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48" r:id="rId5"/>
    <p:sldMasterId id="2147483679" r:id="rId6"/>
    <p:sldMasterId id="2147483697" r:id="rId7"/>
  </p:sldMasterIdLst>
  <p:notesMasterIdLst>
    <p:notesMasterId r:id="rId74"/>
  </p:notesMasterIdLst>
  <p:handoutMasterIdLst>
    <p:handoutMasterId r:id="rId75"/>
  </p:handoutMasterIdLst>
  <p:sldIdLst>
    <p:sldId id="256" r:id="rId8"/>
    <p:sldId id="359" r:id="rId9"/>
    <p:sldId id="26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57" r:id="rId19"/>
    <p:sldId id="358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11" r:id="rId33"/>
    <p:sldId id="312" r:id="rId34"/>
    <p:sldId id="313" r:id="rId35"/>
    <p:sldId id="314" r:id="rId36"/>
    <p:sldId id="310" r:id="rId37"/>
    <p:sldId id="315" r:id="rId38"/>
    <p:sldId id="316" r:id="rId39"/>
    <p:sldId id="317" r:id="rId40"/>
    <p:sldId id="318" r:id="rId41"/>
    <p:sldId id="306" r:id="rId42"/>
    <p:sldId id="307" r:id="rId43"/>
    <p:sldId id="320" r:id="rId44"/>
    <p:sldId id="321" r:id="rId45"/>
    <p:sldId id="322" r:id="rId46"/>
    <p:sldId id="308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52" r:id="rId57"/>
    <p:sldId id="353" r:id="rId58"/>
    <p:sldId id="332" r:id="rId59"/>
    <p:sldId id="333" r:id="rId60"/>
    <p:sldId id="309" r:id="rId61"/>
    <p:sldId id="334" r:id="rId62"/>
    <p:sldId id="335" r:id="rId63"/>
    <p:sldId id="336" r:id="rId64"/>
    <p:sldId id="337" r:id="rId65"/>
    <p:sldId id="338" r:id="rId66"/>
    <p:sldId id="351" r:id="rId67"/>
    <p:sldId id="348" r:id="rId68"/>
    <p:sldId id="339" r:id="rId69"/>
    <p:sldId id="343" r:id="rId70"/>
    <p:sldId id="341" r:id="rId71"/>
    <p:sldId id="354" r:id="rId72"/>
    <p:sldId id="355" r:id="rId73"/>
  </p:sldIdLst>
  <p:sldSz cx="9144000" cy="6858000" type="screen4x3"/>
  <p:notesSz cx="6858000" cy="9144000"/>
  <p:custDataLst>
    <p:tags r:id="rId7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1429">
          <p15:clr>
            <a:srgbClr val="A4A3A4"/>
          </p15:clr>
        </p15:guide>
        <p15:guide id="8" pos="158">
          <p15:clr>
            <a:srgbClr val="A4A3A4"/>
          </p15:clr>
        </p15:guide>
        <p15:guide id="9" pos="5602">
          <p15:clr>
            <a:srgbClr val="A4A3A4"/>
          </p15:clr>
        </p15:guide>
        <p15:guide id="10" pos="4314">
          <p15:clr>
            <a:srgbClr val="A4A3A4"/>
          </p15:clr>
        </p15:guide>
        <p15:guide id="11" pos="4218">
          <p15:clr>
            <a:srgbClr val="A4A3A4"/>
          </p15:clr>
        </p15:guide>
        <p15:guide id="12" pos="2929">
          <p15:clr>
            <a:srgbClr val="A4A3A4"/>
          </p15:clr>
        </p15:guide>
        <p15:guide id="13" pos="2835">
          <p15:clr>
            <a:srgbClr val="A4A3A4"/>
          </p15:clr>
        </p15:guide>
        <p15:guide id="14" pos="1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80808"/>
    <a:srgbClr val="008000"/>
    <a:srgbClr val="FF9900"/>
    <a:srgbClr val="FF5050"/>
    <a:srgbClr val="C4262E"/>
    <a:srgbClr val="FFFF00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Objects="1" showGuides="1">
      <p:cViewPr varScale="1">
        <p:scale>
          <a:sx n="114" d="100"/>
          <a:sy n="114" d="100"/>
        </p:scale>
        <p:origin x="870" y="102"/>
      </p:cViewPr>
      <p:guideLst>
        <p:guide orient="horz" pos="164"/>
        <p:guide orient="horz" pos="4162"/>
        <p:guide orient="horz" pos="731"/>
        <p:guide orient="horz" pos="799"/>
        <p:guide orient="horz" pos="3775"/>
        <p:guide orient="horz" pos="1162"/>
        <p:guide pos="1429"/>
        <p:guide pos="158"/>
        <p:guide pos="5602"/>
        <p:guide pos="4314"/>
        <p:guide pos="4218"/>
        <p:guide pos="2929"/>
        <p:guide pos="2835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902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gs" Target="tags/tag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0706-1940-4C00-BFB6-A4E2A97EA0CE}" type="datetimeFigureOut">
              <a:rPr lang="en-GB" smtClean="0"/>
              <a:t>02/04/2018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34E8-B02A-4EC5-8A6B-7F0E614D9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2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501650" y="6515100"/>
            <a:ext cx="590532" cy="11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TW" sz="700" noProof="0" dirty="0">
                <a:solidFill>
                  <a:schemeClr val="tx1"/>
                </a:solidFill>
              </a:rPr>
              <a:t>SS  2015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1233378"/>
            <a:ext cx="8421275" cy="133361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9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0C54D9-FD18-4CB3-9D8D-C5F7A349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8C236F-31A0-4079-872D-23965229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B510DE-A1FE-4D2A-A348-00C76D99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54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9054000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" y="1666240"/>
            <a:ext cx="6401435" cy="642076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9072000" cy="4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35088"/>
            <a:ext cx="6445250" cy="633871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TextBox 10"/>
          <p:cNvSpPr txBox="1"/>
          <p:nvPr userDrawn="1"/>
        </p:nvSpPr>
        <p:spPr>
          <a:xfrm>
            <a:off x="491055" y="6517926"/>
            <a:ext cx="6011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74320"/>
            <a:ext cx="8608000" cy="636848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SzPct val="85000"/>
              <a:buFont typeface="Wingdings" panose="05000000000000000000" pitchFamily="2" charset="2"/>
              <a:buChar char="Ø"/>
              <a:defRPr sz="2400"/>
            </a:lvl1pPr>
            <a:lvl2pPr marL="396000" indent="-198000">
              <a:buSzPct val="85000"/>
              <a:buFont typeface="Wingdings" panose="05000000000000000000" pitchFamily="2" charset="2"/>
              <a:buChar char="n"/>
              <a:defRPr sz="2400"/>
            </a:lvl2pPr>
            <a:lvl3pPr marL="612000" indent="-198000">
              <a:buSzPct val="85000"/>
              <a:buFont typeface="Wingdings" panose="05000000000000000000" pitchFamily="2" charset="2"/>
              <a:buChar char="ü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320" y="1168400"/>
            <a:ext cx="8871680" cy="5668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>
            <a:lvl1pPr>
              <a:buSzPct val="85000"/>
              <a:defRPr sz="2400"/>
            </a:lvl1pPr>
            <a:lvl2pPr>
              <a:buSzPct val="85000"/>
              <a:defRPr sz="2400"/>
            </a:lvl2pPr>
            <a:lvl3pPr>
              <a:buSzPct val="85000"/>
              <a:defRPr sz="2400"/>
            </a:lvl3pPr>
            <a:lvl4pPr>
              <a:buSzPct val="85000"/>
              <a:defRPr sz="2400"/>
            </a:lvl4pPr>
            <a:lvl5pPr>
              <a:buSzPct val="85000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>
            <a:lvl1pPr marL="180000" indent="-180000">
              <a:buFont typeface="Wingdings" panose="05000000000000000000" pitchFamily="2" charset="2"/>
              <a:buChar char="Ø"/>
              <a:defRPr/>
            </a:lvl1pPr>
            <a:lvl2pPr marL="396000" indent="-1980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15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2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24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4976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703200"/>
            <a:ext cx="2989028" cy="15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1" r="1" b="26935"/>
          <a:stretch/>
        </p:blipFill>
        <p:spPr bwMode="auto">
          <a:xfrm>
            <a:off x="0" y="260351"/>
            <a:ext cx="8893174" cy="4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7" name="TextBox 10"/>
          <p:cNvSpPr txBox="1"/>
          <p:nvPr userDrawn="1"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2842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88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2889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494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0269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2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0850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2000" y="1846799"/>
            <a:ext cx="8640000" cy="414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1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404450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436" y="352019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6" y="375497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36" y="4046642"/>
            <a:ext cx="4246563" cy="9229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Email; Telefon1; Telefon2; </a:t>
            </a:r>
            <a:r>
              <a:rPr lang="en-GB" dirty="0" err="1"/>
              <a:t>Postanschrift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6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F45B42-5547-48E0-83B6-F93058BFFAF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21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E6560-2C97-409B-BCA3-AD578C755C3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4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7F076-04EF-4196-9213-50897026348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32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C1786-2A14-418A-ACB4-E33B220E1CE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0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06AA7-83E5-44DA-AB90-5ECD945B9C4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B4DB4-0BFD-4BB4-9E61-4632C87B507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7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D55C9-BBDD-4F1C-B171-209BD9A4125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0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6F32D-0AAF-485B-BB66-9CDCAE11F87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08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0243-73F6-46FC-B9F3-8812CDBBD7B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292000"/>
            <a:ext cx="8892000" cy="864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826" y="1268413"/>
            <a:ext cx="8641174" cy="3888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26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633F4-F2D1-4C67-ACE3-678CEF8EED3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1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7F938-58FC-439C-A4CE-E5F045CEE6A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9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EC279-6062-49CC-A51C-23A027569FE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2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08231-290E-4185-AFA2-A6D82186510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5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B0718-9118-40FA-9D37-DF6DE97F752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Rolle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59200"/>
            <a:ext cx="8892000" cy="576000"/>
          </a:xfrm>
          <a:solidFill>
            <a:schemeClr val="accent4"/>
          </a:solidFill>
        </p:spPr>
        <p:txBody>
          <a:bodyPr lIns="252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Vorname</a:t>
            </a:r>
            <a:r>
              <a:rPr lang="en-US" dirty="0"/>
              <a:t> Name - Position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452000" y="1843200"/>
            <a:ext cx="1440000" cy="1656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de-DE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0" y="1843200"/>
            <a:ext cx="7301500" cy="165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de-D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3717032"/>
            <a:ext cx="8892000" cy="2275781"/>
          </a:xfrm>
          <a:solidFill>
            <a:schemeClr val="bg2">
              <a:lumMod val="20000"/>
              <a:lumOff val="80000"/>
            </a:schemeClr>
          </a:solidFill>
        </p:spPr>
        <p:txBody>
          <a:bodyPr l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38291"/>
            <a:ext cx="8641656" cy="4954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167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SS  2015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260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52" r:id="rId6"/>
    <p:sldLayoutId id="2147483653" r:id="rId7"/>
    <p:sldLayoutId id="2147483664" r:id="rId8"/>
    <p:sldLayoutId id="2147483666" r:id="rId9"/>
    <p:sldLayoutId id="2147483654" r:id="rId10"/>
    <p:sldLayoutId id="2147483667" r:id="rId11"/>
    <p:sldLayoutId id="2147483678" r:id="rId12"/>
    <p:sldLayoutId id="214748371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b="27945"/>
          <a:stretch/>
        </p:blipFill>
        <p:spPr bwMode="auto">
          <a:xfrm>
            <a:off x="0" y="6332958"/>
            <a:ext cx="91440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044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2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662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APNA 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000" b="1" dirty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4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10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490560" y="4753167"/>
            <a:ext cx="611560" cy="4173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zh-TW" altLang="en-US" sz="2400" dirty="0" err="1">
              <a:solidFill>
                <a:srgbClr val="333333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0"/>
            <a:ext cx="1139952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D31872-0608-4666-B704-38E8DC928FB7}" type="slidenum">
              <a:rPr lang="en-US" altLang="zh-TW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05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11" Type="http://schemas.openxmlformats.org/officeDocument/2006/relationships/image" Target="../media/image33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1.w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wmf"/><Relationship Id="rId3" Type="http://schemas.openxmlformats.org/officeDocument/2006/relationships/image" Target="../media/image38.emf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1.png"/><Relationship Id="rId1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9.emf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7.svg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52.wmf"/><Relationship Id="rId9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39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6.wmf"/><Relationship Id="rId5" Type="http://schemas.openxmlformats.org/officeDocument/2006/relationships/image" Target="../media/image68.emf"/><Relationship Id="rId15" Type="http://schemas.openxmlformats.org/officeDocument/2006/relationships/image" Target="../media/image7.sv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63.wmf"/><Relationship Id="rId9" Type="http://schemas.openxmlformats.org/officeDocument/2006/relationships/image" Target="../media/image65.wmf"/><Relationship Id="rId1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67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emf"/><Relationship Id="rId11" Type="http://schemas.openxmlformats.org/officeDocument/2006/relationships/image" Target="../media/image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9.wmf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79.png"/><Relationship Id="rId4" Type="http://schemas.openxmlformats.org/officeDocument/2006/relationships/image" Target="../media/image7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84.png"/><Relationship Id="rId3" Type="http://schemas.openxmlformats.org/officeDocument/2006/relationships/oleObject" Target="../embeddings/oleObject51.bin"/><Relationship Id="rId7" Type="http://schemas.openxmlformats.org/officeDocument/2006/relationships/image" Target="../media/image82.png"/><Relationship Id="rId12" Type="http://schemas.openxmlformats.org/officeDocument/2006/relationships/image" Target="../media/image86.wmf"/><Relationship Id="rId1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87.wmf"/><Relationship Id="rId10" Type="http://schemas.openxmlformats.org/officeDocument/2006/relationships/image" Target="../media/image83.png"/><Relationship Id="rId4" Type="http://schemas.openxmlformats.org/officeDocument/2006/relationships/image" Target="../media/image84.wmf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7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6.w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1844824"/>
            <a:ext cx="7775776" cy="7384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zh-CN" sz="4800" dirty="0"/>
            </a:br>
            <a:br>
              <a:rPr lang="en-US" altLang="zh-CN" sz="4800" dirty="0"/>
            </a:br>
            <a:br>
              <a:rPr lang="en-US" altLang="zh-CN" sz="4800" dirty="0"/>
            </a:br>
            <a:r>
              <a:rPr lang="zh-TW" altLang="en-US" sz="4800" dirty="0"/>
              <a:t>第</a:t>
            </a:r>
            <a:r>
              <a:rPr lang="en-US" altLang="zh-TW" sz="4800" dirty="0"/>
              <a:t>5</a:t>
            </a:r>
            <a:r>
              <a:rPr lang="zh-TW" altLang="en-US" sz="4800" dirty="0"/>
              <a:t>章 船舶黏性阻力</a:t>
            </a:r>
            <a:endParaRPr lang="zh-TW" altLang="zh-TW" sz="4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6445250" cy="1008111"/>
          </a:xfrm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latin typeface="+mn-ea"/>
              </a:rPr>
              <a:t>郭真祥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1867" dirty="0">
                <a:latin typeface="Times New Roman" panose="02020603050405020304" pitchFamily="18" charset="0"/>
              </a:rPr>
              <a:t>201</a:t>
            </a:r>
            <a:r>
              <a:rPr kumimoji="1" lang="en-US" altLang="zh-CN" sz="1867" dirty="0">
                <a:latin typeface="Times New Roman" panose="02020603050405020304" pitchFamily="18" charset="0"/>
              </a:rPr>
              <a:t>8</a:t>
            </a:r>
            <a:r>
              <a:rPr kumimoji="1" lang="en-US" altLang="zh-TW" sz="1867" dirty="0">
                <a:latin typeface="Times New Roman" panose="02020603050405020304" pitchFamily="18" charset="0"/>
              </a:rPr>
              <a:t>.0</a:t>
            </a:r>
            <a:r>
              <a:rPr kumimoji="1" lang="en-US" altLang="zh-CN" sz="1867" dirty="0">
                <a:latin typeface="Times New Roman" panose="02020603050405020304" pitchFamily="18" charset="0"/>
              </a:rPr>
              <a:t>4</a:t>
            </a:r>
            <a:r>
              <a:rPr kumimoji="1" lang="en-US" altLang="zh-TW" sz="1867" dirty="0">
                <a:latin typeface="Times New Roman" panose="02020603050405020304" pitchFamily="18" charset="0"/>
              </a:rPr>
              <a:t>.</a:t>
            </a:r>
            <a:r>
              <a:rPr kumimoji="1" lang="en-US" altLang="zh-CN" sz="1867" dirty="0">
                <a:latin typeface="Times New Roman" panose="02020603050405020304" pitchFamily="18" charset="0"/>
              </a:rPr>
              <a:t>02</a:t>
            </a:r>
            <a:endParaRPr kumimoji="1" lang="en-US" altLang="zh-TW" sz="1867" dirty="0">
              <a:latin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162"/>
            <a:ext cx="3347864" cy="1920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977408" cy="1920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8813" r="4909" b="4826"/>
          <a:stretch/>
        </p:blipFill>
        <p:spPr>
          <a:xfrm>
            <a:off x="6407696" y="4304054"/>
            <a:ext cx="2736304" cy="1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二、摩擦阻力主要特性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052735"/>
            <a:ext cx="5329287" cy="129614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80808"/>
                </a:solidFill>
              </a:rPr>
              <a:t>摩擦阻力与流态的关系</a:t>
            </a:r>
            <a:endParaRPr lang="en-US" altLang="zh-TW" sz="2000" dirty="0">
              <a:solidFill>
                <a:srgbClr val="080808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</a:rPr>
              <a:t>流体介质一定时，给定平板所受到的摩擦阻力取决于摩擦剪切应力</a:t>
            </a:r>
            <a:r>
              <a:rPr lang="zh-TW" altLang="en-US" sz="1800" i="1" dirty="0">
                <a:solidFill>
                  <a:srgbClr val="0000FF"/>
                </a:solidFill>
                <a:sym typeface="Symbol"/>
              </a:rPr>
              <a:t></a:t>
            </a:r>
            <a:r>
              <a:rPr lang="zh-TW" altLang="en-US" sz="1800" dirty="0">
                <a:solidFill>
                  <a:srgbClr val="0000FF"/>
                </a:solidFill>
                <a:sym typeface="Symbol"/>
              </a:rPr>
              <a:t>，</a:t>
            </a:r>
            <a:r>
              <a:rPr lang="zh-TW" altLang="en-US" sz="1800" i="1" dirty="0">
                <a:solidFill>
                  <a:srgbClr val="0000FF"/>
                </a:solidFill>
                <a:sym typeface="Symbol"/>
              </a:rPr>
              <a:t></a:t>
            </a:r>
            <a:r>
              <a:rPr lang="zh-TW" altLang="en-US" sz="1800" dirty="0">
                <a:sym typeface="Symbol"/>
              </a:rPr>
              <a:t>与</a:t>
            </a:r>
            <a:r>
              <a:rPr lang="zh-TW" altLang="en-US" sz="1800" dirty="0">
                <a:solidFill>
                  <a:srgbClr val="080808"/>
                </a:solidFill>
              </a:rPr>
              <a:t>界层内的</a:t>
            </a:r>
            <a:r>
              <a:rPr lang="zh-TW" altLang="en-US" sz="1800" dirty="0">
                <a:solidFill>
                  <a:srgbClr val="0000FF"/>
                </a:solidFill>
              </a:rPr>
              <a:t>速度分布</a:t>
            </a:r>
            <a:r>
              <a:rPr lang="zh-TW" altLang="en-US" sz="1800" dirty="0"/>
              <a:t>有关。</a:t>
            </a:r>
            <a:endParaRPr lang="en-US" altLang="zh-TW" sz="1800" dirty="0"/>
          </a:p>
          <a:p>
            <a:pPr lvl="1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</a:rPr>
              <a:t>界层内为</a:t>
            </a:r>
            <a:r>
              <a:rPr lang="zh-TW" altLang="en-US" sz="1800" dirty="0">
                <a:solidFill>
                  <a:srgbClr val="0000FF"/>
                </a:solidFill>
              </a:rPr>
              <a:t>层流</a:t>
            </a:r>
            <a:r>
              <a:rPr lang="zh-TW" altLang="en-US" sz="1800" dirty="0">
                <a:solidFill>
                  <a:srgbClr val="080808"/>
                </a:solidFill>
              </a:rPr>
              <a:t>和</a:t>
            </a:r>
            <a:r>
              <a:rPr lang="zh-TW" altLang="en-US" sz="1800" dirty="0">
                <a:solidFill>
                  <a:srgbClr val="0000FF"/>
                </a:solidFill>
              </a:rPr>
              <a:t>紊流</a:t>
            </a:r>
            <a:r>
              <a:rPr lang="zh-TW" altLang="en-US" sz="1800" dirty="0">
                <a:solidFill>
                  <a:srgbClr val="080808"/>
                </a:solidFill>
              </a:rPr>
              <a:t>时的</a:t>
            </a:r>
            <a:r>
              <a:rPr lang="zh-TW" altLang="en-US" sz="1800" dirty="0">
                <a:solidFill>
                  <a:srgbClr val="0000FF"/>
                </a:solidFill>
              </a:rPr>
              <a:t>流速分布</a:t>
            </a:r>
            <a:r>
              <a:rPr lang="zh-TW" altLang="en-US" sz="1800" dirty="0">
                <a:solidFill>
                  <a:srgbClr val="080808"/>
                </a:solidFill>
              </a:rPr>
              <a:t>如图示。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pic>
        <p:nvPicPr>
          <p:cNvPr id="14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3978" r="2613" b="-1"/>
          <a:stretch/>
        </p:blipFill>
        <p:spPr bwMode="auto">
          <a:xfrm>
            <a:off x="5724128" y="1439183"/>
            <a:ext cx="3384376" cy="1701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252000" y="3609056"/>
                <a:ext cx="8712488" cy="29882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00000"/>
                  </a:lnSpc>
                  <a:buFont typeface="+mj-lt"/>
                  <a:buAutoNum type="arabicPeriod" startAt="2"/>
                </a:pPr>
                <a:r>
                  <a:rPr lang="zh-TW" altLang="en-US" sz="2000" dirty="0">
                    <a:solidFill>
                      <a:srgbClr val="FF0000"/>
                    </a:solidFill>
                  </a:rPr>
                  <a:t>雷诺数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</a:rPr>
                      <m:t>𝑅𝑒</m:t>
                    </m:r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</a:rPr>
                  <a:t>对摩擦阻力的影响</a:t>
                </a:r>
                <a:endParaRPr lang="en-US" altLang="zh-TW" sz="2000" dirty="0">
                  <a:solidFill>
                    <a:srgbClr val="080808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TW" altLang="en-US" sz="2000" dirty="0"/>
                  <a:t>在固定的流态下，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摩擦剪切应力</a:t>
                </a:r>
                <a:r>
                  <a:rPr lang="zh-TW" altLang="en-US" sz="2000" i="1" dirty="0">
                    <a:solidFill>
                      <a:srgbClr val="0000FF"/>
                    </a:solidFill>
                    <a:sym typeface="Symbol"/>
                  </a:rPr>
                  <a:t></a:t>
                </a:r>
                <a:r>
                  <a:rPr lang="zh-TW" altLang="en-US" sz="2000" dirty="0"/>
                  <a:t>随局部雷诺数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2000" dirty="0"/>
                  <a:t>变化而变化：</a:t>
                </a:r>
                <a:endParaRPr lang="en-US" altLang="zh-TW" sz="2000" dirty="0"/>
              </a:p>
              <a:p>
                <a:pPr marL="655200" lvl="1" indent="-457200">
                  <a:lnSpc>
                    <a:spcPct val="10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不变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80808"/>
                        </a:solidFill>
                        <a:latin typeface="Cambria Math"/>
                      </a:rPr>
                      <m:t>𝑥</m:t>
                    </m:r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sym typeface="Symbol"/>
                  </a:rPr>
                  <a:t>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sym typeface="Symbol"/>
                  </a:rPr>
                  <a:t></a:t>
                </a:r>
                <a:r>
                  <a:rPr lang="zh-TW" altLang="en-US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</a:rPr>
                  <a:t>加</a:t>
                </a:r>
                <a:r>
                  <a:rPr lang="zh-TW" altLang="en-US" sz="1800" dirty="0">
                    <a:solidFill>
                      <a:srgbClr val="080808"/>
                    </a:solidFill>
                    <a:sym typeface="Symbol"/>
                  </a:rPr>
                  <a:t>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速度分布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丰满程度减少</a:t>
                </a:r>
                <a:r>
                  <a:rPr lang="zh-TW" altLang="en-US" sz="1800" dirty="0">
                    <a:solidFill>
                      <a:srgbClr val="080808"/>
                    </a:solidFill>
                    <a:sym typeface="Symbol"/>
                  </a:rPr>
                  <a:t>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速度梯度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1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</a:rPr>
                  <a:t>减小</a:t>
                </a:r>
                <a:r>
                  <a:rPr lang="zh-TW" altLang="en-US" sz="1800" dirty="0">
                    <a:solidFill>
                      <a:srgbClr val="FF0000"/>
                    </a:solidFill>
                    <a:sym typeface="Symbol"/>
                  </a:rPr>
                  <a:t>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摩擦剪切应力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和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摩擦阻力系数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均随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</a:rPr>
                  <a:t>而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减小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。</a:t>
                </a:r>
                <a:endParaRPr lang="en-US" altLang="zh-TW" sz="1800" dirty="0">
                  <a:solidFill>
                    <a:srgbClr val="080808"/>
                  </a:solidFill>
                </a:endParaRPr>
              </a:p>
              <a:p>
                <a:pPr marL="655200" lvl="1" indent="-457200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i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时，由边界层厚度关系式知：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厚度将变薄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，从而使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界层内的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速度分布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丰满程度增大</a:t>
                </a:r>
                <a:r>
                  <a:rPr lang="zh-TW" altLang="en-US" sz="1800" dirty="0">
                    <a:solidFill>
                      <a:srgbClr val="FF0000"/>
                    </a:solidFill>
                    <a:sym typeface="Symbol"/>
                  </a:rPr>
                  <a:t>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摩擦剪切应力</a:t>
                </a:r>
                <a:r>
                  <a:rPr lang="zh-TW" altLang="en-US" sz="1800" i="1" dirty="0">
                    <a:solidFill>
                      <a:srgbClr val="0000FF"/>
                    </a:solidFill>
                    <a:sym typeface="Symbol"/>
                  </a:rPr>
                  <a:t>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随之增大。</a:t>
                </a:r>
                <a:endParaRPr lang="en-US" altLang="zh-TW" sz="1800" dirty="0">
                  <a:solidFill>
                    <a:srgbClr val="080808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由流力平板界层求解结果知：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摩擦剪切应力</a:t>
                </a:r>
                <a:r>
                  <a:rPr lang="zh-TW" altLang="en-US" sz="1800" i="1" dirty="0">
                    <a:solidFill>
                      <a:srgbClr val="0000FF"/>
                    </a:solidFill>
                    <a:sym typeface="Symbol"/>
                  </a:rPr>
                  <a:t>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随来流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i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</m:t>
                    </m:r>
                    <m:r>
                      <m:rPr>
                        <m:nor/>
                      </m:rPr>
                      <a:rPr lang="zh-TW" altLang="en-US" sz="1800" dirty="0">
                        <a:solidFill>
                          <a:srgbClr val="080808"/>
                        </a:solidFill>
                      </a:rPr>
                      <m:t>加</m:t>
                    </m:r>
                  </m:oMath>
                </a14:m>
                <a:r>
                  <a:rPr lang="en-US" altLang="zh-TW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一定时</a:t>
                </a:r>
                <a:r>
                  <a:rPr lang="en-US" altLang="zh-TW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，在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层流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和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紊流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时分别正比于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f>
                          <m:fPr>
                            <m:ctrlPr>
                              <a:rPr lang="en-US" altLang="zh-TW" sz="1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f>
                          <m:f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，亦即</a:t>
                </a:r>
                <a:r>
                  <a:rPr lang="zh-TW" altLang="en-US" sz="1800" i="1" dirty="0">
                    <a:solidFill>
                      <a:srgbClr val="0000FF"/>
                    </a:solidFill>
                    <a:sym typeface="Symbol"/>
                  </a:rPr>
                  <a:t></a:t>
                </a:r>
                <a:r>
                  <a:rPr lang="zh-TW" altLang="en-US" sz="1800" dirty="0">
                    <a:solidFill>
                      <a:srgbClr val="080808"/>
                    </a:solidFill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i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大均小于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的关系，由此知：                             </a:t>
                </a:r>
                <a:r>
                  <a:rPr lang="zh-TW" altLang="en-US" sz="1800" dirty="0">
                    <a:solidFill>
                      <a:srgbClr val="333333"/>
                    </a:solidFill>
                  </a:rPr>
                  <a:t>局部摩擦阻力系数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zh-CN" alt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</a:rPr>
                  <a:t>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80808"/>
                        </a:solidFill>
                        <a:latin typeface="Cambria Math"/>
                      </a:rPr>
                      <m:t>增大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而减小，</a:t>
                </a:r>
                <a:r>
                  <a:rPr lang="zh-TW" altLang="en-US" sz="1800" dirty="0">
                    <a:solidFill>
                      <a:srgbClr val="333333"/>
                    </a:solidFill>
                  </a:rPr>
                  <a:t>平均摩擦阻力系数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亦然。</a:t>
                </a:r>
                <a:endParaRPr lang="en-US" altLang="zh-TW" sz="1800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609056"/>
                <a:ext cx="8712488" cy="2988296"/>
              </a:xfrm>
              <a:prstGeom prst="rect">
                <a:avLst/>
              </a:prstGeom>
              <a:blipFill>
                <a:blip r:embed="rId3"/>
                <a:stretch>
                  <a:fillRect l="-1818" t="-3061" r="-1608" b="-3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11560" y="6273352"/>
            <a:ext cx="6696744" cy="3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7C00600-35F4-4EBB-AD7A-FDC0C51F41A5}"/>
              </a:ext>
            </a:extLst>
          </p:cNvPr>
          <p:cNvSpPr txBox="1">
            <a:spLocks/>
          </p:cNvSpPr>
          <p:nvPr/>
        </p:nvSpPr>
        <p:spPr>
          <a:xfrm>
            <a:off x="251520" y="2348879"/>
            <a:ext cx="5544616" cy="1223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1800" dirty="0">
                <a:solidFill>
                  <a:srgbClr val="080808"/>
                </a:solidFill>
              </a:rPr>
              <a:t>在</a:t>
            </a:r>
            <a:r>
              <a:rPr lang="zh-TW" altLang="en-US" sz="1800" dirty="0">
                <a:solidFill>
                  <a:srgbClr val="0000FF"/>
                </a:solidFill>
              </a:rPr>
              <a:t>紊流</a:t>
            </a:r>
            <a:r>
              <a:rPr lang="zh-TW" altLang="en-US" sz="1800" dirty="0"/>
              <a:t>边</a:t>
            </a:r>
            <a:r>
              <a:rPr lang="zh-TW" altLang="en-US" sz="1800" dirty="0">
                <a:solidFill>
                  <a:srgbClr val="080808"/>
                </a:solidFill>
              </a:rPr>
              <a:t>界层中，由于水质点互相</a:t>
            </a:r>
            <a:r>
              <a:rPr lang="zh-TW" altLang="en-US" sz="1800" dirty="0">
                <a:solidFill>
                  <a:srgbClr val="0000FF"/>
                </a:solidFill>
              </a:rPr>
              <a:t>撞击</a:t>
            </a:r>
            <a:r>
              <a:rPr lang="zh-TW" altLang="en-US" sz="1800" dirty="0">
                <a:solidFill>
                  <a:srgbClr val="080808"/>
                </a:solidFill>
              </a:rPr>
              <a:t>而产生</a:t>
            </a:r>
            <a:r>
              <a:rPr lang="zh-TW" altLang="en-US" sz="1800" dirty="0">
                <a:solidFill>
                  <a:srgbClr val="FF0000"/>
                </a:solidFill>
              </a:rPr>
              <a:t>动量交换</a:t>
            </a:r>
            <a:r>
              <a:rPr lang="zh-TW" altLang="en-US" sz="1800" dirty="0">
                <a:solidFill>
                  <a:srgbClr val="080808"/>
                </a:solidFill>
              </a:rPr>
              <a:t>，以致于界层内的</a:t>
            </a:r>
            <a:r>
              <a:rPr lang="zh-TW" altLang="en-US" sz="1800" dirty="0">
                <a:solidFill>
                  <a:srgbClr val="0000FF"/>
                </a:solidFill>
              </a:rPr>
              <a:t>速度分布</a:t>
            </a:r>
            <a:r>
              <a:rPr lang="zh-TW" altLang="en-US" sz="1800" dirty="0"/>
              <a:t>较</a:t>
            </a:r>
            <a:r>
              <a:rPr lang="zh-TW" altLang="en-US" sz="1800" dirty="0">
                <a:solidFill>
                  <a:srgbClr val="0000FF"/>
                </a:solidFill>
              </a:rPr>
              <a:t>层流</a:t>
            </a:r>
            <a:r>
              <a:rPr lang="zh-TW" altLang="en-US" sz="1800" dirty="0">
                <a:solidFill>
                  <a:srgbClr val="080808"/>
                </a:solidFill>
              </a:rPr>
              <a:t>时</a:t>
            </a:r>
            <a:r>
              <a:rPr lang="zh-TW" altLang="en-US" sz="1800" dirty="0">
                <a:solidFill>
                  <a:srgbClr val="FF0000"/>
                </a:solidFill>
              </a:rPr>
              <a:t>丰满</a:t>
            </a:r>
            <a:r>
              <a:rPr lang="zh-TW" altLang="en-US" sz="1800" dirty="0">
                <a:solidFill>
                  <a:srgbClr val="080808"/>
                </a:solidFill>
              </a:rPr>
              <a:t>，因此在相同入流条件下，</a:t>
            </a:r>
            <a:r>
              <a:rPr lang="zh-TW" altLang="en-US" sz="1800" dirty="0">
                <a:solidFill>
                  <a:srgbClr val="FF0000"/>
                </a:solidFill>
              </a:rPr>
              <a:t>速度梯度较大</a:t>
            </a:r>
            <a:r>
              <a:rPr lang="zh-TW" altLang="en-US" sz="1800" dirty="0">
                <a:solidFill>
                  <a:srgbClr val="080808"/>
                </a:solidFill>
              </a:rPr>
              <a:t>，故其</a:t>
            </a:r>
            <a:r>
              <a:rPr lang="zh-TW" altLang="en-US" sz="1800" dirty="0">
                <a:solidFill>
                  <a:srgbClr val="0000FF"/>
                </a:solidFill>
              </a:rPr>
              <a:t>摩擦剪切应力</a:t>
            </a:r>
            <a:r>
              <a:rPr lang="zh-TW" altLang="en-US" sz="1800" dirty="0">
                <a:solidFill>
                  <a:srgbClr val="080808"/>
                </a:solidFill>
              </a:rPr>
              <a:t>较</a:t>
            </a:r>
            <a:r>
              <a:rPr lang="zh-TW" altLang="en-US" sz="1800" dirty="0">
                <a:solidFill>
                  <a:srgbClr val="0000FF"/>
                </a:solidFill>
              </a:rPr>
              <a:t>层流</a:t>
            </a:r>
            <a:r>
              <a:rPr lang="zh-TW" altLang="en-US" sz="1800" dirty="0"/>
              <a:t>情况为大，相应的</a:t>
            </a:r>
            <a:r>
              <a:rPr lang="zh-TW" altLang="en-US" sz="1800" dirty="0">
                <a:solidFill>
                  <a:srgbClr val="0000FF"/>
                </a:solidFill>
              </a:rPr>
              <a:t>摩擦阻力系数</a:t>
            </a:r>
            <a:r>
              <a:rPr lang="zh-TW" altLang="en-US" sz="1800" dirty="0"/>
              <a:t>亦</a:t>
            </a:r>
            <a:r>
              <a:rPr lang="zh-TW" altLang="en-US" sz="1800" dirty="0">
                <a:solidFill>
                  <a:srgbClr val="FF0000"/>
                </a:solidFill>
              </a:rPr>
              <a:t>大</a:t>
            </a:r>
            <a:r>
              <a:rPr lang="zh-TW" altLang="en-US" sz="1800" dirty="0"/>
              <a:t>。</a:t>
            </a:r>
            <a:endParaRPr lang="zh-CN" altLang="en-US" sz="18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E1C9116-9CE5-431B-B9EA-1FAE617BD5BE}"/>
              </a:ext>
            </a:extLst>
          </p:cNvPr>
          <p:cNvSpPr/>
          <p:nvPr/>
        </p:nvSpPr>
        <p:spPr>
          <a:xfrm>
            <a:off x="6444208" y="2924944"/>
            <a:ext cx="936104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3AE2CAD-F6C9-4EA2-8CCA-1164C018182C}"/>
              </a:ext>
            </a:extLst>
          </p:cNvPr>
          <p:cNvCxnSpPr/>
          <p:nvPr/>
        </p:nvCxnSpPr>
        <p:spPr>
          <a:xfrm flipH="1" flipV="1">
            <a:off x="6516216" y="2204864"/>
            <a:ext cx="36004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007CFCA-E7B4-40AD-A57E-316EADF365F8}"/>
              </a:ext>
            </a:extLst>
          </p:cNvPr>
          <p:cNvSpPr/>
          <p:nvPr/>
        </p:nvSpPr>
        <p:spPr>
          <a:xfrm>
            <a:off x="7596336" y="2924944"/>
            <a:ext cx="1008112" cy="216024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C698C75-96EC-4819-880A-62D6D9308DF8}"/>
              </a:ext>
            </a:extLst>
          </p:cNvPr>
          <p:cNvCxnSpPr>
            <a:cxnSpLocks/>
          </p:cNvCxnSpPr>
          <p:nvPr/>
        </p:nvCxnSpPr>
        <p:spPr>
          <a:xfrm flipV="1">
            <a:off x="8028384" y="2348880"/>
            <a:ext cx="0" cy="5760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二、摩擦阻力主要特性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980728"/>
                <a:ext cx="8641656" cy="2232248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buFont typeface="+mj-lt"/>
                  <a:buAutoNum type="arabicPeriod" startAt="3"/>
                </a:pPr>
                <a:r>
                  <a:rPr lang="zh-TW" altLang="en-US" dirty="0">
                    <a:solidFill>
                      <a:srgbClr val="080808"/>
                    </a:solidFill>
                  </a:rPr>
                  <a:t>摩擦阻力与平板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湿面积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的关系</a:t>
                </a:r>
                <a:endParaRPr lang="en-US" altLang="zh-TW" dirty="0">
                  <a:solidFill>
                    <a:srgbClr val="080808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80808"/>
                    </a:solidFill>
                  </a:rPr>
                  <a:t>平板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摩擦阻力</a:t>
                </a:r>
                <a:r>
                  <a:rPr lang="zh-TW" altLang="en-US" sz="2000" dirty="0"/>
                  <a:t>可按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</a:rPr>
                  <a:t>的关系式计算。</a:t>
                </a:r>
                <a:endParaRPr lang="en-US" altLang="zh-TW" sz="2000" dirty="0">
                  <a:solidFill>
                    <a:srgbClr val="080808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80808"/>
                    </a:solidFill>
                  </a:rPr>
                  <a:t>若流体介质给定且界层内的流动状态固定时</a:t>
                </a:r>
                <a:r>
                  <a:rPr lang="zh-TW" altLang="en-US" sz="2000" dirty="0">
                    <a:solidFill>
                      <a:srgbClr val="080808"/>
                    </a:solidFill>
                    <a:sym typeface="Symbol"/>
                  </a:rPr>
                  <a:t>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动力黏性系数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</a:rPr>
                  <a:t>和界层内的</a:t>
                </a:r>
                <a:r>
                  <a:rPr lang="zh-TW" altLang="en-US" sz="2000" dirty="0">
                    <a:solidFill>
                      <a:srgbClr val="0000FF"/>
                    </a:solidFill>
                  </a:rPr>
                  <a:t>速度梯度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20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</a:rPr>
                  <a:t>均为常数</a:t>
                </a:r>
                <a:r>
                  <a:rPr lang="zh-TW" altLang="en-US" sz="2000" dirty="0">
                    <a:solidFill>
                      <a:srgbClr val="FF0000"/>
                    </a:solidFill>
                    <a:sym typeface="Symbol"/>
                  </a:rPr>
                  <a:t></a:t>
                </a:r>
                <a:r>
                  <a:rPr lang="zh-TW" altLang="en-US" sz="2000" dirty="0">
                    <a:solidFill>
                      <a:srgbClr val="080808"/>
                    </a:solidFill>
                  </a:rPr>
                  <a:t>摩擦剪切应力</a:t>
                </a:r>
                <a:r>
                  <a:rPr lang="zh-TW" altLang="en-US" sz="2000" i="1" dirty="0">
                    <a:solidFill>
                      <a:srgbClr val="0000FF"/>
                    </a:solidFill>
                    <a:sym typeface="Symbol"/>
                  </a:rPr>
                  <a:t> </a:t>
                </a:r>
                <a:r>
                  <a:rPr lang="zh-TW" altLang="en-US" sz="2000" dirty="0">
                    <a:sym typeface="Symbol"/>
                  </a:rPr>
                  <a:t>亦为</a:t>
                </a:r>
                <a:r>
                  <a:rPr lang="zh-TW" altLang="en-US" sz="2000" dirty="0">
                    <a:solidFill>
                      <a:srgbClr val="080808"/>
                    </a:solidFill>
                  </a:rPr>
                  <a:t>常数</a:t>
                </a:r>
                <a:r>
                  <a:rPr lang="zh-TW" altLang="en-US" sz="2000" dirty="0"/>
                  <a:t>。</a:t>
                </a:r>
                <a:endParaRPr lang="en-US" altLang="zh-TW" sz="2000" dirty="0"/>
              </a:p>
              <a:p>
                <a:pPr lvl="1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80808"/>
                    </a:solidFill>
                    <a:latin typeface="+mj-lt"/>
                    <a:cs typeface="Times New Roman" panose="02020603050405020304" pitchFamily="18" charset="0"/>
                  </a:rPr>
                  <a:t>平板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摩擦阻力值</a:t>
                </a:r>
                <a:r>
                  <a:rPr lang="zh-TW" altLang="en-US" sz="2000" dirty="0">
                    <a:solidFill>
                      <a:srgbClr val="FF0000"/>
                    </a:solidFill>
                  </a:rPr>
                  <a:t>正比</a:t>
                </a:r>
                <a:r>
                  <a:rPr lang="zh-TW" altLang="en-US" sz="2000" dirty="0">
                    <a:solidFill>
                      <a:srgbClr val="333333"/>
                    </a:solidFill>
                  </a:rPr>
                  <a:t>于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平板的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湿面积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rgbClr val="080808"/>
                    </a:solidFill>
                  </a:rPr>
                  <a:t>此一认知于研究船体形状时，以</a:t>
                </a:r>
                <a:r>
                  <a:rPr lang="zh-TW" altLang="en-US" sz="2000" dirty="0">
                    <a:solidFill>
                      <a:srgbClr val="FF0000"/>
                    </a:solidFill>
                  </a:rPr>
                  <a:t>减小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湿面积</a:t>
                </a:r>
                <a:r>
                  <a:rPr lang="en-US" altLang="zh-TW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来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降低</a:t>
                </a:r>
                <a:r>
                  <a:rPr lang="zh-TW" altLang="en-US" sz="2000" dirty="0">
                    <a:solidFill>
                      <a:srgbClr val="FF0000"/>
                    </a:solidFill>
                  </a:rPr>
                  <a:t>摩擦阻力</a:t>
                </a:r>
                <a:r>
                  <a:rPr lang="zh-TW" altLang="en-US" sz="2000" dirty="0">
                    <a:solidFill>
                      <a:srgbClr val="080808"/>
                    </a:solidFill>
                  </a:rPr>
                  <a:t>，具有实用性的意义。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980728"/>
                <a:ext cx="8641656" cy="2232248"/>
              </a:xfrm>
              <a:blipFill>
                <a:blip r:embed="rId2"/>
                <a:stretch>
                  <a:fillRect l="-2116" t="-4918" b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矩形 4"/>
          <p:cNvSpPr/>
          <p:nvPr/>
        </p:nvSpPr>
        <p:spPr>
          <a:xfrm>
            <a:off x="611560" y="2492896"/>
            <a:ext cx="8168373" cy="6143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6247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C15BCE-250B-49B8-80E6-EF233F61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文本框 2" title="Question={&quot;question_id&quot;:&quot;2214223&quot;,&quot;user_id&quot;:null,&quot;accesstoken&quot;:null,&quot;course_id&quot;:null,&quot;q_type&quot;:&quot;multiple_choice&quot;,&quot;is_group&quot;:&quot;NO&quot;,&quot;is_anonymous&quot;:&quot;NO&quot;,&quot;description&quot;:&quot;在体积维持不变的限制条件下，下列哪一种几何形状之表面积最小？&quot;,&quot;restrict_type&quot;:null,&quot;restrict_num&quot;:null,&quot;is_defalut_group&quot;:null,&quot;answer_by_photo&quot;:&quot;NO&quot;,&quot;img_url&quot;:null,&quot;img_name&quot;:null}">
            <a:extLst>
              <a:ext uri="{FF2B5EF4-FFF2-40B4-BE49-F238E27FC236}">
                <a16:creationId xmlns:a16="http://schemas.microsoft.com/office/drawing/2014/main" id="{DC9F2804-B462-4569-87FD-84C700FB85B1}"/>
              </a:ext>
            </a:extLst>
          </p:cNvPr>
          <p:cNvSpPr txBox="1"/>
          <p:nvPr/>
        </p:nvSpPr>
        <p:spPr>
          <a:xfrm>
            <a:off x="889000" y="635000"/>
            <a:ext cx="6851352" cy="2884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333333"/>
                </a:solidFill>
              </a:rPr>
              <a:t>在体积维持不变的限制条件下，下列哪一种几何形状之表面积最小？</a:t>
            </a:r>
            <a:endParaRPr lang="zh-CN" altLang="en-US" dirty="0">
              <a:solidFill>
                <a:srgbClr val="333333"/>
              </a:solidFill>
            </a:endParaRPr>
          </a:p>
        </p:txBody>
      </p:sp>
      <p:sp>
        <p:nvSpPr>
          <p:cNvPr id="4" name="文本框 3" title="Option={&quot;index&quot;:&quot;4&quot;,&quot;correctness&quot;:&quot;NO&quot;,&quot;other&quot;:&quot;NO&quot;,&quot;option_id&quot;:&quot;7535501&quot;,&quot;shape_id&quot;:&quot;4&quot;,&quot;description&quot;:&quot;1. 三边等长之立方体&quot;,&quot;img_url&quot;:null,&quot;img_name&quot;:null}">
            <a:extLst>
              <a:ext uri="{FF2B5EF4-FFF2-40B4-BE49-F238E27FC236}">
                <a16:creationId xmlns:a16="http://schemas.microsoft.com/office/drawing/2014/main" id="{1C63D396-ED70-4C34-BEAD-D0754361FF0D}"/>
              </a:ext>
            </a:extLst>
          </p:cNvPr>
          <p:cNvSpPr txBox="1"/>
          <p:nvPr/>
        </p:nvSpPr>
        <p:spPr>
          <a:xfrm>
            <a:off x="889000" y="1397000"/>
            <a:ext cx="3810000" cy="2884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333333"/>
                </a:solidFill>
              </a:rPr>
              <a:t>1. </a:t>
            </a:r>
            <a:r>
              <a:rPr lang="zh-TW" altLang="en-US" dirty="0">
                <a:solidFill>
                  <a:srgbClr val="333333"/>
                </a:solidFill>
              </a:rPr>
              <a:t>三边等长之立方体</a:t>
            </a:r>
            <a:endParaRPr lang="zh-CN" altLang="en-US" dirty="0" err="1">
              <a:solidFill>
                <a:srgbClr val="333333"/>
              </a:solidFill>
            </a:endParaRPr>
          </a:p>
        </p:txBody>
      </p:sp>
      <p:sp>
        <p:nvSpPr>
          <p:cNvPr id="5" name="文本框 4" title="Option={&quot;index&quot;:&quot;5&quot;,&quot;correctness&quot;:&quot;NO&quot;,&quot;other&quot;:&quot;NO&quot;,&quot;option_id&quot;:&quot;7535502&quot;,&quot;shape_id&quot;:&quot;5&quot;,&quot;description&quot;:&quot;2. 三边不等长之长方体&quot;,&quot;img_url&quot;:null,&quot;img_name&quot;:null}">
            <a:extLst>
              <a:ext uri="{FF2B5EF4-FFF2-40B4-BE49-F238E27FC236}">
                <a16:creationId xmlns:a16="http://schemas.microsoft.com/office/drawing/2014/main" id="{59556411-E60D-440C-9B57-0DE1074CD583}"/>
              </a:ext>
            </a:extLst>
          </p:cNvPr>
          <p:cNvSpPr txBox="1"/>
          <p:nvPr/>
        </p:nvSpPr>
        <p:spPr>
          <a:xfrm>
            <a:off x="889000" y="2159000"/>
            <a:ext cx="3810000" cy="2884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333333"/>
                </a:solidFill>
              </a:rPr>
              <a:t>2.</a:t>
            </a:r>
            <a:r>
              <a:rPr lang="zh-TW" altLang="en-US" dirty="0">
                <a:solidFill>
                  <a:srgbClr val="333333"/>
                </a:solidFill>
              </a:rPr>
              <a:t> 三边不等长之长方体</a:t>
            </a:r>
            <a:endParaRPr lang="zh-CN" altLang="en-US" dirty="0" err="1">
              <a:solidFill>
                <a:srgbClr val="333333"/>
              </a:solidFill>
            </a:endParaRPr>
          </a:p>
        </p:txBody>
      </p:sp>
      <p:sp>
        <p:nvSpPr>
          <p:cNvPr id="6" name="文本框 5" title="Option={&quot;index&quot;:&quot;6&quot;,&quot;correctness&quot;:&quot;NO&quot;,&quot;other&quot;:&quot;NO&quot;,&quot;option_id&quot;:&quot;7535503&quot;,&quot;shape_id&quot;:&quot;6&quot;,&quot;description&quot;:&quot;3. 圆球体&quot;,&quot;img_url&quot;:null,&quot;img_name&quot;:null}">
            <a:extLst>
              <a:ext uri="{FF2B5EF4-FFF2-40B4-BE49-F238E27FC236}">
                <a16:creationId xmlns:a16="http://schemas.microsoft.com/office/drawing/2014/main" id="{DBB26DC4-8BCE-448C-886A-67447B004F27}"/>
              </a:ext>
            </a:extLst>
          </p:cNvPr>
          <p:cNvSpPr txBox="1"/>
          <p:nvPr/>
        </p:nvSpPr>
        <p:spPr>
          <a:xfrm>
            <a:off x="889000" y="2921000"/>
            <a:ext cx="3810000" cy="2884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333333"/>
                </a:solidFill>
              </a:rPr>
              <a:t>3. </a:t>
            </a:r>
            <a:r>
              <a:rPr lang="zh-TW" altLang="en-US" dirty="0">
                <a:solidFill>
                  <a:srgbClr val="333333"/>
                </a:solidFill>
              </a:rPr>
              <a:t>圆球体</a:t>
            </a:r>
            <a:endParaRPr lang="zh-CN" altLang="en-US" dirty="0" err="1">
              <a:solidFill>
                <a:srgbClr val="333333"/>
              </a:solidFill>
            </a:endParaRPr>
          </a:p>
        </p:txBody>
      </p:sp>
      <p:sp>
        <p:nvSpPr>
          <p:cNvPr id="7" name="文本框 6" title="Option={&quot;index&quot;:&quot;7&quot;,&quot;correctness&quot;:&quot;NO&quot;,&quot;other&quot;:&quot;NO&quot;,&quot;option_id&quot;:&quot;7535504&quot;,&quot;shape_id&quot;:&quot;7&quot;,&quot;description&quot;:&quot;4. 圆柱体&quot;,&quot;img_url&quot;:null,&quot;img_name&quot;:null}">
            <a:extLst>
              <a:ext uri="{FF2B5EF4-FFF2-40B4-BE49-F238E27FC236}">
                <a16:creationId xmlns:a16="http://schemas.microsoft.com/office/drawing/2014/main" id="{F4850273-FDE6-4BDC-975E-66691F565B6F}"/>
              </a:ext>
            </a:extLst>
          </p:cNvPr>
          <p:cNvSpPr txBox="1"/>
          <p:nvPr/>
        </p:nvSpPr>
        <p:spPr>
          <a:xfrm>
            <a:off x="889000" y="3683000"/>
            <a:ext cx="3810000" cy="2884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dirty="0">
                <a:solidFill>
                  <a:srgbClr val="333333"/>
                </a:solidFill>
              </a:rPr>
              <a:t>4.</a:t>
            </a:r>
            <a:r>
              <a:rPr lang="zh-TW" altLang="en-US" dirty="0">
                <a:solidFill>
                  <a:srgbClr val="333333"/>
                </a:solidFill>
              </a:rPr>
              <a:t> 圆柱体</a:t>
            </a:r>
            <a:endParaRPr lang="zh-CN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1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2377FB-C0DD-4A2B-B624-0F632D3E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D0C96D1-27F7-4D36-8F10-C4FB70A38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561751"/>
                  </p:ext>
                </p:extLst>
              </p:nvPr>
            </p:nvGraphicFramePr>
            <p:xfrm>
              <a:off x="467544" y="1340768"/>
              <a:ext cx="8208912" cy="109949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194055985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142524267"/>
                        </a:ext>
                      </a:extLst>
                    </a:gridCol>
                    <a:gridCol w="1963667">
                      <a:extLst>
                        <a:ext uri="{9D8B030D-6E8A-4147-A177-3AD203B41FA5}">
                          <a16:colId xmlns:a16="http://schemas.microsoft.com/office/drawing/2014/main" val="4006681431"/>
                        </a:ext>
                      </a:extLst>
                    </a:gridCol>
                    <a:gridCol w="4012997">
                      <a:extLst>
                        <a:ext uri="{9D8B030D-6E8A-4147-A177-3AD203B41FA5}">
                          <a16:colId xmlns:a16="http://schemas.microsoft.com/office/drawing/2014/main" val="2121358464"/>
                        </a:ext>
                      </a:extLst>
                    </a:gridCol>
                  </a:tblGrid>
                  <a:tr h="3305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形状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体积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边长</a:t>
                          </a:r>
                          <a:r>
                            <a:rPr lang="en-US" altLang="zh-CN" sz="1600" u="none" strike="noStrike">
                              <a:effectLst/>
                            </a:rPr>
                            <a:t>/</a:t>
                          </a:r>
                          <a:r>
                            <a:rPr lang="zh-CN" altLang="en-US" sz="1600" u="none" strike="noStrike">
                              <a:effectLst/>
                            </a:rPr>
                            <a:t>半径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 dirty="0">
                              <a:effectLst/>
                            </a:rPr>
                            <a:t>表面积</a:t>
                          </a:r>
                          <a:endParaRPr lang="zh-CN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67544956"/>
                      </a:ext>
                    </a:extLst>
                  </a:tr>
                  <a:tr h="33051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>
                              <a:solidFill>
                                <a:srgbClr val="0000FF"/>
                              </a:solidFill>
                              <a:effectLst/>
                            </a:rPr>
                            <a:t>立方体</a:t>
                          </a:r>
                          <a:endParaRPr lang="zh-CN" altLang="en-US" sz="1600" b="0" i="0" u="none" strike="noStrike">
                            <a:solidFill>
                              <a:srgbClr val="0000FF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u="none" strike="noStrike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6249814"/>
                      </a:ext>
                    </a:extLst>
                  </a:tr>
                  <a:tr h="33051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>
                              <a:solidFill>
                                <a:srgbClr val="FF0000"/>
                              </a:solidFill>
                              <a:effectLst/>
                            </a:rPr>
                            <a:t>圆球</a:t>
                          </a:r>
                          <a:endParaRPr lang="zh-CN" altLang="en-US" sz="1600" b="0" i="0" u="none" strike="noStrike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zh-CN" altLang="en-US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zh-CN" altLang="en-US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zh-CN" altLang="en-US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zh-CN" altLang="en-US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zh-CN" altLang="en-US" sz="1600" b="0" i="1" u="none" strike="noStrike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1600" b="0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≈4.836</m:t>
                              </m:r>
                              <m:sSup>
                                <m:sSupPr>
                                  <m:ctrlP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u="none" strike="noStrike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CN" altLang="en-US" sz="16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1124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D0C96D1-27F7-4D36-8F10-C4FB70A38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561751"/>
                  </p:ext>
                </p:extLst>
              </p:nvPr>
            </p:nvGraphicFramePr>
            <p:xfrm>
              <a:off x="467544" y="1340768"/>
              <a:ext cx="8208912" cy="109949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194055985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142524267"/>
                        </a:ext>
                      </a:extLst>
                    </a:gridCol>
                    <a:gridCol w="1963667">
                      <a:extLst>
                        <a:ext uri="{9D8B030D-6E8A-4147-A177-3AD203B41FA5}">
                          <a16:colId xmlns:a16="http://schemas.microsoft.com/office/drawing/2014/main" val="4006681431"/>
                        </a:ext>
                      </a:extLst>
                    </a:gridCol>
                    <a:gridCol w="4012997">
                      <a:extLst>
                        <a:ext uri="{9D8B030D-6E8A-4147-A177-3AD203B41FA5}">
                          <a16:colId xmlns:a16="http://schemas.microsoft.com/office/drawing/2014/main" val="2121358464"/>
                        </a:ext>
                      </a:extLst>
                    </a:gridCol>
                  </a:tblGrid>
                  <a:tr h="3305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形状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体积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>
                              <a:effectLst/>
                            </a:rPr>
                            <a:t>边长</a:t>
                          </a:r>
                          <a:r>
                            <a:rPr lang="en-US" altLang="zh-CN" sz="1600" u="none" strike="noStrike">
                              <a:effectLst/>
                            </a:rPr>
                            <a:t>/</a:t>
                          </a:r>
                          <a:r>
                            <a:rPr lang="zh-CN" altLang="en-US" sz="1600" u="none" strike="noStrike">
                              <a:effectLst/>
                            </a:rPr>
                            <a:t>半径</a:t>
                          </a:r>
                          <a:endParaRPr lang="zh-CN" alt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600" u="none" strike="noStrike" dirty="0">
                              <a:effectLst/>
                            </a:rPr>
                            <a:t>表面积</a:t>
                          </a:r>
                          <a:endParaRPr lang="zh-CN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67544956"/>
                      </a:ext>
                    </a:extLst>
                  </a:tr>
                  <a:tr h="33051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>
                              <a:solidFill>
                                <a:srgbClr val="0000FF"/>
                              </a:solidFill>
                              <a:effectLst/>
                            </a:rPr>
                            <a:t>立方体</a:t>
                          </a:r>
                          <a:endParaRPr lang="zh-CN" altLang="en-US" sz="1600" b="0" i="0" u="none" strike="noStrike">
                            <a:solidFill>
                              <a:srgbClr val="0000FF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239" t="-105556" r="-462441" b="-1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596" t="-105556" r="-205901" b="-1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56" t="-105556" r="-607" b="-1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249814"/>
                      </a:ext>
                    </a:extLst>
                  </a:tr>
                  <a:tr h="43846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600" u="none" strike="noStrike">
                              <a:solidFill>
                                <a:srgbClr val="FF0000"/>
                              </a:solidFill>
                              <a:effectLst/>
                            </a:rPr>
                            <a:t>圆球</a:t>
                          </a:r>
                          <a:endParaRPr lang="zh-CN" altLang="en-US" sz="1600" b="0" i="0" u="none" strike="noStrike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239" t="-152055" r="-462441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596" t="-152055" r="-205901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lnL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56" t="-152055" r="-607" b="-6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1244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59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二、船体边界层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888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</a:rPr>
              <a:t>船体表面</a:t>
            </a:r>
            <a:r>
              <a:rPr lang="zh-TW" altLang="en-US" dirty="0">
                <a:solidFill>
                  <a:srgbClr val="080808"/>
                </a:solidFill>
              </a:rPr>
              <a:t>的</a:t>
            </a:r>
            <a:r>
              <a:rPr lang="zh-TW" altLang="en-US" dirty="0">
                <a:solidFill>
                  <a:srgbClr val="FF0000"/>
                </a:solidFill>
              </a:rPr>
              <a:t>特性</a:t>
            </a:r>
            <a:r>
              <a:rPr lang="zh-TW" altLang="en-US" dirty="0">
                <a:solidFill>
                  <a:srgbClr val="080808"/>
                </a:solidFill>
              </a:rPr>
              <a:t>：</a:t>
            </a:r>
            <a:endParaRPr lang="en-US" altLang="zh-TW" dirty="0">
              <a:solidFill>
                <a:srgbClr val="080808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solidFill>
                  <a:srgbClr val="080808"/>
                </a:solidFill>
              </a:rPr>
              <a:t>3D</a:t>
            </a:r>
            <a:r>
              <a:rPr lang="zh-TW" altLang="en-US" sz="2000" dirty="0">
                <a:solidFill>
                  <a:srgbClr val="080808"/>
                </a:solidFill>
              </a:rPr>
              <a:t>曲面，水流经过时，也会产生边界层。</a:t>
            </a:r>
            <a:endParaRPr lang="en-US" altLang="zh-TW" sz="2000" dirty="0">
              <a:solidFill>
                <a:srgbClr val="080808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双向弯曲</a:t>
            </a:r>
            <a:r>
              <a:rPr lang="zh-TW" altLang="en-US" sz="2000" dirty="0">
                <a:solidFill>
                  <a:srgbClr val="080808"/>
                </a:solidFill>
              </a:rPr>
              <a:t>之曲面</a:t>
            </a:r>
            <a:r>
              <a:rPr lang="en-US" altLang="zh-TW" sz="2000" dirty="0">
                <a:solidFill>
                  <a:srgbClr val="080808"/>
                </a:solidFill>
              </a:rPr>
              <a:t>(</a:t>
            </a:r>
            <a:r>
              <a:rPr lang="zh-TW" altLang="en-US" sz="2000" dirty="0">
                <a:solidFill>
                  <a:srgbClr val="0000FF"/>
                </a:solidFill>
              </a:rPr>
              <a:t>纵向</a:t>
            </a:r>
            <a:r>
              <a:rPr lang="zh-TW" altLang="en-US" sz="2000" dirty="0">
                <a:solidFill>
                  <a:srgbClr val="080808"/>
                </a:solidFill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</a:rPr>
              <a:t>横向</a:t>
            </a:r>
            <a:r>
              <a:rPr lang="zh-TW" altLang="en-US" sz="2000" dirty="0">
                <a:solidFill>
                  <a:srgbClr val="080808"/>
                </a:solidFill>
              </a:rPr>
              <a:t>皆有</a:t>
            </a:r>
            <a:r>
              <a:rPr lang="zh-TW" altLang="en-US" sz="2000" dirty="0">
                <a:solidFill>
                  <a:srgbClr val="FF0000"/>
                </a:solidFill>
              </a:rPr>
              <a:t>曲率</a:t>
            </a:r>
            <a:r>
              <a:rPr lang="en-US" altLang="zh-TW" sz="2000" dirty="0">
                <a:solidFill>
                  <a:srgbClr val="080808"/>
                </a:solidFill>
              </a:rPr>
              <a:t>)</a:t>
            </a:r>
            <a:r>
              <a:rPr lang="en-US" altLang="zh-TW" sz="2000" dirty="0">
                <a:solidFill>
                  <a:srgbClr val="080808"/>
                </a:solidFill>
                <a:sym typeface="Symbol"/>
              </a:rPr>
              <a:t>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船体周围的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三维边界层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与平板的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二维边界层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有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明显不同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6552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边界层外缘势流不同。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对于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平板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，边界层外缘势流的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速度与压力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均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维持不变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。于船体表面，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两者均发生变化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船体表面各处流速不同：船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中部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大于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但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首尾两端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小于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船速，其数值与由理想流体理论计算所得基本上相等。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如图示，边界层外的部分也有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速度梯度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和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摩擦剪切应力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，但与边界层内相比很小，黏性影响可忽略不计。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圖片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/>
          <a:stretch/>
        </p:blipFill>
        <p:spPr bwMode="auto">
          <a:xfrm>
            <a:off x="5508823" y="5101540"/>
            <a:ext cx="3527673" cy="1711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52000" y="4941168"/>
            <a:ext cx="5184096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ea"/>
              <a:buAutoNum type="circleNumDbPlain" startAt="4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根据伯努力定理知：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船中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压力较低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首尾较高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(why?) 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结果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(what?) 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2000" y="5589240"/>
            <a:ext cx="5184096" cy="36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lnSpc>
                <a:spcPct val="100000"/>
              </a:lnSpc>
              <a:buNone/>
            </a:pP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     存在：纵向压力梯度</a:t>
            </a:r>
            <a:endParaRPr lang="en-US" altLang="zh-TW" sz="2000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20054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二、船体边界层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168352"/>
          </a:xfrm>
        </p:spPr>
        <p:txBody>
          <a:bodyPr/>
          <a:lstStyle/>
          <a:p>
            <a:pPr marL="655200" lvl="1" indent="-457200">
              <a:lnSpc>
                <a:spcPct val="100000"/>
              </a:lnSpc>
              <a:buFont typeface="+mj-lt"/>
              <a:buAutoNum type="alphaLcPeriod" startAt="2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界层内纵向压力分布不同。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由于流体的黏性作用，在上述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船中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压力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较低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首尾较高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的压力分布情况下，姑且不论尾部是否出现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界层分离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，均使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尾部的压力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较首部的压力有所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下降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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船体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不但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受到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，也会受到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黏压阻力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将于后面详细讨论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船体边界层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相对厚度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以及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横向绕流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对边界层影响等因素，与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平板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边界层相比，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存在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著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差异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ea"/>
              <a:buAutoNum type="circleNumDbPlain"/>
            </a:pP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船体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的成因、特性与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平板情况基本相同，因此可以应用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平板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摩擦阻力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相同的方法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进行处理。</a:t>
            </a:r>
            <a:endParaRPr lang="zh-CN" altLang="en-US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8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304406"/>
          </a:xfrm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TW" altLang="en-US" dirty="0"/>
              <a:t>光滑平板</a:t>
            </a:r>
            <a:r>
              <a:rPr lang="zh-TW" altLang="en-US" dirty="0">
                <a:solidFill>
                  <a:srgbClr val="0000FF"/>
                </a:solidFill>
              </a:rPr>
              <a:t>层流摩擦阻力系数</a:t>
            </a:r>
            <a:r>
              <a:rPr lang="zh-TW" altLang="en-US" dirty="0"/>
              <a:t>公式</a:t>
            </a:r>
            <a:endParaRPr lang="en-US" altLang="zh-TW" dirty="0"/>
          </a:p>
          <a:p>
            <a:pPr lvl="1"/>
            <a:r>
              <a:rPr lang="zh-TW" altLang="en-US" dirty="0"/>
              <a:t>平板界层内全为</a:t>
            </a:r>
            <a:r>
              <a:rPr lang="zh-TW" altLang="en-US" dirty="0">
                <a:solidFill>
                  <a:srgbClr val="FF0000"/>
                </a:solidFill>
              </a:rPr>
              <a:t>层流状态</a:t>
            </a:r>
            <a:r>
              <a:rPr lang="zh-TW" altLang="en-US" dirty="0"/>
              <a:t>时，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Blasius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早在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年根据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层流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界层微分方程式导出了理论上的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精确解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56186"/>
              </p:ext>
            </p:extLst>
          </p:nvPr>
        </p:nvGraphicFramePr>
        <p:xfrm>
          <a:off x="5652119" y="1916832"/>
          <a:ext cx="207923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5" name="Equation" r:id="rId3" imgW="1600200" imgH="609480" progId="Equation.DSMT4">
                  <p:embed/>
                </p:oleObj>
              </mc:Choice>
              <mc:Fallback>
                <p:oleObj name="Equation" r:id="rId3" imgW="1600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19" y="1916832"/>
                        <a:ext cx="2079231" cy="7920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252000" y="2844674"/>
                <a:ext cx="8641656" cy="188047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TW" altLang="en-US" dirty="0"/>
                  <a:t>称为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勃拉齐公式</a:t>
                </a:r>
                <a:r>
                  <a:rPr lang="zh-TW" altLang="en-US" dirty="0"/>
                  <a:t>，与实验结果完全相符。</a:t>
                </a:r>
                <a:endParaRPr lang="en-US" altLang="zh-TW" dirty="0"/>
              </a:p>
              <a:p>
                <a:pPr lvl="1"/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其对应的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雷诺数范围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3.5~5.0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×10</m:t>
                    </m:r>
                    <m:r>
                      <a:rPr lang="en-US" altLang="zh-TW" b="0" i="1" baseline="3000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。</m:t>
                    </m:r>
                  </m:oMath>
                </a14:m>
                <a:endParaRPr lang="en-US" altLang="zh-TW" b="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/>
                <a:r>
                  <a:rPr lang="zh-TW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不适用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于造船工程，一般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船舶的雷诺数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×10</m:t>
                    </m:r>
                    <m:r>
                      <a:rPr lang="en-US" altLang="zh-TW" b="0" i="1" baseline="3000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&lt;3×109</m:t>
                    </m:r>
                  </m:oMath>
                </a14:m>
                <a:r>
                  <a:rPr lang="zh-TW" altLang="en-US" dirty="0"/>
                  <a:t>，其对应的流动状态为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紊流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边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界层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。</m:t>
                    </m:r>
                  </m:oMath>
                </a14:m>
                <a:endParaRPr lang="en-US" altLang="zh-TW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844674"/>
                <a:ext cx="8641656" cy="1880470"/>
              </a:xfrm>
              <a:prstGeom prst="rect">
                <a:avLst/>
              </a:prstGeom>
              <a:blipFill rotWithShape="0">
                <a:blip r:embed="rId5"/>
                <a:stretch>
                  <a:fillRect t="-4221" b="-4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1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304406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dirty="0"/>
              <a:t>光滑平板</a:t>
            </a:r>
            <a:r>
              <a:rPr lang="zh-TW" altLang="en-US" dirty="0">
                <a:solidFill>
                  <a:srgbClr val="0000FF"/>
                </a:solidFill>
              </a:rPr>
              <a:t>紊流摩擦阻力系数</a:t>
            </a:r>
            <a:r>
              <a:rPr lang="zh-TW" altLang="en-US" dirty="0"/>
              <a:t>公式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尚无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理论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的精确解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，近似计算方法的基础为：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卡门界层动量积分方程式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8237"/>
              </p:ext>
            </p:extLst>
          </p:nvPr>
        </p:nvGraphicFramePr>
        <p:xfrm>
          <a:off x="1963738" y="3571875"/>
          <a:ext cx="2070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3" name="Equation" r:id="rId3" imgW="1358640" imgH="330120" progId="Equation.DSMT4">
                  <p:embed/>
                </p:oleObj>
              </mc:Choice>
              <mc:Fallback>
                <p:oleObj name="Equation" r:id="rId3" imgW="1358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3738" y="3571875"/>
                        <a:ext cx="2070100" cy="5048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252000" y="2268610"/>
            <a:ext cx="8641656" cy="125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dirty="0"/>
              <a:t>利用牛顿第二定律计算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(How?)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>
                <a:solidFill>
                  <a:srgbClr val="0000FF"/>
                </a:solidFill>
              </a:rPr>
              <a:t>作用在平板上的摩擦阻力</a:t>
            </a:r>
            <a:r>
              <a:rPr lang="zh-TW" altLang="en-US" dirty="0"/>
              <a:t>等于</a:t>
            </a:r>
            <a:r>
              <a:rPr lang="zh-TW" altLang="en-US" dirty="0">
                <a:solidFill>
                  <a:srgbClr val="FF0000"/>
                </a:solidFill>
              </a:rPr>
              <a:t>单位时间内的动量损失 </a:t>
            </a:r>
            <a:r>
              <a:rPr lang="zh-TW" altLang="en-US" dirty="0">
                <a:sym typeface="Symbol"/>
              </a:rPr>
              <a:t></a:t>
            </a:r>
            <a:endParaRPr lang="en-US" altLang="zh-TW" dirty="0">
              <a:sym typeface="Symbol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sym typeface="Symbol"/>
              </a:rPr>
              <a:t>由平板前端至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/>
              <a:t>处一段内单位宽度平板的摩擦阻力</a:t>
            </a:r>
            <a:endParaRPr lang="en-US" altLang="zh-TW" dirty="0"/>
          </a:p>
        </p:txBody>
      </p:sp>
      <p:pic>
        <p:nvPicPr>
          <p:cNvPr id="7" name="圖片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"/>
          <a:stretch/>
        </p:blipFill>
        <p:spPr bwMode="auto">
          <a:xfrm>
            <a:off x="6660232" y="4899992"/>
            <a:ext cx="2469512" cy="19133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252000" y="4068810"/>
            <a:ext cx="8641656" cy="800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i="1" dirty="0">
                <a:solidFill>
                  <a:srgbClr val="0000FF"/>
                </a:solidFill>
                <a:sym typeface="Symbol"/>
              </a:rPr>
              <a:t></a:t>
            </a:r>
            <a:r>
              <a:rPr lang="zh-TW" altLang="en-US" dirty="0">
                <a:solidFill>
                  <a:srgbClr val="080808"/>
                </a:solidFill>
                <a:sym typeface="Symbol"/>
              </a:rPr>
              <a:t>：</a:t>
            </a:r>
            <a:r>
              <a:rPr lang="zh-TW" altLang="en-US" dirty="0">
                <a:sym typeface="Symbol"/>
              </a:rPr>
              <a:t>距平板前端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/>
              <a:t>处的边界层厚度，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/>
              <a:t>边界层</a:t>
            </a:r>
            <a:r>
              <a:rPr lang="zh-TW" altLang="en-US" dirty="0">
                <a:solidFill>
                  <a:srgbClr val="FF0000"/>
                </a:solidFill>
              </a:rPr>
              <a:t>外</a:t>
            </a:r>
            <a:r>
              <a:rPr lang="zh-TW" altLang="en-US" dirty="0"/>
              <a:t>的速度，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/>
              <a:t>边界层</a:t>
            </a:r>
            <a:r>
              <a:rPr lang="zh-TW" altLang="en-US" dirty="0">
                <a:solidFill>
                  <a:srgbClr val="0000FF"/>
                </a:solidFill>
              </a:rPr>
              <a:t>内</a:t>
            </a:r>
            <a:r>
              <a:rPr lang="zh-TW" altLang="en-US" dirty="0"/>
              <a:t>的速度，又因为：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25351"/>
              </p:ext>
            </p:extLst>
          </p:nvPr>
        </p:nvGraphicFramePr>
        <p:xfrm>
          <a:off x="4186238" y="4459288"/>
          <a:ext cx="1082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4" name="Equation" r:id="rId6" imgW="711000" imgH="330120" progId="Equation.DSMT4">
                  <p:embed/>
                </p:oleObj>
              </mc:Choice>
              <mc:Fallback>
                <p:oleObj name="Equation" r:id="rId6" imgW="711000" imgH="33012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4459288"/>
                        <a:ext cx="1082675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/>
          <p:cNvSpPr txBox="1">
            <a:spLocks/>
          </p:cNvSpPr>
          <p:nvPr/>
        </p:nvSpPr>
        <p:spPr>
          <a:xfrm>
            <a:off x="252000" y="4968000"/>
            <a:ext cx="1367672" cy="400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/>
              <a:t>可得：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6577"/>
              </p:ext>
            </p:extLst>
          </p:nvPr>
        </p:nvGraphicFramePr>
        <p:xfrm>
          <a:off x="1460500" y="5084763"/>
          <a:ext cx="3005138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5" name="Equation" r:id="rId8" imgW="2260440" imgH="1295280" progId="Equation.DSMT4">
                  <p:embed/>
                </p:oleObj>
              </mc:Choice>
              <mc:Fallback>
                <p:oleObj name="Equation" r:id="rId8" imgW="226044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0500" y="5084763"/>
                        <a:ext cx="3005138" cy="17224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4499992" y="5085184"/>
            <a:ext cx="2160240" cy="1432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i="1" dirty="0">
                <a:solidFill>
                  <a:srgbClr val="FF0000"/>
                </a:solidFill>
                <a:sym typeface="Symbol"/>
              </a:rPr>
              <a:t></a:t>
            </a:r>
            <a:r>
              <a:rPr lang="zh-TW" altLang="en-US" sz="1600" dirty="0"/>
              <a:t>：</a:t>
            </a:r>
            <a:r>
              <a:rPr lang="zh-TW" altLang="en-US" sz="1600" b="1" dirty="0">
                <a:solidFill>
                  <a:srgbClr val="FF0000"/>
                </a:solidFill>
              </a:rPr>
              <a:t>动量损失厚度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/>
              <a:t>光滑平板的</a:t>
            </a: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动量积分方程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层流与紊留皆适用</a:t>
            </a:r>
            <a:endParaRPr lang="en-US" altLang="zh-TW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图: 汇总连接 7"/>
          <p:cNvSpPr/>
          <p:nvPr/>
        </p:nvSpPr>
        <p:spPr>
          <a:xfrm>
            <a:off x="35496" y="6597376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2732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92088"/>
          </a:xfrm>
        </p:spPr>
        <p:txBody>
          <a:bodyPr/>
          <a:lstStyle/>
          <a:p>
            <a:pPr lvl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沿整个平板长度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积分，可得平板一侧表面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单位宽度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/>
              <a:t>平板摩擦阻力：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2708920"/>
            <a:ext cx="8641656" cy="2191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i="1" dirty="0">
                <a:solidFill>
                  <a:srgbClr val="0000FF"/>
                </a:solidFill>
                <a:sym typeface="Symbol"/>
              </a:rPr>
              <a:t></a:t>
            </a:r>
            <a:r>
              <a:rPr lang="en-US" altLang="zh-TW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zh-TW" altLang="en-US" dirty="0">
                <a:solidFill>
                  <a:srgbClr val="080808"/>
                </a:solidFill>
                <a:sym typeface="Symbol"/>
              </a:rPr>
              <a:t>：</a:t>
            </a:r>
            <a:r>
              <a:rPr lang="zh-TW" altLang="en-US" dirty="0">
                <a:sym typeface="Symbol"/>
              </a:rPr>
              <a:t>平板</a:t>
            </a:r>
            <a:r>
              <a:rPr lang="zh-TW" altLang="en-US" dirty="0">
                <a:solidFill>
                  <a:srgbClr val="0000FF"/>
                </a:solidFill>
                <a:sym typeface="Symbol"/>
              </a:rPr>
              <a:t>末端</a:t>
            </a:r>
            <a:r>
              <a:rPr lang="zh-TW" altLang="en-US" dirty="0">
                <a:solidFill>
                  <a:srgbClr val="0000FF"/>
                </a:solidFill>
              </a:rPr>
              <a:t>的动量损失厚度</a:t>
            </a:r>
            <a:endParaRPr lang="en-US" altLang="zh-TW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如能确定边界层内的</a:t>
            </a:r>
            <a:r>
              <a:rPr lang="zh-TW" altLang="en-US" dirty="0">
                <a:solidFill>
                  <a:srgbClr val="0000FF"/>
                </a:solidFill>
              </a:rPr>
              <a:t>速度分布</a:t>
            </a:r>
            <a:r>
              <a:rPr lang="en-US" altLang="zh-TW" dirty="0"/>
              <a:t>(</a:t>
            </a:r>
            <a:r>
              <a:rPr lang="zh-TW" altLang="en-US" dirty="0"/>
              <a:t>一般系</a:t>
            </a:r>
            <a:r>
              <a:rPr lang="zh-TW" altLang="en-US" dirty="0">
                <a:solidFill>
                  <a:srgbClr val="0000FF"/>
                </a:solidFill>
              </a:rPr>
              <a:t>假定</a:t>
            </a:r>
            <a:r>
              <a:rPr lang="en-US" altLang="zh-TW" dirty="0"/>
              <a:t>)</a:t>
            </a:r>
            <a:r>
              <a:rPr lang="zh-TW" altLang="en-US" dirty="0"/>
              <a:t>，即可导出平板紊流摩擦阻力公式。</a:t>
            </a:r>
            <a:endParaRPr lang="en-US" altLang="zh-TW" dirty="0"/>
          </a:p>
          <a:p>
            <a:pPr lvl="1"/>
            <a:r>
              <a:rPr lang="zh-TW" altLang="en-US" dirty="0"/>
              <a:t>假定的</a:t>
            </a:r>
            <a:r>
              <a:rPr lang="zh-TW" altLang="en-US" dirty="0">
                <a:solidFill>
                  <a:srgbClr val="0000FF"/>
                </a:solidFill>
              </a:rPr>
              <a:t>速度分布形式不同</a:t>
            </a:r>
            <a:r>
              <a:rPr lang="zh-TW" altLang="en-US" dirty="0"/>
              <a:t>，导出的光滑平板</a:t>
            </a:r>
            <a:r>
              <a:rPr lang="zh-TW" altLang="en-US" dirty="0">
                <a:solidFill>
                  <a:srgbClr val="0000FF"/>
                </a:solidFill>
              </a:rPr>
              <a:t>紊流摩擦阻力公式也不相同</a:t>
            </a:r>
            <a:r>
              <a:rPr lang="zh-TW" altLang="en-US" dirty="0"/>
              <a:t>。</a:t>
            </a:r>
            <a:endParaRPr lang="en-US" altLang="zh-TW" dirty="0">
              <a:solidFill>
                <a:srgbClr val="0000FF"/>
              </a:solidFill>
            </a:endParaRPr>
          </a:p>
          <a:p>
            <a:pPr lvl="1"/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52000" y="4968000"/>
            <a:ext cx="8568472" cy="400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/>
            </a:pPr>
            <a:r>
              <a:rPr lang="zh-TW" altLang="en-US" dirty="0"/>
              <a:t>速度为</a:t>
            </a:r>
            <a:r>
              <a:rPr lang="zh-TW" altLang="en-US" dirty="0">
                <a:solidFill>
                  <a:srgbClr val="FF0000"/>
                </a:solidFill>
              </a:rPr>
              <a:t>指数分布</a:t>
            </a:r>
            <a:r>
              <a:rPr lang="zh-TW" altLang="en-US" dirty="0"/>
              <a:t>的计算方法：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07223"/>
              </p:ext>
            </p:extLst>
          </p:nvPr>
        </p:nvGraphicFramePr>
        <p:xfrm>
          <a:off x="1963738" y="1397000"/>
          <a:ext cx="29845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0" name="Equation" r:id="rId3" imgW="2361960" imgH="1015920" progId="Equation.DSMT4">
                  <p:embed/>
                </p:oleObj>
              </mc:Choice>
              <mc:Fallback>
                <p:oleObj name="Equation" r:id="rId3" imgW="2361960" imgH="101592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1397000"/>
                        <a:ext cx="2984500" cy="1289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30753"/>
              </p:ext>
            </p:extLst>
          </p:nvPr>
        </p:nvGraphicFramePr>
        <p:xfrm>
          <a:off x="4915690" y="4797152"/>
          <a:ext cx="864096" cy="65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" name="Equation" r:id="rId5" imgW="622080" imgH="469800" progId="Equation.DSMT4">
                  <p:embed/>
                </p:oleObj>
              </mc:Choice>
              <mc:Fallback>
                <p:oleObj name="Equation" r:id="rId5" imgW="622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5690" y="4797152"/>
                        <a:ext cx="864096" cy="65248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252000" y="5477097"/>
                <a:ext cx="8568472" cy="40017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dirty="0"/>
                  <a:t>指数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TW" altLang="en-US" dirty="0"/>
                  <a:t>：随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雷诺数而变</a:t>
                </a:r>
                <a:r>
                  <a:rPr lang="zh-TW" altLang="en-US" dirty="0"/>
                  <a:t>，当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&lt;2×107</m:t>
                    </m:r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时</m:t>
                    </m:r>
                    <m:r>
                      <a:rPr lang="zh-TW" alt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，如此得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3"/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5477097"/>
                <a:ext cx="8568472" cy="400175"/>
              </a:xfrm>
              <a:prstGeom prst="rect">
                <a:avLst/>
              </a:prstGeom>
              <a:blipFill rotWithShape="1">
                <a:blip r:embed="rId7"/>
                <a:stretch>
                  <a:fillRect t="-24242" r="-1351" b="-42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06341"/>
              </p:ext>
            </p:extLst>
          </p:nvPr>
        </p:nvGraphicFramePr>
        <p:xfrm>
          <a:off x="1115615" y="5877272"/>
          <a:ext cx="1177977" cy="64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2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5615" y="5877272"/>
                        <a:ext cx="1177977" cy="6406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流程图: 汇总连接 11"/>
          <p:cNvSpPr/>
          <p:nvPr/>
        </p:nvSpPr>
        <p:spPr>
          <a:xfrm>
            <a:off x="35496" y="6597376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7097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0823" y="6517926"/>
            <a:ext cx="248710" cy="194298"/>
          </a:xfrm>
        </p:spPr>
        <p:txBody>
          <a:bodyPr/>
          <a:lstStyle/>
          <a:p>
            <a:fld id="{5BA07366-CB75-4AA8-9E5B-928B849F427C}" type="slidenum">
              <a:rPr lang="en-GB" sz="600" smtClean="0"/>
              <a:t>19</a:t>
            </a:fld>
            <a:endParaRPr lang="en-GB" sz="6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52000" y="972000"/>
            <a:ext cx="8870898" cy="432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2"/>
            </a:pPr>
            <a:r>
              <a:rPr lang="zh-TW" altLang="en-US" sz="2000" dirty="0"/>
              <a:t>速度为对数分布的计算方法：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52000" y="1744132"/>
            <a:ext cx="8870898" cy="3167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/>
            </a:pP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Schoenherr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7502"/>
              </p:ext>
            </p:extLst>
          </p:nvPr>
        </p:nvGraphicFramePr>
        <p:xfrm>
          <a:off x="1354907" y="2096920"/>
          <a:ext cx="1526552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2"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907" y="2096920"/>
                        <a:ext cx="1526552" cy="61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245533" y="2717843"/>
                <a:ext cx="8877593" cy="71115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0000" lvl="3" indent="0"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1947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ATTC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0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merican </a:t>
                </a:r>
                <a:r>
                  <a:rPr lang="en-US" altLang="zh-TW" sz="20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owing </a:t>
                </a:r>
                <a:r>
                  <a:rPr lang="en-US" altLang="zh-TW" sz="20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ank </a:t>
                </a:r>
                <a:r>
                  <a:rPr lang="en-US" altLang="zh-TW" sz="20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onference)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美国船模试验池会议决定使用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，因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不实用</a:t>
                </a:r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TW" sz="2000" b="0" i="1" baseline="3000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altLang="zh-TW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TW" sz="2000" b="0" i="1" baseline="3000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zh-TW" altLang="en-US" sz="20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范围内，使用：</a:t>
                </a:r>
                <a:endParaRPr lang="en-US" altLang="zh-TW" sz="2000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2717843"/>
                <a:ext cx="8877593" cy="711157"/>
              </a:xfrm>
              <a:prstGeom prst="rect">
                <a:avLst/>
              </a:prstGeom>
              <a:blipFill rotWithShape="0">
                <a:blip r:embed="rId5"/>
                <a:stretch>
                  <a:fillRect t="-11111" r="-549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288000" y="4077072"/>
                <a:ext cx="8870898" cy="4325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200" lvl="3" indent="-457200">
                  <a:buFont typeface="+mj-ea"/>
                  <a:buAutoNum type="circleNumDbPlain" startAt="2"/>
                </a:pP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randtl</m:t>
                    </m:r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Schlichting</m:t>
                    </m:r>
                    <m:r>
                      <a:rPr lang="zh-TW" alt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公式</m:t>
                    </m:r>
                  </m:oMath>
                </a14:m>
                <a:endParaRPr lang="en-US" altLang="zh-TW" sz="2000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7200" lvl="3" indent="-457200">
                  <a:buFont typeface="+mj-ea"/>
                  <a:buAutoNum type="circleNumDbPlain" startAt="2"/>
                </a:pPr>
                <a:endParaRPr lang="en-US" altLang="zh-TW" sz="2000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4077072"/>
                <a:ext cx="8870898" cy="432550"/>
              </a:xfrm>
              <a:prstGeom prst="rect">
                <a:avLst/>
              </a:prstGeom>
              <a:blipFill rotWithShape="0">
                <a:blip r:embed="rId6"/>
                <a:stretch>
                  <a:fillRect t="-14085"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26010"/>
              </p:ext>
            </p:extLst>
          </p:nvPr>
        </p:nvGraphicFramePr>
        <p:xfrm>
          <a:off x="1403648" y="4523172"/>
          <a:ext cx="1360300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3"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48" y="4523172"/>
                        <a:ext cx="1360300" cy="68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/>
              <p:cNvSpPr txBox="1">
                <a:spLocks/>
              </p:cNvSpPr>
              <p:nvPr/>
            </p:nvSpPr>
            <p:spPr>
              <a:xfrm>
                <a:off x="288000" y="5229659"/>
                <a:ext cx="8870898" cy="100765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200" lvl="3" indent="-457200">
                  <a:buFont typeface="+mj-ea"/>
                  <a:buAutoNum type="circleNumDbPlain" startAt="3"/>
                </a:pP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Hughes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考虑展弦比，即宽度与长度比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B/L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的影响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，由平板试验数据：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  <a:sym typeface="Symbol"/>
                      </a:rPr>
                      <m:t>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TW" sz="1800" b="0" i="1" baseline="3000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zh-TW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TW" sz="18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  <a:sym typeface="Symbol"/>
                      </a:rPr>
                      <m:t> 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TW" sz="1800" i="1" baseline="3000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zh-TW" altLang="en-US" sz="18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B/L=0.0156~42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，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得出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B/L=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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的二维紊流光滑平板公式：</a:t>
                </a:r>
                <a:endParaRPr lang="en-US" altLang="zh-TW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5229659"/>
                <a:ext cx="8870898" cy="1007653"/>
              </a:xfrm>
              <a:prstGeom prst="rect">
                <a:avLst/>
              </a:prstGeom>
              <a:blipFill rotWithShape="0">
                <a:blip r:embed="rId9"/>
                <a:stretch>
                  <a:fillRect t="-7879" r="-1787" b="-1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629711"/>
              </p:ext>
            </p:extLst>
          </p:nvPr>
        </p:nvGraphicFramePr>
        <p:xfrm>
          <a:off x="2483768" y="5877272"/>
          <a:ext cx="1640308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4" name="Equation" r:id="rId10" imgW="1244520" imgH="469800" progId="Equation.DSMT4">
                  <p:embed/>
                </p:oleObj>
              </mc:Choice>
              <mc:Fallback>
                <p:oleObj name="Equation" r:id="rId10" imgW="1244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5877272"/>
                        <a:ext cx="1640308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19098"/>
              </p:ext>
            </p:extLst>
          </p:nvPr>
        </p:nvGraphicFramePr>
        <p:xfrm>
          <a:off x="1917974" y="3425912"/>
          <a:ext cx="123825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5" name="Equation" r:id="rId12" imgW="939600" imgH="469800" progId="Equation.DSMT4">
                  <p:embed/>
                </p:oleObj>
              </mc:Choice>
              <mc:Fallback>
                <p:oleObj name="Equation" r:id="rId12" imgW="939600" imgH="4698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974" y="3425912"/>
                        <a:ext cx="1238257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2"/>
          <p:cNvSpPr txBox="1">
            <a:spLocks/>
          </p:cNvSpPr>
          <p:nvPr/>
        </p:nvSpPr>
        <p:spPr>
          <a:xfrm>
            <a:off x="237067" y="1337734"/>
            <a:ext cx="8885351" cy="319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000" lvl="3" indent="0">
              <a:buNone/>
            </a:pP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设平板紊流边界层内的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对数分布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时，可导出不同的摩擦阻力公式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862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41EE0-C6E9-4F54-ADCB-33CF2CDD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重点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4D893-8C60-4FE4-A93D-21C12FCD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摩擦阻力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>
                <a:solidFill>
                  <a:schemeClr val="tx2"/>
                </a:solidFill>
              </a:rPr>
              <a:t>边界层</a:t>
            </a:r>
            <a:endParaRPr lang="en-US" altLang="zh-TW" dirty="0">
              <a:solidFill>
                <a:schemeClr val="tx2"/>
              </a:solidFill>
            </a:endParaRPr>
          </a:p>
          <a:p>
            <a:pPr lvl="1"/>
            <a:r>
              <a:rPr lang="zh-TW" altLang="en-US" dirty="0">
                <a:solidFill>
                  <a:schemeClr val="tx2"/>
                </a:solidFill>
              </a:rPr>
              <a:t>平板摩擦阻力</a:t>
            </a:r>
            <a:endParaRPr lang="en-US" altLang="zh-TW" dirty="0">
              <a:solidFill>
                <a:schemeClr val="tx2"/>
              </a:solidFill>
            </a:endParaRPr>
          </a:p>
          <a:p>
            <a:pPr lvl="1"/>
            <a:r>
              <a:rPr lang="zh-TW" altLang="en-US" dirty="0">
                <a:solidFill>
                  <a:schemeClr val="tx2"/>
                </a:solidFill>
              </a:rPr>
              <a:t>平板摩擦阻力系数</a:t>
            </a:r>
            <a:endParaRPr lang="en-US" altLang="zh-TW" dirty="0">
              <a:solidFill>
                <a:schemeClr val="tx2"/>
              </a:solidFill>
            </a:endParaRPr>
          </a:p>
          <a:p>
            <a:pPr lvl="1"/>
            <a:r>
              <a:rPr lang="en-US" altLang="zh-TW" dirty="0"/>
              <a:t>1957ITTC</a:t>
            </a:r>
            <a:r>
              <a:rPr lang="zh-TW" altLang="en-US" dirty="0">
                <a:solidFill>
                  <a:schemeClr val="tx2"/>
                </a:solidFill>
              </a:rPr>
              <a:t>平板摩擦阻力系数公式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黏压阻力</a:t>
            </a:r>
            <a:endParaRPr lang="en-US" altLang="zh-TW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成因及特性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80808"/>
                </a:solidFill>
                <a:latin typeface="+mj-ea"/>
                <a:ea typeface="+mj-ea"/>
              </a:rPr>
              <a:t>黏压阻力系数的近似公式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DEB3B9-3701-43AF-8E95-7F6BEC58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52000" y="972000"/>
            <a:ext cx="8568472" cy="400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lt"/>
              <a:buAutoNum type="arabicPeriod" startAt="3"/>
            </a:pPr>
            <a:r>
              <a:rPr lang="zh-TW" altLang="en-US" dirty="0"/>
              <a:t>界层内部同区域的对数速度分布</a:t>
            </a:r>
            <a:r>
              <a:rPr lang="en-US" altLang="zh-TW" dirty="0"/>
              <a:t>--</a:t>
            </a:r>
            <a:r>
              <a:rPr lang="zh-TW" altLang="en-US" dirty="0"/>
              <a:t>平板摩擦阻力系数通式：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52000" y="1340768"/>
            <a:ext cx="856847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内部速度规律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：应用于邻近平板表面处。假定边界层内平均速度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的分布与下列参数有关：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距离平板表面的垂直距离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平板表面处的切应力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水的质量密度</a:t>
            </a:r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1303200" lvl="4" indent="-457200">
              <a:buFont typeface="+mj-lt"/>
              <a:buAutoNum type="alphaLcParenR"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运动黏性系数</a:t>
            </a:r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88000" y="3888048"/>
            <a:ext cx="5076088" cy="400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000" lvl="3" indent="0">
              <a:buNone/>
            </a:pP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无量纲分析法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定理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，可得：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630000" lvl="3" indent="0">
              <a:buNone/>
            </a:pP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4644008" y="2276872"/>
            <a:ext cx="288032" cy="144016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05892"/>
              </p:ext>
            </p:extLst>
          </p:nvPr>
        </p:nvGraphicFramePr>
        <p:xfrm>
          <a:off x="4959589" y="2808000"/>
          <a:ext cx="1534419" cy="3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3" name="Equation" r:id="rId3" imgW="1028520" imgH="253800" progId="Equation.DSMT4">
                  <p:embed/>
                </p:oleObj>
              </mc:Choice>
              <mc:Fallback>
                <p:oleObj name="Equation" r:id="rId3" imgW="1028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9589" y="2808000"/>
                        <a:ext cx="1534419" cy="37886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58754"/>
              </p:ext>
            </p:extLst>
          </p:nvPr>
        </p:nvGraphicFramePr>
        <p:xfrm>
          <a:off x="5292080" y="3829914"/>
          <a:ext cx="1179699" cy="60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4" name="Equation" r:id="rId5" imgW="863280" imgH="444240" progId="Equation.DSMT4">
                  <p:embed/>
                </p:oleObj>
              </mc:Choice>
              <mc:Fallback>
                <p:oleObj name="Equation" r:id="rId5" imgW="863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3829914"/>
                        <a:ext cx="1179699" cy="60719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/>
              <p:cNvSpPr txBox="1">
                <a:spLocks/>
              </p:cNvSpPr>
              <p:nvPr/>
            </p:nvSpPr>
            <p:spPr>
              <a:xfrm>
                <a:off x="6588224" y="3903133"/>
                <a:ext cx="2448272" cy="3899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/>
                            </a:rPr>
                            <m:t>𝑢</m:t>
                          </m:r>
                        </m:e>
                        <m:sub>
                          <m:r>
                            <a:rPr lang="zh-TW" alt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/>
                            </a:rPr>
                            <m:t>𝜏</m:t>
                          </m:r>
                        </m:sub>
                      </m:sSub>
                      <m:r>
                        <a:rPr lang="en-US" altLang="zh-TW" sz="16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  <a:sym typeface="Symbo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zh-TW" alt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Symbol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zh-TW" alt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Symbol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zh-TW" altLang="en-US" sz="1600" i="1">
                          <a:solidFill>
                            <a:srgbClr val="0000FF"/>
                          </a:solidFill>
                          <a:latin typeface="Cambria Math"/>
                          <a:cs typeface="Times New Roman" panose="02020603050405020304" pitchFamily="18" charset="0"/>
                          <a:sym typeface="Symbol"/>
                        </a:rPr>
                        <m:t>称为摩擦速度</m:t>
                      </m:r>
                    </m:oMath>
                  </m:oMathPara>
                </a14:m>
                <a:endParaRPr lang="en-US" altLang="zh-TW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marL="630000" lvl="3" indent="0">
                  <a:buNone/>
                </a:pPr>
                <a:endParaRPr lang="en-US" altLang="zh-TW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903133"/>
                <a:ext cx="2448272" cy="389963"/>
              </a:xfrm>
              <a:prstGeom prst="rect">
                <a:avLst/>
              </a:prstGeom>
              <a:blipFill rotWithShape="0">
                <a:blip r:embed="rId7"/>
                <a:stretch>
                  <a:fillRect t="-80303" b="-1287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/>
              <p:cNvSpPr txBox="1">
                <a:spLocks/>
              </p:cNvSpPr>
              <p:nvPr/>
            </p:nvSpPr>
            <p:spPr>
              <a:xfrm>
                <a:off x="252000" y="4482974"/>
                <a:ext cx="5904176" cy="125028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Landweber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将各种不同资料数据做成函数关系，如图，当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TW" alt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</m:t>
                        </m:r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&gt;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30</m:t>
                        </m:r>
                      </m:den>
                    </m:f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时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log</m:t>
                        </m:r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(</m:t>
                        </m:r>
                      </m:fName>
                      <m:e>
                        <m:f>
                          <m:fPr>
                            <m:type m:val="lin"/>
                            <m:ctrlPr>
                              <a:rPr lang="zh-TW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zh-TW" altLang="en-US" sz="2000" i="1">
                                <a:latin typeface="Cambria Math"/>
                                <a:cs typeface="Times New Roman" panose="02020603050405020304" pitchFamily="18" charset="0"/>
                                <a:sym typeface="Symbol"/>
                              </a:rPr>
                              <m:t>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  <a:sym typeface="Symbol"/>
                              </a:rPr>
                              <m:t>)=</m:t>
                            </m:r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Symbol"/>
                              </a:rPr>
                              <m:t>1.4771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)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，有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适用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平板表面至层流底层极限处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如下关系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：</a:t>
                </a:r>
                <a:endParaRPr lang="en-US" altLang="zh-TW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482974"/>
                <a:ext cx="5904176" cy="1250281"/>
              </a:xfrm>
              <a:prstGeom prst="rect">
                <a:avLst/>
              </a:prstGeom>
              <a:blipFill rotWithShape="0">
                <a:blip r:embed="rId8"/>
                <a:stretch>
                  <a:fillRect t="-7805" r="-2890" b="-5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83161"/>
              </p:ext>
            </p:extLst>
          </p:nvPr>
        </p:nvGraphicFramePr>
        <p:xfrm>
          <a:off x="1331639" y="6165304"/>
          <a:ext cx="2160000" cy="68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5" name="Equation" r:id="rId9" imgW="1409400" imgH="444240" progId="Equation.DSMT4">
                  <p:embed/>
                </p:oleObj>
              </mc:Choice>
              <mc:Fallback>
                <p:oleObj name="Equation" r:id="rId9" imgW="1409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6165304"/>
                        <a:ext cx="2160000" cy="6802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圖片 13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1685" r="47330" b="27039"/>
          <a:stretch/>
        </p:blipFill>
        <p:spPr bwMode="auto">
          <a:xfrm>
            <a:off x="6372200" y="4509120"/>
            <a:ext cx="2736304" cy="2304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/>
          <p:cNvCxnSpPr/>
          <p:nvPr/>
        </p:nvCxnSpPr>
        <p:spPr>
          <a:xfrm flipH="1" flipV="1">
            <a:off x="7614000" y="5142451"/>
            <a:ext cx="25973" cy="123887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汇总连接 15"/>
          <p:cNvSpPr/>
          <p:nvPr/>
        </p:nvSpPr>
        <p:spPr>
          <a:xfrm>
            <a:off x="35496" y="6597376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8986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b="16883"/>
          <a:stretch/>
        </p:blipFill>
        <p:spPr bwMode="auto">
          <a:xfrm>
            <a:off x="6912260" y="2492896"/>
            <a:ext cx="2196244" cy="29691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 dirty="0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52000" y="980728"/>
            <a:ext cx="8568472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252000" y="980728"/>
            <a:ext cx="8568472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200" lvl="3" indent="-457200">
              <a:buFont typeface="+mj-ea"/>
              <a:buAutoNum type="circleNumDbPlain" startAt="2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外部速度规律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：应用于平板表面一定距离处，该处紊流战支配地位，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速度损失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可表示为：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68825"/>
              </p:ext>
            </p:extLst>
          </p:nvPr>
        </p:nvGraphicFramePr>
        <p:xfrm>
          <a:off x="6453906" y="1367999"/>
          <a:ext cx="1297696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" name="Equation" r:id="rId4" imgW="888840" imgH="444240" progId="Equation.DSMT4">
                  <p:embed/>
                </p:oleObj>
              </mc:Choice>
              <mc:Fallback>
                <p:oleObj name="Equation" r:id="rId4" imgW="888840" imgH="44424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906" y="1367999"/>
                        <a:ext cx="1297696" cy="6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252000" y="1988840"/>
                <a:ext cx="6984296" cy="72008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将各种不同资料数据做成函数关系，如图示，当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&lt;0.16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时，速度损失可表示为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适用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层流底层极限处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至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边界层外缘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8840"/>
                <a:ext cx="6984296" cy="720080"/>
              </a:xfrm>
              <a:prstGeom prst="rect">
                <a:avLst/>
              </a:prstGeom>
              <a:blipFill rotWithShape="1">
                <a:blip r:embed="rId6"/>
                <a:stretch>
                  <a:fillRect t="-13559" r="-1832" b="-117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78452"/>
              </p:ext>
            </p:extLst>
          </p:nvPr>
        </p:nvGraphicFramePr>
        <p:xfrm>
          <a:off x="4771678" y="2852935"/>
          <a:ext cx="209497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" name="Equation" r:id="rId7" imgW="1434960" imgH="444240" progId="Equation.DSMT4">
                  <p:embed/>
                </p:oleObj>
              </mc:Choice>
              <mc:Fallback>
                <p:oleObj name="Equation" r:id="rId7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678" y="2852935"/>
                        <a:ext cx="2094973" cy="6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/>
              <p:cNvSpPr txBox="1">
                <a:spLocks/>
              </p:cNvSpPr>
              <p:nvPr/>
            </p:nvSpPr>
            <p:spPr>
              <a:xfrm>
                <a:off x="252000" y="3501008"/>
                <a:ext cx="6408232" cy="122413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200" lvl="3" indent="-457200">
                  <a:buFont typeface="+mj-ea"/>
                  <a:buAutoNum type="circleNumDbPlain" startAt="3"/>
                </a:pP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内外部速度规律交叉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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&gt;30</m:t>
                        </m:r>
                      </m:den>
                    </m:f>
                    <m:r>
                      <a:rPr lang="en-US" altLang="zh-TW" sz="2000" i="1">
                        <a:latin typeface="Cambria Math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zh-TW" alt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&lt;0.16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时，即在层流底层与紊流区间的过度区，内部和外部速度规律都适用，且服从线性对数规律，其形式可以为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适用自</a:t>
                </a:r>
                <a:r>
                  <a:rPr lang="zh-TW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zh-TW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至</a:t>
                </a:r>
                <a:r>
                  <a:rPr lang="zh-TW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zh-TW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r>
                  <a:rPr lang="en-US" altLang="zh-TW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501008"/>
                <a:ext cx="6408232" cy="1224136"/>
              </a:xfrm>
              <a:prstGeom prst="rect">
                <a:avLst/>
              </a:prstGeom>
              <a:blipFill rotWithShape="0">
                <a:blip r:embed="rId9"/>
                <a:stretch>
                  <a:fillRect t="-7960" r="-1046" b="-83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8478"/>
              </p:ext>
            </p:extLst>
          </p:nvPr>
        </p:nvGraphicFramePr>
        <p:xfrm>
          <a:off x="1547664" y="5540106"/>
          <a:ext cx="1755048" cy="127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" name="Equation" r:id="rId10" imgW="1295280" imgH="939600" progId="Equation.DSMT4">
                  <p:embed/>
                </p:oleObj>
              </mc:Choice>
              <mc:Fallback>
                <p:oleObj name="Equation" r:id="rId10" imgW="1295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7664" y="5540106"/>
                        <a:ext cx="1755048" cy="12732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箭头 9"/>
          <p:cNvSpPr/>
          <p:nvPr/>
        </p:nvSpPr>
        <p:spPr>
          <a:xfrm>
            <a:off x="3374720" y="6093296"/>
            <a:ext cx="621216" cy="216024"/>
          </a:xfrm>
          <a:prstGeom prst="rightArrow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31545"/>
              </p:ext>
            </p:extLst>
          </p:nvPr>
        </p:nvGraphicFramePr>
        <p:xfrm>
          <a:off x="4083786" y="5733256"/>
          <a:ext cx="99227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8" name="Equation" r:id="rId12" imgW="672840" imgH="634680" progId="Equation.DSMT4">
                  <p:embed/>
                </p:oleObj>
              </mc:Choice>
              <mc:Fallback>
                <p:oleObj name="Equation" r:id="rId12" imgW="6728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83786" y="5733256"/>
                        <a:ext cx="992270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圖片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r="1085"/>
          <a:stretch/>
        </p:blipFill>
        <p:spPr bwMode="auto">
          <a:xfrm>
            <a:off x="5148064" y="5661248"/>
            <a:ext cx="3888000" cy="1143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流程图: 汇总连接 14"/>
          <p:cNvSpPr/>
          <p:nvPr/>
        </p:nvSpPr>
        <p:spPr>
          <a:xfrm>
            <a:off x="35496" y="6597376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19958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 dirty="0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52000" y="980728"/>
            <a:ext cx="8568472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 txBox="1">
                <a:spLocks/>
              </p:cNvSpPr>
              <p:nvPr/>
            </p:nvSpPr>
            <p:spPr>
              <a:xfrm>
                <a:off x="252000" y="980728"/>
                <a:ext cx="8568472" cy="86409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US" altLang="zh-TW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Landweber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应用上述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内部和外部规律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平板</a:t>
                </a:r>
                <a:r>
                  <a:rPr lang="zh-TW" altLang="en-US" dirty="0"/>
                  <a:t>平板摩擦阻力系数与雷诺数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</m:oMath>
                </a14:m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间的关系式：</a:t>
                </a:r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980728"/>
                <a:ext cx="8568472" cy="864096"/>
              </a:xfrm>
              <a:prstGeom prst="rect">
                <a:avLst/>
              </a:prstGeom>
              <a:blipFill rotWithShape="1">
                <a:blip r:embed="rId3"/>
                <a:stretch>
                  <a:fillRect t="-11972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内容占位符 2"/>
          <p:cNvSpPr txBox="1">
            <a:spLocks/>
          </p:cNvSpPr>
          <p:nvPr/>
        </p:nvSpPr>
        <p:spPr>
          <a:xfrm>
            <a:off x="252000" y="2492896"/>
            <a:ext cx="8568472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可进一步推导成</a:t>
            </a:r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Schoenherr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公式的形式：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70205"/>
              </p:ext>
            </p:extLst>
          </p:nvPr>
        </p:nvGraphicFramePr>
        <p:xfrm>
          <a:off x="1096193" y="1800000"/>
          <a:ext cx="4493418" cy="59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" name="Equation" r:id="rId4" imgW="3670200" imgH="482400" progId="Equation.DSMT4">
                  <p:embed/>
                </p:oleObj>
              </mc:Choice>
              <mc:Fallback>
                <p:oleObj name="Equation" r:id="rId4" imgW="3670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193" y="1800000"/>
                        <a:ext cx="4493418" cy="5908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8144" y="1772816"/>
            <a:ext cx="2736304" cy="63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00FF"/>
                </a:solidFill>
                <a:sym typeface="Symbol"/>
              </a:rPr>
              <a:t></a:t>
            </a:r>
            <a:r>
              <a:rPr lang="zh-TW" altLang="en-US" sz="1600" dirty="0">
                <a:solidFill>
                  <a:srgbClr val="0000FF"/>
                </a:solidFill>
                <a:sym typeface="Symbol"/>
              </a:rPr>
              <a:t>、</a:t>
            </a:r>
            <a:r>
              <a:rPr lang="zh-CN" altLang="en-US" sz="1600" dirty="0">
                <a:solidFill>
                  <a:srgbClr val="0000FF"/>
                </a:solidFill>
                <a:sym typeface="Symbol"/>
              </a:rPr>
              <a:t></a:t>
            </a:r>
            <a:r>
              <a:rPr lang="zh-TW" altLang="en-US" sz="1600" dirty="0">
                <a:solidFill>
                  <a:srgbClr val="333333"/>
                </a:solidFill>
                <a:sym typeface="Symbol"/>
              </a:rPr>
              <a:t>：边界层常数</a:t>
            </a:r>
            <a:endParaRPr lang="en-US" altLang="zh-TW" sz="1600" dirty="0">
              <a:solidFill>
                <a:srgbClr val="333333"/>
              </a:solidFill>
              <a:sym typeface="Symbol"/>
            </a:endParaRPr>
          </a:p>
          <a:p>
            <a:pPr marL="285750" indent="-285750">
              <a:lnSpc>
                <a:spcPct val="113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1600" dirty="0">
                <a:solidFill>
                  <a:srgbClr val="333333"/>
                </a:solidFill>
                <a:sym typeface="Symbol"/>
              </a:rPr>
              <a:t>：级数展开式的系数常数</a:t>
            </a:r>
            <a:endParaRPr lang="en-US" altLang="zh-TW" sz="1600" dirty="0">
              <a:solidFill>
                <a:srgbClr val="333333"/>
              </a:solidFill>
              <a:sym typeface="Symbol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24871"/>
              </p:ext>
            </p:extLst>
          </p:nvPr>
        </p:nvGraphicFramePr>
        <p:xfrm>
          <a:off x="1096193" y="2888896"/>
          <a:ext cx="1830352" cy="54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" name="Equation" r:id="rId6" imgW="1549080" imgH="457200" progId="Equation.DSMT4">
                  <p:embed/>
                </p:oleObj>
              </mc:Choice>
              <mc:Fallback>
                <p:oleObj name="Equation" r:id="rId6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6193" y="2888896"/>
                        <a:ext cx="1830352" cy="54010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流程图: 汇总连接 9"/>
          <p:cNvSpPr/>
          <p:nvPr/>
        </p:nvSpPr>
        <p:spPr>
          <a:xfrm>
            <a:off x="35496" y="6589681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20048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9208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ea"/>
              <a:buAutoNum type="ea1JpnChsDbPeriod" startAt="3"/>
            </a:pPr>
            <a:r>
              <a:rPr lang="en-US" altLang="zh-TW" dirty="0"/>
              <a:t>1957</a:t>
            </a:r>
            <a:r>
              <a:rPr lang="zh-TW" altLang="en-US" dirty="0"/>
              <a:t>年国际船模试验池会议</a:t>
            </a:r>
            <a:r>
              <a:rPr lang="en-US" altLang="zh-TW" dirty="0"/>
              <a:t>(</a:t>
            </a:r>
            <a:r>
              <a:rPr lang="en-US" altLang="zh-TW" u="sng" dirty="0">
                <a:solidFill>
                  <a:srgbClr val="FF0000"/>
                </a:solidFill>
              </a:rPr>
              <a:t>I</a:t>
            </a:r>
            <a:r>
              <a:rPr lang="en-US" altLang="zh-TW" dirty="0"/>
              <a:t>ntern. </a:t>
            </a:r>
            <a:r>
              <a:rPr lang="en-US" altLang="zh-TW" u="sng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owing </a:t>
            </a:r>
            <a:r>
              <a:rPr lang="en-US" altLang="zh-TW" u="sng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ank </a:t>
            </a:r>
            <a:r>
              <a:rPr lang="en-US" altLang="zh-TW" u="sng" dirty="0">
                <a:solidFill>
                  <a:srgbClr val="FF0000"/>
                </a:solidFill>
              </a:rPr>
              <a:t>C</a:t>
            </a:r>
            <a:r>
              <a:rPr lang="en-US" altLang="zh-TW" dirty="0"/>
              <a:t>onf.)</a:t>
            </a:r>
            <a:r>
              <a:rPr lang="zh-TW" altLang="en-US" dirty="0">
                <a:solidFill>
                  <a:srgbClr val="FF0000"/>
                </a:solidFill>
              </a:rPr>
              <a:t>实船</a:t>
            </a:r>
            <a:r>
              <a:rPr lang="en-US" altLang="zh-TW" dirty="0">
                <a:solidFill>
                  <a:srgbClr val="FF0000"/>
                </a:solidFill>
              </a:rPr>
              <a:t>—</a:t>
            </a:r>
            <a:r>
              <a:rPr lang="zh-TW" altLang="en-US" dirty="0">
                <a:solidFill>
                  <a:srgbClr val="FF0000"/>
                </a:solidFill>
              </a:rPr>
              <a:t>船模换算</a:t>
            </a:r>
            <a:r>
              <a:rPr lang="zh-TW" altLang="en-US" dirty="0"/>
              <a:t>公式</a:t>
            </a:r>
            <a:r>
              <a:rPr lang="en-US" altLang="zh-TW" dirty="0"/>
              <a:t>(</a:t>
            </a:r>
            <a:r>
              <a:rPr lang="zh-TW" altLang="en-US" dirty="0"/>
              <a:t>简称</a:t>
            </a:r>
            <a:r>
              <a:rPr lang="en-US" altLang="zh-TW" dirty="0"/>
              <a:t>1957ITTC</a:t>
            </a:r>
            <a:r>
              <a:rPr lang="zh-TW" altLang="en-US" dirty="0"/>
              <a:t>公式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2412626"/>
            <a:ext cx="8641656" cy="800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dirty="0">
                <a:solidFill>
                  <a:srgbClr val="080808"/>
                </a:solidFill>
                <a:sym typeface="Symbol"/>
              </a:rPr>
              <a:t>此公式专用于</a:t>
            </a:r>
            <a:r>
              <a:rPr lang="zh-TW" altLang="en-US" dirty="0">
                <a:solidFill>
                  <a:srgbClr val="0000FF"/>
                </a:solidFill>
                <a:sym typeface="Symbol"/>
              </a:rPr>
              <a:t>船模</a:t>
            </a:r>
            <a:r>
              <a:rPr lang="zh-TW" altLang="en-US" dirty="0">
                <a:solidFill>
                  <a:srgbClr val="080808"/>
                </a:solidFill>
                <a:sym typeface="Symbol"/>
              </a:rPr>
              <a:t>和</a:t>
            </a:r>
            <a:r>
              <a:rPr lang="zh-TW" altLang="en-US" dirty="0">
                <a:solidFill>
                  <a:srgbClr val="0000FF"/>
                </a:solidFill>
                <a:sym typeface="Symbol"/>
              </a:rPr>
              <a:t>实船</a:t>
            </a:r>
            <a:r>
              <a:rPr lang="zh-TW" altLang="en-US" dirty="0"/>
              <a:t>的阻力换算。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54507"/>
              </p:ext>
            </p:extLst>
          </p:nvPr>
        </p:nvGraphicFramePr>
        <p:xfrm>
          <a:off x="827584" y="1728000"/>
          <a:ext cx="1596784" cy="7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5" name="Equation" r:id="rId3" imgW="1054080" imgH="469800" progId="Equation.DSMT4">
                  <p:embed/>
                </p:oleObj>
              </mc:Choice>
              <mc:Fallback>
                <p:oleObj name="Equation" r:id="rId3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728000"/>
                        <a:ext cx="1596784" cy="711819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圖片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" r="1458"/>
          <a:stretch/>
        </p:blipFill>
        <p:spPr bwMode="auto">
          <a:xfrm>
            <a:off x="5705245" y="1988840"/>
            <a:ext cx="3403259" cy="343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252000" y="2924944"/>
            <a:ext cx="5328112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ea"/>
              <a:buAutoNum type="ea1JpnChsDbPeriod" startAt="4"/>
            </a:pPr>
            <a:r>
              <a:rPr lang="zh-TW" altLang="en-US" dirty="0">
                <a:solidFill>
                  <a:srgbClr val="0000FF"/>
                </a:solidFill>
              </a:rPr>
              <a:t>过度流</a:t>
            </a:r>
            <a:r>
              <a:rPr lang="zh-TW" altLang="en-US" dirty="0"/>
              <a:t>平板摩擦阻力系数公式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70629"/>
              </p:ext>
            </p:extLst>
          </p:nvPr>
        </p:nvGraphicFramePr>
        <p:xfrm>
          <a:off x="905595" y="3354388"/>
          <a:ext cx="21542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6" name="Equation" r:id="rId6" imgW="1422360" imgH="469800" progId="Equation.DSMT4">
                  <p:embed/>
                </p:oleObj>
              </mc:Choice>
              <mc:Fallback>
                <p:oleObj name="Equation" r:id="rId6" imgW="1422360" imgH="469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95" y="3354388"/>
                        <a:ext cx="21542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683568" y="4293096"/>
                <a:ext cx="4896544" cy="72008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" lvl="2" indent="0">
                  <a:lnSpc>
                    <a:spcPct val="100000"/>
                  </a:lnSpc>
                  <a:buNone/>
                </a:pPr>
                <a:r>
                  <a:rPr lang="zh-TW" altLang="en-US" dirty="0"/>
                  <a:t>层流影响修正值，当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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大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，该值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0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，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即成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randtl</m:t>
                    </m:r>
                    <m:r>
                      <a:rPr lang="en-US" altLang="zh-TW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Schlichting</m:t>
                    </m:r>
                    <m:r>
                      <a:rPr lang="zh-TW" altLang="en-US" i="1">
                        <a:latin typeface="Cambria Math"/>
                        <a:cs typeface="Times New Roman" panose="02020603050405020304" pitchFamily="18" charset="0"/>
                      </a:rPr>
                      <m:t>公式</m:t>
                    </m:r>
                  </m:oMath>
                </a14:m>
                <a:endParaRPr lang="en-US" altLang="zh-TW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4896544" cy="720080"/>
              </a:xfrm>
              <a:prstGeom prst="rect">
                <a:avLst/>
              </a:prstGeom>
              <a:blipFill rotWithShape="1">
                <a:blip r:embed="rId8"/>
                <a:stretch>
                  <a:fillRect l="-1863" t="-14167" r="-1615" b="-27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2424368" y="3312000"/>
            <a:ext cx="707472" cy="650676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cxnSp>
        <p:nvCxnSpPr>
          <p:cNvPr id="20" name="直接箭头连接符 19"/>
          <p:cNvCxnSpPr>
            <a:stCxn id="17" idx="0"/>
          </p:cNvCxnSpPr>
          <p:nvPr/>
        </p:nvCxnSpPr>
        <p:spPr>
          <a:xfrm flipH="1" flipV="1">
            <a:off x="2778104" y="3962676"/>
            <a:ext cx="353736" cy="330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03716"/>
              </p:ext>
            </p:extLst>
          </p:nvPr>
        </p:nvGraphicFramePr>
        <p:xfrm>
          <a:off x="5162550" y="5535613"/>
          <a:ext cx="39306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" name="Equation" r:id="rId9" imgW="5092560" imgH="736560" progId="Equation.DSMT4">
                  <p:embed/>
                </p:oleObj>
              </mc:Choice>
              <mc:Fallback>
                <p:oleObj name="Equation" r:id="rId9" imgW="50925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2550" y="5535613"/>
                        <a:ext cx="3930650" cy="5683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5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5-2 </a:t>
            </a:r>
            <a:r>
              <a:rPr lang="zh-TW" altLang="en-US" dirty="0"/>
              <a:t>平板摩擦阻力系数计算公式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3204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ea"/>
              <a:buAutoNum type="ea1JpnChsDbPeriod" startAt="5"/>
            </a:pPr>
            <a:r>
              <a:rPr lang="zh-TW" altLang="en-US" dirty="0"/>
              <a:t>船体摩擦阻力计算的处理方法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3960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dirty="0"/>
              <a:t>船体表面是个</a:t>
            </a:r>
            <a:r>
              <a:rPr lang="en-US" altLang="zh-TW" dirty="0"/>
              <a:t>3D</a:t>
            </a:r>
            <a:r>
              <a:rPr lang="zh-TW" altLang="en-US" dirty="0"/>
              <a:t>曲面，在</a:t>
            </a:r>
            <a:r>
              <a:rPr lang="en-US" altLang="zh-TW" dirty="0">
                <a:solidFill>
                  <a:srgbClr val="0000FF"/>
                </a:solidFill>
              </a:rPr>
              <a:t>”</a:t>
            </a:r>
            <a:r>
              <a:rPr lang="zh-TW" altLang="en-US" dirty="0">
                <a:solidFill>
                  <a:srgbClr val="0000FF"/>
                </a:solidFill>
              </a:rPr>
              <a:t>相当平板</a:t>
            </a:r>
            <a:r>
              <a:rPr lang="en-US" altLang="zh-TW" dirty="0">
                <a:solidFill>
                  <a:srgbClr val="0000FF"/>
                </a:solidFill>
              </a:rPr>
              <a:t>”</a:t>
            </a:r>
            <a:r>
              <a:rPr lang="zh-TW" altLang="en-US" dirty="0"/>
              <a:t>的假定下，应用</a:t>
            </a:r>
            <a:r>
              <a:rPr lang="zh-TW" altLang="en-US" dirty="0">
                <a:solidFill>
                  <a:srgbClr val="FF0000"/>
                </a:solidFill>
              </a:rPr>
              <a:t>平板摩擦阻力公式</a:t>
            </a:r>
            <a:r>
              <a:rPr lang="zh-TW" altLang="en-US" dirty="0"/>
              <a:t>来计算。</a:t>
            </a:r>
            <a:endParaRPr lang="en-US" altLang="zh-TW" dirty="0"/>
          </a:p>
          <a:p>
            <a:pPr lvl="2"/>
            <a:r>
              <a:rPr lang="zh-TW" altLang="en-US" dirty="0"/>
              <a:t>实船或船模摩擦阻力分别等于其同速度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/>
              <a:t>、同长度</a:t>
            </a:r>
            <a:r>
              <a:rPr lang="en-US" altLang="zh-TW" dirty="0"/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/>
              <a:t>)</a:t>
            </a:r>
            <a:r>
              <a:rPr lang="zh-TW" altLang="en-US" dirty="0"/>
              <a:t>、同湿面积</a:t>
            </a:r>
            <a:r>
              <a:rPr lang="en-US" altLang="zh-TW" dirty="0"/>
              <a:t>(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/>
              <a:t>)</a:t>
            </a:r>
            <a:r>
              <a:rPr lang="zh-TW" altLang="en-US" dirty="0"/>
              <a:t>的光滑平板摩擦阻力</a:t>
            </a:r>
            <a:endParaRPr lang="en-US" altLang="zh-TW" dirty="0"/>
          </a:p>
          <a:p>
            <a:pPr lvl="2"/>
            <a:r>
              <a:rPr lang="zh-TW" altLang="en-US" dirty="0"/>
              <a:t>实船或船模间的绝对尺度不同，无法满足</a:t>
            </a:r>
            <a:r>
              <a:rPr lang="zh-TW" altLang="en-US" dirty="0">
                <a:solidFill>
                  <a:srgbClr val="FF0000"/>
                </a:solidFill>
              </a:rPr>
              <a:t>完全相似</a:t>
            </a:r>
            <a:r>
              <a:rPr lang="en-US" altLang="zh-TW" dirty="0">
                <a:solidFill>
                  <a:srgbClr val="FF0000"/>
                </a:solidFill>
              </a:rPr>
              <a:t>(?)</a:t>
            </a:r>
            <a:r>
              <a:rPr lang="zh-TW" altLang="en-US" dirty="0"/>
              <a:t>的条件，</a:t>
            </a:r>
            <a:r>
              <a:rPr lang="zh-TW" altLang="en-US" dirty="0">
                <a:solidFill>
                  <a:srgbClr val="0000FF"/>
                </a:solidFill>
              </a:rPr>
              <a:t>只能满足傅汝德定律</a:t>
            </a:r>
            <a:r>
              <a:rPr lang="zh-TW" altLang="en-US" dirty="0"/>
              <a:t>，两者</a:t>
            </a:r>
            <a:r>
              <a:rPr lang="zh-TW" altLang="en-US" dirty="0">
                <a:solidFill>
                  <a:srgbClr val="0000FF"/>
                </a:solidFill>
              </a:rPr>
              <a:t>雷诺数不同</a:t>
            </a:r>
            <a:r>
              <a:rPr lang="zh-TW" altLang="en-US" dirty="0">
                <a:sym typeface="Symbol"/>
              </a:rPr>
              <a:t></a:t>
            </a:r>
            <a:r>
              <a:rPr lang="zh-TW" altLang="en-US" dirty="0">
                <a:solidFill>
                  <a:srgbClr val="0000FF"/>
                </a:solidFill>
              </a:rPr>
              <a:t>摩擦阻力系数不同</a:t>
            </a:r>
            <a:r>
              <a:rPr lang="zh-TW" altLang="en-US" dirty="0">
                <a:sym typeface="Symbol"/>
              </a:rPr>
              <a:t></a:t>
            </a:r>
            <a:r>
              <a:rPr lang="zh-TW" altLang="en-US" dirty="0"/>
              <a:t>摩擦阻力</a:t>
            </a:r>
            <a:r>
              <a:rPr lang="zh-TW" altLang="en-US" dirty="0">
                <a:solidFill>
                  <a:srgbClr val="FF0000"/>
                </a:solidFill>
              </a:rPr>
              <a:t>尺度效应</a:t>
            </a:r>
            <a:r>
              <a:rPr lang="zh-TW" altLang="en-US" dirty="0"/>
              <a:t>。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忽略实际船体表面与</a:t>
            </a:r>
            <a:r>
              <a:rPr lang="en-US" altLang="zh-TW" dirty="0">
                <a:solidFill>
                  <a:srgbClr val="0000FF"/>
                </a:solidFill>
              </a:rPr>
              <a:t>”</a:t>
            </a:r>
            <a:r>
              <a:rPr lang="zh-TW" altLang="en-US" dirty="0">
                <a:solidFill>
                  <a:srgbClr val="0000FF"/>
                </a:solidFill>
              </a:rPr>
              <a:t>光滑平板</a:t>
            </a:r>
            <a:r>
              <a:rPr lang="en-US" altLang="zh-TW" dirty="0">
                <a:solidFill>
                  <a:srgbClr val="0000FF"/>
                </a:solidFill>
              </a:rPr>
              <a:t>”</a:t>
            </a:r>
            <a:r>
              <a:rPr lang="zh-TW" altLang="en-US" dirty="0">
                <a:solidFill>
                  <a:srgbClr val="080808"/>
                </a:solidFill>
              </a:rPr>
              <a:t>的差别，其中包含船体表面的弯曲度和</a:t>
            </a:r>
            <a:r>
              <a:rPr lang="zh-TW" altLang="en-US" dirty="0">
                <a:solidFill>
                  <a:srgbClr val="FF0000"/>
                </a:solidFill>
              </a:rPr>
              <a:t>粗糙度</a:t>
            </a:r>
            <a:r>
              <a:rPr lang="en-US" altLang="zh-TW" dirty="0">
                <a:solidFill>
                  <a:srgbClr val="080808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另法处理</a:t>
            </a:r>
            <a:r>
              <a:rPr lang="en-US" altLang="zh-TW" dirty="0">
                <a:solidFill>
                  <a:srgbClr val="080808"/>
                </a:solidFill>
              </a:rPr>
              <a:t>)</a:t>
            </a:r>
            <a:r>
              <a:rPr lang="zh-TW" altLang="en-US" dirty="0">
                <a:solidFill>
                  <a:srgbClr val="080808"/>
                </a:solidFill>
              </a:rPr>
              <a:t>。</a:t>
            </a:r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5-3 </a:t>
            </a:r>
            <a:r>
              <a:rPr lang="zh-TW" altLang="en-US" dirty="0"/>
              <a:t>船体表面弯曲度对摩擦阻力的影响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7"/>
            <a:ext cx="5927725" cy="7630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船体表面是个</a:t>
            </a:r>
            <a:r>
              <a:rPr lang="en-US" altLang="zh-TW" dirty="0">
                <a:solidFill>
                  <a:srgbClr val="FF0000"/>
                </a:solidFill>
              </a:rPr>
              <a:t>3D</a:t>
            </a:r>
            <a:r>
              <a:rPr lang="zh-TW" altLang="en-US" dirty="0">
                <a:solidFill>
                  <a:srgbClr val="FF0000"/>
                </a:solidFill>
              </a:rPr>
              <a:t>曲面</a:t>
            </a:r>
            <a:r>
              <a:rPr lang="zh-TW" altLang="en-US" dirty="0"/>
              <a:t>，周围</a:t>
            </a:r>
            <a:r>
              <a:rPr lang="zh-TW" altLang="en-US" dirty="0">
                <a:solidFill>
                  <a:srgbClr val="0000FF"/>
                </a:solidFill>
              </a:rPr>
              <a:t>流场与平板不同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00FF"/>
                </a:solidFill>
              </a:rPr>
              <a:t>摩擦阻力</a:t>
            </a:r>
            <a:r>
              <a:rPr lang="zh-TW" altLang="en-US" dirty="0"/>
              <a:t>亦会</a:t>
            </a:r>
            <a:r>
              <a:rPr lang="zh-TW" altLang="en-US" dirty="0">
                <a:solidFill>
                  <a:srgbClr val="0000FF"/>
                </a:solidFill>
              </a:rPr>
              <a:t>有所差别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>
              <a:lnSpc>
                <a:spcPct val="100000"/>
              </a:lnSpc>
              <a:buFont typeface="+mj-ea"/>
              <a:buAutoNum type="ea1ChtPeriod"/>
            </a:pPr>
            <a:r>
              <a:rPr lang="zh-TW" altLang="en-US" dirty="0">
                <a:solidFill>
                  <a:srgbClr val="FF0000"/>
                </a:solidFill>
              </a:rPr>
              <a:t>弯曲度</a:t>
            </a:r>
            <a:r>
              <a:rPr lang="zh-TW" altLang="en-US" dirty="0"/>
              <a:t>对</a:t>
            </a:r>
            <a:r>
              <a:rPr lang="zh-TW" altLang="en-US" dirty="0">
                <a:solidFill>
                  <a:srgbClr val="0000FF"/>
                </a:solidFill>
              </a:rPr>
              <a:t>摩擦阻力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0000FF"/>
                </a:solidFill>
              </a:rPr>
              <a:t>影响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2204864"/>
            <a:ext cx="8641656" cy="4536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/>
              <a:t>因有纵向弯曲的原因，导致船体各处的流速不同。</a:t>
            </a:r>
            <a:endParaRPr lang="en-US" altLang="zh-TW" sz="2200" dirty="0"/>
          </a:p>
          <a:p>
            <a:pPr lvl="2"/>
            <a:r>
              <a:rPr lang="zh-TW" altLang="en-US" sz="2200" dirty="0"/>
              <a:t>因船体的影响，船体大部分之流速较船速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sz="2200" dirty="0"/>
              <a:t>为大，速度分布：船的</a:t>
            </a:r>
            <a:r>
              <a:rPr lang="zh-TW" altLang="en-US" sz="2200" dirty="0">
                <a:solidFill>
                  <a:srgbClr val="0000FF"/>
                </a:solidFill>
              </a:rPr>
              <a:t>首尾部较船速低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0000FF"/>
                </a:solidFill>
              </a:rPr>
              <a:t>中间部位较高</a:t>
            </a:r>
            <a:r>
              <a:rPr lang="en-US" altLang="zh-TW" sz="2200" dirty="0">
                <a:solidFill>
                  <a:srgbClr val="FF0000"/>
                </a:solidFill>
              </a:rPr>
              <a:t>(Why?)</a:t>
            </a:r>
            <a:r>
              <a:rPr lang="zh-TW" altLang="en-US" sz="2200" dirty="0"/>
              <a:t>，均速较平板情况高，平均</a:t>
            </a:r>
            <a:r>
              <a:rPr lang="zh-TW" altLang="en-US" sz="2200" dirty="0">
                <a:solidFill>
                  <a:srgbClr val="0000FF"/>
                </a:solidFill>
              </a:rPr>
              <a:t>边界层较薄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0000FF"/>
                </a:solidFill>
              </a:rPr>
              <a:t>速度梯度</a:t>
            </a:r>
            <a:r>
              <a:rPr lang="zh-TW" altLang="en-US" sz="2200" dirty="0"/>
              <a:t>和</a:t>
            </a:r>
            <a:r>
              <a:rPr lang="zh-TW" altLang="en-US" sz="2200" dirty="0">
                <a:solidFill>
                  <a:srgbClr val="0000FF"/>
                </a:solidFill>
              </a:rPr>
              <a:t>摩擦阻力</a:t>
            </a:r>
            <a:r>
              <a:rPr lang="zh-TW" altLang="en-US" sz="2200" dirty="0">
                <a:solidFill>
                  <a:srgbClr val="FF0000"/>
                </a:solidFill>
              </a:rPr>
              <a:t>较大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lvl="2"/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横向弯曲之影响与</a:t>
            </a:r>
            <a:r>
              <a:rPr lang="zh-TW" altLang="en-US" sz="2200" dirty="0"/>
              <a:t>纵向弯曲情况同：横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向弯曲处之</a:t>
            </a:r>
            <a:r>
              <a:rPr lang="zh-TW" altLang="en-US" sz="2200" dirty="0"/>
              <a:t>边界层较薄，尤其</a:t>
            </a:r>
            <a:r>
              <a:rPr lang="zh-TW" altLang="en-US" sz="2200" dirty="0">
                <a:solidFill>
                  <a:srgbClr val="0000FF"/>
                </a:solidFill>
              </a:rPr>
              <a:t>舭部</a:t>
            </a:r>
            <a:r>
              <a:rPr lang="zh-TW" altLang="en-US" sz="2200" dirty="0"/>
              <a:t>特别显著。</a:t>
            </a:r>
            <a:endParaRPr lang="en-US" altLang="zh-TW" sz="2200" dirty="0"/>
          </a:p>
          <a:p>
            <a:pPr lvl="2"/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船首的</a:t>
            </a:r>
            <a:r>
              <a:rPr lang="zh-TW" altLang="en-US" sz="2200" dirty="0"/>
              <a:t>边界层流至舭部时，会分成纵向与横向流动</a:t>
            </a:r>
            <a:r>
              <a:rPr lang="zh-TW" altLang="en-US" sz="220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zh-TW" altLang="en-US" sz="2200" dirty="0">
                <a:sym typeface="Symbol" panose="05050102010706020507" pitchFamily="18" charset="2"/>
              </a:rPr>
              <a:t>使</a:t>
            </a:r>
            <a:r>
              <a:rPr lang="zh-TW" altLang="en-US" sz="2200" dirty="0">
                <a:solidFill>
                  <a:srgbClr val="0000FF"/>
                </a:solidFill>
              </a:rPr>
              <a:t>舭部</a:t>
            </a:r>
            <a:r>
              <a:rPr lang="zh-TW" altLang="en-US" sz="2200" dirty="0"/>
              <a:t>所受的</a:t>
            </a:r>
            <a:r>
              <a:rPr lang="zh-TW" altLang="en-US" sz="2200" dirty="0">
                <a:solidFill>
                  <a:srgbClr val="0000FF"/>
                </a:solidFill>
              </a:rPr>
              <a:t>局部摩擦阻力增大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lvl="2"/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弯曲表面易生</a:t>
            </a:r>
            <a:r>
              <a:rPr lang="zh-TW" altLang="en-US" sz="2200" dirty="0">
                <a:solidFill>
                  <a:srgbClr val="0000FF"/>
                </a:solidFill>
              </a:rPr>
              <a:t>边界层分离</a:t>
            </a:r>
            <a:r>
              <a:rPr lang="zh-TW" altLang="en-US" sz="2200" dirty="0">
                <a:solidFill>
                  <a:srgbClr val="080808"/>
                </a:solidFill>
              </a:rPr>
              <a:t>而导致</a:t>
            </a:r>
            <a:r>
              <a:rPr lang="zh-TW" altLang="en-US" sz="2200" dirty="0">
                <a:solidFill>
                  <a:srgbClr val="0000FF"/>
                </a:solidFill>
              </a:rPr>
              <a:t>漩涡</a:t>
            </a:r>
            <a:r>
              <a:rPr lang="zh-TW" altLang="en-US" sz="220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zh-TW" altLang="en-US" sz="2200" dirty="0">
                <a:sym typeface="Symbol" panose="05050102010706020507" pitchFamily="18" charset="2"/>
              </a:rPr>
              <a:t>改变外部区域流线</a:t>
            </a:r>
            <a:r>
              <a:rPr lang="zh-TW" altLang="en-US" sz="220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zh-TW" altLang="en-US" sz="2200" dirty="0">
                <a:solidFill>
                  <a:srgbClr val="0000FF"/>
                </a:solidFill>
              </a:rPr>
              <a:t>漩涡</a:t>
            </a:r>
            <a:r>
              <a:rPr lang="zh-TW" altLang="en-US" sz="2200" dirty="0">
                <a:sym typeface="Symbol" panose="05050102010706020507" pitchFamily="18" charset="2"/>
              </a:rPr>
              <a:t>区域</a:t>
            </a:r>
            <a:r>
              <a:rPr lang="zh-TW" alt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流速低</a:t>
            </a:r>
            <a:r>
              <a:rPr lang="zh-TW" altLang="en-US" sz="220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zh-TW" altLang="en-US" sz="2200" dirty="0"/>
              <a:t>摩擦阻力随之</a:t>
            </a:r>
            <a:r>
              <a:rPr lang="zh-TW" altLang="en-US" sz="2200" dirty="0">
                <a:solidFill>
                  <a:srgbClr val="FF0000"/>
                </a:solidFill>
              </a:rPr>
              <a:t>减小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lvl="2"/>
            <a:r>
              <a:rPr lang="zh-TW" altLang="en-US" sz="2200" dirty="0"/>
              <a:t>弯曲度影响复杂，摩擦阻力与平板结果之差别称</a:t>
            </a:r>
            <a:r>
              <a:rPr lang="zh-TW" altLang="en-US" sz="2200" dirty="0">
                <a:solidFill>
                  <a:srgbClr val="FF0000"/>
                </a:solidFill>
              </a:rPr>
              <a:t>形状效应</a:t>
            </a:r>
            <a:r>
              <a:rPr lang="zh-TW" altLang="en-US" sz="2200" dirty="0"/>
              <a:t>。</a:t>
            </a:r>
            <a:endParaRPr lang="en-US" altLang="zh-TW" sz="2200" dirty="0"/>
          </a:p>
        </p:txBody>
      </p:sp>
      <p:pic>
        <p:nvPicPr>
          <p:cNvPr id="8" name="圖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4711" r="1629"/>
          <a:stretch/>
        </p:blipFill>
        <p:spPr bwMode="auto">
          <a:xfrm>
            <a:off x="6372200" y="764704"/>
            <a:ext cx="269979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6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5-3 </a:t>
            </a:r>
            <a:r>
              <a:rPr lang="zh-TW" altLang="en-US" dirty="0"/>
              <a:t>船体表面弯曲度对摩擦阻力的影响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ea"/>
              <a:buAutoNum type="ea1ChtPeriod" startAt="2"/>
            </a:pPr>
            <a:r>
              <a:rPr lang="zh-TW" altLang="en-US" dirty="0"/>
              <a:t>船体</a:t>
            </a:r>
            <a:r>
              <a:rPr lang="zh-TW" altLang="en-US" dirty="0">
                <a:solidFill>
                  <a:srgbClr val="FF0000"/>
                </a:solidFill>
              </a:rPr>
              <a:t>形状效应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0000FF"/>
                </a:solidFill>
              </a:rPr>
              <a:t>修正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5222146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弯曲表面的摩擦阻力与相当平板摩擦阻力之比。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史高斯用理论方法计算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随著厚度比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T/C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即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弯曲度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增大而增大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2"/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二维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对称扁柱水流均速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较三维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回转体为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大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，平均边界层较薄，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摩擦阻力增加显著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重要结论：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弯曲度增加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的摩擦阻力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与相当平板摩擦阻力之百分比可认为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与雷诺数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无关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" r="1579"/>
          <a:stretch/>
        </p:blipFill>
        <p:spPr bwMode="auto">
          <a:xfrm>
            <a:off x="5474146" y="908720"/>
            <a:ext cx="3562350" cy="3933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251519" y="5373216"/>
            <a:ext cx="8640961" cy="7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弯曲度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导致摩擦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阻力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增加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与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旋涡區域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导致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摩擦阻力减小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，相互抵销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傅汝徳假定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在实用上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不致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产生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很大误差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0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5-3 </a:t>
            </a:r>
            <a:r>
              <a:rPr lang="zh-TW" altLang="en-US" dirty="0"/>
              <a:t>船体表面弯曲度对摩擦阻力的影响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8231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ea"/>
              <a:buAutoNum type="ea1ChtPeriod" startAt="2"/>
            </a:pPr>
            <a:r>
              <a:rPr lang="zh-TW" altLang="en-US" dirty="0"/>
              <a:t>船体</a:t>
            </a:r>
            <a:r>
              <a:rPr lang="zh-TW" altLang="en-US" dirty="0">
                <a:solidFill>
                  <a:srgbClr val="FF0000"/>
                </a:solidFill>
              </a:rPr>
              <a:t>形状效应</a:t>
            </a:r>
            <a:r>
              <a:rPr lang="zh-TW" altLang="en-US" dirty="0"/>
              <a:t>的修正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27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0480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弯曲度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导致船体在运动过程中产生平行下沈现象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why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？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)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19" y="5085184"/>
            <a:ext cx="8640961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船体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表面弯曲度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导主要由纵向曲率引起，与长宽比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L/B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有关，引进形状效应修正因子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f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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船体摩擦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阻力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可表示为：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船底平均流速增加，造成压力下降。根据伯努力方程，平均相对水流速度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v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在与平行下沈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z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之间的关系为：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69411"/>
              </p:ext>
            </p:extLst>
          </p:nvPr>
        </p:nvGraphicFramePr>
        <p:xfrm>
          <a:off x="6156176" y="2085243"/>
          <a:ext cx="282342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" name="Equation" r:id="rId3" imgW="2323800" imgH="444240" progId="Equation.DSMT4">
                  <p:embed/>
                </p:oleObj>
              </mc:Choice>
              <mc:Fallback>
                <p:oleObj name="Equation" r:id="rId3" imgW="232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176" y="2085243"/>
                        <a:ext cx="2823429" cy="54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>
          <a:xfrm>
            <a:off x="251520" y="2628000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船体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弯曲表面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所增加的摩擦阻力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R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与相当平板摩擦阻力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R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之间的关系为：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09520"/>
              </p:ext>
            </p:extLst>
          </p:nvPr>
        </p:nvGraphicFramePr>
        <p:xfrm>
          <a:off x="1846263" y="2997200"/>
          <a:ext cx="2676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" name="Equation" r:id="rId5" imgW="2361960" imgH="507960" progId="Equation.DSMT4">
                  <p:embed/>
                </p:oleObj>
              </mc:Choice>
              <mc:Fallback>
                <p:oleObj name="Equation" r:id="rId5" imgW="2361960" imgH="50796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997200"/>
                        <a:ext cx="2676525" cy="576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251520" y="3573016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在分析大量船模试验资料，可得下列经验公式：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72861"/>
              </p:ext>
            </p:extLst>
          </p:nvPr>
        </p:nvGraphicFramePr>
        <p:xfrm>
          <a:off x="928688" y="3960813"/>
          <a:ext cx="52689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" name="Equation" r:id="rId7" imgW="4647960" imgH="939600" progId="Equation.DSMT4">
                  <p:embed/>
                </p:oleObj>
              </mc:Choice>
              <mc:Fallback>
                <p:oleObj name="Equation" r:id="rId7" imgW="46479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960813"/>
                        <a:ext cx="5268912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圖片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614414" cy="15689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85734"/>
              </p:ext>
            </p:extLst>
          </p:nvPr>
        </p:nvGraphicFramePr>
        <p:xfrm>
          <a:off x="6662259" y="5445225"/>
          <a:ext cx="1224000" cy="42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2259" y="5445225"/>
                        <a:ext cx="1224000" cy="42633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/>
          <p:cNvCxnSpPr>
            <a:stCxn id="6" idx="0"/>
          </p:cNvCxnSpPr>
          <p:nvPr/>
        </p:nvCxnSpPr>
        <p:spPr>
          <a:xfrm flipH="1" flipV="1">
            <a:off x="6662258" y="3975100"/>
            <a:ext cx="612001" cy="147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 txBox="1">
            <a:spLocks/>
          </p:cNvSpPr>
          <p:nvPr/>
        </p:nvSpPr>
        <p:spPr>
          <a:xfrm>
            <a:off x="251520" y="5877272"/>
            <a:ext cx="864096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/>
              <a:t>对</a:t>
            </a:r>
            <a:r>
              <a:rPr lang="zh-TW" altLang="en-US" sz="2000" dirty="0">
                <a:solidFill>
                  <a:srgbClr val="0000FF"/>
                </a:solidFill>
              </a:rPr>
              <a:t>形状效应</a:t>
            </a:r>
            <a:r>
              <a:rPr lang="zh-TW" altLang="en-US" sz="2000" dirty="0"/>
              <a:t>的修正</a:t>
            </a:r>
            <a:r>
              <a:rPr lang="zh-TW" altLang="en-US" sz="2000" dirty="0">
                <a:solidFill>
                  <a:srgbClr val="0000FF"/>
                </a:solidFill>
              </a:rPr>
              <a:t>尚</a:t>
            </a:r>
            <a:r>
              <a:rPr lang="zh-TW" altLang="en-US" sz="2000" dirty="0">
                <a:solidFill>
                  <a:srgbClr val="FF0000"/>
                </a:solidFill>
              </a:rPr>
              <a:t>无公认办法</a:t>
            </a:r>
            <a:r>
              <a:rPr lang="zh-TW" altLang="en-US" sz="2000" dirty="0"/>
              <a:t>，故一般对此</a:t>
            </a:r>
            <a:r>
              <a:rPr lang="zh-TW" altLang="en-US" sz="2000" dirty="0">
                <a:solidFill>
                  <a:srgbClr val="FF0000"/>
                </a:solidFill>
              </a:rPr>
              <a:t>不作修正</a:t>
            </a:r>
            <a:r>
              <a:rPr lang="zh-TW" altLang="en-US" sz="2000" dirty="0"/>
              <a:t>，此部分影响可</a:t>
            </a:r>
            <a:r>
              <a:rPr lang="zh-TW" altLang="en-US" sz="2000" dirty="0">
                <a:solidFill>
                  <a:srgbClr val="0000FF"/>
                </a:solidFill>
              </a:rPr>
              <a:t>合并</a:t>
            </a:r>
            <a:r>
              <a:rPr lang="zh-TW" altLang="en-US" sz="2000" dirty="0"/>
              <a:t>到</a:t>
            </a:r>
            <a:r>
              <a:rPr lang="zh-TW" altLang="en-US" sz="2000" dirty="0">
                <a:solidFill>
                  <a:schemeClr val="tx2"/>
                </a:solidFill>
              </a:rPr>
              <a:t>船体</a:t>
            </a:r>
            <a:r>
              <a:rPr lang="zh-TW" altLang="en-US" sz="2000" dirty="0">
                <a:solidFill>
                  <a:srgbClr val="FF0000"/>
                </a:solidFill>
              </a:rPr>
              <a:t>黏压阻力</a:t>
            </a:r>
            <a:r>
              <a:rPr lang="zh-TW" altLang="en-US" sz="2000" dirty="0"/>
              <a:t>中。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pic>
        <p:nvPicPr>
          <p:cNvPr id="19" name="图形 18" descr="选中标记">
            <a:extLst>
              <a:ext uri="{FF2B5EF4-FFF2-40B4-BE49-F238E27FC236}">
                <a16:creationId xmlns:a16="http://schemas.microsoft.com/office/drawing/2014/main" id="{66CEDFB4-9503-4424-A93D-BD53338E63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18722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船体表面</a:t>
            </a:r>
            <a:r>
              <a:rPr lang="zh-TW" altLang="en-US" dirty="0">
                <a:solidFill>
                  <a:srgbClr val="FF0000"/>
                </a:solidFill>
              </a:rPr>
              <a:t>粗糙度</a:t>
            </a:r>
            <a:r>
              <a:rPr lang="zh-TW" altLang="en-US" dirty="0"/>
              <a:t>对摩擦阻力的影响</a:t>
            </a:r>
            <a:r>
              <a:rPr lang="zh-TW" altLang="en-US" dirty="0">
                <a:solidFill>
                  <a:srgbClr val="FF0000"/>
                </a:solidFill>
              </a:rPr>
              <a:t>显著</a:t>
            </a:r>
            <a:r>
              <a:rPr lang="zh-TW" altLang="en-US" dirty="0">
                <a:solidFill>
                  <a:srgbClr val="080808"/>
                </a:solidFill>
              </a:rPr>
              <a:t>，可分成两类</a:t>
            </a:r>
            <a:endParaRPr lang="en-US" altLang="zh-TW" dirty="0">
              <a:solidFill>
                <a:srgbClr val="080808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普遍</a:t>
            </a:r>
            <a:r>
              <a:rPr lang="zh-TW" altLang="en-US" sz="2200" dirty="0">
                <a:solidFill>
                  <a:srgbClr val="0000FF"/>
                </a:solidFill>
              </a:rPr>
              <a:t>粗糙度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zh-TW" altLang="en-US" sz="2200" dirty="0">
                <a:solidFill>
                  <a:srgbClr val="0000FF"/>
                </a:solidFill>
              </a:rPr>
              <a:t>漆面</a:t>
            </a:r>
            <a:r>
              <a:rPr lang="zh-TW" altLang="en-US" sz="2200" dirty="0">
                <a:solidFill>
                  <a:srgbClr val="080808"/>
                </a:solidFill>
              </a:rPr>
              <a:t>粗糙度</a:t>
            </a:r>
            <a:r>
              <a:rPr lang="en-US" altLang="zh-TW" sz="2200" dirty="0">
                <a:solidFill>
                  <a:srgbClr val="0000FF"/>
                </a:solidFill>
              </a:rPr>
              <a:t>)</a:t>
            </a:r>
            <a:r>
              <a:rPr lang="zh-TW" altLang="en-US" sz="2200" dirty="0">
                <a:solidFill>
                  <a:srgbClr val="080808"/>
                </a:solidFill>
              </a:rPr>
              <a:t>：油漆面的粗糙度和船壳板的凹凸不平等。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详细内容请参照教材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局部</a:t>
            </a:r>
            <a:r>
              <a:rPr lang="zh-TW" altLang="en-US" sz="2200" dirty="0">
                <a:solidFill>
                  <a:srgbClr val="0000FF"/>
                </a:solidFill>
              </a:rPr>
              <a:t>粗糙度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zh-TW" altLang="en-US" sz="2200" dirty="0">
                <a:solidFill>
                  <a:srgbClr val="0000FF"/>
                </a:solidFill>
              </a:rPr>
              <a:t>结构</a:t>
            </a:r>
            <a:r>
              <a:rPr lang="zh-TW" altLang="en-US" sz="2200" dirty="0">
                <a:solidFill>
                  <a:srgbClr val="080808"/>
                </a:solidFill>
              </a:rPr>
              <a:t>粗糙度</a:t>
            </a:r>
            <a:r>
              <a:rPr lang="en-US" altLang="zh-TW" sz="2200" dirty="0">
                <a:solidFill>
                  <a:srgbClr val="0000FF"/>
                </a:solidFill>
              </a:rPr>
              <a:t>)</a:t>
            </a:r>
            <a:r>
              <a:rPr lang="zh-TW" altLang="en-US" sz="2200" dirty="0">
                <a:solidFill>
                  <a:srgbClr val="080808"/>
                </a:solidFill>
              </a:rPr>
              <a:t>：焊缝、铆钉、开孔及突出物等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结构</a:t>
            </a:r>
            <a:r>
              <a:rPr lang="en-US" altLang="zh-TW" sz="2200" dirty="0">
                <a:solidFill>
                  <a:srgbClr val="080808"/>
                </a:solidFill>
              </a:rPr>
              <a:t>/</a:t>
            </a:r>
            <a:r>
              <a:rPr lang="zh-TW" altLang="en-US" sz="2200" dirty="0">
                <a:solidFill>
                  <a:srgbClr val="080808"/>
                </a:solidFill>
              </a:rPr>
              <a:t>建造形式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  <a:r>
              <a:rPr lang="zh-TW" altLang="en-US" sz="2200" dirty="0">
                <a:solidFill>
                  <a:srgbClr val="080808"/>
                </a:solidFill>
              </a:rPr>
              <a:t>。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详细内容请参照教材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endParaRPr lang="en-US" altLang="zh-TW" sz="2200" dirty="0">
              <a:solidFill>
                <a:srgbClr val="08080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19" y="3212976"/>
            <a:ext cx="6192689" cy="1584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均采用</a:t>
            </a:r>
            <a:r>
              <a:rPr lang="en-US" altLang="zh-TW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200" dirty="0">
                <a:solidFill>
                  <a:srgbClr val="0000FF"/>
                </a:solidFill>
              </a:rPr>
              <a:t>粗糙度补贴</a:t>
            </a:r>
            <a:r>
              <a:rPr lang="en-US" altLang="zh-TW" sz="2200" dirty="0">
                <a:solidFill>
                  <a:srgbClr val="0000FF"/>
                </a:solidFill>
              </a:rPr>
              <a:t>/</a:t>
            </a:r>
            <a:r>
              <a:rPr lang="zh-TW" altLang="en-US" sz="2200" dirty="0">
                <a:solidFill>
                  <a:srgbClr val="0000FF"/>
                </a:solidFill>
              </a:rPr>
              <a:t>修正系数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的方式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如图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5-15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显示不同漆面的试验结果：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先是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随</a:t>
            </a:r>
            <a:r>
              <a:rPr lang="en-US" altLang="zh-TW" sz="2200" i="1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Re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增加而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增加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，但当</a:t>
            </a:r>
            <a:r>
              <a:rPr lang="en-US" altLang="zh-TW" sz="2200" i="1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Re</a:t>
            </a:r>
            <a:r>
              <a:rPr lang="en-US" altLang="zh-TW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&gt;3~4</a:t>
            </a:r>
            <a:r>
              <a:rPr lang="en-US" altLang="zh-TW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10</a:t>
            </a:r>
            <a:r>
              <a:rPr lang="en-US" altLang="zh-TW" sz="2200" baseline="300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7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时，渐趋于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一定值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  <a:sym typeface="Symbol"/>
              </a:rPr>
              <a:t>，不随</a:t>
            </a:r>
            <a:r>
              <a:rPr lang="en-US" altLang="zh-TW" sz="2200" i="1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Re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而变化。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2852936"/>
            <a:ext cx="597666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 startAt="3"/>
            </a:pPr>
            <a:r>
              <a:rPr lang="zh-TW" altLang="en-US" sz="2000" dirty="0"/>
              <a:t>船体</a:t>
            </a:r>
            <a:r>
              <a:rPr lang="zh-TW" altLang="en-US" sz="2000" dirty="0">
                <a:solidFill>
                  <a:srgbClr val="0000FF"/>
                </a:solidFill>
              </a:rPr>
              <a:t>粗糙</a:t>
            </a:r>
            <a:r>
              <a:rPr lang="zh-TW" altLang="en-US" sz="2000" dirty="0"/>
              <a:t>表面摩擦阻力计算的处理方法</a:t>
            </a:r>
            <a:endParaRPr lang="en-US" altLang="zh-TW" sz="2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1521" y="4797151"/>
            <a:ext cx="6264695" cy="190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图</a:t>
            </a:r>
            <a:r>
              <a:rPr lang="en-US" altLang="zh-TW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5-16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则显示</a:t>
            </a:r>
            <a:r>
              <a:rPr lang="en-US" altLang="zh-TW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14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艘船自航试验所得</a:t>
            </a:r>
            <a:r>
              <a:rPr lang="zh-TW" altLang="en-US" sz="2000" dirty="0"/>
              <a:t>摩擦阻力系数曲线，其中可看出：</a:t>
            </a:r>
            <a:r>
              <a:rPr lang="zh-TW" altLang="en-US" sz="2000" dirty="0">
                <a:solidFill>
                  <a:srgbClr val="0000FF"/>
                </a:solidFill>
              </a:rPr>
              <a:t>粗糙度</a:t>
            </a:r>
            <a:r>
              <a:rPr lang="en-US" altLang="zh-TW" sz="2000" dirty="0">
                <a:solidFill>
                  <a:srgbClr val="080808"/>
                </a:solidFill>
              </a:rPr>
              <a:t>(</a:t>
            </a:r>
            <a:r>
              <a:rPr lang="zh-TW" altLang="en-US" sz="2000" dirty="0">
                <a:solidFill>
                  <a:srgbClr val="080808"/>
                </a:solidFill>
              </a:rPr>
              <a:t>包括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普遍</a:t>
            </a:r>
            <a:r>
              <a:rPr lang="zh-TW" altLang="en-US" sz="2000" dirty="0">
                <a:solidFill>
                  <a:srgbClr val="0000FF"/>
                </a:solidFill>
              </a:rPr>
              <a:t>粗糙度</a:t>
            </a:r>
            <a:r>
              <a:rPr lang="zh-TW" altLang="en-US" sz="2000" dirty="0">
                <a:solidFill>
                  <a:srgbClr val="080808"/>
                </a:solidFill>
              </a:rPr>
              <a:t>和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局部</a:t>
            </a:r>
            <a:r>
              <a:rPr lang="zh-TW" altLang="en-US" sz="2000" dirty="0">
                <a:solidFill>
                  <a:srgbClr val="0000FF"/>
                </a:solidFill>
              </a:rPr>
              <a:t>粗糙度</a:t>
            </a:r>
            <a:r>
              <a:rPr lang="en-US" altLang="zh-TW" sz="2000" dirty="0">
                <a:solidFill>
                  <a:srgbClr val="080808"/>
                </a:solidFill>
              </a:rPr>
              <a:t>)</a:t>
            </a:r>
            <a:r>
              <a:rPr lang="zh-TW" altLang="en-US" sz="2000" dirty="0">
                <a:solidFill>
                  <a:srgbClr val="080808"/>
                </a:solidFill>
              </a:rPr>
              <a:t>所</a:t>
            </a:r>
            <a:r>
              <a:rPr lang="zh-TW" altLang="en-US" sz="2000" dirty="0">
                <a:solidFill>
                  <a:srgbClr val="FF0000"/>
                </a:solidFill>
              </a:rPr>
              <a:t>增加</a:t>
            </a:r>
            <a:r>
              <a:rPr lang="zh-TW" altLang="en-US" sz="2000" dirty="0">
                <a:solidFill>
                  <a:srgbClr val="0000FF"/>
                </a:solidFill>
              </a:rPr>
              <a:t>的摩擦阻力系数</a:t>
            </a:r>
            <a:r>
              <a:rPr lang="zh-TW" altLang="en-US" sz="2000" dirty="0">
                <a:solidFill>
                  <a:srgbClr val="080808"/>
                </a:solidFill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雷诺数</a:t>
            </a:r>
            <a:r>
              <a:rPr lang="en-US" altLang="zh-TW" sz="2000" i="1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Re</a:t>
            </a:r>
            <a:r>
              <a:rPr lang="zh-TW" altLang="en-US" sz="20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无关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的趋势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亦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显示与</a:t>
            </a:r>
            <a:r>
              <a:rPr lang="en-US" altLang="zh-TW" sz="2000" dirty="0" err="1">
                <a:latin typeface="細明體-ExtB" panose="02020500000000000000" pitchFamily="18" charset="-120"/>
                <a:ea typeface="細明體-ExtB" panose="02020500000000000000" pitchFamily="18" charset="-120"/>
              </a:rPr>
              <a:t>Shoenherr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光滑平板的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曲线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平行</a:t>
            </a:r>
            <a:r>
              <a:rPr lang="zh-TW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r="4084" b="-1"/>
          <a:stretch/>
        </p:blipFill>
        <p:spPr bwMode="auto">
          <a:xfrm>
            <a:off x="6444208" y="2492896"/>
            <a:ext cx="266429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43" y="4941168"/>
            <a:ext cx="2689381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1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29</a:t>
            </a:fld>
            <a:endParaRPr lang="en-GB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1340768"/>
            <a:ext cx="8640962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在实际计算中，总的</a:t>
            </a:r>
            <a:r>
              <a:rPr lang="zh-TW" altLang="en-US" sz="2000" dirty="0"/>
              <a:t>摩擦阻力系数可取为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光滑平板的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再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加上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一个</a:t>
            </a:r>
            <a:r>
              <a:rPr lang="zh-TW" altLang="en-US" sz="2000" dirty="0">
                <a:solidFill>
                  <a:srgbClr val="080808"/>
                </a:solidFill>
              </a:rPr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雷诺数</a:t>
            </a:r>
            <a:r>
              <a:rPr lang="en-US" altLang="zh-TW" sz="2000" i="1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Re</a:t>
            </a:r>
            <a:r>
              <a:rPr lang="zh-TW" altLang="en-US" sz="20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无关</a:t>
            </a:r>
            <a:r>
              <a:rPr lang="zh-TW" altLang="en-US" sz="20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的</a:t>
            </a:r>
            <a:r>
              <a:rPr lang="zh-TW" altLang="en-US" sz="2200" dirty="0">
                <a:solidFill>
                  <a:srgbClr val="0000FF"/>
                </a:solidFill>
              </a:rPr>
              <a:t>粗糙度补贴系数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980728"/>
            <a:ext cx="597666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 startAt="3"/>
            </a:pPr>
            <a:r>
              <a:rPr lang="zh-TW" altLang="en-US" sz="2200" dirty="0"/>
              <a:t>船体</a:t>
            </a:r>
            <a:r>
              <a:rPr lang="zh-TW" altLang="en-US" sz="2200" dirty="0">
                <a:solidFill>
                  <a:srgbClr val="0000FF"/>
                </a:solidFill>
              </a:rPr>
              <a:t>粗糙</a:t>
            </a:r>
            <a:r>
              <a:rPr lang="zh-TW" altLang="en-US" sz="2200" dirty="0"/>
              <a:t>表面摩擦阻力计算的处理方法</a:t>
            </a:r>
            <a:endParaRPr lang="en-US" altLang="zh-TW" sz="22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1521" y="2232001"/>
            <a:ext cx="8640961" cy="69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值系根据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各国的习惯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或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不同的船舶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而选取，对于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一般船舶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，中国取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=0.410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5278"/>
              </p:ext>
            </p:extLst>
          </p:nvPr>
        </p:nvGraphicFramePr>
        <p:xfrm>
          <a:off x="5372100" y="1700213"/>
          <a:ext cx="19986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3" imgW="1511280" imgH="393480" progId="Equation.DSMT4">
                  <p:embed/>
                </p:oleObj>
              </mc:Choice>
              <mc:Fallback>
                <p:oleObj name="Equation" r:id="rId3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2100" y="1700213"/>
                        <a:ext cx="1998663" cy="5207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251520" y="2996952"/>
            <a:ext cx="8640961" cy="69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80808"/>
                </a:solidFill>
              </a:rPr>
              <a:t>应用</a:t>
            </a:r>
            <a:r>
              <a:rPr lang="zh-TW" altLang="en-US" sz="2200" dirty="0">
                <a:solidFill>
                  <a:srgbClr val="0000FF"/>
                </a:solidFill>
              </a:rPr>
              <a:t>粗糙度补贴系数</a:t>
            </a:r>
            <a:r>
              <a:rPr lang="zh-TW" altLang="en-US" sz="2200" dirty="0">
                <a:solidFill>
                  <a:srgbClr val="080808"/>
                </a:solidFill>
              </a:rPr>
              <a:t>处理</a:t>
            </a:r>
            <a:r>
              <a:rPr lang="zh-TW" altLang="en-US" sz="2200" dirty="0"/>
              <a:t>船体表面</a:t>
            </a:r>
            <a:r>
              <a:rPr lang="zh-TW" altLang="en-US" sz="2200" dirty="0">
                <a:solidFill>
                  <a:srgbClr val="0000FF"/>
                </a:solidFill>
              </a:rPr>
              <a:t>粗糙度问题</a:t>
            </a:r>
            <a:r>
              <a:rPr lang="zh-TW" altLang="en-US" sz="2200" dirty="0">
                <a:solidFill>
                  <a:srgbClr val="080808"/>
                </a:solidFill>
              </a:rPr>
              <a:t>，已被各国普遍采用。</a:t>
            </a:r>
            <a:endParaRPr lang="en-US" altLang="zh-TW" sz="2200" dirty="0">
              <a:solidFill>
                <a:srgbClr val="080808"/>
              </a:solidFill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51520" y="3744168"/>
            <a:ext cx="8640961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80808"/>
                </a:solidFill>
              </a:rPr>
              <a:t>对于船长为</a:t>
            </a:r>
            <a:r>
              <a:rPr lang="en-US" altLang="zh-TW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左右，取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0.410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 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，所得结果与实船实验基本相符</a:t>
            </a:r>
            <a:r>
              <a:rPr lang="zh-TW" altLang="en-US" sz="2200" dirty="0">
                <a:solidFill>
                  <a:srgbClr val="080808"/>
                </a:solidFill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51520" y="4509200"/>
            <a:ext cx="8640961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80808"/>
                </a:solidFill>
              </a:rPr>
              <a:t>但不同船舶试航结果表明：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随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</a:t>
            </a:r>
            <a:r>
              <a:rPr lang="zh-TW" altLang="en-US" sz="2200" dirty="0">
                <a:solidFill>
                  <a:srgbClr val="0000FF"/>
                </a:solidFill>
              </a:rPr>
              <a:t>长增加</a:t>
            </a:r>
            <a:r>
              <a:rPr lang="zh-TW" altLang="en-US" sz="2200" dirty="0">
                <a:solidFill>
                  <a:srgbClr val="080808"/>
                </a:solidFill>
              </a:rPr>
              <a:t>而趋</a:t>
            </a:r>
            <a:r>
              <a:rPr lang="zh-TW" altLang="en-US" sz="2200" dirty="0">
                <a:solidFill>
                  <a:srgbClr val="0000FF"/>
                </a:solidFill>
              </a:rPr>
              <a:t>减小</a:t>
            </a:r>
            <a:r>
              <a:rPr lang="zh-TW" altLang="en-US" sz="2200" dirty="0">
                <a:solidFill>
                  <a:srgbClr val="080808"/>
                </a:solidFill>
              </a:rPr>
              <a:t>，甚至出现负值。</a:t>
            </a:r>
            <a:endParaRPr lang="en-US" altLang="zh-TW" sz="2200" dirty="0">
              <a:solidFill>
                <a:srgbClr val="080808"/>
              </a:solidFill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2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800" dirty="0">
                <a:solidFill>
                  <a:srgbClr val="C00000"/>
                </a:solidFill>
                <a:latin typeface="Times New Roman" pitchFamily="18" charset="0"/>
              </a:rPr>
              <a:t>前言</a:t>
            </a:r>
            <a:endParaRPr lang="en-GB" altLang="zh-TW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150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5832649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000" dirty="0">
                <a:solidFill>
                  <a:srgbClr val="080808"/>
                </a:solidFill>
              </a:rPr>
              <a:t>由于水的</a:t>
            </a:r>
            <a:r>
              <a:rPr lang="zh-TW" altLang="en-US" sz="2000" dirty="0">
                <a:solidFill>
                  <a:srgbClr val="FF0000"/>
                </a:solidFill>
              </a:rPr>
              <a:t>黏性作用</a:t>
            </a:r>
            <a:r>
              <a:rPr lang="zh-TW" altLang="en-US" sz="2000" dirty="0">
                <a:solidFill>
                  <a:srgbClr val="080808"/>
                </a:solidFill>
              </a:rPr>
              <a:t>，使船体表面产生了摩擦力，它在运动反方向的合力即是船体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</a:rPr>
              <a:t>。</a:t>
            </a:r>
            <a:endParaRPr lang="en-US" altLang="zh-TW" sz="2000" dirty="0">
              <a:solidFill>
                <a:srgbClr val="080808"/>
              </a:solidFill>
            </a:endParaRPr>
          </a:p>
          <a:p>
            <a:r>
              <a:rPr lang="zh-TW" altLang="en-US" sz="2000" dirty="0">
                <a:solidFill>
                  <a:srgbClr val="080808"/>
                </a:solidFill>
              </a:rPr>
              <a:t>亦由于水的</a:t>
            </a:r>
            <a:r>
              <a:rPr lang="zh-TW" altLang="en-US" sz="2000" dirty="0">
                <a:solidFill>
                  <a:srgbClr val="FF0000"/>
                </a:solidFill>
              </a:rPr>
              <a:t>黏性作用</a:t>
            </a:r>
            <a:r>
              <a:rPr lang="zh-TW" altLang="en-US" sz="2000" dirty="0">
                <a:solidFill>
                  <a:srgbClr val="080808"/>
                </a:solidFill>
              </a:rPr>
              <a:t>，使船体前后部分存在</a:t>
            </a:r>
            <a:r>
              <a:rPr lang="zh-TW" altLang="en-US" sz="2000" dirty="0">
                <a:solidFill>
                  <a:srgbClr val="0000FF"/>
                </a:solidFill>
              </a:rPr>
              <a:t>压力差</a:t>
            </a:r>
            <a:r>
              <a:rPr lang="zh-TW" altLang="en-US" sz="2000" dirty="0">
                <a:solidFill>
                  <a:srgbClr val="080808"/>
                </a:solidFill>
              </a:rPr>
              <a:t>，产生</a:t>
            </a:r>
            <a:r>
              <a:rPr lang="zh-TW" altLang="en-US" sz="2000" dirty="0">
                <a:solidFill>
                  <a:srgbClr val="0000FF"/>
                </a:solidFill>
              </a:rPr>
              <a:t>黏压阻力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zh-TW" altLang="en-US" sz="2000" dirty="0">
                <a:solidFill>
                  <a:srgbClr val="FF0000"/>
                </a:solidFill>
              </a:rPr>
              <a:t>黏性阻力</a:t>
            </a:r>
            <a:r>
              <a:rPr lang="zh-TW" altLang="en-US" sz="2000" dirty="0"/>
              <a:t>由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/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黏压阻力</a:t>
            </a:r>
            <a:r>
              <a:rPr lang="zh-TW" altLang="en-US" sz="2000" dirty="0"/>
              <a:t>两部分组成，与</a:t>
            </a:r>
            <a:r>
              <a:rPr lang="zh-TW" altLang="en-US" sz="2000" dirty="0">
                <a:solidFill>
                  <a:srgbClr val="FF0000"/>
                </a:solidFill>
              </a:rPr>
              <a:t>船体形状</a:t>
            </a:r>
            <a:r>
              <a:rPr lang="zh-TW" altLang="en-US" sz="2000" dirty="0"/>
              <a:t>和</a:t>
            </a:r>
            <a:r>
              <a:rPr lang="zh-TW" altLang="en-US" sz="2000" dirty="0">
                <a:solidFill>
                  <a:srgbClr val="FF0000"/>
                </a:solidFill>
              </a:rPr>
              <a:t>雷诺数</a:t>
            </a:r>
            <a:r>
              <a:rPr lang="zh-TW" altLang="en-US" sz="2000" dirty="0"/>
              <a:t>密切相关。</a:t>
            </a:r>
            <a:endParaRPr lang="en-US" altLang="zh-TW" sz="2000" dirty="0"/>
          </a:p>
          <a:p>
            <a:r>
              <a:rPr lang="zh-TW" altLang="en-US" sz="2000" dirty="0">
                <a:solidFill>
                  <a:srgbClr val="FF0000"/>
                </a:solidFill>
              </a:rPr>
              <a:t>黏性阻力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的计算方法，可分为两大类：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计算的方法：根据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边界层</a:t>
            </a:r>
            <a:r>
              <a:rPr lang="en-US" altLang="zh-TW" sz="2000" dirty="0">
                <a:solidFill>
                  <a:srgbClr val="080808"/>
                </a:solidFill>
                <a:sym typeface="Symbol"/>
              </a:rPr>
              <a:t>(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Boundary Layer</a:t>
            </a:r>
            <a:r>
              <a:rPr lang="en-US" altLang="zh-TW" sz="2000" dirty="0">
                <a:solidFill>
                  <a:srgbClr val="080808"/>
                </a:solidFill>
                <a:sym typeface="Symbol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理论或雷诺平均方程</a:t>
            </a:r>
            <a:r>
              <a:rPr lang="en-US" altLang="zh-CN" sz="2000" dirty="0"/>
              <a:t> (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eynolds-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veraged </a:t>
            </a:r>
            <a:r>
              <a:rPr lang="en-US" altLang="zh-CN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tokes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Eq.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</a:t>
            </a:r>
            <a:r>
              <a:rPr lang="en-US" altLang="zh-CN" sz="2000" dirty="0"/>
              <a:t>)</a:t>
            </a:r>
            <a:r>
              <a:rPr lang="zh-TW" altLang="en-US" sz="2000" dirty="0"/>
              <a:t>，利用数值方法求得</a:t>
            </a:r>
            <a:r>
              <a:rPr lang="zh-TW" altLang="en-US" sz="2000" dirty="0">
                <a:solidFill>
                  <a:srgbClr val="FF0000"/>
                </a:solidFill>
              </a:rPr>
              <a:t>黏性阻力</a:t>
            </a:r>
            <a:r>
              <a:rPr lang="zh-TW" altLang="en-US" sz="2000" dirty="0">
                <a:solidFill>
                  <a:srgbClr val="080808"/>
                </a:solidFill>
              </a:rPr>
              <a:t>。随著计算流体力学的快速发展与计算机硬件性能的精进，船体周围黏性流场的计算结果，已达高度的实用性</a:t>
            </a:r>
            <a:r>
              <a:rPr lang="en-US" altLang="zh-TW" sz="2000" dirty="0">
                <a:solidFill>
                  <a:srgbClr val="080808"/>
                </a:solidFill>
              </a:rPr>
              <a:t>(</a:t>
            </a:r>
            <a:r>
              <a:rPr lang="zh-TW" altLang="en-US" sz="2000" dirty="0">
                <a:solidFill>
                  <a:srgbClr val="080808"/>
                </a:solidFill>
              </a:rPr>
              <a:t>与实验结果比较误差可达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zh-TW" altLang="en-US" sz="2000" dirty="0">
                <a:solidFill>
                  <a:srgbClr val="FF0000"/>
                </a:solidFill>
              </a:rPr>
              <a:t>％</a:t>
            </a:r>
            <a:r>
              <a:rPr lang="zh-TW" altLang="en-US" sz="2000" dirty="0">
                <a:solidFill>
                  <a:srgbClr val="080808"/>
                </a:solidFill>
              </a:rPr>
              <a:t>的准确度</a:t>
            </a:r>
            <a:r>
              <a:rPr lang="en-US" altLang="zh-TW" sz="2000" dirty="0">
                <a:solidFill>
                  <a:srgbClr val="080808"/>
                </a:solidFill>
              </a:rPr>
              <a:t>)</a:t>
            </a:r>
            <a:r>
              <a:rPr lang="zh-CN" altLang="en-US" sz="2000" dirty="0"/>
              <a:t> 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655200" lvl="1" indent="-457200">
              <a:buFont typeface="+mj-lt"/>
              <a:buAutoNum type="arabicPeriod"/>
            </a:pP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工程上实际采用的方法</a:t>
            </a:r>
            <a:r>
              <a:rPr lang="en-US" altLang="zh-TW" sz="2000" dirty="0">
                <a:solidFill>
                  <a:srgbClr val="080808"/>
                </a:solidFill>
                <a:sym typeface="Symbol"/>
              </a:rPr>
              <a:t>(</a:t>
            </a:r>
            <a:r>
              <a:rPr lang="en-US" altLang="zh-TW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altLang="zh-TW" sz="2000" dirty="0">
                <a:solidFill>
                  <a:srgbClr val="080808"/>
                </a:solidFill>
                <a:sym typeface="Symbol"/>
              </a:rPr>
              <a:t>)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：将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/>
              <a:t>与</a:t>
            </a:r>
            <a:r>
              <a:rPr lang="zh-TW" altLang="en-US" sz="2000" dirty="0">
                <a:solidFill>
                  <a:srgbClr val="0000FF"/>
                </a:solidFill>
              </a:rPr>
              <a:t>黏压阻力</a:t>
            </a:r>
            <a:r>
              <a:rPr lang="zh-TW" altLang="en-US" sz="2000" dirty="0">
                <a:solidFill>
                  <a:srgbClr val="FF0000"/>
                </a:solidFill>
                <a:sym typeface="Symbol"/>
              </a:rPr>
              <a:t>分别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处理，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：依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</a:rPr>
              <a:t>傅汝德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由相当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平板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的假定</a:t>
            </a:r>
            <a:r>
              <a:rPr lang="zh-TW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与同速度、同长度、同湿面积的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平板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/>
              <a:t>相当，是计算船体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/>
              <a:t>的基础。</a:t>
            </a:r>
            <a:endParaRPr lang="en-US" altLang="zh-TW" sz="2000" dirty="0"/>
          </a:p>
          <a:p>
            <a:pPr marL="871200" lvl="2" indent="-457200">
              <a:buFont typeface="+mj-ea"/>
              <a:buAutoNum type="circleNumDbPlain"/>
            </a:pPr>
            <a:r>
              <a:rPr lang="zh-TW" altLang="en-US" sz="2000" dirty="0">
                <a:solidFill>
                  <a:srgbClr val="0000FF"/>
                </a:solidFill>
              </a:rPr>
              <a:t>黏压阻力：</a:t>
            </a:r>
            <a:r>
              <a:rPr lang="zh-TW" altLang="en-US" sz="2000" dirty="0"/>
              <a:t>早期与兴</a:t>
            </a:r>
            <a:r>
              <a:rPr lang="zh-TW" altLang="en-US" sz="2000" dirty="0">
                <a:solidFill>
                  <a:srgbClr val="0000FF"/>
                </a:solidFill>
              </a:rPr>
              <a:t>波阻力</a:t>
            </a:r>
            <a:r>
              <a:rPr lang="zh-TW" altLang="en-US" sz="2000" dirty="0"/>
              <a:t>合并而成</a:t>
            </a:r>
            <a:r>
              <a:rPr lang="zh-TW" altLang="en-US" sz="2000" dirty="0">
                <a:solidFill>
                  <a:srgbClr val="0000FF"/>
                </a:solidFill>
              </a:rPr>
              <a:t>剩馀阻力</a:t>
            </a:r>
            <a:r>
              <a:rPr lang="zh-TW" altLang="en-US" sz="2000" dirty="0"/>
              <a:t>，之后又以形状因子的形式与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相当</a:t>
            </a:r>
            <a:r>
              <a:rPr lang="zh-TW" altLang="en-US" sz="2000" dirty="0">
                <a:solidFill>
                  <a:srgbClr val="0000FF"/>
                </a:solidFill>
                <a:sym typeface="Symbol"/>
              </a:rPr>
              <a:t>平板</a:t>
            </a:r>
            <a:r>
              <a:rPr lang="zh-TW" altLang="en-US" sz="2000" dirty="0">
                <a:solidFill>
                  <a:srgbClr val="FF0000"/>
                </a:solidFill>
              </a:rPr>
              <a:t>摩擦阻力</a:t>
            </a:r>
            <a:r>
              <a:rPr lang="zh-TW" altLang="en-US" sz="2000" dirty="0"/>
              <a:t>合并而统称为</a:t>
            </a:r>
            <a:r>
              <a:rPr lang="zh-TW" altLang="en-US" sz="2000" dirty="0">
                <a:solidFill>
                  <a:srgbClr val="FF0000"/>
                </a:solidFill>
              </a:rPr>
              <a:t>黏性阻力</a:t>
            </a:r>
            <a:r>
              <a:rPr lang="zh-TW" altLang="en-US" sz="2000" dirty="0">
                <a:solidFill>
                  <a:srgbClr val="080808"/>
                </a:solidFill>
                <a:sym typeface="Symbol"/>
              </a:rPr>
              <a:t>。</a:t>
            </a:r>
            <a:endParaRPr lang="en-US" altLang="zh-TW" sz="2000" dirty="0">
              <a:solidFill>
                <a:srgbClr val="080808"/>
              </a:solidFill>
              <a:sym typeface="Symbol"/>
            </a:endParaRPr>
          </a:p>
        </p:txBody>
      </p:sp>
      <p:pic>
        <p:nvPicPr>
          <p:cNvPr id="7" name="图形 6" descr="选中标记">
            <a:extLst>
              <a:ext uri="{FF2B5EF4-FFF2-40B4-BE49-F238E27FC236}">
                <a16:creationId xmlns:a16="http://schemas.microsoft.com/office/drawing/2014/main" id="{02FE63FD-67BE-4DC0-8707-FE01BF33D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30</a:t>
            </a:fld>
            <a:endParaRPr lang="en-GB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520" y="980728"/>
            <a:ext cx="8640962" cy="396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solidFill>
                  <a:srgbClr val="0000FF"/>
                </a:solidFill>
              </a:rPr>
              <a:t>荷兰试验水池</a:t>
            </a:r>
            <a:r>
              <a:rPr lang="zh-TW" altLang="en-US" sz="2000" dirty="0"/>
              <a:t>于</a:t>
            </a:r>
            <a:r>
              <a:rPr lang="en-US" altLang="zh-TW" sz="2000" dirty="0"/>
              <a:t>1973</a:t>
            </a:r>
            <a:r>
              <a:rPr lang="zh-TW" altLang="en-US" sz="2000" dirty="0"/>
              <a:t>年发表的不同船长的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值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35915"/>
              </p:ext>
            </p:extLst>
          </p:nvPr>
        </p:nvGraphicFramePr>
        <p:xfrm>
          <a:off x="2555775" y="1340768"/>
          <a:ext cx="266429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</a:t>
                      </a:r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5-3</a:t>
                      </a:r>
                      <a:r>
                        <a:rPr lang="zh-TW" altLang="en-US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</a:t>
                      </a:r>
                      <a:r>
                        <a:rPr lang="en-US" altLang="zh-TW" sz="1400" b="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</a:t>
                      </a:r>
                      <a:r>
                        <a:rPr lang="en-US" altLang="zh-TW" sz="1400" b="0" baseline="-25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f</a:t>
                      </a:r>
                      <a:r>
                        <a:rPr lang="zh-TW" altLang="en-US" sz="1400" b="0" baseline="0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值</a:t>
                      </a:r>
                      <a:r>
                        <a:rPr lang="zh-TW" altLang="en-US" sz="1400" b="0" dirty="0">
                          <a:solidFill>
                            <a:srgbClr val="080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随船</a:t>
                      </a:r>
                      <a:r>
                        <a:rPr lang="zh-TW" altLang="en-US" sz="1400" b="0" dirty="0">
                          <a:solidFill>
                            <a:srgbClr val="080808"/>
                          </a:solidFill>
                        </a:rPr>
                        <a:t>长变化的资料</a:t>
                      </a:r>
                      <a:endParaRPr lang="zh-TW" altLang="en-US" sz="1400" b="0" baseline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8080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baseline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8080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船长</a:t>
                      </a:r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</a:t>
                      </a:r>
                      <a:r>
                        <a:rPr lang="en-US" altLang="zh-TW" sz="1400" b="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</a:t>
                      </a:r>
                      <a:r>
                        <a:rPr lang="en-US" altLang="zh-TW" sz="1400" b="0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f</a:t>
                      </a:r>
                      <a:r>
                        <a:rPr lang="en-US" altLang="zh-TW" sz="1400" b="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10</a:t>
                      </a:r>
                      <a:r>
                        <a:rPr lang="en-US" altLang="zh-TW" sz="1400" b="0" baseline="30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-3</a:t>
                      </a:r>
                      <a:endParaRPr lang="zh-TW" altLang="en-US" sz="1400" b="0" baseline="3000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50~150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0.35~0.4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150~210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210~260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260~300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300~350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350~450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n>
                            <a:solidFill>
                              <a:srgbClr val="0000FF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</a:t>
                      </a:r>
                      <a:endParaRPr lang="zh-TW" altLang="en-US" sz="1400" b="0" dirty="0">
                        <a:ln>
                          <a:solidFill>
                            <a:srgbClr val="0000FF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1520" y="3825044"/>
            <a:ext cx="8640962" cy="684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年第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国际船模试验池会议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(ITTC)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建议摩擦阻力系数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发采用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ITTC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公式，相应的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粗糙度补贴系数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表按下式计算</a:t>
            </a:r>
            <a:r>
              <a:rPr lang="zh-TW" altLang="en-US" sz="20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20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749414"/>
              </p:ext>
            </p:extLst>
          </p:nvPr>
        </p:nvGraphicFramePr>
        <p:xfrm>
          <a:off x="2555775" y="4509120"/>
          <a:ext cx="2664297" cy="55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3" imgW="2057400" imgH="431640" progId="Equation.DSMT4">
                  <p:embed/>
                </p:oleObj>
              </mc:Choice>
              <mc:Fallback>
                <p:oleObj name="Equation" r:id="rId3" imgW="205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5" y="4509120"/>
                        <a:ext cx="2664297" cy="55917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/>
          <p:cNvSpPr txBox="1">
            <a:spLocks/>
          </p:cNvSpPr>
          <p:nvPr/>
        </p:nvSpPr>
        <p:spPr>
          <a:xfrm>
            <a:off x="251520" y="5121188"/>
            <a:ext cx="8640962" cy="684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此式适用于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船长小于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的船舶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，式中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为粗糙度表观高度，即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50mm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范围内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抽样测量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所得表面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平均突起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高度，对质量较好的新建船舶可取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=150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-6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31</a:t>
            </a:fld>
            <a:endParaRPr lang="en-GB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520" y="980728"/>
            <a:ext cx="8640962" cy="396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/>
              <a:t>事实上，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值除于船体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表面粗糙度而增加的阻力外，还包括应用不同的</a:t>
            </a:r>
            <a:r>
              <a:rPr lang="zh-TW" altLang="en-US" sz="2000" dirty="0">
                <a:solidFill>
                  <a:srgbClr val="0000FF"/>
                </a:solidFill>
              </a:rPr>
              <a:t>摩擦阻力公式</a:t>
            </a:r>
            <a:r>
              <a:rPr lang="zh-TW" altLang="en-US" sz="2000" dirty="0">
                <a:solidFill>
                  <a:srgbClr val="080808"/>
                </a:solidFill>
              </a:rPr>
              <a:t>和尺度作用的差别以及螺旋桨、伴流、推力减额和相对螺旋效率的尺度作用等的影响。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1520" y="1988840"/>
            <a:ext cx="864096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如此，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综合了阻力和推进等方面的因素在内，因此有人提出不用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</a:rPr>
              <a:t>粗糙度补贴系数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”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而改用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”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船模实船换算</a:t>
            </a:r>
            <a:r>
              <a:rPr lang="zh-TW" altLang="en-US" sz="2000" dirty="0">
                <a:solidFill>
                  <a:srgbClr val="FF0000"/>
                </a:solidFill>
              </a:rPr>
              <a:t>补贴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” 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此一较贴切的术语。</a:t>
            </a:r>
            <a:endParaRPr lang="en-US" altLang="zh-TW" sz="20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2708920"/>
            <a:ext cx="864096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不同水池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应根据各自单位实际情况，通过分析实船试航结果导出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或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值，以供未来从船模试验正确预报实船结果时应用。</a:t>
            </a:r>
            <a:endParaRPr lang="en-US" altLang="zh-TW" sz="20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19" y="1268760"/>
            <a:ext cx="8640481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船体水下部分因长期浸泡水中，除钢板腐蚀外，海水中的生物，如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贝类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、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海草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等附著在船体上生长，使船体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凹凸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不平，大幅增加了船体表面的粗糙度，导致阻力大量增加，此现象称为</a:t>
            </a:r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980728"/>
            <a:ext cx="597666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 startAt="4"/>
            </a:pPr>
            <a:r>
              <a:rPr lang="zh-TW" altLang="en-US" sz="2000" dirty="0"/>
              <a:t>污底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rgbClr val="0000FF"/>
                </a:solidFill>
              </a:rPr>
              <a:t>如何发生？</a:t>
            </a:r>
            <a:r>
              <a:rPr lang="en-US" altLang="zh-TW" sz="2000" dirty="0"/>
              <a:t>)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1521" y="3717032"/>
            <a:ext cx="8640479" cy="190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一般认为新船下水后</a:t>
            </a:r>
            <a:r>
              <a:rPr lang="en-US" altLang="zh-TW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6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个月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，因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污底所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增加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的总阻力可达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10%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以上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，船速会有明显下降。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所以新船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试航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应在船壳洁净并在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新涂油漆后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进行</a:t>
            </a:r>
            <a:r>
              <a:rPr lang="zh-TW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1520" y="2420888"/>
            <a:ext cx="8640961" cy="1296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造成船速下降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(why?)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直接增加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了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阻力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因阻力增加导致推进器运转状况改变，使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螺旋桨效率下降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3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33</a:t>
            </a:fld>
            <a:endParaRPr lang="en-GB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19" y="1268760"/>
            <a:ext cx="5544137" cy="3204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</a:t>
            </a:r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导致阻力的增加与船舶出坞后的时间有关，其原因可分为两部分：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marL="1087200" lvl="3" indent="-457200"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rgbClr val="080808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一部份称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真实污底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，它与出坞后的时间成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非线性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关系，大约成双曲线规律变化，如图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5-17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  <a:p>
            <a:pPr marL="1087200" lvl="3" indent="-457200"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rgbClr val="080808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另一部份称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船体腐蚀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，它与出坞的时间成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线性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关系，且较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真实污底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得多，如图</a:t>
            </a:r>
            <a:r>
              <a:rPr lang="en-US" altLang="zh-TW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2-17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中之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曲线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980728"/>
            <a:ext cx="597666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 startAt="4"/>
            </a:pPr>
            <a:r>
              <a:rPr lang="zh-TW" altLang="en-US" sz="2000" dirty="0">
                <a:solidFill>
                  <a:srgbClr val="0000FF"/>
                </a:solidFill>
              </a:rPr>
              <a:t>污底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rgbClr val="0000FF"/>
                </a:solidFill>
              </a:rPr>
              <a:t>如何发生？</a:t>
            </a:r>
            <a:r>
              <a:rPr lang="en-US" altLang="zh-TW" sz="2000" dirty="0"/>
              <a:t>)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1521" y="4500022"/>
            <a:ext cx="8640479" cy="40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</a:t>
            </a:r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而增加的摩擦阻力百分数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F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可用下式表示：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r="3022" b="1037"/>
          <a:stretch/>
        </p:blipFill>
        <p:spPr bwMode="auto">
          <a:xfrm>
            <a:off x="5795656" y="1256208"/>
            <a:ext cx="3348344" cy="2028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93386"/>
              </p:ext>
            </p:extLst>
          </p:nvPr>
        </p:nvGraphicFramePr>
        <p:xfrm>
          <a:off x="899592" y="4933184"/>
          <a:ext cx="1691678" cy="72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4" imgW="1002960" imgH="431640" progId="Equation.DSMT4">
                  <p:embed/>
                </p:oleObj>
              </mc:Choice>
              <mc:Fallback>
                <p:oleObj name="Equation" r:id="rId4" imgW="1002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933184"/>
                        <a:ext cx="1691678" cy="72806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/>
          <p:cNvSpPr txBox="1">
            <a:spLocks/>
          </p:cNvSpPr>
          <p:nvPr/>
        </p:nvSpPr>
        <p:spPr>
          <a:xfrm>
            <a:off x="251520" y="5686423"/>
            <a:ext cx="8640479" cy="1126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：距最后一次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出坞的时间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(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天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)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；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d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：距新船首次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出坞的时间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(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天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)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；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k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k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zh-TW" alt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k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 ：常数，根据在一定航线上航行的一定类型船的试航结果决定。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388424" y="2420888"/>
            <a:ext cx="216024" cy="21602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  <p:sp>
        <p:nvSpPr>
          <p:cNvPr id="14" name="流程图: 汇总连接 13"/>
          <p:cNvSpPr/>
          <p:nvPr/>
        </p:nvSpPr>
        <p:spPr>
          <a:xfrm>
            <a:off x="35496" y="6589681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007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en-US" altLang="zh-TW" dirty="0"/>
              <a:t>4</a:t>
            </a:r>
            <a:r>
              <a:rPr lang="en-US" altLang="zh-CN" dirty="0"/>
              <a:t> </a:t>
            </a:r>
            <a:r>
              <a:rPr lang="zh-TW" altLang="en-US" dirty="0"/>
              <a:t>船体表面粗糙度对摩擦阻力的影响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34</a:t>
            </a:fld>
            <a:endParaRPr lang="en-GB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1700808"/>
            <a:ext cx="864048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980728"/>
            <a:ext cx="597666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ea"/>
              <a:buAutoNum type="ea1ChtPeriod" startAt="4"/>
            </a:pPr>
            <a:r>
              <a:rPr lang="zh-TW" altLang="en-US" sz="2000" dirty="0">
                <a:solidFill>
                  <a:srgbClr val="0000FF"/>
                </a:solidFill>
              </a:rPr>
              <a:t>污底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rgbClr val="0000FF"/>
                </a:solidFill>
              </a:rPr>
              <a:t>如何发生？</a:t>
            </a:r>
            <a:r>
              <a:rPr lang="en-US" altLang="zh-TW" sz="2000" dirty="0"/>
              <a:t>)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1521" y="1340768"/>
            <a:ext cx="8640479" cy="40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</a:t>
            </a:r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而增加的摩擦阻力还与船舶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航行的季节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和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地区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有关</a:t>
            </a:r>
            <a:r>
              <a:rPr lang="en-US" altLang="zh-TW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(why?)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51520" y="1797991"/>
            <a:ext cx="8640479" cy="40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000" dirty="0">
                <a:solidFill>
                  <a:srgbClr val="080808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防治</a:t>
            </a:r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的方法通常事先在船体表面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敷涂两遍防锈漆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，然后在涂上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一、二遍防污漆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2"/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因为防污漆的功能可以在层流底层中保有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一定的毒素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含量，可以使幼小的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贝类、海草致死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，因而有避污作用。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pPr lvl="2"/>
            <a:r>
              <a:rPr lang="zh-TW" altLang="en-US" sz="2000" dirty="0">
                <a:solidFill>
                  <a:srgbClr val="FF0000"/>
                </a:solidFill>
              </a:rPr>
              <a:t>污底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的海船在淡水港内停泊数日后再行出海，其附著的贝类、海草的大部分因死亡而脱落。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  <p:sp>
        <p:nvSpPr>
          <p:cNvPr id="9" name="流程图: 汇总连接 8"/>
          <p:cNvSpPr/>
          <p:nvPr/>
        </p:nvSpPr>
        <p:spPr>
          <a:xfrm>
            <a:off x="35496" y="6589681"/>
            <a:ext cx="216000" cy="216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3538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5-5 </a:t>
            </a:r>
            <a:r>
              <a:rPr lang="zh-TW" altLang="en-US" dirty="0"/>
              <a:t>减小摩擦阻力的方法</a:t>
            </a:r>
            <a:r>
              <a:rPr lang="en-US" altLang="zh-TW" dirty="0"/>
              <a:t>(HW)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几个方面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从产生</a:t>
            </a:r>
            <a:r>
              <a:rPr lang="zh-TW" altLang="en-US" sz="2200" dirty="0"/>
              <a:t>摩擦阻力的</a:t>
            </a:r>
            <a:r>
              <a:rPr lang="zh-TW" altLang="en-US" sz="2200" dirty="0">
                <a:solidFill>
                  <a:srgbClr val="0000FF"/>
                </a:solidFill>
              </a:rPr>
              <a:t>机理</a:t>
            </a:r>
            <a:r>
              <a:rPr lang="zh-TW" altLang="en-US" sz="2200" dirty="0"/>
              <a:t>思考</a:t>
            </a:r>
            <a:r>
              <a:rPr lang="en-US" altLang="zh-TW" sz="2200" dirty="0"/>
              <a:t>!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35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3960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TW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1340768"/>
            <a:ext cx="8641656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尽量降低船体浸湿面积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选怎恰当的主要尺度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较大的排水体积长度系数或较小的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L/B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值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，减少不必要的附体。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1988840"/>
            <a:ext cx="8641656" cy="3240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尽量减小表面粗糙度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尽可能光滑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2312876"/>
            <a:ext cx="8641656" cy="3240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边界层的控制：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边界层内一部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流体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进行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抽吸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沿著流动方向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向后吹喷流体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边界层变厚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速度梯度变小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在船体表面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喷注高分子化合物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平板阻力减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60%,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船模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摩擦阻力减小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30%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，成本极大，污染海洋。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船底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充气减阻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微泡减阻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仿鲨鱼、海豚在船体表面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贴橡皮等弹性覆盖层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降噪声及提高抗声纳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探测，适用于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潜艇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的研发。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于表面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贴微沟槽薄膜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将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船体抬出水面降低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与水接触的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湿面积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，如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水翼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或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气垫船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5-6 </a:t>
            </a:r>
            <a:r>
              <a:rPr lang="zh-TW" altLang="en-US" dirty="0"/>
              <a:t>船体摩擦阻力的计算步骤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92088"/>
          </a:xfrm>
        </p:spPr>
        <p:txBody>
          <a:bodyPr/>
          <a:lstStyle/>
          <a:p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船体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摩擦阻力可由相当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平板的摩擦阻力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与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粗糙度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增加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摩擦阻力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之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来表示：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36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2084832"/>
            <a:ext cx="6534208" cy="1128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/>
            </a:pP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计算船的湿表面积。较精确的计算方法可按线型图量出每站横剖面型线的半围长</a:t>
            </a:r>
            <a:r>
              <a:rPr lang="en-US" altLang="zh-TW" sz="2200" i="1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，并沿船长的方向积分：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2125"/>
              </p:ext>
            </p:extLst>
          </p:nvPr>
        </p:nvGraphicFramePr>
        <p:xfrm>
          <a:off x="1547664" y="1412776"/>
          <a:ext cx="250866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7" name="Equation" r:id="rId3" imgW="1523880" imgH="393480" progId="Equation.DSMT4">
                  <p:embed/>
                </p:oleObj>
              </mc:Choice>
              <mc:Fallback>
                <p:oleObj name="Equation" r:id="rId3" imgW="152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412776"/>
                        <a:ext cx="2508666" cy="64807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480" r="2647"/>
          <a:stretch/>
        </p:blipFill>
        <p:spPr bwMode="auto">
          <a:xfrm>
            <a:off x="6813661" y="1340768"/>
            <a:ext cx="2294843" cy="2448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288330"/>
              </p:ext>
            </p:extLst>
          </p:nvPr>
        </p:nvGraphicFramePr>
        <p:xfrm>
          <a:off x="3120158" y="2852938"/>
          <a:ext cx="97476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8" name="Equation" r:id="rId6" imgW="812520" imgH="330120" progId="Equation.DSMT4">
                  <p:embed/>
                </p:oleObj>
              </mc:Choice>
              <mc:Fallback>
                <p:oleObj name="Equation" r:id="rId6" imgW="812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0158" y="2852938"/>
                        <a:ext cx="974768" cy="396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>
          <a:xfrm>
            <a:off x="251520" y="3356992"/>
            <a:ext cx="6552000" cy="74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如无线型图，可用近似公式计算湿表面积。针对不同的船型有相应的公式可供应用：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51520" y="4077072"/>
            <a:ext cx="8712968" cy="74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荷兰</a:t>
            </a:r>
            <a:r>
              <a:rPr lang="en-US" altLang="zh-TW" sz="2200" dirty="0" err="1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Wagningen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船池根据</a:t>
            </a:r>
            <a:r>
              <a:rPr lang="en-US" altLang="zh-TW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100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多艘船模的统计资料，归纳得一般民用船的湿面积：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27840"/>
              </p:ext>
            </p:extLst>
          </p:nvPr>
        </p:nvGraphicFramePr>
        <p:xfrm>
          <a:off x="3072201" y="4448312"/>
          <a:ext cx="1787832" cy="57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9" name="Equation" r:id="rId8" imgW="1511280" imgH="482400" progId="Equation.DSMT4">
                  <p:embed/>
                </p:oleObj>
              </mc:Choice>
              <mc:Fallback>
                <p:oleObj name="Equation" r:id="rId8" imgW="151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2201" y="4448312"/>
                        <a:ext cx="1787832" cy="57090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251520" y="5013176"/>
            <a:ext cx="4168823" cy="3712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中国长江船型的湿面积：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56116"/>
              </p:ext>
            </p:extLst>
          </p:nvPr>
        </p:nvGraphicFramePr>
        <p:xfrm>
          <a:off x="4595650" y="5049216"/>
          <a:ext cx="1632534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0" name="Equation" r:id="rId10" imgW="1282680" imgH="253800" progId="Equation.DSMT4">
                  <p:embed/>
                </p:oleObj>
              </mc:Choice>
              <mc:Fallback>
                <p:oleObj name="Equation" r:id="rId10" imgW="1282680" imgH="2538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650" y="5049216"/>
                        <a:ext cx="1632534" cy="3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>
            <a:spLocks/>
          </p:cNvSpPr>
          <p:nvPr/>
        </p:nvSpPr>
        <p:spPr>
          <a:xfrm>
            <a:off x="251520" y="5434025"/>
            <a:ext cx="6480720" cy="3712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中国交通部船舶运输科学研究所的江船系列：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098744"/>
              </p:ext>
            </p:extLst>
          </p:nvPr>
        </p:nvGraphicFramePr>
        <p:xfrm>
          <a:off x="6738938" y="5268913"/>
          <a:ext cx="19558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1" name="Equation" r:id="rId12" imgW="1536480" imgH="571320" progId="Equation.DSMT4">
                  <p:embed/>
                </p:oleObj>
              </mc:Choice>
              <mc:Fallback>
                <p:oleObj name="Equation" r:id="rId12" imgW="1536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5268913"/>
                        <a:ext cx="1955800" cy="728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形 16" descr="选中标记">
            <a:extLst>
              <a:ext uri="{FF2B5EF4-FFF2-40B4-BE49-F238E27FC236}">
                <a16:creationId xmlns:a16="http://schemas.microsoft.com/office/drawing/2014/main" id="{A5B83156-A63C-4CBD-BA7D-7882F4884F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5-6 </a:t>
            </a:r>
            <a:r>
              <a:rPr lang="zh-TW" altLang="en-US" dirty="0"/>
              <a:t>船体摩擦阻力的计算步骤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37</a:t>
            </a:fld>
            <a:endParaRPr lang="en-GB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51520" y="980728"/>
            <a:ext cx="8712968" cy="74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还可应用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系列资料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给出的湿面积系数曲线进行计算。这些系列资料给出的湿面积：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214560"/>
              </p:ext>
            </p:extLst>
          </p:nvPr>
        </p:nvGraphicFramePr>
        <p:xfrm>
          <a:off x="3419872" y="1386482"/>
          <a:ext cx="117090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Equation" r:id="rId3" imgW="863280" imgH="266400" progId="Equation.DSMT4">
                  <p:embed/>
                </p:oleObj>
              </mc:Choice>
              <mc:Fallback>
                <p:oleObj name="Equation" r:id="rId3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386482"/>
                        <a:ext cx="1170909" cy="360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251520" y="1772816"/>
            <a:ext cx="8712968" cy="76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式中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S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称为湿面积系数，是船型参数的函数，但不同的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系列资料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给出的具体函数并不相同。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251520" y="3129769"/>
                <a:ext cx="8712968" cy="37123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当已知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200" i="1" smtClean="0"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和船中横剖面系数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时，可由图查得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值。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29769"/>
                <a:ext cx="8712968" cy="371239"/>
              </a:xfrm>
              <a:prstGeom prst="rect">
                <a:avLst/>
              </a:prstGeom>
              <a:blipFill rotWithShape="1">
                <a:blip r:embed="rId5"/>
                <a:stretch>
                  <a:fillRect t="-145902" b="-2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54" y="4398283"/>
            <a:ext cx="4187050" cy="24150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/>
              <p:cNvSpPr txBox="1">
                <a:spLocks/>
              </p:cNvSpPr>
              <p:nvPr/>
            </p:nvSpPr>
            <p:spPr>
              <a:xfrm>
                <a:off x="251520" y="2518640"/>
                <a:ext cx="8712968" cy="62232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桑地给出关系式为：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湿，其曲线图谱如图所示。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18640"/>
                <a:ext cx="8712968" cy="622328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/>
              <p:cNvSpPr txBox="1">
                <a:spLocks/>
              </p:cNvSpPr>
              <p:nvPr/>
            </p:nvSpPr>
            <p:spPr>
              <a:xfrm>
                <a:off x="251520" y="3561817"/>
                <a:ext cx="8712968" cy="47365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泰洛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系列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给出了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TW" sz="2200" i="1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i="1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細明體-ExtB" panose="02020500000000000000" pitchFamily="18" charset="-12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細明體-ExtB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細明體-ExtB" panose="02020500000000000000" pitchFamily="18" charset="-12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,</m:t>
                            </m:r>
                          </m:den>
                        </m:f>
                        <m:f>
                          <m:fPr>
                            <m:type m:val="lin"/>
                            <m:ctrlPr>
                              <a:rPr lang="en-US" altLang="zh-TW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的图谱</a:t>
                </a:r>
                <a:r>
                  <a:rPr lang="en-US" altLang="zh-TW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参见第</a:t>
                </a:r>
                <a:r>
                  <a:rPr lang="en-US" altLang="zh-TW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8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章</a:t>
                </a:r>
                <a:r>
                  <a:rPr lang="en-US" altLang="zh-TW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 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61817"/>
                <a:ext cx="8712968" cy="473651"/>
              </a:xfrm>
              <a:prstGeom prst="rect">
                <a:avLst/>
              </a:prstGeom>
              <a:blipFill rotWithShape="1">
                <a:blip r:embed="rId8"/>
                <a:stretch>
                  <a:fillRect t="-105128" b="-164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/>
              <p:cNvSpPr txBox="1">
                <a:spLocks/>
              </p:cNvSpPr>
              <p:nvPr/>
            </p:nvSpPr>
            <p:spPr>
              <a:xfrm>
                <a:off x="251520" y="3982666"/>
                <a:ext cx="8712968" cy="74247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高速排水型快艇的湿面积系数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又可用另外一些船型系数来表达。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82666"/>
                <a:ext cx="8712968" cy="742478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/>
              <p:cNvSpPr txBox="1">
                <a:spLocks/>
              </p:cNvSpPr>
              <p:nvPr/>
            </p:nvSpPr>
            <p:spPr>
              <a:xfrm>
                <a:off x="251520" y="4414714"/>
                <a:ext cx="4608512" cy="74247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zh-TW" altLang="en-US" sz="2200" dirty="0">
                    <a:solidFill>
                      <a:srgbClr val="080808"/>
                    </a:solidFill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格罗特</a:t>
                </a:r>
                <a:r>
                  <a:rPr lang="en-US" altLang="zh-TW" sz="2200" dirty="0">
                    <a:solidFill>
                      <a:srgbClr val="080808"/>
                    </a:solidFill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(Groot)</a:t>
                </a:r>
                <a:r>
                  <a:rPr lang="zh-TW" altLang="en-US" sz="2200" dirty="0">
                    <a:solidFill>
                      <a:srgbClr val="080808"/>
                    </a:solidFill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=2.75</m:t>
                    </m:r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进行湿面积估算。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14714"/>
                <a:ext cx="4608512" cy="742478"/>
              </a:xfrm>
              <a:prstGeom prst="rect">
                <a:avLst/>
              </a:prstGeom>
              <a:blipFill rotWithShape="1">
                <a:blip r:embed="rId10"/>
                <a:stretch>
                  <a:fillRect t="-9016" b="-221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形 13" descr="选中标记">
            <a:extLst>
              <a:ext uri="{FF2B5EF4-FFF2-40B4-BE49-F238E27FC236}">
                <a16:creationId xmlns:a16="http://schemas.microsoft.com/office/drawing/2014/main" id="{F6E8F2C7-6382-4AD0-A21A-18DE6AE668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5-6 </a:t>
            </a:r>
            <a:r>
              <a:rPr lang="zh-TW" altLang="en-US" dirty="0"/>
              <a:t>船体摩擦阻力的计算步骤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252000" y="980728"/>
                <a:ext cx="8712488" cy="112814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lt"/>
                  <a:buAutoNum type="arabicParenR" startAt="2"/>
                </a:pP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计算雷诺数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TW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</a:rPr>
                              <m:t>𝑤𝑙</m:t>
                            </m:r>
                          </m:sub>
                        </m:sSub>
                      </m:num>
                      <m:den>
                        <m:r>
                          <a:rPr lang="en-US" altLang="zh-TW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  <a:sym typeface="Symbol"/>
                          </a:rPr>
                          <m:t></m:t>
                        </m:r>
                      </m:den>
                    </m:f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𝑤𝑙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为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水线长</a:t>
                </a:r>
                <a:r>
                  <a:rPr lang="en-US" altLang="zh-TW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(m)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为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船速</a:t>
                </a:r>
                <a:r>
                  <a:rPr lang="en-US" altLang="zh-TW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(m/s)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2200" dirty="0">
                    <a:ea typeface="細明體-ExtB" panose="02020500000000000000" pitchFamily="18" charset="-120"/>
                    <a:cs typeface="Times New Roman" panose="020206030504050203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  <a:sym typeface="Symbol"/>
                      </a:rPr>
                      <m:t></m:t>
                    </m:r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为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水的运动黏性系数</a:t>
                </a: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，如无特别注明，对于实船取标准水温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200" b="0" i="0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时之值，</a:t>
                </a:r>
                <a:r>
                  <a:rPr lang="en-US" altLang="zh-TW" sz="2200" dirty="0">
                    <a:ea typeface="細明體-ExtB" panose="02020500000000000000" pitchFamily="18" charset="-120"/>
                    <a:cs typeface="Times New Roman" panose="020206030504050203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  <a:sym typeface="Symbol"/>
                      </a:rPr>
                      <m:t></m:t>
                    </m:r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的数值可由附录的表中查得。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980728"/>
                <a:ext cx="8712488" cy="1128144"/>
              </a:xfrm>
              <a:prstGeom prst="rect">
                <a:avLst/>
              </a:prstGeom>
              <a:blipFill rotWithShape="1">
                <a:blip r:embed="rId2"/>
                <a:stretch>
                  <a:fillRect t="-48649" r="-5175" b="-1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251520" y="2084832"/>
                <a:ext cx="8712488" cy="76810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lt"/>
                  <a:buAutoNum type="arabicParenR" startAt="3"/>
                </a:pP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根据光滑平板摩擦阻力公式算出货由相应的表中查出摩擦阻力系数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200" dirty="0">
                  <a:solidFill>
                    <a:srgbClr val="080808"/>
                  </a:solidFill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84832"/>
                <a:ext cx="8712488" cy="768104"/>
              </a:xfrm>
              <a:prstGeom prst="rect">
                <a:avLst/>
              </a:prstGeom>
              <a:blipFill rotWithShape="1">
                <a:blip r:embed="rId3"/>
                <a:stretch>
                  <a:fillRect t="-7937" r="-2029" b="-174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内容占位符 2"/>
          <p:cNvSpPr txBox="1">
            <a:spLocks/>
          </p:cNvSpPr>
          <p:nvPr/>
        </p:nvSpPr>
        <p:spPr>
          <a:xfrm>
            <a:off x="251520" y="2852936"/>
            <a:ext cx="8712488" cy="384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4"/>
            </a:pP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</a:rPr>
              <a:t>粗糙度补贴系数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f</a:t>
            </a:r>
            <a:r>
              <a:rPr lang="zh-TW" altLang="en-US" sz="2200" dirty="0"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的数值，目前在中国一般取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=0.410</a:t>
            </a:r>
            <a:r>
              <a:rPr lang="en-US" altLang="zh-TW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-3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細明體-ExtB" panose="02020500000000000000" pitchFamily="18" charset="-120"/>
                <a:cs typeface="Times New Roman" panose="02020603050405020304" pitchFamily="18" charset="0"/>
                <a:sym typeface="Symbol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細明體-ExtB" panose="02020500000000000000" pitchFamily="18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/>
              <p:cNvSpPr txBox="1">
                <a:spLocks/>
              </p:cNvSpPr>
              <p:nvPr/>
            </p:nvSpPr>
            <p:spPr>
              <a:xfrm>
                <a:off x="251520" y="3332980"/>
                <a:ext cx="8712488" cy="60007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71200" lvl="2" indent="-457200">
                  <a:buFont typeface="+mj-lt"/>
                  <a:buAutoNum type="arabicParenR" startAt="5"/>
                </a:pPr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  <a:sym typeface="Symbol"/>
                  </a:rPr>
                  <a:t>根据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0000FF"/>
                            </a:solidFill>
                            <a:latin typeface="Cambria Math"/>
                            <a:ea typeface="細明體-ExtB" panose="02020500000000000000" pitchFamily="18" charset="-120"/>
                            <a:cs typeface="Times New Roman" panose="02020603050405020304" pitchFamily="18" charset="0"/>
                            <a:sym typeface="Symbol"/>
                          </a:rPr>
                          <m:t>f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細明體-ExtB" panose="02020500000000000000" pitchFamily="18" charset="-120"/>
                        <a:cs typeface="Times New Roman" panose="02020603050405020304" pitchFamily="18" charset="0"/>
                        <a:sym typeface="Symbol"/>
                      </a:rPr>
                      <m:t>=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細明體-ExtB" panose="02020500000000000000" pitchFamily="18" charset="-120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20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  <m:t>f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  <m:t>+</m:t>
                            </m:r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  <a:sym typeface="Symbol"/>
                              </a:rPr>
                              <m:t>∆</m:t>
                            </m:r>
                            <m:r>
                              <a:rPr lang="en-US" altLang="zh-TW" sz="2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  <a:sym typeface="Symbol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200">
                                <a:solidFill>
                                  <a:srgbClr val="0000FF"/>
                                </a:solidFill>
                                <a:latin typeface="Cambria Math"/>
                                <a:ea typeface="細明體-ExtB" panose="02020500000000000000" pitchFamily="18" charset="-120"/>
                                <a:cs typeface="Times New Roman" panose="02020603050405020304" pitchFamily="18" charset="0"/>
                                <a:sym typeface="Symbol"/>
                              </a:rPr>
                              <m:t>f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Symbol"/>
                      </a:rPr>
                      <m:t>∙</m:t>
                    </m:r>
                    <m:f>
                      <m:fPr>
                        <m:ctrlPr>
                          <a:rPr lang="el-GR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l-GR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zh-TW" altLang="el-GR" sz="22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Symbol"/>
                      </a:rPr>
                      <m:t>𝜌</m:t>
                    </m:r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  <a:sym typeface="Symbol"/>
                      </a:rPr>
                      <m:t>𝑆</m:t>
                    </m:r>
                    <m:sSup>
                      <m:sSupPr>
                        <m:ctrlP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  <m:t>𝑣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算出船的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</a:rPr>
                  <a:t>摩擦阻力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細明體-ExtB" panose="02020500000000000000" pitchFamily="18" charset="-120"/>
                    <a:cs typeface="Times New Roman" panose="02020603050405020304" pitchFamily="18" charset="0"/>
                    <a:sym typeface="Symbol"/>
                  </a:rPr>
                  <a:t>。</a:t>
                </a:r>
                <a:endParaRPr lang="en-US" altLang="zh-TW" sz="2200" dirty="0">
                  <a:latin typeface="Times New Roman" panose="02020603050405020304" pitchFamily="18" charset="0"/>
                  <a:ea typeface="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2980"/>
                <a:ext cx="8712488" cy="600076"/>
              </a:xfrm>
              <a:prstGeom prst="rect">
                <a:avLst/>
              </a:prstGeom>
              <a:blipFill rotWithShape="1"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选中标记">
            <a:extLst>
              <a:ext uri="{FF2B5EF4-FFF2-40B4-BE49-F238E27FC236}">
                <a16:creationId xmlns:a16="http://schemas.microsoft.com/office/drawing/2014/main" id="{AB1E2176-7F99-4C9A-A690-03D693205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/>
            </a:pPr>
            <a:r>
              <a:rPr lang="zh-TW" altLang="en-US" sz="2200" dirty="0"/>
              <a:t>船体黏压阻力产生的原因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39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5373216"/>
            <a:ext cx="8641656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由黏性消耗水質點的動能形成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首尾壓力差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而產生的阻力稱為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黏壓阻力</a:t>
            </a:r>
            <a:r>
              <a:rPr lang="zh-TW" altLang="en-US" sz="2200" dirty="0">
                <a:solidFill>
                  <a:srgbClr val="080808"/>
                </a:solidFill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r="1105" b="-1"/>
          <a:stretch/>
        </p:blipFill>
        <p:spPr bwMode="auto">
          <a:xfrm>
            <a:off x="1475655" y="3501008"/>
            <a:ext cx="6345865" cy="1728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05361"/>
              </p:ext>
            </p:extLst>
          </p:nvPr>
        </p:nvGraphicFramePr>
        <p:xfrm>
          <a:off x="539548" y="1397000"/>
          <a:ext cx="8064900" cy="203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329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位置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D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E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首尾壓力差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速度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Ⅰ(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理想流體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中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小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Ⅱ(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邊界層外移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Ⅲ(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邊界層分離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0(</a:t>
                      </a: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分離點</a:t>
                      </a: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漩渦</a:t>
                      </a: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漩渦</a:t>
                      </a: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压力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Ⅰ(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理想流體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最小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渐大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渐大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Ⅱ(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邊界層外移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壓力較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小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壓力較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小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壓力較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小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較小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曲線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Ⅲ(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邊界層分離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最小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壓力較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小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壓力較</a:t>
                      </a:r>
                      <a:r>
                        <a:rPr lang="en-US" altLang="zh-TW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TW" altLang="en-US" sz="1200" dirty="0">
                          <a:latin typeface="新細明體"/>
                          <a:ea typeface="新細明體"/>
                          <a:cs typeface="Times New Roman" panose="02020603050405020304" pitchFamily="18" charset="0"/>
                        </a:rPr>
                        <a:t>小</a:t>
                      </a:r>
                      <a:endParaRPr lang="zh-TW" altLang="en-US" sz="1200" dirty="0">
                        <a:latin typeface="Times New Roman" panose="02020603050405020304" pitchFamily="18" charset="0"/>
                        <a:ea typeface="細明體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壓力下降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細明體-ExtB" panose="02020500000000000000" pitchFamily="18" charset="-120"/>
                          <a:cs typeface="Times New Roman" panose="02020603050405020304" pitchFamily="18" charset="0"/>
                        </a:rPr>
                        <a:t>大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图形 7" descr="选中标记">
            <a:extLst>
              <a:ext uri="{FF2B5EF4-FFF2-40B4-BE49-F238E27FC236}">
                <a16:creationId xmlns:a16="http://schemas.microsoft.com/office/drawing/2014/main" id="{73969B6B-E6A6-4B09-A8A2-4837F1F64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5-1 </a:t>
            </a:r>
            <a:r>
              <a:rPr lang="zh-TW" altLang="en-US" dirty="0"/>
              <a:t>边界层和摩擦阻力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介绍平板边界层。</a:t>
            </a:r>
            <a:endParaRPr lang="en-US" altLang="zh-TW" dirty="0"/>
          </a:p>
          <a:p>
            <a:r>
              <a:rPr lang="zh-TW" altLang="en-US" dirty="0"/>
              <a:t>介绍平板摩擦力的成因与特性</a:t>
            </a:r>
            <a:endParaRPr lang="en-US" altLang="zh-TW" dirty="0"/>
          </a:p>
          <a:p>
            <a:r>
              <a:rPr lang="zh-TW" altLang="en-US" dirty="0"/>
              <a:t>船体边界层与平板边界层主要的区别。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图形 4" descr="选中标记">
            <a:extLst>
              <a:ext uri="{FF2B5EF4-FFF2-40B4-BE49-F238E27FC236}">
                <a16:creationId xmlns:a16="http://schemas.microsoft.com/office/drawing/2014/main" id="{F1843FDF-E291-4B08-B2B5-F2B913921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0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40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381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2" indent="0">
              <a:buNone/>
            </a:pPr>
            <a:r>
              <a:rPr lang="zh-TW" altLang="en-US" sz="2200" dirty="0"/>
              <a:t>影响</a:t>
            </a:r>
            <a:r>
              <a:rPr lang="zh-TW" altLang="en-US" sz="2200" dirty="0">
                <a:solidFill>
                  <a:srgbClr val="FF0000"/>
                </a:solidFill>
              </a:rPr>
              <a:t>黏压阻力</a:t>
            </a:r>
            <a:r>
              <a:rPr lang="zh-TW" altLang="en-US" sz="2200" dirty="0"/>
              <a:t>最重要的因素是物体形状，特别是物体的后体形状，因此有时亦称为</a:t>
            </a:r>
            <a:r>
              <a:rPr lang="zh-TW" altLang="en-US" sz="2200" dirty="0">
                <a:solidFill>
                  <a:srgbClr val="FF0000"/>
                </a:solidFill>
              </a:rPr>
              <a:t>形状阻力</a:t>
            </a:r>
            <a:r>
              <a:rPr lang="zh-TW" altLang="en-US" sz="2200" dirty="0">
                <a:solidFill>
                  <a:srgbClr val="080808"/>
                </a:solidFill>
              </a:rPr>
              <a:t>。此外，边界层内的流动状态对</a:t>
            </a:r>
            <a:r>
              <a:rPr lang="zh-TW" altLang="en-US" sz="2200" dirty="0">
                <a:solidFill>
                  <a:srgbClr val="FF0000"/>
                </a:solidFill>
              </a:rPr>
              <a:t>黏压阻力</a:t>
            </a:r>
            <a:r>
              <a:rPr lang="zh-TW" altLang="en-US" sz="2200" dirty="0">
                <a:solidFill>
                  <a:srgbClr val="080808"/>
                </a:solidFill>
              </a:rPr>
              <a:t>亦有影响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871200" lvl="2" indent="-457200">
              <a:buFont typeface="+mj-lt"/>
              <a:buAutoNum type="arabicParenR"/>
            </a:pP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与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后体形状的关系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产生的原因是：黏性作用和物体后部的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纵向压力梯度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后体形状收缩较缓和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沿曲面流速变化较缓慢，使得纵向正压力梯度较小，分离现象可推迟，甚至避免，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可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减小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后体收缩急剧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将会出现严重分离现象，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增大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结论：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后体形状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是影响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主要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因素。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6" name="图形 5" descr="选中标记">
            <a:extLst>
              <a:ext uri="{FF2B5EF4-FFF2-40B4-BE49-F238E27FC236}">
                <a16:creationId xmlns:a16="http://schemas.microsoft.com/office/drawing/2014/main" id="{C17A119C-D25E-4111-8447-660DCC6C1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41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r="1575"/>
          <a:stretch/>
        </p:blipFill>
        <p:spPr bwMode="auto">
          <a:xfrm>
            <a:off x="1969770" y="1303664"/>
            <a:ext cx="5040000" cy="32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47864" y="1412776"/>
            <a:ext cx="252000" cy="254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600" dirty="0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75856" y="2996952"/>
            <a:ext cx="252000" cy="254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1600" dirty="0">
                <a:solidFill>
                  <a:srgbClr val="FF0000"/>
                </a:solidFill>
              </a:rPr>
              <a:t>小</a:t>
            </a:r>
          </a:p>
        </p:txBody>
      </p:sp>
      <p:cxnSp>
        <p:nvCxnSpPr>
          <p:cNvPr id="10" name="直線單箭頭接點 9"/>
          <p:cNvCxnSpPr>
            <a:stCxn id="7" idx="2"/>
            <a:endCxn id="8" idx="0"/>
          </p:cNvCxnSpPr>
          <p:nvPr/>
        </p:nvCxnSpPr>
        <p:spPr>
          <a:xfrm flipH="1">
            <a:off x="3401856" y="1667718"/>
            <a:ext cx="72008" cy="132923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形 8" descr="选中标记">
            <a:extLst>
              <a:ext uri="{FF2B5EF4-FFF2-40B4-BE49-F238E27FC236}">
                <a16:creationId xmlns:a16="http://schemas.microsoft.com/office/drawing/2014/main" id="{17482066-6B12-4803-BFE0-6961F4510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5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980727"/>
                <a:ext cx="8641656" cy="5716953"/>
              </a:xfrm>
            </p:spPr>
            <p:txBody>
              <a:bodyPr/>
              <a:lstStyle/>
              <a:p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贝克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(Baker)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在水槽中进行了重叠船模试验，直接观察产生漩涡的多少。根据大量试验的结果，贝克指出：要避免产生大量漩涡，在设计线型时必须注意下列两点：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marL="655200" lvl="1" indent="-457200">
                  <a:buFont typeface="+mj-lt"/>
                  <a:buAutoNum type="arabicParenR"/>
                </a:pP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船体后体长度</a:t>
                </a:r>
                <a:r>
                  <a:rPr lang="en-US" altLang="zh-TW" sz="2200" i="1" dirty="0" err="1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L</a:t>
                </a:r>
                <a:r>
                  <a:rPr lang="en-US" altLang="zh-TW" sz="2200" baseline="-25000" dirty="0" err="1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r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应满足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𝐿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𝑟</m:t>
                        </m:r>
                      </m:sub>
                    </m:sSub>
                    <m:r>
                      <a:rPr lang="en-US" altLang="zh-TW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4.08</m:t>
                    </m:r>
                    <m:r>
                      <a:rPr lang="en-US" altLang="zh-TW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为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船中横剖面面积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marL="655200" lvl="1" indent="-457200">
                  <a:buFont typeface="+mj-lt"/>
                  <a:buAutoNum type="arabicParenR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船的后体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收缩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要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缓和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具体要求是：对不同航速范围的船舶，其船尾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水线与中线之间的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夹角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应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随航速增大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而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减小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贝克指出：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低速船不超过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20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  <a:sym typeface="Symbol" panose="05050102010706020507" pitchFamily="18" charset="2"/>
                  </a:rPr>
                  <a:t>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  <a:sym typeface="Symbol" panose="05050102010706020507" pitchFamily="18" charset="2"/>
                  </a:rPr>
                  <a:t>，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  <a:sym typeface="Symbol" panose="05050102010706020507" pitchFamily="18" charset="2"/>
                  </a:rPr>
                  <a:t>高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速船不超过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16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  <a:sym typeface="Symbol" panose="05050102010706020507" pitchFamily="18" charset="2"/>
                  </a:rPr>
                  <a:t>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  <a:sym typeface="Symbol" panose="05050102010706020507" pitchFamily="18" charset="2"/>
                  </a:rPr>
                  <a:t>。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  <a:sym typeface="Symbol" panose="05050102010706020507" pitchFamily="18" charset="2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系针对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长宽比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𝐿</m:t>
                    </m:r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/</m:t>
                    </m:r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𝐵</m:t>
                    </m:r>
                    <m:r>
                      <a:rPr lang="en-US" altLang="zh-TW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zh-TW" altLang="en-US" sz="2200" i="1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尾部水流接近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水线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(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平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)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的船体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而言。</a:t>
                </a:r>
                <a:endParaRPr lang="en-US" altLang="zh-TW" sz="2200" dirty="0">
                  <a:solidFill>
                    <a:srgbClr val="080808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对于短而丰满且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宽与吃水比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𝐵</m:t>
                    </m:r>
                    <m:r>
                      <a:rPr lang="en-US" altLang="zh-TW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/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-ExtB" panose="02020500000000000000" pitchFamily="18" charset="-120"/>
                      </a:rPr>
                      <m:t>𝑇</m:t>
                    </m:r>
                    <m:r>
                      <a:rPr lang="en-US" altLang="zh-TW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的船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而言</a:t>
                </a:r>
                <a:r>
                  <a:rPr lang="en-US" altLang="zh-TW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(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如近海船和内河船</a:t>
                </a:r>
                <a:r>
                  <a:rPr lang="en-US" altLang="zh-TW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)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，船后体的水流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较多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沿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纵剖线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方向，至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船尾部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则大致沿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对角线方向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流动。上述要求之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角度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是指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对角线平面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在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尾部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的斜度。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980727"/>
                <a:ext cx="8641656" cy="5716953"/>
              </a:xfrm>
              <a:blipFill>
                <a:blip r:embed="rId2"/>
                <a:stretch>
                  <a:fillRect l="-1834" t="-1599" r="-5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42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pic>
        <p:nvPicPr>
          <p:cNvPr id="5" name="图形 4" descr="选中标记">
            <a:extLst>
              <a:ext uri="{FF2B5EF4-FFF2-40B4-BE49-F238E27FC236}">
                <a16:creationId xmlns:a16="http://schemas.microsoft.com/office/drawing/2014/main" id="{913E4E80-D3A4-4C77-9858-8D3B98D3D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98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980727"/>
            <a:ext cx="8641656" cy="792089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巴甫米尔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给出的估算黏压阻力系数的近似公式，同样可说明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主要受船的后体形状影响，该式为：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43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95361"/>
              </p:ext>
            </p:extLst>
          </p:nvPr>
        </p:nvGraphicFramePr>
        <p:xfrm>
          <a:off x="899592" y="1772816"/>
          <a:ext cx="3616444" cy="99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3" imgW="2222280" imgH="609480" progId="Equation.DSMT4">
                  <p:embed/>
                </p:oleObj>
              </mc:Choice>
              <mc:Fallback>
                <p:oleObj name="Equation" r:id="rId3" imgW="2222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772816"/>
                        <a:ext cx="3616444" cy="991939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251520" y="2844000"/>
                <a:ext cx="8641656" cy="43204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為黏壓阻力，</a:t>
                </a:r>
                <a:r>
                  <a:rPr lang="en-US" altLang="zh-TW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-ExtB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為湿面积</a:t>
                </a:r>
                <a:endParaRPr lang="zh-TW" altLang="en-US" sz="2200" i="1" dirty="0">
                  <a:solidFill>
                    <a:srgbClr val="080808"/>
                  </a:solidFill>
                  <a:latin typeface="Times New Roman" panose="02020603050405020304" pitchFamily="18" charset="0"/>
                  <a:ea typeface="新細明體-ExtB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44000"/>
                <a:ext cx="8641656" cy="432049"/>
              </a:xfrm>
              <a:prstGeom prst="rect">
                <a:avLst/>
              </a:prstGeom>
              <a:blipFill>
                <a:blip r:embed="rId5"/>
                <a:stretch>
                  <a:fillRect t="-17143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3284984"/>
            <a:ext cx="8641656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 pitchFamily="34" charset="0"/>
              <a:buChar char="•"/>
            </a:pP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由关系式可知：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黏壓阻力系数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与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船中横剖面面积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和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去流段长度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有关，与贝克经验是一致的。</a:t>
            </a:r>
          </a:p>
        </p:txBody>
      </p:sp>
      <p:pic>
        <p:nvPicPr>
          <p:cNvPr id="9" name="图形 8" descr="选中标记">
            <a:extLst>
              <a:ext uri="{FF2B5EF4-FFF2-40B4-BE49-F238E27FC236}">
                <a16:creationId xmlns:a16="http://schemas.microsoft.com/office/drawing/2014/main" id="{591E0531-014B-4332-AEFD-4E1908CA5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44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381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2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前体形状对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的影响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若船的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前体过于肥短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，流线扩张大，流速增加快，在最大剖面处的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流速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很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高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，而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压力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降得很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低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，使得后体范围的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正压力梯度增加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，流动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急剧减速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，因此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将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增大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由试验研究指出：对于丰满船舶特别是肥大船型常在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船首舭部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产生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外旋舭涡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，在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船尾舭部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产生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内旋的舭涡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。舭涡的旋转方向：由船后向前看，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顺时针方向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为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外旋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，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反时针方向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为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内旋</a:t>
            </a:r>
            <a:r>
              <a:rPr lang="en-US" altLang="zh-TW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(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如图</a:t>
            </a:r>
            <a:r>
              <a:rPr lang="en-US" altLang="zh-TW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)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69236"/>
            <a:ext cx="4290060" cy="264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6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45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381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2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前体形状对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的影响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船首舭涡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是整个船体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的一部份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肥大船型的船首形状对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船首舭涡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影响很大，因此需注意船首形状与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的关系。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图</a:t>
            </a:r>
            <a:r>
              <a:rPr lang="en-US" altLang="zh-TW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2-23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显示首部舷侧水流沿斜向流入船底，因此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舭部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很容易产生界层分离而形成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舭涡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舭涡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的产生使船首底部形成低压区，不但使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黏压阻力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增加，且造成了船体航行过程中的手俯现象，又会增加阻力。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3679" r="2175"/>
          <a:stretch/>
        </p:blipFill>
        <p:spPr bwMode="auto">
          <a:xfrm>
            <a:off x="3059832" y="4365104"/>
            <a:ext cx="30243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46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2949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2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前体形状对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的影响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试验研究指出：如采用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船首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底升高的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球鼻型首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，首部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舭侧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水流明显趋于往水平方向流动，因此阻力性能有明显改善。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图</a:t>
            </a:r>
            <a:r>
              <a:rPr lang="en-US" altLang="zh-TW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2-24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为方形系数</a:t>
            </a:r>
            <a:r>
              <a:rPr lang="en-US" altLang="zh-TW" sz="2200" i="1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baseline="-25000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en-US" altLang="zh-TW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=0.788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船模组</a:t>
            </a:r>
            <a:r>
              <a:rPr lang="en-US" altLang="zh-TW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7313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剩馀阻力系数曲线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，其中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为普通船首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为底部升高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球鼻型首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由图可知：采用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球鼻型首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后，无论在满载或轻载状态，其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剩馀阻力系数均有明显减小。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3728" r="1884"/>
          <a:stretch/>
        </p:blipFill>
        <p:spPr bwMode="auto">
          <a:xfrm>
            <a:off x="5292080" y="3861048"/>
            <a:ext cx="381642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251520" y="4221087"/>
            <a:ext cx="5040560" cy="247659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由于丰满船型的速度较低，兴波阻力较小，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剩馀阻力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中占较大比重。</a:t>
            </a:r>
            <a:endParaRPr lang="en-US" altLang="zh-TW" sz="2200" dirty="0">
              <a:latin typeface="Times New Roman" panose="02020603050405020304" pitchFamily="18" charset="0"/>
              <a:ea typeface="新細明體-ExtB" panose="02020500000000000000" pitchFamily="18" charset="-12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因此可认为上述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剩馀阻力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的降低，主要原因是由于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减小或消除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了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船首底部的漩涡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运动所致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47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268760"/>
            <a:ext cx="8641656" cy="3456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3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界层内流动状态对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的影响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层流情况之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较紊流情况为大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以图</a:t>
            </a:r>
            <a:r>
              <a:rPr lang="en-US" altLang="zh-TW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2-21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的圆球为例：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当雷诺数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&lt;2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 10</a:t>
            </a:r>
            <a:r>
              <a:rPr lang="en-US" altLang="zh-TW" sz="2200" baseline="300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5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时，界层内为层流，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系数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较大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当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在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&lt;2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 10</a:t>
            </a:r>
            <a:r>
              <a:rPr lang="en-US" altLang="zh-TW" sz="2200" baseline="300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5~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3.5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 10</a:t>
            </a:r>
            <a:r>
              <a:rPr lang="en-US" altLang="zh-TW" sz="2200" baseline="300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5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时，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pv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急剧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下降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，属层流转变为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紊流的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过渡区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当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&gt;3.5</a:t>
            </a:r>
            <a:r>
              <a:rPr lang="en-US" altLang="zh-TW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 10</a:t>
            </a:r>
            <a:r>
              <a:rPr lang="en-US" altLang="zh-TW" sz="2200" baseline="300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5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，超过临界雷诺数时，界层为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紊流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状态，所以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pv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较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层流状况时要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小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得多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46889" y="4653136"/>
            <a:ext cx="8645592" cy="20848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流态不变情况下，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系数基本上与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无关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主要取决于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物体形状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新細明體-ExtB" panose="02020500000000000000" pitchFamily="18" charset="-12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当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超过临界雷诺数时，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系数几近常数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与速度的平方成正比。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实船与模型</a:t>
            </a:r>
            <a:r>
              <a:rPr lang="en-US" altLang="zh-TW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(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雷诺数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不同</a:t>
            </a:r>
            <a:r>
              <a:rPr lang="en-US" altLang="zh-TW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)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之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系数是相等的。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lvl="3">
              <a:buFont typeface="Wingdings" panose="05000000000000000000" pitchFamily="2" charset="2"/>
              <a:buChar char="ü"/>
            </a:pP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2"/>
            </a:pPr>
            <a:r>
              <a:rPr lang="zh-TW" altLang="en-US" sz="2200" dirty="0"/>
              <a:t>黏压阻力的特性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48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268760"/>
            <a:ext cx="8641656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buFont typeface="+mj-lt"/>
              <a:buAutoNum type="arabicParenR" startAt="3"/>
            </a:pP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界层内流动状态对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的影响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对于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流线型物体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而言，不存在界层分离，在流态不变情况下，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Re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增大时</a:t>
            </a:r>
            <a:r>
              <a:rPr lang="en-US" altLang="zh-TW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实际上流速增加</a:t>
            </a:r>
            <a:r>
              <a:rPr lang="en-US" altLang="zh-TW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界层厚度变薄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pv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值略有下降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层流情况之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较紊流情况为大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0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96696"/>
            <a:ext cx="8641656" cy="34407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3"/>
            </a:pPr>
            <a:r>
              <a:rPr lang="zh-TW" altLang="en-US" sz="2200" dirty="0">
                <a:solidFill>
                  <a:srgbClr val="0000FF"/>
                </a:solidFill>
              </a:rPr>
              <a:t>降低黏压阻力</a:t>
            </a:r>
            <a:r>
              <a:rPr lang="zh-TW" altLang="en-US" sz="2200" dirty="0"/>
              <a:t>的</a:t>
            </a:r>
            <a:r>
              <a:rPr lang="zh-TW" altLang="en-US" sz="2200" dirty="0">
                <a:solidFill>
                  <a:srgbClr val="FF0000"/>
                </a:solidFill>
              </a:rPr>
              <a:t>船型</a:t>
            </a:r>
            <a:r>
              <a:rPr lang="zh-TW" altLang="en-US" sz="2200" dirty="0"/>
              <a:t>要求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252000" y="1367064"/>
                <a:ext cx="8641656" cy="162988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14000" lvl="2" indent="0">
                  <a:buNone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船体</a:t>
                </a:r>
                <a:r>
                  <a:rPr lang="zh-TW" altLang="en-US" sz="2200" dirty="0">
                    <a:latin typeface="細明體-ExtB" panose="02020500000000000000" pitchFamily="18" charset="-120"/>
                    <a:ea typeface="細明體-ExtB" panose="02020500000000000000" pitchFamily="18" charset="-120"/>
                  </a:rPr>
                  <a:t>黏压阻力与船型有密切关系，船体设计针对船型参数选取的具体要求：</a:t>
                </a:r>
                <a:endParaRPr lang="en-US" altLang="zh-TW" sz="2200" dirty="0">
                  <a:latin typeface="細明體-ExtB" panose="02020500000000000000" pitchFamily="18" charset="-120"/>
                  <a:ea typeface="細明體-ExtB" panose="02020500000000000000" pitchFamily="18" charset="-120"/>
                </a:endParaRPr>
              </a:p>
              <a:p>
                <a:pPr marL="871200" lvl="2" indent="-457200">
                  <a:buFont typeface="+mj-lt"/>
                  <a:buAutoNum type="arabicParenR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应注意传的后体形状：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去流段长度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𝐿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𝑟</m:t>
                        </m:r>
                      </m:sub>
                    </m:sSub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≥4.08√</m:t>
                    </m:r>
                    <m:sSub>
                      <m:sSubPr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，对于低速肥大船型可满足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𝐿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新細明體-ExtB" panose="02020500000000000000" pitchFamily="18" charset="-120"/>
                          </a:rPr>
                          <m:t>𝑟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。后体收缩要缓和，例如船尾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水线与中线之间的夹角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对不同航速的船可考虑贝克提出的要求，以避免尾部产生大量漩涡，降低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粘压阻力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solidFill>
                    <a:srgbClr val="080808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marL="871200" lvl="2" indent="-457200">
                  <a:buFont typeface="+mj-lt"/>
                  <a:buAutoNum type="arabicParenR"/>
                </a:pP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应尽量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避免船体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曲率变化过大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。在横剖面面积曲线上，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前肩</a:t>
                </a:r>
                <a:r>
                  <a:rPr lang="zh-TW" altLang="en-US" sz="2264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切</a:t>
                </a:r>
                <a:r>
                  <a:rPr lang="zh-TW" altLang="en-US" sz="2264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勿</a:t>
                </a:r>
                <a:r>
                  <a:rPr lang="zh-TW" altLang="en-US" sz="2264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过于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隆起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后肩切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勿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过于</a:t>
                </a:r>
                <a:r>
                  <a:rPr lang="zh-TW" altLang="en-US" sz="2200" b="1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内凹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，否则两肩部容易产生漩涡，增大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粘压阻力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solidFill>
                    <a:srgbClr val="080808"/>
                  </a:solidFill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  <a:p>
                <a:pPr marL="871200" lvl="2" indent="-457200">
                  <a:buFont typeface="+mj-lt"/>
                  <a:buAutoNum type="arabicParenR"/>
                </a:pP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前体线型应予适当注意。特别对于低速肥大型，其舭涡阻力是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粘压阻力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重要组成部分，采用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球鼻型船首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有可能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减少此部分阻力</a:t>
                </a:r>
                <a:r>
                  <a:rPr lang="zh-TW" altLang="en-US" sz="2200" dirty="0">
                    <a:latin typeface="新細明體-ExtB" panose="02020500000000000000" pitchFamily="18" charset="-120"/>
                    <a:ea typeface="新細明體-ExtB" panose="02020500000000000000" pitchFamily="18" charset="-120"/>
                  </a:rPr>
                  <a:t>。</a:t>
                </a:r>
                <a:endParaRPr lang="en-US" altLang="zh-TW" sz="2200" dirty="0">
                  <a:latin typeface="新細明體-ExtB" panose="02020500000000000000" pitchFamily="18" charset="-120"/>
                  <a:ea typeface="新細明體-ExtB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367064"/>
                <a:ext cx="8641656" cy="1629888"/>
              </a:xfrm>
              <a:prstGeom prst="rect">
                <a:avLst/>
              </a:prstGeom>
              <a:blipFill rotWithShape="0">
                <a:blip r:embed="rId2"/>
                <a:stretch>
                  <a:fillRect t="-5597" r="-1551" b="-206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9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一、平板边界层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104456"/>
          </a:xfrm>
        </p:spPr>
        <p:txBody>
          <a:bodyPr/>
          <a:lstStyle/>
          <a:p>
            <a:r>
              <a:rPr lang="zh-TW" altLang="en-US" dirty="0"/>
              <a:t>顺著流动方向放置一</a:t>
            </a:r>
            <a:r>
              <a:rPr lang="zh-TW" altLang="en-US" dirty="0">
                <a:solidFill>
                  <a:srgbClr val="0000FF"/>
                </a:solidFill>
              </a:rPr>
              <a:t>薄平板</a:t>
            </a:r>
            <a:r>
              <a:rPr lang="zh-TW" altLang="en-US" dirty="0"/>
              <a:t>，水流以</a:t>
            </a:r>
            <a:r>
              <a:rPr lang="zh-TW" altLang="en-US" dirty="0">
                <a:solidFill>
                  <a:srgbClr val="0000FF"/>
                </a:solidFill>
              </a:rPr>
              <a:t>均匀速度</a:t>
            </a:r>
            <a:r>
              <a: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dirty="0"/>
              <a:t>流经平板。</a:t>
            </a:r>
            <a:endParaRPr lang="en-US" altLang="zh-TW" dirty="0"/>
          </a:p>
          <a:p>
            <a:r>
              <a:rPr lang="zh-TW" altLang="en-US" dirty="0"/>
              <a:t>当水流过平板时，因水具有黏性，故平板表面上的水质点均被黏附在平板上，</a:t>
            </a:r>
            <a:r>
              <a:rPr lang="zh-TW" altLang="en-US" dirty="0">
                <a:solidFill>
                  <a:srgbClr val="0000FF"/>
                </a:solidFill>
              </a:rPr>
              <a:t>平板表面</a:t>
            </a:r>
            <a:r>
              <a:rPr lang="zh-TW" altLang="en-US" dirty="0"/>
              <a:t>上的</a:t>
            </a:r>
            <a:r>
              <a:rPr lang="zh-TW" altLang="en-US" dirty="0">
                <a:solidFill>
                  <a:srgbClr val="0000FF"/>
                </a:solidFill>
              </a:rPr>
              <a:t>流速</a:t>
            </a:r>
            <a:r>
              <a:rPr lang="zh-TW" altLang="en-US" dirty="0"/>
              <a:t>为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随著与平板表面距离的增加，流速也逐渐增加，当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dirty="0"/>
              <a:t>增至某一距离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zh-TW" altLang="en-US" dirty="0"/>
              <a:t>时，该处流速达到</a:t>
            </a:r>
            <a:r>
              <a:rPr lang="zh-TW" altLang="en-US" dirty="0">
                <a:solidFill>
                  <a:srgbClr val="0000FF"/>
                </a:solidFill>
              </a:rPr>
              <a:t>来流的速度值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因黏性作用导致的这一薄层水流，称为</a:t>
            </a:r>
            <a:r>
              <a:rPr lang="zh-TW" altLang="en-US" dirty="0">
                <a:solidFill>
                  <a:srgbClr val="FF0000"/>
                </a:solidFill>
              </a:rPr>
              <a:t>边界层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(Boundary layer)</a:t>
            </a:r>
            <a:r>
              <a:rPr lang="zh-TW" altLang="en-US" dirty="0"/>
              <a:t>，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zh-TW" altLang="en-US" dirty="0"/>
              <a:t>称为</a:t>
            </a:r>
            <a:r>
              <a:rPr lang="zh-TW" altLang="en-US" dirty="0">
                <a:solidFill>
                  <a:srgbClr val="FF0000"/>
                </a:solidFill>
              </a:rPr>
              <a:t>边界层厚度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沿著平板各处均取</a:t>
            </a:r>
            <a:r>
              <a:rPr lang="zh-TW" altLang="en-US" dirty="0">
                <a:solidFill>
                  <a:srgbClr val="0000FF"/>
                </a:solidFill>
              </a:rPr>
              <a:t>距离</a:t>
            </a:r>
            <a:r>
              <a:rPr lang="zh-TW" altLang="en-US" dirty="0"/>
              <a:t>皆为</a:t>
            </a:r>
            <a:r>
              <a:rPr lang="zh-TW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zh-TW" altLang="en-US" dirty="0"/>
              <a:t>的点，可连成一界面，此界面称</a:t>
            </a:r>
            <a:r>
              <a:rPr lang="zh-TW" altLang="en-US" dirty="0">
                <a:solidFill>
                  <a:srgbClr val="FF0000"/>
                </a:solidFill>
              </a:rPr>
              <a:t>界层边界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圖片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545" b="3691"/>
          <a:stretch/>
        </p:blipFill>
        <p:spPr bwMode="auto">
          <a:xfrm>
            <a:off x="2339752" y="4725144"/>
            <a:ext cx="547260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形 5" descr="选中标记">
            <a:extLst>
              <a:ext uri="{FF2B5EF4-FFF2-40B4-BE49-F238E27FC236}">
                <a16:creationId xmlns:a16="http://schemas.microsoft.com/office/drawing/2014/main" id="{0EDFF1DA-DB94-4E35-815F-486DF6C1D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8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前肩部＆</a:t>
            </a:r>
            <a:r>
              <a:rPr lang="zh-TW" altLang="en-US" dirty="0">
                <a:solidFill>
                  <a:srgbClr val="0000FF"/>
                </a:solidFill>
              </a:rPr>
              <a:t>后肩部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116482"/>
            <a:ext cx="8641656" cy="512318"/>
          </a:xfrm>
        </p:spPr>
        <p:txBody>
          <a:bodyPr/>
          <a:lstStyle/>
          <a:p>
            <a:r>
              <a:rPr lang="zh-TW" altLang="en-US" dirty="0"/>
              <a:t>横剖面面积曲线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50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5" name="圖片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2204864"/>
            <a:ext cx="6393894" cy="2376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5368954" y="1512000"/>
            <a:ext cx="1291278" cy="649513"/>
            <a:chOff x="5080922" y="1628800"/>
            <a:chExt cx="1291278" cy="649513"/>
          </a:xfrm>
        </p:grpSpPr>
        <p:sp>
          <p:nvSpPr>
            <p:cNvPr id="8" name="矩形 7"/>
            <p:cNvSpPr/>
            <p:nvPr/>
          </p:nvSpPr>
          <p:spPr>
            <a:xfrm>
              <a:off x="5364088" y="1628800"/>
              <a:ext cx="1008112" cy="36004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zh-TW" altLang="en-US" sz="2000" dirty="0">
                  <a:solidFill>
                    <a:srgbClr val="FF0000"/>
                  </a:solidFill>
                </a:rPr>
                <a:t>前肩部</a:t>
              </a:r>
              <a:endParaRPr lang="zh-CN" altLang="en-US" sz="2000" dirty="0" err="1">
                <a:solidFill>
                  <a:srgbClr val="FF0000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5080922" y="1988840"/>
              <a:ext cx="283166" cy="2894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5076056" y="2160000"/>
            <a:ext cx="648072" cy="216024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noFill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3888" y="1484784"/>
            <a:ext cx="1008112" cy="36004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00FF"/>
                </a:solidFill>
              </a:rPr>
              <a:t>后肩部</a:t>
            </a:r>
            <a:endParaRPr lang="zh-CN" altLang="en-US" sz="2000" dirty="0" err="1">
              <a:solidFill>
                <a:srgbClr val="0000FF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51883" y="1853967"/>
            <a:ext cx="159391" cy="2936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3923928" y="2160000"/>
            <a:ext cx="648072" cy="216024"/>
          </a:xfrm>
          <a:prstGeom prst="ellipse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>
              <a:noFill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840800" y="4005064"/>
            <a:ext cx="0" cy="111600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400092" y="2268012"/>
            <a:ext cx="0" cy="288000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344477" y="2232000"/>
            <a:ext cx="0" cy="288000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763688" y="3933056"/>
            <a:ext cx="0" cy="1116000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763688" y="4941168"/>
            <a:ext cx="2580789" cy="0"/>
          </a:xfrm>
          <a:prstGeom prst="straightConnector1">
            <a:avLst/>
          </a:prstGeom>
          <a:ln>
            <a:solidFill>
              <a:srgbClr val="3333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400000" y="4941168"/>
            <a:ext cx="2448000" cy="0"/>
          </a:xfrm>
          <a:prstGeom prst="straightConnector1">
            <a:avLst/>
          </a:prstGeom>
          <a:ln>
            <a:solidFill>
              <a:srgbClr val="3333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19211" y="4941168"/>
            <a:ext cx="625147" cy="25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altLang="zh-CN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(run)</a:t>
            </a:r>
            <a:endParaRPr lang="zh-CN" altLang="en-US" sz="1600" i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202" y="4941168"/>
            <a:ext cx="1055623" cy="25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Le(entrance)</a:t>
            </a:r>
            <a:endParaRPr lang="zh-CN" altLang="en-US" sz="1600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1719743" y="1870745"/>
            <a:ext cx="43945" cy="2062311"/>
          </a:xfrm>
          <a:prstGeom prst="straightConnector1">
            <a:avLst/>
          </a:prstGeom>
          <a:ln w="12700">
            <a:solidFill>
              <a:srgbClr val="333333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763688" y="3933056"/>
            <a:ext cx="6415578" cy="43326"/>
          </a:xfrm>
          <a:prstGeom prst="straightConnector1">
            <a:avLst/>
          </a:prstGeom>
          <a:ln w="12700">
            <a:solidFill>
              <a:srgbClr val="080808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2846" y="1588022"/>
            <a:ext cx="374858" cy="25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6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9266" y="3847981"/>
            <a:ext cx="144000" cy="25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16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3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24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979613" y="1622425"/>
            <a:ext cx="4007301" cy="610637"/>
            <a:chOff x="1979613" y="1622425"/>
            <a:chExt cx="4007301" cy="610637"/>
          </a:xfrm>
        </p:grpSpPr>
        <p:sp>
          <p:nvSpPr>
            <p:cNvPr id="36869" name="Freeform 5"/>
            <p:cNvSpPr>
              <a:spLocks/>
            </p:cNvSpPr>
            <p:nvPr/>
          </p:nvSpPr>
          <p:spPr bwMode="auto">
            <a:xfrm>
              <a:off x="3995738" y="1844676"/>
              <a:ext cx="1991176" cy="388386"/>
            </a:xfrm>
            <a:custGeom>
              <a:avLst/>
              <a:gdLst>
                <a:gd name="T0" fmla="*/ 0 w 1248"/>
                <a:gd name="T1" fmla="*/ 0 h 291"/>
                <a:gd name="T2" fmla="*/ 1248 w 1248"/>
                <a:gd name="T3" fmla="*/ 291 h 291"/>
                <a:gd name="T4" fmla="*/ 0 60000 65536"/>
                <a:gd name="T5" fmla="*/ 0 60000 65536"/>
                <a:gd name="T6" fmla="*/ 0 w 1248"/>
                <a:gd name="T7" fmla="*/ 0 h 291"/>
                <a:gd name="T8" fmla="*/ 1248 w 1248"/>
                <a:gd name="T9" fmla="*/ 291 h 2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8" h="291">
                  <a:moveTo>
                    <a:pt x="0" y="0"/>
                  </a:moveTo>
                  <a:lnTo>
                    <a:pt x="1248" y="2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1979613" y="1622425"/>
              <a:ext cx="201612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rgbClr val="FFFFFF"/>
                  </a:solidFill>
                </a:rPr>
                <a:t>(</a:t>
              </a:r>
              <a:r>
                <a:rPr lang="en-US" altLang="zh-TW" sz="1800" dirty="0">
                  <a:solidFill>
                    <a:srgbClr val="FF0000"/>
                  </a:solidFill>
                </a:rPr>
                <a:t>x</a:t>
              </a:r>
              <a:r>
                <a:rPr lang="en-US" altLang="zh-TW" sz="1800" dirty="0">
                  <a:solidFill>
                    <a:srgbClr val="FFFFFF"/>
                  </a:solidFill>
                </a:rPr>
                <a:t>, y, </a:t>
              </a:r>
              <a:r>
                <a:rPr lang="en-US" altLang="zh-TW" sz="1800" dirty="0">
                  <a:solidFill>
                    <a:srgbClr val="FFFF00"/>
                  </a:solidFill>
                </a:rPr>
                <a:t>z</a:t>
              </a:r>
              <a:r>
                <a:rPr lang="en-US" altLang="zh-TW" sz="1800" dirty="0">
                  <a:solidFill>
                    <a:srgbClr val="FFFFFF"/>
                  </a:solidFill>
                </a:rPr>
                <a:t>)=(</a:t>
              </a:r>
              <a:r>
                <a:rPr lang="en-US" altLang="zh-TW" sz="1800" dirty="0">
                  <a:solidFill>
                    <a:srgbClr val="FF0000"/>
                  </a:solidFill>
                </a:rPr>
                <a:t>s</a:t>
              </a:r>
              <a:r>
                <a:rPr lang="en-US" altLang="zh-TW" sz="1800" dirty="0">
                  <a:solidFill>
                    <a:srgbClr val="FFFFFF"/>
                  </a:solidFill>
                </a:rPr>
                <a:t>, b, </a:t>
              </a:r>
              <a:r>
                <a:rPr lang="en-US" altLang="zh-TW" sz="1800" dirty="0">
                  <a:solidFill>
                    <a:srgbClr val="FFFF00"/>
                  </a:solidFill>
                </a:rPr>
                <a:t>w</a:t>
              </a:r>
              <a:r>
                <a:rPr lang="en-US" altLang="zh-TW" sz="1800" dirty="0">
                  <a:solidFill>
                    <a:srgbClr val="FFFFFF"/>
                  </a:solidFill>
                </a:rPr>
                <a:t>)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86800" y="2167200"/>
            <a:ext cx="144462" cy="144463"/>
            <a:chOff x="5986800" y="2167200"/>
            <a:chExt cx="144462" cy="144463"/>
          </a:xfrm>
        </p:grpSpPr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>
              <a:off x="5986800" y="2167200"/>
              <a:ext cx="144462" cy="144463"/>
            </a:xfrm>
            <a:prstGeom prst="ellips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TW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6044400" y="2224800"/>
              <a:ext cx="36000" cy="36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TW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1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96696"/>
            <a:ext cx="8641656" cy="34407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3"/>
            </a:pPr>
            <a:r>
              <a:rPr lang="zh-TW" altLang="en-US" sz="2200" dirty="0"/>
              <a:t>降低黏压阻力的船型要求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52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67064"/>
            <a:ext cx="8641656" cy="1629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根据统计资料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系数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随方形系数</a:t>
            </a:r>
            <a:r>
              <a:rPr lang="en-US" altLang="zh-TW" sz="2200" i="1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而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增大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，特别是对于</a:t>
            </a:r>
            <a:r>
              <a:rPr lang="en-US" altLang="zh-TW" sz="2200" i="1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en-US" altLang="zh-TW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&gt;0.80</a:t>
            </a:r>
            <a:r>
              <a:rPr lang="zh-TW" altLang="en-US" sz="2200" dirty="0">
                <a:latin typeface="Times New Roman" panose="02020603050405020304" pitchFamily="18" charset="0"/>
                <a:ea typeface="新細明體-ExtB" panose="02020500000000000000" pitchFamily="18" charset="-120"/>
                <a:cs typeface="Times New Roman" panose="02020603050405020304" pitchFamily="18" charset="0"/>
              </a:rPr>
              <a:t>的肥大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船型。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  <a:p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船模试验表明：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分离现象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几乎是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不可避免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的，而分离区的大小与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后体棱形系数</a:t>
            </a:r>
            <a:r>
              <a:rPr lang="zh-TW" altLang="en-US" sz="2200" dirty="0">
                <a:solidFill>
                  <a:srgbClr val="FF0000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关系甚密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，为此对</a:t>
            </a:r>
            <a:r>
              <a:rPr lang="zh-TW" altLang="en-US" sz="2200" dirty="0">
                <a:solidFill>
                  <a:srgbClr val="0000FF"/>
                </a:solidFill>
                <a:latin typeface="細明體-ExtB" panose="02020500000000000000" pitchFamily="18" charset="-120"/>
                <a:ea typeface="細明體-ExtB" panose="02020500000000000000" pitchFamily="18" charset="-120"/>
              </a:rPr>
              <a:t>尾部线型</a:t>
            </a:r>
            <a:r>
              <a:rPr lang="zh-TW" altLang="en-US" sz="2200" dirty="0">
                <a:latin typeface="細明體-ExtB" panose="02020500000000000000" pitchFamily="18" charset="-120"/>
                <a:ea typeface="細明體-ExtB" panose="02020500000000000000" pitchFamily="18" charset="-120"/>
              </a:rPr>
              <a:t>需特别注意。</a:t>
            </a:r>
            <a:endParaRPr lang="en-US" altLang="zh-TW" sz="2200" dirty="0">
              <a:latin typeface="細明體-ExtB" panose="02020500000000000000" pitchFamily="18" charset="-120"/>
              <a:ea typeface="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6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5-7 </a:t>
            </a:r>
            <a:r>
              <a:rPr lang="zh-TW" altLang="en-US" dirty="0"/>
              <a:t>黏压阻力的成因及特性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600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ea1JpnChsDbPeriod" startAt="4"/>
            </a:pPr>
            <a:r>
              <a:rPr lang="zh-TW" altLang="en-US" sz="2200" dirty="0"/>
              <a:t>船体黏压阻力处理方法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53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79600"/>
            <a:ext cx="8641656" cy="1617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/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目前上无法单独确定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marL="439200" indent="-457200"/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用传模试验确定实船阻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力时，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对于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的处理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而有两种不同方法：</a:t>
            </a:r>
            <a:endParaRPr lang="en-US" altLang="zh-TW" sz="2200" dirty="0">
              <a:solidFill>
                <a:srgbClr val="080808"/>
              </a:solidFill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marL="655200" lvl="1" indent="-457200">
              <a:buFont typeface="+mj-lt"/>
              <a:buAutoNum type="arabicParenR"/>
            </a:pPr>
            <a:r>
              <a:rPr lang="en-US" altLang="zh-TW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19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世纪，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傅汝德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提出的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换算方法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，将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归</a:t>
            </a:r>
            <a:r>
              <a:rPr lang="zh-TW" altLang="en-US" sz="22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并入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兴波阻力而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统称为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剩馀阻力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marL="655200" lvl="1" indent="-457200">
              <a:buFont typeface="+mj-lt"/>
              <a:buAutoNum type="arabicParenR"/>
            </a:pPr>
            <a:r>
              <a:rPr lang="en-US" altLang="zh-TW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20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世纪</a:t>
            </a:r>
            <a:r>
              <a:rPr lang="en-US" altLang="zh-TW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50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年代提出的换算方法，将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以形</a:t>
            </a:r>
            <a:r>
              <a:rPr lang="zh-TW" altLang="en-US" sz="2200" dirty="0">
                <a:solidFill>
                  <a:srgbClr val="0000FF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状因子的形式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与摩擦阻力联系在一起而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统称为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粘性阻力</a:t>
            </a:r>
            <a:r>
              <a:rPr lang="zh-TW" altLang="en-US" sz="2200" dirty="0">
                <a:solidFill>
                  <a:srgbClr val="080808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  <a:sym typeface="Symbol" panose="05050102010706020507" pitchFamily="18" charset="2"/>
              </a:rPr>
              <a:t>。</a:t>
            </a:r>
            <a:endParaRPr lang="en-US" altLang="zh-TW" sz="2200" dirty="0">
              <a:solidFill>
                <a:srgbClr val="080808"/>
              </a:solidFill>
              <a:latin typeface="新細明體-ExtB" panose="02020500000000000000" pitchFamily="18" charset="-120"/>
              <a:ea typeface="新細明體-ExtB" panose="02020500000000000000" pitchFamily="18" charset="-120"/>
              <a:sym typeface="Symbol" panose="05050102010706020507" pitchFamily="18" charset="2"/>
            </a:endParaRPr>
          </a:p>
          <a:p>
            <a:pPr marL="439200" indent="-457200"/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有关</a:t>
            </a:r>
            <a:r>
              <a:rPr lang="zh-TW" altLang="en-US" sz="22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粘压阻力</a:t>
            </a:r>
            <a:r>
              <a:rPr lang="zh-TW" altLang="en-US" sz="22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的具体处理方法，将于后续章节中详加论述论。</a:t>
            </a:r>
            <a:endParaRPr lang="en-US" altLang="zh-TW" sz="22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2452" r="2532"/>
          <a:stretch/>
        </p:blipFill>
        <p:spPr bwMode="auto">
          <a:xfrm>
            <a:off x="2030348" y="2996952"/>
            <a:ext cx="4917916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5-8 </a:t>
            </a:r>
            <a:r>
              <a:rPr lang="zh-TW" altLang="en-US" dirty="0"/>
              <a:t>确定黏性阻力的尾流测量法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通常将船体阻力分成兴波阻力和粘压阻力两部分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54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2000" y="1340768"/>
            <a:ext cx="8641656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zh-TW" altLang="en-US" sz="2200" dirty="0">
                <a:solidFill>
                  <a:srgbClr val="0000FF"/>
                </a:solidFill>
              </a:rPr>
              <a:t>兴波阻力</a:t>
            </a:r>
            <a:r>
              <a:rPr lang="zh-TW" altLang="en-US" sz="2200" dirty="0"/>
              <a:t>可利用</a:t>
            </a:r>
            <a:r>
              <a:rPr lang="zh-TW" altLang="en-US" sz="2200" dirty="0">
                <a:solidFill>
                  <a:srgbClr val="0000FF"/>
                </a:solidFill>
              </a:rPr>
              <a:t>波型分析法</a:t>
            </a:r>
            <a:r>
              <a:rPr lang="zh-TW" altLang="en-US" sz="2200" dirty="0"/>
              <a:t>确定。</a:t>
            </a:r>
            <a:endParaRPr lang="en-US" altLang="zh-TW" sz="2200" dirty="0"/>
          </a:p>
          <a:p>
            <a:pPr lvl="2"/>
            <a:r>
              <a:rPr lang="zh-TW" altLang="en-US" sz="2200" dirty="0">
                <a:solidFill>
                  <a:srgbClr val="0000FF"/>
                </a:solidFill>
              </a:rPr>
              <a:t>粘压阻力</a:t>
            </a:r>
            <a:r>
              <a:rPr lang="zh-TW" altLang="en-US" sz="2200" dirty="0"/>
              <a:t>则可应用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尾流测量法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</a:t>
            </a:r>
            <a:r>
              <a:rPr lang="zh-TW" altLang="en-US" sz="2200" dirty="0"/>
              <a:t>实验测量得到。</a:t>
            </a:r>
            <a:endParaRPr lang="en-US" altLang="zh-TW" sz="2200" dirty="0"/>
          </a:p>
          <a:p>
            <a:pPr lvl="2"/>
            <a:r>
              <a:rPr lang="zh-TW" altLang="en-US" sz="2200" dirty="0"/>
              <a:t>以下介绍琼斯</a:t>
            </a:r>
            <a:r>
              <a:rPr lang="en-US" altLang="zh-TW" sz="2200" dirty="0"/>
              <a:t>(Jones)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尾流测量法的基本原理和测量方法。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2636912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ea"/>
              <a:buAutoNum type="ea1ChtPeriod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尾流测量法的基本原理</a:t>
            </a:r>
            <a:endParaRPr lang="en-US" altLang="zh-TW" sz="2200" dirty="0"/>
          </a:p>
        </p:txBody>
      </p:sp>
      <p:sp>
        <p:nvSpPr>
          <p:cNvPr id="5" name="橢圓 4"/>
          <p:cNvSpPr/>
          <p:nvPr/>
        </p:nvSpPr>
        <p:spPr>
          <a:xfrm>
            <a:off x="6280879" y="2996952"/>
            <a:ext cx="739393" cy="229898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0" name="橢圓 9"/>
          <p:cNvSpPr/>
          <p:nvPr/>
        </p:nvSpPr>
        <p:spPr>
          <a:xfrm>
            <a:off x="6228184" y="3276000"/>
            <a:ext cx="667386" cy="229898"/>
          </a:xfrm>
          <a:prstGeom prst="ellipse">
            <a:avLst/>
          </a:prstGeom>
          <a:noFill/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1" name="橢圓 10"/>
          <p:cNvSpPr/>
          <p:nvPr/>
        </p:nvSpPr>
        <p:spPr>
          <a:xfrm>
            <a:off x="2032407" y="2996952"/>
            <a:ext cx="739393" cy="22989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2" name="橢圓 11"/>
          <p:cNvSpPr/>
          <p:nvPr/>
        </p:nvSpPr>
        <p:spPr>
          <a:xfrm>
            <a:off x="2088000" y="3240000"/>
            <a:ext cx="288000" cy="150949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3" name="橢圓 12"/>
          <p:cNvSpPr/>
          <p:nvPr/>
        </p:nvSpPr>
        <p:spPr>
          <a:xfrm>
            <a:off x="2483800" y="3422067"/>
            <a:ext cx="288000" cy="150949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4" name="橢圓 13"/>
          <p:cNvSpPr/>
          <p:nvPr/>
        </p:nvSpPr>
        <p:spPr>
          <a:xfrm>
            <a:off x="2016000" y="3960000"/>
            <a:ext cx="288000" cy="150949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5" name="橢圓 14"/>
          <p:cNvSpPr/>
          <p:nvPr/>
        </p:nvSpPr>
        <p:spPr>
          <a:xfrm>
            <a:off x="3312000" y="2996952"/>
            <a:ext cx="739393" cy="229898"/>
          </a:xfrm>
          <a:prstGeom prst="ellipse">
            <a:avLst/>
          </a:prstGeom>
          <a:noFill/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6" name="橢圓 15"/>
          <p:cNvSpPr/>
          <p:nvPr/>
        </p:nvSpPr>
        <p:spPr>
          <a:xfrm>
            <a:off x="3321198" y="3413886"/>
            <a:ext cx="288000" cy="150949"/>
          </a:xfrm>
          <a:prstGeom prst="ellipse">
            <a:avLst/>
          </a:prstGeom>
          <a:noFill/>
          <a:ln w="9525">
            <a:solidFill>
              <a:srgbClr val="008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7" name="橢圓 16"/>
          <p:cNvSpPr/>
          <p:nvPr/>
        </p:nvSpPr>
        <p:spPr>
          <a:xfrm>
            <a:off x="3330000" y="3759435"/>
            <a:ext cx="288000" cy="150949"/>
          </a:xfrm>
          <a:prstGeom prst="ellipse">
            <a:avLst/>
          </a:prstGeom>
          <a:noFill/>
          <a:ln w="9525">
            <a:solidFill>
              <a:srgbClr val="008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51520" y="5301208"/>
            <a:ext cx="8641656" cy="15121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200" indent="-457200"/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两个假定：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rabicParenR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船后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尾流平面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动量损失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，完全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由粘性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所致。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200" lvl="1" indent="-457200">
              <a:buFont typeface="+mj-lt"/>
              <a:buAutoNum type="arabicParenR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船模的近后方测量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与船后足够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远处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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之间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无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动量损失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，即无总压头损失。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6296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5-8 </a:t>
            </a:r>
            <a:r>
              <a:rPr lang="zh-TW" altLang="en-US" dirty="0"/>
              <a:t>确定黏性阻力的尾流测量法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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平面处无波浪存在，由假定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知：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微面积上的粘性力应等于该面积上单位时间内的动量损失，即为：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55</a:t>
            </a:fld>
            <a:endParaRPr lang="en-GB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4500000"/>
            <a:ext cx="8641656" cy="76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900" lvl="1" indent="-342900"/>
            <a:r>
              <a:rPr lang="zh-TW" alt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平面的法线方向与流速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之间的夹角，若测量平面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取在船后半个船长，则可认为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zh-TW" alt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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1.0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，则：</a:t>
            </a:r>
            <a:endParaRPr lang="en-US" altLang="zh-TW" sz="2200" dirty="0">
              <a:solidFill>
                <a:srgbClr val="080808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95097"/>
              </p:ext>
            </p:extLst>
          </p:nvPr>
        </p:nvGraphicFramePr>
        <p:xfrm>
          <a:off x="5292080" y="1332000"/>
          <a:ext cx="198022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7" name="Equation" r:id="rId3" imgW="1396800" imgH="253800" progId="Equation.DSMT4">
                  <p:embed/>
                </p:oleObj>
              </mc:Choice>
              <mc:Fallback>
                <p:oleObj name="Equation" r:id="rId3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332000"/>
                        <a:ext cx="1980220" cy="36004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内容占位符 2"/>
          <p:cNvSpPr txBox="1">
            <a:spLocks/>
          </p:cNvSpPr>
          <p:nvPr/>
        </p:nvSpPr>
        <p:spPr>
          <a:xfrm>
            <a:off x="251520" y="1728000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于是船模所受的粘性阻力，可由沿整个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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4166"/>
              </p:ext>
            </p:extLst>
          </p:nvPr>
        </p:nvGraphicFramePr>
        <p:xfrm>
          <a:off x="539553" y="2123999"/>
          <a:ext cx="201732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8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2123999"/>
                        <a:ext cx="201732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内容占位符 2"/>
          <p:cNvSpPr txBox="1">
            <a:spLocks/>
          </p:cNvSpPr>
          <p:nvPr/>
        </p:nvSpPr>
        <p:spPr>
          <a:xfrm>
            <a:off x="251520" y="2708920"/>
            <a:ext cx="864165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实用上由上式直接确定粘性阻力是有困难的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因在船后足够远处尾流很小，且有来自池壁的反射波干扰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，因此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用船后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测量平面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的相应参数来表达。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251520" y="3717032"/>
            <a:ext cx="6192687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在该平面相应的微面积为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，由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连续方程式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373987"/>
              </p:ext>
            </p:extLst>
          </p:nvPr>
        </p:nvGraphicFramePr>
        <p:xfrm>
          <a:off x="539552" y="4104000"/>
          <a:ext cx="1902110" cy="3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9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4104000"/>
                        <a:ext cx="1902110" cy="37624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35651"/>
              </p:ext>
            </p:extLst>
          </p:nvPr>
        </p:nvGraphicFramePr>
        <p:xfrm>
          <a:off x="4927600" y="2971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0" name="Equation" r:id="rId9" imgW="914400" imgH="179640" progId="Equation.DSMT4">
                  <p:embed/>
                </p:oleObj>
              </mc:Choice>
              <mc:Fallback>
                <p:oleObj name="Equation" r:id="rId9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971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54672"/>
              </p:ext>
            </p:extLst>
          </p:nvPr>
        </p:nvGraphicFramePr>
        <p:xfrm>
          <a:off x="5697289" y="4869160"/>
          <a:ext cx="248716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1" name="Equation" r:id="rId11" imgW="1841400" imgH="1434960" progId="Equation.DSMT4">
                  <p:embed/>
                </p:oleObj>
              </mc:Choice>
              <mc:Fallback>
                <p:oleObj name="Equation" r:id="rId11" imgW="1841400" imgH="143496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289" y="4869160"/>
                        <a:ext cx="2487167" cy="19442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内容占位符 2"/>
          <p:cNvSpPr txBox="1">
            <a:spLocks/>
          </p:cNvSpPr>
          <p:nvPr/>
        </p:nvSpPr>
        <p:spPr>
          <a:xfrm>
            <a:off x="251521" y="5949280"/>
            <a:ext cx="525658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来流的动压力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  <p:bldP spid="21" grpId="0" build="p"/>
      <p:bldP spid="23" grpId="0" build="p"/>
      <p:bldP spid="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5-8 </a:t>
            </a:r>
            <a:r>
              <a:rPr lang="zh-TW" altLang="en-US" dirty="0"/>
              <a:t>确定黏性阻力的尾流测量法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1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上式中的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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可藉由在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与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间的伯努利定理求取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56</a:t>
            </a:fld>
            <a:endParaRPr lang="en-GB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5085184"/>
            <a:ext cx="8641656" cy="76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900" indent="-342900"/>
            <a:endParaRPr lang="en-US" altLang="zh-TW" sz="2200" dirty="0">
              <a:solidFill>
                <a:srgbClr val="080808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94708"/>
              </p:ext>
            </p:extLst>
          </p:nvPr>
        </p:nvGraphicFramePr>
        <p:xfrm>
          <a:off x="539552" y="1358032"/>
          <a:ext cx="25034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58032"/>
                        <a:ext cx="2503487" cy="5588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内容占位符 2"/>
          <p:cNvSpPr txBox="1">
            <a:spLocks/>
          </p:cNvSpPr>
          <p:nvPr/>
        </p:nvSpPr>
        <p:spPr>
          <a:xfrm>
            <a:off x="251521" y="1988840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式中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为总压头，远后方的压力为大气压</a:t>
            </a:r>
            <a:r>
              <a:rPr lang="en-US" altLang="zh-TW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TW" alt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，如此则有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63879"/>
              </p:ext>
            </p:extLst>
          </p:nvPr>
        </p:nvGraphicFramePr>
        <p:xfrm>
          <a:off x="539552" y="2392933"/>
          <a:ext cx="2281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" name="Equation" r:id="rId5" imgW="1726920" imgH="838080" progId="Equation.DSMT4">
                  <p:embed/>
                </p:oleObj>
              </mc:Choice>
              <mc:Fallback>
                <p:oleObj name="Equation" r:id="rId5" imgW="17269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92933"/>
                        <a:ext cx="2281238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内容占位符 2"/>
              <p:cNvSpPr txBox="1">
                <a:spLocks/>
              </p:cNvSpPr>
              <p:nvPr/>
            </p:nvSpPr>
            <p:spPr>
              <a:xfrm>
                <a:off x="251520" y="3528000"/>
                <a:ext cx="6192687" cy="36004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，则可写成：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28000"/>
                <a:ext cx="6192687" cy="360040"/>
              </a:xfrm>
              <a:prstGeom prst="rect">
                <a:avLst/>
              </a:prstGeom>
              <a:blipFill rotWithShape="0">
                <a:blip r:embed="rId7"/>
                <a:stretch>
                  <a:fillRect l="-2559" t="-25424" b="-406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物件 24"/>
          <p:cNvGraphicFramePr>
            <a:graphicFrameLocks noChangeAspect="1"/>
          </p:cNvGraphicFramePr>
          <p:nvPr>
            <p:extLst/>
          </p:nvPr>
        </p:nvGraphicFramePr>
        <p:xfrm>
          <a:off x="4927600" y="2971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2" name="Equation" r:id="rId8" imgW="914400" imgH="179640" progId="Equation.DSMT4">
                  <p:embed/>
                </p:oleObj>
              </mc:Choice>
              <mc:Fallback>
                <p:oleObj name="Equation" r:id="rId8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600" y="2971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/>
              <p:cNvSpPr txBox="1">
                <a:spLocks/>
              </p:cNvSpPr>
              <p:nvPr/>
            </p:nvSpPr>
            <p:spPr>
              <a:xfrm>
                <a:off x="251521" y="5805263"/>
                <a:ext cx="3816423" cy="34465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zh-TW" altLang="en-US" sz="22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若以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TW" altLang="en-US" sz="22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2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zh-TW" altLang="en-US" sz="22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𝜌𝜌</m:t>
                    </m:r>
                    <m:sSubSup>
                      <m:sSubSupPr>
                        <m:ctrlPr>
                          <a:rPr lang="en-US" altLang="zh-TW" sz="22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除两边得：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5805263"/>
                <a:ext cx="3816423" cy="344657"/>
              </a:xfrm>
              <a:prstGeom prst="rect">
                <a:avLst/>
              </a:prstGeom>
              <a:blipFill rotWithShape="0">
                <a:blip r:embed="rId10"/>
                <a:stretch>
                  <a:fillRect t="-21053" r="-2396" b="-491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76775"/>
              </p:ext>
            </p:extLst>
          </p:nvPr>
        </p:nvGraphicFramePr>
        <p:xfrm>
          <a:off x="570012" y="3905250"/>
          <a:ext cx="14097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3" name="Equation" r:id="rId11" imgW="1066680" imgH="838080" progId="Equation.DSMT4">
                  <p:embed/>
                </p:oleObj>
              </mc:Choice>
              <mc:Fallback>
                <p:oleObj name="Equation" r:id="rId11" imgW="1066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12" y="3905250"/>
                        <a:ext cx="1409700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251520" y="5024636"/>
                <a:ext cx="8712968" cy="70862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4900" indent="-342900"/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，即表示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截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面处的相对总压力；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，即表示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截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面处的相对静压力。</a:t>
                </a:r>
                <a:endParaRPr lang="en-US" altLang="zh-TW" sz="22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24636"/>
                <a:ext cx="8712968" cy="708620"/>
              </a:xfrm>
              <a:prstGeom prst="rect">
                <a:avLst/>
              </a:prstGeom>
              <a:blipFill rotWithShape="0">
                <a:blip r:embed="rId13"/>
                <a:stretch>
                  <a:fillRect l="-1678" t="-9483" r="-1888" b="-28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93872"/>
              </p:ext>
            </p:extLst>
          </p:nvPr>
        </p:nvGraphicFramePr>
        <p:xfrm>
          <a:off x="4067943" y="5898110"/>
          <a:ext cx="3240361" cy="79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4" name="Equation" r:id="rId14" imgW="1955520" imgH="482400" progId="Equation.DSMT4">
                  <p:embed/>
                </p:oleObj>
              </mc:Choice>
              <mc:Fallback>
                <p:oleObj name="Equation" r:id="rId14" imgW="1955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7943" y="5898110"/>
                        <a:ext cx="3240361" cy="79957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6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2452" r="2532"/>
          <a:stretch/>
        </p:blipFill>
        <p:spPr bwMode="auto">
          <a:xfrm>
            <a:off x="5508103" y="2420888"/>
            <a:ext cx="3384377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924" name="Picture 10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76" y="2421366"/>
            <a:ext cx="684000" cy="2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橢圓 14"/>
          <p:cNvSpPr/>
          <p:nvPr/>
        </p:nvSpPr>
        <p:spPr>
          <a:xfrm>
            <a:off x="6332037" y="2409722"/>
            <a:ext cx="576000" cy="229898"/>
          </a:xfrm>
          <a:prstGeom prst="ellipse">
            <a:avLst/>
          </a:prstGeom>
          <a:noFill/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TW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5622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  <p:bldP spid="23" grpId="0" build="p"/>
      <p:bldP spid="27" grpId="0" build="p"/>
      <p:bldP spid="17" grpId="0" build="p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5-8 </a:t>
            </a:r>
            <a:r>
              <a:rPr lang="zh-TW" altLang="en-US" dirty="0"/>
              <a:t>确定黏性阻力的尾流测量法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331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代入即可得粘压阻力：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57</a:t>
            </a:fld>
            <a:endParaRPr lang="en-GB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5085184"/>
            <a:ext cx="8641656" cy="76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900" indent="-342900"/>
            <a:endParaRPr lang="en-US" altLang="zh-TW" sz="2200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内容占位符 2"/>
              <p:cNvSpPr txBox="1">
                <a:spLocks/>
              </p:cNvSpPr>
              <p:nvPr/>
            </p:nvSpPr>
            <p:spPr>
              <a:xfrm>
                <a:off x="251520" y="2348880"/>
                <a:ext cx="8712968" cy="684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由上述之推导可知：通过在船体近后方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截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面处的相关数据测量，即可确定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，且实际测量过程是以压力测量来实现的。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48880"/>
                <a:ext cx="8712968" cy="684000"/>
              </a:xfrm>
              <a:prstGeom prst="rect">
                <a:avLst/>
              </a:prstGeom>
              <a:blipFill rotWithShape="1">
                <a:blip r:embed="rId3"/>
                <a:stretch>
                  <a:fillRect l="-1748" t="-13274" b="-19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物件 24"/>
          <p:cNvGraphicFramePr>
            <a:graphicFrameLocks noChangeAspect="1"/>
          </p:cNvGraphicFramePr>
          <p:nvPr>
            <p:extLst/>
          </p:nvPr>
        </p:nvGraphicFramePr>
        <p:xfrm>
          <a:off x="4927600" y="2971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name="Equation" r:id="rId4" imgW="914400" imgH="179640" progId="Equation.DSMT4">
                  <p:embed/>
                </p:oleObj>
              </mc:Choice>
              <mc:Fallback>
                <p:oleObj name="Equation" r:id="rId4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971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47946"/>
              </p:ext>
            </p:extLst>
          </p:nvPr>
        </p:nvGraphicFramePr>
        <p:xfrm>
          <a:off x="611560" y="1341438"/>
          <a:ext cx="397986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Equation" r:id="rId6" imgW="2946240" imgH="711000" progId="Equation.DSMT4">
                  <p:embed/>
                </p:oleObj>
              </mc:Choice>
              <mc:Fallback>
                <p:oleObj name="Equation" r:id="rId6" imgW="2946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1438"/>
                        <a:ext cx="3979863" cy="963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5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5-8 </a:t>
            </a:r>
            <a:r>
              <a:rPr lang="zh-TW" altLang="en-US" dirty="0"/>
              <a:t>确定黏性阻力的尾流测量法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58</a:t>
            </a:fld>
            <a:endParaRPr lang="en-GB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980728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ea"/>
              <a:buAutoNum type="ea1ChtPeriod" startAt="2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尾流测量法的具体方法</a:t>
            </a:r>
            <a:endParaRPr lang="en-US" altLang="zh-TW" sz="2200" dirty="0"/>
          </a:p>
        </p:txBody>
      </p:sp>
      <p:pic>
        <p:nvPicPr>
          <p:cNvPr id="19" name="圖片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638"/>
          <a:stretch/>
        </p:blipFill>
        <p:spPr bwMode="auto">
          <a:xfrm>
            <a:off x="5364088" y="3212976"/>
            <a:ext cx="374441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251520" y="1340768"/>
            <a:ext cx="8712968" cy="21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船体近后方测量平面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，在某一深度横向布置一组毕托管，在船模一起前进的过程中，测量各点的相对总压力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和相对静压力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对应某一给定速度，改变毕托管深度，反覆进行拖曳。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200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如此可测得在该速度下不同深度和宽度范围内各点的值压力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3573016"/>
            <a:ext cx="5112568" cy="13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1200" lvl="2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在计算上一页中所示的</a:t>
            </a:r>
            <a:r>
              <a:rPr lang="en-US" altLang="zh-TW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项值，再利用上页中所示的二次积分，即可求得对应于该速度的船模粘压阻力。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0112" y="6309320"/>
            <a:ext cx="3240360" cy="2520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zh-CN" alt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5828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5-9 </a:t>
            </a:r>
            <a:r>
              <a:rPr lang="zh-TW" altLang="en-US" dirty="0"/>
              <a:t>船舶粘性阻力理论计算概述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59</a:t>
            </a:fld>
            <a:endParaRPr lang="en-GB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980728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ea"/>
              <a:buAutoNum type="ea1ChtPeriod"/>
            </a:pPr>
            <a:r>
              <a:rPr lang="zh-TW" altLang="en-US" sz="2200" dirty="0"/>
              <a:t>边界层理论计算概述</a:t>
            </a:r>
            <a:endParaRPr lang="en-US" altLang="zh-TW" sz="22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4005064"/>
            <a:ext cx="8641656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200" lvl="1" indent="-457200">
              <a:buFont typeface="+mj-ea"/>
              <a:buAutoNum type="ea1ChtPeriod" startAt="2"/>
            </a:pPr>
            <a:r>
              <a:rPr lang="en-US" altLang="zh-TW" sz="2200" dirty="0"/>
              <a:t>N-S</a:t>
            </a:r>
            <a:r>
              <a:rPr lang="zh-TW" altLang="en-US" sz="2200"/>
              <a:t>方程理</a:t>
            </a:r>
            <a:r>
              <a:rPr lang="zh-TW" altLang="en-US" sz="2200" dirty="0"/>
              <a:t>论计算概述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38497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一、平板边界层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980728"/>
                <a:ext cx="8641656" cy="4572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边界层厚度</a:t>
                </a:r>
                <a:r>
                  <a:rPr lang="zh-TW" altLang="en-US" dirty="0"/>
                  <a:t>定义：界层内的流速达到</a:t>
                </a:r>
                <a:r>
                  <a:rPr lang="en-US" altLang="zh-TW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99%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来流速度</a:t>
                </a:r>
                <a:r>
                  <a:rPr lang="zh-TW" altLang="en-US" dirty="0"/>
                  <a:t>作为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界层的边缘，该处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与平板表面的距离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作为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边界层厚度值</a:t>
                </a:r>
                <a:r>
                  <a:rPr lang="zh-TW" altLang="en-US" dirty="0"/>
                  <a:t>。</a:t>
                </a:r>
                <a:endParaRPr lang="en-US" altLang="zh-TW" dirty="0">
                  <a:solidFill>
                    <a:srgbClr val="080808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TW" altLang="en-US" dirty="0"/>
                  <a:t>根据实验，影响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边界层厚度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的主要因素：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流速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距</a:t>
                </a:r>
                <a:r>
                  <a:rPr lang="zh-TW" altLang="en-US" dirty="0"/>
                  <a:t>平板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前端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流体的黏性</a:t>
                </a:r>
                <a:r>
                  <a:rPr lang="en-US" altLang="zh-TW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zh-TW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即</a:t>
                </a:r>
                <a:r>
                  <a:rPr lang="zh-TW" altLang="en-US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运动黏性系数</a:t>
                </a:r>
                <a:r>
                  <a:rPr lang="zh-TW" altLang="en-US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Symbol"/>
                  </a:rPr>
                  <a:t></a:t>
                </a:r>
                <a:r>
                  <a:rPr lang="en-US" altLang="zh-TW" dirty="0">
                    <a:solidFill>
                      <a:srgbClr val="080808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Symbol"/>
                  </a:rPr>
                  <a:t>)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>
                  <a:lnSpc>
                    <a:spcPct val="100000"/>
                  </a:lnSpc>
                </a:pPr>
                <a:r>
                  <a:rPr lang="zh-TW" altLang="en-US" dirty="0"/>
                  <a:t>由进一步的实验得知：</a:t>
                </a:r>
                <a:r>
                  <a:rPr lang="zh-TW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zh-TW" altLang="en-US" dirty="0"/>
                  <a:t>取决于由此</a:t>
                </a:r>
                <a:r>
                  <a:rPr lang="en-US" altLang="zh-TW" dirty="0"/>
                  <a:t>3</a:t>
                </a:r>
                <a:r>
                  <a:rPr lang="zh-TW" altLang="en-US" dirty="0"/>
                  <a:t>个物理量所组成的无量纲数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</m:t>
                        </m:r>
                      </m:den>
                    </m:f>
                  </m:oMath>
                </a14:m>
                <a:r>
                  <a:rPr lang="zh-TW" altLang="en-US" dirty="0"/>
                  <a:t>，即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局部雷诺数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>
                  <a:lnSpc>
                    <a:spcPct val="100000"/>
                  </a:lnSpc>
                </a:pPr>
                <a:r>
                  <a:rPr lang="zh-TW" altLang="en-US" dirty="0"/>
                  <a:t>若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TW" alt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dirty="0"/>
                  <a:t>一定，当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/>
                  <a:t>很大时，则表示流体的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黏性</a:t>
                </a:r>
                <a:r>
                  <a:rPr lang="zh-TW" altLang="en-US" dirty="0"/>
                  <a:t>作用很小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即</a:t>
                </a:r>
                <a:r>
                  <a:rPr lang="zh-TW" altLang="en-US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运动黏性系数</a:t>
                </a:r>
                <a:r>
                  <a:rPr lang="zh-TW" altLang="en-US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Symbol"/>
                  </a:rPr>
                  <a:t>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小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</a:t>
                </a:r>
                <a:r>
                  <a:rPr lang="zh-TW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zh-TW" altLang="en-US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就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很小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>
                  <a:lnSpc>
                    <a:spcPct val="100000"/>
                  </a:lnSpc>
                </a:pPr>
                <a:r>
                  <a:rPr lang="zh-TW" altLang="en-US" dirty="0"/>
                  <a:t>理想流体可视为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运动黏性系数</a:t>
                </a:r>
                <a:r>
                  <a:rPr lang="zh-TW" altLang="en-US" dirty="0">
                    <a:solidFill>
                      <a:srgbClr val="FF0000"/>
                    </a:solidFill>
                    <a:sym typeface="Symbol"/>
                  </a:rPr>
                  <a:t>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=0</a:t>
                </a:r>
                <a:r>
                  <a:rPr lang="zh-TW" altLang="en-US" dirty="0"/>
                  <a:t>的流体，其雷诺数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</a:rPr>
                      <m:t>𝑅𝑒</m:t>
                    </m:r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边界层厚度</a:t>
                </a:r>
                <a:r>
                  <a:rPr lang="zh-TW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=0</a:t>
                </a:r>
                <a:r>
                  <a:rPr lang="zh-TW" altLang="en-US" dirty="0"/>
                  <a:t> 。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980728"/>
                <a:ext cx="8641656" cy="4572000"/>
              </a:xfrm>
              <a:blipFill>
                <a:blip r:embed="rId2"/>
                <a:stretch>
                  <a:fillRect l="-1975" t="-2133" r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圖片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545" b="3691"/>
          <a:stretch/>
        </p:blipFill>
        <p:spPr bwMode="auto">
          <a:xfrm>
            <a:off x="2987824" y="4797152"/>
            <a:ext cx="532859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形 5" descr="选中标记">
            <a:extLst>
              <a:ext uri="{FF2B5EF4-FFF2-40B4-BE49-F238E27FC236}">
                <a16:creationId xmlns:a16="http://schemas.microsoft.com/office/drawing/2014/main" id="{4898E3D5-94E1-4596-83EA-7A8905368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504" y="645337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1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地球直径：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~12,712km</a:t>
            </a:r>
          </a:p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地球周长：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~40,000km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分：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40,000km/(360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  <a:sym typeface="Symbol"/>
              </a:rPr>
              <a:t>60)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=~1.852km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311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q_type=multiple_choices&amp;a_type=personal" title="Question={&quot;question_id&quot;:null,&quot;user_id&quot;:null,&quot;accesstoken&quot;:null,&quot;course_id&quot;:null,&quot;q_type&quot;:&quot;multiple_choices&quot;,&quot;is_group&quot;:&quot;NO&quot;,&quot;is_anonymous&quot;:&quot;NO&quot;,&quot;description&quot;:&quot;船体的粘压阻力与下列哪些因素有关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船体的粘压阻力与下列哪些因素有关？</a:t>
            </a:r>
            <a:endParaRPr lang="zh-CN" altLang="en-US" sz="2400" dirty="0">
              <a:solidFill>
                <a:srgbClr val="333333"/>
              </a:solidFill>
            </a:endParaRPr>
          </a:p>
        </p:txBody>
      </p:sp>
      <p:sp>
        <p:nvSpPr>
          <p:cNvPr id="6" name="Answer1&amp;option_correct=NO&amp;other=NO" title="Option={&quot;index&quot;:null,&quot;correctness&quot;:&quot;NO&quot;,&quot;other&quot;:&quot;NO&quot;,&quot;option_id&quot;:null,&quot;shape_id&quot;:&quot;6&quot;,&quot;description&quot;:&quot;A. 重力的作用&quot;,&quot;img_url&quot;:null,&quot;img_name&quot;:null}"/>
          <p:cNvSpPr txBox="1"/>
          <p:nvPr/>
        </p:nvSpPr>
        <p:spPr>
          <a:xfrm>
            <a:off x="1270000" y="1270000"/>
            <a:ext cx="381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重力的作用</a:t>
            </a:r>
            <a:endParaRPr lang="zh-CN" altLang="en-US" sz="2400" dirty="0" err="1">
              <a:solidFill>
                <a:srgbClr val="333333"/>
              </a:solidFill>
            </a:endParaRPr>
          </a:p>
        </p:txBody>
      </p:sp>
      <p:sp>
        <p:nvSpPr>
          <p:cNvPr id="7" name="Answer2&amp;option_correct=NO&amp;other=NO" title="Option={&quot;index&quot;:null,&quot;correctness&quot;:&quot;NO&quot;,&quot;other&quot;:&quot;NO&quot;,&quot;option_id&quot;:null,&quot;shape_id&quot;:&quot;7&quot;,&quot;description&quot;:&quot;B. 水的粘性 &quot;,&quot;img_url&quot;:null,&quot;img_name&quot;:null}"/>
          <p:cNvSpPr txBox="1"/>
          <p:nvPr/>
        </p:nvSpPr>
        <p:spPr>
          <a:xfrm>
            <a:off x="1270000" y="1905000"/>
            <a:ext cx="381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水的粘性</a:t>
            </a: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nswer3&amp;option_correct=NO&amp;other=NO" title="Option={&quot;index&quot;:null,&quot;correctness&quot;:&quot;NO&quot;,&quot;other&quot;:&quot;NO&quot;,&quot;option_id&quot;:null,&quot;shape_id&quot;:&quot;8&quot;,&quot;description&quot;:&quot;C. 船体几何形状&quot;,&quot;img_url&quot;:null,&quot;img_name&quot;:null}"/>
          <p:cNvSpPr txBox="1"/>
          <p:nvPr/>
        </p:nvSpPr>
        <p:spPr>
          <a:xfrm>
            <a:off x="1270000" y="2540000"/>
            <a:ext cx="381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船体几何形状</a:t>
            </a:r>
            <a:endParaRPr lang="zh-CN" altLang="en-US" sz="2400" dirty="0" err="1">
              <a:solidFill>
                <a:srgbClr val="333333"/>
              </a:solidFill>
            </a:endParaRPr>
          </a:p>
        </p:txBody>
      </p:sp>
      <p:sp>
        <p:nvSpPr>
          <p:cNvPr id="9" name="Answer4&amp;option_correct=NO&amp;other=NO" title="Option={&quot;index&quot;:null,&quot;correctness&quot;:&quot;NO&quot;,&quot;other&quot;:&quot;NO&quot;,&quot;option_id&quot;:null,&quot;shape_id&quot;:&quot;9&quot;,&quot;description&quot;:&quot;D. 以上皆是 &quot;,&quot;img_url&quot;:null,&quot;img_name&quot;:null}"/>
          <p:cNvSpPr txBox="1"/>
          <p:nvPr/>
        </p:nvSpPr>
        <p:spPr>
          <a:xfrm>
            <a:off x="1270000" y="3175000"/>
            <a:ext cx="381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以上皆是</a:t>
            </a: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nswer4&amp;option_correct=NO&amp;other=NO" title="Option={&quot;index&quot;:null,&quot;correctness&quot;:&quot;NO&quot;,&quot;other&quot;:&quot;NO&quot;,&quot;option_id&quot;:null,&quot;shape_id&quot;:&quot;10&quot;,&quot;description&quot;:&quot;E. 以上皆非 &quot;,&quot;img_url&quot;:null,&quot;img_name&quot;:null}"/>
          <p:cNvSpPr txBox="1"/>
          <p:nvPr/>
        </p:nvSpPr>
        <p:spPr>
          <a:xfrm>
            <a:off x="1259632" y="3750764"/>
            <a:ext cx="381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zh-TW" alt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以上皆非</a:t>
            </a:r>
            <a:r>
              <a:rPr lang="en-US" altLang="zh-C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 err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6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Ex. 5-1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865" y="1116482"/>
            <a:ext cx="7705551" cy="4976814"/>
          </a:xfrm>
        </p:spPr>
        <p:txBody>
          <a:bodyPr/>
          <a:lstStyle/>
          <a:p>
            <a:r>
              <a:rPr lang="zh-TW" altLang="en-US" dirty="0"/>
              <a:t>请利用你们各组</a:t>
            </a:r>
            <a:r>
              <a:rPr lang="en-US" altLang="zh-TW" dirty="0"/>
              <a:t>Ship Hull</a:t>
            </a:r>
            <a:r>
              <a:rPr lang="zh-TW" altLang="en-US" dirty="0"/>
              <a:t>之几何资料计算其摩擦阻力</a:t>
            </a:r>
            <a:r>
              <a:rPr lang="en-US" altLang="zh-TW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TW" altLang="en-US" dirty="0"/>
              <a:t>与粘压阻力</a:t>
            </a:r>
            <a:r>
              <a:rPr lang="en-US" altLang="zh-TW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0000FF"/>
                </a:solidFill>
              </a:rPr>
              <a:t>湿面积</a:t>
            </a:r>
            <a:r>
              <a:rPr lang="zh-TW" altLang="en-US" dirty="0"/>
              <a:t>以吃水为计算基准）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530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9137"/>
            <a:ext cx="8352928" cy="6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8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918175"/>
            <a:ext cx="4608512" cy="592826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610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請说明1N(牛顿)是一个怎样的力单位？其物理一意为何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4173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333333"/>
                </a:solidFill>
              </a:rPr>
              <a:t>請说明</a:t>
            </a:r>
            <a:r>
              <a:rPr lang="en-US" altLang="zh-TW" sz="2400" dirty="0">
                <a:solidFill>
                  <a:srgbClr val="333333"/>
                </a:solidFill>
              </a:rPr>
              <a:t>1N(</a:t>
            </a:r>
            <a:r>
              <a:rPr lang="zh-TW" altLang="en-US" sz="2400" dirty="0">
                <a:solidFill>
                  <a:srgbClr val="333333"/>
                </a:solidFill>
              </a:rPr>
              <a:t>牛顿</a:t>
            </a:r>
            <a:r>
              <a:rPr lang="en-US" altLang="zh-TW" sz="2400" dirty="0">
                <a:solidFill>
                  <a:srgbClr val="333333"/>
                </a:solidFill>
              </a:rPr>
              <a:t>)</a:t>
            </a:r>
            <a:r>
              <a:rPr lang="zh-TW" altLang="en-US" sz="2400" dirty="0">
                <a:solidFill>
                  <a:srgbClr val="333333"/>
                </a:solidFill>
              </a:rPr>
              <a:t>是一个怎样的力单位？其物理一意为何？</a:t>
            </a:r>
          </a:p>
        </p:txBody>
      </p:sp>
    </p:spTree>
    <p:extLst>
      <p:ext uri="{BB962C8B-B14F-4D97-AF65-F5344CB8AC3E}">
        <p14:creationId xmlns:p14="http://schemas.microsoft.com/office/powerpoint/2010/main" val="2387165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estion&amp;user_id=229368&amp;accessToken=b58f549e8b22831d8d65ddb0b626f9ffbb6a92cd&amp;course_id=22110&amp;a_type=personal&amp;q_type=essay" title="Question={&quot;question_id&quot;:null,&quot;user_id&quot;:null,&quot;accesstoken&quot;:null,&quot;course_id&quot;:null,&quot;q_type&quot;:&quot;essay&quot;,&quot;is_group&quot;:&quot;NO&quot;,&quot;is_anonymous&quot;:&quot;NO&quot;,&quot;description&quot;:&quot;請问一艘船如要跑到像一辆汽车100km/hr的速度，那应该跑到约多少knots(节)？&quot;,&quot;restrict_type&quot;:null,&quot;restrict_num&quot;:null,&quot;is_defalut_group&quot;:null,&quot;answer_by_photo&quot;:&quot;NO&quot;,&quot;img_url&quot;:null,&quot;img_name&quot;:null}"/>
          <p:cNvSpPr txBox="1"/>
          <p:nvPr/>
        </p:nvSpPr>
        <p:spPr>
          <a:xfrm>
            <a:off x="635000" y="635000"/>
            <a:ext cx="7620000" cy="8347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333333"/>
                </a:solidFill>
              </a:rPr>
              <a:t>請问一艘船如要跑到像一辆汽车</a:t>
            </a:r>
            <a:r>
              <a:rPr lang="en-US" altLang="zh-TW" sz="2400" dirty="0">
                <a:solidFill>
                  <a:srgbClr val="333333"/>
                </a:solidFill>
              </a:rPr>
              <a:t>100km/</a:t>
            </a:r>
            <a:r>
              <a:rPr lang="en-US" altLang="zh-TW" sz="2400" dirty="0" err="1">
                <a:solidFill>
                  <a:srgbClr val="333333"/>
                </a:solidFill>
              </a:rPr>
              <a:t>hr</a:t>
            </a:r>
            <a:r>
              <a:rPr lang="zh-TW" altLang="en-US" sz="2400" dirty="0">
                <a:solidFill>
                  <a:srgbClr val="333333"/>
                </a:solidFill>
              </a:rPr>
              <a:t>的速度，那应该跑到约多少</a:t>
            </a:r>
            <a:r>
              <a:rPr lang="en-US" altLang="zh-TW" sz="2400" dirty="0">
                <a:solidFill>
                  <a:srgbClr val="333333"/>
                </a:solidFill>
              </a:rPr>
              <a:t>knots(</a:t>
            </a:r>
            <a:r>
              <a:rPr lang="zh-TW" altLang="en-US" sz="2400" dirty="0">
                <a:solidFill>
                  <a:srgbClr val="333333"/>
                </a:solidFill>
              </a:rPr>
              <a:t>节</a:t>
            </a:r>
            <a:r>
              <a:rPr lang="en-US" altLang="zh-TW" sz="2400" dirty="0">
                <a:solidFill>
                  <a:srgbClr val="333333"/>
                </a:solidFill>
              </a:rPr>
              <a:t>)</a:t>
            </a:r>
            <a:r>
              <a:rPr lang="zh-TW" altLang="en-US" sz="2400" dirty="0">
                <a:solidFill>
                  <a:srgbClr val="333333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40914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一、平板边界层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980728"/>
                <a:ext cx="8641656" cy="4104456"/>
              </a:xfrm>
            </p:spPr>
            <p:txBody>
              <a:bodyPr/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边界层内</a:t>
                </a:r>
                <a:r>
                  <a:rPr lang="zh-TW" altLang="en-US" dirty="0"/>
                  <a:t>流体流动的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3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种</a:t>
                </a:r>
                <a:r>
                  <a:rPr lang="zh-TW" altLang="en-US" dirty="0"/>
                  <a:t>状态：</a:t>
                </a:r>
                <a:endParaRPr lang="en-US" altLang="zh-TW" dirty="0"/>
              </a:p>
              <a:p>
                <a:pPr lvl="1"/>
                <a:r>
                  <a:rPr lang="zh-TW" altLang="en-US" dirty="0">
                    <a:solidFill>
                      <a:srgbClr val="0000FF"/>
                    </a:solidFill>
                  </a:rPr>
                  <a:t>层流</a:t>
                </a:r>
                <a:r>
                  <a:rPr lang="zh-TW" altLang="en-US" dirty="0"/>
                  <a:t>：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平板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前端部分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，水质点的轨迹呈现稳定的分层流动，</a:t>
                </a:r>
                <a:r>
                  <a:rPr lang="zh-TW" altLang="en-US" dirty="0"/>
                  <a:t>边界层厚度沿板长方向增长较慢。</a:t>
                </a:r>
                <a:endParaRPr lang="en-US" altLang="zh-TW" dirty="0"/>
              </a:p>
              <a:p>
                <a:pPr lvl="1"/>
                <a:r>
                  <a:rPr lang="zh-TW" altLang="en-US" dirty="0">
                    <a:solidFill>
                      <a:srgbClr val="0000FF"/>
                    </a:solidFill>
                  </a:rPr>
                  <a:t>紊流</a:t>
                </a:r>
                <a:r>
                  <a:rPr lang="en-US" altLang="zh-TW" dirty="0">
                    <a:solidFill>
                      <a:srgbClr val="080808"/>
                    </a:solidFill>
                  </a:rPr>
                  <a:t>(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或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湍流</a:t>
                </a:r>
                <a:r>
                  <a:rPr lang="en-US" altLang="zh-TW" dirty="0">
                    <a:solidFill>
                      <a:srgbClr val="080808"/>
                    </a:solidFill>
                  </a:rPr>
                  <a:t>)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：在平板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后端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部分，水质点互相碰撞，运动方向极不规则，但其平均速度还是沿平板方向前进，</a:t>
                </a:r>
                <a:r>
                  <a:rPr lang="zh-TW" altLang="en-US" dirty="0"/>
                  <a:t>边界层厚度沿板长方向增长较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层流</a:t>
                </a:r>
                <a:r>
                  <a:rPr lang="zh-TW" altLang="en-US" dirty="0"/>
                  <a:t>状况为快。</a:t>
                </a:r>
                <a:endParaRPr lang="en-US" altLang="zh-TW" dirty="0"/>
              </a:p>
              <a:p>
                <a:pPr lvl="1"/>
                <a:r>
                  <a:rPr lang="zh-TW" altLang="en-US" dirty="0">
                    <a:solidFill>
                      <a:srgbClr val="0000FF"/>
                    </a:solidFill>
                  </a:rPr>
                  <a:t>过度流</a:t>
                </a:r>
                <a:r>
                  <a:rPr lang="en-US" altLang="zh-TW" dirty="0">
                    <a:solidFill>
                      <a:srgbClr val="080808"/>
                    </a:solidFill>
                  </a:rPr>
                  <a:t>(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或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变流</a:t>
                </a:r>
                <a:r>
                  <a:rPr lang="en-US" altLang="zh-TW" dirty="0">
                    <a:solidFill>
                      <a:srgbClr val="080808"/>
                    </a:solidFill>
                  </a:rPr>
                  <a:t>)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：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层流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和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紊流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间的一段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过度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状态。</a:t>
                </a:r>
                <a:endParaRPr lang="en-US" altLang="zh-TW" dirty="0">
                  <a:solidFill>
                    <a:srgbClr val="080808"/>
                  </a:solidFill>
                </a:endParaRPr>
              </a:p>
              <a:p>
                <a:r>
                  <a:rPr lang="zh-TW" altLang="en-US" dirty="0"/>
                  <a:t>由试验观察得知：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边界层内</a:t>
                </a:r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流动状态</a:t>
                </a:r>
                <a:r>
                  <a:rPr lang="zh-TW" altLang="en-US" dirty="0"/>
                  <a:t>完全取决于</a:t>
                </a:r>
                <a:r>
                  <a:rPr lang="zh-TW" altLang="en-US" dirty="0">
                    <a:solidFill>
                      <a:srgbClr val="080808"/>
                    </a:solidFill>
                  </a:rPr>
                  <a:t>平板的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局部雷诺数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𝑅𝑒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。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980728"/>
                <a:ext cx="8641656" cy="4104456"/>
              </a:xfrm>
              <a:blipFill rotWithShape="1">
                <a:blip r:embed="rId2"/>
                <a:stretch>
                  <a:fillRect l="-1975" t="-2526" r="-1975" b="-1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5184"/>
            <a:ext cx="3542164" cy="1714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56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一、平板边界层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423690"/>
            <a:ext cx="4897239" cy="3157238"/>
          </a:xfrm>
        </p:spPr>
        <p:txBody>
          <a:bodyPr/>
          <a:lstStyle/>
          <a:p>
            <a:pPr lvl="1"/>
            <a:r>
              <a:rPr lang="zh-TW" altLang="en-US" dirty="0">
                <a:solidFill>
                  <a:srgbClr val="0000FF"/>
                </a:solidFill>
              </a:rPr>
              <a:t>层流状态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过度流状态</a:t>
            </a:r>
            <a:r>
              <a:rPr lang="zh-TW" altLang="en-US" dirty="0">
                <a:solidFill>
                  <a:srgbClr val="080808"/>
                </a:solidFill>
              </a:rPr>
              <a:t>：</a:t>
            </a:r>
            <a:endParaRPr lang="en-US" altLang="zh-TW" dirty="0">
              <a:solidFill>
                <a:srgbClr val="080808"/>
              </a:solidFill>
            </a:endParaRP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紊流状态</a:t>
            </a:r>
            <a:r>
              <a:rPr lang="zh-TW" altLang="en-US" dirty="0">
                <a:solidFill>
                  <a:srgbClr val="080808"/>
                </a:solidFill>
              </a:rPr>
              <a:t>： </a:t>
            </a:r>
            <a:endParaRPr lang="en-US" altLang="zh-TW" dirty="0">
              <a:solidFill>
                <a:srgbClr val="080808"/>
              </a:solidFill>
            </a:endParaRPr>
          </a:p>
          <a:p>
            <a:r>
              <a:rPr lang="zh-TW" altLang="en-US" dirty="0"/>
              <a:t>由</a:t>
            </a:r>
            <a:r>
              <a:rPr lang="zh-TW" altLang="en-US" dirty="0">
                <a:solidFill>
                  <a:srgbClr val="0000FF"/>
                </a:solidFill>
              </a:rPr>
              <a:t>边界层理论</a:t>
            </a:r>
            <a:r>
              <a:rPr lang="zh-TW" altLang="en-US" dirty="0"/>
              <a:t>求得的</a:t>
            </a:r>
            <a:r>
              <a:rPr lang="zh-TW" altLang="en-US" dirty="0">
                <a:solidFill>
                  <a:srgbClr val="0000FF"/>
                </a:solidFill>
              </a:rPr>
              <a:t>边界层厚度</a:t>
            </a:r>
            <a:r>
              <a:rPr lang="zh-TW" altLang="en-US" dirty="0">
                <a:solidFill>
                  <a:srgbClr val="080808"/>
                </a:solidFill>
              </a:rPr>
              <a:t>为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层流边界层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紊流边界层</a:t>
            </a:r>
            <a:r>
              <a:rPr lang="zh-TW" altLang="en-US" dirty="0">
                <a:solidFill>
                  <a:srgbClr val="080808"/>
                </a:solidFill>
              </a:rPr>
              <a:t>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6920"/>
            <a:ext cx="3744416" cy="1714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11167"/>
              </p:ext>
            </p:extLst>
          </p:nvPr>
        </p:nvGraphicFramePr>
        <p:xfrm>
          <a:off x="2483766" y="1495698"/>
          <a:ext cx="1824632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1" name="Equation" r:id="rId4" imgW="1358640" imgH="241200" progId="Equation.DSMT4">
                  <p:embed/>
                </p:oleObj>
              </mc:Choice>
              <mc:Fallback>
                <p:oleObj name="Equation" r:id="rId4" imgW="1358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6" y="1495698"/>
                        <a:ext cx="1824632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17398"/>
              </p:ext>
            </p:extLst>
          </p:nvPr>
        </p:nvGraphicFramePr>
        <p:xfrm>
          <a:off x="2483765" y="1927746"/>
          <a:ext cx="2711368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" name="Equation" r:id="rId6" imgW="2019240" imgH="241200" progId="Equation.DSMT4">
                  <p:embed/>
                </p:oleObj>
              </mc:Choice>
              <mc:Fallback>
                <p:oleObj name="Equation" r:id="rId6" imgW="2019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5" y="1927746"/>
                        <a:ext cx="2711368" cy="3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31065"/>
              </p:ext>
            </p:extLst>
          </p:nvPr>
        </p:nvGraphicFramePr>
        <p:xfrm>
          <a:off x="3214688" y="2430512"/>
          <a:ext cx="12398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430512"/>
                        <a:ext cx="1239837" cy="323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69982"/>
              </p:ext>
            </p:extLst>
          </p:nvPr>
        </p:nvGraphicFramePr>
        <p:xfrm>
          <a:off x="2690177" y="3302258"/>
          <a:ext cx="116174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4" name="Equation" r:id="rId10" imgW="1002960" imgH="558720" progId="Equation.DSMT4">
                  <p:embed/>
                </p:oleObj>
              </mc:Choice>
              <mc:Fallback>
                <p:oleObj name="Equation" r:id="rId10" imgW="1002960" imgH="55872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77" y="3302258"/>
                        <a:ext cx="1161743" cy="6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8348"/>
              </p:ext>
            </p:extLst>
          </p:nvPr>
        </p:nvGraphicFramePr>
        <p:xfrm>
          <a:off x="2533650" y="4005064"/>
          <a:ext cx="1454006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5" name="Equation" r:id="rId12" imgW="1244520" imgH="431640" progId="Equation.DSMT4">
                  <p:embed/>
                </p:oleObj>
              </mc:Choice>
              <mc:Fallback>
                <p:oleObj name="Equation" r:id="rId12" imgW="1244520" imgH="43164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005064"/>
                        <a:ext cx="1454006" cy="50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/>
          <p:cNvSpPr txBox="1">
            <a:spLocks/>
          </p:cNvSpPr>
          <p:nvPr/>
        </p:nvSpPr>
        <p:spPr>
          <a:xfrm>
            <a:off x="250825" y="4941168"/>
            <a:ext cx="8641656" cy="152308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边界层理论重要意义：</a:t>
            </a:r>
            <a:r>
              <a:rPr lang="zh-TW" altLang="en-US" dirty="0">
                <a:solidFill>
                  <a:srgbClr val="080808"/>
                </a:solidFill>
              </a:rPr>
              <a:t>将</a:t>
            </a:r>
            <a:r>
              <a:rPr lang="zh-TW" altLang="en-US" dirty="0"/>
              <a:t>流体划分为截然不同的两部分：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界层外面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rgbClr val="0000FF"/>
                </a:solidFill>
              </a:rPr>
              <a:t>理想流体</a:t>
            </a:r>
            <a:r>
              <a:rPr lang="zh-TW" altLang="en-US" dirty="0"/>
              <a:t>，可用</a:t>
            </a:r>
            <a:r>
              <a:rPr lang="zh-TW" altLang="en-US" dirty="0">
                <a:solidFill>
                  <a:srgbClr val="FF0000"/>
                </a:solidFill>
              </a:rPr>
              <a:t>势流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(potential flow)</a:t>
            </a:r>
            <a:r>
              <a:rPr lang="zh-TW" altLang="en-US" dirty="0">
                <a:solidFill>
                  <a:srgbClr val="FF0000"/>
                </a:solidFill>
              </a:rPr>
              <a:t>理论</a:t>
            </a:r>
            <a:r>
              <a:rPr lang="zh-TW" altLang="en-US" dirty="0"/>
              <a:t>求解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界层内面</a:t>
            </a:r>
            <a:r>
              <a:rPr lang="zh-TW" altLang="en-US" dirty="0">
                <a:solidFill>
                  <a:srgbClr val="080808"/>
                </a:solidFill>
              </a:rPr>
              <a:t>：</a:t>
            </a:r>
            <a:r>
              <a:rPr lang="zh-TW" altLang="en-US" dirty="0">
                <a:solidFill>
                  <a:srgbClr val="0000FF"/>
                </a:solidFill>
              </a:rPr>
              <a:t>真实流体</a:t>
            </a:r>
            <a:r>
              <a:rPr lang="zh-TW" altLang="en-US" dirty="0">
                <a:solidFill>
                  <a:srgbClr val="080808"/>
                </a:solidFill>
              </a:rPr>
              <a:t>，需</a:t>
            </a:r>
            <a:r>
              <a:rPr lang="zh-TW" altLang="en-US" dirty="0"/>
              <a:t>用</a:t>
            </a:r>
            <a:r>
              <a:rPr lang="zh-TW" altLang="en-US" dirty="0">
                <a:solidFill>
                  <a:srgbClr val="FF0000"/>
                </a:solidFill>
              </a:rPr>
              <a:t>边界层理论</a:t>
            </a:r>
            <a:r>
              <a:rPr lang="zh-TW" altLang="en-US" dirty="0"/>
              <a:t>求解。</a:t>
            </a:r>
            <a:endParaRPr lang="en-US" altLang="zh-TW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66A9CF6-DF6E-4688-8956-1E2E6A4F653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1270" b="3969"/>
          <a:stretch/>
        </p:blipFill>
        <p:spPr>
          <a:xfrm>
            <a:off x="5407291" y="2780928"/>
            <a:ext cx="3439842" cy="18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F73F546-816B-427A-BB31-B3DF11E99485}"/>
              </a:ext>
            </a:extLst>
          </p:cNvPr>
          <p:cNvSpPr txBox="1"/>
          <p:nvPr/>
        </p:nvSpPr>
        <p:spPr>
          <a:xfrm>
            <a:off x="5508104" y="4606255"/>
            <a:ext cx="3439842" cy="256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zh-TW" altLang="en-US" sz="1600" dirty="0">
                <a:solidFill>
                  <a:srgbClr val="FF0000"/>
                </a:solidFill>
              </a:rPr>
              <a:t>势流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(potential flow)</a:t>
            </a:r>
            <a:r>
              <a:rPr lang="zh-TW" altLang="en-US" sz="1600" dirty="0">
                <a:solidFill>
                  <a:srgbClr val="FF0000"/>
                </a:solidFill>
              </a:rPr>
              <a:t>理论</a:t>
            </a:r>
            <a:endParaRPr lang="zh-CN" altLang="en-US" sz="16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二、摩擦阻力成因及主要特性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6" cy="82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200" dirty="0"/>
              <a:t>虽然</a:t>
            </a:r>
            <a:r>
              <a:rPr lang="zh-TW" altLang="en-US" sz="2200" dirty="0">
                <a:solidFill>
                  <a:srgbClr val="080808"/>
                </a:solidFill>
              </a:rPr>
              <a:t>界层</a:t>
            </a:r>
            <a:r>
              <a:rPr lang="zh-TW" altLang="en-US" sz="2200" dirty="0">
                <a:solidFill>
                  <a:srgbClr val="0000FF"/>
                </a:solidFill>
              </a:rPr>
              <a:t>厚度</a:t>
            </a:r>
            <a:r>
              <a:rPr lang="zh-TW" alt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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很小</a:t>
            </a:r>
            <a:r>
              <a:rPr lang="zh-TW" altLang="en-US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，但</a:t>
            </a:r>
            <a:r>
              <a:rPr lang="zh-TW" altLang="en-US" sz="2200" dirty="0">
                <a:solidFill>
                  <a:srgbClr val="FF0000"/>
                </a:solidFill>
              </a:rPr>
              <a:t>界层内</a:t>
            </a:r>
            <a:r>
              <a:rPr lang="zh-TW" altLang="en-US" sz="2200" dirty="0">
                <a:solidFill>
                  <a:srgbClr val="0000FF"/>
                </a:solidFill>
              </a:rPr>
              <a:t>速度的变化率</a:t>
            </a:r>
            <a:r>
              <a:rPr lang="en-US" altLang="zh-TW" sz="2200" dirty="0">
                <a:solidFill>
                  <a:srgbClr val="080808"/>
                </a:solidFill>
              </a:rPr>
              <a:t>(</a:t>
            </a:r>
            <a:r>
              <a:rPr lang="zh-TW" altLang="en-US" sz="2200" dirty="0">
                <a:solidFill>
                  <a:srgbClr val="080808"/>
                </a:solidFill>
              </a:rPr>
              <a:t>即</a:t>
            </a:r>
            <a:r>
              <a:rPr lang="zh-TW" altLang="en-US" sz="2200" dirty="0">
                <a:solidFill>
                  <a:srgbClr val="0000FF"/>
                </a:solidFill>
              </a:rPr>
              <a:t>速度</a:t>
            </a:r>
            <a:r>
              <a:rPr lang="zh-TW" altLang="en-US" sz="2200" dirty="0">
                <a:solidFill>
                  <a:srgbClr val="FF0000"/>
                </a:solidFill>
              </a:rPr>
              <a:t>梯度</a:t>
            </a:r>
            <a:r>
              <a:rPr lang="en-US" altLang="zh-TW" sz="2200" dirty="0">
                <a:solidFill>
                  <a:srgbClr val="080808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很大</a:t>
            </a:r>
            <a:r>
              <a:rPr lang="zh-TW" altLang="en-US" sz="2200" dirty="0">
                <a:solidFill>
                  <a:srgbClr val="080808"/>
                </a:solidFill>
              </a:rPr>
              <a:t>。</a:t>
            </a:r>
            <a:endParaRPr lang="en-US" altLang="zh-TW" sz="2200" dirty="0">
              <a:solidFill>
                <a:srgbClr val="080808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sz="2200" dirty="0">
                <a:solidFill>
                  <a:srgbClr val="080808"/>
                </a:solidFill>
              </a:rPr>
              <a:t>由牛顿内摩擦定律知，平板表面受到摩擦的</a:t>
            </a:r>
            <a:r>
              <a:rPr lang="zh-TW" altLang="en-US" sz="2200" dirty="0">
                <a:solidFill>
                  <a:srgbClr val="FF0000"/>
                </a:solidFill>
              </a:rPr>
              <a:t>剪切应力</a:t>
            </a:r>
            <a:r>
              <a:rPr lang="zh-TW" altLang="en-US" sz="2200" dirty="0">
                <a:solidFill>
                  <a:srgbClr val="080808"/>
                </a:solidFill>
              </a:rPr>
              <a:t>为：</a:t>
            </a:r>
            <a:endParaRPr lang="zh-CN" altLang="en-US" sz="2200" dirty="0">
              <a:solidFill>
                <a:srgbClr val="08080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957961"/>
              </p:ext>
            </p:extLst>
          </p:nvPr>
        </p:nvGraphicFramePr>
        <p:xfrm>
          <a:off x="539552" y="1728000"/>
          <a:ext cx="1008112" cy="64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" name="Equation" r:id="rId3" imgW="749160" imgH="482400" progId="Equation.DSMT4">
                  <p:embed/>
                </p:oleObj>
              </mc:Choice>
              <mc:Fallback>
                <p:oleObj name="Equation" r:id="rId3" imgW="749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28000"/>
                        <a:ext cx="1008112" cy="64929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252000" y="2420888"/>
                <a:ext cx="8641656" cy="1512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zh-TW" altLang="en-US" sz="2200" dirty="0"/>
                  <a:t>：流体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动力黏性系数</a:t>
                </a:r>
                <a:r>
                  <a:rPr lang="zh-TW" altLang="en-US" sz="2200" dirty="0"/>
                  <a:t>；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zh-TW" altLang="en-US" sz="2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TW" altLang="en-US" sz="2200" dirty="0"/>
                  <a:t>：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界层内的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速度梯度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。</a:t>
                </a:r>
                <a:endParaRPr lang="en-US" altLang="zh-TW" sz="2200" dirty="0">
                  <a:solidFill>
                    <a:srgbClr val="080808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TW" altLang="en-US" sz="2200" dirty="0"/>
                  <a:t>虽然水的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动力黏性系数</a:t>
                </a:r>
                <a14:m>
                  <m:oMath xmlns:m="http://schemas.openxmlformats.org/officeDocument/2006/math">
                    <m:r>
                      <a:rPr lang="zh-TW" altLang="en-US" sz="2200" i="1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zh-TW" altLang="en-US" sz="2200" dirty="0">
                    <a:solidFill>
                      <a:srgbClr val="080808"/>
                    </a:solidFill>
                  </a:rPr>
                  <a:t>较</a:t>
                </a:r>
                <a:r>
                  <a:rPr lang="zh-TW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小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，但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界层内的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速度梯度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22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zh-TW" altLang="en-US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TW" altLang="en-US" sz="2200" dirty="0">
                    <a:solidFill>
                      <a:srgbClr val="080808"/>
                    </a:solidFill>
                  </a:rPr>
                  <a:t>很</a:t>
                </a:r>
                <a:r>
                  <a:rPr lang="zh-TW" altLang="en-US" sz="2200" dirty="0">
                    <a:solidFill>
                      <a:srgbClr val="FF0000"/>
                    </a:solidFill>
                  </a:rPr>
                  <a:t>大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，所以平板表面受到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摩擦剪切应力</a:t>
                </a:r>
                <a:r>
                  <a:rPr lang="zh-TW" altLang="en-US" sz="2200" dirty="0">
                    <a:solidFill>
                      <a:srgbClr val="FF0000"/>
                    </a:solidFill>
                  </a:rPr>
                  <a:t>不能忽略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不计。</a:t>
                </a:r>
                <a:endParaRPr lang="en-US" altLang="zh-TW" sz="2200" dirty="0">
                  <a:solidFill>
                    <a:srgbClr val="080808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TW" altLang="en-US" sz="2200" dirty="0">
                    <a:solidFill>
                      <a:srgbClr val="080808"/>
                    </a:solidFill>
                  </a:rPr>
                  <a:t>整个平板表面受到</a:t>
                </a:r>
                <a:r>
                  <a:rPr lang="zh-TW" altLang="en-US" sz="2200" dirty="0">
                    <a:solidFill>
                      <a:srgbClr val="0000FF"/>
                    </a:solidFill>
                  </a:rPr>
                  <a:t>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rgbClr val="080808"/>
                    </a:solidFill>
                  </a:rPr>
                  <a:t>为所有摩擦剪切应力的合力：</a:t>
                </a:r>
                <a:endParaRPr lang="zh-CN" altLang="en-US" sz="22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420888"/>
                <a:ext cx="8641656" cy="1512000"/>
              </a:xfrm>
              <a:prstGeom prst="rect">
                <a:avLst/>
              </a:prstGeom>
              <a:blipFill>
                <a:blip r:embed="rId5"/>
                <a:stretch>
                  <a:fillRect l="-1834" t="-37097" b="-10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86982"/>
              </p:ext>
            </p:extLst>
          </p:nvPr>
        </p:nvGraphicFramePr>
        <p:xfrm>
          <a:off x="1582639" y="3933056"/>
          <a:ext cx="973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6" name="Equation" r:id="rId6" imgW="723600" imgH="291960" progId="Equation.DSMT4">
                  <p:embed/>
                </p:oleObj>
              </mc:Choice>
              <mc:Fallback>
                <p:oleObj name="Equation" r:id="rId6" imgW="723600" imgH="29196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639" y="3933056"/>
                        <a:ext cx="973137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24" y="5193379"/>
            <a:ext cx="2520000" cy="151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/>
          <a:stretch/>
        </p:blipFill>
        <p:spPr bwMode="auto">
          <a:xfrm>
            <a:off x="6588504" y="5193376"/>
            <a:ext cx="2520000" cy="15278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252000" y="4365104"/>
                <a:ext cx="8641656" cy="6480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000" indent="-180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Wingdings" panose="05000000000000000000" pitchFamily="2" charset="2"/>
                  <a:buChar char="Ø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96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2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8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980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buClr>
                    <a:srgbClr val="3F9C35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200" dirty="0">
                    <a:solidFill>
                      <a:srgbClr val="080808"/>
                    </a:solidFill>
                  </a:rPr>
                  <a:t>设平板宽度</a:t>
                </a:r>
                <a:r>
                  <a:rPr lang="en-US" altLang="zh-TW" sz="2200" i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，长度为</a:t>
                </a:r>
                <a:r>
                  <a:rPr lang="en-US" altLang="zh-TW" sz="2200" i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200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一段内全部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摩擦阻力</a:t>
                </a:r>
                <a:r>
                  <a:rPr lang="en-US" altLang="zh-TW" sz="2200" dirty="0">
                    <a:solidFill>
                      <a:srgbClr val="080808"/>
                    </a:solidFill>
                  </a:rPr>
                  <a:t>(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上下</a:t>
                </a:r>
                <a:r>
                  <a:rPr lang="en-US" altLang="zh-TW" sz="2200" dirty="0">
                    <a:solidFill>
                      <a:srgbClr val="080808"/>
                    </a:solidFill>
                  </a:rPr>
                  <a:t>2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面</a:t>
                </a:r>
                <a:r>
                  <a:rPr lang="en-US" altLang="zh-TW" sz="2200" dirty="0">
                    <a:solidFill>
                      <a:srgbClr val="080808"/>
                    </a:solidFill>
                  </a:rPr>
                  <a:t>)</a:t>
                </a:r>
                <a:r>
                  <a:rPr lang="zh-TW" altLang="en-US" sz="2200" dirty="0">
                    <a:solidFill>
                      <a:srgbClr val="080808"/>
                    </a:solidFill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altLang="zh-TW" sz="2200" i="1">
                        <a:solidFill>
                          <a:srgbClr val="08080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200" dirty="0">
                    <a:solidFill>
                      <a:srgbClr val="080808"/>
                    </a:solidFill>
                  </a:rPr>
                  <a:t>，无量纲形式：</a:t>
                </a:r>
                <a:endParaRPr lang="en-US" altLang="zh-TW" sz="22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365104"/>
                <a:ext cx="8641656" cy="648000"/>
              </a:xfrm>
              <a:prstGeom prst="rect">
                <a:avLst/>
              </a:prstGeom>
              <a:blipFill rotWithShape="1">
                <a:blip r:embed="rId10"/>
                <a:stretch>
                  <a:fillRect l="-1763" t="-15094" r="-564" b="-28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89742"/>
              </p:ext>
            </p:extLst>
          </p:nvPr>
        </p:nvGraphicFramePr>
        <p:xfrm>
          <a:off x="400050" y="5084763"/>
          <a:ext cx="35433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" name="Equation" r:id="rId11" imgW="2920680" imgH="863280" progId="Equation.DSMT4">
                  <p:embed/>
                </p:oleObj>
              </mc:Choice>
              <mc:Fallback>
                <p:oleObj name="Equation" r:id="rId11" imgW="29206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0050" y="5084763"/>
                        <a:ext cx="3543300" cy="1046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962" y="6165304"/>
                <a:ext cx="3533974" cy="647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zh-CN" alt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333333"/>
                    </a:solidFill>
                  </a:rPr>
                  <a:t>:</a:t>
                </a:r>
                <a:r>
                  <a:rPr lang="zh-TW" altLang="en-US" sz="1600" dirty="0">
                    <a:solidFill>
                      <a:srgbClr val="333333"/>
                    </a:solidFill>
                  </a:rPr>
                  <a:t>局部摩擦阻力系数</a:t>
                </a:r>
                <a:endParaRPr lang="en-US" altLang="zh-TW" sz="1600" dirty="0">
                  <a:solidFill>
                    <a:srgbClr val="333333"/>
                  </a:solidFill>
                </a:endParaRPr>
              </a:p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333333"/>
                    </a:solidFill>
                  </a:rPr>
                  <a:t>:</a:t>
                </a:r>
                <a:r>
                  <a:rPr lang="zh-TW" altLang="en-US" sz="1600" dirty="0">
                    <a:solidFill>
                      <a:srgbClr val="333333"/>
                    </a:solidFill>
                  </a:rPr>
                  <a:t>平均摩擦阻力系数</a:t>
                </a:r>
                <a:endParaRPr lang="zh-CN" altLang="en-US" sz="1600" dirty="0" err="1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" y="6165304"/>
                <a:ext cx="3533974" cy="647100"/>
              </a:xfrm>
              <a:prstGeom prst="rect">
                <a:avLst/>
              </a:prstGeom>
              <a:blipFill rotWithShape="1">
                <a:blip r:embed="rId13"/>
                <a:stretch>
                  <a:fillRect l="-2069" t="-9346" b="-12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65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uxi_2014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0E0B2ACD7A9489F2D660F821C77F3" ma:contentTypeVersion="2" ma:contentTypeDescription="Create a new document." ma:contentTypeScope="" ma:versionID="d5b3f5092212e02753eb3af3a82cddaf">
  <xsd:schema xmlns:xsd="http://www.w3.org/2001/XMLSchema" xmlns:xs="http://www.w3.org/2001/XMLSchema" xmlns:p="http://schemas.microsoft.com/office/2006/metadata/properties" xmlns:ns1="http://schemas.microsoft.com/sharepoint/v3" xmlns:ns2="e4f1168d-fefe-4af1-8f81-938cd654b11e" targetNamespace="http://schemas.microsoft.com/office/2006/metadata/properties" ma:root="true" ma:fieldsID="edf7234ac356a750beced28e415b3c92" ns1:_="" ns2:_="">
    <xsd:import namespace="http://schemas.microsoft.com/sharepoint/v3"/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JH4W24FDYRF3-7-4</_dlc_DocId>
    <_dlc_DocIdUrl xmlns="e4f1168d-fefe-4af1-8f81-938cd654b11e">
      <Url>http://groups.dnv.com/sites/Sales_EA_Germany/_layouts/DocIdRedir.aspx?ID=JH4W24FDYRF3-7-4</Url>
      <Description>JH4W24FDYRF3-7-4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A5F832-C07B-424F-BBA4-1FCF73EEF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8A0B6B-FF6C-407F-8200-455350CCE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439EBA-46B3-4E3E-A235-C9921A1E13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DD8CA7E-6E3F-4085-8865-F3B4E6CA7D52}">
  <ds:schemaRefs>
    <ds:schemaRef ds:uri="http://purl.org/dc/terms/"/>
    <ds:schemaRef ds:uri="e4f1168d-fefe-4af1-8f81-938cd654b11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wuxi_2014</Template>
  <TotalTime>0</TotalTime>
  <Words>6863</Words>
  <Application>Microsoft Office PowerPoint</Application>
  <PresentationFormat>全屏显示(4:3)</PresentationFormat>
  <Paragraphs>524</Paragraphs>
  <Slides>66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5" baseType="lpstr">
      <vt:lpstr>細明體-ExtB</vt:lpstr>
      <vt:lpstr>ＭＳ Ｐゴシック</vt:lpstr>
      <vt:lpstr>新細明體</vt:lpstr>
      <vt:lpstr>新細明體-ExtB</vt:lpstr>
      <vt:lpstr>等线</vt:lpstr>
      <vt:lpstr>SimSun</vt:lpstr>
      <vt:lpstr>SimSun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wuxi_2014</vt:lpstr>
      <vt:lpstr>1_wuxi_2014</vt:lpstr>
      <vt:lpstr>2_Ripple</vt:lpstr>
      <vt:lpstr>Equation</vt:lpstr>
      <vt:lpstr>   第5章 船舶黏性阻力</vt:lpstr>
      <vt:lpstr>重点</vt:lpstr>
      <vt:lpstr>前言</vt:lpstr>
      <vt:lpstr>5-1 边界层和摩擦阻力</vt:lpstr>
      <vt:lpstr>一、平板边界层</vt:lpstr>
      <vt:lpstr>一、平板边界层</vt:lpstr>
      <vt:lpstr>一、平板边界层</vt:lpstr>
      <vt:lpstr>一、平板边界层</vt:lpstr>
      <vt:lpstr>二、摩擦阻力成因及主要特性</vt:lpstr>
      <vt:lpstr>二、摩擦阻力主要特性</vt:lpstr>
      <vt:lpstr>二、摩擦阻力主要特性</vt:lpstr>
      <vt:lpstr>PowerPoint 演示文稿</vt:lpstr>
      <vt:lpstr>PowerPoint 演示文稿</vt:lpstr>
      <vt:lpstr>二、船体边界层</vt:lpstr>
      <vt:lpstr>二、船体边界层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5-2 平板摩擦阻力系数计算公式</vt:lpstr>
      <vt:lpstr>5-3 船体表面弯曲度对摩擦阻力的影响</vt:lpstr>
      <vt:lpstr>5-3 船体表面弯曲度对摩擦阻力的影响</vt:lpstr>
      <vt:lpstr>5-3 船体表面弯曲度对摩擦阻力的影响</vt:lpstr>
      <vt:lpstr>5-4 船体表面粗糙度对摩擦阻力的影响</vt:lpstr>
      <vt:lpstr>5-4 船体表面粗糙度对摩擦阻力的影响</vt:lpstr>
      <vt:lpstr>5-4 船体表面粗糙度对摩擦阻力的影响</vt:lpstr>
      <vt:lpstr>5-4 船体表面粗糙度对摩擦阻力的影响</vt:lpstr>
      <vt:lpstr>5-4 船体表面粗糙度对摩擦阻力的影响</vt:lpstr>
      <vt:lpstr>5-4 船体表面粗糙度对摩擦阻力的影响</vt:lpstr>
      <vt:lpstr>5-4 船体表面粗糙度对摩擦阻力的影响</vt:lpstr>
      <vt:lpstr>5-5 减小摩擦阻力的方法(HW)</vt:lpstr>
      <vt:lpstr>5-6 船体摩擦阻力的计算步骤</vt:lpstr>
      <vt:lpstr>5-6 船体摩擦阻力的计算步骤</vt:lpstr>
      <vt:lpstr>5-6 船体摩擦阻力的计算步骤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5-7 黏压阻力的成因及特性</vt:lpstr>
      <vt:lpstr>前肩部＆后肩部</vt:lpstr>
      <vt:lpstr>PowerPoint 演示文稿</vt:lpstr>
      <vt:lpstr>5-7 黏压阻力的成因及特性</vt:lpstr>
      <vt:lpstr>5-7 黏压阻力的成因及特性</vt:lpstr>
      <vt:lpstr>5-8 确定黏性阻力的尾流测量法</vt:lpstr>
      <vt:lpstr>5-8 确定黏性阻力的尾流测量法</vt:lpstr>
      <vt:lpstr>5-8 确定黏性阻力的尾流测量法</vt:lpstr>
      <vt:lpstr>5-8 确定黏性阻力的尾流测量法</vt:lpstr>
      <vt:lpstr>5-8 确定黏性阻力的尾流测量法</vt:lpstr>
      <vt:lpstr>5-9 船舶粘性阻力理论计算概述</vt:lpstr>
      <vt:lpstr>PowerPoint 演示文稿</vt:lpstr>
      <vt:lpstr>PowerPoint 演示文稿</vt:lpstr>
      <vt:lpstr>Ex. 5-1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2014-10-15T15:14:41Z</dcterms:created>
  <dcterms:modified xsi:type="dcterms:W3CDTF">2018-04-02T04:52:52Z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0x010100DA20E0B2ACD7A9489F2D660F821C77F3</vt:lpwstr>
  </property>
  <property fmtid="{D5CDD505-2E9C-101B-9397-08002B2CF9AE}" pid="4" name="_dlc_DocIdItemGuid">
    <vt:lpwstr>1bd6ef3d-5fa4-4ff8-873c-7fced5222870</vt:lpwstr>
  </property>
</Properties>
</file>