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5"/>
    <p:sldMasterId id="2147483679" r:id="rId6"/>
    <p:sldMasterId id="2147483697" r:id="rId7"/>
    <p:sldMasterId id="2147483733" r:id="rId8"/>
    <p:sldMasterId id="2147483751" r:id="rId9"/>
    <p:sldMasterId id="2147483770" r:id="rId10"/>
    <p:sldMasterId id="2147483784" r:id="rId11"/>
    <p:sldMasterId id="2147483798" r:id="rId12"/>
  </p:sldMasterIdLst>
  <p:notesMasterIdLst>
    <p:notesMasterId r:id="rId79"/>
  </p:notesMasterIdLst>
  <p:handoutMasterIdLst>
    <p:handoutMasterId r:id="rId80"/>
  </p:handoutMasterIdLst>
  <p:sldIdLst>
    <p:sldId id="286" r:id="rId13"/>
    <p:sldId id="287" r:id="rId14"/>
    <p:sldId id="288" r:id="rId15"/>
    <p:sldId id="256" r:id="rId16"/>
    <p:sldId id="354" r:id="rId17"/>
    <p:sldId id="315" r:id="rId18"/>
    <p:sldId id="317" r:id="rId19"/>
    <p:sldId id="314" r:id="rId20"/>
    <p:sldId id="266" r:id="rId21"/>
    <p:sldId id="263" r:id="rId22"/>
    <p:sldId id="265" r:id="rId23"/>
    <p:sldId id="355" r:id="rId24"/>
    <p:sldId id="351" r:id="rId25"/>
    <p:sldId id="269" r:id="rId26"/>
    <p:sldId id="270" r:id="rId27"/>
    <p:sldId id="273" r:id="rId28"/>
    <p:sldId id="333" r:id="rId29"/>
    <p:sldId id="275" r:id="rId30"/>
    <p:sldId id="318" r:id="rId31"/>
    <p:sldId id="271" r:id="rId32"/>
    <p:sldId id="276" r:id="rId33"/>
    <p:sldId id="274" r:id="rId34"/>
    <p:sldId id="330" r:id="rId35"/>
    <p:sldId id="352" r:id="rId36"/>
    <p:sldId id="324" r:id="rId37"/>
    <p:sldId id="326" r:id="rId38"/>
    <p:sldId id="310" r:id="rId39"/>
    <p:sldId id="327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6" r:id="rId48"/>
    <p:sldId id="309" r:id="rId49"/>
    <p:sldId id="311" r:id="rId50"/>
    <p:sldId id="272" r:id="rId51"/>
    <p:sldId id="350" r:id="rId52"/>
    <p:sldId id="277" r:id="rId53"/>
    <p:sldId id="280" r:id="rId54"/>
    <p:sldId id="281" r:id="rId55"/>
    <p:sldId id="282" r:id="rId56"/>
    <p:sldId id="283" r:id="rId57"/>
    <p:sldId id="349" r:id="rId58"/>
    <p:sldId id="278" r:id="rId59"/>
    <p:sldId id="284" r:id="rId60"/>
    <p:sldId id="336" r:id="rId61"/>
    <p:sldId id="337" r:id="rId62"/>
    <p:sldId id="343" r:id="rId63"/>
    <p:sldId id="344" r:id="rId64"/>
    <p:sldId id="346" r:id="rId65"/>
    <p:sldId id="347" r:id="rId66"/>
    <p:sldId id="339" r:id="rId67"/>
    <p:sldId id="340" r:id="rId68"/>
    <p:sldId id="341" r:id="rId69"/>
    <p:sldId id="342" r:id="rId70"/>
    <p:sldId id="353" r:id="rId71"/>
    <p:sldId id="294" r:id="rId72"/>
    <p:sldId id="295" r:id="rId73"/>
    <p:sldId id="296" r:id="rId74"/>
    <p:sldId id="297" r:id="rId75"/>
    <p:sldId id="313" r:id="rId76"/>
    <p:sldId id="292" r:id="rId77"/>
    <p:sldId id="356" r:id="rId78"/>
  </p:sldIdLst>
  <p:sldSz cx="9144000" cy="6858000" type="screen4x3"/>
  <p:notesSz cx="6858000" cy="9144000"/>
  <p:custDataLst>
    <p:tags r:id="rId8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1429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4314">
          <p15:clr>
            <a:srgbClr val="A4A3A4"/>
          </p15:clr>
        </p15:guide>
        <p15:guide id="11" pos="4218">
          <p15:clr>
            <a:srgbClr val="A4A3A4"/>
          </p15:clr>
        </p15:guide>
        <p15:guide id="12" pos="2929">
          <p15:clr>
            <a:srgbClr val="A4A3A4"/>
          </p15:clr>
        </p15:guide>
        <p15:guide id="13" pos="2835">
          <p15:clr>
            <a:srgbClr val="A4A3A4"/>
          </p15:clr>
        </p15:guide>
        <p15:guide id="14" pos="1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80808"/>
    <a:srgbClr val="008000"/>
    <a:srgbClr val="FF00FF"/>
    <a:srgbClr val="FFFF00"/>
    <a:srgbClr val="009FDA"/>
    <a:srgbClr val="FFC000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Objects="1" showGuides="1">
      <p:cViewPr varScale="1">
        <p:scale>
          <a:sx n="114" d="100"/>
          <a:sy n="114" d="100"/>
        </p:scale>
        <p:origin x="510" y="102"/>
      </p:cViewPr>
      <p:guideLst>
        <p:guide orient="horz" pos="164"/>
        <p:guide orient="horz" pos="4162"/>
        <p:guide orient="horz" pos="731"/>
        <p:guide orient="horz" pos="799"/>
        <p:guide orient="horz" pos="3775"/>
        <p:guide orient="horz" pos="1162"/>
        <p:guide pos="1429"/>
        <p:guide pos="158"/>
        <p:guide pos="5602"/>
        <p:guide pos="4314"/>
        <p:guide pos="4218"/>
        <p:guide pos="2929"/>
        <p:guide pos="2835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902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59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49.xml"/><Relationship Id="rId82" Type="http://schemas.openxmlformats.org/officeDocument/2006/relationships/presProps" Target="presProps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SUS_D\0_&#27993;&#22823;&#28023;&#38498;&#19978;&#35506;&#36039;&#26009;\&#33337;&#33334;&#21407;&#29702;\2017-&#26149;-&#33337;&#33334;&#21407;&#29702;\&#20316;&#19994;\MI\rw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兴波阻力系数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'rw2'!$C$1</c:f>
              <c:strCache>
                <c:ptCount val="1"/>
                <c:pt idx="0">
                  <c:v>CW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'rw2'!$B$2:$B$22</c:f>
              <c:numCache>
                <c:formatCode>General</c:formatCode>
                <c:ptCount val="21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0.35</c:v>
                </c:pt>
                <c:pt idx="6">
                  <c:v>0.4</c:v>
                </c:pt>
                <c:pt idx="7">
                  <c:v>0.45</c:v>
                </c:pt>
                <c:pt idx="8">
                  <c:v>0.5</c:v>
                </c:pt>
                <c:pt idx="9">
                  <c:v>0.55000000000000004</c:v>
                </c:pt>
                <c:pt idx="10">
                  <c:v>0.6</c:v>
                </c:pt>
                <c:pt idx="11">
                  <c:v>0.65</c:v>
                </c:pt>
                <c:pt idx="12">
                  <c:v>0.7</c:v>
                </c:pt>
                <c:pt idx="13">
                  <c:v>0.75</c:v>
                </c:pt>
                <c:pt idx="14">
                  <c:v>0.8</c:v>
                </c:pt>
                <c:pt idx="15">
                  <c:v>0.85</c:v>
                </c:pt>
                <c:pt idx="16">
                  <c:v>0.9</c:v>
                </c:pt>
                <c:pt idx="17">
                  <c:v>0.95</c:v>
                </c:pt>
                <c:pt idx="18">
                  <c:v>1</c:v>
                </c:pt>
                <c:pt idx="19">
                  <c:v>1.05</c:v>
                </c:pt>
                <c:pt idx="20">
                  <c:v>1.1000000000000001</c:v>
                </c:pt>
              </c:numCache>
            </c:numRef>
          </c:xVal>
          <c:yVal>
            <c:numRef>
              <c:f>'rw2'!$C$2:$C$22</c:f>
              <c:numCache>
                <c:formatCode>0.00E+00</c:formatCode>
                <c:ptCount val="21"/>
                <c:pt idx="0">
                  <c:v>7.4049999999999997E-5</c:v>
                </c:pt>
                <c:pt idx="1">
                  <c:v>2.7060000000000002E-4</c:v>
                </c:pt>
                <c:pt idx="2">
                  <c:v>7.2729999999999995E-4</c:v>
                </c:pt>
                <c:pt idx="3">
                  <c:v>9.0549999999999995E-4</c:v>
                </c:pt>
                <c:pt idx="4">
                  <c:v>1.957E-3</c:v>
                </c:pt>
                <c:pt idx="5">
                  <c:v>1.1050000000000001E-3</c:v>
                </c:pt>
                <c:pt idx="6">
                  <c:v>2.624E-3</c:v>
                </c:pt>
                <c:pt idx="7">
                  <c:v>4.0940000000000004E-3</c:v>
                </c:pt>
                <c:pt idx="8">
                  <c:v>4.4799999999999996E-3</c:v>
                </c:pt>
                <c:pt idx="9">
                  <c:v>4.2649999999999997E-3</c:v>
                </c:pt>
                <c:pt idx="10">
                  <c:v>3.8570000000000002E-3</c:v>
                </c:pt>
                <c:pt idx="11">
                  <c:v>3.4350000000000001E-3</c:v>
                </c:pt>
                <c:pt idx="12">
                  <c:v>3.0539999999999999E-3</c:v>
                </c:pt>
                <c:pt idx="13">
                  <c:v>2.7430000000000002E-3</c:v>
                </c:pt>
                <c:pt idx="14">
                  <c:v>2.4650000000000002E-3</c:v>
                </c:pt>
                <c:pt idx="15">
                  <c:v>2.2260000000000001E-3</c:v>
                </c:pt>
                <c:pt idx="16">
                  <c:v>2.0179999999999998E-3</c:v>
                </c:pt>
                <c:pt idx="17">
                  <c:v>1.835E-3</c:v>
                </c:pt>
                <c:pt idx="18">
                  <c:v>1.6739999999999999E-3</c:v>
                </c:pt>
                <c:pt idx="19">
                  <c:v>1.5319999999999999E-3</c:v>
                </c:pt>
                <c:pt idx="20">
                  <c:v>1.403E-3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CD-493B-8D1E-43B85A16F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24000"/>
        <c:axId val="120561024"/>
      </c:scatterChart>
      <c:valAx>
        <c:axId val="11662400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zh-TW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</a:t>
                </a:r>
                <a:endParaRPr lang="zh-TW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561024"/>
        <c:crosses val="autoZero"/>
        <c:crossBetween val="midCat"/>
      </c:valAx>
      <c:valAx>
        <c:axId val="12056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altLang="zh-TW" i="1" dirty="0"/>
                  <a:t>C</a:t>
                </a:r>
                <a:r>
                  <a:rPr lang="en-US" altLang="zh-TW" i="1" baseline="-25000" dirty="0"/>
                  <a:t>W</a:t>
                </a:r>
                <a:endParaRPr lang="zh-TW" altLang="en-US" i="1" baseline="-25000" dirty="0"/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116624000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80808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0706-1940-4C00-BFB6-A4E2A97EA0CE}" type="datetimeFigureOut">
              <a:rPr lang="en-GB" smtClean="0"/>
              <a:t>02/04/2018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34E8-B02A-4EC5-8A6B-7F0E614D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9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3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5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5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6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5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50000" y="6515100"/>
            <a:ext cx="7579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800" noProof="0" dirty="0">
                <a:solidFill>
                  <a:schemeClr val="tx1"/>
                </a:solidFill>
              </a:rPr>
              <a:t>2018</a:t>
            </a:r>
            <a:r>
              <a:rPr lang="zh-TW" altLang="en-US" sz="800" noProof="0" dirty="0">
                <a:solidFill>
                  <a:schemeClr val="tx1"/>
                </a:solidFill>
              </a:rPr>
              <a:t>年</a:t>
            </a:r>
            <a:r>
              <a:rPr lang="en-US" altLang="zh-TW" sz="800" noProof="0" dirty="0">
                <a:solidFill>
                  <a:schemeClr val="tx1"/>
                </a:solidFill>
              </a:rPr>
              <a:t>1</a:t>
            </a:r>
            <a:r>
              <a:rPr lang="zh-TW" altLang="en-US" sz="800" noProof="0" dirty="0">
                <a:solidFill>
                  <a:schemeClr val="tx1"/>
                </a:solidFill>
              </a:rPr>
              <a:t>月</a:t>
            </a:r>
            <a:r>
              <a:rPr lang="en-US" altLang="zh-TW" sz="800" noProof="0" dirty="0">
                <a:solidFill>
                  <a:schemeClr val="tx1"/>
                </a:solidFill>
              </a:rPr>
              <a:t>3</a:t>
            </a:r>
            <a:r>
              <a:rPr lang="zh-TW" altLang="en-US" sz="800" noProof="0" dirty="0">
                <a:solidFill>
                  <a:schemeClr val="tx1"/>
                </a:solidFill>
              </a:rPr>
              <a:t>日</a:t>
            </a:r>
            <a:endParaRPr lang="en-GB" altLang="zh-TW" sz="800" noProof="0" dirty="0">
              <a:solidFill>
                <a:schemeClr val="tx1"/>
              </a:solidFill>
            </a:endParaRP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974E3918-4E0B-4B4D-B4C0-2930E7C8D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192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50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76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206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>
                <a:solidFill>
                  <a:srgbClr val="3F9C35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>
                <a:solidFill>
                  <a:srgbClr val="333333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6316205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>
                <a:solidFill>
                  <a:srgbClr val="3F9C35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>
                <a:solidFill>
                  <a:srgbClr val="333333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350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85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>
                <a:solidFill>
                  <a:schemeClr val="tx1"/>
                </a:solidFill>
              </a:rPr>
              <a:t>SS  2015</a:t>
            </a:r>
            <a:endParaRPr lang="en-GB" altLang="zh-TW" sz="700" noProof="0" dirty="0">
              <a:solidFill>
                <a:schemeClr val="tx1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29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874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4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1331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2128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288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495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861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07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1866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1572780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23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9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BDBDA072-62F3-48AE-80E6-5BAC6FBFD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0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5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2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5">
            <a:extLst>
              <a:ext uri="{FF2B5EF4-FFF2-40B4-BE49-F238E27FC236}">
                <a16:creationId xmlns:a16="http://schemas.microsoft.com/office/drawing/2014/main" id="{C04797C4-B3E8-4DED-A37C-C6D1EBD53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C56CF42C-176C-4985-A5A1-1904468B8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216000" cy="179755"/>
          </a:xfrm>
        </p:spPr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9" name="圖片 15">
            <a:extLst>
              <a:ext uri="{FF2B5EF4-FFF2-40B4-BE49-F238E27FC236}">
                <a16:creationId xmlns:a16="http://schemas.microsoft.com/office/drawing/2014/main" id="{DE8A09C6-AC32-47F2-967D-9C716FF2D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88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0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2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2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085018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6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1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82BF7EAC-8532-4872-B859-32B55BAC5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圖片 15">
            <a:extLst>
              <a:ext uri="{FF2B5EF4-FFF2-40B4-BE49-F238E27FC236}">
                <a16:creationId xmlns:a16="http://schemas.microsoft.com/office/drawing/2014/main" id="{4BBF4493-2C5B-41D4-A571-636355EC6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29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394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856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1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5">
            <a:extLst>
              <a:ext uri="{FF2B5EF4-FFF2-40B4-BE49-F238E27FC236}">
                <a16:creationId xmlns:a16="http://schemas.microsoft.com/office/drawing/2014/main" id="{506B48F0-CB31-4C86-B5F4-D895F1E86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7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415E13A6-CD2E-4889-9139-3ED992CC1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9" name="圖片 15">
            <a:extLst>
              <a:ext uri="{FF2B5EF4-FFF2-40B4-BE49-F238E27FC236}">
                <a16:creationId xmlns:a16="http://schemas.microsoft.com/office/drawing/2014/main" id="{06F9BDFD-DA13-4877-BB22-000DEDA7A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1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8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26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3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1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87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2084723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19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30" name="圖片 15">
            <a:extLst>
              <a:ext uri="{FF2B5EF4-FFF2-40B4-BE49-F238E27FC236}">
                <a16:creationId xmlns:a16="http://schemas.microsoft.com/office/drawing/2014/main" id="{04E1C359-E303-42BC-BA39-9F46C95D3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2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圖片 15">
            <a:extLst>
              <a:ext uri="{FF2B5EF4-FFF2-40B4-BE49-F238E27FC236}">
                <a16:creationId xmlns:a16="http://schemas.microsoft.com/office/drawing/2014/main" id="{DEE0070D-8B2C-4B17-80FA-3CEDCEE22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7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06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5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46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816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5">
            <a:extLst>
              <a:ext uri="{FF2B5EF4-FFF2-40B4-BE49-F238E27FC236}">
                <a16:creationId xmlns:a16="http://schemas.microsoft.com/office/drawing/2014/main" id="{4D1D96FB-61D3-4FCF-8AC5-D1B7B7821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9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F535CFCE-F2D0-4423-940B-ADF5E8D62E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9" name="圖片 15">
            <a:extLst>
              <a:ext uri="{FF2B5EF4-FFF2-40B4-BE49-F238E27FC236}">
                <a16:creationId xmlns:a16="http://schemas.microsoft.com/office/drawing/2014/main" id="{EBE24C0C-80E1-4F70-A62A-EBD1C314D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17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08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3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3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43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4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2668094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063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575BFEE8-ED1F-4B4F-A047-A0C97AC11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8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圖片 15">
            <a:extLst>
              <a:ext uri="{FF2B5EF4-FFF2-40B4-BE49-F238E27FC236}">
                <a16:creationId xmlns:a16="http://schemas.microsoft.com/office/drawing/2014/main" id="{06FD0CAF-371F-4ABF-B895-2F6A8A72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53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166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802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17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2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3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57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5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2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4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71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391050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38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>
                <a:solidFill>
                  <a:srgbClr val="333333"/>
                </a:solidFill>
              </a:rPr>
              <a:t>SS  2015</a:t>
            </a:r>
            <a:endParaRPr lang="en-GB" altLang="zh-TW" sz="700" dirty="0">
              <a:solidFill>
                <a:srgbClr val="333333"/>
              </a:solidFill>
            </a:endParaRP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FC85C31A-549E-42FA-9461-729877451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8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85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735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261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3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02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7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911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28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>
                <a:solidFill>
                  <a:srgbClr val="3F9C35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>
                <a:solidFill>
                  <a:srgbClr val="333333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2379867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>
                <a:solidFill>
                  <a:srgbClr val="3F9C35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>
                <a:solidFill>
                  <a:srgbClr val="333333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797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05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>
                <a:solidFill>
                  <a:srgbClr val="333333"/>
                </a:solidFill>
              </a:rPr>
              <a:t>SS  2015</a:t>
            </a:r>
            <a:endParaRPr lang="en-GB" altLang="zh-TW" sz="700" dirty="0">
              <a:solidFill>
                <a:srgbClr val="333333"/>
              </a:solidFill>
            </a:endParaRPr>
          </a:p>
        </p:txBody>
      </p:sp>
      <p:pic>
        <p:nvPicPr>
          <p:cNvPr id="20" name="圖片 15">
            <a:extLst>
              <a:ext uri="{FF2B5EF4-FFF2-40B4-BE49-F238E27FC236}">
                <a16:creationId xmlns:a16="http://schemas.microsoft.com/office/drawing/2014/main" id="{AA516C54-0D96-4330-B4CD-E563D1E7F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7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25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371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11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47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16000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sp>
        <p:nvSpPr>
          <p:cNvPr id="16" name="TextBox 10"/>
          <p:cNvSpPr txBox="1"/>
          <p:nvPr userDrawn="1"/>
        </p:nvSpPr>
        <p:spPr>
          <a:xfrm>
            <a:off x="450000" y="6515100"/>
            <a:ext cx="7579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800" noProof="0" dirty="0">
                <a:solidFill>
                  <a:schemeClr val="tx1"/>
                </a:solidFill>
              </a:rPr>
              <a:t>2018</a:t>
            </a:r>
            <a:r>
              <a:rPr lang="zh-TW" altLang="en-US" sz="800" noProof="0" dirty="0">
                <a:solidFill>
                  <a:schemeClr val="tx1"/>
                </a:solidFill>
              </a:rPr>
              <a:t>年</a:t>
            </a:r>
            <a:r>
              <a:rPr lang="en-US" altLang="zh-TW" sz="800" noProof="0" dirty="0">
                <a:solidFill>
                  <a:schemeClr val="tx1"/>
                </a:solidFill>
              </a:rPr>
              <a:t>1</a:t>
            </a:r>
            <a:r>
              <a:rPr lang="zh-TW" altLang="en-US" sz="800" noProof="0" dirty="0">
                <a:solidFill>
                  <a:schemeClr val="tx1"/>
                </a:solidFill>
              </a:rPr>
              <a:t>月</a:t>
            </a:r>
            <a:r>
              <a:rPr lang="en-US" altLang="zh-TW" sz="800" noProof="0" dirty="0">
                <a:solidFill>
                  <a:schemeClr val="tx1"/>
                </a:solidFill>
              </a:rPr>
              <a:t>3</a:t>
            </a:r>
            <a:r>
              <a:rPr lang="zh-TW" altLang="en-US" sz="800" noProof="0" dirty="0">
                <a:solidFill>
                  <a:schemeClr val="tx1"/>
                </a:solidFill>
              </a:rPr>
              <a:t>日</a:t>
            </a:r>
            <a:endParaRPr lang="en-GB" altLang="zh-TW" sz="800" noProof="0" dirty="0">
              <a:solidFill>
                <a:schemeClr val="tx1"/>
              </a:solidFill>
            </a:endParaRPr>
          </a:p>
        </p:txBody>
      </p:sp>
      <p:pic>
        <p:nvPicPr>
          <p:cNvPr id="18" name="圖片 15">
            <a:extLst>
              <a:ext uri="{FF2B5EF4-FFF2-40B4-BE49-F238E27FC236}">
                <a16:creationId xmlns:a16="http://schemas.microsoft.com/office/drawing/2014/main" id="{0E7BF49E-1A95-4546-9FA7-ACF7B880FF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52" r:id="rId6"/>
    <p:sldLayoutId id="2147483653" r:id="rId7"/>
    <p:sldLayoutId id="2147483664" r:id="rId8"/>
    <p:sldLayoutId id="2147483666" r:id="rId9"/>
    <p:sldLayoutId id="2147483654" r:id="rId10"/>
    <p:sldLayoutId id="2147483667" r:id="rId11"/>
    <p:sldLayoutId id="214748367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FFE628F-A056-4F96-9DBC-99B793A2728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F503128-7321-4D55-8B7F-FFA778A0258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5854DEB-4D1F-4E46-B039-6F2E6E921F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B6646DF-2EFB-40BF-9E74-441039CE6B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7F65DCE-1F46-49D8-9599-B05DCA471C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320A850-147C-4096-9702-10F8DD81E5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8.jpg"/><Relationship Id="rId7" Type="http://schemas.openxmlformats.org/officeDocument/2006/relationships/image" Target="../media/image25.wmf"/><Relationship Id="rId12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jpg"/><Relationship Id="rId5" Type="http://schemas.openxmlformats.org/officeDocument/2006/relationships/image" Target="../media/image24.wmf"/><Relationship Id="rId10" Type="http://schemas.openxmlformats.org/officeDocument/2006/relationships/image" Target="../media/image29.jp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emf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5.bin"/><Relationship Id="rId7" Type="http://schemas.openxmlformats.org/officeDocument/2006/relationships/hyperlink" Target="https://www.google.com.tw/url?sa=i&amp;rct=j&amp;q=&amp;esrc=s&amp;source=images&amp;cd=&amp;cad=rja&amp;uact=8&amp;ved=0ahUKEwi72LDY77_YAhUKV7wKHcC9Cc4QjRwIBw&amp;url=https://www.caeses.com/forum/index.php?/topic/117-wigley-hull/&amp;psig=AOvVaw02ByttYCjtIJlhry4Z1P2f&amp;ust=151520814197002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jpeg"/><Relationship Id="rId5" Type="http://schemas.openxmlformats.org/officeDocument/2006/relationships/hyperlink" Target="https://www.google.com.tw/url?sa=i&amp;rct=j&amp;q=&amp;esrc=s&amp;source=images&amp;cd=&amp;cad=rja&amp;uact=8&amp;ved=0ahUKEwjwkZT_7r_YAhVHGpQKHZfvBeEQjRwIBw&amp;url=https://www.slideshare.net/NabilaNaz3/simulation-of-potential-flow-around-surface-ship-using-shipflow-69764968&amp;psig=AOvVaw2AlqdHhEtAaYyOhk1qVjvH&amp;ust=1515208595429642" TargetMode="Externa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6.jp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65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5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3.wmf"/><Relationship Id="rId9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07.png"/><Relationship Id="rId3" Type="http://schemas.openxmlformats.org/officeDocument/2006/relationships/image" Target="../media/image105.png"/><Relationship Id="rId7" Type="http://schemas.openxmlformats.org/officeDocument/2006/relationships/image" Target="../media/image99.wmf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2.bin"/><Relationship Id="rId5" Type="http://schemas.openxmlformats.org/officeDocument/2006/relationships/image" Target="../media/image98.wmf"/><Relationship Id="rId10" Type="http://schemas.openxmlformats.org/officeDocument/2006/relationships/image" Target="../media/image106.png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0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80.bin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9.wmf"/><Relationship Id="rId9" Type="http://schemas.openxmlformats.org/officeDocument/2006/relationships/image" Target="../media/image1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19.wmf"/><Relationship Id="rId3" Type="http://schemas.openxmlformats.org/officeDocument/2006/relationships/image" Target="../media/image122.pn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9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28.wmf"/><Relationship Id="rId26" Type="http://schemas.openxmlformats.org/officeDocument/2006/relationships/image" Target="../media/image132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31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0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0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3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chart" Target="../charts/chart1.xml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45.png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40.png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6.wmf"/><Relationship Id="rId11" Type="http://schemas.openxmlformats.org/officeDocument/2006/relationships/image" Target="../media/image149.e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17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52.png"/><Relationship Id="rId4" Type="http://schemas.openxmlformats.org/officeDocument/2006/relationships/image" Target="../media/image15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&amp;question_id=2174755" title="Question={&quot;question_id&quot;:&quot;2174755&quot;,&quot;user_id&quot;:null,&quot;accesstoken&quot;:null,&quot;course_id&quot;:null,&quot;q_type&quot;:&quot;essay&quot;,&quot;is_group&quot;:&quot;NO&quot;,&quot;is_anonymous&quot;:&quot;NO&quot;,&quot;description&quot;:&quot;請问静稳性臂曲线(Statical Stability Curve)是表示哪2个参数的函数(function)关系？其关系为线性或非线性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323528" y="725786"/>
            <a:ext cx="7620000" cy="13042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請问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静稳性臂曲线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altLang="zh-TW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Statical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Stability Curve)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是表示哪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个参数的函数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(function)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关系？其关系为线性或非线性？</a:t>
            </a:r>
          </a:p>
        </p:txBody>
      </p:sp>
    </p:spTree>
    <p:extLst>
      <p:ext uri="{BB962C8B-B14F-4D97-AF65-F5344CB8AC3E}">
        <p14:creationId xmlns:p14="http://schemas.microsoft.com/office/powerpoint/2010/main" val="12067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阻力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dirty="0">
                <a:latin typeface="Times New Roman" pitchFamily="18" charset="0"/>
              </a:rPr>
              <a:t>及其在船舶设计中的重要性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4790114"/>
            <a:ext cx="8641656" cy="151920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dirty="0"/>
              <a:t>的优劣，不但与</a:t>
            </a:r>
            <a:r>
              <a:rPr lang="zh-TW" altLang="en-US" dirty="0">
                <a:solidFill>
                  <a:srgbClr val="0000FF"/>
                </a:solidFill>
              </a:rPr>
              <a:t>船舶阻力</a:t>
            </a:r>
            <a:r>
              <a:rPr lang="zh-TW" altLang="en-US" dirty="0"/>
              <a:t>性能有关，还与</a:t>
            </a:r>
            <a:r>
              <a:rPr lang="zh-TW" altLang="en-US" dirty="0">
                <a:solidFill>
                  <a:srgbClr val="0000FF"/>
                </a:solidFill>
              </a:rPr>
              <a:t>推进效率</a:t>
            </a:r>
            <a:r>
              <a:rPr lang="zh-TW" altLang="en-US" dirty="0"/>
              <a:t>等有关，研究方便起见，简化成两部分：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船舶阻力</a:t>
            </a:r>
            <a:r>
              <a:rPr lang="zh-TW" altLang="en-US" sz="2000" dirty="0"/>
              <a:t>部分：研究船舶营运航行时，船体受到的</a:t>
            </a:r>
            <a:r>
              <a:rPr lang="zh-TW" altLang="en-US" sz="2000" dirty="0">
                <a:solidFill>
                  <a:srgbClr val="0000FF"/>
                </a:solidFill>
              </a:rPr>
              <a:t>各种阻力</a:t>
            </a:r>
            <a:r>
              <a:rPr lang="zh-TW" altLang="en-US" sz="2000" dirty="0"/>
              <a:t>问题。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船舶推进</a:t>
            </a:r>
            <a:r>
              <a:rPr lang="zh-TW" altLang="en-US" sz="2000" dirty="0"/>
              <a:t>部分：研究推进器与船体间</a:t>
            </a:r>
            <a:r>
              <a:rPr lang="zh-TW" altLang="en-US" sz="2000" dirty="0">
                <a:solidFill>
                  <a:srgbClr val="0000FF"/>
                </a:solidFill>
              </a:rPr>
              <a:t>相互作用</a:t>
            </a:r>
            <a:r>
              <a:rPr lang="zh-TW" altLang="en-US" sz="2000" dirty="0"/>
              <a:t>及</a:t>
            </a:r>
            <a:r>
              <a:rPr lang="zh-TW" altLang="en-US" sz="2000" dirty="0">
                <a:solidFill>
                  <a:srgbClr val="0000FF"/>
                </a:solidFill>
              </a:rPr>
              <a:t>船、机、桨的匹配</a:t>
            </a:r>
            <a:r>
              <a:rPr lang="zh-TW" altLang="en-US" sz="2000" dirty="0"/>
              <a:t>问题。</a:t>
            </a:r>
            <a:endParaRPr lang="en-US" altLang="zh-TW" sz="20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777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Times New Roman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dirty="0">
                <a:latin typeface="Times New Roman" pitchFamily="18" charset="0"/>
              </a:rPr>
              <a:t>的含义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阻力</a:t>
            </a:r>
            <a:r>
              <a:rPr lang="zh-TW" altLang="en-US" sz="2000" dirty="0"/>
              <a:t>：船舶航行过程中受到</a:t>
            </a:r>
            <a:r>
              <a:rPr lang="zh-TW" altLang="en-US" sz="2000" dirty="0">
                <a:solidFill>
                  <a:srgbClr val="0000FF"/>
                </a:solidFill>
              </a:rPr>
              <a:t>周遭流体</a:t>
            </a:r>
            <a:r>
              <a:rPr lang="en-US" altLang="zh-TW" sz="2000" dirty="0"/>
              <a:t>(</a:t>
            </a:r>
            <a:r>
              <a:rPr lang="zh-TW" altLang="en-US" sz="2000" dirty="0"/>
              <a:t>水和空气</a:t>
            </a:r>
            <a:r>
              <a:rPr lang="en-US" altLang="zh-TW" sz="2000" dirty="0"/>
              <a:t>)</a:t>
            </a:r>
            <a:r>
              <a:rPr lang="zh-TW" altLang="en-US" sz="2000" dirty="0">
                <a:solidFill>
                  <a:srgbClr val="0000FF"/>
                </a:solidFill>
              </a:rPr>
              <a:t>阻止</a:t>
            </a:r>
            <a:r>
              <a:rPr lang="zh-TW" altLang="en-US" sz="2000" dirty="0"/>
              <a:t>其</a:t>
            </a:r>
            <a:r>
              <a:rPr lang="zh-TW" altLang="en-US" sz="2000" dirty="0">
                <a:solidFill>
                  <a:srgbClr val="0000FF"/>
                </a:solidFill>
              </a:rPr>
              <a:t>前进</a:t>
            </a:r>
            <a:r>
              <a:rPr lang="zh-TW" altLang="en-US" sz="2000" dirty="0"/>
              <a:t>的力量，与船体</a:t>
            </a:r>
            <a:r>
              <a:rPr lang="zh-TW" altLang="en-US" sz="2000" dirty="0">
                <a:solidFill>
                  <a:srgbClr val="0000FF"/>
                </a:solidFill>
              </a:rPr>
              <a:t>运动方向相反</a:t>
            </a:r>
            <a:r>
              <a:rPr lang="zh-TW" altLang="en-US" sz="2000" dirty="0"/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作用力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推力</a:t>
            </a:r>
            <a:r>
              <a:rPr lang="zh-TW" altLang="en-US" sz="2000" dirty="0"/>
              <a:t>：由</a:t>
            </a:r>
            <a:r>
              <a:rPr lang="zh-TW" altLang="en-US" sz="2000" dirty="0">
                <a:solidFill>
                  <a:srgbClr val="0000FF"/>
                </a:solidFill>
              </a:rPr>
              <a:t>主机</a:t>
            </a:r>
            <a:r>
              <a:rPr lang="zh-TW" altLang="en-US" sz="2000" dirty="0"/>
              <a:t>供给能量，通过</a:t>
            </a:r>
            <a:r>
              <a:rPr lang="zh-TW" altLang="en-US" sz="2000" dirty="0">
                <a:solidFill>
                  <a:srgbClr val="0000FF"/>
                </a:solidFill>
              </a:rPr>
              <a:t>推进器</a:t>
            </a:r>
            <a:r>
              <a:rPr lang="en-US" altLang="zh-TW" sz="2000" dirty="0"/>
              <a:t>(</a:t>
            </a:r>
            <a:r>
              <a:rPr lang="zh-TW" altLang="en-US" sz="2000" dirty="0"/>
              <a:t>通常是</a:t>
            </a:r>
            <a:r>
              <a:rPr lang="zh-TW" altLang="en-US" sz="2000" dirty="0">
                <a:solidFill>
                  <a:srgbClr val="0000FF"/>
                </a:solidFill>
              </a:rPr>
              <a:t>螺旋桨</a:t>
            </a:r>
            <a:r>
              <a:rPr lang="en-US" altLang="zh-TW" sz="2000" dirty="0"/>
              <a:t>)</a:t>
            </a:r>
            <a:r>
              <a:rPr lang="zh-TW" altLang="en-US" sz="2000" dirty="0"/>
              <a:t>转换成推动船舶</a:t>
            </a:r>
            <a:r>
              <a:rPr lang="zh-TW" altLang="en-US" sz="2000" dirty="0">
                <a:solidFill>
                  <a:srgbClr val="FF0000"/>
                </a:solidFill>
              </a:rPr>
              <a:t>前进的力量</a:t>
            </a:r>
            <a:r>
              <a:rPr lang="zh-TW" altLang="en-US" sz="2000" dirty="0"/>
              <a:t>，以克服受到的阻力，保持一定的航速。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推力的大小取决于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主机功率的大小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和推进器将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主机功率</a:t>
            </a:r>
            <a:r>
              <a:rPr lang="zh-TW" altLang="en-US" sz="2000" dirty="0">
                <a:sym typeface="Symbol"/>
              </a:rPr>
              <a:t>转换成推力的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效率</a:t>
            </a:r>
            <a:r>
              <a:rPr lang="zh-TW" altLang="en-US" sz="2000" dirty="0">
                <a:sym typeface="Symbol"/>
              </a:rPr>
              <a:t>，即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推进效率</a:t>
            </a:r>
            <a:r>
              <a:rPr lang="zh-TW" altLang="en-US" sz="2000" dirty="0">
                <a:sym typeface="Symbol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高低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。 影响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航速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高低</a:t>
            </a:r>
            <a:r>
              <a:rPr lang="en-US" altLang="zh-TW" sz="2000" dirty="0">
                <a:solidFill>
                  <a:srgbClr val="0000FF"/>
                </a:solidFill>
                <a:sym typeface="Symbol"/>
              </a:rPr>
              <a:t>3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因素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：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阻力大小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主机功率大小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推进效率高低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的含义</a:t>
            </a:r>
            <a:r>
              <a:rPr lang="zh-TW" altLang="en-US" sz="2000" dirty="0"/>
              <a:t>：在</a:t>
            </a:r>
            <a:r>
              <a:rPr lang="zh-TW" altLang="en-US" sz="2000" dirty="0">
                <a:solidFill>
                  <a:srgbClr val="FF0000"/>
                </a:solidFill>
              </a:rPr>
              <a:t>给定功率</a:t>
            </a:r>
            <a:r>
              <a:rPr lang="zh-TW" altLang="en-US" sz="2000" dirty="0"/>
              <a:t>的情况下，能达到的</a:t>
            </a:r>
            <a:r>
              <a:rPr lang="zh-TW" altLang="en-US" sz="2000" dirty="0">
                <a:solidFill>
                  <a:srgbClr val="0000FF"/>
                </a:solidFill>
              </a:rPr>
              <a:t>航速较高</a:t>
            </a:r>
            <a:r>
              <a:rPr lang="zh-TW" altLang="en-US" sz="2000" dirty="0"/>
              <a:t>者，</a:t>
            </a:r>
            <a:r>
              <a:rPr lang="zh-TW" altLang="en-US" sz="2000" dirty="0">
                <a:solidFill>
                  <a:srgbClr val="0000FF"/>
                </a:solidFill>
              </a:rPr>
              <a:t>快速性好</a:t>
            </a:r>
            <a:r>
              <a:rPr lang="zh-TW" altLang="en-US" sz="2000" dirty="0"/>
              <a:t>，反之则差。要求</a:t>
            </a:r>
            <a:r>
              <a:rPr lang="zh-TW" altLang="en-US" sz="2000" dirty="0">
                <a:solidFill>
                  <a:srgbClr val="0000FF"/>
                </a:solidFill>
              </a:rPr>
              <a:t>达到</a:t>
            </a:r>
            <a:r>
              <a:rPr lang="zh-TW" altLang="en-US" sz="2000" dirty="0">
                <a:solidFill>
                  <a:srgbClr val="FF0000"/>
                </a:solidFill>
              </a:rPr>
              <a:t>一定航速</a:t>
            </a:r>
            <a:r>
              <a:rPr lang="zh-TW" altLang="en-US" sz="2000" dirty="0"/>
              <a:t>的情况下，所需</a:t>
            </a:r>
            <a:r>
              <a:rPr lang="zh-TW" altLang="en-US" sz="2000" dirty="0">
                <a:solidFill>
                  <a:srgbClr val="0000FF"/>
                </a:solidFill>
              </a:rPr>
              <a:t>主机功率较小</a:t>
            </a:r>
            <a:r>
              <a:rPr lang="zh-TW" altLang="en-US" sz="2000" dirty="0"/>
              <a:t>者，</a:t>
            </a:r>
            <a:r>
              <a:rPr lang="zh-TW" altLang="en-US" sz="2000" dirty="0">
                <a:solidFill>
                  <a:srgbClr val="0000FF"/>
                </a:solidFill>
              </a:rPr>
              <a:t>快速性好</a:t>
            </a:r>
            <a:r>
              <a:rPr lang="zh-TW" altLang="en-US" sz="2000" dirty="0"/>
              <a:t>，反之则差。</a:t>
            </a:r>
            <a:endParaRPr lang="en-US" altLang="zh-TW" sz="2000" dirty="0">
              <a:solidFill>
                <a:srgbClr val="080808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1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船舶快速性整体概念示意图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pic>
        <p:nvPicPr>
          <p:cNvPr id="3" name="1-Mediu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966" t="7017" r="5049" b="6708"/>
          <a:stretch/>
        </p:blipFill>
        <p:spPr>
          <a:xfrm>
            <a:off x="2123728" y="3015786"/>
            <a:ext cx="5040000" cy="3221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群組 17"/>
          <p:cNvGrpSpPr/>
          <p:nvPr/>
        </p:nvGrpSpPr>
        <p:grpSpPr>
          <a:xfrm>
            <a:off x="216866" y="1152000"/>
            <a:ext cx="8746987" cy="1597248"/>
            <a:chOff x="216866" y="1152000"/>
            <a:chExt cx="8746987" cy="1597248"/>
          </a:xfrm>
        </p:grpSpPr>
        <p:pic>
          <p:nvPicPr>
            <p:cNvPr id="12" name="圖片 1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000" y="1152000"/>
              <a:ext cx="1976817" cy="92880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5" name="文字方塊 4"/>
            <p:cNvSpPr txBox="1"/>
            <p:nvPr/>
          </p:nvSpPr>
          <p:spPr>
            <a:xfrm>
              <a:off x="3563888" y="2492896"/>
              <a:ext cx="2052000" cy="2563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333333"/>
                  </a:solidFill>
                </a:rPr>
                <a:t>船舶快速性整体概念图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060000" y="1484784"/>
              <a:ext cx="180000" cy="2512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600" b="1" dirty="0">
                  <a:solidFill>
                    <a:srgbClr val="0000FF"/>
                  </a:solidFill>
                </a:rPr>
                <a:t>+</a:t>
              </a:r>
              <a:endParaRPr lang="zh-TW" altLang="en-US" sz="1600" b="1" dirty="0" err="1">
                <a:solidFill>
                  <a:srgbClr val="0000FF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5436000" y="1512000"/>
              <a:ext cx="504056" cy="18000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pic>
          <p:nvPicPr>
            <p:cNvPr id="11" name="圖片 10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6" y="1152000"/>
              <a:ext cx="2730374" cy="927352"/>
            </a:xfrm>
            <a:prstGeom prst="rect">
              <a:avLst/>
            </a:prstGeom>
            <a:ln w="19050">
              <a:solidFill>
                <a:srgbClr val="FF0000"/>
              </a:solidFill>
              <a:prstDash val="dash"/>
            </a:ln>
          </p:spPr>
        </p:pic>
        <p:pic>
          <p:nvPicPr>
            <p:cNvPr id="13" name="圖片 12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253" y="1152000"/>
              <a:ext cx="2937600" cy="92880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15" name="文字方塊 14"/>
            <p:cNvSpPr txBox="1"/>
            <p:nvPr/>
          </p:nvSpPr>
          <p:spPr>
            <a:xfrm>
              <a:off x="1440000" y="2160000"/>
              <a:ext cx="252000" cy="2086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</a:rPr>
                <a:t>(a)</a:t>
              </a:r>
              <a:endParaRPr lang="zh-TW" altLang="en-US" sz="1200" dirty="0" err="1">
                <a:solidFill>
                  <a:srgbClr val="333333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283992" y="2160000"/>
              <a:ext cx="216000" cy="188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</a:rPr>
                <a:t>(b)</a:t>
              </a:r>
              <a:endParaRPr lang="zh-TW" altLang="en-US" sz="1200" dirty="0" err="1">
                <a:solidFill>
                  <a:srgbClr val="333333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452344" y="2160000"/>
              <a:ext cx="252000" cy="188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</a:rPr>
                <a:t>(c)</a:t>
              </a:r>
              <a:endParaRPr lang="zh-TW" altLang="en-US" sz="1200" dirty="0" err="1">
                <a:solidFill>
                  <a:srgbClr val="333333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83992" y="1610427"/>
            <a:ext cx="648048" cy="2160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2645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18B038-8BD2-45CD-BD54-1B8CF3C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07366-CB75-4AA8-9E5B-928B849F427C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文本框 2" title="Question={&quot;question_id&quot;:null,&quot;user_id&quot;:null,&quot;accesstoken&quot;:null,&quot;course_id&quot;:null,&quot;q_type&quot;:&quot;essay&quot;,&quot;is_group&quot;:&quot;YES&quot;,&quot;is_anonymous&quot;:&quot;NO&quot;,&quot;description&quot;:&quot;作用于船壳上的总阻力，依你们的认知，可能会有哪些不同的受力分量所组成？&quot;,&quot;restrict_type&quot;:null,&quot;restrict_num&quot;:null,&quot;is_defalut_group&quot;:&quot;YES&quot;,&quot;answer_by_photo&quot;:&quot;NO&quot;,&quot;img_url&quot;:null,&quot;img_name&quot;:null}">
            <a:extLst>
              <a:ext uri="{FF2B5EF4-FFF2-40B4-BE49-F238E27FC236}">
                <a16:creationId xmlns:a16="http://schemas.microsoft.com/office/drawing/2014/main" id="{6CE689FF-FB9E-43EF-9157-5C1792033CCB}"/>
              </a:ext>
            </a:extLst>
          </p:cNvPr>
          <p:cNvSpPr txBox="1"/>
          <p:nvPr/>
        </p:nvSpPr>
        <p:spPr>
          <a:xfrm>
            <a:off x="889000" y="970993"/>
            <a:ext cx="6707336" cy="8018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作用于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船壳上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总阻力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，依你们的认知，可能会有哪些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不同受力的来源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或分量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所组成？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8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纲要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514035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92D050"/>
              </a:buClr>
            </a:pP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为何要学船舶阻力？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(Why?)</a:t>
            </a: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必要性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重要性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"/>
            </a:pPr>
            <a:r>
              <a:rPr lang="zh-TW" altLang="en-US" sz="2200" dirty="0">
                <a:solidFill>
                  <a:srgbClr val="080808"/>
                </a:solidFill>
              </a:rPr>
              <a:t>船舶阻力的内容为何？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</a:rPr>
              <a:t>What?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</a:rPr>
              <a:t>船舶</a:t>
            </a: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阻力的成因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</a:rPr>
              <a:t>船舶</a:t>
            </a: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阻力的分类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物理现象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作用力的方向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流体的性质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福劳德观点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</a:endParaRPr>
          </a:p>
          <a:p>
            <a:pPr>
              <a:lnSpc>
                <a:spcPct val="100000"/>
              </a:lnSpc>
              <a:buClr>
                <a:srgbClr val="92D050"/>
              </a:buClr>
            </a:pP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如何决定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计算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船舶阻力？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(How?)</a:t>
            </a: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理论计算法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试验方法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en-US" altLang="zh-TW" sz="1800" b="1" dirty="0">
                <a:solidFill>
                  <a:schemeClr val="bg1">
                    <a:lumMod val="65000"/>
                  </a:schemeClr>
                </a:solidFill>
                <a:latin typeface="+mn-ea"/>
                <a:sym typeface="Wingdings"/>
              </a:rPr>
              <a:t>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船模实验：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Adobe 繁黑體 Std B"/>
              </a:rPr>
              <a:t>船舶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sym typeface="Symbol"/>
              </a:rPr>
              <a:t>阻力相似律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sym typeface="Symbol"/>
              </a:rPr>
              <a:t>(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sym typeface="Symbol"/>
              </a:rPr>
              <a:t>物理方法＆数学方法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sym typeface="Symbol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船模和实船的阻力换算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(2D&amp;3D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换算法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数值模拟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zh-TW" dirty="0">
              <a:solidFill>
                <a:srgbClr val="08080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zh-TW" dirty="0">
              <a:solidFill>
                <a:srgbClr val="080808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37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船舶</a:t>
            </a:r>
            <a:r>
              <a:rPr lang="zh-TW" altLang="en-US" dirty="0">
                <a:latin typeface="Times New Roman" pitchFamily="18" charset="0"/>
              </a:rPr>
              <a:t>航行中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52736"/>
            <a:ext cx="8641656" cy="330488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200" dirty="0">
                <a:latin typeface="Times New Roman" pitchFamily="18" charset="0"/>
              </a:rPr>
              <a:t>船舶航行中的阻力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55576" y="1556792"/>
            <a:ext cx="7362678" cy="1859866"/>
            <a:chOff x="755576" y="1700808"/>
            <a:chExt cx="7362678" cy="1859866"/>
          </a:xfrm>
        </p:grpSpPr>
        <p:sp>
          <p:nvSpPr>
            <p:cNvPr id="5" name="左大括号 4"/>
            <p:cNvSpPr/>
            <p:nvPr/>
          </p:nvSpPr>
          <p:spPr>
            <a:xfrm>
              <a:off x="1835696" y="2402826"/>
              <a:ext cx="252000" cy="994987"/>
            </a:xfrm>
            <a:prstGeom prst="leftBrace">
              <a:avLst/>
            </a:prstGeom>
            <a:ln w="1905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740746"/>
              <a:ext cx="1080000" cy="347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333333"/>
                  </a:solidFill>
                </a:rPr>
                <a:t>船舶阻力</a:t>
              </a:r>
              <a:endParaRPr lang="zh-CN" altLang="en-US" sz="2000" b="1" dirty="0" err="1">
                <a:solidFill>
                  <a:srgbClr val="33333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3728" y="2271413"/>
              <a:ext cx="1080000" cy="324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0000FF"/>
                  </a:solidFill>
                </a:rPr>
                <a:t>水阻力</a:t>
              </a:r>
              <a:endParaRPr lang="zh-CN" altLang="en-US" sz="2000" b="1" dirty="0" err="1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4008" y="3240330"/>
              <a:ext cx="1044000" cy="320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空气阻力</a:t>
              </a:r>
              <a:endParaRPr lang="zh-CN" alt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2987824" y="2074076"/>
              <a:ext cx="216024" cy="750933"/>
            </a:xfrm>
            <a:prstGeom prst="leftBrace">
              <a:avLst/>
            </a:prstGeom>
            <a:ln w="1905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8032" y="1952316"/>
              <a:ext cx="1044000" cy="318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333333"/>
                  </a:solidFill>
                </a:rPr>
                <a:t>黏性阻力</a:t>
              </a:r>
              <a:endParaRPr lang="zh-CN" altLang="en-US" sz="2000" b="1" dirty="0" err="1">
                <a:solidFill>
                  <a:srgbClr val="33333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8032" y="2700000"/>
              <a:ext cx="1080000" cy="318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FF00FF"/>
                  </a:solidFill>
                </a:rPr>
                <a:t>兴波阻力</a:t>
              </a:r>
              <a:endParaRPr lang="zh-CN" altLang="en-US" sz="2000" b="1" dirty="0" err="1">
                <a:solidFill>
                  <a:srgbClr val="FF00FF"/>
                </a:solidFill>
              </a:endParaRP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4320048" y="1822568"/>
              <a:ext cx="216024" cy="572854"/>
            </a:xfrm>
            <a:prstGeom prst="leftBrace">
              <a:avLst/>
            </a:prstGeom>
            <a:ln w="1905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90256" y="1700808"/>
              <a:ext cx="1332000" cy="320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裸船体阻力</a:t>
              </a:r>
              <a:endParaRPr lang="zh-CN" altLang="en-US" sz="2000" b="1" dirty="0" err="1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90254" y="2268064"/>
              <a:ext cx="3528000" cy="321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333333"/>
                  </a:solidFill>
                  <a:latin typeface="+mn-ea"/>
                </a:rPr>
                <a:t>附体阻力</a:t>
              </a:r>
              <a:r>
                <a:rPr lang="en-US" altLang="zh-TW" sz="2000" b="1" dirty="0">
                  <a:solidFill>
                    <a:srgbClr val="333333"/>
                  </a:solidFill>
                  <a:latin typeface="+mn-ea"/>
                </a:rPr>
                <a:t>(</a:t>
              </a:r>
              <a:r>
                <a:rPr lang="zh-TW" altLang="en-US" sz="2000" b="1" dirty="0">
                  <a:solidFill>
                    <a:srgbClr val="333333"/>
                  </a:solidFill>
                  <a:latin typeface="+mn-ea"/>
                </a:rPr>
                <a:t>螺桨、舵、舭龙骨等</a:t>
              </a:r>
              <a:r>
                <a:rPr lang="en-US" altLang="zh-TW" sz="2000" b="1" dirty="0">
                  <a:solidFill>
                    <a:srgbClr val="333333"/>
                  </a:solidFill>
                  <a:latin typeface="+mn-ea"/>
                </a:rPr>
                <a:t>)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04" y="3761519"/>
            <a:ext cx="4118192" cy="252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3020" r="2896" b="3020"/>
          <a:stretch/>
        </p:blipFill>
        <p:spPr>
          <a:xfrm>
            <a:off x="107504" y="3761519"/>
            <a:ext cx="469240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52000"/>
            <a:ext cx="3420000" cy="130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船舶</a:t>
            </a:r>
            <a:r>
              <a:rPr lang="zh-TW" altLang="en-US" dirty="0">
                <a:latin typeface="Times New Roman" pitchFamily="18" charset="0"/>
              </a:rPr>
              <a:t>航行中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52736"/>
            <a:ext cx="5905351" cy="330488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200" dirty="0">
                <a:latin typeface="Times New Roman" pitchFamily="18" charset="0"/>
              </a:rPr>
              <a:t>船体阻力的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成因</a:t>
            </a:r>
            <a:r>
              <a:rPr lang="zh-TW" altLang="en-US" sz="2200" dirty="0">
                <a:latin typeface="Times New Roman" pitchFamily="18" charset="0"/>
              </a:rPr>
              <a:t>和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分类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" name="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0347" t="2583" r="10381" b="2669"/>
          <a:stretch/>
        </p:blipFill>
        <p:spPr>
          <a:xfrm>
            <a:off x="5076496" y="3513955"/>
            <a:ext cx="3960000" cy="3155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1484784"/>
            <a:ext cx="4752528" cy="492015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</a:rPr>
              <a:t>船体阻力的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成因</a:t>
            </a:r>
            <a:endParaRPr lang="en-US" altLang="zh-TW" sz="20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兴波阻力</a:t>
            </a:r>
            <a:endParaRPr lang="en-US" altLang="zh-TW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4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运动过程中兴起波浪，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改变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了船体表面的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压力分布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情况：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船首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波峰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使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首部的压力增加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船尾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波谷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使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尾部的压力降低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，产生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首尾流体动压力差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，如此所形成之的阻力称为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，一般用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表示。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</a:endParaRPr>
          </a:p>
          <a:p>
            <a:pPr lvl="4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从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能量观点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看，掀起的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波浪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具有一定的能量，此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能量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必须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由船体供给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，由于不断地产生波浪，不段地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耗散能量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，因而形成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1" y="195076"/>
            <a:ext cx="24249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uiExpand="1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908720"/>
            <a:ext cx="8641656" cy="42484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摩擦阻力</a:t>
            </a:r>
            <a:endParaRPr lang="en-US" altLang="zh-TW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由于水的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黏性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，在船体周围形成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边界层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</a:rPr>
              <a:t>”(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Boundary layer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，从而使船体运动过程中受到黏性的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切应力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作用，亦即在船体表面产生了摩擦力，它在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船体运动反方向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的合力，便是船体摩擦阻力，以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表示。</a:t>
            </a:r>
            <a:endParaRPr lang="en-US" altLang="zh-TW" sz="2000" dirty="0"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lt"/>
              <a:buAutoNum type="alphaLcParenR" startAt="3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黏压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阻力</a:t>
            </a:r>
            <a:endParaRPr lang="en-US" altLang="zh-TW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在船壳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曲率骤变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处，尤其是较肥胖的尾部常会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产生漩涡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因水的黏性引起的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漩涡处的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水压力下降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，因而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改变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了船体表面的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压力分布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情况。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此种由黏性引起船体前后压力不平衡而产生的阻力，称为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黏压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，用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pv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表示。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从能量观点看：克服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黏压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阻力</a:t>
            </a:r>
            <a:r>
              <a:rPr lang="zh-TW" altLang="en-US" sz="2000" dirty="0">
                <a:latin typeface="Times New Roman" pitchFamily="18" charset="0"/>
              </a:rPr>
              <a:t>所耗散的功为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漩涡的能量，</a:t>
            </a:r>
            <a:r>
              <a:rPr lang="zh-TW" altLang="en-US" sz="2000" dirty="0">
                <a:latin typeface="Times New Roman" pitchFamily="18" charset="0"/>
              </a:rPr>
              <a:t>黏压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阻力有时也被称做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漩涡阻力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lt"/>
              <a:buAutoNum type="alphaLcParenR" startAt="3"/>
            </a:pPr>
            <a:endParaRPr lang="en-US" altLang="zh-TW" sz="2000" dirty="0">
              <a:latin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1-2 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船舶</a:t>
            </a:r>
            <a:r>
              <a:rPr lang="zh-TW" altLang="en-US" dirty="0">
                <a:latin typeface="Times New Roman" pitchFamily="18" charset="0"/>
              </a:rPr>
              <a:t>航行中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</a:rPr>
              <a:t>摩擦阻力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</a:rPr>
              <a:t>&amp;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</a:rPr>
              <a:t>黏压</a:t>
            </a:r>
            <a:r>
              <a:rPr lang="en-US" altLang="zh-TW" sz="2800" dirty="0">
                <a:latin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800" dirty="0">
                <a:latin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</a:rPr>
              <a:t>阻力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53" r="-1" b="7631"/>
          <a:stretch/>
        </p:blipFill>
        <p:spPr>
          <a:xfrm>
            <a:off x="1174848" y="980728"/>
            <a:ext cx="4856936" cy="576064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89015"/>
              </p:ext>
            </p:extLst>
          </p:nvPr>
        </p:nvGraphicFramePr>
        <p:xfrm>
          <a:off x="261045" y="2743200"/>
          <a:ext cx="7715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5" name="Equation" r:id="rId4" imgW="469800" imgH="482400" progId="Equation.DSMT4">
                  <p:embed/>
                </p:oleObj>
              </mc:Choice>
              <mc:Fallback>
                <p:oleObj name="Equation" r:id="rId4" imgW="46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045" y="2743200"/>
                        <a:ext cx="771525" cy="7905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65204"/>
              </p:ext>
            </p:extLst>
          </p:nvPr>
        </p:nvGraphicFramePr>
        <p:xfrm>
          <a:off x="251520" y="6073775"/>
          <a:ext cx="771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6" name="Equation" r:id="rId6" imgW="469800" imgH="241200" progId="Equation.DSMT4">
                  <p:embed/>
                </p:oleObj>
              </mc:Choice>
              <mc:Fallback>
                <p:oleObj name="Equation" r:id="rId6" imgW="469800" imgH="24120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6073775"/>
                        <a:ext cx="771525" cy="3952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292795" y="4494510"/>
            <a:ext cx="2593988" cy="374650"/>
            <a:chOff x="292795" y="4494510"/>
            <a:chExt cx="2593988" cy="374650"/>
          </a:xfrm>
        </p:grpSpPr>
        <p:graphicFrame>
          <p:nvGraphicFramePr>
            <p:cNvPr id="8" name="物件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851370"/>
                </p:ext>
              </p:extLst>
            </p:nvPr>
          </p:nvGraphicFramePr>
          <p:xfrm>
            <a:off x="292795" y="4494510"/>
            <a:ext cx="7080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37" name="Equation" r:id="rId8" imgW="431640" imgH="228600" progId="Equation.DSMT4">
                    <p:embed/>
                  </p:oleObj>
                </mc:Choice>
                <mc:Fallback>
                  <p:oleObj name="Equation" r:id="rId8" imgW="431640" imgH="228600" progId="Equation.DSMT4">
                    <p:embed/>
                    <p:pic>
                      <p:nvPicPr>
                        <p:cNvPr id="7" name="物件 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2795" y="4494510"/>
                          <a:ext cx="708025" cy="374650"/>
                        </a:xfrm>
                        <a:prstGeom prst="rect">
                          <a:avLst/>
                        </a:prstGeom>
                        <a:ln w="1270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直線單箭頭接點 10"/>
            <p:cNvCxnSpPr/>
            <p:nvPr/>
          </p:nvCxnSpPr>
          <p:spPr>
            <a:xfrm>
              <a:off x="1000820" y="4653136"/>
              <a:ext cx="1885963" cy="95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橢圓 14"/>
          <p:cNvSpPr/>
          <p:nvPr/>
        </p:nvSpPr>
        <p:spPr>
          <a:xfrm>
            <a:off x="2628000" y="6120000"/>
            <a:ext cx="1728192" cy="43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1026270" y="6266693"/>
            <a:ext cx="160151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r="8964"/>
          <a:stretch/>
        </p:blipFill>
        <p:spPr>
          <a:xfrm>
            <a:off x="5688504" y="3212976"/>
            <a:ext cx="3420000" cy="1025953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2843808" y="3725952"/>
            <a:ext cx="3600400" cy="1179216"/>
            <a:chOff x="2843808" y="3725952"/>
            <a:chExt cx="3600400" cy="1179216"/>
          </a:xfrm>
        </p:grpSpPr>
        <p:sp>
          <p:nvSpPr>
            <p:cNvPr id="12" name="橢圓 11"/>
            <p:cNvSpPr/>
            <p:nvPr/>
          </p:nvSpPr>
          <p:spPr>
            <a:xfrm>
              <a:off x="2843808" y="4581168"/>
              <a:ext cx="1368000" cy="324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V="1">
              <a:off x="4176928" y="3725952"/>
              <a:ext cx="2267280" cy="9379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圖片 21"/>
          <p:cNvPicPr preferRelativeResize="0"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7" t="23472" r="5041" b="13829"/>
          <a:stretch/>
        </p:blipFill>
        <p:spPr>
          <a:xfrm>
            <a:off x="6012159" y="4362815"/>
            <a:ext cx="3021705" cy="245528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963024" y="947956"/>
            <a:ext cx="160704" cy="1112892"/>
            <a:chOff x="1963024" y="947956"/>
            <a:chExt cx="160704" cy="1112892"/>
          </a:xfrm>
        </p:grpSpPr>
        <p:cxnSp>
          <p:nvCxnSpPr>
            <p:cNvPr id="6" name="直線單箭頭接點 5"/>
            <p:cNvCxnSpPr/>
            <p:nvPr/>
          </p:nvCxnSpPr>
          <p:spPr>
            <a:xfrm flipV="1">
              <a:off x="2123728" y="1052736"/>
              <a:ext cx="0" cy="100811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1963024" y="947956"/>
              <a:ext cx="160704" cy="278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zh-TW" altLang="en-US" sz="1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橢圓 23"/>
          <p:cNvSpPr/>
          <p:nvPr/>
        </p:nvSpPr>
        <p:spPr>
          <a:xfrm>
            <a:off x="5947794" y="6120000"/>
            <a:ext cx="712438" cy="577681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25" name="文字方塊 24"/>
          <p:cNvSpPr txBox="1"/>
          <p:nvPr/>
        </p:nvSpPr>
        <p:spPr>
          <a:xfrm>
            <a:off x="3737316" y="2435795"/>
            <a:ext cx="2196000" cy="28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1600" dirty="0" err="1">
                <a:solidFill>
                  <a:srgbClr val="0000FF"/>
                </a:solidFill>
              </a:rPr>
              <a:t>d'Alembert's</a:t>
            </a:r>
            <a:r>
              <a:rPr lang="en-US" altLang="zh-TW" sz="1600" dirty="0">
                <a:solidFill>
                  <a:srgbClr val="0000FF"/>
                </a:solidFill>
              </a:rPr>
              <a:t> paradox</a:t>
            </a:r>
            <a:endParaRPr lang="zh-TW" altLang="en-US" sz="1600" dirty="0" err="1">
              <a:solidFill>
                <a:srgbClr val="0000FF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947794" y="1700808"/>
            <a:ext cx="3066018" cy="1446120"/>
            <a:chOff x="6205812" y="1700808"/>
            <a:chExt cx="2808000" cy="144612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812" y="1700808"/>
              <a:ext cx="2808000" cy="1446120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8424000" y="2196000"/>
              <a:ext cx="128663" cy="2086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TW" alt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092800" y="2268000"/>
              <a:ext cx="128663" cy="191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TW" alt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770415" y="2340000"/>
              <a:ext cx="128663" cy="191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TW" alt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434000" y="2466000"/>
              <a:ext cx="128663" cy="191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TW" alt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097585" y="2596370"/>
              <a:ext cx="128663" cy="191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TW" alt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544800" y="2286000"/>
            <a:ext cx="2311504" cy="1623424"/>
            <a:chOff x="6544800" y="2286000"/>
            <a:chExt cx="2311504" cy="1623424"/>
          </a:xfrm>
        </p:grpSpPr>
        <p:sp>
          <p:nvSpPr>
            <p:cNvPr id="23" name="橢圓 22"/>
            <p:cNvSpPr>
              <a:spLocks noChangeAspect="1"/>
            </p:cNvSpPr>
            <p:nvPr/>
          </p:nvSpPr>
          <p:spPr>
            <a:xfrm>
              <a:off x="6544800" y="3808800"/>
              <a:ext cx="100624" cy="100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sp>
          <p:nvSpPr>
            <p:cNvPr id="34" name="橢圓 33"/>
            <p:cNvSpPr>
              <a:spLocks noChangeAspect="1"/>
            </p:cNvSpPr>
            <p:nvPr/>
          </p:nvSpPr>
          <p:spPr>
            <a:xfrm>
              <a:off x="7614000" y="2286000"/>
              <a:ext cx="100624" cy="100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cxnSp>
          <p:nvCxnSpPr>
            <p:cNvPr id="36" name="直線單箭頭接點 35"/>
            <p:cNvCxnSpPr>
              <a:stCxn id="23" idx="7"/>
              <a:endCxn id="34" idx="3"/>
            </p:cNvCxnSpPr>
            <p:nvPr/>
          </p:nvCxnSpPr>
          <p:spPr>
            <a:xfrm flipV="1">
              <a:off x="6630688" y="2371888"/>
              <a:ext cx="998048" cy="14516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7308304" y="2852936"/>
              <a:ext cx="1548000" cy="2198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400" dirty="0">
                  <a:solidFill>
                    <a:srgbClr val="0000FF"/>
                  </a:solidFill>
                </a:rPr>
                <a:t>Separation point</a:t>
              </a:r>
              <a:endParaRPr lang="zh-TW" altLang="en-US" sz="1400" dirty="0" err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77127"/>
              </p:ext>
            </p:extLst>
          </p:nvPr>
        </p:nvGraphicFramePr>
        <p:xfrm>
          <a:off x="4499992" y="3648999"/>
          <a:ext cx="656208" cy="60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8" name="Equation" r:id="rId13" imgW="457200" imgH="419040" progId="Equation.DSMT4">
                  <p:embed/>
                </p:oleObj>
              </mc:Choice>
              <mc:Fallback>
                <p:oleObj name="Equation" r:id="rId13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9992" y="3648999"/>
                        <a:ext cx="656208" cy="60152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7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船舶航行中的阻力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1196752"/>
            <a:ext cx="8721856" cy="179256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sz="2000" dirty="0">
                <a:latin typeface="Times New Roman" pitchFamily="18" charset="0"/>
              </a:rPr>
              <a:t>船体阻力的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分类</a:t>
            </a:r>
            <a:endParaRPr lang="en-US" altLang="zh-TW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按产生阻力的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物理现象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按船体周围流体的流动现象和产生阻力的原因分类，则船体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总阻力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TW" altLang="en-US" sz="2000" dirty="0">
                <a:latin typeface="Times New Roman" pitchFamily="18" charset="0"/>
              </a:rPr>
              <a:t>由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兴波阻力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TW" altLang="en-US" sz="2000" dirty="0">
                <a:latin typeface="Times New Roman" pitchFamily="18" charset="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摩擦阻力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黏压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差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pv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组成：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54530"/>
              </p:ext>
            </p:extLst>
          </p:nvPr>
        </p:nvGraphicFramePr>
        <p:xfrm>
          <a:off x="1328826" y="2708920"/>
          <a:ext cx="1980000" cy="41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3" imgW="1130040" imgH="241200" progId="Equation.DSMT4">
                  <p:embed/>
                </p:oleObj>
              </mc:Choice>
              <mc:Fallback>
                <p:oleObj name="Equation" r:id="rId3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826" y="2708920"/>
                        <a:ext cx="1980000" cy="4188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3285016"/>
            <a:ext cx="8721856" cy="28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诸项阻力成分在船体总阻力所占比例：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71630"/>
              </p:ext>
            </p:extLst>
          </p:nvPr>
        </p:nvGraphicFramePr>
        <p:xfrm>
          <a:off x="1325593" y="3645024"/>
          <a:ext cx="610412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549"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dirty="0">
                        <a:solidFill>
                          <a:srgbClr val="080808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en-US" altLang="zh-TW" sz="1600" baseline="-2500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w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en-US" altLang="zh-TW" sz="1600" baseline="-2500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f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en-US" altLang="zh-TW" sz="1600" baseline="-2500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pv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49"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低速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船</a:t>
                      </a:r>
                      <a:endParaRPr lang="en-US" altLang="zh-TW" sz="1600" dirty="0">
                        <a:solidFill>
                          <a:srgbClr val="080808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小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70~80%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49"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高速</a:t>
                      </a:r>
                      <a:r>
                        <a:rPr lang="zh-TW" altLang="en-US" sz="16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船</a:t>
                      </a:r>
                      <a:endParaRPr lang="en-US" altLang="zh-TW" sz="1600" dirty="0">
                        <a:solidFill>
                          <a:srgbClr val="080808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40~50%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1023456" y="4966283"/>
            <a:ext cx="1870745" cy="956345"/>
          </a:xfrm>
          <a:custGeom>
            <a:avLst/>
            <a:gdLst>
              <a:gd name="connsiteX0" fmla="*/ 260059 w 1862356"/>
              <a:gd name="connsiteY0" fmla="*/ 922789 h 922789"/>
              <a:gd name="connsiteX1" fmla="*/ 1065402 w 1862356"/>
              <a:gd name="connsiteY1" fmla="*/ 763398 h 922789"/>
              <a:gd name="connsiteX2" fmla="*/ 1862356 w 1862356"/>
              <a:gd name="connsiteY2" fmla="*/ 612396 h 922789"/>
              <a:gd name="connsiteX3" fmla="*/ 1744910 w 1862356"/>
              <a:gd name="connsiteY3" fmla="*/ 276836 h 922789"/>
              <a:gd name="connsiteX4" fmla="*/ 1577130 w 1862356"/>
              <a:gd name="connsiteY4" fmla="*/ 0 h 922789"/>
              <a:gd name="connsiteX5" fmla="*/ 822121 w 1862356"/>
              <a:gd name="connsiteY5" fmla="*/ 151001 h 922789"/>
              <a:gd name="connsiteX6" fmla="*/ 0 w 1862356"/>
              <a:gd name="connsiteY6" fmla="*/ 335559 h 922789"/>
              <a:gd name="connsiteX7" fmla="*/ 142613 w 1862356"/>
              <a:gd name="connsiteY7" fmla="*/ 629174 h 922789"/>
              <a:gd name="connsiteX8" fmla="*/ 260059 w 1862356"/>
              <a:gd name="connsiteY8" fmla="*/ 922789 h 922789"/>
              <a:gd name="connsiteX0" fmla="*/ 260059 w 1862356"/>
              <a:gd name="connsiteY0" fmla="*/ 947956 h 947956"/>
              <a:gd name="connsiteX1" fmla="*/ 1065402 w 1862356"/>
              <a:gd name="connsiteY1" fmla="*/ 788565 h 947956"/>
              <a:gd name="connsiteX2" fmla="*/ 1862356 w 1862356"/>
              <a:gd name="connsiteY2" fmla="*/ 637563 h 947956"/>
              <a:gd name="connsiteX3" fmla="*/ 1744910 w 1862356"/>
              <a:gd name="connsiteY3" fmla="*/ 302003 h 947956"/>
              <a:gd name="connsiteX4" fmla="*/ 1585519 w 1862356"/>
              <a:gd name="connsiteY4" fmla="*/ 0 h 947956"/>
              <a:gd name="connsiteX5" fmla="*/ 822121 w 1862356"/>
              <a:gd name="connsiteY5" fmla="*/ 176168 h 947956"/>
              <a:gd name="connsiteX6" fmla="*/ 0 w 1862356"/>
              <a:gd name="connsiteY6" fmla="*/ 360726 h 947956"/>
              <a:gd name="connsiteX7" fmla="*/ 142613 w 1862356"/>
              <a:gd name="connsiteY7" fmla="*/ 654341 h 947956"/>
              <a:gd name="connsiteX8" fmla="*/ 260059 w 1862356"/>
              <a:gd name="connsiteY8" fmla="*/ 947956 h 947956"/>
              <a:gd name="connsiteX0" fmla="*/ 260059 w 1862356"/>
              <a:gd name="connsiteY0" fmla="*/ 947956 h 947956"/>
              <a:gd name="connsiteX1" fmla="*/ 1065402 w 1862356"/>
              <a:gd name="connsiteY1" fmla="*/ 788565 h 947956"/>
              <a:gd name="connsiteX2" fmla="*/ 1862356 w 1862356"/>
              <a:gd name="connsiteY2" fmla="*/ 637563 h 947956"/>
              <a:gd name="connsiteX3" fmla="*/ 1753299 w 1862356"/>
              <a:gd name="connsiteY3" fmla="*/ 293614 h 947956"/>
              <a:gd name="connsiteX4" fmla="*/ 1585519 w 1862356"/>
              <a:gd name="connsiteY4" fmla="*/ 0 h 947956"/>
              <a:gd name="connsiteX5" fmla="*/ 822121 w 1862356"/>
              <a:gd name="connsiteY5" fmla="*/ 176168 h 947956"/>
              <a:gd name="connsiteX6" fmla="*/ 0 w 1862356"/>
              <a:gd name="connsiteY6" fmla="*/ 360726 h 947956"/>
              <a:gd name="connsiteX7" fmla="*/ 142613 w 1862356"/>
              <a:gd name="connsiteY7" fmla="*/ 654341 h 947956"/>
              <a:gd name="connsiteX8" fmla="*/ 260059 w 1862356"/>
              <a:gd name="connsiteY8" fmla="*/ 947956 h 947956"/>
              <a:gd name="connsiteX0" fmla="*/ 260059 w 1862356"/>
              <a:gd name="connsiteY0" fmla="*/ 947956 h 947956"/>
              <a:gd name="connsiteX1" fmla="*/ 1065402 w 1862356"/>
              <a:gd name="connsiteY1" fmla="*/ 771787 h 947956"/>
              <a:gd name="connsiteX2" fmla="*/ 1862356 w 1862356"/>
              <a:gd name="connsiteY2" fmla="*/ 637563 h 947956"/>
              <a:gd name="connsiteX3" fmla="*/ 1753299 w 1862356"/>
              <a:gd name="connsiteY3" fmla="*/ 293614 h 947956"/>
              <a:gd name="connsiteX4" fmla="*/ 1585519 w 1862356"/>
              <a:gd name="connsiteY4" fmla="*/ 0 h 947956"/>
              <a:gd name="connsiteX5" fmla="*/ 822121 w 1862356"/>
              <a:gd name="connsiteY5" fmla="*/ 176168 h 947956"/>
              <a:gd name="connsiteX6" fmla="*/ 0 w 1862356"/>
              <a:gd name="connsiteY6" fmla="*/ 360726 h 947956"/>
              <a:gd name="connsiteX7" fmla="*/ 142613 w 1862356"/>
              <a:gd name="connsiteY7" fmla="*/ 654341 h 947956"/>
              <a:gd name="connsiteX8" fmla="*/ 260059 w 1862356"/>
              <a:gd name="connsiteY8" fmla="*/ 947956 h 947956"/>
              <a:gd name="connsiteX0" fmla="*/ 268448 w 1870745"/>
              <a:gd name="connsiteY0" fmla="*/ 947956 h 947956"/>
              <a:gd name="connsiteX1" fmla="*/ 1073791 w 1870745"/>
              <a:gd name="connsiteY1" fmla="*/ 771787 h 947956"/>
              <a:gd name="connsiteX2" fmla="*/ 1870745 w 1870745"/>
              <a:gd name="connsiteY2" fmla="*/ 637563 h 947956"/>
              <a:gd name="connsiteX3" fmla="*/ 1761688 w 1870745"/>
              <a:gd name="connsiteY3" fmla="*/ 293614 h 947956"/>
              <a:gd name="connsiteX4" fmla="*/ 1593908 w 1870745"/>
              <a:gd name="connsiteY4" fmla="*/ 0 h 947956"/>
              <a:gd name="connsiteX5" fmla="*/ 830510 w 1870745"/>
              <a:gd name="connsiteY5" fmla="*/ 176168 h 947956"/>
              <a:gd name="connsiteX6" fmla="*/ 0 w 1870745"/>
              <a:gd name="connsiteY6" fmla="*/ 369115 h 947956"/>
              <a:gd name="connsiteX7" fmla="*/ 151002 w 1870745"/>
              <a:gd name="connsiteY7" fmla="*/ 654341 h 947956"/>
              <a:gd name="connsiteX8" fmla="*/ 268448 w 1870745"/>
              <a:gd name="connsiteY8" fmla="*/ 947956 h 947956"/>
              <a:gd name="connsiteX0" fmla="*/ 268448 w 1870745"/>
              <a:gd name="connsiteY0" fmla="*/ 947956 h 947956"/>
              <a:gd name="connsiteX1" fmla="*/ 1073791 w 1870745"/>
              <a:gd name="connsiteY1" fmla="*/ 771787 h 947956"/>
              <a:gd name="connsiteX2" fmla="*/ 1870745 w 1870745"/>
              <a:gd name="connsiteY2" fmla="*/ 637563 h 947956"/>
              <a:gd name="connsiteX3" fmla="*/ 1761688 w 1870745"/>
              <a:gd name="connsiteY3" fmla="*/ 293614 h 947956"/>
              <a:gd name="connsiteX4" fmla="*/ 1593908 w 1870745"/>
              <a:gd name="connsiteY4" fmla="*/ 0 h 947956"/>
              <a:gd name="connsiteX5" fmla="*/ 830510 w 1870745"/>
              <a:gd name="connsiteY5" fmla="*/ 176168 h 947956"/>
              <a:gd name="connsiteX6" fmla="*/ 0 w 1870745"/>
              <a:gd name="connsiteY6" fmla="*/ 369115 h 947956"/>
              <a:gd name="connsiteX7" fmla="*/ 125835 w 1870745"/>
              <a:gd name="connsiteY7" fmla="*/ 645952 h 947956"/>
              <a:gd name="connsiteX8" fmla="*/ 268448 w 1870745"/>
              <a:gd name="connsiteY8" fmla="*/ 947956 h 947956"/>
              <a:gd name="connsiteX0" fmla="*/ 260059 w 1870745"/>
              <a:gd name="connsiteY0" fmla="*/ 956345 h 956345"/>
              <a:gd name="connsiteX1" fmla="*/ 1073791 w 1870745"/>
              <a:gd name="connsiteY1" fmla="*/ 771787 h 956345"/>
              <a:gd name="connsiteX2" fmla="*/ 1870745 w 1870745"/>
              <a:gd name="connsiteY2" fmla="*/ 637563 h 956345"/>
              <a:gd name="connsiteX3" fmla="*/ 1761688 w 1870745"/>
              <a:gd name="connsiteY3" fmla="*/ 293614 h 956345"/>
              <a:gd name="connsiteX4" fmla="*/ 1593908 w 1870745"/>
              <a:gd name="connsiteY4" fmla="*/ 0 h 956345"/>
              <a:gd name="connsiteX5" fmla="*/ 830510 w 1870745"/>
              <a:gd name="connsiteY5" fmla="*/ 176168 h 956345"/>
              <a:gd name="connsiteX6" fmla="*/ 0 w 1870745"/>
              <a:gd name="connsiteY6" fmla="*/ 369115 h 956345"/>
              <a:gd name="connsiteX7" fmla="*/ 125835 w 1870745"/>
              <a:gd name="connsiteY7" fmla="*/ 645952 h 956345"/>
              <a:gd name="connsiteX8" fmla="*/ 260059 w 1870745"/>
              <a:gd name="connsiteY8" fmla="*/ 956345 h 956345"/>
              <a:gd name="connsiteX0" fmla="*/ 260059 w 1870745"/>
              <a:gd name="connsiteY0" fmla="*/ 956345 h 956345"/>
              <a:gd name="connsiteX1" fmla="*/ 1073791 w 1870745"/>
              <a:gd name="connsiteY1" fmla="*/ 788565 h 956345"/>
              <a:gd name="connsiteX2" fmla="*/ 1870745 w 1870745"/>
              <a:gd name="connsiteY2" fmla="*/ 637563 h 956345"/>
              <a:gd name="connsiteX3" fmla="*/ 1761688 w 1870745"/>
              <a:gd name="connsiteY3" fmla="*/ 293614 h 956345"/>
              <a:gd name="connsiteX4" fmla="*/ 1593908 w 1870745"/>
              <a:gd name="connsiteY4" fmla="*/ 0 h 956345"/>
              <a:gd name="connsiteX5" fmla="*/ 830510 w 1870745"/>
              <a:gd name="connsiteY5" fmla="*/ 176168 h 956345"/>
              <a:gd name="connsiteX6" fmla="*/ 0 w 1870745"/>
              <a:gd name="connsiteY6" fmla="*/ 369115 h 956345"/>
              <a:gd name="connsiteX7" fmla="*/ 125835 w 1870745"/>
              <a:gd name="connsiteY7" fmla="*/ 645952 h 956345"/>
              <a:gd name="connsiteX8" fmla="*/ 260059 w 1870745"/>
              <a:gd name="connsiteY8" fmla="*/ 956345 h 956345"/>
              <a:gd name="connsiteX0" fmla="*/ 260059 w 1870745"/>
              <a:gd name="connsiteY0" fmla="*/ 956345 h 956345"/>
              <a:gd name="connsiteX1" fmla="*/ 1073791 w 1870745"/>
              <a:gd name="connsiteY1" fmla="*/ 788565 h 956345"/>
              <a:gd name="connsiteX2" fmla="*/ 1870745 w 1870745"/>
              <a:gd name="connsiteY2" fmla="*/ 637563 h 956345"/>
              <a:gd name="connsiteX3" fmla="*/ 1761688 w 1870745"/>
              <a:gd name="connsiteY3" fmla="*/ 293614 h 956345"/>
              <a:gd name="connsiteX4" fmla="*/ 1593908 w 1870745"/>
              <a:gd name="connsiteY4" fmla="*/ 0 h 956345"/>
              <a:gd name="connsiteX5" fmla="*/ 838899 w 1870745"/>
              <a:gd name="connsiteY5" fmla="*/ 159390 h 956345"/>
              <a:gd name="connsiteX6" fmla="*/ 0 w 1870745"/>
              <a:gd name="connsiteY6" fmla="*/ 369115 h 956345"/>
              <a:gd name="connsiteX7" fmla="*/ 125835 w 1870745"/>
              <a:gd name="connsiteY7" fmla="*/ 645952 h 956345"/>
              <a:gd name="connsiteX8" fmla="*/ 260059 w 1870745"/>
              <a:gd name="connsiteY8" fmla="*/ 956345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745" h="956345">
                <a:moveTo>
                  <a:pt x="260059" y="956345"/>
                </a:moveTo>
                <a:cubicBezTo>
                  <a:pt x="531303" y="894826"/>
                  <a:pt x="805343" y="841695"/>
                  <a:pt x="1073791" y="788565"/>
                </a:cubicBezTo>
                <a:cubicBezTo>
                  <a:pt x="1342239" y="735435"/>
                  <a:pt x="1605094" y="682304"/>
                  <a:pt x="1870745" y="637563"/>
                </a:cubicBezTo>
                <a:lnTo>
                  <a:pt x="1761688" y="293614"/>
                </a:lnTo>
                <a:lnTo>
                  <a:pt x="1593908" y="0"/>
                </a:lnTo>
                <a:lnTo>
                  <a:pt x="838899" y="159390"/>
                </a:lnTo>
                <a:lnTo>
                  <a:pt x="0" y="369115"/>
                </a:lnTo>
                <a:lnTo>
                  <a:pt x="125835" y="645952"/>
                </a:lnTo>
                <a:lnTo>
                  <a:pt x="260059" y="956345"/>
                </a:lnTo>
                <a:close/>
              </a:path>
            </a:pathLst>
          </a:custGeom>
          <a:solidFill>
            <a:srgbClr val="FFC000">
              <a:alpha val="69804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3" t="3811" b="33071"/>
          <a:stretch/>
        </p:blipFill>
        <p:spPr>
          <a:xfrm>
            <a:off x="4644488" y="3910633"/>
            <a:ext cx="4320000" cy="283073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1004192" y="4680688"/>
            <a:ext cx="4752532" cy="1261042"/>
            <a:chOff x="899588" y="1620000"/>
            <a:chExt cx="4752532" cy="1261042"/>
          </a:xfrm>
        </p:grpSpPr>
        <p:grpSp>
          <p:nvGrpSpPr>
            <p:cNvPr id="24" name="群組 23"/>
            <p:cNvGrpSpPr/>
            <p:nvPr/>
          </p:nvGrpSpPr>
          <p:grpSpPr>
            <a:xfrm>
              <a:off x="899588" y="1620000"/>
              <a:ext cx="1900378" cy="1261042"/>
              <a:chOff x="899588" y="2196064"/>
              <a:chExt cx="1900378" cy="1261042"/>
            </a:xfrm>
          </p:grpSpPr>
          <p:grpSp>
            <p:nvGrpSpPr>
              <p:cNvPr id="14" name="群組 13"/>
              <p:cNvGrpSpPr>
                <a:grpSpLocks noChangeAspect="1"/>
              </p:cNvGrpSpPr>
              <p:nvPr/>
            </p:nvGrpSpPr>
            <p:grpSpPr>
              <a:xfrm>
                <a:off x="899588" y="2476498"/>
                <a:ext cx="1900378" cy="980608"/>
                <a:chOff x="5303520" y="2476499"/>
                <a:chExt cx="952490" cy="491491"/>
              </a:xfrm>
            </p:grpSpPr>
            <p:sp>
              <p:nvSpPr>
                <p:cNvPr id="9" name="手繪多邊形 8"/>
                <p:cNvSpPr/>
                <p:nvPr/>
              </p:nvSpPr>
              <p:spPr>
                <a:xfrm>
                  <a:off x="5303520" y="2476500"/>
                  <a:ext cx="815340" cy="182880"/>
                </a:xfrm>
                <a:custGeom>
                  <a:avLst/>
                  <a:gdLst>
                    <a:gd name="connsiteX0" fmla="*/ 0 w 815340"/>
                    <a:gd name="connsiteY0" fmla="*/ 182880 h 182880"/>
                    <a:gd name="connsiteX1" fmla="*/ 392430 w 815340"/>
                    <a:gd name="connsiteY1" fmla="*/ 87630 h 182880"/>
                    <a:gd name="connsiteX2" fmla="*/ 815340 w 815340"/>
                    <a:gd name="connsiteY2" fmla="*/ 0 h 182880"/>
                    <a:gd name="connsiteX3" fmla="*/ 815340 w 815340"/>
                    <a:gd name="connsiteY3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5340" h="182880">
                      <a:moveTo>
                        <a:pt x="0" y="182880"/>
                      </a:moveTo>
                      <a:lnTo>
                        <a:pt x="392430" y="87630"/>
                      </a:lnTo>
                      <a:cubicBezTo>
                        <a:pt x="528320" y="57150"/>
                        <a:pt x="815340" y="0"/>
                        <a:pt x="815340" y="0"/>
                      </a:cubicBezTo>
                      <a:lnTo>
                        <a:pt x="815340" y="0"/>
                      </a:lnTo>
                    </a:path>
                  </a:pathLst>
                </a:cu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手繪多邊形 9"/>
                <p:cNvSpPr/>
                <p:nvPr/>
              </p:nvSpPr>
              <p:spPr>
                <a:xfrm>
                  <a:off x="6118859" y="2476499"/>
                  <a:ext cx="137151" cy="316212"/>
                </a:xfrm>
                <a:custGeom>
                  <a:avLst/>
                  <a:gdLst>
                    <a:gd name="connsiteX0" fmla="*/ 0 w 140970"/>
                    <a:gd name="connsiteY0" fmla="*/ 0 h 323850"/>
                    <a:gd name="connsiteX1" fmla="*/ 91440 w 140970"/>
                    <a:gd name="connsiteY1" fmla="*/ 171450 h 323850"/>
                    <a:gd name="connsiteX2" fmla="*/ 140970 w 140970"/>
                    <a:gd name="connsiteY2" fmla="*/ 323850 h 323850"/>
                    <a:gd name="connsiteX0" fmla="*/ 0 w 137151"/>
                    <a:gd name="connsiteY0" fmla="*/ 0 h 316212"/>
                    <a:gd name="connsiteX1" fmla="*/ 91440 w 137151"/>
                    <a:gd name="connsiteY1" fmla="*/ 171450 h 316212"/>
                    <a:gd name="connsiteX2" fmla="*/ 137151 w 137151"/>
                    <a:gd name="connsiteY2" fmla="*/ 316212 h 31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151" h="316212">
                      <a:moveTo>
                        <a:pt x="0" y="0"/>
                      </a:moveTo>
                      <a:cubicBezTo>
                        <a:pt x="33972" y="58737"/>
                        <a:pt x="68582" y="118748"/>
                        <a:pt x="91440" y="171450"/>
                      </a:cubicBezTo>
                      <a:cubicBezTo>
                        <a:pt x="114298" y="224152"/>
                        <a:pt x="124133" y="266999"/>
                        <a:pt x="137151" y="316212"/>
                      </a:cubicBezTo>
                    </a:path>
                  </a:pathLst>
                </a:cu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手繪多邊形 10"/>
                <p:cNvSpPr/>
                <p:nvPr/>
              </p:nvSpPr>
              <p:spPr>
                <a:xfrm>
                  <a:off x="5440680" y="2792730"/>
                  <a:ext cx="811530" cy="171450"/>
                </a:xfrm>
                <a:custGeom>
                  <a:avLst/>
                  <a:gdLst>
                    <a:gd name="connsiteX0" fmla="*/ 811530 w 811530"/>
                    <a:gd name="connsiteY0" fmla="*/ 0 h 171450"/>
                    <a:gd name="connsiteX1" fmla="*/ 403860 w 811530"/>
                    <a:gd name="connsiteY1" fmla="*/ 87630 h 171450"/>
                    <a:gd name="connsiteX2" fmla="*/ 0 w 811530"/>
                    <a:gd name="connsiteY2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1530" h="171450">
                      <a:moveTo>
                        <a:pt x="811530" y="0"/>
                      </a:moveTo>
                      <a:lnTo>
                        <a:pt x="403860" y="87630"/>
                      </a:lnTo>
                      <a:lnTo>
                        <a:pt x="0" y="171450"/>
                      </a:lnTo>
                    </a:path>
                  </a:pathLst>
                </a:cu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手繪多邊形 12"/>
                <p:cNvSpPr/>
                <p:nvPr/>
              </p:nvSpPr>
              <p:spPr>
                <a:xfrm>
                  <a:off x="5303520" y="2659380"/>
                  <a:ext cx="140970" cy="308610"/>
                </a:xfrm>
                <a:custGeom>
                  <a:avLst/>
                  <a:gdLst>
                    <a:gd name="connsiteX0" fmla="*/ 140970 w 140970"/>
                    <a:gd name="connsiteY0" fmla="*/ 308610 h 308610"/>
                    <a:gd name="connsiteX1" fmla="*/ 72390 w 140970"/>
                    <a:gd name="connsiteY1" fmla="*/ 156210 h 308610"/>
                    <a:gd name="connsiteX2" fmla="*/ 0 w 140970"/>
                    <a:gd name="connsiteY2" fmla="*/ 0 h 308610"/>
                    <a:gd name="connsiteX0" fmla="*/ 140970 w 140970"/>
                    <a:gd name="connsiteY0" fmla="*/ 308610 h 308610"/>
                    <a:gd name="connsiteX1" fmla="*/ 76209 w 140970"/>
                    <a:gd name="connsiteY1" fmla="*/ 152391 h 308610"/>
                    <a:gd name="connsiteX2" fmla="*/ 0 w 140970"/>
                    <a:gd name="connsiteY2" fmla="*/ 0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" h="308610">
                      <a:moveTo>
                        <a:pt x="140970" y="308610"/>
                      </a:moveTo>
                      <a:cubicBezTo>
                        <a:pt x="118110" y="257810"/>
                        <a:pt x="99704" y="203826"/>
                        <a:pt x="76209" y="152391"/>
                      </a:cubicBezTo>
                      <a:cubicBezTo>
                        <a:pt x="52714" y="100956"/>
                        <a:pt x="24447" y="52387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5" name="橢圓 14"/>
              <p:cNvSpPr>
                <a:spLocks noChangeAspect="1"/>
              </p:cNvSpPr>
              <p:nvPr/>
            </p:nvSpPr>
            <p:spPr>
              <a:xfrm>
                <a:off x="1835696" y="2924944"/>
                <a:ext cx="46800" cy="46800"/>
              </a:xfrm>
              <a:prstGeom prst="ellipse">
                <a:avLst/>
              </a:prstGeom>
              <a:solidFill>
                <a:srgbClr val="080808"/>
              </a:solidFill>
              <a:ln w="952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/>
              </a:p>
            </p:txBody>
          </p:sp>
          <p:cxnSp>
            <p:nvCxnSpPr>
              <p:cNvPr id="17" name="直線單箭頭接點 16"/>
              <p:cNvCxnSpPr>
                <a:endCxn id="20" idx="3"/>
              </p:cNvCxnSpPr>
              <p:nvPr/>
            </p:nvCxnSpPr>
            <p:spPr>
              <a:xfrm flipH="1">
                <a:off x="1312340" y="2960166"/>
                <a:ext cx="534432" cy="172890"/>
              </a:xfrm>
              <a:prstGeom prst="straightConnector1">
                <a:avLst/>
              </a:prstGeom>
              <a:ln w="19050">
                <a:solidFill>
                  <a:srgbClr val="333333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1826472" y="2413268"/>
                <a:ext cx="36192" cy="526916"/>
              </a:xfrm>
              <a:prstGeom prst="straightConnector1">
                <a:avLst/>
              </a:prstGeom>
              <a:ln w="19050">
                <a:solidFill>
                  <a:srgbClr val="333333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1204340" y="3021038"/>
                <a:ext cx="108000" cy="224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zh-TW" altLang="en-US" sz="1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</a:t>
                </a:r>
                <a:endParaRPr lang="zh-TW" altLang="en-US" sz="1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1799704" y="2196064"/>
                <a:ext cx="108000" cy="2247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zh-TW" altLang="en-US" sz="1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線接點 5"/>
            <p:cNvCxnSpPr>
              <a:stCxn id="9" idx="2"/>
            </p:cNvCxnSpPr>
            <p:nvPr/>
          </p:nvCxnSpPr>
          <p:spPr>
            <a:xfrm>
              <a:off x="2526329" y="1900436"/>
              <a:ext cx="3089611" cy="553204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endCxn id="13" idx="2"/>
            </p:cNvCxnSpPr>
            <p:nvPr/>
          </p:nvCxnSpPr>
          <p:spPr>
            <a:xfrm flipH="1" flipV="1">
              <a:off x="899588" y="2265313"/>
              <a:ext cx="4541092" cy="234047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endCxn id="13" idx="0"/>
            </p:cNvCxnSpPr>
            <p:nvPr/>
          </p:nvCxnSpPr>
          <p:spPr>
            <a:xfrm flipH="1">
              <a:off x="1180847" y="2583181"/>
              <a:ext cx="4282693" cy="297861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10" idx="2"/>
            </p:cNvCxnSpPr>
            <p:nvPr/>
          </p:nvCxnSpPr>
          <p:spPr>
            <a:xfrm>
              <a:off x="2799966" y="2531331"/>
              <a:ext cx="2852154" cy="0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 rot="-900000">
            <a:off x="5578548" y="5544688"/>
            <a:ext cx="180000" cy="86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grpSp>
        <p:nvGrpSpPr>
          <p:cNvPr id="53" name="群組 52"/>
          <p:cNvGrpSpPr/>
          <p:nvPr/>
        </p:nvGrpSpPr>
        <p:grpSpPr>
          <a:xfrm>
            <a:off x="5112480" y="980728"/>
            <a:ext cx="3780000" cy="2848132"/>
            <a:chOff x="5112480" y="980728"/>
            <a:chExt cx="3780000" cy="2848132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1431" r="1811" b="14815"/>
            <a:stretch/>
          </p:blipFill>
          <p:spPr>
            <a:xfrm>
              <a:off x="5112480" y="980728"/>
              <a:ext cx="3780000" cy="2593889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6336360" y="3604568"/>
              <a:ext cx="1296000" cy="2242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400" b="1" dirty="0">
                  <a:solidFill>
                    <a:srgbClr val="333333"/>
                  </a:solidFill>
                </a:rPr>
                <a:t>船体受力示意图</a:t>
              </a:r>
            </a:p>
          </p:txBody>
        </p:sp>
      </p:grpSp>
      <p:sp>
        <p:nvSpPr>
          <p:cNvPr id="41" name="椭圆 2"/>
          <p:cNvSpPr/>
          <p:nvPr/>
        </p:nvSpPr>
        <p:spPr>
          <a:xfrm rot="20336620">
            <a:off x="6799018" y="2534665"/>
            <a:ext cx="1297627" cy="65624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grpSp>
        <p:nvGrpSpPr>
          <p:cNvPr id="49" name="群組 48"/>
          <p:cNvGrpSpPr/>
          <p:nvPr/>
        </p:nvGrpSpPr>
        <p:grpSpPr>
          <a:xfrm>
            <a:off x="1828410" y="5300258"/>
            <a:ext cx="288000" cy="285531"/>
            <a:chOff x="1764000" y="1143625"/>
            <a:chExt cx="288000" cy="285531"/>
          </a:xfrm>
        </p:grpSpPr>
        <p:cxnSp>
          <p:nvCxnSpPr>
            <p:cNvPr id="43" name="直線接點 42"/>
            <p:cNvCxnSpPr>
              <a:cxnSpLocks noChangeAspect="1"/>
            </p:cNvCxnSpPr>
            <p:nvPr/>
          </p:nvCxnSpPr>
          <p:spPr>
            <a:xfrm>
              <a:off x="1832808" y="1143625"/>
              <a:ext cx="144000" cy="285531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cxnSpLocks noChangeAspect="1"/>
            </p:cNvCxnSpPr>
            <p:nvPr/>
          </p:nvCxnSpPr>
          <p:spPr>
            <a:xfrm flipV="1">
              <a:off x="1764000" y="1224000"/>
              <a:ext cx="288000" cy="102031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內容版面配置區 2"/>
          <p:cNvSpPr txBox="1">
            <a:spLocks/>
          </p:cNvSpPr>
          <p:nvPr/>
        </p:nvSpPr>
        <p:spPr>
          <a:xfrm>
            <a:off x="252000" y="1304984"/>
            <a:ext cx="4536024" cy="234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作用力的方向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一方面受到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垂直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于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船体表面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压力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sym typeface="Symbol"/>
              </a:rPr>
              <a:t>p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作用，此种压力是由兴波和漩涡等所引起的。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另方面又受到水质点沿着船体表面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切向应力</a:t>
            </a:r>
            <a:r>
              <a:rPr lang="zh-TW" alt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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的作用，即水的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作用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54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船舶航行中的阻力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null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323528" y="725786"/>
            <a:ext cx="7620000" cy="8330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請问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静稳性横截曲线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(Cross curves)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又是表示哪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个参数的函数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(function)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关系？</a:t>
            </a:r>
          </a:p>
        </p:txBody>
      </p:sp>
    </p:spTree>
    <p:extLst>
      <p:ext uri="{BB962C8B-B14F-4D97-AF65-F5344CB8AC3E}">
        <p14:creationId xmlns:p14="http://schemas.microsoft.com/office/powerpoint/2010/main" val="300080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1656" cy="57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船舶航行中的阻力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16000" y="980728"/>
            <a:ext cx="4752048" cy="19079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作用力的方向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船体所受到的总阻力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就是所有流体作用力沿运动反方向的合力，亦即船体表面上所有微面积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d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S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上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切向应力</a:t>
            </a:r>
            <a:r>
              <a:rPr lang="zh-TW" alt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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  <a:sym typeface="Symbol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sym typeface="Symbol"/>
              </a:rPr>
              <a:t>法向压力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sym typeface="Symbol"/>
              </a:rPr>
              <a:t>p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  <a:sym typeface="Symbol"/>
              </a:rPr>
              <a:t>在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运动反方向的合力：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71843"/>
              </p:ext>
            </p:extLst>
          </p:nvPr>
        </p:nvGraphicFramePr>
        <p:xfrm>
          <a:off x="1115616" y="2963540"/>
          <a:ext cx="3960000" cy="91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3" imgW="2425680" imgH="558720" progId="Equation.DSMT4">
                  <p:embed/>
                </p:oleObj>
              </mc:Choice>
              <mc:Fallback>
                <p:oleObj name="Equation" r:id="rId3" imgW="2425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963540"/>
                        <a:ext cx="3960000" cy="91075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16000" y="4005064"/>
            <a:ext cx="4860480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S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：整个船体的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湿表面积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wetted surface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负号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表示该作用力是在船体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运动的反方向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，表示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</a:rPr>
              <a:t>船体阻力包含有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摩擦阻力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切向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压阻力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法向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两种成分。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112480" y="548680"/>
            <a:ext cx="3780000" cy="2880320"/>
            <a:chOff x="5112480" y="980728"/>
            <a:chExt cx="3780000" cy="288032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1431" r="1811" b="14815"/>
            <a:stretch/>
          </p:blipFill>
          <p:spPr>
            <a:xfrm>
              <a:off x="5112480" y="980728"/>
              <a:ext cx="3780000" cy="2593889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6336360" y="3604568"/>
              <a:ext cx="1476000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333333"/>
                  </a:solidFill>
                </a:rPr>
                <a:t>船体受力示意图</a:t>
              </a:r>
            </a:p>
          </p:txBody>
        </p:sp>
      </p:grpSp>
      <p:sp>
        <p:nvSpPr>
          <p:cNvPr id="16" name="椭圆 2"/>
          <p:cNvSpPr/>
          <p:nvPr/>
        </p:nvSpPr>
        <p:spPr>
          <a:xfrm rot="20336620">
            <a:off x="6799018" y="2056024"/>
            <a:ext cx="1297627" cy="65624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04" y="3806454"/>
            <a:ext cx="3960000" cy="2832259"/>
          </a:xfrm>
          <a:prstGeom prst="rect">
            <a:avLst/>
          </a:prstGeom>
          <a:ln>
            <a:noFill/>
          </a:ln>
        </p:spPr>
      </p:pic>
      <p:grpSp>
        <p:nvGrpSpPr>
          <p:cNvPr id="9" name="群組 8"/>
          <p:cNvGrpSpPr/>
          <p:nvPr/>
        </p:nvGrpSpPr>
        <p:grpSpPr>
          <a:xfrm>
            <a:off x="7992000" y="1916832"/>
            <a:ext cx="540440" cy="247859"/>
            <a:chOff x="7992000" y="1916832"/>
            <a:chExt cx="540440" cy="247859"/>
          </a:xfrm>
        </p:grpSpPr>
        <p:sp>
          <p:nvSpPr>
            <p:cNvPr id="5" name="文字方塊 4"/>
            <p:cNvSpPr txBox="1"/>
            <p:nvPr/>
          </p:nvSpPr>
          <p:spPr>
            <a:xfrm>
              <a:off x="8169319" y="1916832"/>
              <a:ext cx="363121" cy="2478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400" b="1" dirty="0">
                  <a:solidFill>
                    <a:srgbClr val="FF0000"/>
                  </a:solidFill>
                </a:rPr>
                <a:t>法向</a:t>
              </a: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>
              <a:off x="7992000" y="2047057"/>
              <a:ext cx="179560" cy="358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6408000" y="2132856"/>
            <a:ext cx="540064" cy="223074"/>
            <a:chOff x="6444208" y="2132856"/>
            <a:chExt cx="540064" cy="223074"/>
          </a:xfrm>
        </p:grpSpPr>
        <p:sp>
          <p:nvSpPr>
            <p:cNvPr id="21" name="文字方塊 20"/>
            <p:cNvSpPr txBox="1"/>
            <p:nvPr/>
          </p:nvSpPr>
          <p:spPr>
            <a:xfrm>
              <a:off x="6444208" y="2132856"/>
              <a:ext cx="360000" cy="22307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400" b="1" dirty="0">
                  <a:solidFill>
                    <a:srgbClr val="0000FF"/>
                  </a:solidFill>
                </a:rPr>
                <a:t>切向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6768208" y="2247083"/>
              <a:ext cx="216064" cy="36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38558"/>
              </p:ext>
            </p:extLst>
          </p:nvPr>
        </p:nvGraphicFramePr>
        <p:xfrm>
          <a:off x="5868200" y="1959599"/>
          <a:ext cx="504000" cy="4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7" imgW="457200" imgH="419040" progId="Equation.DSMT4">
                  <p:embed/>
                </p:oleObj>
              </mc:Choice>
              <mc:Fallback>
                <p:oleObj name="Equation" r:id="rId7" imgW="457200" imgH="41904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200" y="1959599"/>
                        <a:ext cx="504000" cy="46128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船舶航行中的阻力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1196752"/>
            <a:ext cx="8641656" cy="194421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lt"/>
              <a:buAutoNum type="alphaLcParenR" startAt="3"/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流体的性质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压阻力含有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黏压阻力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FF00FF"/>
                </a:solidFill>
                <a:latin typeface="Times New Roman" pitchFamily="18" charset="0"/>
                <a:ea typeface="宋体" panose="02010600030101010101" pitchFamily="2" charset="-122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两种不同性质的力。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黏压阻力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只存在于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黏性流体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，</a:t>
            </a:r>
            <a:r>
              <a:rPr lang="zh-TW" altLang="en-US" sz="2000" dirty="0">
                <a:solidFill>
                  <a:srgbClr val="FF00FF"/>
                </a:solidFill>
                <a:latin typeface="Times New Roman" pitchFamily="18" charset="0"/>
                <a:ea typeface="宋体" panose="02010600030101010101" pitchFamily="2" charset="-122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即使在</a:t>
            </a:r>
            <a:r>
              <a:rPr lang="zh-TW" altLang="en-US" sz="2000" dirty="0">
                <a:solidFill>
                  <a:srgbClr val="FF00FF"/>
                </a:solidFill>
                <a:latin typeface="Times New Roman" pitchFamily="18" charset="0"/>
                <a:ea typeface="宋体" panose="02010600030101010101" pitchFamily="2" charset="-122"/>
              </a:rPr>
              <a:t>理想流体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中亦存在。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将由黏性引起之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黏压阻力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和并称为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黏性阻力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如此船体总阻力可拆开成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黏性阻力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两部分：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34398"/>
              </p:ext>
            </p:extLst>
          </p:nvPr>
        </p:nvGraphicFramePr>
        <p:xfrm>
          <a:off x="1331640" y="3284984"/>
          <a:ext cx="3600000" cy="48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3" imgW="1777680" imgH="241200" progId="Equation.DSMT4">
                  <p:embed/>
                </p:oleObj>
              </mc:Choice>
              <mc:Fallback>
                <p:oleObj name="Equation" r:id="rId3" imgW="1777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284984"/>
                        <a:ext cx="3600000" cy="48856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4149080"/>
            <a:ext cx="8641656" cy="32403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如此，船体总阻力与各阻力成分间的关系可以表示如下：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59632" y="4725144"/>
            <a:ext cx="7141978" cy="1337028"/>
            <a:chOff x="1691680" y="5120668"/>
            <a:chExt cx="7141978" cy="1337028"/>
          </a:xfrm>
          <a:solidFill>
            <a:schemeClr val="bg1"/>
          </a:solidFill>
        </p:grpSpPr>
        <p:sp>
          <p:nvSpPr>
            <p:cNvPr id="13" name="TextBox 12"/>
            <p:cNvSpPr txBox="1"/>
            <p:nvPr/>
          </p:nvSpPr>
          <p:spPr>
            <a:xfrm>
              <a:off x="1691680" y="5497200"/>
              <a:ext cx="1296144" cy="2564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0000FF"/>
                  </a:solidFill>
                </a:rPr>
                <a:t>船体总阻力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endParaRPr lang="zh-CN" altLang="en-US" sz="1600" b="1" dirty="0" err="1">
                <a:solidFill>
                  <a:srgbClr val="0000FF"/>
                </a:solidFill>
              </a:endParaRPr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2987824" y="5242428"/>
              <a:ext cx="216024" cy="750933"/>
            </a:xfrm>
            <a:prstGeom prst="lef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8032" y="5120668"/>
              <a:ext cx="1115884" cy="2543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摩擦阻力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8032" y="5882970"/>
              <a:ext cx="953928" cy="25635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压阻力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4265904" y="5757900"/>
              <a:ext cx="216024" cy="572854"/>
            </a:xfrm>
            <a:prstGeom prst="lef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36112" y="5636140"/>
              <a:ext cx="1116008" cy="2543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黏压阻力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pv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6112" y="6203396"/>
              <a:ext cx="1116008" cy="2543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兴波阻力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w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5724128" y="6336000"/>
              <a:ext cx="1512000" cy="0"/>
            </a:xfrm>
            <a:prstGeom prst="lin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右大括号 22"/>
            <p:cNvSpPr/>
            <p:nvPr/>
          </p:nvSpPr>
          <p:spPr>
            <a:xfrm>
              <a:off x="7236296" y="5513744"/>
              <a:ext cx="216024" cy="820800"/>
            </a:xfrm>
            <a:prstGeom prst="rightBr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右大括号 7"/>
            <p:cNvSpPr/>
            <p:nvPr/>
          </p:nvSpPr>
          <p:spPr>
            <a:xfrm>
              <a:off x="5796136" y="5242428"/>
              <a:ext cx="216024" cy="532990"/>
            </a:xfrm>
            <a:prstGeom prst="righ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4536000" y="5248800"/>
              <a:ext cx="1260000" cy="0"/>
            </a:xfrm>
            <a:prstGeom prst="lin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20288" y="5373216"/>
              <a:ext cx="1080000" cy="27821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黏性阻力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37514" y="5778996"/>
              <a:ext cx="1296144" cy="2564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0000FF"/>
                  </a:solidFill>
                </a:rPr>
                <a:t>船体总阻力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endParaRPr lang="zh-CN" altLang="en-US" sz="1600" b="1" dirty="0" err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1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船舶航行中的阻力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0223" y="12935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968291"/>
            <a:ext cx="8641656" cy="22667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+mj-lt"/>
              <a:buAutoNum type="alphaLcParenR" startAt="4"/>
            </a:pP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傅汝德阻力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分类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将船体总阻力分成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摩擦阻力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剩余阻力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两部分。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船体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等于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相当平板的摩擦阻力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所谓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剩余阻力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是指船体总阻力中扣除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相当平板的摩擦阻力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</a:rPr>
              <a:t>所剩下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的阻力部分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zh-TW" sz="2000" baseline="-250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实质上，将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黏压阻力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兴波阻力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合并在一起即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剩余阻力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，即：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58676"/>
              </p:ext>
            </p:extLst>
          </p:nvPr>
        </p:nvGraphicFramePr>
        <p:xfrm>
          <a:off x="1446214" y="3128963"/>
          <a:ext cx="1374353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3" imgW="838080" imgH="482400" progId="Equation.DSMT4">
                  <p:embed/>
                </p:oleObj>
              </mc:Choice>
              <mc:Fallback>
                <p:oleObj name="Equation" r:id="rId3" imgW="838080" imgH="482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4" y="3128963"/>
                        <a:ext cx="1374353" cy="79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3960000"/>
                <a:ext cx="5472128" cy="13681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4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ea typeface="宋体" panose="02010600030101010101" pitchFamily="2" charset="-122"/>
                  </a:rPr>
                  <a:t>两种阻力成分在总阻力中所占比重随航速而异，如速度参数以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</a:rPr>
                  <a:t>傅汝德数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  <m:t>𝑟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radPr>
                      <m:deg/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  <m:t>𝑔𝐿</m:t>
                        </m:r>
                      </m:e>
                    </m:rad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  <a:latin typeface="Times New Roman" pitchFamily="18" charset="0"/>
                    <a:ea typeface="宋体" panose="02010600030101010101" pitchFamily="2" charset="-122"/>
                  </a:rPr>
                  <a:t>表示，则两部分阻力所占比例大致如右图。</a:t>
                </a:r>
                <a:endParaRPr lang="en-US" altLang="zh-TW" sz="2000" dirty="0">
                  <a:solidFill>
                    <a:srgbClr val="080808"/>
                  </a:solidFill>
                  <a:latin typeface="Times New Roman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960000"/>
                <a:ext cx="5472128" cy="1368152"/>
              </a:xfrm>
              <a:prstGeom prst="rect">
                <a:avLst/>
              </a:prstGeom>
              <a:blipFill>
                <a:blip r:embed="rId5"/>
                <a:stretch>
                  <a:fillRect t="-5804" r="-2784" b="-4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5763704" y="3112317"/>
            <a:ext cx="3272792" cy="2404916"/>
            <a:chOff x="5763704" y="3717378"/>
            <a:chExt cx="3272792" cy="2316693"/>
          </a:xfrm>
        </p:grpSpPr>
        <p:pic>
          <p:nvPicPr>
            <p:cNvPr id="8" name="圖片 1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 b="17145"/>
            <a:stretch/>
          </p:blipFill>
          <p:spPr bwMode="auto">
            <a:xfrm>
              <a:off x="5768064" y="3717378"/>
              <a:ext cx="3268432" cy="2087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文字方塊 2"/>
            <p:cNvSpPr txBox="1"/>
            <p:nvPr/>
          </p:nvSpPr>
          <p:spPr>
            <a:xfrm>
              <a:off x="6591816" y="5842800"/>
              <a:ext cx="2016000" cy="191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200" b="1" dirty="0">
                  <a:solidFill>
                    <a:srgbClr val="333333"/>
                  </a:solidFill>
                </a:rPr>
                <a:t>摩差阻力和剩余阻力所占</a:t>
              </a:r>
              <a:r>
                <a:rPr lang="zh-TW" altLang="en-US" sz="1200" b="1" dirty="0">
                  <a:solidFill>
                    <a:srgbClr val="080808"/>
                  </a:solidFill>
                  <a:latin typeface="Times New Roman" pitchFamily="18" charset="0"/>
                  <a:ea typeface="宋体" panose="02010600030101010101" pitchFamily="2" charset="-122"/>
                </a:rPr>
                <a:t>比例</a:t>
              </a:r>
              <a:endParaRPr lang="zh-TW" altLang="en-US" sz="1200" b="1" dirty="0">
                <a:solidFill>
                  <a:srgbClr val="333333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 rot="16200000">
                  <a:off x="8680144" y="4656824"/>
                  <a:ext cx="504056" cy="2086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200" b="0" i="0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r</m:t>
                          </m:r>
                        </m:sub>
                      </m:sSub>
                    </m:oMath>
                  </a14:m>
                  <a:r>
                    <a:rPr lang="en-US" altLang="zh-TW" sz="1200" dirty="0">
                      <a:solidFill>
                        <a:srgbClr val="333333"/>
                      </a:solidFill>
                    </a:rPr>
                    <a:t>/%</a:t>
                  </a:r>
                  <a:endParaRPr lang="zh-TW" altLang="en-US" sz="1200" dirty="0" err="1">
                    <a:solidFill>
                      <a:srgbClr val="333333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680144" y="4656824"/>
                  <a:ext cx="504056" cy="20864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0588" r="-35294" b="-109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 rot="16200000">
                  <a:off x="5616000" y="4584816"/>
                  <a:ext cx="504056" cy="2086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200" b="0" i="0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altLang="zh-TW" sz="1200" dirty="0">
                      <a:solidFill>
                        <a:srgbClr val="333333"/>
                      </a:solidFill>
                    </a:rPr>
                    <a:t>/%</a:t>
                  </a:r>
                  <a:endParaRPr lang="zh-TW" altLang="en-US" sz="1200" dirty="0" err="1">
                    <a:solidFill>
                      <a:srgbClr val="333333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16000" y="4584816"/>
                  <a:ext cx="504056" cy="2086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0000" r="-31429" b="-9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字方塊 10"/>
            <p:cNvSpPr txBox="1"/>
            <p:nvPr/>
          </p:nvSpPr>
          <p:spPr>
            <a:xfrm>
              <a:off x="7290000" y="5661248"/>
              <a:ext cx="180000" cy="192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i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TW" sz="1200" i="1" baseline="-25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zh-TW" altLang="en-US" sz="1200" i="1" baseline="-25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06CC31-6539-4CCB-A571-2B5E6097EDB7}"/>
              </a:ext>
            </a:extLst>
          </p:cNvPr>
          <p:cNvGrpSpPr/>
          <p:nvPr/>
        </p:nvGrpSpPr>
        <p:grpSpPr>
          <a:xfrm>
            <a:off x="971600" y="5423872"/>
            <a:ext cx="6984776" cy="1389504"/>
            <a:chOff x="1691680" y="5120668"/>
            <a:chExt cx="6984776" cy="1337028"/>
          </a:xfrm>
          <a:solidFill>
            <a:schemeClr val="bg1"/>
          </a:solidFill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769FD5C-AC9D-4C89-BB7D-7377917E49CF}"/>
                </a:ext>
              </a:extLst>
            </p:cNvPr>
            <p:cNvSpPr txBox="1"/>
            <p:nvPr/>
          </p:nvSpPr>
          <p:spPr>
            <a:xfrm>
              <a:off x="1691680" y="5497200"/>
              <a:ext cx="1296144" cy="2564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0000FF"/>
                  </a:solidFill>
                </a:rPr>
                <a:t>船体总阻力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endParaRPr lang="zh-CN" altLang="en-US" sz="1600" b="1" dirty="0" err="1">
                <a:solidFill>
                  <a:srgbClr val="0000FF"/>
                </a:solidFill>
              </a:endParaRPr>
            </a:p>
          </p:txBody>
        </p:sp>
        <p:sp>
          <p:nvSpPr>
            <p:cNvPr id="16" name="左大括号 15">
              <a:extLst>
                <a:ext uri="{FF2B5EF4-FFF2-40B4-BE49-F238E27FC236}">
                  <a16:creationId xmlns:a16="http://schemas.microsoft.com/office/drawing/2014/main" id="{8FFEE0F6-5970-487E-A1F3-434923D89F2D}"/>
                </a:ext>
              </a:extLst>
            </p:cNvPr>
            <p:cNvSpPr/>
            <p:nvPr/>
          </p:nvSpPr>
          <p:spPr>
            <a:xfrm>
              <a:off x="2987824" y="5242428"/>
              <a:ext cx="216024" cy="750933"/>
            </a:xfrm>
            <a:prstGeom prst="lef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EADEEB1-7E7B-43C3-8D88-9F7926CF1A46}"/>
                </a:ext>
              </a:extLst>
            </p:cNvPr>
            <p:cNvSpPr txBox="1"/>
            <p:nvPr/>
          </p:nvSpPr>
          <p:spPr>
            <a:xfrm>
              <a:off x="3258032" y="5120668"/>
              <a:ext cx="1115884" cy="2543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摩擦阻力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FC35386-5923-4E46-91CB-2A7730363BDB}"/>
                </a:ext>
              </a:extLst>
            </p:cNvPr>
            <p:cNvSpPr txBox="1"/>
            <p:nvPr/>
          </p:nvSpPr>
          <p:spPr>
            <a:xfrm>
              <a:off x="3258032" y="5882970"/>
              <a:ext cx="953928" cy="25635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压阻力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8FCE1C31-F0C1-443F-9BC7-FE3E8E1C8800}"/>
                </a:ext>
              </a:extLst>
            </p:cNvPr>
            <p:cNvSpPr/>
            <p:nvPr/>
          </p:nvSpPr>
          <p:spPr>
            <a:xfrm>
              <a:off x="4265904" y="5757900"/>
              <a:ext cx="216024" cy="572854"/>
            </a:xfrm>
            <a:prstGeom prst="lef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C39D0C65-7E26-48EF-B5E3-5E1CC0A1B5C2}"/>
                </a:ext>
              </a:extLst>
            </p:cNvPr>
            <p:cNvSpPr txBox="1"/>
            <p:nvPr/>
          </p:nvSpPr>
          <p:spPr>
            <a:xfrm>
              <a:off x="4536112" y="5636140"/>
              <a:ext cx="1116008" cy="2466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粘压阻力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pv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4D158371-E3E3-4AF0-B4CD-3437A46C86D3}"/>
                </a:ext>
              </a:extLst>
            </p:cNvPr>
            <p:cNvSpPr txBox="1"/>
            <p:nvPr/>
          </p:nvSpPr>
          <p:spPr>
            <a:xfrm>
              <a:off x="4536112" y="6203396"/>
              <a:ext cx="1116008" cy="2543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兴波阻力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w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99CB062-A176-4522-A729-D0383E0A754B}"/>
                </a:ext>
              </a:extLst>
            </p:cNvPr>
            <p:cNvCxnSpPr/>
            <p:nvPr/>
          </p:nvCxnSpPr>
          <p:spPr>
            <a:xfrm flipV="1">
              <a:off x="5796296" y="5270900"/>
              <a:ext cx="1224000" cy="0"/>
            </a:xfrm>
            <a:prstGeom prst="lin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4FF03D94-A0E4-4478-A8CD-4FE788B78BB7}"/>
                </a:ext>
              </a:extLst>
            </p:cNvPr>
            <p:cNvSpPr/>
            <p:nvPr/>
          </p:nvSpPr>
          <p:spPr>
            <a:xfrm>
              <a:off x="7079094" y="5257828"/>
              <a:ext cx="216024" cy="866011"/>
            </a:xfrm>
            <a:prstGeom prst="rightBr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9583BD4F-2ED0-424C-8664-7E77E46EEC1E}"/>
                </a:ext>
              </a:extLst>
            </p:cNvPr>
            <p:cNvSpPr/>
            <p:nvPr/>
          </p:nvSpPr>
          <p:spPr>
            <a:xfrm>
              <a:off x="5652120" y="5834872"/>
              <a:ext cx="216024" cy="532990"/>
            </a:xfrm>
            <a:prstGeom prst="rightBrac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0187EB7-CEB1-4E08-AAA8-15A7588DAB35}"/>
                </a:ext>
              </a:extLst>
            </p:cNvPr>
            <p:cNvCxnSpPr/>
            <p:nvPr/>
          </p:nvCxnSpPr>
          <p:spPr>
            <a:xfrm flipV="1">
              <a:off x="4536000" y="5270900"/>
              <a:ext cx="1260000" cy="0"/>
            </a:xfrm>
            <a:prstGeom prst="line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018FBF5C-D979-4B4C-A7B2-33D24956C4D3}"/>
                </a:ext>
              </a:extLst>
            </p:cNvPr>
            <p:cNvSpPr txBox="1"/>
            <p:nvPr/>
          </p:nvSpPr>
          <p:spPr>
            <a:xfrm>
              <a:off x="6012160" y="5951066"/>
              <a:ext cx="1080000" cy="2466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剩馀阻力</a:t>
              </a:r>
              <a:r>
                <a:rPr lang="en-US" altLang="zh-TW" sz="1600" i="1" dirty="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81C670C8-5F56-4F6F-AFAD-8BF5F8FB33BC}"/>
                </a:ext>
              </a:extLst>
            </p:cNvPr>
            <p:cNvSpPr txBox="1"/>
            <p:nvPr/>
          </p:nvSpPr>
          <p:spPr>
            <a:xfrm>
              <a:off x="7380312" y="5524496"/>
              <a:ext cx="1296144" cy="2564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0000FF"/>
                  </a:solidFill>
                </a:rPr>
                <a:t>船体总阻力</a:t>
              </a:r>
              <a:r>
                <a:rPr lang="en-US" altLang="zh-TW" sz="1600" i="1" dirty="0" err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zh-TW" sz="16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endParaRPr lang="zh-CN" altLang="en-US" sz="1600" b="1" dirty="0" err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5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/>
          <a:p>
            <a:r>
              <a:rPr lang="zh-TW" altLang="en-US" dirty="0"/>
              <a:t>船舶阻力分类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  <p:grpSp>
        <p:nvGrpSpPr>
          <p:cNvPr id="202" name="组合 201"/>
          <p:cNvGrpSpPr>
            <a:grpSpLocks noChangeAspect="1"/>
          </p:cNvGrpSpPr>
          <p:nvPr/>
        </p:nvGrpSpPr>
        <p:grpSpPr>
          <a:xfrm>
            <a:off x="1249200" y="1627464"/>
            <a:ext cx="6461964" cy="3961776"/>
            <a:chOff x="-378054" y="17425"/>
            <a:chExt cx="6462323" cy="3962441"/>
          </a:xfrm>
        </p:grpSpPr>
        <p:sp>
          <p:nvSpPr>
            <p:cNvPr id="203" name="文本框 66"/>
            <p:cNvSpPr txBox="1"/>
            <p:nvPr/>
          </p:nvSpPr>
          <p:spPr>
            <a:xfrm>
              <a:off x="2624823" y="1139588"/>
              <a:ext cx="342019" cy="10081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3600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船形曲度</a:t>
              </a:r>
              <a:r>
                <a:rPr lang="zh-TW" altLang="en-US" sz="1050" b="1" kern="100" dirty="0">
                  <a:latin typeface="黑体" pitchFamily="49" charset="-122"/>
                  <a:ea typeface="黑体" pitchFamily="49" charset="-122"/>
                  <a:cs typeface="Times New Roman"/>
                </a:rPr>
                <a:t>导致</a:t>
              </a:r>
              <a:r>
                <a:rPr lang="zh-TW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摩擦阻</a:t>
              </a:r>
              <a:r>
                <a:rPr lang="zh-TW" altLang="en-US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力增加</a:t>
              </a:r>
              <a:endParaRPr lang="zh-CN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-378054" y="17425"/>
              <a:ext cx="6462323" cy="3962441"/>
              <a:chOff x="-378054" y="17425"/>
              <a:chExt cx="6462323" cy="3962441"/>
            </a:xfrm>
          </p:grpSpPr>
          <p:grpSp>
            <p:nvGrpSpPr>
              <p:cNvPr id="205" name="组合 204"/>
              <p:cNvGrpSpPr/>
              <p:nvPr/>
            </p:nvGrpSpPr>
            <p:grpSpPr>
              <a:xfrm>
                <a:off x="-378054" y="17425"/>
                <a:ext cx="6462323" cy="3962441"/>
                <a:chOff x="-378054" y="17425"/>
                <a:chExt cx="6462323" cy="3962441"/>
              </a:xfrm>
            </p:grpSpPr>
            <p:sp>
              <p:nvSpPr>
                <p:cNvPr id="207" name="文本框 60"/>
                <p:cNvSpPr txBox="1"/>
                <p:nvPr/>
              </p:nvSpPr>
              <p:spPr>
                <a:xfrm>
                  <a:off x="5220269" y="1016758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00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应力观点</a:t>
                  </a:r>
                  <a:endParaRPr lang="zh-CN" sz="1050" b="1" kern="100" dirty="0">
                    <a:solidFill>
                      <a:srgbClr val="0000FF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08" name="文本框 61"/>
                <p:cNvSpPr txBox="1"/>
                <p:nvPr/>
              </p:nvSpPr>
              <p:spPr>
                <a:xfrm>
                  <a:off x="5220269" y="2107424"/>
                  <a:ext cx="864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solidFill>
                        <a:srgbClr val="FF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傅汝德</a:t>
                  </a:r>
                  <a:r>
                    <a:rPr lang="zh-TW" sz="1050" b="1" kern="100" dirty="0">
                      <a:solidFill>
                        <a:srgbClr val="FF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观点</a:t>
                  </a:r>
                  <a:endParaRPr lang="zh-CN" sz="1050" b="1" kern="100" dirty="0">
                    <a:solidFill>
                      <a:srgbClr val="FF00FF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09" name="文本框 62"/>
                <p:cNvSpPr txBox="1"/>
                <p:nvPr/>
              </p:nvSpPr>
              <p:spPr>
                <a:xfrm>
                  <a:off x="5220269" y="3008819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FF0000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休斯观点</a:t>
                  </a:r>
                  <a:endParaRPr lang="zh-CN" sz="1050" b="1" kern="100" dirty="0">
                    <a:solidFill>
                      <a:srgbClr val="FF0000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0" name="文本框 63"/>
                <p:cNvSpPr txBox="1"/>
                <p:nvPr/>
              </p:nvSpPr>
              <p:spPr>
                <a:xfrm>
                  <a:off x="5220269" y="3691866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能量观点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1" name="文本框 59"/>
                <p:cNvSpPr txBox="1"/>
                <p:nvPr/>
              </p:nvSpPr>
              <p:spPr>
                <a:xfrm>
                  <a:off x="5220269" y="580030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FF0000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物理现象</a:t>
                  </a:r>
                  <a:endParaRPr lang="zh-CN" sz="1050" b="1" kern="100" dirty="0">
                    <a:solidFill>
                      <a:srgbClr val="FF0000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2" name="文本框 58"/>
                <p:cNvSpPr txBox="1"/>
                <p:nvPr/>
              </p:nvSpPr>
              <p:spPr>
                <a:xfrm>
                  <a:off x="3953265" y="3583848"/>
                  <a:ext cx="93599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波型阻力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wp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3" name="文本框 56"/>
                <p:cNvSpPr txBox="1"/>
                <p:nvPr/>
              </p:nvSpPr>
              <p:spPr>
                <a:xfrm>
                  <a:off x="989463" y="3583848"/>
                  <a:ext cx="899795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尾流阻力</a:t>
                  </a:r>
                  <a:r>
                    <a:rPr lang="en-US" sz="1050" b="1" i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v</a:t>
                  </a:r>
                  <a:r>
                    <a:rPr lang="en-US" altLang="zh-TW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1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4" name="文本框 54"/>
                <p:cNvSpPr txBox="1"/>
                <p:nvPr/>
              </p:nvSpPr>
              <p:spPr>
                <a:xfrm>
                  <a:off x="281182" y="2854437"/>
                  <a:ext cx="1439545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相当平板摩擦阻力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f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5" name="文本框 55"/>
                <p:cNvSpPr txBox="1"/>
                <p:nvPr/>
              </p:nvSpPr>
              <p:spPr>
                <a:xfrm>
                  <a:off x="2584911" y="2746419"/>
                  <a:ext cx="720040" cy="3960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计</a:t>
                  </a: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入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形</a:t>
                  </a:r>
                  <a:r>
                    <a:rPr lang="zh-TW" altLang="en-US" sz="1050" b="1" kern="100" dirty="0">
                      <a:latin typeface="黑体" pitchFamily="49" charset="-122"/>
                      <a:ea typeface="黑体" pitchFamily="49" charset="-122"/>
                      <a:cs typeface="Times New Roman"/>
                    </a:rPr>
                    <a:t>状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因</a:t>
                  </a: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子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kR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f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6" name="文本框 52"/>
                <p:cNvSpPr txBox="1"/>
                <p:nvPr/>
              </p:nvSpPr>
              <p:spPr>
                <a:xfrm>
                  <a:off x="1144735" y="2422381"/>
                  <a:ext cx="936052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黏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性阻力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v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8" name="文本框 44"/>
                <p:cNvSpPr txBox="1"/>
                <p:nvPr/>
              </p:nvSpPr>
              <p:spPr>
                <a:xfrm>
                  <a:off x="2520475" y="442032"/>
                  <a:ext cx="90005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黏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压阻力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pv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9" name="文本框 46"/>
                <p:cNvSpPr txBox="1"/>
                <p:nvPr/>
              </p:nvSpPr>
              <p:spPr>
                <a:xfrm>
                  <a:off x="3507475" y="442032"/>
                  <a:ext cx="899795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兴波阻力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0" name="文本框 47"/>
                <p:cNvSpPr txBox="1"/>
                <p:nvPr/>
              </p:nvSpPr>
              <p:spPr>
                <a:xfrm>
                  <a:off x="641445" y="910111"/>
                  <a:ext cx="86360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切向阻力</a:t>
                  </a:r>
                  <a:r>
                    <a:rPr lang="en-US" sz="1050" b="1" i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  <a:sym typeface="Symbol"/>
                    </a:rPr>
                    <a:t>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1" name="文本框 48"/>
                <p:cNvSpPr txBox="1"/>
                <p:nvPr/>
              </p:nvSpPr>
              <p:spPr>
                <a:xfrm>
                  <a:off x="3341097" y="910111"/>
                  <a:ext cx="90005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压差阻力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p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2" name="文本框 49"/>
                <p:cNvSpPr txBox="1"/>
                <p:nvPr/>
              </p:nvSpPr>
              <p:spPr>
                <a:xfrm>
                  <a:off x="270749" y="1963399"/>
                  <a:ext cx="1439545" cy="2876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相当平板摩擦阻力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f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3" name="文本框 51"/>
                <p:cNvSpPr txBox="1"/>
                <p:nvPr/>
              </p:nvSpPr>
              <p:spPr>
                <a:xfrm>
                  <a:off x="3340953" y="1963399"/>
                  <a:ext cx="863600" cy="2876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剩余阻力</a:t>
                  </a:r>
                  <a:r>
                    <a:rPr lang="en-US" sz="1050" b="1" i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4" name="文本框 53"/>
                <p:cNvSpPr txBox="1"/>
                <p:nvPr/>
              </p:nvSpPr>
              <p:spPr>
                <a:xfrm>
                  <a:off x="3736975" y="2422381"/>
                  <a:ext cx="864048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兴波阻力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5" name="文本框 57"/>
                <p:cNvSpPr txBox="1"/>
                <p:nvPr/>
              </p:nvSpPr>
              <p:spPr>
                <a:xfrm>
                  <a:off x="3330960" y="3340959"/>
                  <a:ext cx="288016" cy="39560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latin typeface="黑体" pitchFamily="49" charset="-122"/>
                      <a:ea typeface="黑体" pitchFamily="49" charset="-122"/>
                      <a:cs typeface="Times New Roman"/>
                    </a:rPr>
                    <a:t>碎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波阻力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wb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6" name="文本框 42"/>
                <p:cNvSpPr txBox="1"/>
                <p:nvPr/>
              </p:nvSpPr>
              <p:spPr>
                <a:xfrm>
                  <a:off x="1951630" y="17425"/>
                  <a:ext cx="1439545" cy="27023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静水中船体总阻力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t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grpSp>
              <p:nvGrpSpPr>
                <p:cNvPr id="227" name="组合 226"/>
                <p:cNvGrpSpPr/>
                <p:nvPr/>
              </p:nvGrpSpPr>
              <p:grpSpPr>
                <a:xfrm>
                  <a:off x="-366612" y="709684"/>
                  <a:ext cx="5604870" cy="0"/>
                  <a:chOff x="-366771" y="0"/>
                  <a:chExt cx="5607296" cy="0"/>
                </a:xfrm>
              </p:grpSpPr>
              <p:cxnSp>
                <p:nvCxnSpPr>
                  <p:cNvPr id="250" name="直接箭头连接符 249"/>
                  <p:cNvCxnSpPr/>
                  <p:nvPr/>
                </p:nvCxnSpPr>
                <p:spPr>
                  <a:xfrm>
                    <a:off x="-366771" y="0"/>
                    <a:ext cx="297145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直接箭头连接符 250"/>
                  <p:cNvCxnSpPr/>
                  <p:nvPr/>
                </p:nvCxnSpPr>
                <p:spPr>
                  <a:xfrm>
                    <a:off x="2611610" y="0"/>
                    <a:ext cx="695139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直接箭头连接符 251"/>
                  <p:cNvCxnSpPr/>
                  <p:nvPr/>
                </p:nvCxnSpPr>
                <p:spPr>
                  <a:xfrm>
                    <a:off x="3306381" y="0"/>
                    <a:ext cx="1934144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8" name="直接箭头连接符 227"/>
                <p:cNvCxnSpPr/>
                <p:nvPr/>
              </p:nvCxnSpPr>
              <p:spPr>
                <a:xfrm>
                  <a:off x="-366612" y="1160060"/>
                  <a:ext cx="3312184" cy="0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箭头连接符 228"/>
                <p:cNvCxnSpPr/>
                <p:nvPr/>
              </p:nvCxnSpPr>
              <p:spPr>
                <a:xfrm>
                  <a:off x="2944931" y="1160060"/>
                  <a:ext cx="2286127" cy="0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/>
                <p:cNvCxnSpPr/>
                <p:nvPr/>
              </p:nvCxnSpPr>
              <p:spPr>
                <a:xfrm>
                  <a:off x="-366611" y="109181"/>
                  <a:ext cx="0" cy="38526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/>
                <p:cNvCxnSpPr/>
                <p:nvPr/>
              </p:nvCxnSpPr>
              <p:spPr>
                <a:xfrm>
                  <a:off x="5231711" y="88710"/>
                  <a:ext cx="0" cy="38526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/>
                <p:cNvCxnSpPr/>
                <p:nvPr/>
              </p:nvCxnSpPr>
              <p:spPr>
                <a:xfrm>
                  <a:off x="2610480" y="429904"/>
                  <a:ext cx="0" cy="20163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箭头连接符 232"/>
                <p:cNvCxnSpPr/>
                <p:nvPr/>
              </p:nvCxnSpPr>
              <p:spPr>
                <a:xfrm>
                  <a:off x="-366612" y="2237471"/>
                  <a:ext cx="2977365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箭头连接符 233"/>
                <p:cNvCxnSpPr/>
                <p:nvPr/>
              </p:nvCxnSpPr>
              <p:spPr>
                <a:xfrm>
                  <a:off x="2610112" y="2237471"/>
                  <a:ext cx="2620946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箭头连接符 234"/>
                <p:cNvCxnSpPr/>
                <p:nvPr/>
              </p:nvCxnSpPr>
              <p:spPr>
                <a:xfrm>
                  <a:off x="-366612" y="2683504"/>
                  <a:ext cx="367220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箭头连接符 235"/>
                <p:cNvCxnSpPr/>
                <p:nvPr/>
              </p:nvCxnSpPr>
              <p:spPr>
                <a:xfrm>
                  <a:off x="3304951" y="2683504"/>
                  <a:ext cx="1929707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箭头连接符 236"/>
                <p:cNvCxnSpPr/>
                <p:nvPr/>
              </p:nvCxnSpPr>
              <p:spPr>
                <a:xfrm>
                  <a:off x="-366611" y="3145296"/>
                  <a:ext cx="2977365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箭头连接符 237"/>
                <p:cNvCxnSpPr/>
                <p:nvPr/>
              </p:nvCxnSpPr>
              <p:spPr>
                <a:xfrm>
                  <a:off x="2610112" y="3145296"/>
                  <a:ext cx="694839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箭头连接符 238"/>
                <p:cNvCxnSpPr/>
                <p:nvPr/>
              </p:nvCxnSpPr>
              <p:spPr>
                <a:xfrm>
                  <a:off x="3304951" y="3145296"/>
                  <a:ext cx="1929707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箭头连接符 239"/>
                <p:cNvCxnSpPr/>
                <p:nvPr/>
              </p:nvCxnSpPr>
              <p:spPr>
                <a:xfrm>
                  <a:off x="-366611" y="272955"/>
                  <a:ext cx="561631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箭头连接符 240"/>
                <p:cNvCxnSpPr/>
                <p:nvPr/>
              </p:nvCxnSpPr>
              <p:spPr>
                <a:xfrm>
                  <a:off x="-378054" y="3822998"/>
                  <a:ext cx="403222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箭头连接符 241"/>
                <p:cNvCxnSpPr/>
                <p:nvPr/>
              </p:nvCxnSpPr>
              <p:spPr>
                <a:xfrm>
                  <a:off x="3664971" y="3822998"/>
                  <a:ext cx="15660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/>
                <p:cNvCxnSpPr/>
                <p:nvPr/>
              </p:nvCxnSpPr>
              <p:spPr>
                <a:xfrm>
                  <a:off x="2610112" y="2935635"/>
                  <a:ext cx="0" cy="540091"/>
                </a:xfrm>
                <a:prstGeom prst="line">
                  <a:avLst/>
                </a:prstGeom>
                <a:ln w="12700">
                  <a:solidFill>
                    <a:srgbClr val="080808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/>
                <p:cNvCxnSpPr/>
                <p:nvPr/>
              </p:nvCxnSpPr>
              <p:spPr>
                <a:xfrm>
                  <a:off x="3664971" y="3394528"/>
                  <a:ext cx="0" cy="5035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箭头连接符 244"/>
                <p:cNvCxnSpPr/>
                <p:nvPr/>
              </p:nvCxnSpPr>
              <p:spPr>
                <a:xfrm>
                  <a:off x="2466104" y="1480782"/>
                  <a:ext cx="14400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箭头连接符 245"/>
                <p:cNvCxnSpPr/>
                <p:nvPr/>
              </p:nvCxnSpPr>
              <p:spPr>
                <a:xfrm>
                  <a:off x="2930840" y="1480782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箭头连接符 246"/>
                <p:cNvCxnSpPr/>
                <p:nvPr/>
              </p:nvCxnSpPr>
              <p:spPr>
                <a:xfrm>
                  <a:off x="3133068" y="3631286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箭头连接符 247"/>
                <p:cNvCxnSpPr/>
                <p:nvPr/>
              </p:nvCxnSpPr>
              <p:spPr>
                <a:xfrm>
                  <a:off x="3664971" y="3631286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/>
                <p:nvPr/>
              </p:nvCxnSpPr>
              <p:spPr>
                <a:xfrm>
                  <a:off x="3304951" y="409432"/>
                  <a:ext cx="0" cy="576097"/>
                </a:xfrm>
                <a:prstGeom prst="line">
                  <a:avLst/>
                </a:prstGeom>
                <a:ln w="19050">
                  <a:solidFill>
                    <a:srgbClr val="080808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直接连接符 205"/>
              <p:cNvCxnSpPr/>
              <p:nvPr/>
            </p:nvCxnSpPr>
            <p:spPr>
              <a:xfrm>
                <a:off x="2944931" y="1027042"/>
                <a:ext cx="0" cy="104417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文本框 53"/>
          <p:cNvSpPr txBox="1"/>
          <p:nvPr/>
        </p:nvSpPr>
        <p:spPr>
          <a:xfrm>
            <a:off x="5364088" y="4464000"/>
            <a:ext cx="864000" cy="25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rPr>
              <a:t>兴波阻力</a:t>
            </a:r>
            <a:r>
              <a:rPr lang="en-US" sz="1050" b="1" i="1" kern="100" dirty="0" err="1">
                <a:effectLst/>
                <a:latin typeface="黑体" pitchFamily="49" charset="-122"/>
                <a:ea typeface="黑体" pitchFamily="49" charset="-122"/>
                <a:cs typeface="Times New Roman"/>
              </a:rPr>
              <a:t>R</a:t>
            </a:r>
            <a:r>
              <a:rPr lang="en-US" sz="1050" b="1" kern="100" baseline="-25000" dirty="0" err="1">
                <a:effectLst/>
                <a:latin typeface="黑体" pitchFamily="49" charset="-122"/>
                <a:ea typeface="黑体" pitchFamily="49" charset="-122"/>
                <a:cs typeface="Times New Roman"/>
              </a:rPr>
              <a:t>w</a:t>
            </a:r>
            <a:endParaRPr lang="zh-CN" sz="1050" b="1" kern="100" dirty="0"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56" name="文本框 49"/>
          <p:cNvSpPr txBox="1"/>
          <p:nvPr/>
        </p:nvSpPr>
        <p:spPr>
          <a:xfrm>
            <a:off x="2050367" y="2051999"/>
            <a:ext cx="1439465" cy="26336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rPr>
              <a:t>相当平板摩擦阻力</a:t>
            </a:r>
            <a:r>
              <a:rPr lang="en-US" sz="1050" b="1" i="1" kern="100" dirty="0" err="1">
                <a:effectLst/>
                <a:latin typeface="黑体" pitchFamily="49" charset="-122"/>
                <a:ea typeface="黑体" pitchFamily="49" charset="-122"/>
                <a:cs typeface="Times New Roman"/>
              </a:rPr>
              <a:t>R</a:t>
            </a:r>
            <a:r>
              <a:rPr lang="en-US" sz="1050" b="1" kern="100" baseline="-25000" dirty="0" err="1">
                <a:effectLst/>
                <a:latin typeface="黑体" pitchFamily="49" charset="-122"/>
                <a:ea typeface="黑体" pitchFamily="49" charset="-122"/>
                <a:cs typeface="Times New Roman"/>
              </a:rPr>
              <a:t>f</a:t>
            </a:r>
            <a:endParaRPr lang="zh-CN" sz="1050" b="1" kern="100" dirty="0"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57" name="文本框 62"/>
          <p:cNvSpPr txBox="1"/>
          <p:nvPr/>
        </p:nvSpPr>
        <p:spPr>
          <a:xfrm>
            <a:off x="6876256" y="4149080"/>
            <a:ext cx="755958" cy="28795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050" b="1" kern="100" dirty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流体性质</a:t>
            </a:r>
            <a:endParaRPr lang="zh-CN" sz="1050" b="1" kern="100" dirty="0">
              <a:solidFill>
                <a:srgbClr val="008000"/>
              </a:solidFill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cxnSp>
        <p:nvCxnSpPr>
          <p:cNvPr id="58" name="直接连接符 248"/>
          <p:cNvCxnSpPr/>
          <p:nvPr/>
        </p:nvCxnSpPr>
        <p:spPr>
          <a:xfrm>
            <a:off x="4932000" y="2709288"/>
            <a:ext cx="0" cy="133200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248"/>
          <p:cNvCxnSpPr/>
          <p:nvPr/>
        </p:nvCxnSpPr>
        <p:spPr>
          <a:xfrm>
            <a:off x="4932000" y="4149448"/>
            <a:ext cx="0" cy="1404000"/>
          </a:xfrm>
          <a:prstGeom prst="line">
            <a:avLst/>
          </a:prstGeom>
          <a:ln w="1905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74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纲要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5140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为何要学船舶阻力？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(Why?)</a:t>
            </a: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必要性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重要性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200" dirty="0">
                <a:solidFill>
                  <a:schemeClr val="bg1">
                    <a:lumMod val="65000"/>
                  </a:schemeClr>
                </a:solidFill>
              </a:rPr>
              <a:t>船舶阻力的内容为何？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(What?)</a:t>
            </a: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船舶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阻力的成因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Clr>
                <a:srgbClr val="92D05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船舶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阻力的分类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871200" lvl="2" indent="-457200">
              <a:lnSpc>
                <a:spcPct val="100000"/>
              </a:lnSpc>
              <a:buClr>
                <a:srgbClr val="92D050"/>
              </a:buClr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anose="02010600030101010101" pitchFamily="2" charset="-122"/>
              </a:rPr>
              <a:t>按物理现象分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Clr>
                <a:srgbClr val="92D050"/>
              </a:buClr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anose="02010600030101010101" pitchFamily="2" charset="-122"/>
              </a:rPr>
              <a:t>按作用力的方向分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Clr>
                <a:srgbClr val="92D050"/>
              </a:buClr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anose="02010600030101010101" pitchFamily="2" charset="-122"/>
              </a:rPr>
              <a:t>按流体的性质分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Clr>
                <a:srgbClr val="92D050"/>
              </a:buClr>
              <a:buFont typeface="+mj-lt"/>
              <a:buAutoNum type="alphaLcParenR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anose="02010600030101010101" pitchFamily="2" charset="-122"/>
              </a:rPr>
              <a:t>按傅汝德观点分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"/>
            </a:pPr>
            <a:r>
              <a:rPr lang="zh-TW" altLang="en-US" sz="2200" dirty="0">
                <a:solidFill>
                  <a:srgbClr val="080808"/>
                </a:solidFill>
              </a:rPr>
              <a:t>如何决定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计算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  <a:r>
              <a:rPr lang="zh-TW" altLang="en-US" sz="2200" dirty="0">
                <a:solidFill>
                  <a:srgbClr val="080808"/>
                </a:solidFill>
              </a:rPr>
              <a:t>船舶阻力？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</a:rPr>
              <a:t>How?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655200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理论计算法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试验方法</a:t>
            </a:r>
            <a:r>
              <a:rPr lang="en-US" altLang="zh-TW" sz="1800" dirty="0">
                <a:solidFill>
                  <a:srgbClr val="080808"/>
                </a:solidFill>
                <a:latin typeface="+mn-ea"/>
              </a:rPr>
              <a:t>(</a:t>
            </a:r>
            <a:r>
              <a:rPr lang="en-US" altLang="zh-TW" sz="1800" b="1" dirty="0">
                <a:solidFill>
                  <a:srgbClr val="FF0000"/>
                </a:solidFill>
                <a:latin typeface="+mn-ea"/>
                <a:sym typeface="Wingdings"/>
              </a:rPr>
              <a:t></a:t>
            </a:r>
            <a:r>
              <a:rPr lang="en-US" altLang="zh-TW" sz="1800" dirty="0">
                <a:solidFill>
                  <a:srgbClr val="080808"/>
                </a:solidFill>
                <a:latin typeface="+mn-ea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000FF"/>
                </a:solidFill>
                <a:latin typeface="+mn-ea"/>
              </a:rPr>
              <a:t>船模实验：</a:t>
            </a:r>
            <a:r>
              <a:rPr lang="zh-TW" altLang="en-US" sz="1600" dirty="0">
                <a:solidFill>
                  <a:srgbClr val="0000FF"/>
                </a:solidFill>
                <a:latin typeface="Adobe 繁黑體 Std B"/>
              </a:rPr>
              <a:t>船舶</a:t>
            </a:r>
            <a:r>
              <a:rPr lang="zh-TW" altLang="en-US" sz="1600" dirty="0">
                <a:solidFill>
                  <a:srgbClr val="0000FF"/>
                </a:solidFill>
                <a:latin typeface="+mn-ea"/>
                <a:sym typeface="Symbol"/>
              </a:rPr>
              <a:t>阻力相似律</a:t>
            </a:r>
            <a:r>
              <a:rPr lang="en-US" altLang="zh-TW" sz="1600" dirty="0">
                <a:solidFill>
                  <a:srgbClr val="FF0000"/>
                </a:solidFill>
                <a:latin typeface="+mn-ea"/>
                <a:sym typeface="Symbol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+mn-ea"/>
                <a:sym typeface="Symbol"/>
              </a:rPr>
              <a:t>物理方法＆数学方法</a:t>
            </a:r>
            <a:r>
              <a:rPr lang="en-US" altLang="zh-TW" sz="1600" dirty="0">
                <a:solidFill>
                  <a:srgbClr val="FF0000"/>
                </a:solidFill>
                <a:latin typeface="+mn-ea"/>
                <a:sym typeface="Symbol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</a:rPr>
              <a:t>船模和实船的阻力换算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</a:rPr>
              <a:t>(2D&amp;3D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</a:rPr>
              <a:t>换算法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655200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数值模拟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73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/>
              <a:t>如何决定</a:t>
            </a:r>
            <a:r>
              <a:rPr lang="en-US" altLang="zh-TW" dirty="0"/>
              <a:t>(</a:t>
            </a:r>
            <a:r>
              <a:rPr lang="zh-TW" altLang="en-US" dirty="0"/>
              <a:t>计算</a:t>
            </a:r>
            <a:r>
              <a:rPr lang="en-US" altLang="zh-TW" dirty="0"/>
              <a:t>)</a:t>
            </a:r>
            <a:r>
              <a:rPr lang="zh-TW" altLang="en-US" dirty="0"/>
              <a:t>船舶阻力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10280"/>
            <a:ext cx="3889127" cy="330488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研究</a:t>
            </a:r>
            <a:r>
              <a:rPr lang="zh-TW" altLang="en-US" sz="2200" dirty="0">
                <a:latin typeface="Times New Roman" pitchFamily="18" charset="0"/>
              </a:rPr>
              <a:t>船舶</a:t>
            </a:r>
            <a:r>
              <a:rPr lang="zh-TW" altLang="en-US" sz="2000" dirty="0"/>
              <a:t>阻力</a:t>
            </a:r>
            <a:r>
              <a:rPr lang="zh-TW" altLang="en-US" sz="2200" dirty="0">
                <a:latin typeface="Times New Roman" pitchFamily="18" charset="0"/>
              </a:rPr>
              <a:t>的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方法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1998" y="1385744"/>
            <a:ext cx="5256000" cy="204325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理论解析法</a:t>
            </a:r>
            <a:endParaRPr lang="en-US" altLang="zh-TW" sz="2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应用流体力学理论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用比较简单的物理或数学模型，结合理论推导和计算</a:t>
            </a:r>
            <a:r>
              <a:rPr lang="en-US" altLang="zh-TW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例如</a:t>
            </a:r>
            <a:r>
              <a:rPr lang="en-US" altLang="zh-TW" sz="20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Wigley</a:t>
            </a:r>
            <a:r>
              <a:rPr lang="en-US" altLang="zh-TW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Hull-form</a:t>
            </a:r>
            <a:r>
              <a:rPr lang="en-US" altLang="zh-TW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对于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简单问题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可获得</a:t>
            </a:r>
            <a:r>
              <a:rPr lang="zh-TW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定量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结果，对于</a:t>
            </a:r>
            <a:r>
              <a:rPr lang="zh-TW" altLang="en-US" sz="2000" dirty="0">
                <a:latin typeface="Times New Roman" pitchFamily="18" charset="0"/>
              </a:rPr>
              <a:t>快速性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复杂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问题只能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获</a:t>
            </a:r>
            <a:r>
              <a:rPr lang="zh-TW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定性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结果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3465368"/>
            <a:ext cx="8641656" cy="32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试验方法</a:t>
            </a:r>
            <a:endParaRPr lang="en-US" altLang="zh-TW" sz="2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船模试验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TW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/>
              </a:rPr>
              <a:t>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按照</a:t>
            </a:r>
            <a:r>
              <a:rPr lang="zh-TW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相似律</a:t>
            </a:r>
            <a:r>
              <a:rPr lang="en-US" altLang="zh-TW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因次分析</a:t>
            </a:r>
            <a:r>
              <a:rPr lang="en-US" altLang="zh-TW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，制作小尺度的船模和桨模，在试验池中进行试验，以获得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定性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定量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的解答。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Times New Roman" pitchFamily="18" charset="0"/>
              </a:rPr>
              <a:t>是船舶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阻力</a:t>
            </a:r>
            <a:r>
              <a:rPr lang="zh-TW" altLang="en-US" sz="2000" dirty="0">
                <a:latin typeface="Times New Roman" pitchFamily="18" charset="0"/>
              </a:rPr>
              <a:t>研究的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主要方法</a:t>
            </a:r>
            <a:r>
              <a:rPr lang="zh-TW" altLang="en-US" sz="2000" dirty="0">
                <a:latin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</a:endParaRP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Times New Roman" pitchFamily="18" charset="0"/>
              </a:rPr>
              <a:t>需满足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相似律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条件</a:t>
            </a:r>
            <a:r>
              <a:rPr lang="zh-TW" altLang="en-US" sz="2000" dirty="0">
                <a:latin typeface="Times New Roman" pitchFamily="18" charset="0"/>
              </a:rPr>
              <a:t>，因模型与实船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流场</a:t>
            </a:r>
            <a:r>
              <a:rPr lang="zh-TW" altLang="en-US" sz="2000" dirty="0">
                <a:latin typeface="Times New Roman" pitchFamily="18" charset="0"/>
              </a:rPr>
              <a:t>状况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不完全</a:t>
            </a:r>
            <a:r>
              <a:rPr lang="zh-TW" altLang="en-US" sz="2000" dirty="0">
                <a:latin typeface="Times New Roman" pitchFamily="18" charset="0"/>
              </a:rPr>
              <a:t>吻合。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实船试验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TW" sz="2000" b="1" dirty="0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/>
              </a:rPr>
              <a:t>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鉴定船舶</a:t>
            </a:r>
            <a:r>
              <a:rPr lang="zh-TW" altLang="en-US" sz="2000" dirty="0">
                <a:latin typeface="Times New Roman" pitchFamily="18" charset="0"/>
              </a:rPr>
              <a:t>快速性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是否达到设计要求</a:t>
            </a:r>
            <a:r>
              <a:rPr lang="zh-TW" altLang="en-US" sz="2000" dirty="0">
                <a:latin typeface="Times New Roman" pitchFamily="18" charset="0"/>
              </a:rPr>
              <a:t>，并验证理论研究成果的准确性</a:t>
            </a: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Times New Roman" pitchFamily="18" charset="0"/>
              </a:rPr>
              <a:t>试验环境不易控制，</a:t>
            </a:r>
            <a:r>
              <a:rPr lang="zh-TW" altLang="en-US" sz="2000" dirty="0">
                <a:solidFill>
                  <a:srgbClr val="008000"/>
                </a:solidFill>
                <a:latin typeface="Times New Roman" pitchFamily="18" charset="0"/>
              </a:rPr>
              <a:t>费用昂贵</a:t>
            </a:r>
            <a:r>
              <a:rPr lang="zh-TW" altLang="en-US" sz="2000" dirty="0">
                <a:latin typeface="Times New Roman" pitchFamily="18" charset="0"/>
              </a:rPr>
              <a:t>，结果是衡量快速性的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最后标准</a:t>
            </a:r>
            <a:r>
              <a:rPr lang="zh-TW" altLang="en-US" sz="2000" dirty="0">
                <a:latin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543999" y="1469583"/>
            <a:ext cx="3490508" cy="2454417"/>
            <a:chOff x="5616007" y="1469583"/>
            <a:chExt cx="3490508" cy="2454417"/>
          </a:xfrm>
        </p:grpSpPr>
        <p:grpSp>
          <p:nvGrpSpPr>
            <p:cNvPr id="7" name="群組 6"/>
            <p:cNvGrpSpPr/>
            <p:nvPr/>
          </p:nvGrpSpPr>
          <p:grpSpPr>
            <a:xfrm>
              <a:off x="5616007" y="1469583"/>
              <a:ext cx="3393978" cy="2454417"/>
              <a:chOff x="5614767" y="1017617"/>
              <a:chExt cx="3421369" cy="2454417"/>
            </a:xfrm>
          </p:grpSpPr>
          <p:graphicFrame>
            <p:nvGraphicFramePr>
              <p:cNvPr id="5" name="物件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5455066"/>
                  </p:ext>
                </p:extLst>
              </p:nvPr>
            </p:nvGraphicFramePr>
            <p:xfrm>
              <a:off x="5796136" y="1017617"/>
              <a:ext cx="3240000" cy="913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60" name="Equation" r:id="rId3" imgW="3416040" imgH="965160" progId="Equation.DSMT4">
                      <p:embed/>
                    </p:oleObj>
                  </mc:Choice>
                  <mc:Fallback>
                    <p:oleObj name="Equation" r:id="rId3" imgW="3416040" imgH="965160" progId="Equation.DSMT4">
                      <p:embed/>
                      <p:pic>
                        <p:nvPicPr>
                          <p:cNvPr id="0" name="物件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6136" y="1017617"/>
                            <a:ext cx="3240000" cy="913814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1" name="圖片 10" descr="「wigley hull form equation」的圖片搜尋結果">
                <a:hlinkClick r:id="rId5"/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0" t="46155" r="60888" b="14894"/>
              <a:stretch/>
            </p:blipFill>
            <p:spPr bwMode="auto">
              <a:xfrm>
                <a:off x="5614767" y="2032034"/>
                <a:ext cx="1550671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圖片 12" descr="「wigley hull form equation」的圖片搜尋結果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4" t="19833" r="17182" b="18167"/>
            <a:stretch/>
          </p:blipFill>
          <p:spPr bwMode="auto">
            <a:xfrm>
              <a:off x="7190377" y="2484000"/>
              <a:ext cx="1916138" cy="144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75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/>
              <a:t>如何决定</a:t>
            </a:r>
            <a:r>
              <a:rPr lang="en-US" altLang="zh-TW" dirty="0"/>
              <a:t>(</a:t>
            </a:r>
            <a:r>
              <a:rPr lang="zh-TW" altLang="en-US" dirty="0"/>
              <a:t>计算</a:t>
            </a:r>
            <a:r>
              <a:rPr lang="en-US" altLang="zh-TW" dirty="0"/>
              <a:t>)</a:t>
            </a:r>
            <a:r>
              <a:rPr lang="zh-TW" altLang="en-US" dirty="0"/>
              <a:t>船舶阻力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1052736"/>
            <a:ext cx="8641656" cy="381642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数值模拟</a:t>
            </a:r>
            <a:endParaRPr lang="en-US" altLang="zh-TW" sz="2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71200" lvl="2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高速计算机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的迅速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发展和普及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硬件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871200" lvl="2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数值方法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的进步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软件</a:t>
            </a:r>
            <a:r>
              <a:rPr lang="en-US" altLang="zh-TW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871200" lvl="2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数学模型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，采用数值方法预报船舶航行性能及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优化船型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推进器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的设计，已广泛获得应用与成效。</a:t>
            </a:r>
            <a:endParaRPr lang="en-US" altLang="zh-TW" sz="20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71200" lvl="2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船型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复杂多样，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船体周围流场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亦极复杂，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数值模拟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只能解决部分问题，船舶快速性的实际问题，仍须配合船模实验来解决。</a:t>
            </a:r>
            <a:endParaRPr lang="en-US" altLang="zh-TW" sz="20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71200" lvl="2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数值模拟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作为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辅助手段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，与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船模试验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互相配合，以得到更高的经济效益：预先使用数值方法进行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大量的比较分析计算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，选择</a:t>
            </a:r>
            <a:r>
              <a:rPr lang="zh-TW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若干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优秀方案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，在进行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船模试验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，以</a:t>
            </a:r>
            <a:r>
              <a:rPr lang="zh-TW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减少</a:t>
            </a:r>
            <a:r>
              <a:rPr lang="zh-TW" altLang="en-US" sz="20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试验费用</a:t>
            </a:r>
            <a:endParaRPr lang="en-US" altLang="zh-TW" sz="20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72512"/>
            <a:ext cx="3096344" cy="2230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4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&quot;2122042&quot;,&quot;user_id&quot;:null,&quot;accesstoken&quot;:null,&quot;course_id&quot;:null,&quot;q_type&quot;:&quot;essay&quot;,&quot;is_group&quot;:&quot;NO&quot;,&quot;is_anonymous&quot;:&quot;NO&quot;,&quot;description&quot;:&quot;针对船舶实际船舶的设计，一般利用模型试验的结果来预报实船的水动力性能(包括船舶阻力、推进/螺旋桨、船舶运动等)，你认为其动机(或实用意义)为何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033344" cy="17046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13000"/>
              </a:lnSpc>
              <a:spcBef>
                <a:spcPts val="600"/>
              </a:spcBef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针对船舶实际</a:t>
            </a:r>
            <a:r>
              <a:rPr lang="zh-TW" altLang="en-US" sz="2500" dirty="0">
                <a:solidFill>
                  <a:srgbClr val="000000"/>
                </a:solidFill>
              </a:rPr>
              <a:t>船舶设计的需要，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一般利用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模型试验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的结果来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预报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实船的水动力性能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包括船舶阻力、推进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螺旋桨、船舶运动等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，你认为其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实用意义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为何？</a:t>
            </a:r>
          </a:p>
        </p:txBody>
      </p:sp>
    </p:spTree>
    <p:extLst>
      <p:ext uri="{BB962C8B-B14F-4D97-AF65-F5344CB8AC3E}">
        <p14:creationId xmlns:p14="http://schemas.microsoft.com/office/powerpoint/2010/main" val="2108206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利用试验方法决定船舶阻力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  <p:grpSp>
        <p:nvGrpSpPr>
          <p:cNvPr id="76" name="群組 75"/>
          <p:cNvGrpSpPr/>
          <p:nvPr/>
        </p:nvGrpSpPr>
        <p:grpSpPr>
          <a:xfrm>
            <a:off x="6878165" y="1124744"/>
            <a:ext cx="862187" cy="317184"/>
            <a:chOff x="6878165" y="1252242"/>
            <a:chExt cx="862187" cy="317184"/>
          </a:xfrm>
        </p:grpSpPr>
        <p:sp>
          <p:nvSpPr>
            <p:cNvPr id="44" name="文字方塊 34"/>
            <p:cNvSpPr txBox="1"/>
            <p:nvPr/>
          </p:nvSpPr>
          <p:spPr>
            <a:xfrm>
              <a:off x="6878165" y="1252242"/>
              <a:ext cx="288000" cy="3171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</a:t>
              </a:r>
              <a:r>
                <a:rPr lang="en-US" sz="2000" kern="100" baseline="-250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ts</a:t>
              </a:r>
              <a:endParaRPr lang="zh-TW" sz="2000" kern="100" baseline="-250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向左箭號 26"/>
            <p:cNvSpPr/>
            <p:nvPr/>
          </p:nvSpPr>
          <p:spPr>
            <a:xfrm>
              <a:off x="7182705" y="1327948"/>
              <a:ext cx="557647" cy="17980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1080000" y="1178007"/>
            <a:ext cx="6660352" cy="1428882"/>
            <a:chOff x="1080000" y="1305505"/>
            <a:chExt cx="6660352" cy="1428882"/>
          </a:xfrm>
        </p:grpSpPr>
        <p:grpSp>
          <p:nvGrpSpPr>
            <p:cNvPr id="33" name="群組 19"/>
            <p:cNvGrpSpPr>
              <a:grpSpLocks noChangeAspect="1"/>
            </p:cNvGrpSpPr>
            <p:nvPr/>
          </p:nvGrpSpPr>
          <p:grpSpPr>
            <a:xfrm>
              <a:off x="3096352" y="1641407"/>
              <a:ext cx="4644000" cy="1092980"/>
              <a:chOff x="0" y="0"/>
              <a:chExt cx="4305300" cy="1060450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12700" y="69850"/>
                <a:ext cx="95250" cy="431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手繪多邊形 34"/>
              <p:cNvSpPr/>
              <p:nvPr/>
            </p:nvSpPr>
            <p:spPr>
              <a:xfrm>
                <a:off x="101600" y="488950"/>
                <a:ext cx="3575050" cy="571500"/>
              </a:xfrm>
              <a:custGeom>
                <a:avLst/>
                <a:gdLst>
                  <a:gd name="connsiteX0" fmla="*/ 0 w 3848100"/>
                  <a:gd name="connsiteY0" fmla="*/ 0 h 586181"/>
                  <a:gd name="connsiteX1" fmla="*/ 393700 w 3848100"/>
                  <a:gd name="connsiteY1" fmla="*/ 69850 h 586181"/>
                  <a:gd name="connsiteX2" fmla="*/ 571500 w 3848100"/>
                  <a:gd name="connsiteY2" fmla="*/ 101600 h 586181"/>
                  <a:gd name="connsiteX3" fmla="*/ 736600 w 3848100"/>
                  <a:gd name="connsiteY3" fmla="*/ 546100 h 586181"/>
                  <a:gd name="connsiteX4" fmla="*/ 1479550 w 3848100"/>
                  <a:gd name="connsiteY4" fmla="*/ 565150 h 586181"/>
                  <a:gd name="connsiteX5" fmla="*/ 3848100 w 3848100"/>
                  <a:gd name="connsiteY5" fmla="*/ 527050 h 586181"/>
                  <a:gd name="connsiteX0" fmla="*/ 0 w 3848100"/>
                  <a:gd name="connsiteY0" fmla="*/ 0 h 580274"/>
                  <a:gd name="connsiteX1" fmla="*/ 393700 w 3848100"/>
                  <a:gd name="connsiteY1" fmla="*/ 69850 h 580274"/>
                  <a:gd name="connsiteX2" fmla="*/ 603250 w 3848100"/>
                  <a:gd name="connsiteY2" fmla="*/ 184161 h 580274"/>
                  <a:gd name="connsiteX3" fmla="*/ 736600 w 3848100"/>
                  <a:gd name="connsiteY3" fmla="*/ 546100 h 580274"/>
                  <a:gd name="connsiteX4" fmla="*/ 1479550 w 3848100"/>
                  <a:gd name="connsiteY4" fmla="*/ 565150 h 580274"/>
                  <a:gd name="connsiteX5" fmla="*/ 3848100 w 3848100"/>
                  <a:gd name="connsiteY5" fmla="*/ 527050 h 580274"/>
                  <a:gd name="connsiteX0" fmla="*/ 0 w 3740150"/>
                  <a:gd name="connsiteY0" fmla="*/ 0 h 573918"/>
                  <a:gd name="connsiteX1" fmla="*/ 285750 w 3740150"/>
                  <a:gd name="connsiteY1" fmla="*/ 63494 h 573918"/>
                  <a:gd name="connsiteX2" fmla="*/ 495300 w 3740150"/>
                  <a:gd name="connsiteY2" fmla="*/ 177805 h 573918"/>
                  <a:gd name="connsiteX3" fmla="*/ 628650 w 3740150"/>
                  <a:gd name="connsiteY3" fmla="*/ 539744 h 573918"/>
                  <a:gd name="connsiteX4" fmla="*/ 1371600 w 3740150"/>
                  <a:gd name="connsiteY4" fmla="*/ 558794 h 573918"/>
                  <a:gd name="connsiteX5" fmla="*/ 3740150 w 3740150"/>
                  <a:gd name="connsiteY5" fmla="*/ 520694 h 573918"/>
                  <a:gd name="connsiteX0" fmla="*/ 0 w 3740150"/>
                  <a:gd name="connsiteY0" fmla="*/ 0 h 572123"/>
                  <a:gd name="connsiteX1" fmla="*/ 285750 w 3740150"/>
                  <a:gd name="connsiteY1" fmla="*/ 63494 h 572123"/>
                  <a:gd name="connsiteX2" fmla="*/ 501650 w 3740150"/>
                  <a:gd name="connsiteY2" fmla="*/ 203228 h 572123"/>
                  <a:gd name="connsiteX3" fmla="*/ 628650 w 3740150"/>
                  <a:gd name="connsiteY3" fmla="*/ 539744 h 572123"/>
                  <a:gd name="connsiteX4" fmla="*/ 1371600 w 3740150"/>
                  <a:gd name="connsiteY4" fmla="*/ 558794 h 572123"/>
                  <a:gd name="connsiteX5" fmla="*/ 3740150 w 3740150"/>
                  <a:gd name="connsiteY5" fmla="*/ 520694 h 572123"/>
                  <a:gd name="connsiteX0" fmla="*/ 0 w 3740150"/>
                  <a:gd name="connsiteY0" fmla="*/ 0 h 572123"/>
                  <a:gd name="connsiteX1" fmla="*/ 336550 w 3740150"/>
                  <a:gd name="connsiteY1" fmla="*/ 57137 h 572123"/>
                  <a:gd name="connsiteX2" fmla="*/ 501650 w 3740150"/>
                  <a:gd name="connsiteY2" fmla="*/ 203228 h 572123"/>
                  <a:gd name="connsiteX3" fmla="*/ 628650 w 3740150"/>
                  <a:gd name="connsiteY3" fmla="*/ 539744 h 572123"/>
                  <a:gd name="connsiteX4" fmla="*/ 1371600 w 3740150"/>
                  <a:gd name="connsiteY4" fmla="*/ 558794 h 572123"/>
                  <a:gd name="connsiteX5" fmla="*/ 3740150 w 3740150"/>
                  <a:gd name="connsiteY5" fmla="*/ 520694 h 572123"/>
                  <a:gd name="connsiteX0" fmla="*/ 0 w 3657600"/>
                  <a:gd name="connsiteY0" fmla="*/ 0 h 565766"/>
                  <a:gd name="connsiteX1" fmla="*/ 254000 w 3657600"/>
                  <a:gd name="connsiteY1" fmla="*/ 50780 h 565766"/>
                  <a:gd name="connsiteX2" fmla="*/ 419100 w 3657600"/>
                  <a:gd name="connsiteY2" fmla="*/ 196871 h 565766"/>
                  <a:gd name="connsiteX3" fmla="*/ 546100 w 3657600"/>
                  <a:gd name="connsiteY3" fmla="*/ 533387 h 565766"/>
                  <a:gd name="connsiteX4" fmla="*/ 1289050 w 3657600"/>
                  <a:gd name="connsiteY4" fmla="*/ 552437 h 565766"/>
                  <a:gd name="connsiteX5" fmla="*/ 3657600 w 3657600"/>
                  <a:gd name="connsiteY5" fmla="*/ 514337 h 565766"/>
                  <a:gd name="connsiteX0" fmla="*/ 0 w 3651069"/>
                  <a:gd name="connsiteY0" fmla="*/ 0 h 572123"/>
                  <a:gd name="connsiteX1" fmla="*/ 247469 w 3651069"/>
                  <a:gd name="connsiteY1" fmla="*/ 57137 h 572123"/>
                  <a:gd name="connsiteX2" fmla="*/ 412569 w 3651069"/>
                  <a:gd name="connsiteY2" fmla="*/ 203228 h 572123"/>
                  <a:gd name="connsiteX3" fmla="*/ 539569 w 3651069"/>
                  <a:gd name="connsiteY3" fmla="*/ 539744 h 572123"/>
                  <a:gd name="connsiteX4" fmla="*/ 1282519 w 3651069"/>
                  <a:gd name="connsiteY4" fmla="*/ 558794 h 572123"/>
                  <a:gd name="connsiteX5" fmla="*/ 3651069 w 3651069"/>
                  <a:gd name="connsiteY5" fmla="*/ 520694 h 572123"/>
                  <a:gd name="connsiteX0" fmla="*/ 0 w 3683726"/>
                  <a:gd name="connsiteY0" fmla="*/ 0 h 591194"/>
                  <a:gd name="connsiteX1" fmla="*/ 280126 w 3683726"/>
                  <a:gd name="connsiteY1" fmla="*/ 76208 h 591194"/>
                  <a:gd name="connsiteX2" fmla="*/ 445226 w 3683726"/>
                  <a:gd name="connsiteY2" fmla="*/ 222299 h 591194"/>
                  <a:gd name="connsiteX3" fmla="*/ 572226 w 3683726"/>
                  <a:gd name="connsiteY3" fmla="*/ 558815 h 591194"/>
                  <a:gd name="connsiteX4" fmla="*/ 1315176 w 3683726"/>
                  <a:gd name="connsiteY4" fmla="*/ 577865 h 591194"/>
                  <a:gd name="connsiteX5" fmla="*/ 3683726 w 3683726"/>
                  <a:gd name="connsiteY5" fmla="*/ 539765 h 591194"/>
                  <a:gd name="connsiteX0" fmla="*/ 0 w 3677195"/>
                  <a:gd name="connsiteY0" fmla="*/ 0 h 572123"/>
                  <a:gd name="connsiteX1" fmla="*/ 273595 w 3677195"/>
                  <a:gd name="connsiteY1" fmla="*/ 57137 h 572123"/>
                  <a:gd name="connsiteX2" fmla="*/ 438695 w 3677195"/>
                  <a:gd name="connsiteY2" fmla="*/ 203228 h 572123"/>
                  <a:gd name="connsiteX3" fmla="*/ 565695 w 3677195"/>
                  <a:gd name="connsiteY3" fmla="*/ 539744 h 572123"/>
                  <a:gd name="connsiteX4" fmla="*/ 1308645 w 3677195"/>
                  <a:gd name="connsiteY4" fmla="*/ 558794 h 572123"/>
                  <a:gd name="connsiteX5" fmla="*/ 3677195 w 3677195"/>
                  <a:gd name="connsiteY5" fmla="*/ 520694 h 57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7195" h="572123">
                    <a:moveTo>
                      <a:pt x="0" y="0"/>
                    </a:moveTo>
                    <a:cubicBezTo>
                      <a:pt x="131233" y="23283"/>
                      <a:pt x="200479" y="23266"/>
                      <a:pt x="273595" y="57137"/>
                    </a:cubicBezTo>
                    <a:cubicBezTo>
                      <a:pt x="346711" y="91008"/>
                      <a:pt x="390012" y="122794"/>
                      <a:pt x="438695" y="203228"/>
                    </a:cubicBezTo>
                    <a:cubicBezTo>
                      <a:pt x="487378" y="283662"/>
                      <a:pt x="420703" y="480483"/>
                      <a:pt x="565695" y="539744"/>
                    </a:cubicBezTo>
                    <a:cubicBezTo>
                      <a:pt x="710687" y="599005"/>
                      <a:pt x="1308645" y="558794"/>
                      <a:pt x="1308645" y="558794"/>
                    </a:cubicBezTo>
                    <a:lnTo>
                      <a:pt x="3677195" y="52069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3663950" y="0"/>
                <a:ext cx="633095" cy="1016000"/>
              </a:xfrm>
              <a:custGeom>
                <a:avLst/>
                <a:gdLst>
                  <a:gd name="connsiteX0" fmla="*/ 0 w 630211"/>
                  <a:gd name="connsiteY0" fmla="*/ 996950 h 1015891"/>
                  <a:gd name="connsiteX1" fmla="*/ 431800 w 630211"/>
                  <a:gd name="connsiteY1" fmla="*/ 996950 h 1015891"/>
                  <a:gd name="connsiteX2" fmla="*/ 628650 w 630211"/>
                  <a:gd name="connsiteY2" fmla="*/ 800100 h 1015891"/>
                  <a:gd name="connsiteX3" fmla="*/ 336550 w 630211"/>
                  <a:gd name="connsiteY3" fmla="*/ 590550 h 1015891"/>
                  <a:gd name="connsiteX4" fmla="*/ 533400 w 630211"/>
                  <a:gd name="connsiteY4" fmla="*/ 0 h 1015891"/>
                  <a:gd name="connsiteX0" fmla="*/ 0 w 629855"/>
                  <a:gd name="connsiteY0" fmla="*/ 996950 h 1016872"/>
                  <a:gd name="connsiteX1" fmla="*/ 222353 w 629855"/>
                  <a:gd name="connsiteY1" fmla="*/ 1010173 h 1016872"/>
                  <a:gd name="connsiteX2" fmla="*/ 431800 w 629855"/>
                  <a:gd name="connsiteY2" fmla="*/ 996950 h 1016872"/>
                  <a:gd name="connsiteX3" fmla="*/ 628650 w 629855"/>
                  <a:gd name="connsiteY3" fmla="*/ 800100 h 1016872"/>
                  <a:gd name="connsiteX4" fmla="*/ 336550 w 629855"/>
                  <a:gd name="connsiteY4" fmla="*/ 590550 h 1016872"/>
                  <a:gd name="connsiteX5" fmla="*/ 533400 w 629855"/>
                  <a:gd name="connsiteY5" fmla="*/ 0 h 1016872"/>
                  <a:gd name="connsiteX0" fmla="*/ 0 w 629863"/>
                  <a:gd name="connsiteY0" fmla="*/ 996950 h 1014048"/>
                  <a:gd name="connsiteX1" fmla="*/ 216004 w 629863"/>
                  <a:gd name="connsiteY1" fmla="*/ 1003809 h 1014048"/>
                  <a:gd name="connsiteX2" fmla="*/ 431800 w 629863"/>
                  <a:gd name="connsiteY2" fmla="*/ 996950 h 1014048"/>
                  <a:gd name="connsiteX3" fmla="*/ 628650 w 629863"/>
                  <a:gd name="connsiteY3" fmla="*/ 800100 h 1014048"/>
                  <a:gd name="connsiteX4" fmla="*/ 336550 w 629863"/>
                  <a:gd name="connsiteY4" fmla="*/ 590550 h 1014048"/>
                  <a:gd name="connsiteX5" fmla="*/ 533400 w 629863"/>
                  <a:gd name="connsiteY5" fmla="*/ 0 h 1014048"/>
                  <a:gd name="connsiteX0" fmla="*/ 0 w 630070"/>
                  <a:gd name="connsiteY0" fmla="*/ 996950 h 1006828"/>
                  <a:gd name="connsiteX1" fmla="*/ 216004 w 630070"/>
                  <a:gd name="connsiteY1" fmla="*/ 1003809 h 1006828"/>
                  <a:gd name="connsiteX2" fmla="*/ 438149 w 630070"/>
                  <a:gd name="connsiteY2" fmla="*/ 984226 h 1006828"/>
                  <a:gd name="connsiteX3" fmla="*/ 628650 w 630070"/>
                  <a:gd name="connsiteY3" fmla="*/ 800100 h 1006828"/>
                  <a:gd name="connsiteX4" fmla="*/ 336550 w 630070"/>
                  <a:gd name="connsiteY4" fmla="*/ 590550 h 1006828"/>
                  <a:gd name="connsiteX5" fmla="*/ 533400 w 630070"/>
                  <a:gd name="connsiteY5" fmla="*/ 0 h 1006828"/>
                  <a:gd name="connsiteX0" fmla="*/ 0 w 630302"/>
                  <a:gd name="connsiteY0" fmla="*/ 996950 h 1004630"/>
                  <a:gd name="connsiteX1" fmla="*/ 216004 w 630302"/>
                  <a:gd name="connsiteY1" fmla="*/ 1003809 h 1004630"/>
                  <a:gd name="connsiteX2" fmla="*/ 444501 w 630302"/>
                  <a:gd name="connsiteY2" fmla="*/ 977862 h 1004630"/>
                  <a:gd name="connsiteX3" fmla="*/ 628650 w 630302"/>
                  <a:gd name="connsiteY3" fmla="*/ 800100 h 1004630"/>
                  <a:gd name="connsiteX4" fmla="*/ 336550 w 630302"/>
                  <a:gd name="connsiteY4" fmla="*/ 590550 h 1004630"/>
                  <a:gd name="connsiteX5" fmla="*/ 533400 w 630302"/>
                  <a:gd name="connsiteY5" fmla="*/ 0 h 1004630"/>
                  <a:gd name="connsiteX0" fmla="*/ 0 w 630302"/>
                  <a:gd name="connsiteY0" fmla="*/ 996950 h 1003821"/>
                  <a:gd name="connsiteX1" fmla="*/ 216004 w 630302"/>
                  <a:gd name="connsiteY1" fmla="*/ 1003809 h 1003821"/>
                  <a:gd name="connsiteX2" fmla="*/ 444501 w 630302"/>
                  <a:gd name="connsiteY2" fmla="*/ 971499 h 1003821"/>
                  <a:gd name="connsiteX3" fmla="*/ 628650 w 630302"/>
                  <a:gd name="connsiteY3" fmla="*/ 800100 h 1003821"/>
                  <a:gd name="connsiteX4" fmla="*/ 336550 w 630302"/>
                  <a:gd name="connsiteY4" fmla="*/ 590550 h 1003821"/>
                  <a:gd name="connsiteX5" fmla="*/ 533400 w 630302"/>
                  <a:gd name="connsiteY5" fmla="*/ 0 h 1003821"/>
                  <a:gd name="connsiteX0" fmla="*/ 0 w 630236"/>
                  <a:gd name="connsiteY0" fmla="*/ 996950 h 1003833"/>
                  <a:gd name="connsiteX1" fmla="*/ 254127 w 630236"/>
                  <a:gd name="connsiteY1" fmla="*/ 1003821 h 1003833"/>
                  <a:gd name="connsiteX2" fmla="*/ 444501 w 630236"/>
                  <a:gd name="connsiteY2" fmla="*/ 971499 h 1003833"/>
                  <a:gd name="connsiteX3" fmla="*/ 628650 w 630236"/>
                  <a:gd name="connsiteY3" fmla="*/ 800100 h 1003833"/>
                  <a:gd name="connsiteX4" fmla="*/ 336550 w 630236"/>
                  <a:gd name="connsiteY4" fmla="*/ 590550 h 1003833"/>
                  <a:gd name="connsiteX5" fmla="*/ 533400 w 630236"/>
                  <a:gd name="connsiteY5" fmla="*/ 0 h 1003833"/>
                  <a:gd name="connsiteX0" fmla="*/ 0 w 633656"/>
                  <a:gd name="connsiteY0" fmla="*/ 996950 h 1003821"/>
                  <a:gd name="connsiteX1" fmla="*/ 254127 w 633656"/>
                  <a:gd name="connsiteY1" fmla="*/ 1003821 h 1003821"/>
                  <a:gd name="connsiteX2" fmla="*/ 501680 w 633656"/>
                  <a:gd name="connsiteY2" fmla="*/ 958776 h 1003821"/>
                  <a:gd name="connsiteX3" fmla="*/ 628650 w 633656"/>
                  <a:gd name="connsiteY3" fmla="*/ 800100 h 1003821"/>
                  <a:gd name="connsiteX4" fmla="*/ 336550 w 633656"/>
                  <a:gd name="connsiteY4" fmla="*/ 590550 h 1003821"/>
                  <a:gd name="connsiteX5" fmla="*/ 533400 w 633656"/>
                  <a:gd name="connsiteY5" fmla="*/ 0 h 1003821"/>
                  <a:gd name="connsiteX0" fmla="*/ 0 w 633656"/>
                  <a:gd name="connsiteY0" fmla="*/ 990589 h 997460"/>
                  <a:gd name="connsiteX1" fmla="*/ 254127 w 633656"/>
                  <a:gd name="connsiteY1" fmla="*/ 997460 h 997460"/>
                  <a:gd name="connsiteX2" fmla="*/ 501680 w 633656"/>
                  <a:gd name="connsiteY2" fmla="*/ 952415 h 997460"/>
                  <a:gd name="connsiteX3" fmla="*/ 628650 w 633656"/>
                  <a:gd name="connsiteY3" fmla="*/ 793739 h 997460"/>
                  <a:gd name="connsiteX4" fmla="*/ 336550 w 633656"/>
                  <a:gd name="connsiteY4" fmla="*/ 584189 h 997460"/>
                  <a:gd name="connsiteX5" fmla="*/ 622379 w 633656"/>
                  <a:gd name="connsiteY5" fmla="*/ 0 h 997460"/>
                  <a:gd name="connsiteX0" fmla="*/ 0 w 633656"/>
                  <a:gd name="connsiteY0" fmla="*/ 1009649 h 1016520"/>
                  <a:gd name="connsiteX1" fmla="*/ 254127 w 633656"/>
                  <a:gd name="connsiteY1" fmla="*/ 1016520 h 1016520"/>
                  <a:gd name="connsiteX2" fmla="*/ 501680 w 633656"/>
                  <a:gd name="connsiteY2" fmla="*/ 971475 h 1016520"/>
                  <a:gd name="connsiteX3" fmla="*/ 628650 w 633656"/>
                  <a:gd name="connsiteY3" fmla="*/ 812799 h 1016520"/>
                  <a:gd name="connsiteX4" fmla="*/ 336550 w 633656"/>
                  <a:gd name="connsiteY4" fmla="*/ 603249 h 1016520"/>
                  <a:gd name="connsiteX5" fmla="*/ 633656 w 633656"/>
                  <a:gd name="connsiteY5" fmla="*/ 0 h 101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656" h="1016520">
                    <a:moveTo>
                      <a:pt x="0" y="1009649"/>
                    </a:moveTo>
                    <a:cubicBezTo>
                      <a:pt x="37059" y="1011853"/>
                      <a:pt x="182160" y="1016520"/>
                      <a:pt x="254127" y="1016520"/>
                    </a:cubicBezTo>
                    <a:cubicBezTo>
                      <a:pt x="326094" y="1016520"/>
                      <a:pt x="439260" y="1005428"/>
                      <a:pt x="501680" y="971475"/>
                    </a:cubicBezTo>
                    <a:cubicBezTo>
                      <a:pt x="564100" y="937522"/>
                      <a:pt x="656172" y="874170"/>
                      <a:pt x="628650" y="812799"/>
                    </a:cubicBezTo>
                    <a:cubicBezTo>
                      <a:pt x="601128" y="751428"/>
                      <a:pt x="335716" y="738715"/>
                      <a:pt x="336550" y="603249"/>
                    </a:cubicBezTo>
                    <a:cubicBezTo>
                      <a:pt x="337384" y="467783"/>
                      <a:pt x="607198" y="79375"/>
                      <a:pt x="633656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7" name="手繪多邊形 36"/>
              <p:cNvSpPr/>
              <p:nvPr/>
            </p:nvSpPr>
            <p:spPr>
              <a:xfrm>
                <a:off x="0" y="0"/>
                <a:ext cx="4305300" cy="114300"/>
              </a:xfrm>
              <a:custGeom>
                <a:avLst/>
                <a:gdLst>
                  <a:gd name="connsiteX0" fmla="*/ 0 w 4330700"/>
                  <a:gd name="connsiteY0" fmla="*/ 0 h 76200"/>
                  <a:gd name="connsiteX1" fmla="*/ 2190750 w 4330700"/>
                  <a:gd name="connsiteY1" fmla="*/ 76200 h 76200"/>
                  <a:gd name="connsiteX2" fmla="*/ 2190750 w 4330700"/>
                  <a:gd name="connsiteY2" fmla="*/ 76200 h 76200"/>
                  <a:gd name="connsiteX3" fmla="*/ 4330700 w 4330700"/>
                  <a:gd name="connsiteY3" fmla="*/ 0 h 76200"/>
                  <a:gd name="connsiteX0" fmla="*/ 0 w 4330700"/>
                  <a:gd name="connsiteY0" fmla="*/ 0 h 76200"/>
                  <a:gd name="connsiteX1" fmla="*/ 1238250 w 4330700"/>
                  <a:gd name="connsiteY1" fmla="*/ 44450 h 76200"/>
                  <a:gd name="connsiteX2" fmla="*/ 2190750 w 4330700"/>
                  <a:gd name="connsiteY2" fmla="*/ 76200 h 76200"/>
                  <a:gd name="connsiteX3" fmla="*/ 2190750 w 4330700"/>
                  <a:gd name="connsiteY3" fmla="*/ 76200 h 76200"/>
                  <a:gd name="connsiteX4" fmla="*/ 4330700 w 4330700"/>
                  <a:gd name="connsiteY4" fmla="*/ 0 h 76200"/>
                  <a:gd name="connsiteX0" fmla="*/ 0 w 4330700"/>
                  <a:gd name="connsiteY0" fmla="*/ 0 h 76200"/>
                  <a:gd name="connsiteX1" fmla="*/ 1238250 w 4330700"/>
                  <a:gd name="connsiteY1" fmla="*/ 44450 h 76200"/>
                  <a:gd name="connsiteX2" fmla="*/ 2190750 w 4330700"/>
                  <a:gd name="connsiteY2" fmla="*/ 76200 h 76200"/>
                  <a:gd name="connsiteX3" fmla="*/ 2190750 w 4330700"/>
                  <a:gd name="connsiteY3" fmla="*/ 76200 h 76200"/>
                  <a:gd name="connsiteX4" fmla="*/ 3181350 w 4330700"/>
                  <a:gd name="connsiteY4" fmla="*/ 38100 h 76200"/>
                  <a:gd name="connsiteX5" fmla="*/ 4330700 w 4330700"/>
                  <a:gd name="connsiteY5" fmla="*/ 0 h 76200"/>
                  <a:gd name="connsiteX0" fmla="*/ 0 w 4330700"/>
                  <a:gd name="connsiteY0" fmla="*/ 0 h 101600"/>
                  <a:gd name="connsiteX1" fmla="*/ 1238250 w 4330700"/>
                  <a:gd name="connsiteY1" fmla="*/ 444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95250"/>
                  <a:gd name="connsiteX1" fmla="*/ 1244600 w 4330700"/>
                  <a:gd name="connsiteY1" fmla="*/ 95250 h 95250"/>
                  <a:gd name="connsiteX2" fmla="*/ 2190750 w 4330700"/>
                  <a:gd name="connsiteY2" fmla="*/ 76200 h 95250"/>
                  <a:gd name="connsiteX3" fmla="*/ 3181350 w 4330700"/>
                  <a:gd name="connsiteY3" fmla="*/ 38100 h 95250"/>
                  <a:gd name="connsiteX4" fmla="*/ 4330700 w 4330700"/>
                  <a:gd name="connsiteY4" fmla="*/ 0 h 95250"/>
                  <a:gd name="connsiteX0" fmla="*/ 0 w 4330700"/>
                  <a:gd name="connsiteY0" fmla="*/ 0 h 114300"/>
                  <a:gd name="connsiteX1" fmla="*/ 1244600 w 4330700"/>
                  <a:gd name="connsiteY1" fmla="*/ 95250 h 114300"/>
                  <a:gd name="connsiteX2" fmla="*/ 2190750 w 4330700"/>
                  <a:gd name="connsiteY2" fmla="*/ 114300 h 114300"/>
                  <a:gd name="connsiteX3" fmla="*/ 3181350 w 4330700"/>
                  <a:gd name="connsiteY3" fmla="*/ 38100 h 114300"/>
                  <a:gd name="connsiteX4" fmla="*/ 4330700 w 4330700"/>
                  <a:gd name="connsiteY4" fmla="*/ 0 h 114300"/>
                  <a:gd name="connsiteX0" fmla="*/ 0 w 4330700"/>
                  <a:gd name="connsiteY0" fmla="*/ 0 h 114715"/>
                  <a:gd name="connsiteX1" fmla="*/ 1244600 w 4330700"/>
                  <a:gd name="connsiteY1" fmla="*/ 95250 h 114715"/>
                  <a:gd name="connsiteX2" fmla="*/ 2190750 w 4330700"/>
                  <a:gd name="connsiteY2" fmla="*/ 114300 h 114715"/>
                  <a:gd name="connsiteX3" fmla="*/ 3200400 w 4330700"/>
                  <a:gd name="connsiteY3" fmla="*/ 76200 h 114715"/>
                  <a:gd name="connsiteX4" fmla="*/ 4330700 w 4330700"/>
                  <a:gd name="connsiteY4" fmla="*/ 0 h 114715"/>
                  <a:gd name="connsiteX0" fmla="*/ 0 w 4305300"/>
                  <a:gd name="connsiteY0" fmla="*/ 63731 h 114715"/>
                  <a:gd name="connsiteX1" fmla="*/ 1219200 w 4305300"/>
                  <a:gd name="connsiteY1" fmla="*/ 95250 h 114715"/>
                  <a:gd name="connsiteX2" fmla="*/ 2165350 w 4305300"/>
                  <a:gd name="connsiteY2" fmla="*/ 114300 h 114715"/>
                  <a:gd name="connsiteX3" fmla="*/ 3175000 w 4305300"/>
                  <a:gd name="connsiteY3" fmla="*/ 76200 h 114715"/>
                  <a:gd name="connsiteX4" fmla="*/ 4305300 w 4305300"/>
                  <a:gd name="connsiteY4" fmla="*/ 0 h 1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300" h="114715">
                    <a:moveTo>
                      <a:pt x="0" y="63731"/>
                    </a:moveTo>
                    <a:lnTo>
                      <a:pt x="1219200" y="95250"/>
                    </a:lnTo>
                    <a:cubicBezTo>
                      <a:pt x="1534583" y="101600"/>
                      <a:pt x="1839383" y="117475"/>
                      <a:pt x="2165350" y="114300"/>
                    </a:cubicBezTo>
                    <a:cubicBezTo>
                      <a:pt x="2491317" y="111125"/>
                      <a:pt x="2838450" y="88900"/>
                      <a:pt x="3175000" y="76200"/>
                    </a:cubicBezTo>
                    <a:lnTo>
                      <a:pt x="43053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184120" y="1305505"/>
              <a:ext cx="468000" cy="2512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0000FF"/>
                  </a:solidFill>
                </a:rPr>
                <a:t>Ship</a:t>
              </a:r>
              <a:endParaRPr lang="zh-CN" altLang="en-US" sz="1600" dirty="0" err="1">
                <a:solidFill>
                  <a:srgbClr val="0000FF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080000" y="2001092"/>
              <a:ext cx="1101461" cy="32053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实船实验</a:t>
              </a: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689551" y="3393024"/>
            <a:ext cx="594417" cy="252000"/>
            <a:chOff x="3689551" y="3393024"/>
            <a:chExt cx="594417" cy="252000"/>
          </a:xfrm>
        </p:grpSpPr>
        <p:sp>
          <p:nvSpPr>
            <p:cNvPr id="51" name="文字方塊 34"/>
            <p:cNvSpPr txBox="1"/>
            <p:nvPr/>
          </p:nvSpPr>
          <p:spPr>
            <a:xfrm>
              <a:off x="3689551" y="3393024"/>
              <a:ext cx="252000" cy="252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</a:t>
              </a:r>
              <a:r>
                <a:rPr lang="en-US" sz="1400" kern="100" baseline="-250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tm</a:t>
              </a:r>
              <a:endParaRPr lang="zh-TW" sz="1400" kern="100" baseline="-250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向左箭號 26"/>
            <p:cNvSpPr>
              <a:spLocks noChangeAspect="1"/>
            </p:cNvSpPr>
            <p:nvPr/>
          </p:nvSpPr>
          <p:spPr>
            <a:xfrm>
              <a:off x="3995968" y="3481307"/>
              <a:ext cx="288000" cy="101366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200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1080000" y="3183098"/>
            <a:ext cx="3203864" cy="677950"/>
            <a:chOff x="1080000" y="3183098"/>
            <a:chExt cx="3203864" cy="677950"/>
          </a:xfrm>
        </p:grpSpPr>
        <p:sp>
          <p:nvSpPr>
            <p:cNvPr id="45" name="文字方塊 44"/>
            <p:cNvSpPr txBox="1"/>
            <p:nvPr/>
          </p:nvSpPr>
          <p:spPr>
            <a:xfrm>
              <a:off x="1080000" y="3540511"/>
              <a:ext cx="1101461" cy="32053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船模实验</a:t>
              </a:r>
            </a:p>
          </p:txBody>
        </p:sp>
        <p:grpSp>
          <p:nvGrpSpPr>
            <p:cNvPr id="50" name="群組 19"/>
            <p:cNvGrpSpPr>
              <a:grpSpLocks noChangeAspect="1"/>
            </p:cNvGrpSpPr>
            <p:nvPr/>
          </p:nvGrpSpPr>
          <p:grpSpPr>
            <a:xfrm>
              <a:off x="3347864" y="3640763"/>
              <a:ext cx="936000" cy="220285"/>
              <a:chOff x="0" y="0"/>
              <a:chExt cx="4305300" cy="1060450"/>
            </a:xfrm>
          </p:grpSpPr>
          <p:cxnSp>
            <p:nvCxnSpPr>
              <p:cNvPr id="54" name="直線接點 33"/>
              <p:cNvCxnSpPr/>
              <p:nvPr/>
            </p:nvCxnSpPr>
            <p:spPr>
              <a:xfrm>
                <a:off x="12700" y="69850"/>
                <a:ext cx="95250" cy="431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手繪多邊形 34"/>
              <p:cNvSpPr/>
              <p:nvPr/>
            </p:nvSpPr>
            <p:spPr>
              <a:xfrm>
                <a:off x="101600" y="488950"/>
                <a:ext cx="3575050" cy="571500"/>
              </a:xfrm>
              <a:custGeom>
                <a:avLst/>
                <a:gdLst>
                  <a:gd name="connsiteX0" fmla="*/ 0 w 3848100"/>
                  <a:gd name="connsiteY0" fmla="*/ 0 h 586181"/>
                  <a:gd name="connsiteX1" fmla="*/ 393700 w 3848100"/>
                  <a:gd name="connsiteY1" fmla="*/ 69850 h 586181"/>
                  <a:gd name="connsiteX2" fmla="*/ 571500 w 3848100"/>
                  <a:gd name="connsiteY2" fmla="*/ 101600 h 586181"/>
                  <a:gd name="connsiteX3" fmla="*/ 736600 w 3848100"/>
                  <a:gd name="connsiteY3" fmla="*/ 546100 h 586181"/>
                  <a:gd name="connsiteX4" fmla="*/ 1479550 w 3848100"/>
                  <a:gd name="connsiteY4" fmla="*/ 565150 h 586181"/>
                  <a:gd name="connsiteX5" fmla="*/ 3848100 w 3848100"/>
                  <a:gd name="connsiteY5" fmla="*/ 527050 h 586181"/>
                  <a:gd name="connsiteX0" fmla="*/ 0 w 3848100"/>
                  <a:gd name="connsiteY0" fmla="*/ 0 h 580274"/>
                  <a:gd name="connsiteX1" fmla="*/ 393700 w 3848100"/>
                  <a:gd name="connsiteY1" fmla="*/ 69850 h 580274"/>
                  <a:gd name="connsiteX2" fmla="*/ 603250 w 3848100"/>
                  <a:gd name="connsiteY2" fmla="*/ 184161 h 580274"/>
                  <a:gd name="connsiteX3" fmla="*/ 736600 w 3848100"/>
                  <a:gd name="connsiteY3" fmla="*/ 546100 h 580274"/>
                  <a:gd name="connsiteX4" fmla="*/ 1479550 w 3848100"/>
                  <a:gd name="connsiteY4" fmla="*/ 565150 h 580274"/>
                  <a:gd name="connsiteX5" fmla="*/ 3848100 w 3848100"/>
                  <a:gd name="connsiteY5" fmla="*/ 527050 h 580274"/>
                  <a:gd name="connsiteX0" fmla="*/ 0 w 3740150"/>
                  <a:gd name="connsiteY0" fmla="*/ 0 h 573918"/>
                  <a:gd name="connsiteX1" fmla="*/ 285750 w 3740150"/>
                  <a:gd name="connsiteY1" fmla="*/ 63494 h 573918"/>
                  <a:gd name="connsiteX2" fmla="*/ 495300 w 3740150"/>
                  <a:gd name="connsiteY2" fmla="*/ 177805 h 573918"/>
                  <a:gd name="connsiteX3" fmla="*/ 628650 w 3740150"/>
                  <a:gd name="connsiteY3" fmla="*/ 539744 h 573918"/>
                  <a:gd name="connsiteX4" fmla="*/ 1371600 w 3740150"/>
                  <a:gd name="connsiteY4" fmla="*/ 558794 h 573918"/>
                  <a:gd name="connsiteX5" fmla="*/ 3740150 w 3740150"/>
                  <a:gd name="connsiteY5" fmla="*/ 520694 h 573918"/>
                  <a:gd name="connsiteX0" fmla="*/ 0 w 3740150"/>
                  <a:gd name="connsiteY0" fmla="*/ 0 h 572123"/>
                  <a:gd name="connsiteX1" fmla="*/ 285750 w 3740150"/>
                  <a:gd name="connsiteY1" fmla="*/ 63494 h 572123"/>
                  <a:gd name="connsiteX2" fmla="*/ 501650 w 3740150"/>
                  <a:gd name="connsiteY2" fmla="*/ 203228 h 572123"/>
                  <a:gd name="connsiteX3" fmla="*/ 628650 w 3740150"/>
                  <a:gd name="connsiteY3" fmla="*/ 539744 h 572123"/>
                  <a:gd name="connsiteX4" fmla="*/ 1371600 w 3740150"/>
                  <a:gd name="connsiteY4" fmla="*/ 558794 h 572123"/>
                  <a:gd name="connsiteX5" fmla="*/ 3740150 w 3740150"/>
                  <a:gd name="connsiteY5" fmla="*/ 520694 h 572123"/>
                  <a:gd name="connsiteX0" fmla="*/ 0 w 3740150"/>
                  <a:gd name="connsiteY0" fmla="*/ 0 h 572123"/>
                  <a:gd name="connsiteX1" fmla="*/ 336550 w 3740150"/>
                  <a:gd name="connsiteY1" fmla="*/ 57137 h 572123"/>
                  <a:gd name="connsiteX2" fmla="*/ 501650 w 3740150"/>
                  <a:gd name="connsiteY2" fmla="*/ 203228 h 572123"/>
                  <a:gd name="connsiteX3" fmla="*/ 628650 w 3740150"/>
                  <a:gd name="connsiteY3" fmla="*/ 539744 h 572123"/>
                  <a:gd name="connsiteX4" fmla="*/ 1371600 w 3740150"/>
                  <a:gd name="connsiteY4" fmla="*/ 558794 h 572123"/>
                  <a:gd name="connsiteX5" fmla="*/ 3740150 w 3740150"/>
                  <a:gd name="connsiteY5" fmla="*/ 520694 h 572123"/>
                  <a:gd name="connsiteX0" fmla="*/ 0 w 3657600"/>
                  <a:gd name="connsiteY0" fmla="*/ 0 h 565766"/>
                  <a:gd name="connsiteX1" fmla="*/ 254000 w 3657600"/>
                  <a:gd name="connsiteY1" fmla="*/ 50780 h 565766"/>
                  <a:gd name="connsiteX2" fmla="*/ 419100 w 3657600"/>
                  <a:gd name="connsiteY2" fmla="*/ 196871 h 565766"/>
                  <a:gd name="connsiteX3" fmla="*/ 546100 w 3657600"/>
                  <a:gd name="connsiteY3" fmla="*/ 533387 h 565766"/>
                  <a:gd name="connsiteX4" fmla="*/ 1289050 w 3657600"/>
                  <a:gd name="connsiteY4" fmla="*/ 552437 h 565766"/>
                  <a:gd name="connsiteX5" fmla="*/ 3657600 w 3657600"/>
                  <a:gd name="connsiteY5" fmla="*/ 514337 h 565766"/>
                  <a:gd name="connsiteX0" fmla="*/ 0 w 3651069"/>
                  <a:gd name="connsiteY0" fmla="*/ 0 h 572123"/>
                  <a:gd name="connsiteX1" fmla="*/ 247469 w 3651069"/>
                  <a:gd name="connsiteY1" fmla="*/ 57137 h 572123"/>
                  <a:gd name="connsiteX2" fmla="*/ 412569 w 3651069"/>
                  <a:gd name="connsiteY2" fmla="*/ 203228 h 572123"/>
                  <a:gd name="connsiteX3" fmla="*/ 539569 w 3651069"/>
                  <a:gd name="connsiteY3" fmla="*/ 539744 h 572123"/>
                  <a:gd name="connsiteX4" fmla="*/ 1282519 w 3651069"/>
                  <a:gd name="connsiteY4" fmla="*/ 558794 h 572123"/>
                  <a:gd name="connsiteX5" fmla="*/ 3651069 w 3651069"/>
                  <a:gd name="connsiteY5" fmla="*/ 520694 h 572123"/>
                  <a:gd name="connsiteX0" fmla="*/ 0 w 3683726"/>
                  <a:gd name="connsiteY0" fmla="*/ 0 h 591194"/>
                  <a:gd name="connsiteX1" fmla="*/ 280126 w 3683726"/>
                  <a:gd name="connsiteY1" fmla="*/ 76208 h 591194"/>
                  <a:gd name="connsiteX2" fmla="*/ 445226 w 3683726"/>
                  <a:gd name="connsiteY2" fmla="*/ 222299 h 591194"/>
                  <a:gd name="connsiteX3" fmla="*/ 572226 w 3683726"/>
                  <a:gd name="connsiteY3" fmla="*/ 558815 h 591194"/>
                  <a:gd name="connsiteX4" fmla="*/ 1315176 w 3683726"/>
                  <a:gd name="connsiteY4" fmla="*/ 577865 h 591194"/>
                  <a:gd name="connsiteX5" fmla="*/ 3683726 w 3683726"/>
                  <a:gd name="connsiteY5" fmla="*/ 539765 h 591194"/>
                  <a:gd name="connsiteX0" fmla="*/ 0 w 3677195"/>
                  <a:gd name="connsiteY0" fmla="*/ 0 h 572123"/>
                  <a:gd name="connsiteX1" fmla="*/ 273595 w 3677195"/>
                  <a:gd name="connsiteY1" fmla="*/ 57137 h 572123"/>
                  <a:gd name="connsiteX2" fmla="*/ 438695 w 3677195"/>
                  <a:gd name="connsiteY2" fmla="*/ 203228 h 572123"/>
                  <a:gd name="connsiteX3" fmla="*/ 565695 w 3677195"/>
                  <a:gd name="connsiteY3" fmla="*/ 539744 h 572123"/>
                  <a:gd name="connsiteX4" fmla="*/ 1308645 w 3677195"/>
                  <a:gd name="connsiteY4" fmla="*/ 558794 h 572123"/>
                  <a:gd name="connsiteX5" fmla="*/ 3677195 w 3677195"/>
                  <a:gd name="connsiteY5" fmla="*/ 520694 h 57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7195" h="572123">
                    <a:moveTo>
                      <a:pt x="0" y="0"/>
                    </a:moveTo>
                    <a:cubicBezTo>
                      <a:pt x="131233" y="23283"/>
                      <a:pt x="200479" y="23266"/>
                      <a:pt x="273595" y="57137"/>
                    </a:cubicBezTo>
                    <a:cubicBezTo>
                      <a:pt x="346711" y="91008"/>
                      <a:pt x="390012" y="122794"/>
                      <a:pt x="438695" y="203228"/>
                    </a:cubicBezTo>
                    <a:cubicBezTo>
                      <a:pt x="487378" y="283662"/>
                      <a:pt x="420703" y="480483"/>
                      <a:pt x="565695" y="539744"/>
                    </a:cubicBezTo>
                    <a:cubicBezTo>
                      <a:pt x="710687" y="599005"/>
                      <a:pt x="1308645" y="558794"/>
                      <a:pt x="1308645" y="558794"/>
                    </a:cubicBezTo>
                    <a:lnTo>
                      <a:pt x="3677195" y="52069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6" name="手繪多邊形 35"/>
              <p:cNvSpPr/>
              <p:nvPr/>
            </p:nvSpPr>
            <p:spPr>
              <a:xfrm>
                <a:off x="3663950" y="0"/>
                <a:ext cx="633095" cy="1016000"/>
              </a:xfrm>
              <a:custGeom>
                <a:avLst/>
                <a:gdLst>
                  <a:gd name="connsiteX0" fmla="*/ 0 w 630211"/>
                  <a:gd name="connsiteY0" fmla="*/ 996950 h 1015891"/>
                  <a:gd name="connsiteX1" fmla="*/ 431800 w 630211"/>
                  <a:gd name="connsiteY1" fmla="*/ 996950 h 1015891"/>
                  <a:gd name="connsiteX2" fmla="*/ 628650 w 630211"/>
                  <a:gd name="connsiteY2" fmla="*/ 800100 h 1015891"/>
                  <a:gd name="connsiteX3" fmla="*/ 336550 w 630211"/>
                  <a:gd name="connsiteY3" fmla="*/ 590550 h 1015891"/>
                  <a:gd name="connsiteX4" fmla="*/ 533400 w 630211"/>
                  <a:gd name="connsiteY4" fmla="*/ 0 h 1015891"/>
                  <a:gd name="connsiteX0" fmla="*/ 0 w 629855"/>
                  <a:gd name="connsiteY0" fmla="*/ 996950 h 1016872"/>
                  <a:gd name="connsiteX1" fmla="*/ 222353 w 629855"/>
                  <a:gd name="connsiteY1" fmla="*/ 1010173 h 1016872"/>
                  <a:gd name="connsiteX2" fmla="*/ 431800 w 629855"/>
                  <a:gd name="connsiteY2" fmla="*/ 996950 h 1016872"/>
                  <a:gd name="connsiteX3" fmla="*/ 628650 w 629855"/>
                  <a:gd name="connsiteY3" fmla="*/ 800100 h 1016872"/>
                  <a:gd name="connsiteX4" fmla="*/ 336550 w 629855"/>
                  <a:gd name="connsiteY4" fmla="*/ 590550 h 1016872"/>
                  <a:gd name="connsiteX5" fmla="*/ 533400 w 629855"/>
                  <a:gd name="connsiteY5" fmla="*/ 0 h 1016872"/>
                  <a:gd name="connsiteX0" fmla="*/ 0 w 629863"/>
                  <a:gd name="connsiteY0" fmla="*/ 996950 h 1014048"/>
                  <a:gd name="connsiteX1" fmla="*/ 216004 w 629863"/>
                  <a:gd name="connsiteY1" fmla="*/ 1003809 h 1014048"/>
                  <a:gd name="connsiteX2" fmla="*/ 431800 w 629863"/>
                  <a:gd name="connsiteY2" fmla="*/ 996950 h 1014048"/>
                  <a:gd name="connsiteX3" fmla="*/ 628650 w 629863"/>
                  <a:gd name="connsiteY3" fmla="*/ 800100 h 1014048"/>
                  <a:gd name="connsiteX4" fmla="*/ 336550 w 629863"/>
                  <a:gd name="connsiteY4" fmla="*/ 590550 h 1014048"/>
                  <a:gd name="connsiteX5" fmla="*/ 533400 w 629863"/>
                  <a:gd name="connsiteY5" fmla="*/ 0 h 1014048"/>
                  <a:gd name="connsiteX0" fmla="*/ 0 w 630070"/>
                  <a:gd name="connsiteY0" fmla="*/ 996950 h 1006828"/>
                  <a:gd name="connsiteX1" fmla="*/ 216004 w 630070"/>
                  <a:gd name="connsiteY1" fmla="*/ 1003809 h 1006828"/>
                  <a:gd name="connsiteX2" fmla="*/ 438149 w 630070"/>
                  <a:gd name="connsiteY2" fmla="*/ 984226 h 1006828"/>
                  <a:gd name="connsiteX3" fmla="*/ 628650 w 630070"/>
                  <a:gd name="connsiteY3" fmla="*/ 800100 h 1006828"/>
                  <a:gd name="connsiteX4" fmla="*/ 336550 w 630070"/>
                  <a:gd name="connsiteY4" fmla="*/ 590550 h 1006828"/>
                  <a:gd name="connsiteX5" fmla="*/ 533400 w 630070"/>
                  <a:gd name="connsiteY5" fmla="*/ 0 h 1006828"/>
                  <a:gd name="connsiteX0" fmla="*/ 0 w 630302"/>
                  <a:gd name="connsiteY0" fmla="*/ 996950 h 1004630"/>
                  <a:gd name="connsiteX1" fmla="*/ 216004 w 630302"/>
                  <a:gd name="connsiteY1" fmla="*/ 1003809 h 1004630"/>
                  <a:gd name="connsiteX2" fmla="*/ 444501 w 630302"/>
                  <a:gd name="connsiteY2" fmla="*/ 977862 h 1004630"/>
                  <a:gd name="connsiteX3" fmla="*/ 628650 w 630302"/>
                  <a:gd name="connsiteY3" fmla="*/ 800100 h 1004630"/>
                  <a:gd name="connsiteX4" fmla="*/ 336550 w 630302"/>
                  <a:gd name="connsiteY4" fmla="*/ 590550 h 1004630"/>
                  <a:gd name="connsiteX5" fmla="*/ 533400 w 630302"/>
                  <a:gd name="connsiteY5" fmla="*/ 0 h 1004630"/>
                  <a:gd name="connsiteX0" fmla="*/ 0 w 630302"/>
                  <a:gd name="connsiteY0" fmla="*/ 996950 h 1003821"/>
                  <a:gd name="connsiteX1" fmla="*/ 216004 w 630302"/>
                  <a:gd name="connsiteY1" fmla="*/ 1003809 h 1003821"/>
                  <a:gd name="connsiteX2" fmla="*/ 444501 w 630302"/>
                  <a:gd name="connsiteY2" fmla="*/ 971499 h 1003821"/>
                  <a:gd name="connsiteX3" fmla="*/ 628650 w 630302"/>
                  <a:gd name="connsiteY3" fmla="*/ 800100 h 1003821"/>
                  <a:gd name="connsiteX4" fmla="*/ 336550 w 630302"/>
                  <a:gd name="connsiteY4" fmla="*/ 590550 h 1003821"/>
                  <a:gd name="connsiteX5" fmla="*/ 533400 w 630302"/>
                  <a:gd name="connsiteY5" fmla="*/ 0 h 1003821"/>
                  <a:gd name="connsiteX0" fmla="*/ 0 w 630236"/>
                  <a:gd name="connsiteY0" fmla="*/ 996950 h 1003833"/>
                  <a:gd name="connsiteX1" fmla="*/ 254127 w 630236"/>
                  <a:gd name="connsiteY1" fmla="*/ 1003821 h 1003833"/>
                  <a:gd name="connsiteX2" fmla="*/ 444501 w 630236"/>
                  <a:gd name="connsiteY2" fmla="*/ 971499 h 1003833"/>
                  <a:gd name="connsiteX3" fmla="*/ 628650 w 630236"/>
                  <a:gd name="connsiteY3" fmla="*/ 800100 h 1003833"/>
                  <a:gd name="connsiteX4" fmla="*/ 336550 w 630236"/>
                  <a:gd name="connsiteY4" fmla="*/ 590550 h 1003833"/>
                  <a:gd name="connsiteX5" fmla="*/ 533400 w 630236"/>
                  <a:gd name="connsiteY5" fmla="*/ 0 h 1003833"/>
                  <a:gd name="connsiteX0" fmla="*/ 0 w 633656"/>
                  <a:gd name="connsiteY0" fmla="*/ 996950 h 1003821"/>
                  <a:gd name="connsiteX1" fmla="*/ 254127 w 633656"/>
                  <a:gd name="connsiteY1" fmla="*/ 1003821 h 1003821"/>
                  <a:gd name="connsiteX2" fmla="*/ 501680 w 633656"/>
                  <a:gd name="connsiteY2" fmla="*/ 958776 h 1003821"/>
                  <a:gd name="connsiteX3" fmla="*/ 628650 w 633656"/>
                  <a:gd name="connsiteY3" fmla="*/ 800100 h 1003821"/>
                  <a:gd name="connsiteX4" fmla="*/ 336550 w 633656"/>
                  <a:gd name="connsiteY4" fmla="*/ 590550 h 1003821"/>
                  <a:gd name="connsiteX5" fmla="*/ 533400 w 633656"/>
                  <a:gd name="connsiteY5" fmla="*/ 0 h 1003821"/>
                  <a:gd name="connsiteX0" fmla="*/ 0 w 633656"/>
                  <a:gd name="connsiteY0" fmla="*/ 990589 h 997460"/>
                  <a:gd name="connsiteX1" fmla="*/ 254127 w 633656"/>
                  <a:gd name="connsiteY1" fmla="*/ 997460 h 997460"/>
                  <a:gd name="connsiteX2" fmla="*/ 501680 w 633656"/>
                  <a:gd name="connsiteY2" fmla="*/ 952415 h 997460"/>
                  <a:gd name="connsiteX3" fmla="*/ 628650 w 633656"/>
                  <a:gd name="connsiteY3" fmla="*/ 793739 h 997460"/>
                  <a:gd name="connsiteX4" fmla="*/ 336550 w 633656"/>
                  <a:gd name="connsiteY4" fmla="*/ 584189 h 997460"/>
                  <a:gd name="connsiteX5" fmla="*/ 622379 w 633656"/>
                  <a:gd name="connsiteY5" fmla="*/ 0 h 997460"/>
                  <a:gd name="connsiteX0" fmla="*/ 0 w 633656"/>
                  <a:gd name="connsiteY0" fmla="*/ 1009649 h 1016520"/>
                  <a:gd name="connsiteX1" fmla="*/ 254127 w 633656"/>
                  <a:gd name="connsiteY1" fmla="*/ 1016520 h 1016520"/>
                  <a:gd name="connsiteX2" fmla="*/ 501680 w 633656"/>
                  <a:gd name="connsiteY2" fmla="*/ 971475 h 1016520"/>
                  <a:gd name="connsiteX3" fmla="*/ 628650 w 633656"/>
                  <a:gd name="connsiteY3" fmla="*/ 812799 h 1016520"/>
                  <a:gd name="connsiteX4" fmla="*/ 336550 w 633656"/>
                  <a:gd name="connsiteY4" fmla="*/ 603249 h 1016520"/>
                  <a:gd name="connsiteX5" fmla="*/ 633656 w 633656"/>
                  <a:gd name="connsiteY5" fmla="*/ 0 h 101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656" h="1016520">
                    <a:moveTo>
                      <a:pt x="0" y="1009649"/>
                    </a:moveTo>
                    <a:cubicBezTo>
                      <a:pt x="37059" y="1011853"/>
                      <a:pt x="182160" y="1016520"/>
                      <a:pt x="254127" y="1016520"/>
                    </a:cubicBezTo>
                    <a:cubicBezTo>
                      <a:pt x="326094" y="1016520"/>
                      <a:pt x="439260" y="1005428"/>
                      <a:pt x="501680" y="971475"/>
                    </a:cubicBezTo>
                    <a:cubicBezTo>
                      <a:pt x="564100" y="937522"/>
                      <a:pt x="656172" y="874170"/>
                      <a:pt x="628650" y="812799"/>
                    </a:cubicBezTo>
                    <a:cubicBezTo>
                      <a:pt x="601128" y="751428"/>
                      <a:pt x="335716" y="738715"/>
                      <a:pt x="336550" y="603249"/>
                    </a:cubicBezTo>
                    <a:cubicBezTo>
                      <a:pt x="337384" y="467783"/>
                      <a:pt x="607198" y="79375"/>
                      <a:pt x="633656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7" name="手繪多邊形 36"/>
              <p:cNvSpPr/>
              <p:nvPr/>
            </p:nvSpPr>
            <p:spPr>
              <a:xfrm>
                <a:off x="0" y="0"/>
                <a:ext cx="4305300" cy="114300"/>
              </a:xfrm>
              <a:custGeom>
                <a:avLst/>
                <a:gdLst>
                  <a:gd name="connsiteX0" fmla="*/ 0 w 4330700"/>
                  <a:gd name="connsiteY0" fmla="*/ 0 h 76200"/>
                  <a:gd name="connsiteX1" fmla="*/ 2190750 w 4330700"/>
                  <a:gd name="connsiteY1" fmla="*/ 76200 h 76200"/>
                  <a:gd name="connsiteX2" fmla="*/ 2190750 w 4330700"/>
                  <a:gd name="connsiteY2" fmla="*/ 76200 h 76200"/>
                  <a:gd name="connsiteX3" fmla="*/ 4330700 w 4330700"/>
                  <a:gd name="connsiteY3" fmla="*/ 0 h 76200"/>
                  <a:gd name="connsiteX0" fmla="*/ 0 w 4330700"/>
                  <a:gd name="connsiteY0" fmla="*/ 0 h 76200"/>
                  <a:gd name="connsiteX1" fmla="*/ 1238250 w 4330700"/>
                  <a:gd name="connsiteY1" fmla="*/ 44450 h 76200"/>
                  <a:gd name="connsiteX2" fmla="*/ 2190750 w 4330700"/>
                  <a:gd name="connsiteY2" fmla="*/ 76200 h 76200"/>
                  <a:gd name="connsiteX3" fmla="*/ 2190750 w 4330700"/>
                  <a:gd name="connsiteY3" fmla="*/ 76200 h 76200"/>
                  <a:gd name="connsiteX4" fmla="*/ 4330700 w 4330700"/>
                  <a:gd name="connsiteY4" fmla="*/ 0 h 76200"/>
                  <a:gd name="connsiteX0" fmla="*/ 0 w 4330700"/>
                  <a:gd name="connsiteY0" fmla="*/ 0 h 76200"/>
                  <a:gd name="connsiteX1" fmla="*/ 1238250 w 4330700"/>
                  <a:gd name="connsiteY1" fmla="*/ 44450 h 76200"/>
                  <a:gd name="connsiteX2" fmla="*/ 2190750 w 4330700"/>
                  <a:gd name="connsiteY2" fmla="*/ 76200 h 76200"/>
                  <a:gd name="connsiteX3" fmla="*/ 2190750 w 4330700"/>
                  <a:gd name="connsiteY3" fmla="*/ 76200 h 76200"/>
                  <a:gd name="connsiteX4" fmla="*/ 3181350 w 4330700"/>
                  <a:gd name="connsiteY4" fmla="*/ 38100 h 76200"/>
                  <a:gd name="connsiteX5" fmla="*/ 4330700 w 4330700"/>
                  <a:gd name="connsiteY5" fmla="*/ 0 h 76200"/>
                  <a:gd name="connsiteX0" fmla="*/ 0 w 4330700"/>
                  <a:gd name="connsiteY0" fmla="*/ 0 h 101600"/>
                  <a:gd name="connsiteX1" fmla="*/ 1238250 w 4330700"/>
                  <a:gd name="connsiteY1" fmla="*/ 444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101600"/>
                  <a:gd name="connsiteX1" fmla="*/ 1244600 w 4330700"/>
                  <a:gd name="connsiteY1" fmla="*/ 95250 h 101600"/>
                  <a:gd name="connsiteX2" fmla="*/ 2190750 w 4330700"/>
                  <a:gd name="connsiteY2" fmla="*/ 76200 h 101600"/>
                  <a:gd name="connsiteX3" fmla="*/ 2197100 w 4330700"/>
                  <a:gd name="connsiteY3" fmla="*/ 101600 h 101600"/>
                  <a:gd name="connsiteX4" fmla="*/ 3181350 w 4330700"/>
                  <a:gd name="connsiteY4" fmla="*/ 38100 h 101600"/>
                  <a:gd name="connsiteX5" fmla="*/ 4330700 w 4330700"/>
                  <a:gd name="connsiteY5" fmla="*/ 0 h 101600"/>
                  <a:gd name="connsiteX0" fmla="*/ 0 w 4330700"/>
                  <a:gd name="connsiteY0" fmla="*/ 0 h 95250"/>
                  <a:gd name="connsiteX1" fmla="*/ 1244600 w 4330700"/>
                  <a:gd name="connsiteY1" fmla="*/ 95250 h 95250"/>
                  <a:gd name="connsiteX2" fmla="*/ 2190750 w 4330700"/>
                  <a:gd name="connsiteY2" fmla="*/ 76200 h 95250"/>
                  <a:gd name="connsiteX3" fmla="*/ 3181350 w 4330700"/>
                  <a:gd name="connsiteY3" fmla="*/ 38100 h 95250"/>
                  <a:gd name="connsiteX4" fmla="*/ 4330700 w 4330700"/>
                  <a:gd name="connsiteY4" fmla="*/ 0 h 95250"/>
                  <a:gd name="connsiteX0" fmla="*/ 0 w 4330700"/>
                  <a:gd name="connsiteY0" fmla="*/ 0 h 114300"/>
                  <a:gd name="connsiteX1" fmla="*/ 1244600 w 4330700"/>
                  <a:gd name="connsiteY1" fmla="*/ 95250 h 114300"/>
                  <a:gd name="connsiteX2" fmla="*/ 2190750 w 4330700"/>
                  <a:gd name="connsiteY2" fmla="*/ 114300 h 114300"/>
                  <a:gd name="connsiteX3" fmla="*/ 3181350 w 4330700"/>
                  <a:gd name="connsiteY3" fmla="*/ 38100 h 114300"/>
                  <a:gd name="connsiteX4" fmla="*/ 4330700 w 4330700"/>
                  <a:gd name="connsiteY4" fmla="*/ 0 h 114300"/>
                  <a:gd name="connsiteX0" fmla="*/ 0 w 4330700"/>
                  <a:gd name="connsiteY0" fmla="*/ 0 h 114715"/>
                  <a:gd name="connsiteX1" fmla="*/ 1244600 w 4330700"/>
                  <a:gd name="connsiteY1" fmla="*/ 95250 h 114715"/>
                  <a:gd name="connsiteX2" fmla="*/ 2190750 w 4330700"/>
                  <a:gd name="connsiteY2" fmla="*/ 114300 h 114715"/>
                  <a:gd name="connsiteX3" fmla="*/ 3200400 w 4330700"/>
                  <a:gd name="connsiteY3" fmla="*/ 76200 h 114715"/>
                  <a:gd name="connsiteX4" fmla="*/ 4330700 w 4330700"/>
                  <a:gd name="connsiteY4" fmla="*/ 0 h 114715"/>
                  <a:gd name="connsiteX0" fmla="*/ 0 w 4305300"/>
                  <a:gd name="connsiteY0" fmla="*/ 63731 h 114715"/>
                  <a:gd name="connsiteX1" fmla="*/ 1219200 w 4305300"/>
                  <a:gd name="connsiteY1" fmla="*/ 95250 h 114715"/>
                  <a:gd name="connsiteX2" fmla="*/ 2165350 w 4305300"/>
                  <a:gd name="connsiteY2" fmla="*/ 114300 h 114715"/>
                  <a:gd name="connsiteX3" fmla="*/ 3175000 w 4305300"/>
                  <a:gd name="connsiteY3" fmla="*/ 76200 h 114715"/>
                  <a:gd name="connsiteX4" fmla="*/ 4305300 w 4305300"/>
                  <a:gd name="connsiteY4" fmla="*/ 0 h 1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300" h="114715">
                    <a:moveTo>
                      <a:pt x="0" y="63731"/>
                    </a:moveTo>
                    <a:lnTo>
                      <a:pt x="1219200" y="95250"/>
                    </a:lnTo>
                    <a:cubicBezTo>
                      <a:pt x="1534583" y="101600"/>
                      <a:pt x="1839383" y="117475"/>
                      <a:pt x="2165350" y="114300"/>
                    </a:cubicBezTo>
                    <a:cubicBezTo>
                      <a:pt x="2491317" y="111125"/>
                      <a:pt x="2838450" y="88900"/>
                      <a:pt x="3175000" y="76200"/>
                    </a:cubicBezTo>
                    <a:lnTo>
                      <a:pt x="43053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53" name="文本框 2"/>
            <p:cNvSpPr txBox="1"/>
            <p:nvPr/>
          </p:nvSpPr>
          <p:spPr>
            <a:xfrm>
              <a:off x="3479406" y="3183098"/>
              <a:ext cx="396000" cy="1738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000" dirty="0">
                  <a:solidFill>
                    <a:srgbClr val="0000FF"/>
                  </a:solidFill>
                </a:rPr>
                <a:t>Model</a:t>
              </a:r>
              <a:endParaRPr lang="zh-CN" altLang="en-US" sz="1000" dirty="0" err="1">
                <a:solidFill>
                  <a:srgbClr val="0000FF"/>
                </a:solidFill>
              </a:endParaRPr>
            </a:p>
          </p:txBody>
        </p:sp>
      </p:grpSp>
      <p:pic>
        <p:nvPicPr>
          <p:cNvPr id="58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/>
          <a:stretch/>
        </p:blipFill>
        <p:spPr>
          <a:xfrm>
            <a:off x="1043608" y="4172112"/>
            <a:ext cx="7200000" cy="2569256"/>
          </a:xfrm>
          <a:prstGeom prst="rect">
            <a:avLst/>
          </a:prstGeom>
        </p:spPr>
      </p:pic>
      <p:grpSp>
        <p:nvGrpSpPr>
          <p:cNvPr id="77" name="群組 76"/>
          <p:cNvGrpSpPr/>
          <p:nvPr/>
        </p:nvGrpSpPr>
        <p:grpSpPr>
          <a:xfrm>
            <a:off x="1763688" y="2145356"/>
            <a:ext cx="1245925" cy="1571676"/>
            <a:chOff x="1763688" y="2145356"/>
            <a:chExt cx="1245925" cy="1571676"/>
          </a:xfrm>
        </p:grpSpPr>
        <p:sp>
          <p:nvSpPr>
            <p:cNvPr id="18" name="弧形向右箭號 17"/>
            <p:cNvSpPr/>
            <p:nvPr/>
          </p:nvSpPr>
          <p:spPr>
            <a:xfrm>
              <a:off x="2771800" y="2145356"/>
              <a:ext cx="237813" cy="1571676"/>
            </a:xfrm>
            <a:prstGeom prst="curvedRightArrow">
              <a:avLst/>
            </a:prstGeom>
            <a:solidFill>
              <a:schemeClr val="accent4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>
                <a:solidFill>
                  <a:schemeClr val="tx1"/>
                </a:solidFill>
              </a:endParaRPr>
            </a:p>
          </p:txBody>
        </p:sp>
        <p:graphicFrame>
          <p:nvGraphicFramePr>
            <p:cNvPr id="59" name="物件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235073"/>
                </p:ext>
              </p:extLst>
            </p:nvPr>
          </p:nvGraphicFramePr>
          <p:xfrm>
            <a:off x="1763688" y="2630488"/>
            <a:ext cx="936000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6" name="Equation" r:id="rId4" imgW="863280" imgH="431640" progId="Equation.DSMT4">
                    <p:embed/>
                  </p:oleObj>
                </mc:Choice>
                <mc:Fallback>
                  <p:oleObj name="Equation" r:id="rId4" imgW="8632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63688" y="2630488"/>
                          <a:ext cx="936000" cy="4680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/>
          <p:nvPr/>
        </p:nvGrpSpPr>
        <p:grpSpPr>
          <a:xfrm>
            <a:off x="4355976" y="1328400"/>
            <a:ext cx="3888000" cy="2206800"/>
            <a:chOff x="4355976" y="1328400"/>
            <a:chExt cx="3888000" cy="2206800"/>
          </a:xfrm>
        </p:grpSpPr>
        <p:cxnSp>
          <p:nvCxnSpPr>
            <p:cNvPr id="61" name="直線接點 60"/>
            <p:cNvCxnSpPr/>
            <p:nvPr/>
          </p:nvCxnSpPr>
          <p:spPr>
            <a:xfrm>
              <a:off x="4355976" y="3531990"/>
              <a:ext cx="3888000" cy="0"/>
            </a:xfrm>
            <a:prstGeom prst="line">
              <a:avLst/>
            </a:prstGeom>
            <a:ln w="1905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>
            <a:xfrm flipV="1">
              <a:off x="8243976" y="1328400"/>
              <a:ext cx="0" cy="22068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 flipH="1">
              <a:off x="7811992" y="1332000"/>
              <a:ext cx="431616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>
            <a:off x="1079999" y="1880698"/>
            <a:ext cx="1101462" cy="324166"/>
            <a:chOff x="1079999" y="2001092"/>
            <a:chExt cx="1101462" cy="324166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1080000" y="2001092"/>
              <a:ext cx="1101461" cy="320537"/>
            </a:xfrm>
            <a:prstGeom prst="line">
              <a:avLst/>
            </a:prstGeom>
            <a:ln>
              <a:solidFill>
                <a:srgbClr val="33333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1079999" y="2004721"/>
              <a:ext cx="1101461" cy="320537"/>
            </a:xfrm>
            <a:prstGeom prst="line">
              <a:avLst/>
            </a:prstGeom>
            <a:ln>
              <a:solidFill>
                <a:srgbClr val="33333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99545"/>
              </p:ext>
            </p:extLst>
          </p:nvPr>
        </p:nvGraphicFramePr>
        <p:xfrm>
          <a:off x="4413250" y="2693988"/>
          <a:ext cx="17986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7" name="Equation" r:id="rId6" imgW="1650960" imgH="736560" progId="Equation.DSMT4">
                  <p:embed/>
                </p:oleObj>
              </mc:Choice>
              <mc:Fallback>
                <p:oleObj name="Equation" r:id="rId6" imgW="1650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3250" y="2693988"/>
                        <a:ext cx="1798638" cy="801687"/>
                      </a:xfrm>
                      <a:prstGeom prst="rect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849210"/>
              </p:ext>
            </p:extLst>
          </p:nvPr>
        </p:nvGraphicFramePr>
        <p:xfrm>
          <a:off x="6491436" y="3183098"/>
          <a:ext cx="1296000" cy="28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8" name="Equation" r:id="rId8" imgW="1104840" imgH="241200" progId="Equation.DSMT4">
                  <p:embed/>
                </p:oleObj>
              </mc:Choice>
              <mc:Fallback>
                <p:oleObj name="Equation" r:id="rId8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1436" y="3183098"/>
                        <a:ext cx="1296000" cy="283034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  <a:prstDash val="lg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708065"/>
            <a:ext cx="4270290" cy="2966529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7405690" y="5445026"/>
            <a:ext cx="650166" cy="529566"/>
            <a:chOff x="2905202" y="5526001"/>
            <a:chExt cx="650166" cy="529566"/>
          </a:xfrm>
        </p:grpSpPr>
        <p:grpSp>
          <p:nvGrpSpPr>
            <p:cNvPr id="13" name="群組 12"/>
            <p:cNvGrpSpPr>
              <a:grpSpLocks noChangeAspect="1"/>
            </p:cNvGrpSpPr>
            <p:nvPr/>
          </p:nvGrpSpPr>
          <p:grpSpPr>
            <a:xfrm>
              <a:off x="2905202" y="5526001"/>
              <a:ext cx="650166" cy="529566"/>
              <a:chOff x="5664368" y="4160366"/>
              <a:chExt cx="1185578" cy="965661"/>
            </a:xfrm>
          </p:grpSpPr>
          <p:grpSp>
            <p:nvGrpSpPr>
              <p:cNvPr id="14" name="群組 13"/>
              <p:cNvGrpSpPr>
                <a:grpSpLocks noChangeAspect="1"/>
              </p:cNvGrpSpPr>
              <p:nvPr/>
            </p:nvGrpSpPr>
            <p:grpSpPr>
              <a:xfrm>
                <a:off x="5817599" y="4475467"/>
                <a:ext cx="600434" cy="453337"/>
                <a:chOff x="5806800" y="4224271"/>
                <a:chExt cx="1142280" cy="862446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5806800" y="4257248"/>
                  <a:ext cx="910800" cy="498076"/>
                  <a:chOff x="5806800" y="4257248"/>
                  <a:chExt cx="910800" cy="498076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5806800" y="4257248"/>
                    <a:ext cx="910800" cy="4860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4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3000"/>
                      </a:lnSpc>
                      <a:spcBef>
                        <a:spcPts val="600"/>
                      </a:spcBef>
                    </a:pPr>
                    <a:endParaRPr lang="zh-TW" altLang="en-US" sz="1600" dirty="0" err="1"/>
                  </a:p>
                </p:txBody>
              </p:sp>
              <p:cxnSp>
                <p:nvCxnSpPr>
                  <p:cNvPr id="22" name="直線單箭頭接點 21"/>
                  <p:cNvCxnSpPr/>
                  <p:nvPr/>
                </p:nvCxnSpPr>
                <p:spPr>
                  <a:xfrm flipV="1">
                    <a:off x="5807755" y="4257250"/>
                    <a:ext cx="909843" cy="498074"/>
                  </a:xfrm>
                  <a:prstGeom prst="straightConnector1">
                    <a:avLst/>
                  </a:prstGeom>
                  <a:ln w="12700">
                    <a:solidFill>
                      <a:srgbClr val="0000FF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直線單箭頭接點 18"/>
                <p:cNvCxnSpPr/>
                <p:nvPr/>
              </p:nvCxnSpPr>
              <p:spPr>
                <a:xfrm flipV="1">
                  <a:off x="5815015" y="4224271"/>
                  <a:ext cx="0" cy="537014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單箭頭接點 19"/>
                <p:cNvCxnSpPr/>
                <p:nvPr/>
              </p:nvCxnSpPr>
              <p:spPr>
                <a:xfrm>
                  <a:off x="5806800" y="4761247"/>
                  <a:ext cx="1142280" cy="325470"/>
                </a:xfrm>
                <a:prstGeom prst="straightConnector1">
                  <a:avLst/>
                </a:prstGeom>
                <a:ln w="12700">
                  <a:solidFill>
                    <a:srgbClr val="FF00FF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字方塊 14"/>
              <p:cNvSpPr txBox="1"/>
              <p:nvPr/>
            </p:nvSpPr>
            <p:spPr>
              <a:xfrm>
                <a:off x="6259132" y="4193193"/>
                <a:ext cx="590814" cy="317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000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</a:t>
                </a:r>
                <a:r>
                  <a:rPr lang="en-US" altLang="zh-TW" sz="1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000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5664368" y="4160366"/>
                <a:ext cx="459522" cy="317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000" baseline="-25000" dirty="0" err="1">
                    <a:solidFill>
                      <a:srgbClr val="FF0000"/>
                    </a:solidFill>
                    <a:latin typeface="Arial Unicode MS" panose="020B0604020202020204" pitchFamily="34" charset="-120"/>
                    <a:cs typeface="Arial" panose="020B0604020202020204" pitchFamily="34" charset="0"/>
                  </a:rPr>
                  <a:t>g</a:t>
                </a:r>
                <a:r>
                  <a:rPr lang="en-US" altLang="zh-TW" sz="1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0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444208" y="4797798"/>
                <a:ext cx="393876" cy="328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000" baseline="-25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i(m)</a:t>
                </a:r>
                <a:endParaRPr lang="zh-TW" altLang="en-US" sz="1000" baseline="-25000" dirty="0" err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直線單箭頭接點 24"/>
            <p:cNvCxnSpPr/>
            <p:nvPr/>
          </p:nvCxnSpPr>
          <p:spPr>
            <a:xfrm>
              <a:off x="2989232" y="5853600"/>
              <a:ext cx="262548" cy="0"/>
            </a:xfrm>
            <a:prstGeom prst="straightConnector1">
              <a:avLst/>
            </a:prstGeom>
            <a:ln w="12700">
              <a:solidFill>
                <a:srgbClr val="080808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3258000" y="5742000"/>
              <a:ext cx="234000" cy="1595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000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zh-TW" sz="1000" baseline="-25000" dirty="0" err="1">
                  <a:solidFill>
                    <a:srgbClr val="080808"/>
                  </a:solidFill>
                  <a:latin typeface="Arial Unicode MS" panose="020B0604020202020204" pitchFamily="34" charset="-120"/>
                  <a:cs typeface="Arial" panose="020B0604020202020204" pitchFamily="34" charset="0"/>
                </a:rPr>
                <a:t>f</a:t>
              </a:r>
              <a:r>
                <a:rPr lang="en-US" altLang="zh-TW" sz="1000" baseline="-25000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  <a:endParaRPr lang="zh-TW" altLang="en-US" sz="1000" baseline="-25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069600" y="3645024"/>
            <a:ext cx="1018536" cy="774000"/>
            <a:chOff x="2905202" y="5346000"/>
            <a:chExt cx="1018536" cy="774000"/>
          </a:xfrm>
          <a:noFill/>
        </p:grpSpPr>
        <p:grpSp>
          <p:nvGrpSpPr>
            <p:cNvPr id="40" name="群組 39"/>
            <p:cNvGrpSpPr>
              <a:grpSpLocks noChangeAspect="1"/>
            </p:cNvGrpSpPr>
            <p:nvPr/>
          </p:nvGrpSpPr>
          <p:grpSpPr>
            <a:xfrm>
              <a:off x="2905202" y="5346000"/>
              <a:ext cx="1018536" cy="774000"/>
              <a:chOff x="5664368" y="3832137"/>
              <a:chExt cx="1857301" cy="1411385"/>
            </a:xfrm>
            <a:grpFill/>
          </p:grpSpPr>
          <p:grpSp>
            <p:nvGrpSpPr>
              <p:cNvPr id="43" name="群組 42"/>
              <p:cNvGrpSpPr>
                <a:grpSpLocks noChangeAspect="1"/>
              </p:cNvGrpSpPr>
              <p:nvPr/>
            </p:nvGrpSpPr>
            <p:grpSpPr>
              <a:xfrm>
                <a:off x="5817601" y="4245707"/>
                <a:ext cx="1139612" cy="920675"/>
                <a:chOff x="5806800" y="3787166"/>
                <a:chExt cx="2168024" cy="1751528"/>
              </a:xfrm>
              <a:grpFill/>
            </p:grpSpPr>
            <p:grpSp>
              <p:nvGrpSpPr>
                <p:cNvPr id="47" name="群組 46"/>
                <p:cNvGrpSpPr/>
                <p:nvPr/>
              </p:nvGrpSpPr>
              <p:grpSpPr>
                <a:xfrm>
                  <a:off x="5806800" y="3812138"/>
                  <a:ext cx="1784728" cy="943189"/>
                  <a:chOff x="5806800" y="3812138"/>
                  <a:chExt cx="1784728" cy="943189"/>
                </a:xfrm>
                <a:grpFill/>
              </p:grpSpPr>
              <p:sp>
                <p:nvSpPr>
                  <p:cNvPr id="50" name="矩形 49"/>
                  <p:cNvSpPr/>
                  <p:nvPr/>
                </p:nvSpPr>
                <p:spPr>
                  <a:xfrm>
                    <a:off x="5806800" y="3812138"/>
                    <a:ext cx="1771511" cy="931114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4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3000"/>
                      </a:lnSpc>
                      <a:spcBef>
                        <a:spcPts val="600"/>
                      </a:spcBef>
                    </a:pPr>
                    <a:endParaRPr lang="zh-TW" altLang="en-US" sz="1600" dirty="0" err="1"/>
                  </a:p>
                </p:txBody>
              </p:sp>
              <p:cxnSp>
                <p:nvCxnSpPr>
                  <p:cNvPr id="51" name="直線單箭頭接點 50"/>
                  <p:cNvCxnSpPr/>
                  <p:nvPr/>
                </p:nvCxnSpPr>
                <p:spPr>
                  <a:xfrm flipV="1">
                    <a:off x="5807754" y="3820460"/>
                    <a:ext cx="1783774" cy="934867"/>
                  </a:xfrm>
                  <a:prstGeom prst="straightConnector1">
                    <a:avLst/>
                  </a:prstGeom>
                  <a:grpFill/>
                  <a:ln w="19050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直線單箭頭接點 48"/>
                <p:cNvCxnSpPr/>
                <p:nvPr/>
              </p:nvCxnSpPr>
              <p:spPr>
                <a:xfrm>
                  <a:off x="5806800" y="4773762"/>
                  <a:ext cx="2168024" cy="764932"/>
                </a:xfrm>
                <a:prstGeom prst="straightConnector1">
                  <a:avLst/>
                </a:prstGeom>
                <a:grpFill/>
                <a:ln w="19050">
                  <a:solidFill>
                    <a:srgbClr val="FF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/>
                <p:nvPr/>
              </p:nvCxnSpPr>
              <p:spPr>
                <a:xfrm flipV="1">
                  <a:off x="5827503" y="3787166"/>
                  <a:ext cx="0" cy="1036563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文字方塊 43"/>
              <p:cNvSpPr txBox="1"/>
              <p:nvPr/>
            </p:nvSpPr>
            <p:spPr>
              <a:xfrm>
                <a:off x="6799563" y="3947086"/>
                <a:ext cx="722106" cy="393875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200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</a:t>
                </a:r>
                <a:r>
                  <a:rPr lang="en-US" altLang="zh-TW" sz="12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200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5664368" y="3832137"/>
                <a:ext cx="525168" cy="393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200" baseline="-25000" dirty="0" err="1">
                    <a:solidFill>
                      <a:srgbClr val="FF0000"/>
                    </a:solidFill>
                    <a:latin typeface="Arial Unicode MS" panose="020B0604020202020204" pitchFamily="34" charset="-120"/>
                    <a:cs typeface="Arial" panose="020B0604020202020204" pitchFamily="34" charset="0"/>
                  </a:rPr>
                  <a:t>g</a:t>
                </a:r>
                <a:r>
                  <a:rPr lang="en-US" altLang="zh-TW" sz="12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2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6996982" y="4915293"/>
                <a:ext cx="459522" cy="32822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2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200" baseline="-25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i(m)</a:t>
                </a:r>
                <a:endParaRPr lang="zh-TW" altLang="en-US" sz="1200" baseline="-25000" dirty="0" err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" name="直線單箭頭接點 40"/>
            <p:cNvCxnSpPr/>
            <p:nvPr/>
          </p:nvCxnSpPr>
          <p:spPr>
            <a:xfrm>
              <a:off x="2989232" y="5851776"/>
              <a:ext cx="514800" cy="0"/>
            </a:xfrm>
            <a:prstGeom prst="straightConnector1">
              <a:avLst/>
            </a:prstGeom>
            <a:grpFill/>
            <a:ln w="19050">
              <a:solidFill>
                <a:srgbClr val="08080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509762" y="5752801"/>
              <a:ext cx="288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200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zh-TW" sz="1200" baseline="-25000" dirty="0" err="1">
                  <a:solidFill>
                    <a:srgbClr val="080808"/>
                  </a:solidFill>
                  <a:latin typeface="Arial Unicode MS" panose="020B0604020202020204" pitchFamily="34" charset="-120"/>
                  <a:cs typeface="Arial" panose="020B0604020202020204" pitchFamily="34" charset="0"/>
                </a:rPr>
                <a:t>f</a:t>
              </a:r>
              <a:r>
                <a:rPr lang="en-US" altLang="zh-TW" sz="1200" baseline="-25000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  <a:endParaRPr lang="zh-TW" altLang="en-US" sz="1200" baseline="-25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船模试验相似律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</a:rPr>
              <a:t>Similarity Laws</a:t>
            </a:r>
            <a:r>
              <a:rPr lang="en-US" altLang="zh-TW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物理</a:t>
            </a:r>
            <a:r>
              <a:rPr lang="zh-TW" altLang="en-US" dirty="0">
                <a:solidFill>
                  <a:srgbClr val="0000FF"/>
                </a:solidFill>
                <a:cs typeface="Arial" panose="020B0604020202020204" pitchFamily="34" charset="0"/>
              </a:rPr>
              <a:t>方法</a:t>
            </a:r>
            <a:r>
              <a:rPr lang="en-US" altLang="zh-TW" sz="280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lang="zh-TW" alt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980728"/>
            <a:ext cx="8650107" cy="1224136"/>
          </a:xfrm>
        </p:spPr>
        <p:txBody>
          <a:bodyPr/>
          <a:lstStyle/>
          <a:p>
            <a:pPr algn="just"/>
            <a:r>
              <a:rPr lang="zh-TW" altLang="en-US" dirty="0"/>
              <a:t>船模试验必须在模型与实船</a:t>
            </a:r>
            <a:r>
              <a:rPr lang="zh-TW" altLang="en-US" dirty="0">
                <a:solidFill>
                  <a:srgbClr val="0000FF"/>
                </a:solidFill>
              </a:rPr>
              <a:t>展现相似行为</a:t>
            </a:r>
            <a:r>
              <a:rPr lang="zh-TW" altLang="en-US" dirty="0"/>
              <a:t>的条件下进行，此即表示由从模型实验所量到的结果可经由某种</a:t>
            </a:r>
            <a:r>
              <a:rPr lang="zh-TW" altLang="en-US" dirty="0">
                <a:solidFill>
                  <a:srgbClr val="FF0000"/>
                </a:solidFill>
              </a:rPr>
              <a:t>比例函数关系</a:t>
            </a:r>
            <a:r>
              <a:rPr lang="zh-TW" altLang="en-US" dirty="0"/>
              <a:t>换算成实船的对应结果，试验的执行必须满足</a:t>
            </a:r>
            <a:r>
              <a:rPr lang="zh-TW" altLang="en-US" dirty="0">
                <a:solidFill>
                  <a:srgbClr val="FF0000"/>
                </a:solidFill>
              </a:rPr>
              <a:t>相似律</a:t>
            </a:r>
            <a:r>
              <a:rPr lang="zh-TW" altLang="en-US" dirty="0"/>
              <a:t>，包括：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29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51520" y="2348880"/>
            <a:ext cx="8650107" cy="396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zh-TW" altLang="en-US" dirty="0">
                <a:solidFill>
                  <a:srgbClr val="0000FF"/>
                </a:solidFill>
              </a:rPr>
              <a:t>几何相似</a:t>
            </a:r>
            <a:r>
              <a:rPr lang="en-US" altLang="zh-TW" dirty="0">
                <a:solidFill>
                  <a:srgbClr val="0000FF"/>
                </a:solidFill>
              </a:rPr>
              <a:t>(geometrical similarity)</a:t>
            </a:r>
            <a:r>
              <a:rPr lang="en-US" altLang="zh-TW" dirty="0"/>
              <a:t>,</a:t>
            </a:r>
          </a:p>
        </p:txBody>
      </p:sp>
      <p:sp>
        <p:nvSpPr>
          <p:cNvPr id="5" name="矩形 4"/>
          <p:cNvSpPr/>
          <p:nvPr/>
        </p:nvSpPr>
        <p:spPr>
          <a:xfrm>
            <a:off x="4932040" y="5112000"/>
            <a:ext cx="1368152" cy="288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2780928"/>
            <a:ext cx="8650107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zh-TW" altLang="en-US" dirty="0">
                <a:solidFill>
                  <a:srgbClr val="0000FF"/>
                </a:solidFill>
              </a:rPr>
              <a:t>运动相似</a:t>
            </a:r>
            <a:r>
              <a:rPr lang="en-US" altLang="zh-TW" dirty="0">
                <a:solidFill>
                  <a:srgbClr val="0000FF"/>
                </a:solidFill>
              </a:rPr>
              <a:t>(kinematical similarity)</a:t>
            </a:r>
            <a:r>
              <a:rPr lang="en-US" altLang="zh-TW" dirty="0"/>
              <a:t>,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3212976"/>
            <a:ext cx="8650107" cy="396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zh-TW" altLang="en-US" dirty="0">
                <a:solidFill>
                  <a:srgbClr val="0000FF"/>
                </a:solidFill>
              </a:rPr>
              <a:t>动力相似</a:t>
            </a:r>
            <a:r>
              <a:rPr lang="en-US" altLang="zh-TW" dirty="0">
                <a:solidFill>
                  <a:srgbClr val="0000FF"/>
                </a:solidFill>
              </a:rPr>
              <a:t>(dynamical similarity)</a:t>
            </a:r>
            <a:r>
              <a:rPr lang="en-US" altLang="zh-TW" dirty="0"/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4932040" y="5490000"/>
            <a:ext cx="1728000" cy="288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1" name="矩形 10"/>
          <p:cNvSpPr/>
          <p:nvPr/>
        </p:nvSpPr>
        <p:spPr>
          <a:xfrm>
            <a:off x="4932040" y="5848951"/>
            <a:ext cx="2016224" cy="74840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graphicFrame>
        <p:nvGraphicFramePr>
          <p:cNvPr id="59" name="物件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7200"/>
              </p:ext>
            </p:extLst>
          </p:nvPr>
        </p:nvGraphicFramePr>
        <p:xfrm>
          <a:off x="5040000" y="6012000"/>
          <a:ext cx="1800000" cy="54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0" name="物件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00" y="6012000"/>
                        <a:ext cx="1800000" cy="549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2F674ED-0B6E-4D69-AC60-49F185746C2E}"/>
              </a:ext>
            </a:extLst>
          </p:cNvPr>
          <p:cNvSpPr txBox="1"/>
          <p:nvPr/>
        </p:nvSpPr>
        <p:spPr>
          <a:xfrm>
            <a:off x="3127696" y="4411606"/>
            <a:ext cx="1516312" cy="9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</a:rPr>
              <a:t>i:</a:t>
            </a:r>
            <a:r>
              <a:rPr lang="en-US" altLang="zh-CN" sz="1600" dirty="0">
                <a:solidFill>
                  <a:srgbClr val="FF0000"/>
                </a:solidFill>
              </a:rPr>
              <a:t>inertia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</a:rPr>
              <a:t>g</a:t>
            </a:r>
            <a:r>
              <a:rPr lang="en-US" altLang="zh-CN" sz="1600" dirty="0">
                <a:solidFill>
                  <a:srgbClr val="333333"/>
                </a:solidFill>
              </a:rPr>
              <a:t>:</a:t>
            </a:r>
            <a:r>
              <a:rPr lang="en-US" altLang="zh-CN" sz="1600" dirty="0">
                <a:solidFill>
                  <a:srgbClr val="FF0000"/>
                </a:solidFill>
              </a:rPr>
              <a:t>gravity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</a:rPr>
              <a:t>f:</a:t>
            </a:r>
            <a:r>
              <a:rPr lang="en-US" altLang="zh-CN" sz="1600" dirty="0">
                <a:solidFill>
                  <a:srgbClr val="FF0000"/>
                </a:solidFill>
              </a:rPr>
              <a:t>friction</a:t>
            </a:r>
            <a:endParaRPr lang="zh-CN" altLang="en-US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5" grpId="0" animBg="1"/>
      <p:bldP spid="8" grpId="0"/>
      <p:bldP spid="9" grpId="0"/>
      <p:bldP spid="10" grpId="0" animBg="1"/>
      <p:bldP spid="1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null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6673304" cy="8018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請问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倾斜试验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(Inclining Test)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目的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为何？请用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数学公式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简单表示其理论根据！</a:t>
            </a:r>
          </a:p>
        </p:txBody>
      </p:sp>
    </p:spTree>
    <p:extLst>
      <p:ext uri="{BB962C8B-B14F-4D97-AF65-F5344CB8AC3E}">
        <p14:creationId xmlns:p14="http://schemas.microsoft.com/office/powerpoint/2010/main" val="402054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几何相似</a:t>
            </a:r>
            <a:r>
              <a:rPr lang="en-US" altLang="zh-TW" dirty="0">
                <a:solidFill>
                  <a:srgbClr val="FF0000"/>
                </a:solidFill>
              </a:rPr>
              <a:t>(Geometrical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1052736"/>
            <a:ext cx="8650107" cy="828000"/>
          </a:xfrm>
        </p:spPr>
        <p:txBody>
          <a:bodyPr/>
          <a:lstStyle/>
          <a:p>
            <a:pPr algn="just"/>
            <a:r>
              <a:rPr lang="zh-TW" altLang="en-US" dirty="0"/>
              <a:t>实船长度尺寸</a:t>
            </a:r>
            <a:r>
              <a:rPr lang="en-US" altLang="zh-TW" dirty="0"/>
              <a:t>(</a:t>
            </a:r>
            <a:r>
              <a:rPr lang="zh-TW" altLang="en-US" dirty="0"/>
              <a:t>长度、宽度、吃水等</a:t>
            </a:r>
            <a:r>
              <a:rPr lang="en-US" altLang="zh-TW" dirty="0"/>
              <a:t>)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/>
              <a:t>与模型长度尺寸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zh-TW" altLang="en-US" dirty="0"/>
              <a:t>之</a:t>
            </a:r>
            <a:r>
              <a:rPr lang="zh-TW" altLang="en-US" dirty="0">
                <a:solidFill>
                  <a:srgbClr val="0000FF"/>
                </a:solidFill>
              </a:rPr>
              <a:t>比值</a:t>
            </a:r>
            <a:r>
              <a:rPr lang="zh-TW" altLang="en-US" dirty="0"/>
              <a:t>为一</a:t>
            </a:r>
            <a:r>
              <a:rPr lang="zh-TW" altLang="en-US" dirty="0">
                <a:solidFill>
                  <a:srgbClr val="0000FF"/>
                </a:solidFill>
              </a:rPr>
              <a:t>常数</a:t>
            </a:r>
            <a:r>
              <a:rPr lang="zh-TW" altLang="en-US" dirty="0"/>
              <a:t>，即模型比例</a:t>
            </a:r>
            <a:r>
              <a:rPr lang="en-US" altLang="zh-TW" dirty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en-US" altLang="zh-TW" dirty="0"/>
              <a:t>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30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7744" y="2048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13148"/>
              </p:ext>
            </p:extLst>
          </p:nvPr>
        </p:nvGraphicFramePr>
        <p:xfrm>
          <a:off x="467544" y="1916832"/>
          <a:ext cx="1320282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6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16832"/>
                        <a:ext cx="1320282" cy="51663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4643" y="2492896"/>
            <a:ext cx="8646984" cy="498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与体积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之关系为</a:t>
            </a:r>
            <a:r>
              <a:rPr lang="en-US" altLang="zh-TW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89890"/>
              </p:ext>
            </p:extLst>
          </p:nvPr>
        </p:nvGraphicFramePr>
        <p:xfrm>
          <a:off x="467544" y="3068960"/>
          <a:ext cx="3360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" name="Equation" r:id="rId6" imgW="1485720" imgH="241200" progId="Equation.DSMT4">
                  <p:embed/>
                </p:oleObj>
              </mc:Choice>
              <mc:Fallback>
                <p:oleObj name="Equation" r:id="rId6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3360738" cy="546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3933057"/>
            <a:ext cx="8650107" cy="432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080808"/>
                </a:solidFill>
              </a:rPr>
              <a:t>宏观的角度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(macroscopic)</a:t>
            </a:r>
            <a:r>
              <a:rPr lang="zh-TW" altLang="en-US" dirty="0">
                <a:solidFill>
                  <a:srgbClr val="0000FF"/>
                </a:solidFill>
              </a:rPr>
              <a:t>，</a:t>
            </a:r>
            <a:r>
              <a:rPr lang="zh-TW" altLang="en-US" dirty="0">
                <a:solidFill>
                  <a:srgbClr val="080808"/>
                </a:solidFill>
              </a:rPr>
              <a:t>模型与实船呈现</a:t>
            </a:r>
            <a:r>
              <a:rPr lang="en-US" altLang="zh-TW" dirty="0">
                <a:solidFill>
                  <a:srgbClr val="0000FF"/>
                </a:solidFill>
              </a:rPr>
              <a:t>“</a:t>
            </a:r>
            <a:r>
              <a:rPr lang="zh-TW" altLang="en-US" dirty="0">
                <a:solidFill>
                  <a:srgbClr val="0000FF"/>
                </a:solidFill>
              </a:rPr>
              <a:t>相似</a:t>
            </a:r>
            <a:r>
              <a:rPr lang="en-US" altLang="zh-TW" dirty="0">
                <a:solidFill>
                  <a:srgbClr val="0000FF"/>
                </a:solidFill>
              </a:rPr>
              <a:t>”</a:t>
            </a:r>
            <a:r>
              <a:rPr lang="zh-TW" altLang="en-US" dirty="0">
                <a:solidFill>
                  <a:srgbClr val="080808"/>
                </a:solidFill>
              </a:rPr>
              <a:t>的外观。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437112"/>
            <a:ext cx="8650107" cy="504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但微观的尺寸如</a:t>
            </a:r>
            <a:r>
              <a:rPr lang="zh-TW" altLang="en-US" dirty="0">
                <a:solidFill>
                  <a:srgbClr val="0000FF"/>
                </a:solidFill>
              </a:rPr>
              <a:t>外壳表面的粗糙度</a:t>
            </a:r>
            <a:r>
              <a:rPr lang="zh-TW" altLang="en-US" dirty="0">
                <a:solidFill>
                  <a:srgbClr val="080808"/>
                </a:solidFill>
              </a:rPr>
              <a:t>则</a:t>
            </a:r>
            <a:r>
              <a:rPr lang="zh-TW" altLang="en-US" dirty="0">
                <a:solidFill>
                  <a:srgbClr val="FF0000"/>
                </a:solidFill>
              </a:rPr>
              <a:t>没法</a:t>
            </a:r>
            <a:r>
              <a:rPr lang="zh-TW" altLang="en-US" dirty="0">
                <a:solidFill>
                  <a:srgbClr val="080808"/>
                </a:solidFill>
              </a:rPr>
              <a:t>符合</a:t>
            </a:r>
            <a:r>
              <a:rPr lang="zh-TW" altLang="en-US" dirty="0">
                <a:solidFill>
                  <a:srgbClr val="0000FF"/>
                </a:solidFill>
              </a:rPr>
              <a:t>几何相似</a:t>
            </a:r>
            <a:r>
              <a:rPr lang="zh-TW" altLang="en-US" dirty="0">
                <a:solidFill>
                  <a:srgbClr val="080808"/>
                </a:solidFill>
              </a:rPr>
              <a:t>的条件。</a:t>
            </a:r>
            <a:endParaRPr lang="en-US" altLang="zh-TW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运动相似</a:t>
            </a:r>
            <a:r>
              <a:rPr lang="en-US" altLang="zh-TW" dirty="0">
                <a:solidFill>
                  <a:srgbClr val="FF0000"/>
                </a:solidFill>
              </a:rPr>
              <a:t>(Kinematic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1052737"/>
            <a:ext cx="8650107" cy="792088"/>
          </a:xfrm>
        </p:spPr>
        <p:txBody>
          <a:bodyPr/>
          <a:lstStyle/>
          <a:p>
            <a:r>
              <a:rPr lang="zh-TW" altLang="en-US" dirty="0"/>
              <a:t>实船的</a:t>
            </a:r>
            <a:r>
              <a:rPr lang="zh-TW" altLang="en-US" dirty="0">
                <a:solidFill>
                  <a:srgbClr val="0000FF"/>
                </a:solidFill>
              </a:rPr>
              <a:t>时间尺度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与模型的</a:t>
            </a:r>
            <a:r>
              <a:rPr lang="zh-TW" altLang="en-US" dirty="0">
                <a:solidFill>
                  <a:srgbClr val="0000FF"/>
                </a:solidFill>
              </a:rPr>
              <a:t>时间尺度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zh-TW" altLang="en-US" dirty="0"/>
              <a:t>的比值为一</a:t>
            </a:r>
            <a:r>
              <a:rPr lang="zh-TW" altLang="en-US" dirty="0">
                <a:solidFill>
                  <a:srgbClr val="0000FF"/>
                </a:solidFill>
              </a:rPr>
              <a:t>常数</a:t>
            </a:r>
            <a:r>
              <a:rPr lang="zh-TW" altLang="en-US" dirty="0">
                <a:solidFill>
                  <a:srgbClr val="080808"/>
                </a:solidFill>
              </a:rPr>
              <a:t>，即</a:t>
            </a:r>
            <a:r>
              <a:rPr lang="zh-TW" altLang="en-US" dirty="0"/>
              <a:t>运动模型</a:t>
            </a:r>
            <a:r>
              <a:rPr lang="en-US" altLang="zh-TW" dirty="0"/>
              <a:t>(kinematic model)</a:t>
            </a:r>
            <a:r>
              <a:rPr lang="zh-TW" altLang="en-US" dirty="0"/>
              <a:t>比值</a:t>
            </a:r>
            <a:r>
              <a:rPr lang="en-US" altLang="zh-TW" i="1" dirty="0">
                <a:solidFill>
                  <a:srgbClr val="C00000"/>
                </a:solidFill>
                <a:sym typeface="Symbol" panose="05050102010706020507" pitchFamily="18" charset="2"/>
              </a:rPr>
              <a:t></a:t>
            </a:r>
            <a:r>
              <a:rPr lang="en-US" altLang="zh-TW" dirty="0"/>
              <a:t>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31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7744" y="2048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18681"/>
              </p:ext>
            </p:extLst>
          </p:nvPr>
        </p:nvGraphicFramePr>
        <p:xfrm>
          <a:off x="521356" y="2042517"/>
          <a:ext cx="1224000" cy="59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2" name="Equation" r:id="rId4" imgW="469800" imgH="228600" progId="Equation.DSMT4">
                  <p:embed/>
                </p:oleObj>
              </mc:Choice>
              <mc:Fallback>
                <p:oleObj name="Equation" r:id="rId4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56" y="2042517"/>
                        <a:ext cx="1224000" cy="59461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42373" y="2780928"/>
            <a:ext cx="8650107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由几何相似与运动相似的条件可推导</a:t>
            </a:r>
            <a:r>
              <a:rPr lang="zh-TW" altLang="en-US" dirty="0">
                <a:solidFill>
                  <a:srgbClr val="FF0000"/>
                </a:solidFill>
              </a:rPr>
              <a:t>速度</a:t>
            </a:r>
            <a:r>
              <a:rPr lang="zh-TW" altLang="en-US" dirty="0">
                <a:solidFill>
                  <a:srgbClr val="080808"/>
                </a:solidFill>
              </a:rPr>
              <a:t>与</a:t>
            </a:r>
            <a:r>
              <a:rPr lang="zh-TW" altLang="en-US" dirty="0">
                <a:solidFill>
                  <a:srgbClr val="CC00FF"/>
                </a:solidFill>
              </a:rPr>
              <a:t>加速度</a:t>
            </a:r>
            <a:r>
              <a:rPr lang="zh-TW" altLang="en-US" dirty="0">
                <a:solidFill>
                  <a:srgbClr val="080808"/>
                </a:solidFill>
              </a:rPr>
              <a:t>之比值如下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33314"/>
              </p:ext>
            </p:extLst>
          </p:nvPr>
        </p:nvGraphicFramePr>
        <p:xfrm>
          <a:off x="539552" y="3284984"/>
          <a:ext cx="32797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3" name="Equation" r:id="rId6" imgW="1473120" imgH="393480" progId="Equation.DSMT4">
                  <p:embed/>
                </p:oleObj>
              </mc:Choice>
              <mc:Fallback>
                <p:oleObj name="Equation" r:id="rId6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4984"/>
                        <a:ext cx="3279775" cy="8778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51862"/>
              </p:ext>
            </p:extLst>
          </p:nvPr>
        </p:nvGraphicFramePr>
        <p:xfrm>
          <a:off x="539552" y="4365104"/>
          <a:ext cx="6123682" cy="158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" name="Equation" r:id="rId8" imgW="3251160" imgH="838080" progId="Equation.DSMT4">
                  <p:embed/>
                </p:oleObj>
              </mc:Choice>
              <mc:Fallback>
                <p:oleObj name="Equation" r:id="rId8" imgW="3251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65104"/>
                        <a:ext cx="6123682" cy="1580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(Dynamical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1052736"/>
            <a:ext cx="8650107" cy="9000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所有</a:t>
            </a:r>
            <a:r>
              <a:rPr lang="zh-TW" altLang="en-US" dirty="0"/>
              <a:t>作用于实船的力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0000FF"/>
                </a:solidFill>
              </a:rPr>
              <a:t>包含物理性质不同之分量</a:t>
            </a:r>
            <a:r>
              <a:rPr lang="en-US" altLang="zh-TW" dirty="0"/>
              <a:t>)</a:t>
            </a:r>
            <a:r>
              <a:rPr lang="zh-TW" altLang="en-US" dirty="0"/>
              <a:t>与</a:t>
            </a:r>
            <a:r>
              <a:rPr lang="zh-TW" altLang="en-US" dirty="0">
                <a:solidFill>
                  <a:srgbClr val="FF0000"/>
                </a:solidFill>
              </a:rPr>
              <a:t>所有</a:t>
            </a:r>
            <a:r>
              <a:rPr lang="zh-TW" altLang="en-US" dirty="0"/>
              <a:t>作用于模型</a:t>
            </a:r>
            <a:r>
              <a:rPr lang="zh-TW" altLang="en-US" dirty="0">
                <a:solidFill>
                  <a:srgbClr val="0000FF"/>
                </a:solidFill>
              </a:rPr>
              <a:t>对应的力</a:t>
            </a:r>
            <a:r>
              <a:rPr lang="zh-TW" altLang="en-US" dirty="0"/>
              <a:t>的比值皆为</a:t>
            </a:r>
            <a:r>
              <a:rPr lang="zh-TW" altLang="en-US" dirty="0">
                <a:solidFill>
                  <a:srgbClr val="FF0000"/>
                </a:solidFill>
              </a:rPr>
              <a:t>相同</a:t>
            </a:r>
            <a:r>
              <a:rPr lang="zh-TW" altLang="en-US" dirty="0"/>
              <a:t>之常数，即动力模型</a:t>
            </a:r>
            <a:r>
              <a:rPr lang="en-US" altLang="zh-TW" dirty="0"/>
              <a:t>(dynamical model)</a:t>
            </a:r>
            <a:r>
              <a:rPr lang="zh-TW" altLang="en-US" dirty="0"/>
              <a:t>比值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en-US" altLang="zh-TW" dirty="0"/>
              <a:t>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32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7744" y="2048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12575"/>
              </p:ext>
            </p:extLst>
          </p:nvPr>
        </p:nvGraphicFramePr>
        <p:xfrm>
          <a:off x="468314" y="2406650"/>
          <a:ext cx="13098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2" name="Equation" r:id="rId4" imgW="583920" imgH="241200" progId="Equation.DSMT4">
                  <p:embed/>
                </p:oleObj>
              </mc:Choice>
              <mc:Fallback>
                <p:oleObj name="Equation" r:id="rId4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2406650"/>
                        <a:ext cx="1309853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3011976"/>
            <a:ext cx="8650107" cy="489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00FF"/>
                </a:solidFill>
              </a:rPr>
              <a:t>惯性力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u="sng" dirty="0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0000FF"/>
                </a:solidFill>
              </a:rPr>
              <a:t>nertial forces)</a:t>
            </a:r>
            <a:r>
              <a:rPr lang="zh-TW" altLang="en-US" dirty="0">
                <a:solidFill>
                  <a:srgbClr val="0000FF"/>
                </a:solidFill>
              </a:rPr>
              <a:t>之比值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67744" y="3454504"/>
            <a:ext cx="10441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23916"/>
              </p:ext>
            </p:extLst>
          </p:nvPr>
        </p:nvGraphicFramePr>
        <p:xfrm>
          <a:off x="467544" y="3503613"/>
          <a:ext cx="39862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3" name="Equation" r:id="rId6" imgW="1879560" imgH="457200" progId="Equation.DSMT4">
                  <p:embed/>
                </p:oleObj>
              </mc:Choice>
              <mc:Fallback>
                <p:oleObj name="Equation" r:id="rId6" imgW="1879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3613"/>
                        <a:ext cx="3986212" cy="960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88080"/>
              </p:ext>
            </p:extLst>
          </p:nvPr>
        </p:nvGraphicFramePr>
        <p:xfrm>
          <a:off x="2555776" y="2363788"/>
          <a:ext cx="2477487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63788"/>
                        <a:ext cx="2477487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41559"/>
              </p:ext>
            </p:extLst>
          </p:nvPr>
        </p:nvGraphicFramePr>
        <p:xfrm>
          <a:off x="5746750" y="2363788"/>
          <a:ext cx="2673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" name="Equation" r:id="rId10" imgW="1384200" imgH="279360" progId="Equation.DSMT4">
                  <p:embed/>
                </p:oleObj>
              </mc:Choice>
              <mc:Fallback>
                <p:oleObj name="Equation" r:id="rId10" imgW="1384200" imgH="27936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363788"/>
                        <a:ext cx="2673350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5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418479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33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67744" y="3431645"/>
            <a:ext cx="10441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42370" y="980728"/>
            <a:ext cx="8606038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重力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u="sng" dirty="0">
                <a:solidFill>
                  <a:srgbClr val="0000FF"/>
                </a:solidFill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ravity forces) </a:t>
            </a:r>
            <a:r>
              <a:rPr lang="zh-TW" altLang="en-US" dirty="0">
                <a:solidFill>
                  <a:srgbClr val="333333"/>
                </a:solidFill>
              </a:rPr>
              <a:t>可以与惯性力相同方式加以描述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904" y="74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070176"/>
              </p:ext>
            </p:extLst>
          </p:nvPr>
        </p:nvGraphicFramePr>
        <p:xfrm>
          <a:off x="410052" y="1412728"/>
          <a:ext cx="4356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4" imgW="2031840" imgH="241200" progId="Equation.DSMT4">
                  <p:embed/>
                </p:oleObj>
              </mc:Choice>
              <mc:Fallback>
                <p:oleObj name="Equation" r:id="rId4" imgW="2031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2" y="1412728"/>
                        <a:ext cx="4356100" cy="4937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242371" y="1916832"/>
            <a:ext cx="8650107" cy="37728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重力</a:t>
            </a:r>
            <a:r>
              <a:rPr lang="en-US" altLang="zh-TW" dirty="0">
                <a:solidFill>
                  <a:srgbClr val="080808"/>
                </a:solidFill>
              </a:rPr>
              <a:t>(</a:t>
            </a:r>
            <a:r>
              <a:rPr lang="zh-TW" altLang="en-US" dirty="0">
                <a:solidFill>
                  <a:srgbClr val="080808"/>
                </a:solidFill>
              </a:rPr>
              <a:t>分量</a:t>
            </a:r>
            <a:r>
              <a:rPr lang="en-US" altLang="zh-TW" dirty="0">
                <a:solidFill>
                  <a:srgbClr val="080808"/>
                </a:solidFill>
              </a:rPr>
              <a:t>)</a:t>
            </a:r>
            <a:r>
              <a:rPr lang="zh-TW" altLang="en-US" dirty="0">
                <a:solidFill>
                  <a:srgbClr val="080808"/>
                </a:solidFill>
              </a:rPr>
              <a:t>之比值</a:t>
            </a:r>
            <a:r>
              <a:rPr lang="en-US" altLang="zh-TW" dirty="0"/>
              <a:t>:</a:t>
            </a:r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40864"/>
              </p:ext>
            </p:extLst>
          </p:nvPr>
        </p:nvGraphicFramePr>
        <p:xfrm>
          <a:off x="417513" y="2301875"/>
          <a:ext cx="3386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6" imgW="1752480" imgH="457200" progId="Equation.DSMT4">
                  <p:embed/>
                </p:oleObj>
              </mc:Choice>
              <mc:Fallback>
                <p:oleObj name="Equation" r:id="rId6" imgW="1752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301875"/>
                        <a:ext cx="3386137" cy="882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530596"/>
              </p:ext>
            </p:extLst>
          </p:nvPr>
        </p:nvGraphicFramePr>
        <p:xfrm>
          <a:off x="4291013" y="2490788"/>
          <a:ext cx="8461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8" imgW="406080" imgH="241200" progId="Equation.DSMT4">
                  <p:embed/>
                </p:oleObj>
              </mc:Choice>
              <mc:Fallback>
                <p:oleObj name="Equation" r:id="rId8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2490788"/>
                        <a:ext cx="846137" cy="501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09936"/>
              </p:ext>
            </p:extLst>
          </p:nvPr>
        </p:nvGraphicFramePr>
        <p:xfrm>
          <a:off x="6559887" y="2520000"/>
          <a:ext cx="900000" cy="42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887" y="2520000"/>
                        <a:ext cx="900000" cy="426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單箭頭接點 21"/>
          <p:cNvCxnSpPr/>
          <p:nvPr/>
        </p:nvCxnSpPr>
        <p:spPr>
          <a:xfrm>
            <a:off x="3798000" y="2737516"/>
            <a:ext cx="496800" cy="4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145385" y="2738685"/>
            <a:ext cx="140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60162"/>
              </p:ext>
            </p:extLst>
          </p:nvPr>
        </p:nvGraphicFramePr>
        <p:xfrm>
          <a:off x="5187354" y="2204864"/>
          <a:ext cx="11128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12" imgW="1130040" imgH="495000" progId="Equation.DSMT4">
                  <p:embed/>
                </p:oleObj>
              </mc:Choice>
              <mc:Fallback>
                <p:oleObj name="Equation" r:id="rId12" imgW="1130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354" y="2204864"/>
                        <a:ext cx="11128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內容版面配置區 2"/>
          <p:cNvSpPr txBox="1">
            <a:spLocks/>
          </p:cNvSpPr>
          <p:nvPr/>
        </p:nvSpPr>
        <p:spPr>
          <a:xfrm>
            <a:off x="242370" y="3212976"/>
            <a:ext cx="8650107" cy="7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将所有方程式中之</a:t>
            </a:r>
            <a:r>
              <a:rPr lang="zh-TW" altLang="en-US" dirty="0">
                <a:solidFill>
                  <a:srgbClr val="0000FF"/>
                </a:solidFill>
              </a:rPr>
              <a:t>时间尺度</a:t>
            </a:r>
            <a:r>
              <a:rPr lang="zh-TW" altLang="en-US" dirty="0">
                <a:solidFill>
                  <a:srgbClr val="080808"/>
                </a:solidFill>
              </a:rPr>
              <a:t>比值消去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zh-TW" altLang="en-US" dirty="0">
                <a:solidFill>
                  <a:srgbClr val="0000FF"/>
                </a:solidFill>
              </a:rPr>
              <a:t>，</a:t>
            </a:r>
            <a:r>
              <a:rPr lang="zh-TW" altLang="en-US" dirty="0">
                <a:solidFill>
                  <a:srgbClr val="080808"/>
                </a:solidFill>
              </a:rPr>
              <a:t>全部以长度尺寸比值</a:t>
            </a:r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zh-TW" dirty="0">
                <a:solidFill>
                  <a:srgbClr val="333333"/>
                </a:solidFill>
              </a:rPr>
              <a:t> </a:t>
            </a:r>
            <a:r>
              <a:rPr lang="zh-TW" altLang="en-US" dirty="0">
                <a:solidFill>
                  <a:srgbClr val="333333"/>
                </a:solidFill>
              </a:rPr>
              <a:t>代入，则由</a:t>
            </a:r>
            <a:r>
              <a:rPr lang="zh-TW" altLang="en-US" dirty="0">
                <a:solidFill>
                  <a:srgbClr val="0000FF"/>
                </a:solidFill>
              </a:rPr>
              <a:t>惯性力与重力比值</a:t>
            </a:r>
            <a:r>
              <a:rPr lang="zh-TW" altLang="en-US" dirty="0">
                <a:solidFill>
                  <a:srgbClr val="333333"/>
                </a:solidFill>
              </a:rPr>
              <a:t>相同的关系可得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42370" y="5877272"/>
            <a:ext cx="8606038" cy="76464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在傅汝德数相同的情况下：模型与实船的波形</a:t>
            </a:r>
            <a:r>
              <a:rPr lang="en-US" altLang="zh-TW" dirty="0">
                <a:solidFill>
                  <a:srgbClr val="080808"/>
                </a:solidFill>
              </a:rPr>
              <a:t>(wave pattern) </a:t>
            </a:r>
            <a:r>
              <a:rPr lang="zh-TW" altLang="en-US" dirty="0">
                <a:solidFill>
                  <a:srgbClr val="080808"/>
                </a:solidFill>
              </a:rPr>
              <a:t>会呈现</a:t>
            </a:r>
            <a:r>
              <a:rPr lang="zh-TW" altLang="en-US" dirty="0">
                <a:solidFill>
                  <a:srgbClr val="0000FF"/>
                </a:solidFill>
              </a:rPr>
              <a:t>几何外形相似</a:t>
            </a:r>
            <a:r>
              <a:rPr lang="en-US" altLang="zh-TW" dirty="0">
                <a:solidFill>
                  <a:srgbClr val="080808"/>
                </a:solidFill>
              </a:rPr>
              <a:t>(</a:t>
            </a:r>
            <a:r>
              <a:rPr lang="zh-TW" altLang="en-US" dirty="0">
                <a:solidFill>
                  <a:srgbClr val="080808"/>
                </a:solidFill>
              </a:rPr>
              <a:t>假设是</a:t>
            </a:r>
            <a:r>
              <a:rPr lang="zh-TW" altLang="en-US" dirty="0">
                <a:solidFill>
                  <a:srgbClr val="0000FF"/>
                </a:solidFill>
              </a:rPr>
              <a:t>小波</a:t>
            </a:r>
            <a:r>
              <a:rPr lang="en-US" altLang="zh-TW" dirty="0">
                <a:solidFill>
                  <a:srgbClr val="080808"/>
                </a:solidFill>
              </a:rPr>
              <a:t>)</a:t>
            </a:r>
            <a:r>
              <a:rPr lang="zh-TW" altLang="en-US" dirty="0">
                <a:solidFill>
                  <a:srgbClr val="080808"/>
                </a:solidFill>
              </a:rPr>
              <a:t>，但不适用于碎波与波溅！</a:t>
            </a:r>
            <a:endParaRPr lang="en-US" altLang="zh-TW" dirty="0">
              <a:solidFill>
                <a:srgbClr val="080808"/>
              </a:solidFill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251520" y="5013177"/>
            <a:ext cx="8650107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080808"/>
                </a:solidFill>
              </a:rPr>
              <a:t>若</a:t>
            </a:r>
            <a:r>
              <a:rPr lang="zh-TW" altLang="en-US" b="1" dirty="0">
                <a:solidFill>
                  <a:srgbClr val="FF0000"/>
                </a:solidFill>
              </a:rPr>
              <a:t>只须</a:t>
            </a:r>
            <a:r>
              <a:rPr lang="zh-TW" altLang="en-US" dirty="0">
                <a:solidFill>
                  <a:srgbClr val="080808"/>
                </a:solidFill>
              </a:rPr>
              <a:t>考虑</a:t>
            </a:r>
            <a:r>
              <a:rPr lang="zh-TW" altLang="en-US" dirty="0">
                <a:solidFill>
                  <a:srgbClr val="0000FF"/>
                </a:solidFill>
              </a:rPr>
              <a:t>惯性力与重力</a:t>
            </a:r>
            <a:r>
              <a:rPr lang="zh-TW" altLang="en-US" dirty="0">
                <a:solidFill>
                  <a:srgbClr val="333333"/>
                </a:solidFill>
              </a:rPr>
              <a:t>，</a:t>
            </a:r>
            <a:r>
              <a:rPr lang="zh-TW" altLang="en-US" dirty="0">
                <a:solidFill>
                  <a:srgbClr val="080808"/>
                </a:solidFill>
              </a:rPr>
              <a:t>模型与实船之傅汝德数相同即可确保</a:t>
            </a:r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333333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傅汝德相似律</a:t>
            </a:r>
            <a:r>
              <a:rPr lang="en-US" altLang="zh-TW" dirty="0">
                <a:solidFill>
                  <a:srgbClr val="0000FF"/>
                </a:solidFill>
              </a:rPr>
              <a:t>Froude’s law</a:t>
            </a:r>
            <a:r>
              <a:rPr lang="en-US" altLang="zh-TW" dirty="0">
                <a:solidFill>
                  <a:srgbClr val="333333"/>
                </a:solidFill>
              </a:rPr>
              <a:t>)</a:t>
            </a:r>
            <a:r>
              <a:rPr lang="zh-TW" altLang="en-US" dirty="0">
                <a:solidFill>
                  <a:srgbClr val="080808"/>
                </a:solidFill>
              </a:rPr>
              <a:t>。</a:t>
            </a:r>
            <a:r>
              <a:rPr lang="en-US" altLang="zh-TW" dirty="0">
                <a:solidFill>
                  <a:srgbClr val="333333"/>
                </a:solidFill>
              </a:rPr>
              <a:t> </a:t>
            </a: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37696"/>
              </p:ext>
            </p:extLst>
          </p:nvPr>
        </p:nvGraphicFramePr>
        <p:xfrm>
          <a:off x="395536" y="4151009"/>
          <a:ext cx="2808312" cy="73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4" imgW="1650960" imgH="457200" progId="Equation.DSMT4">
                  <p:embed/>
                </p:oleObj>
              </mc:Choice>
              <mc:Fallback>
                <p:oleObj name="Equation" r:id="rId14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51009"/>
                        <a:ext cx="2808312" cy="7382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53620"/>
              </p:ext>
            </p:extLst>
          </p:nvPr>
        </p:nvGraphicFramePr>
        <p:xfrm>
          <a:off x="6613525" y="4124325"/>
          <a:ext cx="11334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Equation" r:id="rId16" imgW="672840" imgH="444240" progId="Equation.DSMT4">
                  <p:embed/>
                </p:oleObj>
              </mc:Choice>
              <mc:Fallback>
                <p:oleObj name="Equation" r:id="rId16" imgW="672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4124325"/>
                        <a:ext cx="1133475" cy="692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線單箭頭接點 29"/>
          <p:cNvCxnSpPr/>
          <p:nvPr/>
        </p:nvCxnSpPr>
        <p:spPr>
          <a:xfrm flipV="1">
            <a:off x="3275855" y="4494199"/>
            <a:ext cx="3348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419872" y="4104000"/>
            <a:ext cx="2916000" cy="2884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dirty="0">
                <a:solidFill>
                  <a:srgbClr val="FFFFFF"/>
                </a:solidFill>
              </a:rPr>
              <a:t>Froude Number(</a:t>
            </a:r>
            <a:r>
              <a:rPr lang="zh-TW" altLang="en-US" dirty="0">
                <a:solidFill>
                  <a:srgbClr val="FF9900"/>
                </a:solidFill>
              </a:rPr>
              <a:t>傅汝德数</a:t>
            </a:r>
            <a:r>
              <a:rPr lang="en-US" altLang="zh-TW" dirty="0">
                <a:solidFill>
                  <a:srgbClr val="FFFFFF"/>
                </a:solidFill>
              </a:rPr>
              <a:t>)</a:t>
            </a:r>
            <a:endParaRPr lang="zh-TW" altLang="en-US" dirty="0" err="1">
              <a:solidFill>
                <a:srgbClr val="FFFFFF"/>
              </a:solidFill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(Dynamical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uild="p"/>
      <p:bldP spid="25" grpId="0"/>
      <p:bldP spid="26" grpId="0" animBg="1"/>
      <p:bldP spid="27" grpId="0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34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42370" y="1052736"/>
            <a:ext cx="8650107" cy="876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00FF"/>
                </a:solidFill>
              </a:rPr>
              <a:t>傅汝德相似律</a:t>
            </a:r>
            <a:r>
              <a:rPr lang="zh-TW" altLang="en-US" dirty="0">
                <a:solidFill>
                  <a:srgbClr val="333333"/>
                </a:solidFill>
              </a:rPr>
              <a:t>惯常应用于常规的船模试验</a:t>
            </a:r>
            <a:r>
              <a:rPr lang="en-US" altLang="zh-TW" dirty="0">
                <a:solidFill>
                  <a:srgbClr val="333333"/>
                </a:solidFill>
              </a:rPr>
              <a:t> (</a:t>
            </a:r>
            <a:r>
              <a:rPr lang="zh-TW" altLang="en-US" dirty="0">
                <a:solidFill>
                  <a:srgbClr val="333333"/>
                </a:solidFill>
              </a:rPr>
              <a:t>船舶阻力与推进试验、船舶运动与操纵试验</a:t>
            </a:r>
            <a:r>
              <a:rPr lang="en-US" altLang="zh-TW" dirty="0">
                <a:solidFill>
                  <a:srgbClr val="333333"/>
                </a:solidFill>
              </a:rPr>
              <a:t>).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67744" y="3431645"/>
            <a:ext cx="10441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41885" y="3107952"/>
            <a:ext cx="11165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64695" y="1916832"/>
            <a:ext cx="8636932" cy="465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333333"/>
                </a:solidFill>
              </a:rPr>
              <a:t>由此相似律的要求，可推导出</a:t>
            </a:r>
            <a:r>
              <a:rPr lang="zh-TW" altLang="en-US" dirty="0">
                <a:solidFill>
                  <a:srgbClr val="FF0000"/>
                </a:solidFill>
              </a:rPr>
              <a:t>速度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dirty="0">
                <a:solidFill>
                  <a:srgbClr val="333333"/>
                </a:solidFill>
              </a:rPr>
              <a:t>、</a:t>
            </a:r>
            <a:r>
              <a:rPr lang="zh-TW" altLang="en-US" dirty="0">
                <a:solidFill>
                  <a:srgbClr val="0000FF"/>
                </a:solidFill>
              </a:rPr>
              <a:t>力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333333"/>
                </a:solidFill>
              </a:rPr>
              <a:t>与</a:t>
            </a:r>
            <a:r>
              <a:rPr lang="zh-TW" altLang="en-US" dirty="0">
                <a:solidFill>
                  <a:srgbClr val="CC00FF"/>
                </a:solidFill>
              </a:rPr>
              <a:t>马力</a:t>
            </a:r>
            <a:r>
              <a:rPr lang="en-US" altLang="zh-TW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TW" altLang="en-US" dirty="0">
                <a:solidFill>
                  <a:srgbClr val="333333"/>
                </a:solidFill>
              </a:rPr>
              <a:t>的比值：</a:t>
            </a:r>
            <a:endParaRPr lang="en-US" altLang="zh-TW" dirty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984" y="1628800"/>
            <a:ext cx="19010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96123" y="1597535"/>
            <a:ext cx="10914910" cy="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6165288" y="6309320"/>
            <a:ext cx="914400" cy="914400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55575" y="3583867"/>
            <a:ext cx="9571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-45899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2944" y="4369145"/>
            <a:ext cx="9589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99721"/>
              </p:ext>
            </p:extLst>
          </p:nvPr>
        </p:nvGraphicFramePr>
        <p:xfrm>
          <a:off x="968375" y="2420887"/>
          <a:ext cx="51752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Equation" r:id="rId4" imgW="2844720" imgH="431640" progId="Equation.DSMT4">
                  <p:embed/>
                </p:oleObj>
              </mc:Choice>
              <mc:Fallback>
                <p:oleObj name="Equation" r:id="rId4" imgW="2844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420887"/>
                        <a:ext cx="5175250" cy="785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9672" y="5642790"/>
            <a:ext cx="12734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08472" y="275422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(Dynamical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479" y="260648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(Dynamical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1933881"/>
            <a:ext cx="8650107" cy="377280"/>
          </a:xfrm>
        </p:spPr>
        <p:txBody>
          <a:bodyPr/>
          <a:lstStyle/>
          <a:p>
            <a:r>
              <a:rPr lang="zh-TW" altLang="en-US" dirty="0"/>
              <a:t>摩擦力的比值</a:t>
            </a:r>
            <a:r>
              <a:rPr lang="en-US" altLang="zh-TW" dirty="0"/>
              <a:t>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561613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35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42370" y="3201703"/>
            <a:ext cx="8650107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333333"/>
                </a:solidFill>
              </a:rPr>
              <a:t>要求</a:t>
            </a:r>
            <a:r>
              <a:rPr lang="zh-TW" altLang="en-US" dirty="0">
                <a:solidFill>
                  <a:srgbClr val="0000FF"/>
                </a:solidFill>
              </a:rPr>
              <a:t>摩擦力</a:t>
            </a:r>
            <a:r>
              <a:rPr lang="zh-TW" altLang="en-US" dirty="0"/>
              <a:t>比值与</a:t>
            </a:r>
            <a:r>
              <a:rPr lang="zh-TW" altLang="en-US" dirty="0">
                <a:solidFill>
                  <a:srgbClr val="0000FF"/>
                </a:solidFill>
              </a:rPr>
              <a:t>惯性力</a:t>
            </a:r>
            <a:r>
              <a:rPr lang="zh-TW" altLang="en-US" dirty="0"/>
              <a:t>比值相同：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31165" y="5733256"/>
            <a:ext cx="860603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海水的动黏性系数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zh-TW" dirty="0">
                <a:solidFill>
                  <a:srgbClr val="333333"/>
                </a:solidFill>
              </a:rPr>
              <a:t> [</a:t>
            </a:r>
            <a:r>
              <a:rPr lang="en-US" altLang="zh-TW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US" altLang="zh-TW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333333"/>
                </a:solidFill>
              </a:rPr>
              <a:t>]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dirty="0">
                <a:solidFill>
                  <a:srgbClr val="333333"/>
                </a:solidFill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333333"/>
                </a:solidFill>
                <a:sym typeface="Symbol" panose="05050102010706020507" pitchFamily="18" charset="2"/>
              </a:rPr>
              <a:t>温度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dirty="0">
                <a:solidFill>
                  <a:srgbClr val="333333"/>
                </a:solidFill>
              </a:rPr>
              <a:t>(</a:t>
            </a:r>
            <a:r>
              <a:rPr lang="zh-TW" altLang="en-US" dirty="0">
                <a:solidFill>
                  <a:srgbClr val="333333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℃</a:t>
            </a:r>
            <a:r>
              <a:rPr lang="en-US" altLang="zh-TW" dirty="0">
                <a:solidFill>
                  <a:srgbClr val="333333"/>
                </a:solidFill>
              </a:rPr>
              <a:t>)</a:t>
            </a:r>
            <a:r>
              <a:rPr lang="zh-TW" altLang="en-US" dirty="0">
                <a:solidFill>
                  <a:srgbClr val="333333"/>
                </a:solidFill>
              </a:rPr>
              <a:t>盐分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solidFill>
                  <a:srgbClr val="333333"/>
                </a:solidFill>
              </a:rPr>
              <a:t>(</a:t>
            </a:r>
            <a:r>
              <a:rPr lang="en-US" altLang="zh-TW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TW" dirty="0">
                <a:solidFill>
                  <a:srgbClr val="333333"/>
                </a:solidFill>
              </a:rPr>
              <a:t>)</a:t>
            </a:r>
            <a:r>
              <a:rPr lang="zh-TW" altLang="en-US" dirty="0">
                <a:solidFill>
                  <a:srgbClr val="333333"/>
                </a:solidFill>
              </a:rPr>
              <a:t>的函数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  <a:endParaRPr lang="en-US" altLang="zh-TW" sz="1600" dirty="0">
              <a:solidFill>
                <a:srgbClr val="C4262E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41885" y="3107952"/>
            <a:ext cx="11165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31166" y="4509120"/>
            <a:ext cx="8670462" cy="396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080808"/>
                </a:solidFill>
              </a:rPr>
              <a:t>引进运动黏性系数</a:t>
            </a:r>
            <a:r>
              <a:rPr lang="en-US" altLang="zh-TW" dirty="0">
                <a:solidFill>
                  <a:srgbClr val="080808"/>
                </a:solidFill>
              </a:rPr>
              <a:t>(</a:t>
            </a:r>
            <a:r>
              <a:rPr lang="en-US" altLang="zh-TW" dirty="0">
                <a:solidFill>
                  <a:srgbClr val="0000FF"/>
                </a:solidFill>
              </a:rPr>
              <a:t>kinematic viscosity</a:t>
            </a:r>
            <a:r>
              <a:rPr lang="en-US" altLang="zh-TW" dirty="0">
                <a:solidFill>
                  <a:srgbClr val="080808"/>
                </a:solidFill>
              </a:rPr>
              <a:t>)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=</a:t>
            </a:r>
            <a:r>
              <a:rPr lang="el-GR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μ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l-GR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zh-TW" dirty="0">
                <a:solidFill>
                  <a:srgbClr val="333333"/>
                </a:solidFill>
              </a:rPr>
              <a:t> </a:t>
            </a:r>
            <a:r>
              <a:rPr lang="zh-TW" altLang="en-US" dirty="0">
                <a:solidFill>
                  <a:srgbClr val="333333"/>
                </a:solidFill>
              </a:rPr>
              <a:t>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TW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984" y="1628800"/>
            <a:ext cx="19010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96123" y="1597535"/>
            <a:ext cx="10914910" cy="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6165288" y="6309320"/>
            <a:ext cx="914400" cy="914400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-45899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2944" y="4457291"/>
            <a:ext cx="9589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9672" y="5688509"/>
            <a:ext cx="12734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21" y="1345003"/>
            <a:ext cx="10521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37971"/>
              </p:ext>
            </p:extLst>
          </p:nvPr>
        </p:nvGraphicFramePr>
        <p:xfrm>
          <a:off x="457200" y="2341563"/>
          <a:ext cx="42481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" name="Equation" r:id="rId4" imgW="2323800" imgH="469800" progId="Equation.DSMT4">
                  <p:embed/>
                </p:oleObj>
              </mc:Choice>
              <mc:Fallback>
                <p:oleObj name="Equation" r:id="rId4" imgW="2323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1563"/>
                        <a:ext cx="4248150" cy="8588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27207"/>
              </p:ext>
            </p:extLst>
          </p:nvPr>
        </p:nvGraphicFramePr>
        <p:xfrm>
          <a:off x="457620" y="3633751"/>
          <a:ext cx="1920949" cy="87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1" name="Equation" r:id="rId6" imgW="1002960" imgH="457200" progId="Equation.DSMT4">
                  <p:embed/>
                </p:oleObj>
              </mc:Choice>
              <mc:Fallback>
                <p:oleObj name="Equation" r:id="rId6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20" y="3633751"/>
                        <a:ext cx="1920949" cy="8753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6318"/>
              </p:ext>
            </p:extLst>
          </p:nvPr>
        </p:nvGraphicFramePr>
        <p:xfrm>
          <a:off x="531813" y="4941888"/>
          <a:ext cx="38274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2" name="Equation" r:id="rId8" imgW="2209680" imgH="457200" progId="Equation.DSMT4">
                  <p:embed/>
                </p:oleObj>
              </mc:Choice>
              <mc:Fallback>
                <p:oleObj name="Equation" r:id="rId8" imgW="2209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941888"/>
                        <a:ext cx="3827462" cy="790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9726" y="5937765"/>
            <a:ext cx="90627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201857"/>
              </p:ext>
            </p:extLst>
          </p:nvPr>
        </p:nvGraphicFramePr>
        <p:xfrm>
          <a:off x="409725" y="6165304"/>
          <a:ext cx="5459212" cy="48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3" name="Equation" r:id="rId10" imgW="2933640" imgH="253800" progId="Equation.DSMT4">
                  <p:embed/>
                </p:oleObj>
              </mc:Choice>
              <mc:Fallback>
                <p:oleObj name="Equation" r:id="rId10" imgW="2933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25" y="6165304"/>
                        <a:ext cx="5459212" cy="4822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4356000" y="5169444"/>
            <a:ext cx="3420000" cy="288412"/>
            <a:chOff x="4356000" y="5169444"/>
            <a:chExt cx="3420000" cy="28841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824000" y="5169444"/>
              <a:ext cx="2952000" cy="2884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dirty="0">
                  <a:solidFill>
                    <a:srgbClr val="FFFFFF"/>
                  </a:solidFill>
                </a:rPr>
                <a:t>Reynolds number(</a:t>
              </a:r>
              <a:r>
                <a:rPr lang="zh-TW" altLang="en-US" dirty="0">
                  <a:solidFill>
                    <a:srgbClr val="FFC000"/>
                  </a:solidFill>
                </a:rPr>
                <a:t>雷诺数</a:t>
              </a:r>
              <a:r>
                <a:rPr lang="en-US" altLang="zh-TW" dirty="0">
                  <a:solidFill>
                    <a:srgbClr val="FFFFFF"/>
                  </a:solidFill>
                </a:rPr>
                <a:t>)</a:t>
              </a:r>
              <a:endParaRPr lang="zh-TW" altLang="en-US" dirty="0" err="1">
                <a:solidFill>
                  <a:srgbClr val="333333"/>
                </a:solidFill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 flipV="1">
              <a:off x="4356000" y="5337175"/>
              <a:ext cx="468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 txBox="1">
            <a:spLocks/>
          </p:cNvSpPr>
          <p:nvPr/>
        </p:nvSpPr>
        <p:spPr>
          <a:xfrm>
            <a:off x="231165" y="938767"/>
            <a:ext cx="8606038" cy="383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摩擦力</a:t>
            </a:r>
            <a:r>
              <a:rPr lang="en-US" altLang="zh-TW" dirty="0">
                <a:solidFill>
                  <a:srgbClr val="FF0000"/>
                </a:solidFill>
              </a:rPr>
              <a:t>Frictional forces </a:t>
            </a:r>
            <a:r>
              <a:rPr lang="en-US" altLang="zh-TW" dirty="0">
                <a:solidFill>
                  <a:srgbClr val="333333"/>
                </a:solidFill>
              </a:rPr>
              <a:t>(</a:t>
            </a:r>
            <a:r>
              <a:rPr lang="zh-TW" altLang="en-US" dirty="0">
                <a:solidFill>
                  <a:srgbClr val="333333"/>
                </a:solidFill>
              </a:rPr>
              <a:t>由流体与相邻媒体的摩擦</a:t>
            </a:r>
            <a:r>
              <a:rPr lang="en-US" altLang="zh-TW" dirty="0">
                <a:solidFill>
                  <a:srgbClr val="333333"/>
                </a:solidFill>
              </a:rPr>
              <a:t>):</a:t>
            </a:r>
            <a:endParaRPr lang="en-US" altLang="zh-TW" sz="1600" dirty="0">
              <a:solidFill>
                <a:srgbClr val="C4262E"/>
              </a:solidFill>
            </a:endParaRPr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79142"/>
              </p:ext>
            </p:extLst>
          </p:nvPr>
        </p:nvGraphicFramePr>
        <p:xfrm>
          <a:off x="493713" y="1341438"/>
          <a:ext cx="1249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4" name="Equation" r:id="rId12" imgW="761760" imgH="393480" progId="Equation.DSMT4">
                  <p:embed/>
                </p:oleObj>
              </mc:Choice>
              <mc:Fallback>
                <p:oleObj name="Equation" r:id="rId12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341438"/>
                        <a:ext cx="1249362" cy="5762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2051720" y="1484784"/>
            <a:ext cx="1620000" cy="256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l-GR" altLang="zh-TW" sz="1600" i="1" dirty="0">
                <a:solidFill>
                  <a:srgbClr val="FF0000"/>
                </a:solidFill>
              </a:rPr>
              <a:t>μ</a:t>
            </a:r>
            <a:r>
              <a:rPr lang="en-US" altLang="zh-TW" sz="1600" dirty="0">
                <a:solidFill>
                  <a:srgbClr val="333333"/>
                </a:solidFill>
              </a:rPr>
              <a:t>:</a:t>
            </a:r>
            <a:r>
              <a:rPr lang="zh-TW" altLang="en-US" sz="1600" dirty="0">
                <a:solidFill>
                  <a:srgbClr val="333333"/>
                </a:solidFill>
              </a:rPr>
              <a:t> 流体黏性系数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88165"/>
              </p:ext>
            </p:extLst>
          </p:nvPr>
        </p:nvGraphicFramePr>
        <p:xfrm>
          <a:off x="7884368" y="5008563"/>
          <a:ext cx="939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" name="Equation" r:id="rId14" imgW="558720" imgH="393480" progId="Equation.DSMT4">
                  <p:embed/>
                </p:oleObj>
              </mc:Choice>
              <mc:Fallback>
                <p:oleObj name="Equation" r:id="rId14" imgW="558720" imgH="393480" progId="Equation.DSMT4">
                  <p:embed/>
                  <p:pic>
                    <p:nvPicPr>
                      <p:cNvPr id="0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5008563"/>
                        <a:ext cx="939800" cy="612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3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6" grpId="0"/>
      <p:bldP spid="25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479" y="260648"/>
            <a:ext cx="8584009" cy="63574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动力相似</a:t>
            </a:r>
            <a:r>
              <a:rPr lang="en-US" altLang="zh-TW" dirty="0">
                <a:solidFill>
                  <a:srgbClr val="FF0000"/>
                </a:solidFill>
              </a:rPr>
              <a:t>(Dynamical similarity)</a:t>
            </a:r>
            <a:endParaRPr lang="zh-TW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980729"/>
            <a:ext cx="8650107" cy="37728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傅汝德数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zh-TW" altLang="en-US" dirty="0">
                <a:solidFill>
                  <a:srgbClr val="0000FF"/>
                </a:solidFill>
              </a:rPr>
              <a:t>与雷诺数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zh-TW" altLang="en-US" dirty="0">
                <a:solidFill>
                  <a:srgbClr val="080808"/>
                </a:solidFill>
              </a:rPr>
              <a:t>之关连如下式</a:t>
            </a:r>
            <a:r>
              <a:rPr lang="en-US" altLang="zh-TW" dirty="0"/>
              <a:t>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42370" y="2204864"/>
            <a:ext cx="8650107" cy="792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船舶航行于自由水面遭受到</a:t>
            </a:r>
            <a:r>
              <a:rPr lang="zh-TW" altLang="en-US" dirty="0">
                <a:solidFill>
                  <a:srgbClr val="0000FF"/>
                </a:solidFill>
              </a:rPr>
              <a:t>重力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水波</a:t>
            </a:r>
            <a:r>
              <a:rPr lang="en-US" altLang="zh-TW" dirty="0">
                <a:solidFill>
                  <a:srgbClr val="0000FF"/>
                </a:solidFill>
              </a:rPr>
              <a:t>) </a:t>
            </a:r>
            <a:r>
              <a:rPr lang="zh-TW" altLang="en-US" dirty="0">
                <a:solidFill>
                  <a:srgbClr val="0000FF"/>
                </a:solidFill>
              </a:rPr>
              <a:t>与摩擦力 </a:t>
            </a:r>
            <a:r>
              <a:rPr lang="zh-TW" altLang="en-US" dirty="0">
                <a:solidFill>
                  <a:srgbClr val="FF0000"/>
                </a:solidFill>
                <a:sym typeface="Symbol"/>
              </a:rPr>
              <a:t> </a:t>
            </a:r>
            <a:r>
              <a:rPr lang="zh-TW" altLang="en-US" dirty="0">
                <a:solidFill>
                  <a:srgbClr val="080808"/>
                </a:solidFill>
                <a:sym typeface="Symbol"/>
              </a:rPr>
              <a:t>船模试验必须满足</a:t>
            </a:r>
            <a:r>
              <a:rPr lang="zh-TW" altLang="en-US" dirty="0">
                <a:solidFill>
                  <a:srgbClr val="0000FF"/>
                </a:solidFill>
              </a:rPr>
              <a:t>傅汝德相似律</a:t>
            </a:r>
            <a:r>
              <a:rPr lang="zh-TW" altLang="en-US" dirty="0">
                <a:solidFill>
                  <a:srgbClr val="080808"/>
                </a:solidFill>
              </a:rPr>
              <a:t>与</a:t>
            </a:r>
            <a:r>
              <a:rPr lang="zh-TW" altLang="en-US" dirty="0">
                <a:solidFill>
                  <a:srgbClr val="0000FF"/>
                </a:solidFill>
              </a:rPr>
              <a:t>雷诺相似律</a:t>
            </a:r>
            <a:r>
              <a:rPr lang="zh-TW" altLang="en-US" dirty="0">
                <a:solidFill>
                  <a:srgbClr val="080808"/>
                </a:solidFill>
              </a:rPr>
              <a:t>，即须要求：</a:t>
            </a:r>
            <a:endParaRPr lang="en-US" altLang="zh-TW" dirty="0">
              <a:solidFill>
                <a:srgbClr val="080808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31165" y="4077072"/>
            <a:ext cx="8606038" cy="82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意味着</a:t>
            </a:r>
            <a:r>
              <a:rPr lang="zh-TW" altLang="en-US" dirty="0">
                <a:solidFill>
                  <a:srgbClr val="333333"/>
                </a:solidFill>
              </a:rPr>
              <a:t>：进行船模试验时，须选择</a:t>
            </a:r>
            <a:r>
              <a:rPr lang="zh-TW" altLang="en-US" dirty="0">
                <a:solidFill>
                  <a:srgbClr val="0000FF"/>
                </a:solidFill>
              </a:rPr>
              <a:t>模型比例</a:t>
            </a:r>
            <a:r>
              <a:rPr lang="zh-TW" altLang="en-US" dirty="0">
                <a:solidFill>
                  <a:srgbClr val="333333"/>
                </a:solidFill>
              </a:rPr>
              <a:t>及试验用流体之</a:t>
            </a:r>
            <a:r>
              <a:rPr lang="zh-TW" altLang="en-US" dirty="0">
                <a:solidFill>
                  <a:srgbClr val="0000FF"/>
                </a:solidFill>
              </a:rPr>
              <a:t>黏性系数</a:t>
            </a:r>
            <a:r>
              <a:rPr lang="zh-TW" altLang="en-US" dirty="0">
                <a:solidFill>
                  <a:srgbClr val="333333"/>
                </a:solidFill>
              </a:rPr>
              <a:t>特性需满足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solidFill>
                  <a:srgbClr val="0000FF"/>
                </a:solidFill>
              </a:rPr>
              <a:t>·</a:t>
            </a:r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zh-TW" altLang="en-US" dirty="0">
                <a:solidFill>
                  <a:srgbClr val="080808"/>
                </a:solidFill>
              </a:rPr>
              <a:t>的条件。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984" y="1628800"/>
            <a:ext cx="19010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96123" y="1597535"/>
            <a:ext cx="10914910" cy="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6165288" y="6309320"/>
            <a:ext cx="914400" cy="914400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2944" y="4369145"/>
            <a:ext cx="9589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9672" y="5688509"/>
            <a:ext cx="12734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21" y="1345003"/>
            <a:ext cx="10521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9726" y="5937765"/>
            <a:ext cx="90627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49786"/>
              </p:ext>
            </p:extLst>
          </p:nvPr>
        </p:nvGraphicFramePr>
        <p:xfrm>
          <a:off x="411163" y="1477963"/>
          <a:ext cx="27432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4" name="Equation" r:id="rId4" imgW="1714320" imgH="457200" progId="Equation.DSMT4">
                  <p:embed/>
                </p:oleObj>
              </mc:Choice>
              <mc:Fallback>
                <p:oleObj name="Equation" r:id="rId4" imgW="1714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477963"/>
                        <a:ext cx="2743200" cy="696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20337"/>
              </p:ext>
            </p:extLst>
          </p:nvPr>
        </p:nvGraphicFramePr>
        <p:xfrm>
          <a:off x="433214" y="3068638"/>
          <a:ext cx="2914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5" name="Equation" r:id="rId6" imgW="1650960" imgH="495000" progId="Equation.DSMT4">
                  <p:embed/>
                </p:oleObj>
              </mc:Choice>
              <mc:Fallback>
                <p:oleObj name="Equation" r:id="rId6" imgW="16509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14" y="3068638"/>
                        <a:ext cx="2914650" cy="8747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內容版面配置區 2"/>
          <p:cNvSpPr txBox="1">
            <a:spLocks/>
          </p:cNvSpPr>
          <p:nvPr/>
        </p:nvSpPr>
        <p:spPr>
          <a:xfrm>
            <a:off x="230400" y="4941264"/>
            <a:ext cx="8606038" cy="1224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80808"/>
                </a:solidFill>
              </a:rPr>
              <a:t>此种流体</a:t>
            </a:r>
            <a:r>
              <a:rPr lang="zh-TW" altLang="en-US" dirty="0">
                <a:solidFill>
                  <a:srgbClr val="FF0000"/>
                </a:solidFill>
              </a:rPr>
              <a:t>不存在</a:t>
            </a:r>
            <a:r>
              <a:rPr lang="zh-TW" altLang="en-US" dirty="0">
                <a:solidFill>
                  <a:srgbClr val="080808"/>
                </a:solidFill>
              </a:rPr>
              <a:t>或者并</a:t>
            </a:r>
            <a:r>
              <a:rPr lang="zh-TW" altLang="en-US" dirty="0">
                <a:solidFill>
                  <a:srgbClr val="FF0000"/>
                </a:solidFill>
              </a:rPr>
              <a:t>不便宜</a:t>
            </a:r>
            <a:r>
              <a:rPr lang="zh-TW" altLang="en-US" dirty="0">
                <a:solidFill>
                  <a:srgbClr val="080808"/>
                </a:solidFill>
              </a:rPr>
              <a:t>且</a:t>
            </a:r>
            <a:r>
              <a:rPr lang="zh-TW" altLang="en-US" dirty="0">
                <a:solidFill>
                  <a:srgbClr val="FF0000"/>
                </a:solidFill>
              </a:rPr>
              <a:t>不易处理！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可能需考虑将水加热，</a:t>
            </a:r>
            <a:r>
              <a:rPr lang="zh-TW" altLang="en-US" dirty="0">
                <a:solidFill>
                  <a:srgbClr val="080808"/>
                </a:solidFill>
              </a:rPr>
              <a:t>德国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Söding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教授</a:t>
            </a:r>
            <a:r>
              <a:rPr lang="zh-TW" altLang="en-US" dirty="0"/>
              <a:t>曾于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zh-TW" altLang="en-US" dirty="0"/>
              <a:t>年提出</a:t>
            </a:r>
            <a:r>
              <a:rPr lang="en-US" altLang="zh-TW" dirty="0">
                <a:solidFill>
                  <a:srgbClr val="0000FF"/>
                </a:solidFill>
              </a:rPr>
              <a:t>‘sauna tanks’ </a:t>
            </a:r>
            <a:r>
              <a:rPr lang="zh-TW" altLang="en-US" dirty="0">
                <a:solidFill>
                  <a:srgbClr val="080808"/>
                </a:solidFill>
              </a:rPr>
              <a:t>的发想，需加热至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℃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347864" y="3204000"/>
            <a:ext cx="2916104" cy="626583"/>
            <a:chOff x="3347864" y="3204000"/>
            <a:chExt cx="2916104" cy="626583"/>
          </a:xfrm>
        </p:grpSpPr>
        <p:graphicFrame>
          <p:nvGraphicFramePr>
            <p:cNvPr id="12" name="物件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278268"/>
                </p:ext>
              </p:extLst>
            </p:nvPr>
          </p:nvGraphicFramePr>
          <p:xfrm>
            <a:off x="4283968" y="3212974"/>
            <a:ext cx="1980000" cy="617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6" name="Equation" r:id="rId8" imgW="1384200" imgH="431640" progId="Equation.DSMT4">
                    <p:embed/>
                  </p:oleObj>
                </mc:Choice>
                <mc:Fallback>
                  <p:oleObj name="Equation" r:id="rId8" imgW="13842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83968" y="3212974"/>
                          <a:ext cx="1980000" cy="617609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向右箭號 15"/>
            <p:cNvSpPr/>
            <p:nvPr/>
          </p:nvSpPr>
          <p:spPr>
            <a:xfrm>
              <a:off x="3347864" y="3429000"/>
              <a:ext cx="936000" cy="144016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600000" y="3204000"/>
              <a:ext cx="540000" cy="254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333333"/>
                  </a:solidFill>
                </a:rPr>
                <a:t>例如</a:t>
              </a:r>
              <a:r>
                <a:rPr lang="en-US" altLang="zh-TW" sz="1600" dirty="0">
                  <a:solidFill>
                    <a:srgbClr val="333333"/>
                  </a:solidFill>
                </a:rPr>
                <a:t>:</a:t>
              </a:r>
              <a:endParaRPr lang="zh-TW" altLang="en-US" sz="1600" dirty="0" err="1">
                <a:solidFill>
                  <a:srgbClr val="333333"/>
                </a:solidFill>
              </a:endParaRPr>
            </a:p>
          </p:txBody>
        </p:sp>
      </p:grp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82971"/>
              </p:ext>
            </p:extLst>
          </p:nvPr>
        </p:nvGraphicFramePr>
        <p:xfrm>
          <a:off x="6444208" y="3230632"/>
          <a:ext cx="2599394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7" name="Equation" r:id="rId10" imgW="2234880" imgH="495000" progId="Equation.DSMT4">
                  <p:embed/>
                </p:oleObj>
              </mc:Choice>
              <mc:Fallback>
                <p:oleObj name="Equation" r:id="rId10" imgW="22348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4208" y="3230632"/>
                        <a:ext cx="2599394" cy="576000"/>
                      </a:xfrm>
                      <a:prstGeom prst="rect">
                        <a:avLst/>
                      </a:prstGeom>
                      <a:ln w="127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9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480" y="260648"/>
            <a:ext cx="8608000" cy="63684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Dynamical similarity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37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3573016"/>
            <a:ext cx="2448272" cy="216024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87624" y="4293096"/>
            <a:ext cx="2448272" cy="216024"/>
          </a:xfrm>
          <a:prstGeom prst="rect">
            <a:avLst/>
          </a:prstGeom>
          <a:solidFill>
            <a:srgbClr val="009900">
              <a:alpha val="25098"/>
            </a:srgbClr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87624" y="4941168"/>
            <a:ext cx="2448272" cy="21602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solidFill>
                <a:srgbClr val="FFFFFF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83568" y="972378"/>
            <a:ext cx="7815766" cy="5429537"/>
            <a:chOff x="683568" y="972378"/>
            <a:chExt cx="7815766" cy="5429537"/>
          </a:xfrm>
        </p:grpSpPr>
        <p:grpSp>
          <p:nvGrpSpPr>
            <p:cNvPr id="36" name="群組 35"/>
            <p:cNvGrpSpPr/>
            <p:nvPr/>
          </p:nvGrpSpPr>
          <p:grpSpPr>
            <a:xfrm>
              <a:off x="683568" y="972378"/>
              <a:ext cx="7815766" cy="5429537"/>
              <a:chOff x="683568" y="972378"/>
              <a:chExt cx="7815766" cy="5429537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972378"/>
                <a:ext cx="7815766" cy="5429537"/>
              </a:xfrm>
              <a:prstGeom prst="rect">
                <a:avLst/>
              </a:prstGeom>
            </p:spPr>
          </p:pic>
          <p:sp>
            <p:nvSpPr>
              <p:cNvPr id="34" name="矩形 33"/>
              <p:cNvSpPr/>
              <p:nvPr/>
            </p:nvSpPr>
            <p:spPr>
              <a:xfrm>
                <a:off x="1061968" y="5208608"/>
                <a:ext cx="3269192" cy="8846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35" name="物件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103921"/>
                </p:ext>
              </p:extLst>
            </p:nvPr>
          </p:nvGraphicFramePr>
          <p:xfrm>
            <a:off x="1225550" y="5186363"/>
            <a:ext cx="3638550" cy="11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6" name="Equation" r:id="rId4" imgW="1663560" imgH="507960" progId="Equation.DSMT4">
                    <p:embed/>
                  </p:oleObj>
                </mc:Choice>
                <mc:Fallback>
                  <p:oleObj name="Equation" r:id="rId4" imgW="16635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25550" y="5186363"/>
                          <a:ext cx="3638550" cy="11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群組 14"/>
            <p:cNvGrpSpPr/>
            <p:nvPr/>
          </p:nvGrpSpPr>
          <p:grpSpPr>
            <a:xfrm>
              <a:off x="5664368" y="4190400"/>
              <a:ext cx="1139840" cy="911818"/>
              <a:chOff x="5664368" y="4190400"/>
              <a:chExt cx="1139840" cy="911818"/>
            </a:xfrm>
          </p:grpSpPr>
          <p:grpSp>
            <p:nvGrpSpPr>
              <p:cNvPr id="28" name="群組 27"/>
              <p:cNvGrpSpPr>
                <a:grpSpLocks noChangeAspect="1"/>
              </p:cNvGrpSpPr>
              <p:nvPr/>
            </p:nvGrpSpPr>
            <p:grpSpPr>
              <a:xfrm>
                <a:off x="5817601" y="4492799"/>
                <a:ext cx="613679" cy="414480"/>
                <a:chOff x="5806800" y="4257244"/>
                <a:chExt cx="1167477" cy="788523"/>
              </a:xfrm>
            </p:grpSpPr>
            <p:grpSp>
              <p:nvGrpSpPr>
                <p:cNvPr id="27" name="群組 26"/>
                <p:cNvGrpSpPr/>
                <p:nvPr/>
              </p:nvGrpSpPr>
              <p:grpSpPr>
                <a:xfrm>
                  <a:off x="5806800" y="4257248"/>
                  <a:ext cx="910800" cy="498076"/>
                  <a:chOff x="5806800" y="4257248"/>
                  <a:chExt cx="910800" cy="498076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5806800" y="4257248"/>
                    <a:ext cx="910800" cy="4860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4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3000"/>
                      </a:lnSpc>
                      <a:spcBef>
                        <a:spcPts val="600"/>
                      </a:spcBef>
                    </a:pPr>
                    <a:endParaRPr lang="zh-TW" altLang="en-US" sz="1600" dirty="0" err="1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23" name="直線單箭頭接點 22"/>
                  <p:cNvCxnSpPr/>
                  <p:nvPr/>
                </p:nvCxnSpPr>
                <p:spPr>
                  <a:xfrm flipV="1">
                    <a:off x="5807757" y="4257249"/>
                    <a:ext cx="909843" cy="498075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直線單箭頭接點 23"/>
                <p:cNvCxnSpPr/>
                <p:nvPr/>
              </p:nvCxnSpPr>
              <p:spPr>
                <a:xfrm flipV="1">
                  <a:off x="5834195" y="4257244"/>
                  <a:ext cx="0" cy="4931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單箭頭接點 24"/>
                <p:cNvCxnSpPr/>
                <p:nvPr/>
              </p:nvCxnSpPr>
              <p:spPr>
                <a:xfrm>
                  <a:off x="5806800" y="4761248"/>
                  <a:ext cx="1167477" cy="284519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字方塊 30"/>
              <p:cNvSpPr txBox="1"/>
              <p:nvPr/>
            </p:nvSpPr>
            <p:spPr>
              <a:xfrm>
                <a:off x="6259135" y="4193192"/>
                <a:ext cx="540000" cy="278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600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664368" y="4190400"/>
                <a:ext cx="432000" cy="278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zh-TW" sz="16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6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6444208" y="4824000"/>
                <a:ext cx="360000" cy="278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i(m)</a:t>
                </a:r>
                <a:endParaRPr lang="zh-TW" altLang="en-US" sz="1600" baseline="-25000" dirty="0" err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6346800" y="4518934"/>
                <a:ext cx="324000" cy="255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zh-TW" altLang="en-US" sz="1600" baseline="-25000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直線單箭頭接點 40"/>
              <p:cNvCxnSpPr/>
              <p:nvPr/>
            </p:nvCxnSpPr>
            <p:spPr>
              <a:xfrm flipV="1">
                <a:off x="5868000" y="4748263"/>
                <a:ext cx="432000" cy="0"/>
              </a:xfrm>
              <a:prstGeom prst="straightConnector1">
                <a:avLst/>
              </a:prstGeom>
              <a:ln w="28575">
                <a:solidFill>
                  <a:srgbClr val="08080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群組 13"/>
            <p:cNvGrpSpPr/>
            <p:nvPr/>
          </p:nvGrpSpPr>
          <p:grpSpPr>
            <a:xfrm>
              <a:off x="3276000" y="1008000"/>
              <a:ext cx="1596239" cy="1268226"/>
              <a:chOff x="3276000" y="1008000"/>
              <a:chExt cx="1596239" cy="1268226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4312799" y="1008000"/>
                <a:ext cx="540000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(s)</a:t>
                </a:r>
                <a:endParaRPr lang="zh-TW" altLang="en-US" sz="1600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群組 19"/>
              <p:cNvGrpSpPr/>
              <p:nvPr/>
            </p:nvGrpSpPr>
            <p:grpSpPr>
              <a:xfrm>
                <a:off x="3402000" y="1296001"/>
                <a:ext cx="1080000" cy="863999"/>
                <a:chOff x="3402000" y="1296001"/>
                <a:chExt cx="1080000" cy="863999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3402000" y="1303200"/>
                  <a:ext cx="910800" cy="486000"/>
                </a:xfrm>
                <a:prstGeom prst="rect">
                  <a:avLst/>
                </a:prstGeom>
                <a:noFill/>
                <a:ln w="9525">
                  <a:solidFill>
                    <a:schemeClr val="accent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zh-TW" altLang="en-US" sz="1600" dirty="0" err="1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9" name="直線單箭頭接點 8"/>
                <p:cNvCxnSpPr/>
                <p:nvPr/>
              </p:nvCxnSpPr>
              <p:spPr>
                <a:xfrm flipV="1">
                  <a:off x="3402957" y="1296001"/>
                  <a:ext cx="909843" cy="498075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單箭頭接點 11"/>
                <p:cNvCxnSpPr/>
                <p:nvPr/>
              </p:nvCxnSpPr>
              <p:spPr>
                <a:xfrm flipV="1">
                  <a:off x="3405600" y="1296001"/>
                  <a:ext cx="957" cy="50399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單箭頭接點 15"/>
                <p:cNvCxnSpPr/>
                <p:nvPr/>
              </p:nvCxnSpPr>
              <p:spPr>
                <a:xfrm>
                  <a:off x="3402000" y="1800000"/>
                  <a:ext cx="1080000" cy="360000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文字方塊 28"/>
              <p:cNvSpPr txBox="1"/>
              <p:nvPr/>
            </p:nvSpPr>
            <p:spPr>
              <a:xfrm>
                <a:off x="3276000" y="1008000"/>
                <a:ext cx="396000" cy="2873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zh-TW" sz="16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(s)</a:t>
                </a:r>
                <a:endParaRPr lang="zh-TW" altLang="en-US" sz="16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4512239" y="1988840"/>
                <a:ext cx="360000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i(s</a:t>
                </a:r>
                <a:r>
                  <a:rPr lang="en-US" altLang="zh-TW" baseline="-250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TW" altLang="en-US" baseline="-25000" dirty="0" err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4355976" y="1628800"/>
                <a:ext cx="396000" cy="278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1600" dirty="0" err="1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 err="1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TW" sz="1600" baseline="-25000" dirty="0">
                    <a:solidFill>
                      <a:srgbClr val="08080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(s)</a:t>
                </a:r>
                <a:endParaRPr lang="zh-TW" altLang="en-US" sz="1600" baseline="-25000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直線單箭頭接點 41"/>
              <p:cNvCxnSpPr/>
              <p:nvPr/>
            </p:nvCxnSpPr>
            <p:spPr>
              <a:xfrm>
                <a:off x="3402000" y="1800000"/>
                <a:ext cx="909843" cy="0"/>
              </a:xfrm>
              <a:prstGeom prst="straightConnector1">
                <a:avLst/>
              </a:prstGeom>
              <a:ln w="28575">
                <a:solidFill>
                  <a:srgbClr val="080808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49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做模型试验，若无法完全达到相似律(Similarity Laws)的条件会有怎样的结果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8694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500" dirty="0">
                <a:solidFill>
                  <a:srgbClr val="000000"/>
                </a:solidFill>
              </a:rPr>
              <a:t>做模型试验，若无法完全达到相似律</a:t>
            </a:r>
            <a:r>
              <a:rPr lang="en-US" altLang="zh-TW" sz="2500">
                <a:solidFill>
                  <a:srgbClr val="000000"/>
                </a:solidFill>
              </a:rPr>
              <a:t>(</a:t>
            </a:r>
            <a:r>
              <a:rPr lang="en-US" altLang="zh-TW" sz="2400">
                <a:solidFill>
                  <a:srgbClr val="C00000"/>
                </a:solidFill>
                <a:cs typeface="Arial" panose="020B0604020202020204" pitchFamily="34" charset="0"/>
              </a:rPr>
              <a:t>Similarity Laws</a:t>
            </a:r>
            <a:r>
              <a:rPr lang="en-US" altLang="zh-TW" sz="2500">
                <a:solidFill>
                  <a:srgbClr val="000000"/>
                </a:solidFill>
              </a:rPr>
              <a:t>)</a:t>
            </a:r>
            <a:r>
              <a:rPr lang="zh-TW" altLang="en-US" sz="2500" dirty="0">
                <a:solidFill>
                  <a:srgbClr val="000000"/>
                </a:solidFill>
              </a:rPr>
              <a:t>的条件会有怎样的结果？</a:t>
            </a:r>
          </a:p>
        </p:txBody>
      </p:sp>
    </p:spTree>
    <p:extLst>
      <p:ext uri="{BB962C8B-B14F-4D97-AF65-F5344CB8AC3E}">
        <p14:creationId xmlns:p14="http://schemas.microsoft.com/office/powerpoint/2010/main" val="250114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6184"/>
            <a:ext cx="8641656" cy="6649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39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52736"/>
            <a:ext cx="8641656" cy="72008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200" dirty="0">
                <a:latin typeface="Times New Roman" pitchFamily="18" charset="0"/>
              </a:rPr>
              <a:t>船体阻力和哪些物理量有关？</a:t>
            </a:r>
            <a:endParaRPr lang="en-US" altLang="zh-TW" sz="2200" dirty="0">
              <a:latin typeface="Times New Roman" pitchFamily="18" charset="0"/>
            </a:endParaRPr>
          </a:p>
          <a:p>
            <a:pPr lvl="1"/>
            <a:r>
              <a:rPr lang="zh-TW" altLang="en-US" sz="2000" dirty="0">
                <a:latin typeface="Times New Roman" pitchFamily="18" charset="0"/>
              </a:rPr>
              <a:t>船体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几何尺寸</a:t>
            </a:r>
            <a:r>
              <a:rPr lang="zh-TW" altLang="en-US" sz="2000" dirty="0">
                <a:latin typeface="Times New Roman" pitchFamily="18" charset="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航速</a:t>
            </a:r>
            <a:r>
              <a:rPr lang="zh-TW" altLang="en-US" sz="2000" dirty="0">
                <a:latin typeface="Times New Roman" pitchFamily="18" charset="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水的运动黏性系数</a:t>
            </a:r>
            <a:r>
              <a:rPr lang="zh-TW" altLang="en-US" sz="2000" dirty="0">
                <a:latin typeface="Times New Roman" pitchFamily="18" charset="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水的密度</a:t>
            </a:r>
            <a:r>
              <a:rPr lang="zh-TW" altLang="en-US" sz="2000" dirty="0">
                <a:latin typeface="Times New Roman" pitchFamily="18" charset="0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重力加速度</a:t>
            </a:r>
            <a:endParaRPr lang="en-US" altLang="zh-TW" sz="200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/>
            <a:r>
              <a:rPr lang="zh-TW" altLang="en-US" sz="2000" dirty="0">
                <a:latin typeface="Times New Roman" pitchFamily="18" charset="0"/>
              </a:rPr>
              <a:t>需要探讨船体阻力与这些物理量的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函数关系</a:t>
            </a:r>
            <a:r>
              <a:rPr lang="zh-TW" altLang="en-US" sz="2000" dirty="0">
                <a:latin typeface="Times New Roman" pitchFamily="18" charset="0"/>
              </a:rPr>
              <a:t>。</a:t>
            </a:r>
            <a:endParaRPr lang="en-US" altLang="zh-TW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2420888"/>
            <a:ext cx="864165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船模试验</a:t>
            </a:r>
            <a:r>
              <a:rPr lang="zh-TW" altLang="en-US" sz="2000" dirty="0">
                <a:latin typeface="Times New Roman" pitchFamily="18" charset="0"/>
              </a:rPr>
              <a:t>是研究船舶阻力的主要方法，若建立了船舶阻力的函数关系，则可根据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船模</a:t>
            </a:r>
            <a:r>
              <a:rPr lang="zh-TW" altLang="en-US" sz="2000" dirty="0">
                <a:latin typeface="Times New Roman" pitchFamily="18" charset="0"/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实船</a:t>
            </a:r>
            <a:r>
              <a:rPr lang="zh-TW" altLang="en-US" sz="2000" dirty="0">
                <a:latin typeface="Times New Roman" pitchFamily="18" charset="0"/>
              </a:rPr>
              <a:t>满足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动力相似</a:t>
            </a:r>
            <a:r>
              <a:rPr lang="zh-TW" altLang="en-US" sz="2000" dirty="0">
                <a:latin typeface="Times New Roman" pitchFamily="18" charset="0"/>
              </a:rPr>
              <a:t>的条件，将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船模试验结果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换算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成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实船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对应</a:t>
            </a:r>
            <a:r>
              <a:rPr lang="zh-TW" altLang="en-US" sz="2000" dirty="0">
                <a:latin typeface="Times New Roman" pitchFamily="18" charset="0"/>
              </a:rPr>
              <a:t>的结果。</a:t>
            </a:r>
            <a:endParaRPr lang="en-US" altLang="zh-TW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700808"/>
            <a:ext cx="7775776" cy="7384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zh-CN" sz="4800" dirty="0">
                <a:latin typeface="Adobe 繁黑體 Std B" pitchFamily="34" charset="-120"/>
                <a:ea typeface="Adobe 繁黑體 Std B" pitchFamily="34" charset="-120"/>
              </a:rPr>
            </a:br>
            <a:br>
              <a:rPr lang="en-US" altLang="zh-CN" sz="4800" dirty="0">
                <a:latin typeface="Adobe 繁黑體 Std B" pitchFamily="34" charset="-120"/>
                <a:ea typeface="Adobe 繁黑體 Std B" pitchFamily="34" charset="-120"/>
              </a:rPr>
            </a:br>
            <a:br>
              <a:rPr lang="en-US" altLang="zh-CN" sz="48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4800" dirty="0"/>
              <a:t>第</a:t>
            </a:r>
            <a:r>
              <a:rPr lang="en-US" altLang="zh-TW" sz="4800" dirty="0"/>
              <a:t>4</a:t>
            </a:r>
            <a:r>
              <a:rPr lang="zh-TW" altLang="en-US" sz="4800" dirty="0"/>
              <a:t>章 </a:t>
            </a:r>
            <a:r>
              <a:rPr lang="zh-TW" altLang="en-US" sz="4800" dirty="0">
                <a:latin typeface="Adobe 繁黑體 Std B" pitchFamily="34" charset="-120"/>
                <a:ea typeface="Adobe 繁黑體 Std B" pitchFamily="34" charset="-120"/>
              </a:rPr>
              <a:t>船舶阻力总论</a:t>
            </a:r>
            <a:endParaRPr lang="zh-TW" altLang="zh-TW" sz="4800" kern="1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094" y="2708920"/>
            <a:ext cx="6445250" cy="1440160"/>
          </a:xfrm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Adobe 繁黑體 Std B" pitchFamily="34" charset="-120"/>
                <a:ea typeface="Adobe 繁黑體 Std B" pitchFamily="34" charset="-120"/>
              </a:rPr>
              <a:t>台湾大学工程科学及海洋工程学系</a:t>
            </a:r>
            <a:endParaRPr kumimoji="1"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Adobe 繁黑體 Std B" pitchFamily="34" charset="-120"/>
                <a:ea typeface="Adobe 繁黑體 Std B" pitchFamily="34" charset="-120"/>
              </a:rPr>
              <a:t>郭真祥  </a:t>
            </a:r>
            <a:endParaRPr kumimoji="1"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dirty="0">
                <a:latin typeface="Adobe 繁黑體 Std B" pitchFamily="34" charset="-120"/>
                <a:ea typeface="Adobe 繁黑體 Std B" pitchFamily="34" charset="-120"/>
              </a:rPr>
              <a:t>2018.01.10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2"/>
            <a:ext cx="3347864" cy="19201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1" y="4304112"/>
            <a:ext cx="2673063" cy="1926000"/>
          </a:xfrm>
          <a:prstGeom prst="rect">
            <a:avLst/>
          </a:prstGeom>
          <a:ln>
            <a:noFill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>
          <a:xfrm>
            <a:off x="3489156" y="4304112"/>
            <a:ext cx="2811036" cy="192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4" y="975946"/>
            <a:ext cx="7445723" cy="1516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1800" dirty="0"/>
              <a:t>The viscous (or frictional) resistance of ships 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1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US" altLang="zh-TW" sz="1800" dirty="0"/>
              <a:t> depends on: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Mass density of water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Ship wetted surface area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Ship speed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Kinematic viscosity of water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endParaRPr lang="en-US" altLang="zh-TW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40</a:t>
            </a:fld>
            <a:endParaRPr lang="en-GB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0825" y="246184"/>
            <a:ext cx="8641656" cy="6649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船舶黏性阻力相似定律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数学方法：因次分析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43560"/>
              </p:ext>
            </p:extLst>
          </p:nvPr>
        </p:nvGraphicFramePr>
        <p:xfrm>
          <a:off x="7380312" y="4428629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47" name="Equation" r:id="rId3" imgW="672840" imgH="711000" progId="Equation.DSMT4">
                  <p:embed/>
                </p:oleObj>
              </mc:Choice>
              <mc:Fallback>
                <p:oleObj name="Equation" r:id="rId3" imgW="672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428629"/>
                        <a:ext cx="889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22292"/>
              </p:ext>
            </p:extLst>
          </p:nvPr>
        </p:nvGraphicFramePr>
        <p:xfrm>
          <a:off x="3589338" y="5795963"/>
          <a:ext cx="2033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48" name="Equation" r:id="rId5" imgW="1549080" imgH="583920" progId="Equation.DSMT4">
                  <p:embed/>
                </p:oleObj>
              </mc:Choice>
              <mc:Fallback>
                <p:oleObj name="Equation" r:id="rId5" imgW="1549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5795963"/>
                        <a:ext cx="2033587" cy="720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723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8800" algn="ctr"/>
                <a:tab pos="6184900" algn="r"/>
              </a:tabLst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8800" algn="ctr"/>
                <a:tab pos="6184900" algn="r"/>
              </a:tabLst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7821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148064" y="4797226"/>
            <a:ext cx="2088000" cy="12596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4536834"/>
            <a:ext cx="1944000" cy="260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Substitute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TW" sz="700" dirty="0"/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20" y="3068960"/>
            <a:ext cx="5436000" cy="275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And introducing the proper dimensions, one can get:</a:t>
            </a:r>
            <a:endParaRPr lang="en-US" altLang="zh-TW" sz="180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zh-TW" sz="1800" dirty="0">
              <a:latin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4077070"/>
            <a:ext cx="86040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By applying dimensional analysis </a:t>
            </a:r>
            <a:r>
              <a:rPr lang="en-US" altLang="zh-TW" sz="1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the relations between all exponents</a:t>
            </a:r>
            <a:r>
              <a:rPr lang="en-US" altLang="zh-TW" sz="1800" i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d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09303"/>
              </p:ext>
            </p:extLst>
          </p:nvPr>
        </p:nvGraphicFramePr>
        <p:xfrm>
          <a:off x="5786834" y="3068960"/>
          <a:ext cx="22415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49" name="Equation" r:id="rId7" imgW="1688760" imgH="838080" progId="Equation.DSMT4">
                  <p:embed/>
                </p:oleObj>
              </mc:Choice>
              <mc:Fallback>
                <p:oleObj name="Equation" r:id="rId7" imgW="16887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834" y="3068960"/>
                        <a:ext cx="2241550" cy="1028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內容版面配置區 2"/>
          <p:cNvSpPr txBox="1">
            <a:spLocks/>
          </p:cNvSpPr>
          <p:nvPr/>
        </p:nvSpPr>
        <p:spPr>
          <a:xfrm>
            <a:off x="251520" y="2636986"/>
            <a:ext cx="133200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1800" dirty="0"/>
              <a:t>Writing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79563"/>
              </p:ext>
            </p:extLst>
          </p:nvPr>
        </p:nvGraphicFramePr>
        <p:xfrm>
          <a:off x="1646238" y="2564978"/>
          <a:ext cx="19573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0" name="Equation" r:id="rId9" imgW="1257120" imgH="253800" progId="Equation.DSMT4">
                  <p:embed/>
                </p:oleObj>
              </mc:Choice>
              <mc:Fallback>
                <p:oleObj name="Equation" r:id="rId9" imgW="1257120" imgH="253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2564978"/>
                        <a:ext cx="1957387" cy="396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13922"/>
              </p:ext>
            </p:extLst>
          </p:nvPr>
        </p:nvGraphicFramePr>
        <p:xfrm>
          <a:off x="717551" y="3356992"/>
          <a:ext cx="238458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1" name="Equation" r:id="rId11" imgW="1866600" imgH="507960" progId="Equation.DSMT4">
                  <p:embed/>
                </p:oleObj>
              </mc:Choice>
              <mc:Fallback>
                <p:oleObj name="Equation" r:id="rId11" imgW="1866600" imgH="50796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1" y="3356992"/>
                        <a:ext cx="2384581" cy="6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07642"/>
              </p:ext>
            </p:extLst>
          </p:nvPr>
        </p:nvGraphicFramePr>
        <p:xfrm>
          <a:off x="852488" y="4437063"/>
          <a:ext cx="4111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2" name="Equation" r:id="rId13" imgW="3124080" imgH="711000" progId="Equation.DSMT4">
                  <p:embed/>
                </p:oleObj>
              </mc:Choice>
              <mc:Fallback>
                <p:oleObj name="Equation" r:id="rId13" imgW="3124080" imgH="7110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437063"/>
                        <a:ext cx="4111625" cy="936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06021"/>
              </p:ext>
            </p:extLst>
          </p:nvPr>
        </p:nvGraphicFramePr>
        <p:xfrm>
          <a:off x="819149" y="5445224"/>
          <a:ext cx="2167421" cy="13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3" name="Equation" r:id="rId15" imgW="1650960" imgH="1041120" progId="Equation.DSMT4">
                  <p:embed/>
                </p:oleObj>
              </mc:Choice>
              <mc:Fallback>
                <p:oleObj name="Equation" r:id="rId15" imgW="1650960" imgH="104112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49" y="5445224"/>
                        <a:ext cx="2167421" cy="1368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635896" y="2564904"/>
            <a:ext cx="2503860" cy="395287"/>
            <a:chOff x="3635896" y="2564904"/>
            <a:chExt cx="2503860" cy="395287"/>
          </a:xfrm>
        </p:grpSpPr>
        <p:graphicFrame>
          <p:nvGraphicFramePr>
            <p:cNvPr id="16" name="物件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481265"/>
                </p:ext>
              </p:extLst>
            </p:nvPr>
          </p:nvGraphicFramePr>
          <p:xfrm>
            <a:off x="4283968" y="2564904"/>
            <a:ext cx="18557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54" name="Equation" r:id="rId17" imgW="1307880" imgH="279360" progId="Equation.DSMT4">
                    <p:embed/>
                  </p:oleObj>
                </mc:Choice>
                <mc:Fallback>
                  <p:oleObj name="Equation" r:id="rId17" imgW="1307880" imgH="279360" progId="Equation.DSMT4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2564904"/>
                          <a:ext cx="1855788" cy="3952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向右箭號 5"/>
            <p:cNvSpPr/>
            <p:nvPr/>
          </p:nvSpPr>
          <p:spPr>
            <a:xfrm>
              <a:off x="3635896" y="2708920"/>
              <a:ext cx="584412" cy="113411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16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/>
      <p:bldP spid="21" grpId="0"/>
      <p:bldP spid="22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船舶黏性阻力相似律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980728"/>
            <a:ext cx="8641656" cy="16561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</a:rPr>
              <a:t>解决船体阻力的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函数关系</a:t>
            </a:r>
            <a:r>
              <a:rPr lang="zh-TW" altLang="en-US" sz="2000" dirty="0">
                <a:latin typeface="Times New Roman" pitchFamily="18" charset="0"/>
              </a:rPr>
              <a:t>问题，可采用流体力学相似论中的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因次分析法</a:t>
            </a:r>
            <a:r>
              <a:rPr lang="zh-TW" altLang="en-US" sz="2000" dirty="0">
                <a:latin typeface="Times New Roman" pitchFamily="18" charset="0"/>
              </a:rPr>
              <a:t>：</a:t>
            </a:r>
            <a:endParaRPr lang="en-US" altLang="zh-TW" sz="2000" dirty="0">
              <a:latin typeface="Times New Roman" pitchFamily="18" charset="0"/>
            </a:endParaRPr>
          </a:p>
          <a:p>
            <a:pPr marL="712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黏性阻力相似律</a:t>
            </a:r>
            <a:r>
              <a:rPr lang="en-US" altLang="zh-TW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雷诺相似律</a:t>
            </a:r>
            <a:endParaRPr lang="en-US" altLang="zh-TW" sz="18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当物体在黏性流体中运动时，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不考虑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流体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重力影响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，例如</a:t>
            </a:r>
            <a:r>
              <a:rPr lang="zh-TW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潜艇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深海潜航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时，其主要所受的阻力为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水的密度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，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物体长度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，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速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，</a:t>
            </a: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</a:rPr>
              <a:t>水的运动黏性系数</a:t>
            </a: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</a:t>
            </a:r>
            <a:r>
              <a:rPr lang="zh-TW" altLang="en-US" sz="1800" dirty="0">
                <a:solidFill>
                  <a:srgbClr val="080808"/>
                </a:solidFill>
                <a:latin typeface="Times New Roman" pitchFamily="18" charset="0"/>
                <a:sym typeface="Symbol"/>
              </a:rPr>
              <a:t>有关：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12388"/>
              </p:ext>
            </p:extLst>
          </p:nvPr>
        </p:nvGraphicFramePr>
        <p:xfrm>
          <a:off x="869950" y="2708275"/>
          <a:ext cx="1739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5" name="Equation" r:id="rId3" imgW="1104840" imgH="228600" progId="Equation.DSMT4">
                  <p:embed/>
                </p:oleObj>
              </mc:Choice>
              <mc:Fallback>
                <p:oleObj name="Equation" r:id="rId3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950" y="2708275"/>
                        <a:ext cx="1739900" cy="3603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3096000"/>
            <a:ext cx="8641656" cy="12691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其中有</a:t>
            </a:r>
            <a:r>
              <a:rPr lang="en-US" altLang="zh-TW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有因次的物理量，取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、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、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作为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个基本量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</a:t>
            </a:r>
            <a:r>
              <a:rPr lang="zh-TW" altLang="en-US" sz="1800" dirty="0">
                <a:latin typeface="Times New Roman" pitchFamily="18" charset="0"/>
              </a:rPr>
              <a:t>流体力学因次分析法的</a:t>
            </a:r>
            <a:r>
              <a:rPr lang="zh-TW" altLang="en-US" sz="18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知：上面关系式用无因次变量表示时，无因次数减为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个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：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及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个基本量外的</a:t>
            </a:r>
            <a:r>
              <a:rPr lang="en-US" altLang="zh-TW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物理量的因次表示式：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92474"/>
              </p:ext>
            </p:extLst>
          </p:nvPr>
        </p:nvGraphicFramePr>
        <p:xfrm>
          <a:off x="5125566" y="3914775"/>
          <a:ext cx="15859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" name="Equation" r:id="rId5" imgW="1269720" imgH="533160" progId="Equation.DSMT4">
                  <p:embed/>
                </p:oleObj>
              </mc:Choice>
              <mc:Fallback>
                <p:oleObj name="Equation" r:id="rId5" imgW="12697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5566" y="3914775"/>
                        <a:ext cx="1585912" cy="666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4644000"/>
            <a:ext cx="8641656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根据因次表示式，组成无</a:t>
            </a:r>
            <a:r>
              <a:rPr lang="zh-TW" altLang="en-US" sz="1800" dirty="0">
                <a:latin typeface="Times New Roman" pitchFamily="18" charset="0"/>
              </a:rPr>
              <a:t>因次数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及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891726"/>
              </p:ext>
            </p:extLst>
          </p:nvPr>
        </p:nvGraphicFramePr>
        <p:xfrm>
          <a:off x="779463" y="4967288"/>
          <a:ext cx="48482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Equation" r:id="rId7" imgW="3924000" imgH="583920" progId="Equation.DSMT4">
                  <p:embed/>
                </p:oleObj>
              </mc:Choice>
              <mc:Fallback>
                <p:oleObj name="Equation" r:id="rId7" imgW="3924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463" y="4967288"/>
                        <a:ext cx="4848225" cy="7223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2000" y="5724120"/>
            <a:ext cx="8641656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</a:t>
            </a:r>
            <a:r>
              <a:rPr lang="en-US" altLang="zh-TW" sz="1800" i="1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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即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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称为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，表示单位面积的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动压力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之比。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78573"/>
              </p:ext>
            </p:extLst>
          </p:nvPr>
        </p:nvGraphicFramePr>
        <p:xfrm>
          <a:off x="6783834" y="3829050"/>
          <a:ext cx="22526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8" name="Equation" r:id="rId9" imgW="2171520" imgH="419040" progId="Equation.DSMT4">
                  <p:embed/>
                </p:oleObj>
              </mc:Choice>
              <mc:Fallback>
                <p:oleObj name="Equation" r:id="rId9" imgW="2171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3834" y="3829050"/>
                        <a:ext cx="2252662" cy="4349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37223"/>
              </p:ext>
            </p:extLst>
          </p:nvPr>
        </p:nvGraphicFramePr>
        <p:xfrm>
          <a:off x="6775896" y="4365625"/>
          <a:ext cx="10445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9" name="Equation" r:id="rId11" imgW="952200" imgH="419040" progId="Equation.DSMT4">
                  <p:embed/>
                </p:oleObj>
              </mc:Choice>
              <mc:Fallback>
                <p:oleObj name="Equation" r:id="rId11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75896" y="4365625"/>
                        <a:ext cx="1044575" cy="4587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船舶黏性阻力相似律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999" y="980728"/>
            <a:ext cx="5832000" cy="2941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latin typeface="Times New Roman" pitchFamily="18" charset="0"/>
                <a:sym typeface="Symbol"/>
              </a:rPr>
              <a:t>根据定理，可列出无因次的函数关系：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1620000"/>
            <a:ext cx="6696000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如此，可得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2000" y="2736000"/>
            <a:ext cx="8641656" cy="6226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上式表示：对一定形状的物体，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黏性阻力系数仅与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有关，当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相等时，两个形状相似物体的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黏性阻力系数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49840"/>
              </p:ext>
            </p:extLst>
          </p:nvPr>
        </p:nvGraphicFramePr>
        <p:xfrm>
          <a:off x="925513" y="1295400"/>
          <a:ext cx="2371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13" y="1295400"/>
                        <a:ext cx="2371725" cy="2952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33669"/>
              </p:ext>
            </p:extLst>
          </p:nvPr>
        </p:nvGraphicFramePr>
        <p:xfrm>
          <a:off x="995363" y="1944688"/>
          <a:ext cx="43116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" name="Equation" r:id="rId5" imgW="3416040" imgH="596880" progId="Equation.DSMT4">
                  <p:embed/>
                </p:oleObj>
              </mc:Choice>
              <mc:Fallback>
                <p:oleObj name="Equation" r:id="rId5" imgW="3416040" imgH="59688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944688"/>
                        <a:ext cx="4311650" cy="75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2000" y="3356992"/>
            <a:ext cx="86416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作为特例看待，在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深水中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顺着本身平面运动的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极薄的平板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所受阻力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仅为摩擦力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，据分析，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可表示成与上式相同的函数关系，以无因次关系式表示：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99194"/>
              </p:ext>
            </p:extLst>
          </p:nvPr>
        </p:nvGraphicFramePr>
        <p:xfrm>
          <a:off x="936625" y="3967733"/>
          <a:ext cx="17510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" name="Equation" r:id="rId7" imgW="1396800" imgH="571320" progId="Equation.DSMT4">
                  <p:embed/>
                </p:oleObj>
              </mc:Choice>
              <mc:Fallback>
                <p:oleObj name="Equation" r:id="rId7" imgW="13968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6625" y="3967733"/>
                        <a:ext cx="1751013" cy="71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2000" y="4797152"/>
            <a:ext cx="8641656" cy="57606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由此可知：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平板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摩擦力系数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只是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的函数，当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相同时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，不同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平板的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摩擦力系数必相等。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52000" y="5373216"/>
            <a:ext cx="864165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en-US" altLang="zh-TW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1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en-US" altLang="zh-TW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1800" baseline="-250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间的函数关系称为</a:t>
            </a:r>
            <a:r>
              <a:rPr lang="zh-TW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雷诺定律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5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船舶兴波阻力相似定律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980728"/>
            <a:ext cx="8641656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350" lvl="1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兴波阻力相似律</a:t>
            </a:r>
            <a:r>
              <a:rPr lang="en-US" altLang="zh-TW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傅汝德相似律</a:t>
            </a:r>
            <a:endParaRPr lang="en-US" altLang="zh-TW" sz="18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考虑在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理想流体中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航行的某艘水面船。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因是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理想流体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，故既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无摩擦阻力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亦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无黏压阻力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，只有波浪引起的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兴波阻力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跟据分析，影响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兴波阻力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的物理量为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、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、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和重力加速度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，故可写成</a:t>
            </a:r>
            <a:r>
              <a:rPr lang="zh-TW" altLang="en-US" sz="1800" dirty="0">
                <a:solidFill>
                  <a:srgbClr val="080808"/>
                </a:solidFill>
                <a:latin typeface="Times New Roman" pitchFamily="18" charset="0"/>
                <a:sym typeface="Symbol"/>
              </a:rPr>
              <a:t>：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405594"/>
              </p:ext>
            </p:extLst>
          </p:nvPr>
        </p:nvGraphicFramePr>
        <p:xfrm>
          <a:off x="839787" y="2492374"/>
          <a:ext cx="1908000" cy="38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787" y="2492374"/>
                        <a:ext cx="1908000" cy="38193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3096000"/>
            <a:ext cx="8641656" cy="12691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其中有</a:t>
            </a:r>
            <a:r>
              <a:rPr lang="en-US" altLang="zh-TW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有因次的物理量，取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，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，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个量作为基本量。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</a:t>
            </a:r>
            <a:r>
              <a:rPr lang="zh-TW" altLang="en-US" sz="1800" dirty="0">
                <a:latin typeface="Times New Roman" pitchFamily="18" charset="0"/>
              </a:rPr>
              <a:t>因次分析法的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定理知：用无因次变量表示时，无因次数减为</a:t>
            </a:r>
            <a:r>
              <a:rPr lang="en-US" altLang="zh-TW" sz="1800" dirty="0"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个：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及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个基本量外的物理量的因次表示式：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40171"/>
              </p:ext>
            </p:extLst>
          </p:nvPr>
        </p:nvGraphicFramePr>
        <p:xfrm>
          <a:off x="5086350" y="3789363"/>
          <a:ext cx="21732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" name="Equation" r:id="rId5" imgW="1739880" imgH="863280" progId="Equation.DSMT4">
                  <p:embed/>
                </p:oleObj>
              </mc:Choice>
              <mc:Fallback>
                <p:oleObj name="Equation" r:id="rId5" imgW="17398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6350" y="3789363"/>
                        <a:ext cx="2173288" cy="10795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4932032"/>
            <a:ext cx="4752048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根据因次表示式，组成无</a:t>
            </a:r>
            <a:r>
              <a:rPr lang="zh-TW" altLang="en-US" sz="1800" dirty="0">
                <a:latin typeface="Times New Roman" pitchFamily="18" charset="0"/>
              </a:rPr>
              <a:t>因次数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及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 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lvl="2">
              <a:lnSpc>
                <a:spcPct val="100000"/>
              </a:lnSpc>
            </a:pP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88481"/>
              </p:ext>
            </p:extLst>
          </p:nvPr>
        </p:nvGraphicFramePr>
        <p:xfrm>
          <a:off x="769938" y="5254625"/>
          <a:ext cx="48656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" name="Equation" r:id="rId7" imgW="3936960" imgH="583920" progId="Equation.DSMT4">
                  <p:embed/>
                </p:oleObj>
              </mc:Choice>
              <mc:Fallback>
                <p:oleObj name="Equation" r:id="rId7" imgW="3936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938" y="5254625"/>
                        <a:ext cx="4865687" cy="7223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/>
              <p:cNvSpPr txBox="1">
                <a:spLocks/>
              </p:cNvSpPr>
              <p:nvPr/>
            </p:nvSpPr>
            <p:spPr>
              <a:xfrm>
                <a:off x="252000" y="6012152"/>
                <a:ext cx="8641656" cy="585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𝐹𝑟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  <a:sym typeface="Symbol"/>
                              </a:rPr>
                              <m:t>𝑔𝐿</m:t>
                            </m:r>
                          </m:e>
                        </m:rad>
                      </m:den>
                    </m:f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称为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傅汝德数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en-US" altLang="zh-TW" sz="1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sz="1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称为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兴波阻力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系数，表示单位面积的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兴波阻力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动压力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之比。</a:t>
                </a:r>
                <a:endParaRPr lang="en-US" altLang="zh-TW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6012152"/>
                <a:ext cx="8641656" cy="585200"/>
              </a:xfrm>
              <a:prstGeom prst="rect">
                <a:avLst/>
              </a:prstGeom>
              <a:blipFill>
                <a:blip r:embed="rId9"/>
                <a:stretch>
                  <a:fillRect t="-73958" r="-635" b="-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5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船舶兴波阻力相似定律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980728"/>
            <a:ext cx="8641656" cy="28768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latin typeface="Times New Roman" pitchFamily="18" charset="0"/>
                <a:sym typeface="Symbol"/>
              </a:rPr>
              <a:t>根据定理，可列出无因次的函数关系：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1620000"/>
            <a:ext cx="8641656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如此，可得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2000" y="2843800"/>
            <a:ext cx="8641656" cy="585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上式表示：对给定船型的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兴波阻力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仅是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的函数，当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相等时，两个形状相似物体的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兴波阻力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必相等，此一关系称为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傅汝德定律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40532"/>
              </p:ext>
            </p:extLst>
          </p:nvPr>
        </p:nvGraphicFramePr>
        <p:xfrm>
          <a:off x="925513" y="1295400"/>
          <a:ext cx="2371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13" y="1295400"/>
                        <a:ext cx="2371725" cy="2952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93819"/>
              </p:ext>
            </p:extLst>
          </p:nvPr>
        </p:nvGraphicFramePr>
        <p:xfrm>
          <a:off x="900113" y="1954213"/>
          <a:ext cx="45053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name="Equation" r:id="rId5" imgW="3568680" imgH="596880" progId="Equation.DSMT4">
                  <p:embed/>
                </p:oleObj>
              </mc:Choice>
              <mc:Fallback>
                <p:oleObj name="Equation" r:id="rId5" imgW="3568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54213"/>
                        <a:ext cx="4505325" cy="75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/>
              <p:cNvSpPr txBox="1">
                <a:spLocks/>
              </p:cNvSpPr>
              <p:nvPr/>
            </p:nvSpPr>
            <p:spPr>
              <a:xfrm>
                <a:off x="252000" y="3501008"/>
                <a:ext cx="8641656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对于不同船型而言，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兴波阻力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系数</a:t>
                </a:r>
                <a:r>
                  <a:rPr lang="en-US" altLang="zh-TW" sz="1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sz="1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除与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𝐹𝑟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数有关外，还将因船型变化而发生变化。</a:t>
                </a:r>
                <a:endParaRPr lang="en-US" altLang="zh-TW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501008"/>
                <a:ext cx="8641656" cy="576064"/>
              </a:xfrm>
              <a:prstGeom prst="rect">
                <a:avLst/>
              </a:prstGeom>
              <a:blipFill>
                <a:blip r:embed="rId7"/>
                <a:stretch>
                  <a:fillRect t="-15789" r="-564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5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198000" lvl="1" algn="l">
              <a:lnSpc>
                <a:spcPct val="10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傅汝德相似律的应用</a:t>
            </a:r>
            <a:endParaRPr lang="en-US" altLang="zh-TW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980728"/>
            <a:ext cx="8641656" cy="57202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几何形状相似船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：仅大小不同，但形状完全相似</a:t>
            </a:r>
            <a:r>
              <a:rPr lang="en-US" altLang="zh-TW" sz="1800" dirty="0">
                <a:latin typeface="Times New Roman" pitchFamily="18" charset="0"/>
                <a:sym typeface="Symbol"/>
              </a:rPr>
              <a:t>(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即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几何相似</a:t>
            </a:r>
            <a:r>
              <a:rPr lang="en-US" altLang="zh-TW" sz="1800" dirty="0">
                <a:latin typeface="Times New Roman" pitchFamily="18" charset="0"/>
                <a:sym typeface="Symbol"/>
              </a:rPr>
              <a:t>)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的船舶，例如实船和它的船模即为形似船。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/>
              <p:cNvSpPr txBox="1">
                <a:spLocks/>
              </p:cNvSpPr>
              <p:nvPr/>
            </p:nvSpPr>
            <p:spPr>
              <a:xfrm>
                <a:off x="252000" y="1620000"/>
                <a:ext cx="8641656" cy="5128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相应速度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：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几何形状相似船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itchFamily="18" charset="0"/>
                    <a:sym typeface="Symbol"/>
                  </a:rPr>
                  <a:t>之间，为了维持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傅汝德数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𝐹𝑟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相同，则它们的速度必须满足一定的对应关系。对于船模和实船，要求</a:t>
                </a:r>
                <a:endParaRPr lang="en-US" altLang="zh-TW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620000"/>
                <a:ext cx="8641656" cy="512856"/>
              </a:xfrm>
              <a:prstGeom prst="rect">
                <a:avLst/>
              </a:prstGeom>
              <a:blipFill>
                <a:blip r:embed="rId3"/>
                <a:stretch>
                  <a:fillRect t="-17857" b="-34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內容版面配置區 2"/>
          <p:cNvSpPr txBox="1">
            <a:spLocks/>
          </p:cNvSpPr>
          <p:nvPr/>
        </p:nvSpPr>
        <p:spPr>
          <a:xfrm>
            <a:off x="252000" y="2492846"/>
            <a:ext cx="2951848" cy="2926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相应速度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之关系为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74470"/>
              </p:ext>
            </p:extLst>
          </p:nvPr>
        </p:nvGraphicFramePr>
        <p:xfrm>
          <a:off x="5836334" y="1917168"/>
          <a:ext cx="1255946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" name="Equation" r:id="rId4" imgW="939600" imgH="457200" progId="Equation.DSMT4">
                  <p:embed/>
                </p:oleObj>
              </mc:Choice>
              <mc:Fallback>
                <p:oleObj name="Equation" r:id="rId4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334" y="1917168"/>
                        <a:ext cx="1255946" cy="61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2000" y="3068960"/>
            <a:ext cx="86416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其中下标</a:t>
            </a:r>
            <a:r>
              <a:rPr lang="en-US" altLang="zh-TW" sz="1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</a:t>
            </a:r>
            <a:r>
              <a:rPr lang="en-US" altLang="zh-TW" sz="1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分别表示船模和实船的变量，</a:t>
            </a:r>
            <a:r>
              <a:rPr lang="zh-TW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zh-TW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是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实船与船模间的</a:t>
            </a:r>
            <a:r>
              <a:rPr lang="zh-TW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缩尺比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46804"/>
              </p:ext>
            </p:extLst>
          </p:nvPr>
        </p:nvGraphicFramePr>
        <p:xfrm>
          <a:off x="2915816" y="2348880"/>
          <a:ext cx="16827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" name="Equation" r:id="rId6" imgW="1257120" imgH="457200" progId="Equation.DSMT4">
                  <p:embed/>
                </p:oleObj>
              </mc:Choice>
              <mc:Fallback>
                <p:oleObj name="Equation" r:id="rId6" imgW="1257120" imgH="4572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348880"/>
                        <a:ext cx="1682750" cy="611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2000" y="3420000"/>
            <a:ext cx="8641656" cy="51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若实船与船模的船的船型相同，在相应速度的条件下，两者的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傅汝德数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亦是相等，因此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剩余阻力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TW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兴波阻力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必相等，如此可表示为：</a:t>
            </a:r>
            <a:endParaRPr lang="en-US" altLang="zh-TW" sz="1800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2264"/>
              </p:ext>
            </p:extLst>
          </p:nvPr>
        </p:nvGraphicFramePr>
        <p:xfrm>
          <a:off x="1012627" y="4005263"/>
          <a:ext cx="4135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" name="Equation" r:id="rId8" imgW="3022560" imgH="609480" progId="Equation.DSMT4">
                  <p:embed/>
                </p:oleObj>
              </mc:Choice>
              <mc:Fallback>
                <p:oleObj name="Equation" r:id="rId8" imgW="3022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2627" y="4005263"/>
                        <a:ext cx="4135437" cy="8350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內容版面配置區 2"/>
              <p:cNvSpPr txBox="1">
                <a:spLocks/>
              </p:cNvSpPr>
              <p:nvPr/>
            </p:nvSpPr>
            <p:spPr>
              <a:xfrm>
                <a:off x="252000" y="4869160"/>
                <a:ext cx="86416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考虑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形似船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itchFamily="18" charset="0"/>
                    <a:sym typeface="Symbol"/>
                  </a:rPr>
                  <a:t>的特性，在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相应速度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solidFill>
                          <a:srgbClr val="080808"/>
                        </a:solidFill>
                        <a:latin typeface="Cambria Math"/>
                        <a:sym typeface="Symbol"/>
                      </a:rPr>
                      <m:t>下，必</m:t>
                    </m:r>
                    <m:r>
                      <a:rPr lang="zh-TW" altLang="en-US" sz="1800" b="0" i="1" dirty="0" smtClean="0">
                        <a:solidFill>
                          <a:srgbClr val="080808"/>
                        </a:solidFill>
                        <a:latin typeface="Cambria Math"/>
                        <a:sym typeface="Symbol"/>
                      </a:rPr>
                      <m:t>有</m:t>
                    </m:r>
                    <m:f>
                      <m:fPr>
                        <m:type m:val="lin"/>
                        <m:ctrlPr>
                          <a:rPr lang="zh-TW" altLang="en-US" sz="18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dirty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b="0" i="0" dirty="0" smtClean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altLang="zh-TW" sz="1800" b="0" i="1" dirty="0" smtClean="0">
                            <a:solidFill>
                              <a:srgbClr val="080808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18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zh-TW" altLang="en-US" sz="1800" dirty="0">
                                <a:solidFill>
                                  <a:srgbClr val="0000FF"/>
                                </a:solidFill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>
                            <m:r>
                              <a:rPr lang="en-US" altLang="zh-TW" sz="1800" b="0" i="1" dirty="0" smtClean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TW" altLang="en-US" sz="1800" i="1" dirty="0">
                        <a:solidFill>
                          <a:srgbClr val="080808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f>
                      <m:fPr>
                        <m:type m:val="lin"/>
                        <m:ctrlPr>
                          <a:rPr lang="zh-TW" altLang="en-US" sz="1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18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TW" sz="1800" b="0" i="1" dirty="0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dirty="0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1800" b="0" i="1" dirty="0" smtClean="0">
                                    <a:solidFill>
                                      <a:srgbClr val="080808"/>
                                    </a:solidFill>
                                    <a:latin typeface="Cambria Math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zh-TW" sz="1800" b="0" i="1" dirty="0" smtClean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TW" sz="1800" i="1" dirty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dirty="0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1800" b="0" i="1" dirty="0" smtClean="0">
                                    <a:solidFill>
                                      <a:srgbClr val="080808"/>
                                    </a:solidFill>
                                    <a:latin typeface="Cambria Math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altLang="zh-TW" sz="1800" i="1" dirty="0">
                                <a:solidFill>
                                  <a:srgbClr val="080808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1800" i="1" dirty="0">
                            <a:solidFill>
                              <a:srgbClr val="080808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zh-TW" altLang="en-US" sz="18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，代入：</a:t>
                </a:r>
                <a:endParaRPr lang="en-US" altLang="zh-TW" sz="1800" dirty="0">
                  <a:solidFill>
                    <a:srgbClr val="08080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869160"/>
                <a:ext cx="8641656" cy="288032"/>
              </a:xfrm>
              <a:prstGeom prst="rect">
                <a:avLst/>
              </a:prstGeom>
              <a:blipFill>
                <a:blip r:embed="rId10"/>
                <a:stretch>
                  <a:fillRect t="-214894" b="-327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23866"/>
              </p:ext>
            </p:extLst>
          </p:nvPr>
        </p:nvGraphicFramePr>
        <p:xfrm>
          <a:off x="979488" y="5184775"/>
          <a:ext cx="4572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3" name="Equation" r:id="rId11" imgW="3340080" imgH="431640" progId="Equation.DSMT4">
                  <p:embed/>
                </p:oleObj>
              </mc:Choice>
              <mc:Fallback>
                <p:oleObj name="Equation" r:id="rId11" imgW="3340080" imgH="43164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184775"/>
                        <a:ext cx="457200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/>
              <p:cNvSpPr txBox="1">
                <a:spLocks/>
              </p:cNvSpPr>
              <p:nvPr/>
            </p:nvSpPr>
            <p:spPr>
              <a:xfrm>
                <a:off x="252000" y="5805264"/>
                <a:ext cx="8641656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形似船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itchFamily="18" charset="0"/>
                    <a:sym typeface="Symbol"/>
                  </a:rPr>
                  <a:t>在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相应速度</a:t>
                </a:r>
                <a14:m>
                  <m:oMath xmlns:m="http://schemas.openxmlformats.org/officeDocument/2006/math">
                    <m:r>
                      <a:rPr lang="zh-TW" altLang="en-US" sz="1800" b="0" i="1" dirty="0" smtClean="0">
                        <a:solidFill>
                          <a:srgbClr val="080808"/>
                        </a:solidFill>
                        <a:latin typeface="Cambria Math"/>
                        <a:sym typeface="Symbol"/>
                      </a:rPr>
                      <m:t>时</m:t>
                    </m:r>
                    <m:r>
                      <a:rPr lang="zh-TW" altLang="en-US" sz="1800" i="1" dirty="0" smtClean="0">
                        <a:solidFill>
                          <a:srgbClr val="080808"/>
                        </a:solidFill>
                        <a:latin typeface="Cambria Math"/>
                        <a:sym typeface="Symbol"/>
                      </a:rPr>
                      <m:t>，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单位排水量之兴波阻力相等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，这称为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傅汝德比较定律</a:t>
                </a:r>
                <a:r>
                  <a:rPr lang="zh-TW" altLang="en-US" sz="1800" dirty="0">
                    <a:latin typeface="Times New Roman" pitchFamily="18" charset="0"/>
                    <a:sym typeface="Symbol"/>
                  </a:rPr>
                  <a:t>。</a:t>
                </a:r>
                <a:endParaRPr lang="en-US" altLang="zh-TW" sz="1800" dirty="0">
                  <a:latin typeface="Times New Roman" pitchFamily="18" charset="0"/>
                  <a:sym typeface="Symbol"/>
                </a:endParaRPr>
              </a:p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用处：由试验量得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船模剩余阻力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，就可算得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相应速度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实船剩余阻力</a:t>
                </a:r>
                <a:r>
                  <a:rPr lang="en-US" altLang="zh-TW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How?</a:t>
                </a:r>
                <a:r>
                  <a:rPr lang="en-US" altLang="zh-TW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5805264"/>
                <a:ext cx="8641656" cy="648072"/>
              </a:xfrm>
              <a:prstGeom prst="rect">
                <a:avLst/>
              </a:prstGeom>
              <a:blipFill>
                <a:blip r:embed="rId13"/>
                <a:stretch>
                  <a:fillRect t="-14019" b="-18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56176" y="5301208"/>
            <a:ext cx="1728192" cy="28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有何物理意义？</a:t>
            </a:r>
            <a:endParaRPr lang="zh-CN" altLang="en-US" dirty="0" err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2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2" grpId="0" animBg="1"/>
      <p:bldP spid="15" grpId="0" animBg="1"/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75946"/>
            <a:ext cx="5508000" cy="18769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1800" dirty="0"/>
              <a:t>The total resistance of ships 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18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1800" dirty="0"/>
              <a:t> depends on: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Mass density of water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Ship wetted surface area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Ship speed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Acceleration due to gravity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1600" dirty="0"/>
              <a:t>.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1600" dirty="0"/>
              <a:t>Viscosity of water </a:t>
            </a:r>
            <a:r>
              <a:rPr lang="en-US" altLang="zh-TW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46</a:t>
            </a:fld>
            <a:endParaRPr lang="en-GB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0825" y="246184"/>
            <a:ext cx="8641656" cy="6649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</a:t>
            </a:r>
            <a:r>
              <a:rPr lang="zh-TW" altLang="en-US" dirty="0">
                <a:latin typeface="+mn-ea"/>
              </a:rPr>
              <a:t>总</a:t>
            </a:r>
            <a:r>
              <a:rPr lang="zh-TW" altLang="en-US" dirty="0">
                <a:latin typeface="Times New Roman" pitchFamily="18" charset="0"/>
              </a:rPr>
              <a:t>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数学方法：因次分析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85415"/>
              </p:ext>
            </p:extLst>
          </p:nvPr>
        </p:nvGraphicFramePr>
        <p:xfrm>
          <a:off x="1695454" y="2880000"/>
          <a:ext cx="230048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3" name="Equation" r:id="rId3" imgW="1358900" imgH="279400" progId="Equation.DSMT4">
                  <p:embed/>
                </p:oleObj>
              </mc:Choice>
              <mc:Fallback>
                <p:oleObj name="Equation" r:id="rId3" imgW="1358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4" y="2880000"/>
                        <a:ext cx="2300482" cy="4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65079"/>
              </p:ext>
            </p:extLst>
          </p:nvPr>
        </p:nvGraphicFramePr>
        <p:xfrm>
          <a:off x="539552" y="3573016"/>
          <a:ext cx="3158317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4" name="Equation" r:id="rId5" imgW="2374900" imgH="469900" progId="Equation.DSMT4">
                  <p:embed/>
                </p:oleObj>
              </mc:Choice>
              <mc:Fallback>
                <p:oleObj name="Equation" r:id="rId5" imgW="2374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3158317" cy="57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01541"/>
              </p:ext>
            </p:extLst>
          </p:nvPr>
        </p:nvGraphicFramePr>
        <p:xfrm>
          <a:off x="468000" y="4509120"/>
          <a:ext cx="4947417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5" name="Equation" r:id="rId7" imgW="3238200" imgH="634680" progId="Equation.DSMT4">
                  <p:embed/>
                </p:oleObj>
              </mc:Choice>
              <mc:Fallback>
                <p:oleObj name="Equation" r:id="rId7" imgW="32382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" y="4509120"/>
                        <a:ext cx="4947417" cy="90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906"/>
              </p:ext>
            </p:extLst>
          </p:nvPr>
        </p:nvGraphicFramePr>
        <p:xfrm>
          <a:off x="7696548" y="4437112"/>
          <a:ext cx="1123924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6" name="Equation" r:id="rId9" imgW="850680" imgH="799920" progId="Equation.DSMT4">
                  <p:embed/>
                </p:oleObj>
              </mc:Choice>
              <mc:Fallback>
                <p:oleObj name="Equation" r:id="rId9" imgW="8506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548" y="4437112"/>
                        <a:ext cx="1123924" cy="97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28424"/>
              </p:ext>
            </p:extLst>
          </p:nvPr>
        </p:nvGraphicFramePr>
        <p:xfrm>
          <a:off x="467543" y="5517231"/>
          <a:ext cx="2448000" cy="129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7" name="Equation" r:id="rId11" imgW="1981200" imgH="1117600" progId="Equation.DSMT4">
                  <p:embed/>
                </p:oleObj>
              </mc:Choice>
              <mc:Fallback>
                <p:oleObj name="Equation" r:id="rId11" imgW="19812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5517231"/>
                        <a:ext cx="2448000" cy="129857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26082"/>
              </p:ext>
            </p:extLst>
          </p:nvPr>
        </p:nvGraphicFramePr>
        <p:xfrm>
          <a:off x="3540125" y="5803900"/>
          <a:ext cx="2132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8" name="Equation" r:id="rId13" imgW="1625400" imgH="571320" progId="Equation.DSMT4">
                  <p:embed/>
                </p:oleObj>
              </mc:Choice>
              <mc:Fallback>
                <p:oleObj name="Equation" r:id="rId13" imgW="16254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5803900"/>
                        <a:ext cx="2132013" cy="704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348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4544501"/>
            <a:ext cx="6976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8800" algn="ctr"/>
                <a:tab pos="6184900" algn="r"/>
              </a:tabLst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kumimoji="0" lang="zh-TW" altLang="en-US" sz="6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723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8800" algn="ctr"/>
                <a:tab pos="6184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8800" algn="ctr"/>
                <a:tab pos="6184900" algn="r"/>
              </a:tabLst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8800" algn="ctr"/>
                <a:tab pos="6184900" algn="r"/>
              </a:tabLst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7821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508104" y="4869160"/>
            <a:ext cx="2088000" cy="12596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20" name="文字方塊 19"/>
          <p:cNvSpPr txBox="1"/>
          <p:nvPr/>
        </p:nvSpPr>
        <p:spPr>
          <a:xfrm>
            <a:off x="5580112" y="4608768"/>
            <a:ext cx="1944000" cy="260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Substitute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zh-CN" sz="1600" i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TW" sz="700" dirty="0"/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20" y="3261946"/>
            <a:ext cx="5436000" cy="275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And introducing the proper dimensions, one can get:</a:t>
            </a:r>
            <a:endParaRPr lang="en-US" altLang="zh-TW" sz="180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zh-TW" sz="1800" dirty="0">
              <a:latin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4149080"/>
            <a:ext cx="8604000" cy="275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By applying dimensional analysis </a:t>
            </a:r>
            <a:r>
              <a:rPr lang="en-US" altLang="zh-TW" sz="1800" dirty="0">
                <a:latin typeface="+mn-ea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sz="1800" dirty="0">
                <a:latin typeface="+mn-ea"/>
                <a:cs typeface="Times New Roman" panose="02020603050405020304" pitchFamily="18" charset="0"/>
              </a:rPr>
              <a:t>the relations between all exponents</a:t>
            </a:r>
            <a:r>
              <a:rPr lang="en-US" altLang="zh-TW" sz="1800" i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17038"/>
              </p:ext>
            </p:extLst>
          </p:nvPr>
        </p:nvGraphicFramePr>
        <p:xfrm>
          <a:off x="5751513" y="2693913"/>
          <a:ext cx="18034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9" name="Equation" r:id="rId15" imgW="1358640" imgH="1244520" progId="Equation.DSMT4">
                  <p:embed/>
                </p:oleObj>
              </mc:Choice>
              <mc:Fallback>
                <p:oleObj name="Equation" r:id="rId15" imgW="135864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2693913"/>
                        <a:ext cx="1803400" cy="1527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內容版面配置區 2"/>
          <p:cNvSpPr txBox="1">
            <a:spLocks/>
          </p:cNvSpPr>
          <p:nvPr/>
        </p:nvSpPr>
        <p:spPr>
          <a:xfrm>
            <a:off x="251520" y="2924944"/>
            <a:ext cx="133200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1800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5275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/>
      <p:bldP spid="21" grpId="0"/>
      <p:bldP spid="22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船舶</a:t>
            </a:r>
            <a:r>
              <a:rPr lang="zh-TW" altLang="en-US" dirty="0">
                <a:latin typeface="+mn-ea"/>
                <a:ea typeface="+mn-ea"/>
              </a:rPr>
              <a:t>总</a:t>
            </a:r>
            <a:r>
              <a:rPr lang="zh-TW" altLang="en-US" dirty="0">
                <a:latin typeface="Times New Roman" pitchFamily="18" charset="0"/>
              </a:rPr>
              <a:t>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2000" y="980728"/>
            <a:ext cx="8641656" cy="9361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350" lvl="1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船体总阻力相似定律</a:t>
            </a:r>
            <a:r>
              <a:rPr lang="en-US" altLang="zh-TW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18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全相似定律</a:t>
            </a:r>
            <a:endParaRPr lang="en-US" altLang="zh-TW" sz="18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考虑对象是在实际水面航行的某给定船舶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船型一定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，由于既存在水面兴波，又必须考虑水的黏性，所以船体总阻力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应是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、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、</a:t>
            </a: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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、</a:t>
            </a:r>
            <a:r>
              <a:rPr lang="en-US" altLang="zh-TW" sz="1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的函数，可写作：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66797"/>
              </p:ext>
            </p:extLst>
          </p:nvPr>
        </p:nvGraphicFramePr>
        <p:xfrm>
          <a:off x="909638" y="1889125"/>
          <a:ext cx="19415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5" name="Equation" r:id="rId3" imgW="1231560" imgH="228600" progId="Equation.DSMT4">
                  <p:embed/>
                </p:oleObj>
              </mc:Choice>
              <mc:Fallback>
                <p:oleObj name="Equation" r:id="rId3" imgW="123156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889125"/>
                        <a:ext cx="1941512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2276872"/>
            <a:ext cx="8641656" cy="12691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其中有</a:t>
            </a:r>
            <a:r>
              <a:rPr lang="en-US" altLang="zh-TW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有因次的物理量，取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、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TW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、</a:t>
            </a:r>
            <a:r>
              <a:rPr lang="en-US" altLang="zh-TW" sz="18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个量作为基本量。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</a:t>
            </a:r>
            <a:r>
              <a:rPr lang="zh-TW" altLang="en-US" sz="1800" dirty="0">
                <a:latin typeface="Times New Roman" pitchFamily="18" charset="0"/>
              </a:rPr>
              <a:t>流体力学因次分析法的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定理知：上面关系式用无因次变量表示时，无因次数减为</a:t>
            </a:r>
            <a:r>
              <a:rPr lang="en-US" altLang="zh-TW" sz="1800" dirty="0">
                <a:latin typeface="Times New Roman" pitchFamily="18" charset="0"/>
                <a:sym typeface="Symbol"/>
              </a:rPr>
              <a:t>3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个： 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solidFill>
                  <a:srgbClr val="080808"/>
                </a:solidFill>
                <a:latin typeface="Times New Roman" pitchFamily="18" charset="0"/>
                <a:sym typeface="Symbol"/>
              </a:rPr>
              <a:t>、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及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3</a:t>
            </a:r>
            <a:r>
              <a:rPr lang="en-US" altLang="zh-TW" sz="1800" baseline="-25000" dirty="0">
                <a:latin typeface="Times New Roman" pitchFamily="18" charset="0"/>
                <a:sym typeface="Symbol"/>
              </a:rPr>
              <a:t> 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个基本量外的物理量的因次表示式：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endParaRPr lang="en-US" altLang="zh-TW" sz="1800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4427976"/>
            <a:ext cx="8641656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根据因次式，组成无</a:t>
            </a:r>
            <a:r>
              <a:rPr lang="zh-TW" altLang="en-US" sz="1800" dirty="0">
                <a:latin typeface="Times New Roman" pitchFamily="18" charset="0"/>
              </a:rPr>
              <a:t>因次数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</a:t>
            </a:r>
            <a:r>
              <a:rPr lang="en-US" altLang="zh-TW" sz="1800" baseline="-25000" dirty="0">
                <a:latin typeface="Times New Roman" pitchFamily="18" charset="0"/>
                <a:sym typeface="Symbol"/>
              </a:rPr>
              <a:t>1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、</a:t>
            </a:r>
            <a:r>
              <a:rPr lang="en-US" altLang="zh-TW" sz="1800" baseline="-25000" dirty="0">
                <a:latin typeface="Times New Roman" pitchFamily="18" charset="0"/>
                <a:sym typeface="Symbol"/>
              </a:rPr>
              <a:t>2</a:t>
            </a:r>
            <a:r>
              <a:rPr lang="zh-TW" altLang="en-US" sz="1800" dirty="0">
                <a:latin typeface="Times New Roman" pitchFamily="18" charset="0"/>
                <a:sym typeface="Symbol"/>
              </a:rPr>
              <a:t>及</a:t>
            </a:r>
            <a:r>
              <a:rPr lang="en-US" altLang="zh-TW" sz="1800" baseline="-25000" dirty="0">
                <a:latin typeface="Times New Roman" pitchFamily="18" charset="0"/>
                <a:sym typeface="Symbol"/>
              </a:rPr>
              <a:t>3 </a:t>
            </a:r>
            <a:r>
              <a:rPr lang="en-US" altLang="zh-TW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lvl="2">
              <a:lnSpc>
                <a:spcPct val="100000"/>
              </a:lnSpc>
            </a:pP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514956"/>
              </p:ext>
            </p:extLst>
          </p:nvPr>
        </p:nvGraphicFramePr>
        <p:xfrm>
          <a:off x="801688" y="4802188"/>
          <a:ext cx="5446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6" name="Equation" r:id="rId5" imgW="4127400" imgH="431640" progId="Equation.DSMT4">
                  <p:embed/>
                </p:oleObj>
              </mc:Choice>
              <mc:Fallback>
                <p:oleObj name="Equation" r:id="rId5" imgW="412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688" y="4802188"/>
                        <a:ext cx="5446712" cy="5715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/>
              <p:cNvSpPr txBox="1">
                <a:spLocks/>
              </p:cNvSpPr>
              <p:nvPr/>
            </p:nvSpPr>
            <p:spPr>
              <a:xfrm>
                <a:off x="252000" y="5508096"/>
                <a:ext cx="8641656" cy="585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en-US" altLang="zh-TW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𝐹𝑟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分别为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雷诺数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傅汝德数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sz="1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称为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总阻力系数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，表示单位面积的总阻力与动压力之比。</a:t>
                </a:r>
                <a:endParaRPr lang="en-US" altLang="zh-TW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5508096"/>
                <a:ext cx="8641656" cy="585200"/>
              </a:xfrm>
              <a:prstGeom prst="rect">
                <a:avLst/>
              </a:prstGeom>
              <a:blipFill>
                <a:blip r:embed="rId7"/>
                <a:stretch>
                  <a:fillRect t="-15625" r="-1551" b="-17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47050"/>
              </p:ext>
            </p:extLst>
          </p:nvPr>
        </p:nvGraphicFramePr>
        <p:xfrm>
          <a:off x="4916488" y="3079750"/>
          <a:ext cx="21574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7" name="Equation" r:id="rId8" imgW="1726920" imgH="1168200" progId="Equation.DSMT4">
                  <p:embed/>
                </p:oleObj>
              </mc:Choice>
              <mc:Fallback>
                <p:oleObj name="Equation" r:id="rId8" imgW="1726920" imgH="11682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3079750"/>
                        <a:ext cx="2157412" cy="1460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1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船舶阻力相似定律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数学方法：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定理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48</a:t>
            </a:fld>
            <a:endParaRPr lang="en-GB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2000" y="980728"/>
            <a:ext cx="8641656" cy="28768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latin typeface="Times New Roman" pitchFamily="18" charset="0"/>
                <a:sym typeface="Symbol"/>
              </a:rPr>
              <a:t>根据定理，可列出无因次的函数关系：</a:t>
            </a:r>
            <a:endParaRPr lang="en-US" altLang="zh-TW" sz="1800" i="1" dirty="0">
              <a:solidFill>
                <a:srgbClr val="08080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52000" y="1620000"/>
            <a:ext cx="8641656" cy="297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如此，可得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2795954"/>
            <a:ext cx="8641656" cy="100222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上式表示：水面船舶的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总阻力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的函数，若能使实船和船模的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雷诺数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傅汝德数</a:t>
            </a:r>
            <a:r>
              <a:rPr lang="zh-TW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</a:t>
            </a:r>
            <a:r>
              <a:rPr lang="zh-TW" altLang="en-US" sz="1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时，就称为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全相似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在满足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全相似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条件下，实船和船模的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总阻力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系数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TW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一常数，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故称为</a:t>
            </a:r>
            <a:r>
              <a:rPr lang="zh-TW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全相似定律</a:t>
            </a:r>
            <a:r>
              <a:rPr lang="zh-TW" altLang="en-US" sz="1800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TW" sz="1800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12126"/>
              </p:ext>
            </p:extLst>
          </p:nvPr>
        </p:nvGraphicFramePr>
        <p:xfrm>
          <a:off x="910282" y="1295400"/>
          <a:ext cx="29416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" name="Equation" r:id="rId3" imgW="2286000" imgH="228600" progId="Equation.DSMT4">
                  <p:embed/>
                </p:oleObj>
              </mc:Choice>
              <mc:Fallback>
                <p:oleObj name="Equation" r:id="rId3" imgW="2286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282" y="1295400"/>
                        <a:ext cx="2941638" cy="2952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75511"/>
              </p:ext>
            </p:extLst>
          </p:nvPr>
        </p:nvGraphicFramePr>
        <p:xfrm>
          <a:off x="912813" y="1954213"/>
          <a:ext cx="53070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1" name="Equation" r:id="rId5" imgW="4203360" imgH="596880" progId="Equation.DSMT4">
                  <p:embed/>
                </p:oleObj>
              </mc:Choice>
              <mc:Fallback>
                <p:oleObj name="Equation" r:id="rId5" imgW="4203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954213"/>
                        <a:ext cx="5307012" cy="75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252000" y="3779904"/>
                <a:ext cx="8641656" cy="173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对于不同船型而言，则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总阻力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系数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除与</a:t>
                </a:r>
                <a:r>
                  <a:rPr lang="en-US" altLang="zh-TW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𝐹𝑟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有关外，还将受到</a:t>
                </a:r>
                <a:r>
                  <a:rPr lang="zh-TW" altLang="en-US" sz="1800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船型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影响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如果船模试验能在满足与实船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全相似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条件下进行，则可将试验中量到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船模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总阻力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十分方便地换算得到实船的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总阻力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TW" sz="1800" dirty="0">
                  <a:solidFill>
                    <a:srgbClr val="08080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但实际情形显示：船模和实船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难以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满足阻力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全相似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的条件，由此引起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诸多问题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，将于下面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itchFamily="18" charset="0"/>
                  </a:rPr>
                  <a:t>船模和实船的阻力换算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中作进一步的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分析探讨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TW" sz="1800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779904"/>
                <a:ext cx="8641656" cy="1737328"/>
              </a:xfrm>
              <a:prstGeom prst="rect">
                <a:avLst/>
              </a:prstGeom>
              <a:blipFill>
                <a:blip r:embed="rId7"/>
                <a:stretch>
                  <a:fillRect l="-1481" t="-5263" r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2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49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1586344"/>
            <a:ext cx="8641656" cy="474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2">
                  <a:lumMod val="75000"/>
                </a:schemeClr>
              </a:buClr>
              <a:buFont typeface="+mj-ea"/>
              <a:buAutoNum type="ea1ChtPeriod" startAt="2"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三因次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3D</a:t>
            </a:r>
            <a:r>
              <a:rPr lang="zh-TW" altLang="en-US" dirty="0">
                <a:solidFill>
                  <a:srgbClr val="333333"/>
                </a:solidFill>
                <a:latin typeface="Times New Roman" pitchFamily="18" charset="0"/>
              </a:rPr>
              <a:t>换算法</a:t>
            </a:r>
            <a:endParaRPr lang="en-US" altLang="zh-TW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3" y="1124744"/>
            <a:ext cx="6049369" cy="386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13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+mj-ea"/>
              <a:buAutoNum type="ea1ChtPeriod"/>
            </a:pP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</a:rPr>
              <a:t>换算法</a:t>
            </a:r>
            <a:r>
              <a:rPr lang="en-US" altLang="zh-TW" sz="2400" dirty="0">
                <a:solidFill>
                  <a:srgbClr val="333333"/>
                </a:solidFill>
                <a:latin typeface="Times New Roman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二因次</a:t>
            </a:r>
            <a:r>
              <a:rPr lang="en-US" altLang="zh-TW" sz="2400" dirty="0">
                <a:solidFill>
                  <a:srgbClr val="333333"/>
                </a:solidFill>
                <a:latin typeface="Times New Roman" pitchFamily="18" charset="0"/>
              </a:rPr>
              <a:t>2D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</a:rPr>
              <a:t>换算法</a:t>
            </a:r>
            <a:r>
              <a:rPr lang="en-US" altLang="zh-TW" sz="2400" dirty="0">
                <a:solidFill>
                  <a:srgbClr val="333333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64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232932" y="4293096"/>
            <a:ext cx="2186940" cy="1584585"/>
            <a:chOff x="1232932" y="4293096"/>
            <a:chExt cx="2186940" cy="158458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32" y="4293096"/>
              <a:ext cx="2186940" cy="134112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2051720" y="5634216"/>
              <a:ext cx="432048" cy="2434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1400" dirty="0">
                  <a:solidFill>
                    <a:srgbClr val="333333"/>
                  </a:solidFill>
                  <a:latin typeface="Adobe 黑体 Std R" pitchFamily="34" charset="-128"/>
                  <a:ea typeface="Adobe 黑体 Std R" pitchFamily="34" charset="-128"/>
                </a:rPr>
                <a:t>小艇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499992" y="3645024"/>
            <a:ext cx="4320000" cy="3139545"/>
            <a:chOff x="4499992" y="3689217"/>
            <a:chExt cx="4320000" cy="313954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3689217"/>
              <a:ext cx="4320000" cy="288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716456" y="6597352"/>
              <a:ext cx="3960000" cy="2314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400" dirty="0">
                  <a:solidFill>
                    <a:srgbClr val="333333"/>
                  </a:solidFill>
                  <a:latin typeface="Adobe 黑体 Std R" pitchFamily="34" charset="-128"/>
                  <a:ea typeface="Adobe 黑体 Std R" pitchFamily="34" charset="-128"/>
                </a:rPr>
                <a:t>14000TEU</a:t>
              </a:r>
              <a:r>
                <a:rPr lang="zh-TW" altLang="en-US" sz="1400" dirty="0">
                  <a:solidFill>
                    <a:srgbClr val="333333"/>
                  </a:solidFill>
                  <a:latin typeface="Adobe 黑体 Std R" pitchFamily="34" charset="-128"/>
                  <a:ea typeface="Adobe 黑体 Std R" pitchFamily="34" charset="-128"/>
                </a:rPr>
                <a:t>货柜船</a:t>
              </a:r>
              <a:r>
                <a:rPr lang="en-US" altLang="zh-TW" sz="1400" dirty="0">
                  <a:solidFill>
                    <a:srgbClr val="333333"/>
                  </a:solidFill>
                  <a:latin typeface="Adobe 黑体 Std R" pitchFamily="34" charset="-128"/>
                  <a:ea typeface="Adobe 黑体 Std R" pitchFamily="34" charset="-128"/>
                </a:rPr>
                <a:t>(368mx51mx29.85m_50760kW)</a:t>
              </a:r>
              <a:endParaRPr lang="zh-TW" altLang="en-US" sz="1400" dirty="0" err="1">
                <a:solidFill>
                  <a:srgbClr val="333333"/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9" y="981016"/>
            <a:ext cx="3761209" cy="252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2" y="981016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50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200" dirty="0">
                <a:latin typeface="Times New Roman" pitchFamily="18" charset="0"/>
              </a:rPr>
              <a:t>换算法</a:t>
            </a:r>
            <a:r>
              <a:rPr lang="en-US" altLang="zh-TW" sz="2200" dirty="0">
                <a:latin typeface="Times New Roman" pitchFamily="18" charset="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二因次</a:t>
            </a:r>
            <a:r>
              <a:rPr lang="en-US" altLang="zh-TW" sz="2200" dirty="0">
                <a:latin typeface="Times New Roman" pitchFamily="18" charset="0"/>
              </a:rPr>
              <a:t>2D</a:t>
            </a:r>
            <a:r>
              <a:rPr lang="zh-TW" altLang="en-US" sz="2200" dirty="0">
                <a:latin typeface="Times New Roman" pitchFamily="18" charset="0"/>
              </a:rPr>
              <a:t>换算法</a:t>
            </a:r>
            <a:r>
              <a:rPr lang="en-US" altLang="zh-TW" sz="2200" dirty="0">
                <a:latin typeface="Times New Roman" pitchFamily="18" charset="0"/>
              </a:rPr>
              <a:t>)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41281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</a:rPr>
              <a:t>假定</a:t>
            </a:r>
            <a:endParaRPr lang="en-US" altLang="zh-TW" sz="2200" dirty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844824"/>
            <a:ext cx="8641656" cy="13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333333"/>
                </a:solidFill>
              </a:rPr>
              <a:t>假定船体总阻力可分成</a:t>
            </a:r>
            <a:r>
              <a:rPr lang="zh-TW" altLang="en-US" sz="2000" b="1" dirty="0">
                <a:solidFill>
                  <a:srgbClr val="FF0000"/>
                </a:solidFill>
              </a:rPr>
              <a:t>独立</a:t>
            </a:r>
            <a:r>
              <a:rPr lang="zh-TW" altLang="en-US" sz="2000" dirty="0">
                <a:solidFill>
                  <a:srgbClr val="333333"/>
                </a:solidFill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两部分</a:t>
            </a:r>
            <a:r>
              <a:rPr lang="zh-TW" altLang="en-US" sz="2000" dirty="0">
                <a:solidFill>
                  <a:srgbClr val="333333"/>
                </a:solidFill>
              </a:rPr>
              <a:t>：</a:t>
            </a:r>
            <a:endParaRPr lang="en-US" altLang="zh-TW" sz="2000" dirty="0">
              <a:solidFill>
                <a:srgbClr val="333333"/>
              </a:solidFill>
            </a:endParaRPr>
          </a:p>
          <a:p>
            <a:pPr lvl="3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en-US" altLang="zh-TW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333333"/>
                </a:solidFill>
              </a:rPr>
              <a:t>，只与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zh-TW" altLang="en-US" sz="2000" dirty="0">
                <a:solidFill>
                  <a:srgbClr val="333333"/>
                </a:solidFill>
              </a:rPr>
              <a:t>有关</a:t>
            </a:r>
            <a:endParaRPr lang="en-US" altLang="zh-TW" sz="2000" dirty="0">
              <a:solidFill>
                <a:srgbClr val="333333"/>
              </a:solidFill>
            </a:endParaRPr>
          </a:p>
          <a:p>
            <a:pPr lvl="3">
              <a:lnSpc>
                <a:spcPct val="100000"/>
              </a:lnSpc>
            </a:pPr>
            <a:r>
              <a:rPr lang="zh-TW" altLang="en-US" sz="2000" dirty="0">
                <a:solidFill>
                  <a:srgbClr val="0000FF"/>
                </a:solidFill>
              </a:rPr>
              <a:t>黏压阻力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sz="2000" dirty="0">
                <a:solidFill>
                  <a:srgbClr val="333333"/>
                </a:solidFill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兴波阻力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TW" altLang="en-US" sz="2000" dirty="0">
                <a:solidFill>
                  <a:srgbClr val="333333"/>
                </a:solidFill>
              </a:rPr>
              <a:t>合并后的</a:t>
            </a:r>
            <a:r>
              <a:rPr lang="zh-TW" altLang="en-US" sz="2000" dirty="0">
                <a:solidFill>
                  <a:srgbClr val="0000FF"/>
                </a:solidFill>
              </a:rPr>
              <a:t>剩余阻力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zh-TW" altLang="en-US" sz="2000" dirty="0">
                <a:solidFill>
                  <a:srgbClr val="333333"/>
                </a:solidFill>
              </a:rPr>
              <a:t>，只与</a:t>
            </a:r>
            <a:r>
              <a:rPr lang="zh-TW" altLang="en-US" sz="2000" dirty="0">
                <a:solidFill>
                  <a:srgbClr val="0000FF"/>
                </a:solidFill>
              </a:rPr>
              <a:t>傅汝德数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zh-TW" altLang="en-US" sz="2000" dirty="0">
                <a:solidFill>
                  <a:srgbClr val="333333"/>
                </a:solidFill>
              </a:rPr>
              <a:t>有关，可表示为：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77712"/>
              </p:ext>
            </p:extLst>
          </p:nvPr>
        </p:nvGraphicFramePr>
        <p:xfrm>
          <a:off x="1098550" y="3313112"/>
          <a:ext cx="3311390" cy="11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" name="Equation" r:id="rId3" imgW="2057400" imgH="698400" progId="Equation.DSMT4">
                  <p:embed/>
                </p:oleObj>
              </mc:Choice>
              <mc:Fallback>
                <p:oleObj name="Equation" r:id="rId3" imgW="20574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550" y="3313112"/>
                        <a:ext cx="3311390" cy="112399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4581280"/>
            <a:ext cx="8641656" cy="100796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</a:rPr>
              <a:t>假定</a:t>
            </a:r>
            <a:r>
              <a:rPr lang="zh-TW" altLang="en-US" sz="2000" dirty="0">
                <a:solidFill>
                  <a:srgbClr val="0000FF"/>
                </a:solidFill>
              </a:rPr>
              <a:t>船体的摩擦阻力</a:t>
            </a:r>
            <a:r>
              <a:rPr lang="zh-TW" altLang="en-US" sz="2000" dirty="0">
                <a:solidFill>
                  <a:srgbClr val="FF0000"/>
                </a:solidFill>
              </a:rPr>
              <a:t>等于</a:t>
            </a:r>
            <a:r>
              <a:rPr lang="zh-TW" altLang="en-US" sz="2000" dirty="0">
                <a:solidFill>
                  <a:srgbClr val="333333"/>
                </a:solidFill>
              </a:rPr>
              <a:t>同速度、同长度、同湿面积的</a:t>
            </a:r>
            <a:r>
              <a:rPr lang="zh-TW" altLang="en-US" sz="2000" dirty="0">
                <a:solidFill>
                  <a:srgbClr val="0000FF"/>
                </a:solidFill>
              </a:rPr>
              <a:t>平板摩擦阻力</a:t>
            </a:r>
            <a:r>
              <a:rPr lang="zh-TW" altLang="en-US" sz="2000" dirty="0">
                <a:solidFill>
                  <a:srgbClr val="333333"/>
                </a:solidFill>
              </a:rPr>
              <a:t>。因此可用</a:t>
            </a:r>
            <a:r>
              <a:rPr lang="zh-TW" altLang="en-US" sz="2000" dirty="0">
                <a:solidFill>
                  <a:srgbClr val="0000FF"/>
                </a:solidFill>
              </a:rPr>
              <a:t>平板摩擦阻力公式</a:t>
            </a:r>
            <a:r>
              <a:rPr lang="en-US" altLang="zh-TW" sz="2000" dirty="0">
                <a:solidFill>
                  <a:srgbClr val="333333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</a:rPr>
              <a:t>ITTC</a:t>
            </a:r>
            <a:r>
              <a:rPr lang="zh-TW" altLang="en-US" sz="2000" dirty="0">
                <a:solidFill>
                  <a:srgbClr val="0000FF"/>
                </a:solidFill>
              </a:rPr>
              <a:t>公式</a:t>
            </a:r>
            <a:r>
              <a:rPr lang="en-US" altLang="zh-TW" sz="2000" dirty="0">
                <a:solidFill>
                  <a:srgbClr val="333333"/>
                </a:solidFill>
              </a:rPr>
              <a:t>)</a:t>
            </a:r>
            <a:r>
              <a:rPr lang="zh-TW" altLang="en-US" sz="2000" dirty="0">
                <a:solidFill>
                  <a:srgbClr val="333333"/>
                </a:solidFill>
              </a:rPr>
              <a:t>计算</a:t>
            </a:r>
            <a:r>
              <a:rPr lang="zh-TW" altLang="en-US" sz="2000" dirty="0">
                <a:solidFill>
                  <a:srgbClr val="0000FF"/>
                </a:solidFill>
              </a:rPr>
              <a:t>摩擦阻力</a:t>
            </a:r>
            <a:r>
              <a:rPr lang="zh-TW" altLang="en-US" sz="2000" dirty="0">
                <a:solidFill>
                  <a:srgbClr val="333333"/>
                </a:solidFill>
              </a:rPr>
              <a:t>，通常称为</a:t>
            </a:r>
            <a:r>
              <a:rPr lang="zh-TW" altLang="en-US" sz="2000" dirty="0">
                <a:solidFill>
                  <a:srgbClr val="0000FF"/>
                </a:solidFill>
              </a:rPr>
              <a:t>相当平板假定</a:t>
            </a:r>
            <a:r>
              <a:rPr lang="zh-TW" altLang="en-US" sz="2000" dirty="0">
                <a:solidFill>
                  <a:srgbClr val="333333"/>
                </a:solidFill>
              </a:rPr>
              <a:t>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船模和实船阻力的换算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51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傅汝德法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</a:rPr>
              <a:t>的换算方式</a:t>
            </a:r>
            <a:endParaRPr lang="en-US" altLang="zh-TW" sz="2200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1808864"/>
                <a:ext cx="8641656" cy="39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333333"/>
                    </a:solidFill>
                  </a:rPr>
                  <a:t>在相应的速度下，即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</m:t>
                        </m:r>
                      </m:e>
                    </m:rad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，由比较定律得：</a:t>
                </a:r>
                <a:endParaRPr lang="en-US" altLang="zh-TW" sz="20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808864"/>
                <a:ext cx="8641656" cy="396000"/>
              </a:xfrm>
              <a:prstGeom prst="rect">
                <a:avLst/>
              </a:prstGeom>
              <a:blipFill>
                <a:blip r:embed="rId3"/>
                <a:stretch>
                  <a:fillRect t="-12308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950511"/>
              </p:ext>
            </p:extLst>
          </p:nvPr>
        </p:nvGraphicFramePr>
        <p:xfrm>
          <a:off x="966291" y="1367999"/>
          <a:ext cx="322135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" name="Equation" r:id="rId4" imgW="2044440" imgH="228600" progId="Equation.DSMT4">
                  <p:embed/>
                </p:oleObj>
              </mc:Choice>
              <mc:Fallback>
                <p:oleObj name="Equation" r:id="rId4" imgW="2044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291" y="1367999"/>
                        <a:ext cx="3221352" cy="36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553316"/>
              </p:ext>
            </p:extLst>
          </p:nvPr>
        </p:nvGraphicFramePr>
        <p:xfrm>
          <a:off x="919047" y="2204864"/>
          <a:ext cx="422109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" name="Equation" r:id="rId6" imgW="2527200" imgH="431640" progId="Equation.DSMT4">
                  <p:embed/>
                </p:oleObj>
              </mc:Choice>
              <mc:Fallback>
                <p:oleObj name="Equation" r:id="rId6" imgW="252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047" y="2204864"/>
                        <a:ext cx="4221099" cy="72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163716" y="2457633"/>
            <a:ext cx="1208484" cy="251287"/>
            <a:chOff x="3219500" y="2204824"/>
            <a:chExt cx="1208484" cy="251287"/>
          </a:xfrm>
        </p:grpSpPr>
        <p:sp>
          <p:nvSpPr>
            <p:cNvPr id="12" name="TextBox 11"/>
            <p:cNvSpPr txBox="1"/>
            <p:nvPr/>
          </p:nvSpPr>
          <p:spPr>
            <a:xfrm>
              <a:off x="3851920" y="2204824"/>
              <a:ext cx="576064" cy="25128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Why?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  <p:cxnSp>
          <p:nvCxnSpPr>
            <p:cNvPr id="14" name="直接箭头连接符 13"/>
            <p:cNvCxnSpPr>
              <a:stCxn id="12" idx="1"/>
            </p:cNvCxnSpPr>
            <p:nvPr/>
          </p:nvCxnSpPr>
          <p:spPr>
            <a:xfrm flipH="1" flipV="1">
              <a:off x="3219500" y="2330467"/>
              <a:ext cx="63242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06402"/>
              </p:ext>
            </p:extLst>
          </p:nvPr>
        </p:nvGraphicFramePr>
        <p:xfrm>
          <a:off x="963613" y="3045583"/>
          <a:ext cx="4899795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" name="Equation" r:id="rId8" imgW="3174840" imgH="583920" progId="Equation.DSMT4">
                  <p:embed/>
                </p:oleObj>
              </mc:Choice>
              <mc:Fallback>
                <p:oleObj name="Equation" r:id="rId8" imgW="3174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3045583"/>
                        <a:ext cx="4899795" cy="900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1453"/>
              </p:ext>
            </p:extLst>
          </p:nvPr>
        </p:nvGraphicFramePr>
        <p:xfrm>
          <a:off x="1631501" y="5772450"/>
          <a:ext cx="3455998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" name="Equation" r:id="rId10" imgW="1968480" imgH="431640" progId="Equation.DSMT4">
                  <p:embed/>
                </p:oleObj>
              </mc:Choice>
              <mc:Fallback>
                <p:oleObj name="Equation" r:id="rId10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1" y="5772450"/>
                        <a:ext cx="3455998" cy="75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52427"/>
              </p:ext>
            </p:extLst>
          </p:nvPr>
        </p:nvGraphicFramePr>
        <p:xfrm>
          <a:off x="1152000" y="4212000"/>
          <a:ext cx="4272573" cy="12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1" name="Equation" r:id="rId12" imgW="2628720" imgH="799920" progId="Equation.DSMT4">
                  <p:embed/>
                </p:oleObj>
              </mc:Choice>
              <mc:Fallback>
                <p:oleObj name="Equation" r:id="rId12" imgW="26287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000" y="4212000"/>
                        <a:ext cx="4272573" cy="1296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下箭头 2"/>
          <p:cNvSpPr/>
          <p:nvPr/>
        </p:nvSpPr>
        <p:spPr>
          <a:xfrm>
            <a:off x="3204000" y="3960000"/>
            <a:ext cx="126256" cy="226817"/>
          </a:xfrm>
          <a:prstGeom prst="down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solidFill>
                <a:srgbClr val="FFFFFF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221608" y="5521914"/>
            <a:ext cx="126256" cy="226817"/>
          </a:xfrm>
          <a:prstGeom prst="down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solidFill>
                <a:srgbClr val="FFFFFF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4EF46FA-4674-42E7-9966-B2228CB0FFC5}"/>
              </a:ext>
            </a:extLst>
          </p:cNvPr>
          <p:cNvCxnSpPr/>
          <p:nvPr/>
        </p:nvCxnSpPr>
        <p:spPr>
          <a:xfrm flipH="1">
            <a:off x="4187643" y="1548000"/>
            <a:ext cx="864000" cy="0"/>
          </a:xfrm>
          <a:prstGeom prst="straightConnector1">
            <a:avLst/>
          </a:prstGeom>
          <a:ln>
            <a:solidFill>
              <a:srgbClr val="CC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3C7DA555-CFFD-464D-BAB9-B5E6249EA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83366"/>
              </p:ext>
            </p:extLst>
          </p:nvPr>
        </p:nvGraphicFramePr>
        <p:xfrm>
          <a:off x="5058000" y="1038836"/>
          <a:ext cx="839354" cy="80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2" name="Equation" r:id="rId14" imgW="609480" imgH="583920" progId="Equation.DSMT4">
                  <p:embed/>
                </p:oleObj>
              </mc:Choice>
              <mc:Fallback>
                <p:oleObj name="Equation" r:id="rId14" imgW="6094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58000" y="1038836"/>
                        <a:ext cx="839354" cy="804380"/>
                      </a:xfrm>
                      <a:prstGeom prst="rect">
                        <a:avLst/>
                      </a:prstGeom>
                      <a:ln>
                        <a:solidFill>
                          <a:srgbClr val="CC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9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52</a:t>
            </a:fld>
            <a:endParaRPr lang="en-GB" dirty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2752"/>
              </p:ext>
            </p:extLst>
          </p:nvPr>
        </p:nvGraphicFramePr>
        <p:xfrm>
          <a:off x="311054" y="2752847"/>
          <a:ext cx="360000" cy="3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8" name="Equation" r:id="rId3" imgW="241200" imgH="228600" progId="Equation.DSMT4">
                  <p:embed/>
                </p:oleObj>
              </mc:Choice>
              <mc:Fallback>
                <p:oleObj name="Equation" r:id="rId3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054" y="2752847"/>
                        <a:ext cx="360000" cy="34105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80573"/>
              </p:ext>
            </p:extLst>
          </p:nvPr>
        </p:nvGraphicFramePr>
        <p:xfrm>
          <a:off x="8128000" y="2752710"/>
          <a:ext cx="3032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9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0" y="2752710"/>
                        <a:ext cx="303213" cy="3413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>
            <a:endCxn id="6" idx="1"/>
          </p:cNvCxnSpPr>
          <p:nvPr/>
        </p:nvCxnSpPr>
        <p:spPr>
          <a:xfrm>
            <a:off x="671054" y="2923366"/>
            <a:ext cx="7456946" cy="0"/>
          </a:xfrm>
          <a:prstGeom prst="straightConnector1">
            <a:avLst/>
          </a:prstGeom>
          <a:ln>
            <a:solidFill>
              <a:srgbClr val="333333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91856" y="2644847"/>
            <a:ext cx="792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0000FF"/>
                </a:solidFill>
              </a:rPr>
              <a:t>How???</a:t>
            </a:r>
            <a:endParaRPr lang="zh-CN" altLang="en-US" sz="1600" dirty="0" err="1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0128" y="2644847"/>
            <a:ext cx="72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0000FF"/>
                </a:solidFill>
                <a:sym typeface="Symbol" panose="05050102010706020507" pitchFamily="18" charset="2"/>
              </a:rPr>
              <a:t></a:t>
            </a:r>
            <a:r>
              <a:rPr lang="en-US" altLang="zh-CN" sz="1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3 </a:t>
            </a:r>
            <a:r>
              <a:rPr lang="en-US" altLang="zh-CN" sz="1600" dirty="0">
                <a:solidFill>
                  <a:srgbClr val="0000FF"/>
                </a:solidFill>
              </a:rPr>
              <a:t>???</a:t>
            </a:r>
            <a:endParaRPr lang="zh-CN" altLang="en-US" sz="1600" baseline="30000" dirty="0" err="1">
              <a:solidFill>
                <a:srgbClr val="0000FF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19231"/>
              </p:ext>
            </p:extLst>
          </p:nvPr>
        </p:nvGraphicFramePr>
        <p:xfrm>
          <a:off x="396000" y="3688847"/>
          <a:ext cx="2651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0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000" y="3688847"/>
                        <a:ext cx="265113" cy="3413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/>
          <p:cNvCxnSpPr/>
          <p:nvPr/>
        </p:nvCxnSpPr>
        <p:spPr>
          <a:xfrm>
            <a:off x="662174" y="3865762"/>
            <a:ext cx="792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01969"/>
              </p:ext>
            </p:extLst>
          </p:nvPr>
        </p:nvGraphicFramePr>
        <p:xfrm>
          <a:off x="6546850" y="492408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1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6850" y="4924087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10670"/>
              </p:ext>
            </p:extLst>
          </p:nvPr>
        </p:nvGraphicFramePr>
        <p:xfrm>
          <a:off x="1439813" y="3397762"/>
          <a:ext cx="21240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2" name="Equation" r:id="rId11" imgW="1422360" imgH="622080" progId="Equation.DSMT4">
                  <p:embed/>
                </p:oleObj>
              </mc:Choice>
              <mc:Fallback>
                <p:oleObj name="Equation" r:id="rId11" imgW="14223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9813" y="3397762"/>
                        <a:ext cx="2124075" cy="9255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70722"/>
              </p:ext>
            </p:extLst>
          </p:nvPr>
        </p:nvGraphicFramePr>
        <p:xfrm>
          <a:off x="4500563" y="3140968"/>
          <a:ext cx="40576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3" name="Equation" r:id="rId13" imgW="2717640" imgH="799920" progId="Equation.DSMT4">
                  <p:embed/>
                </p:oleObj>
              </mc:Choice>
              <mc:Fallback>
                <p:oleObj name="Equation" r:id="rId13" imgW="271764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0563" y="3140968"/>
                        <a:ext cx="4057650" cy="11906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27632" y="3328847"/>
            <a:ext cx="360000" cy="467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dirty="0">
                <a:solidFill>
                  <a:srgbClr val="333333"/>
                </a:solidFill>
              </a:rPr>
              <a:t>因次分析</a:t>
            </a:r>
            <a:endParaRPr lang="zh-CN" altLang="en-US" sz="1400" dirty="0" err="1">
              <a:solidFill>
                <a:srgbClr val="333333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563976" y="3868847"/>
            <a:ext cx="936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72000" y="3328847"/>
            <a:ext cx="720000" cy="466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dirty="0">
                <a:solidFill>
                  <a:srgbClr val="333333"/>
                </a:solidFill>
              </a:rPr>
              <a:t>黏性力与重力</a:t>
            </a:r>
            <a:r>
              <a:rPr lang="zh-TW" altLang="en-US" sz="1400" b="1" dirty="0">
                <a:solidFill>
                  <a:srgbClr val="FF0000"/>
                </a:solidFill>
              </a:rPr>
              <a:t>分离</a:t>
            </a:r>
            <a:endParaRPr lang="zh-CN" altLang="en-US" sz="1400" b="1" dirty="0" err="1">
              <a:solidFill>
                <a:srgbClr val="FF0000"/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96707"/>
              </p:ext>
            </p:extLst>
          </p:nvPr>
        </p:nvGraphicFramePr>
        <p:xfrm>
          <a:off x="5096900" y="4581653"/>
          <a:ext cx="2863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" name="Equation" r:id="rId15" imgW="1917360" imgH="253800" progId="Equation.DSMT4">
                  <p:embed/>
                </p:oleObj>
              </mc:Choice>
              <mc:Fallback>
                <p:oleObj name="Equation" r:id="rId15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96900" y="4581653"/>
                        <a:ext cx="2863850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21580"/>
              </p:ext>
            </p:extLst>
          </p:nvPr>
        </p:nvGraphicFramePr>
        <p:xfrm>
          <a:off x="395536" y="4581128"/>
          <a:ext cx="3602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" name="Equation" r:id="rId17" imgW="2412720" imgH="253800" progId="Equation.DSMT4">
                  <p:embed/>
                </p:oleObj>
              </mc:Choice>
              <mc:Fallback>
                <p:oleObj name="Equation" r:id="rId17" imgW="241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5536" y="4581128"/>
                        <a:ext cx="3602038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0090"/>
              </p:ext>
            </p:extLst>
          </p:nvPr>
        </p:nvGraphicFramePr>
        <p:xfrm>
          <a:off x="574924" y="5221162"/>
          <a:ext cx="32432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6" name="Equation" r:id="rId19" imgW="2171520" imgH="253800" progId="Equation.DSMT4">
                  <p:embed/>
                </p:oleObj>
              </mc:Choice>
              <mc:Fallback>
                <p:oleObj name="Equation" r:id="rId19" imgW="2171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924" y="5221162"/>
                        <a:ext cx="3243262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 flipH="1">
            <a:off x="3996056" y="4758053"/>
            <a:ext cx="10980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528825" y="4329136"/>
            <a:ext cx="0" cy="252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196555" y="4941168"/>
            <a:ext cx="0" cy="288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9479"/>
              </p:ext>
            </p:extLst>
          </p:nvPr>
        </p:nvGraphicFramePr>
        <p:xfrm>
          <a:off x="5092700" y="5220800"/>
          <a:ext cx="3205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7" name="Equation" r:id="rId21" imgW="2145960" imgH="253800" progId="Equation.DSMT4">
                  <p:embed/>
                </p:oleObj>
              </mc:Choice>
              <mc:Fallback>
                <p:oleObj name="Equation" r:id="rId21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92700" y="5220800"/>
                        <a:ext cx="3205163" cy="3524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箭头连接符 30"/>
          <p:cNvCxnSpPr/>
          <p:nvPr/>
        </p:nvCxnSpPr>
        <p:spPr>
          <a:xfrm>
            <a:off x="3818186" y="5383162"/>
            <a:ext cx="1260000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89887"/>
              </p:ext>
            </p:extLst>
          </p:nvPr>
        </p:nvGraphicFramePr>
        <p:xfrm>
          <a:off x="4064248" y="4869160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" name="Equation" r:id="rId23" imgW="939600" imgH="457200" progId="Equation.DSMT4">
                  <p:embed/>
                </p:oleObj>
              </mc:Choice>
              <mc:Fallback>
                <p:oleObj name="Equation" r:id="rId23" imgW="939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4248" y="4869160"/>
                        <a:ext cx="939800" cy="457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19"/>
          <p:cNvGrpSpPr>
            <a:grpSpLocks noChangeAspect="1"/>
          </p:cNvGrpSpPr>
          <p:nvPr/>
        </p:nvGrpSpPr>
        <p:grpSpPr>
          <a:xfrm>
            <a:off x="6228488" y="1772816"/>
            <a:ext cx="2700000" cy="635438"/>
            <a:chOff x="0" y="0"/>
            <a:chExt cx="4305300" cy="1060450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12700" y="69850"/>
              <a:ext cx="95250" cy="431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手繪多邊形 34"/>
            <p:cNvSpPr/>
            <p:nvPr/>
          </p:nvSpPr>
          <p:spPr>
            <a:xfrm>
              <a:off x="101600" y="488950"/>
              <a:ext cx="3575050" cy="571500"/>
            </a:xfrm>
            <a:custGeom>
              <a:avLst/>
              <a:gdLst>
                <a:gd name="connsiteX0" fmla="*/ 0 w 3848100"/>
                <a:gd name="connsiteY0" fmla="*/ 0 h 586181"/>
                <a:gd name="connsiteX1" fmla="*/ 393700 w 3848100"/>
                <a:gd name="connsiteY1" fmla="*/ 69850 h 586181"/>
                <a:gd name="connsiteX2" fmla="*/ 571500 w 3848100"/>
                <a:gd name="connsiteY2" fmla="*/ 101600 h 586181"/>
                <a:gd name="connsiteX3" fmla="*/ 736600 w 3848100"/>
                <a:gd name="connsiteY3" fmla="*/ 546100 h 586181"/>
                <a:gd name="connsiteX4" fmla="*/ 1479550 w 3848100"/>
                <a:gd name="connsiteY4" fmla="*/ 565150 h 586181"/>
                <a:gd name="connsiteX5" fmla="*/ 3848100 w 3848100"/>
                <a:gd name="connsiteY5" fmla="*/ 527050 h 586181"/>
                <a:gd name="connsiteX0" fmla="*/ 0 w 3848100"/>
                <a:gd name="connsiteY0" fmla="*/ 0 h 580274"/>
                <a:gd name="connsiteX1" fmla="*/ 393700 w 3848100"/>
                <a:gd name="connsiteY1" fmla="*/ 69850 h 580274"/>
                <a:gd name="connsiteX2" fmla="*/ 603250 w 3848100"/>
                <a:gd name="connsiteY2" fmla="*/ 184161 h 580274"/>
                <a:gd name="connsiteX3" fmla="*/ 736600 w 3848100"/>
                <a:gd name="connsiteY3" fmla="*/ 546100 h 580274"/>
                <a:gd name="connsiteX4" fmla="*/ 1479550 w 3848100"/>
                <a:gd name="connsiteY4" fmla="*/ 565150 h 580274"/>
                <a:gd name="connsiteX5" fmla="*/ 3848100 w 3848100"/>
                <a:gd name="connsiteY5" fmla="*/ 527050 h 580274"/>
                <a:gd name="connsiteX0" fmla="*/ 0 w 3740150"/>
                <a:gd name="connsiteY0" fmla="*/ 0 h 573918"/>
                <a:gd name="connsiteX1" fmla="*/ 285750 w 3740150"/>
                <a:gd name="connsiteY1" fmla="*/ 63494 h 573918"/>
                <a:gd name="connsiteX2" fmla="*/ 495300 w 3740150"/>
                <a:gd name="connsiteY2" fmla="*/ 177805 h 573918"/>
                <a:gd name="connsiteX3" fmla="*/ 628650 w 3740150"/>
                <a:gd name="connsiteY3" fmla="*/ 539744 h 573918"/>
                <a:gd name="connsiteX4" fmla="*/ 1371600 w 3740150"/>
                <a:gd name="connsiteY4" fmla="*/ 558794 h 573918"/>
                <a:gd name="connsiteX5" fmla="*/ 3740150 w 3740150"/>
                <a:gd name="connsiteY5" fmla="*/ 520694 h 573918"/>
                <a:gd name="connsiteX0" fmla="*/ 0 w 3740150"/>
                <a:gd name="connsiteY0" fmla="*/ 0 h 572123"/>
                <a:gd name="connsiteX1" fmla="*/ 285750 w 3740150"/>
                <a:gd name="connsiteY1" fmla="*/ 63494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740150"/>
                <a:gd name="connsiteY0" fmla="*/ 0 h 572123"/>
                <a:gd name="connsiteX1" fmla="*/ 336550 w 3740150"/>
                <a:gd name="connsiteY1" fmla="*/ 57137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657600"/>
                <a:gd name="connsiteY0" fmla="*/ 0 h 565766"/>
                <a:gd name="connsiteX1" fmla="*/ 254000 w 3657600"/>
                <a:gd name="connsiteY1" fmla="*/ 50780 h 565766"/>
                <a:gd name="connsiteX2" fmla="*/ 419100 w 3657600"/>
                <a:gd name="connsiteY2" fmla="*/ 196871 h 565766"/>
                <a:gd name="connsiteX3" fmla="*/ 546100 w 3657600"/>
                <a:gd name="connsiteY3" fmla="*/ 533387 h 565766"/>
                <a:gd name="connsiteX4" fmla="*/ 1289050 w 3657600"/>
                <a:gd name="connsiteY4" fmla="*/ 552437 h 565766"/>
                <a:gd name="connsiteX5" fmla="*/ 3657600 w 3657600"/>
                <a:gd name="connsiteY5" fmla="*/ 514337 h 565766"/>
                <a:gd name="connsiteX0" fmla="*/ 0 w 3651069"/>
                <a:gd name="connsiteY0" fmla="*/ 0 h 572123"/>
                <a:gd name="connsiteX1" fmla="*/ 247469 w 3651069"/>
                <a:gd name="connsiteY1" fmla="*/ 57137 h 572123"/>
                <a:gd name="connsiteX2" fmla="*/ 412569 w 3651069"/>
                <a:gd name="connsiteY2" fmla="*/ 203228 h 572123"/>
                <a:gd name="connsiteX3" fmla="*/ 539569 w 3651069"/>
                <a:gd name="connsiteY3" fmla="*/ 539744 h 572123"/>
                <a:gd name="connsiteX4" fmla="*/ 1282519 w 3651069"/>
                <a:gd name="connsiteY4" fmla="*/ 558794 h 572123"/>
                <a:gd name="connsiteX5" fmla="*/ 3651069 w 3651069"/>
                <a:gd name="connsiteY5" fmla="*/ 520694 h 572123"/>
                <a:gd name="connsiteX0" fmla="*/ 0 w 3683726"/>
                <a:gd name="connsiteY0" fmla="*/ 0 h 591194"/>
                <a:gd name="connsiteX1" fmla="*/ 280126 w 3683726"/>
                <a:gd name="connsiteY1" fmla="*/ 76208 h 591194"/>
                <a:gd name="connsiteX2" fmla="*/ 445226 w 3683726"/>
                <a:gd name="connsiteY2" fmla="*/ 222299 h 591194"/>
                <a:gd name="connsiteX3" fmla="*/ 572226 w 3683726"/>
                <a:gd name="connsiteY3" fmla="*/ 558815 h 591194"/>
                <a:gd name="connsiteX4" fmla="*/ 1315176 w 3683726"/>
                <a:gd name="connsiteY4" fmla="*/ 577865 h 591194"/>
                <a:gd name="connsiteX5" fmla="*/ 3683726 w 3683726"/>
                <a:gd name="connsiteY5" fmla="*/ 539765 h 591194"/>
                <a:gd name="connsiteX0" fmla="*/ 0 w 3677195"/>
                <a:gd name="connsiteY0" fmla="*/ 0 h 572123"/>
                <a:gd name="connsiteX1" fmla="*/ 273595 w 3677195"/>
                <a:gd name="connsiteY1" fmla="*/ 57137 h 572123"/>
                <a:gd name="connsiteX2" fmla="*/ 438695 w 3677195"/>
                <a:gd name="connsiteY2" fmla="*/ 203228 h 572123"/>
                <a:gd name="connsiteX3" fmla="*/ 565695 w 3677195"/>
                <a:gd name="connsiteY3" fmla="*/ 539744 h 572123"/>
                <a:gd name="connsiteX4" fmla="*/ 1308645 w 3677195"/>
                <a:gd name="connsiteY4" fmla="*/ 558794 h 572123"/>
                <a:gd name="connsiteX5" fmla="*/ 3677195 w 3677195"/>
                <a:gd name="connsiteY5" fmla="*/ 520694 h 57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7195" h="572123">
                  <a:moveTo>
                    <a:pt x="0" y="0"/>
                  </a:moveTo>
                  <a:cubicBezTo>
                    <a:pt x="131233" y="23283"/>
                    <a:pt x="200479" y="23266"/>
                    <a:pt x="273595" y="57137"/>
                  </a:cubicBezTo>
                  <a:cubicBezTo>
                    <a:pt x="346711" y="91008"/>
                    <a:pt x="390012" y="122794"/>
                    <a:pt x="438695" y="203228"/>
                  </a:cubicBezTo>
                  <a:cubicBezTo>
                    <a:pt x="487378" y="283662"/>
                    <a:pt x="420703" y="480483"/>
                    <a:pt x="565695" y="539744"/>
                  </a:cubicBezTo>
                  <a:cubicBezTo>
                    <a:pt x="710687" y="599005"/>
                    <a:pt x="1308645" y="558794"/>
                    <a:pt x="1308645" y="558794"/>
                  </a:cubicBezTo>
                  <a:lnTo>
                    <a:pt x="3677195" y="52069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3663950" y="0"/>
              <a:ext cx="633095" cy="1016000"/>
            </a:xfrm>
            <a:custGeom>
              <a:avLst/>
              <a:gdLst>
                <a:gd name="connsiteX0" fmla="*/ 0 w 630211"/>
                <a:gd name="connsiteY0" fmla="*/ 996950 h 1015891"/>
                <a:gd name="connsiteX1" fmla="*/ 431800 w 630211"/>
                <a:gd name="connsiteY1" fmla="*/ 996950 h 1015891"/>
                <a:gd name="connsiteX2" fmla="*/ 628650 w 630211"/>
                <a:gd name="connsiteY2" fmla="*/ 800100 h 1015891"/>
                <a:gd name="connsiteX3" fmla="*/ 336550 w 630211"/>
                <a:gd name="connsiteY3" fmla="*/ 590550 h 1015891"/>
                <a:gd name="connsiteX4" fmla="*/ 533400 w 630211"/>
                <a:gd name="connsiteY4" fmla="*/ 0 h 1015891"/>
                <a:gd name="connsiteX0" fmla="*/ 0 w 629855"/>
                <a:gd name="connsiteY0" fmla="*/ 996950 h 1016872"/>
                <a:gd name="connsiteX1" fmla="*/ 222353 w 629855"/>
                <a:gd name="connsiteY1" fmla="*/ 1010173 h 1016872"/>
                <a:gd name="connsiteX2" fmla="*/ 431800 w 629855"/>
                <a:gd name="connsiteY2" fmla="*/ 996950 h 1016872"/>
                <a:gd name="connsiteX3" fmla="*/ 628650 w 629855"/>
                <a:gd name="connsiteY3" fmla="*/ 800100 h 1016872"/>
                <a:gd name="connsiteX4" fmla="*/ 336550 w 629855"/>
                <a:gd name="connsiteY4" fmla="*/ 590550 h 1016872"/>
                <a:gd name="connsiteX5" fmla="*/ 533400 w 629855"/>
                <a:gd name="connsiteY5" fmla="*/ 0 h 1016872"/>
                <a:gd name="connsiteX0" fmla="*/ 0 w 629863"/>
                <a:gd name="connsiteY0" fmla="*/ 996950 h 1014048"/>
                <a:gd name="connsiteX1" fmla="*/ 216004 w 629863"/>
                <a:gd name="connsiteY1" fmla="*/ 1003809 h 1014048"/>
                <a:gd name="connsiteX2" fmla="*/ 431800 w 629863"/>
                <a:gd name="connsiteY2" fmla="*/ 996950 h 1014048"/>
                <a:gd name="connsiteX3" fmla="*/ 628650 w 629863"/>
                <a:gd name="connsiteY3" fmla="*/ 800100 h 1014048"/>
                <a:gd name="connsiteX4" fmla="*/ 336550 w 629863"/>
                <a:gd name="connsiteY4" fmla="*/ 590550 h 1014048"/>
                <a:gd name="connsiteX5" fmla="*/ 533400 w 629863"/>
                <a:gd name="connsiteY5" fmla="*/ 0 h 1014048"/>
                <a:gd name="connsiteX0" fmla="*/ 0 w 630070"/>
                <a:gd name="connsiteY0" fmla="*/ 996950 h 1006828"/>
                <a:gd name="connsiteX1" fmla="*/ 216004 w 630070"/>
                <a:gd name="connsiteY1" fmla="*/ 1003809 h 1006828"/>
                <a:gd name="connsiteX2" fmla="*/ 438149 w 630070"/>
                <a:gd name="connsiteY2" fmla="*/ 984226 h 1006828"/>
                <a:gd name="connsiteX3" fmla="*/ 628650 w 630070"/>
                <a:gd name="connsiteY3" fmla="*/ 800100 h 1006828"/>
                <a:gd name="connsiteX4" fmla="*/ 336550 w 630070"/>
                <a:gd name="connsiteY4" fmla="*/ 590550 h 1006828"/>
                <a:gd name="connsiteX5" fmla="*/ 533400 w 630070"/>
                <a:gd name="connsiteY5" fmla="*/ 0 h 1006828"/>
                <a:gd name="connsiteX0" fmla="*/ 0 w 630302"/>
                <a:gd name="connsiteY0" fmla="*/ 996950 h 1004630"/>
                <a:gd name="connsiteX1" fmla="*/ 216004 w 630302"/>
                <a:gd name="connsiteY1" fmla="*/ 1003809 h 1004630"/>
                <a:gd name="connsiteX2" fmla="*/ 444501 w 630302"/>
                <a:gd name="connsiteY2" fmla="*/ 977862 h 1004630"/>
                <a:gd name="connsiteX3" fmla="*/ 628650 w 630302"/>
                <a:gd name="connsiteY3" fmla="*/ 800100 h 1004630"/>
                <a:gd name="connsiteX4" fmla="*/ 336550 w 630302"/>
                <a:gd name="connsiteY4" fmla="*/ 590550 h 1004630"/>
                <a:gd name="connsiteX5" fmla="*/ 533400 w 630302"/>
                <a:gd name="connsiteY5" fmla="*/ 0 h 1004630"/>
                <a:gd name="connsiteX0" fmla="*/ 0 w 630302"/>
                <a:gd name="connsiteY0" fmla="*/ 996950 h 1003821"/>
                <a:gd name="connsiteX1" fmla="*/ 216004 w 630302"/>
                <a:gd name="connsiteY1" fmla="*/ 1003809 h 1003821"/>
                <a:gd name="connsiteX2" fmla="*/ 444501 w 630302"/>
                <a:gd name="connsiteY2" fmla="*/ 971499 h 1003821"/>
                <a:gd name="connsiteX3" fmla="*/ 628650 w 630302"/>
                <a:gd name="connsiteY3" fmla="*/ 800100 h 1003821"/>
                <a:gd name="connsiteX4" fmla="*/ 336550 w 630302"/>
                <a:gd name="connsiteY4" fmla="*/ 590550 h 1003821"/>
                <a:gd name="connsiteX5" fmla="*/ 533400 w 630302"/>
                <a:gd name="connsiteY5" fmla="*/ 0 h 1003821"/>
                <a:gd name="connsiteX0" fmla="*/ 0 w 630236"/>
                <a:gd name="connsiteY0" fmla="*/ 996950 h 1003833"/>
                <a:gd name="connsiteX1" fmla="*/ 254127 w 630236"/>
                <a:gd name="connsiteY1" fmla="*/ 1003821 h 1003833"/>
                <a:gd name="connsiteX2" fmla="*/ 444501 w 630236"/>
                <a:gd name="connsiteY2" fmla="*/ 971499 h 1003833"/>
                <a:gd name="connsiteX3" fmla="*/ 628650 w 630236"/>
                <a:gd name="connsiteY3" fmla="*/ 800100 h 1003833"/>
                <a:gd name="connsiteX4" fmla="*/ 336550 w 630236"/>
                <a:gd name="connsiteY4" fmla="*/ 590550 h 1003833"/>
                <a:gd name="connsiteX5" fmla="*/ 533400 w 630236"/>
                <a:gd name="connsiteY5" fmla="*/ 0 h 1003833"/>
                <a:gd name="connsiteX0" fmla="*/ 0 w 633656"/>
                <a:gd name="connsiteY0" fmla="*/ 996950 h 1003821"/>
                <a:gd name="connsiteX1" fmla="*/ 254127 w 633656"/>
                <a:gd name="connsiteY1" fmla="*/ 1003821 h 1003821"/>
                <a:gd name="connsiteX2" fmla="*/ 501680 w 633656"/>
                <a:gd name="connsiteY2" fmla="*/ 958776 h 1003821"/>
                <a:gd name="connsiteX3" fmla="*/ 628650 w 633656"/>
                <a:gd name="connsiteY3" fmla="*/ 800100 h 1003821"/>
                <a:gd name="connsiteX4" fmla="*/ 336550 w 633656"/>
                <a:gd name="connsiteY4" fmla="*/ 590550 h 1003821"/>
                <a:gd name="connsiteX5" fmla="*/ 533400 w 633656"/>
                <a:gd name="connsiteY5" fmla="*/ 0 h 1003821"/>
                <a:gd name="connsiteX0" fmla="*/ 0 w 633656"/>
                <a:gd name="connsiteY0" fmla="*/ 990589 h 997460"/>
                <a:gd name="connsiteX1" fmla="*/ 254127 w 633656"/>
                <a:gd name="connsiteY1" fmla="*/ 997460 h 997460"/>
                <a:gd name="connsiteX2" fmla="*/ 501680 w 633656"/>
                <a:gd name="connsiteY2" fmla="*/ 952415 h 997460"/>
                <a:gd name="connsiteX3" fmla="*/ 628650 w 633656"/>
                <a:gd name="connsiteY3" fmla="*/ 793739 h 997460"/>
                <a:gd name="connsiteX4" fmla="*/ 336550 w 633656"/>
                <a:gd name="connsiteY4" fmla="*/ 584189 h 997460"/>
                <a:gd name="connsiteX5" fmla="*/ 622379 w 633656"/>
                <a:gd name="connsiteY5" fmla="*/ 0 h 997460"/>
                <a:gd name="connsiteX0" fmla="*/ 0 w 633656"/>
                <a:gd name="connsiteY0" fmla="*/ 1009649 h 1016520"/>
                <a:gd name="connsiteX1" fmla="*/ 254127 w 633656"/>
                <a:gd name="connsiteY1" fmla="*/ 1016520 h 1016520"/>
                <a:gd name="connsiteX2" fmla="*/ 501680 w 633656"/>
                <a:gd name="connsiteY2" fmla="*/ 971475 h 1016520"/>
                <a:gd name="connsiteX3" fmla="*/ 628650 w 633656"/>
                <a:gd name="connsiteY3" fmla="*/ 812799 h 1016520"/>
                <a:gd name="connsiteX4" fmla="*/ 336550 w 633656"/>
                <a:gd name="connsiteY4" fmla="*/ 603249 h 1016520"/>
                <a:gd name="connsiteX5" fmla="*/ 633656 w 633656"/>
                <a:gd name="connsiteY5" fmla="*/ 0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56" h="1016520">
                  <a:moveTo>
                    <a:pt x="0" y="1009649"/>
                  </a:moveTo>
                  <a:cubicBezTo>
                    <a:pt x="37059" y="1011853"/>
                    <a:pt x="182160" y="1016520"/>
                    <a:pt x="254127" y="1016520"/>
                  </a:cubicBezTo>
                  <a:cubicBezTo>
                    <a:pt x="326094" y="1016520"/>
                    <a:pt x="439260" y="1005428"/>
                    <a:pt x="501680" y="971475"/>
                  </a:cubicBezTo>
                  <a:cubicBezTo>
                    <a:pt x="564100" y="937522"/>
                    <a:pt x="656172" y="874170"/>
                    <a:pt x="628650" y="812799"/>
                  </a:cubicBezTo>
                  <a:cubicBezTo>
                    <a:pt x="601128" y="751428"/>
                    <a:pt x="335716" y="738715"/>
                    <a:pt x="336550" y="603249"/>
                  </a:cubicBezTo>
                  <a:cubicBezTo>
                    <a:pt x="337384" y="467783"/>
                    <a:pt x="607198" y="79375"/>
                    <a:pt x="6336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0" y="0"/>
              <a:ext cx="4305300" cy="114300"/>
            </a:xfrm>
            <a:custGeom>
              <a:avLst/>
              <a:gdLst>
                <a:gd name="connsiteX0" fmla="*/ 0 w 4330700"/>
                <a:gd name="connsiteY0" fmla="*/ 0 h 76200"/>
                <a:gd name="connsiteX1" fmla="*/ 2190750 w 4330700"/>
                <a:gd name="connsiteY1" fmla="*/ 76200 h 76200"/>
                <a:gd name="connsiteX2" fmla="*/ 2190750 w 4330700"/>
                <a:gd name="connsiteY2" fmla="*/ 76200 h 76200"/>
                <a:gd name="connsiteX3" fmla="*/ 4330700 w 4330700"/>
                <a:gd name="connsiteY3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4330700 w 4330700"/>
                <a:gd name="connsiteY4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3181350 w 4330700"/>
                <a:gd name="connsiteY4" fmla="*/ 38100 h 76200"/>
                <a:gd name="connsiteX5" fmla="*/ 4330700 w 4330700"/>
                <a:gd name="connsiteY5" fmla="*/ 0 h 76200"/>
                <a:gd name="connsiteX0" fmla="*/ 0 w 4330700"/>
                <a:gd name="connsiteY0" fmla="*/ 0 h 101600"/>
                <a:gd name="connsiteX1" fmla="*/ 1238250 w 4330700"/>
                <a:gd name="connsiteY1" fmla="*/ 444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95250"/>
                <a:gd name="connsiteX1" fmla="*/ 1244600 w 4330700"/>
                <a:gd name="connsiteY1" fmla="*/ 95250 h 95250"/>
                <a:gd name="connsiteX2" fmla="*/ 2190750 w 4330700"/>
                <a:gd name="connsiteY2" fmla="*/ 76200 h 95250"/>
                <a:gd name="connsiteX3" fmla="*/ 3181350 w 4330700"/>
                <a:gd name="connsiteY3" fmla="*/ 38100 h 95250"/>
                <a:gd name="connsiteX4" fmla="*/ 4330700 w 4330700"/>
                <a:gd name="connsiteY4" fmla="*/ 0 h 95250"/>
                <a:gd name="connsiteX0" fmla="*/ 0 w 4330700"/>
                <a:gd name="connsiteY0" fmla="*/ 0 h 114300"/>
                <a:gd name="connsiteX1" fmla="*/ 1244600 w 4330700"/>
                <a:gd name="connsiteY1" fmla="*/ 95250 h 114300"/>
                <a:gd name="connsiteX2" fmla="*/ 2190750 w 4330700"/>
                <a:gd name="connsiteY2" fmla="*/ 114300 h 114300"/>
                <a:gd name="connsiteX3" fmla="*/ 3181350 w 4330700"/>
                <a:gd name="connsiteY3" fmla="*/ 38100 h 114300"/>
                <a:gd name="connsiteX4" fmla="*/ 4330700 w 4330700"/>
                <a:gd name="connsiteY4" fmla="*/ 0 h 114300"/>
                <a:gd name="connsiteX0" fmla="*/ 0 w 4330700"/>
                <a:gd name="connsiteY0" fmla="*/ 0 h 114715"/>
                <a:gd name="connsiteX1" fmla="*/ 1244600 w 4330700"/>
                <a:gd name="connsiteY1" fmla="*/ 95250 h 114715"/>
                <a:gd name="connsiteX2" fmla="*/ 2190750 w 4330700"/>
                <a:gd name="connsiteY2" fmla="*/ 114300 h 114715"/>
                <a:gd name="connsiteX3" fmla="*/ 3200400 w 4330700"/>
                <a:gd name="connsiteY3" fmla="*/ 76200 h 114715"/>
                <a:gd name="connsiteX4" fmla="*/ 4330700 w 4330700"/>
                <a:gd name="connsiteY4" fmla="*/ 0 h 114715"/>
                <a:gd name="connsiteX0" fmla="*/ 0 w 4305300"/>
                <a:gd name="connsiteY0" fmla="*/ 63731 h 114715"/>
                <a:gd name="connsiteX1" fmla="*/ 1219200 w 4305300"/>
                <a:gd name="connsiteY1" fmla="*/ 95250 h 114715"/>
                <a:gd name="connsiteX2" fmla="*/ 2165350 w 4305300"/>
                <a:gd name="connsiteY2" fmla="*/ 114300 h 114715"/>
                <a:gd name="connsiteX3" fmla="*/ 3175000 w 4305300"/>
                <a:gd name="connsiteY3" fmla="*/ 76200 h 114715"/>
                <a:gd name="connsiteX4" fmla="*/ 4305300 w 4305300"/>
                <a:gd name="connsiteY4" fmla="*/ 0 h 1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00" h="114715">
                  <a:moveTo>
                    <a:pt x="0" y="63731"/>
                  </a:moveTo>
                  <a:lnTo>
                    <a:pt x="1219200" y="95250"/>
                  </a:lnTo>
                  <a:cubicBezTo>
                    <a:pt x="1534583" y="101600"/>
                    <a:pt x="1839383" y="117475"/>
                    <a:pt x="2165350" y="114300"/>
                  </a:cubicBezTo>
                  <a:cubicBezTo>
                    <a:pt x="2491317" y="111125"/>
                    <a:pt x="2838450" y="88900"/>
                    <a:pt x="3175000" y="76200"/>
                  </a:cubicBezTo>
                  <a:lnTo>
                    <a:pt x="43053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群組 19"/>
          <p:cNvGrpSpPr>
            <a:grpSpLocks noChangeAspect="1"/>
          </p:cNvGrpSpPr>
          <p:nvPr/>
        </p:nvGrpSpPr>
        <p:grpSpPr>
          <a:xfrm>
            <a:off x="179512" y="2272611"/>
            <a:ext cx="936000" cy="220285"/>
            <a:chOff x="0" y="0"/>
            <a:chExt cx="4305300" cy="1060450"/>
          </a:xfrm>
        </p:grpSpPr>
        <p:cxnSp>
          <p:nvCxnSpPr>
            <p:cNvPr id="39" name="直線接點 33"/>
            <p:cNvCxnSpPr/>
            <p:nvPr/>
          </p:nvCxnSpPr>
          <p:spPr>
            <a:xfrm>
              <a:off x="12700" y="69850"/>
              <a:ext cx="95250" cy="431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手繪多邊形 34"/>
            <p:cNvSpPr/>
            <p:nvPr/>
          </p:nvSpPr>
          <p:spPr>
            <a:xfrm>
              <a:off x="101600" y="488950"/>
              <a:ext cx="3575050" cy="571500"/>
            </a:xfrm>
            <a:custGeom>
              <a:avLst/>
              <a:gdLst>
                <a:gd name="connsiteX0" fmla="*/ 0 w 3848100"/>
                <a:gd name="connsiteY0" fmla="*/ 0 h 586181"/>
                <a:gd name="connsiteX1" fmla="*/ 393700 w 3848100"/>
                <a:gd name="connsiteY1" fmla="*/ 69850 h 586181"/>
                <a:gd name="connsiteX2" fmla="*/ 571500 w 3848100"/>
                <a:gd name="connsiteY2" fmla="*/ 101600 h 586181"/>
                <a:gd name="connsiteX3" fmla="*/ 736600 w 3848100"/>
                <a:gd name="connsiteY3" fmla="*/ 546100 h 586181"/>
                <a:gd name="connsiteX4" fmla="*/ 1479550 w 3848100"/>
                <a:gd name="connsiteY4" fmla="*/ 565150 h 586181"/>
                <a:gd name="connsiteX5" fmla="*/ 3848100 w 3848100"/>
                <a:gd name="connsiteY5" fmla="*/ 527050 h 586181"/>
                <a:gd name="connsiteX0" fmla="*/ 0 w 3848100"/>
                <a:gd name="connsiteY0" fmla="*/ 0 h 580274"/>
                <a:gd name="connsiteX1" fmla="*/ 393700 w 3848100"/>
                <a:gd name="connsiteY1" fmla="*/ 69850 h 580274"/>
                <a:gd name="connsiteX2" fmla="*/ 603250 w 3848100"/>
                <a:gd name="connsiteY2" fmla="*/ 184161 h 580274"/>
                <a:gd name="connsiteX3" fmla="*/ 736600 w 3848100"/>
                <a:gd name="connsiteY3" fmla="*/ 546100 h 580274"/>
                <a:gd name="connsiteX4" fmla="*/ 1479550 w 3848100"/>
                <a:gd name="connsiteY4" fmla="*/ 565150 h 580274"/>
                <a:gd name="connsiteX5" fmla="*/ 3848100 w 3848100"/>
                <a:gd name="connsiteY5" fmla="*/ 527050 h 580274"/>
                <a:gd name="connsiteX0" fmla="*/ 0 w 3740150"/>
                <a:gd name="connsiteY0" fmla="*/ 0 h 573918"/>
                <a:gd name="connsiteX1" fmla="*/ 285750 w 3740150"/>
                <a:gd name="connsiteY1" fmla="*/ 63494 h 573918"/>
                <a:gd name="connsiteX2" fmla="*/ 495300 w 3740150"/>
                <a:gd name="connsiteY2" fmla="*/ 177805 h 573918"/>
                <a:gd name="connsiteX3" fmla="*/ 628650 w 3740150"/>
                <a:gd name="connsiteY3" fmla="*/ 539744 h 573918"/>
                <a:gd name="connsiteX4" fmla="*/ 1371600 w 3740150"/>
                <a:gd name="connsiteY4" fmla="*/ 558794 h 573918"/>
                <a:gd name="connsiteX5" fmla="*/ 3740150 w 3740150"/>
                <a:gd name="connsiteY5" fmla="*/ 520694 h 573918"/>
                <a:gd name="connsiteX0" fmla="*/ 0 w 3740150"/>
                <a:gd name="connsiteY0" fmla="*/ 0 h 572123"/>
                <a:gd name="connsiteX1" fmla="*/ 285750 w 3740150"/>
                <a:gd name="connsiteY1" fmla="*/ 63494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740150"/>
                <a:gd name="connsiteY0" fmla="*/ 0 h 572123"/>
                <a:gd name="connsiteX1" fmla="*/ 336550 w 3740150"/>
                <a:gd name="connsiteY1" fmla="*/ 57137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657600"/>
                <a:gd name="connsiteY0" fmla="*/ 0 h 565766"/>
                <a:gd name="connsiteX1" fmla="*/ 254000 w 3657600"/>
                <a:gd name="connsiteY1" fmla="*/ 50780 h 565766"/>
                <a:gd name="connsiteX2" fmla="*/ 419100 w 3657600"/>
                <a:gd name="connsiteY2" fmla="*/ 196871 h 565766"/>
                <a:gd name="connsiteX3" fmla="*/ 546100 w 3657600"/>
                <a:gd name="connsiteY3" fmla="*/ 533387 h 565766"/>
                <a:gd name="connsiteX4" fmla="*/ 1289050 w 3657600"/>
                <a:gd name="connsiteY4" fmla="*/ 552437 h 565766"/>
                <a:gd name="connsiteX5" fmla="*/ 3657600 w 3657600"/>
                <a:gd name="connsiteY5" fmla="*/ 514337 h 565766"/>
                <a:gd name="connsiteX0" fmla="*/ 0 w 3651069"/>
                <a:gd name="connsiteY0" fmla="*/ 0 h 572123"/>
                <a:gd name="connsiteX1" fmla="*/ 247469 w 3651069"/>
                <a:gd name="connsiteY1" fmla="*/ 57137 h 572123"/>
                <a:gd name="connsiteX2" fmla="*/ 412569 w 3651069"/>
                <a:gd name="connsiteY2" fmla="*/ 203228 h 572123"/>
                <a:gd name="connsiteX3" fmla="*/ 539569 w 3651069"/>
                <a:gd name="connsiteY3" fmla="*/ 539744 h 572123"/>
                <a:gd name="connsiteX4" fmla="*/ 1282519 w 3651069"/>
                <a:gd name="connsiteY4" fmla="*/ 558794 h 572123"/>
                <a:gd name="connsiteX5" fmla="*/ 3651069 w 3651069"/>
                <a:gd name="connsiteY5" fmla="*/ 520694 h 572123"/>
                <a:gd name="connsiteX0" fmla="*/ 0 w 3683726"/>
                <a:gd name="connsiteY0" fmla="*/ 0 h 591194"/>
                <a:gd name="connsiteX1" fmla="*/ 280126 w 3683726"/>
                <a:gd name="connsiteY1" fmla="*/ 76208 h 591194"/>
                <a:gd name="connsiteX2" fmla="*/ 445226 w 3683726"/>
                <a:gd name="connsiteY2" fmla="*/ 222299 h 591194"/>
                <a:gd name="connsiteX3" fmla="*/ 572226 w 3683726"/>
                <a:gd name="connsiteY3" fmla="*/ 558815 h 591194"/>
                <a:gd name="connsiteX4" fmla="*/ 1315176 w 3683726"/>
                <a:gd name="connsiteY4" fmla="*/ 577865 h 591194"/>
                <a:gd name="connsiteX5" fmla="*/ 3683726 w 3683726"/>
                <a:gd name="connsiteY5" fmla="*/ 539765 h 591194"/>
                <a:gd name="connsiteX0" fmla="*/ 0 w 3677195"/>
                <a:gd name="connsiteY0" fmla="*/ 0 h 572123"/>
                <a:gd name="connsiteX1" fmla="*/ 273595 w 3677195"/>
                <a:gd name="connsiteY1" fmla="*/ 57137 h 572123"/>
                <a:gd name="connsiteX2" fmla="*/ 438695 w 3677195"/>
                <a:gd name="connsiteY2" fmla="*/ 203228 h 572123"/>
                <a:gd name="connsiteX3" fmla="*/ 565695 w 3677195"/>
                <a:gd name="connsiteY3" fmla="*/ 539744 h 572123"/>
                <a:gd name="connsiteX4" fmla="*/ 1308645 w 3677195"/>
                <a:gd name="connsiteY4" fmla="*/ 558794 h 572123"/>
                <a:gd name="connsiteX5" fmla="*/ 3677195 w 3677195"/>
                <a:gd name="connsiteY5" fmla="*/ 520694 h 57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7195" h="572123">
                  <a:moveTo>
                    <a:pt x="0" y="0"/>
                  </a:moveTo>
                  <a:cubicBezTo>
                    <a:pt x="131233" y="23283"/>
                    <a:pt x="200479" y="23266"/>
                    <a:pt x="273595" y="57137"/>
                  </a:cubicBezTo>
                  <a:cubicBezTo>
                    <a:pt x="346711" y="91008"/>
                    <a:pt x="390012" y="122794"/>
                    <a:pt x="438695" y="203228"/>
                  </a:cubicBezTo>
                  <a:cubicBezTo>
                    <a:pt x="487378" y="283662"/>
                    <a:pt x="420703" y="480483"/>
                    <a:pt x="565695" y="539744"/>
                  </a:cubicBezTo>
                  <a:cubicBezTo>
                    <a:pt x="710687" y="599005"/>
                    <a:pt x="1308645" y="558794"/>
                    <a:pt x="1308645" y="558794"/>
                  </a:cubicBezTo>
                  <a:lnTo>
                    <a:pt x="3677195" y="52069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手繪多邊形 35"/>
            <p:cNvSpPr/>
            <p:nvPr/>
          </p:nvSpPr>
          <p:spPr>
            <a:xfrm>
              <a:off x="3663950" y="0"/>
              <a:ext cx="633095" cy="1016000"/>
            </a:xfrm>
            <a:custGeom>
              <a:avLst/>
              <a:gdLst>
                <a:gd name="connsiteX0" fmla="*/ 0 w 630211"/>
                <a:gd name="connsiteY0" fmla="*/ 996950 h 1015891"/>
                <a:gd name="connsiteX1" fmla="*/ 431800 w 630211"/>
                <a:gd name="connsiteY1" fmla="*/ 996950 h 1015891"/>
                <a:gd name="connsiteX2" fmla="*/ 628650 w 630211"/>
                <a:gd name="connsiteY2" fmla="*/ 800100 h 1015891"/>
                <a:gd name="connsiteX3" fmla="*/ 336550 w 630211"/>
                <a:gd name="connsiteY3" fmla="*/ 590550 h 1015891"/>
                <a:gd name="connsiteX4" fmla="*/ 533400 w 630211"/>
                <a:gd name="connsiteY4" fmla="*/ 0 h 1015891"/>
                <a:gd name="connsiteX0" fmla="*/ 0 w 629855"/>
                <a:gd name="connsiteY0" fmla="*/ 996950 h 1016872"/>
                <a:gd name="connsiteX1" fmla="*/ 222353 w 629855"/>
                <a:gd name="connsiteY1" fmla="*/ 1010173 h 1016872"/>
                <a:gd name="connsiteX2" fmla="*/ 431800 w 629855"/>
                <a:gd name="connsiteY2" fmla="*/ 996950 h 1016872"/>
                <a:gd name="connsiteX3" fmla="*/ 628650 w 629855"/>
                <a:gd name="connsiteY3" fmla="*/ 800100 h 1016872"/>
                <a:gd name="connsiteX4" fmla="*/ 336550 w 629855"/>
                <a:gd name="connsiteY4" fmla="*/ 590550 h 1016872"/>
                <a:gd name="connsiteX5" fmla="*/ 533400 w 629855"/>
                <a:gd name="connsiteY5" fmla="*/ 0 h 1016872"/>
                <a:gd name="connsiteX0" fmla="*/ 0 w 629863"/>
                <a:gd name="connsiteY0" fmla="*/ 996950 h 1014048"/>
                <a:gd name="connsiteX1" fmla="*/ 216004 w 629863"/>
                <a:gd name="connsiteY1" fmla="*/ 1003809 h 1014048"/>
                <a:gd name="connsiteX2" fmla="*/ 431800 w 629863"/>
                <a:gd name="connsiteY2" fmla="*/ 996950 h 1014048"/>
                <a:gd name="connsiteX3" fmla="*/ 628650 w 629863"/>
                <a:gd name="connsiteY3" fmla="*/ 800100 h 1014048"/>
                <a:gd name="connsiteX4" fmla="*/ 336550 w 629863"/>
                <a:gd name="connsiteY4" fmla="*/ 590550 h 1014048"/>
                <a:gd name="connsiteX5" fmla="*/ 533400 w 629863"/>
                <a:gd name="connsiteY5" fmla="*/ 0 h 1014048"/>
                <a:gd name="connsiteX0" fmla="*/ 0 w 630070"/>
                <a:gd name="connsiteY0" fmla="*/ 996950 h 1006828"/>
                <a:gd name="connsiteX1" fmla="*/ 216004 w 630070"/>
                <a:gd name="connsiteY1" fmla="*/ 1003809 h 1006828"/>
                <a:gd name="connsiteX2" fmla="*/ 438149 w 630070"/>
                <a:gd name="connsiteY2" fmla="*/ 984226 h 1006828"/>
                <a:gd name="connsiteX3" fmla="*/ 628650 w 630070"/>
                <a:gd name="connsiteY3" fmla="*/ 800100 h 1006828"/>
                <a:gd name="connsiteX4" fmla="*/ 336550 w 630070"/>
                <a:gd name="connsiteY4" fmla="*/ 590550 h 1006828"/>
                <a:gd name="connsiteX5" fmla="*/ 533400 w 630070"/>
                <a:gd name="connsiteY5" fmla="*/ 0 h 1006828"/>
                <a:gd name="connsiteX0" fmla="*/ 0 w 630302"/>
                <a:gd name="connsiteY0" fmla="*/ 996950 h 1004630"/>
                <a:gd name="connsiteX1" fmla="*/ 216004 w 630302"/>
                <a:gd name="connsiteY1" fmla="*/ 1003809 h 1004630"/>
                <a:gd name="connsiteX2" fmla="*/ 444501 w 630302"/>
                <a:gd name="connsiteY2" fmla="*/ 977862 h 1004630"/>
                <a:gd name="connsiteX3" fmla="*/ 628650 w 630302"/>
                <a:gd name="connsiteY3" fmla="*/ 800100 h 1004630"/>
                <a:gd name="connsiteX4" fmla="*/ 336550 w 630302"/>
                <a:gd name="connsiteY4" fmla="*/ 590550 h 1004630"/>
                <a:gd name="connsiteX5" fmla="*/ 533400 w 630302"/>
                <a:gd name="connsiteY5" fmla="*/ 0 h 1004630"/>
                <a:gd name="connsiteX0" fmla="*/ 0 w 630302"/>
                <a:gd name="connsiteY0" fmla="*/ 996950 h 1003821"/>
                <a:gd name="connsiteX1" fmla="*/ 216004 w 630302"/>
                <a:gd name="connsiteY1" fmla="*/ 1003809 h 1003821"/>
                <a:gd name="connsiteX2" fmla="*/ 444501 w 630302"/>
                <a:gd name="connsiteY2" fmla="*/ 971499 h 1003821"/>
                <a:gd name="connsiteX3" fmla="*/ 628650 w 630302"/>
                <a:gd name="connsiteY3" fmla="*/ 800100 h 1003821"/>
                <a:gd name="connsiteX4" fmla="*/ 336550 w 630302"/>
                <a:gd name="connsiteY4" fmla="*/ 590550 h 1003821"/>
                <a:gd name="connsiteX5" fmla="*/ 533400 w 630302"/>
                <a:gd name="connsiteY5" fmla="*/ 0 h 1003821"/>
                <a:gd name="connsiteX0" fmla="*/ 0 w 630236"/>
                <a:gd name="connsiteY0" fmla="*/ 996950 h 1003833"/>
                <a:gd name="connsiteX1" fmla="*/ 254127 w 630236"/>
                <a:gd name="connsiteY1" fmla="*/ 1003821 h 1003833"/>
                <a:gd name="connsiteX2" fmla="*/ 444501 w 630236"/>
                <a:gd name="connsiteY2" fmla="*/ 971499 h 1003833"/>
                <a:gd name="connsiteX3" fmla="*/ 628650 w 630236"/>
                <a:gd name="connsiteY3" fmla="*/ 800100 h 1003833"/>
                <a:gd name="connsiteX4" fmla="*/ 336550 w 630236"/>
                <a:gd name="connsiteY4" fmla="*/ 590550 h 1003833"/>
                <a:gd name="connsiteX5" fmla="*/ 533400 w 630236"/>
                <a:gd name="connsiteY5" fmla="*/ 0 h 1003833"/>
                <a:gd name="connsiteX0" fmla="*/ 0 w 633656"/>
                <a:gd name="connsiteY0" fmla="*/ 996950 h 1003821"/>
                <a:gd name="connsiteX1" fmla="*/ 254127 w 633656"/>
                <a:gd name="connsiteY1" fmla="*/ 1003821 h 1003821"/>
                <a:gd name="connsiteX2" fmla="*/ 501680 w 633656"/>
                <a:gd name="connsiteY2" fmla="*/ 958776 h 1003821"/>
                <a:gd name="connsiteX3" fmla="*/ 628650 w 633656"/>
                <a:gd name="connsiteY3" fmla="*/ 800100 h 1003821"/>
                <a:gd name="connsiteX4" fmla="*/ 336550 w 633656"/>
                <a:gd name="connsiteY4" fmla="*/ 590550 h 1003821"/>
                <a:gd name="connsiteX5" fmla="*/ 533400 w 633656"/>
                <a:gd name="connsiteY5" fmla="*/ 0 h 1003821"/>
                <a:gd name="connsiteX0" fmla="*/ 0 w 633656"/>
                <a:gd name="connsiteY0" fmla="*/ 990589 h 997460"/>
                <a:gd name="connsiteX1" fmla="*/ 254127 w 633656"/>
                <a:gd name="connsiteY1" fmla="*/ 997460 h 997460"/>
                <a:gd name="connsiteX2" fmla="*/ 501680 w 633656"/>
                <a:gd name="connsiteY2" fmla="*/ 952415 h 997460"/>
                <a:gd name="connsiteX3" fmla="*/ 628650 w 633656"/>
                <a:gd name="connsiteY3" fmla="*/ 793739 h 997460"/>
                <a:gd name="connsiteX4" fmla="*/ 336550 w 633656"/>
                <a:gd name="connsiteY4" fmla="*/ 584189 h 997460"/>
                <a:gd name="connsiteX5" fmla="*/ 622379 w 633656"/>
                <a:gd name="connsiteY5" fmla="*/ 0 h 997460"/>
                <a:gd name="connsiteX0" fmla="*/ 0 w 633656"/>
                <a:gd name="connsiteY0" fmla="*/ 1009649 h 1016520"/>
                <a:gd name="connsiteX1" fmla="*/ 254127 w 633656"/>
                <a:gd name="connsiteY1" fmla="*/ 1016520 h 1016520"/>
                <a:gd name="connsiteX2" fmla="*/ 501680 w 633656"/>
                <a:gd name="connsiteY2" fmla="*/ 971475 h 1016520"/>
                <a:gd name="connsiteX3" fmla="*/ 628650 w 633656"/>
                <a:gd name="connsiteY3" fmla="*/ 812799 h 1016520"/>
                <a:gd name="connsiteX4" fmla="*/ 336550 w 633656"/>
                <a:gd name="connsiteY4" fmla="*/ 603249 h 1016520"/>
                <a:gd name="connsiteX5" fmla="*/ 633656 w 633656"/>
                <a:gd name="connsiteY5" fmla="*/ 0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56" h="1016520">
                  <a:moveTo>
                    <a:pt x="0" y="1009649"/>
                  </a:moveTo>
                  <a:cubicBezTo>
                    <a:pt x="37059" y="1011853"/>
                    <a:pt x="182160" y="1016520"/>
                    <a:pt x="254127" y="1016520"/>
                  </a:cubicBezTo>
                  <a:cubicBezTo>
                    <a:pt x="326094" y="1016520"/>
                    <a:pt x="439260" y="1005428"/>
                    <a:pt x="501680" y="971475"/>
                  </a:cubicBezTo>
                  <a:cubicBezTo>
                    <a:pt x="564100" y="937522"/>
                    <a:pt x="656172" y="874170"/>
                    <a:pt x="628650" y="812799"/>
                  </a:cubicBezTo>
                  <a:cubicBezTo>
                    <a:pt x="601128" y="751428"/>
                    <a:pt x="335716" y="738715"/>
                    <a:pt x="336550" y="603249"/>
                  </a:cubicBezTo>
                  <a:cubicBezTo>
                    <a:pt x="337384" y="467783"/>
                    <a:pt x="607198" y="79375"/>
                    <a:pt x="6336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手繪多邊形 36"/>
            <p:cNvSpPr/>
            <p:nvPr/>
          </p:nvSpPr>
          <p:spPr>
            <a:xfrm>
              <a:off x="0" y="0"/>
              <a:ext cx="4305300" cy="114300"/>
            </a:xfrm>
            <a:custGeom>
              <a:avLst/>
              <a:gdLst>
                <a:gd name="connsiteX0" fmla="*/ 0 w 4330700"/>
                <a:gd name="connsiteY0" fmla="*/ 0 h 76200"/>
                <a:gd name="connsiteX1" fmla="*/ 2190750 w 4330700"/>
                <a:gd name="connsiteY1" fmla="*/ 76200 h 76200"/>
                <a:gd name="connsiteX2" fmla="*/ 2190750 w 4330700"/>
                <a:gd name="connsiteY2" fmla="*/ 76200 h 76200"/>
                <a:gd name="connsiteX3" fmla="*/ 4330700 w 4330700"/>
                <a:gd name="connsiteY3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4330700 w 4330700"/>
                <a:gd name="connsiteY4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3181350 w 4330700"/>
                <a:gd name="connsiteY4" fmla="*/ 38100 h 76200"/>
                <a:gd name="connsiteX5" fmla="*/ 4330700 w 4330700"/>
                <a:gd name="connsiteY5" fmla="*/ 0 h 76200"/>
                <a:gd name="connsiteX0" fmla="*/ 0 w 4330700"/>
                <a:gd name="connsiteY0" fmla="*/ 0 h 101600"/>
                <a:gd name="connsiteX1" fmla="*/ 1238250 w 4330700"/>
                <a:gd name="connsiteY1" fmla="*/ 444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95250"/>
                <a:gd name="connsiteX1" fmla="*/ 1244600 w 4330700"/>
                <a:gd name="connsiteY1" fmla="*/ 95250 h 95250"/>
                <a:gd name="connsiteX2" fmla="*/ 2190750 w 4330700"/>
                <a:gd name="connsiteY2" fmla="*/ 76200 h 95250"/>
                <a:gd name="connsiteX3" fmla="*/ 3181350 w 4330700"/>
                <a:gd name="connsiteY3" fmla="*/ 38100 h 95250"/>
                <a:gd name="connsiteX4" fmla="*/ 4330700 w 4330700"/>
                <a:gd name="connsiteY4" fmla="*/ 0 h 95250"/>
                <a:gd name="connsiteX0" fmla="*/ 0 w 4330700"/>
                <a:gd name="connsiteY0" fmla="*/ 0 h 114300"/>
                <a:gd name="connsiteX1" fmla="*/ 1244600 w 4330700"/>
                <a:gd name="connsiteY1" fmla="*/ 95250 h 114300"/>
                <a:gd name="connsiteX2" fmla="*/ 2190750 w 4330700"/>
                <a:gd name="connsiteY2" fmla="*/ 114300 h 114300"/>
                <a:gd name="connsiteX3" fmla="*/ 3181350 w 4330700"/>
                <a:gd name="connsiteY3" fmla="*/ 38100 h 114300"/>
                <a:gd name="connsiteX4" fmla="*/ 4330700 w 4330700"/>
                <a:gd name="connsiteY4" fmla="*/ 0 h 114300"/>
                <a:gd name="connsiteX0" fmla="*/ 0 w 4330700"/>
                <a:gd name="connsiteY0" fmla="*/ 0 h 114715"/>
                <a:gd name="connsiteX1" fmla="*/ 1244600 w 4330700"/>
                <a:gd name="connsiteY1" fmla="*/ 95250 h 114715"/>
                <a:gd name="connsiteX2" fmla="*/ 2190750 w 4330700"/>
                <a:gd name="connsiteY2" fmla="*/ 114300 h 114715"/>
                <a:gd name="connsiteX3" fmla="*/ 3200400 w 4330700"/>
                <a:gd name="connsiteY3" fmla="*/ 76200 h 114715"/>
                <a:gd name="connsiteX4" fmla="*/ 4330700 w 4330700"/>
                <a:gd name="connsiteY4" fmla="*/ 0 h 114715"/>
                <a:gd name="connsiteX0" fmla="*/ 0 w 4305300"/>
                <a:gd name="connsiteY0" fmla="*/ 63731 h 114715"/>
                <a:gd name="connsiteX1" fmla="*/ 1219200 w 4305300"/>
                <a:gd name="connsiteY1" fmla="*/ 95250 h 114715"/>
                <a:gd name="connsiteX2" fmla="*/ 2165350 w 4305300"/>
                <a:gd name="connsiteY2" fmla="*/ 114300 h 114715"/>
                <a:gd name="connsiteX3" fmla="*/ 3175000 w 4305300"/>
                <a:gd name="connsiteY3" fmla="*/ 76200 h 114715"/>
                <a:gd name="connsiteX4" fmla="*/ 4305300 w 4305300"/>
                <a:gd name="connsiteY4" fmla="*/ 0 h 1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00" h="114715">
                  <a:moveTo>
                    <a:pt x="0" y="63731"/>
                  </a:moveTo>
                  <a:lnTo>
                    <a:pt x="1219200" y="95250"/>
                  </a:lnTo>
                  <a:cubicBezTo>
                    <a:pt x="1534583" y="101600"/>
                    <a:pt x="1839383" y="117475"/>
                    <a:pt x="2165350" y="114300"/>
                  </a:cubicBezTo>
                  <a:cubicBezTo>
                    <a:pt x="2491317" y="111125"/>
                    <a:pt x="2838450" y="88900"/>
                    <a:pt x="3175000" y="76200"/>
                  </a:cubicBezTo>
                  <a:lnTo>
                    <a:pt x="43053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文字方塊 34"/>
          <p:cNvSpPr txBox="1"/>
          <p:nvPr/>
        </p:nvSpPr>
        <p:spPr>
          <a:xfrm>
            <a:off x="8028416" y="1455632"/>
            <a:ext cx="288000" cy="31718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</a:t>
            </a:r>
            <a:r>
              <a:rPr lang="en-US" sz="2000" kern="1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ts</a:t>
            </a:r>
            <a:endParaRPr lang="zh-TW" altLang="en-US" sz="2000" kern="100" baseline="-25000" dirty="0">
              <a:solidFill>
                <a:srgbClr val="333333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6" name="向左箭號 26"/>
          <p:cNvSpPr/>
          <p:nvPr/>
        </p:nvSpPr>
        <p:spPr>
          <a:xfrm>
            <a:off x="8332956" y="1531338"/>
            <a:ext cx="557647" cy="1798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8" name="文字方塊 34"/>
          <p:cNvSpPr txBox="1"/>
          <p:nvPr/>
        </p:nvSpPr>
        <p:spPr>
          <a:xfrm>
            <a:off x="521199" y="2024872"/>
            <a:ext cx="252000" cy="25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</a:t>
            </a:r>
            <a:r>
              <a:rPr lang="en-US" sz="1400" kern="1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tm</a:t>
            </a:r>
            <a:endParaRPr lang="zh-TW" altLang="en-US" sz="1400" kern="100" baseline="-25000" dirty="0">
              <a:solidFill>
                <a:srgbClr val="333333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9" name="向左箭號 26"/>
          <p:cNvSpPr>
            <a:spLocks noChangeAspect="1"/>
          </p:cNvSpPr>
          <p:nvPr/>
        </p:nvSpPr>
        <p:spPr>
          <a:xfrm>
            <a:off x="827616" y="2113155"/>
            <a:ext cx="288000" cy="1013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20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054" y="1446336"/>
            <a:ext cx="612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0000FF"/>
                </a:solidFill>
              </a:rPr>
              <a:t>Model</a:t>
            </a:r>
            <a:endParaRPr lang="zh-CN" altLang="en-US" sz="1600" dirty="0" err="1">
              <a:solidFill>
                <a:srgbClr val="0000F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00344" y="1403480"/>
            <a:ext cx="468000" cy="25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0000FF"/>
                </a:solidFill>
              </a:rPr>
              <a:t>Ship</a:t>
            </a:r>
            <a:endParaRPr lang="zh-CN" altLang="en-US" sz="1600" dirty="0" err="1">
              <a:solidFill>
                <a:srgbClr val="0000FF"/>
              </a:solidFill>
            </a:endParaRPr>
          </a:p>
        </p:txBody>
      </p:sp>
      <p:sp>
        <p:nvSpPr>
          <p:cNvPr id="45" name="內容版面配置區 2"/>
          <p:cNvSpPr txBox="1">
            <a:spLocks/>
          </p:cNvSpPr>
          <p:nvPr/>
        </p:nvSpPr>
        <p:spPr>
          <a:xfrm>
            <a:off x="108424" y="980728"/>
            <a:ext cx="828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傅汝德法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</a:rPr>
              <a:t>的换算方式</a:t>
            </a:r>
            <a:endParaRPr lang="en-US" altLang="zh-TW" sz="2200" dirty="0">
              <a:solidFill>
                <a:srgbClr val="080808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83968" y="6247126"/>
            <a:ext cx="4824033" cy="472376"/>
            <a:chOff x="4283968" y="5877272"/>
            <a:chExt cx="4824033" cy="472376"/>
          </a:xfrm>
        </p:grpSpPr>
        <p:sp>
          <p:nvSpPr>
            <p:cNvPr id="7" name="文字方塊 6"/>
            <p:cNvSpPr txBox="1"/>
            <p:nvPr/>
          </p:nvSpPr>
          <p:spPr>
            <a:xfrm>
              <a:off x="4283968" y="6093296"/>
              <a:ext cx="4824033" cy="2563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600" b="1" dirty="0">
                  <a:solidFill>
                    <a:srgbClr val="FF0000"/>
                  </a:solidFill>
                </a:rPr>
                <a:t>+</a:t>
              </a:r>
              <a:r>
                <a:rPr lang="zh-TW" altLang="en-US" sz="1600" dirty="0">
                  <a:solidFill>
                    <a:srgbClr val="0000FF"/>
                  </a:solidFill>
                  <a:sym typeface="Symbol"/>
                </a:rPr>
                <a:t></a:t>
              </a:r>
              <a:r>
                <a:rPr lang="en-US" altLang="zh-TW" sz="1600" i="1" dirty="0" err="1">
                  <a:solidFill>
                    <a:srgbClr val="0000FF"/>
                  </a:solidFill>
                  <a:cs typeface="Times New Roman" pitchFamily="18" charset="0"/>
                </a:rPr>
                <a:t>C</a:t>
              </a:r>
              <a:r>
                <a:rPr lang="en-US" altLang="zh-TW" sz="1600" baseline="-25000" dirty="0" err="1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zh-TW" altLang="en-US" sz="1600" dirty="0">
                  <a:solidFill>
                    <a:srgbClr val="333333"/>
                  </a:solidFill>
                </a:rPr>
                <a:t>实船船壳</a:t>
              </a:r>
              <a:r>
                <a:rPr lang="zh-TW" altLang="en-US" sz="1600" dirty="0">
                  <a:solidFill>
                    <a:srgbClr val="FF0000"/>
                  </a:solidFill>
                </a:rPr>
                <a:t>表面粗糙度</a:t>
              </a:r>
              <a:r>
                <a:rPr lang="zh-TW" altLang="en-US" sz="1600" dirty="0">
                  <a:solidFill>
                    <a:srgbClr val="333333"/>
                  </a:solidFill>
                </a:rPr>
                <a:t>补贴系数，一般取</a:t>
              </a:r>
              <a:r>
                <a:rPr lang="en-US" altLang="zh-TW" sz="1600" dirty="0">
                  <a:solidFill>
                    <a:srgbClr val="0000FF"/>
                  </a:solidFill>
                  <a:cs typeface="Times New Roman" pitchFamily="18" charset="0"/>
                </a:rPr>
                <a:t>0.4</a:t>
              </a:r>
              <a:r>
                <a:rPr lang="en-US" altLang="zh-TW" sz="1600" dirty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10</a:t>
              </a:r>
              <a:r>
                <a:rPr lang="en-US" altLang="zh-TW" sz="1600" baseline="30000" dirty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-3</a:t>
              </a:r>
              <a:endParaRPr lang="zh-TW" altLang="en-US" sz="1600" dirty="0" err="1">
                <a:solidFill>
                  <a:srgbClr val="333333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8298000" y="587727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船模和实船阻力的换算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0" name="直接箭头连接符 27"/>
          <p:cNvCxnSpPr/>
          <p:nvPr/>
        </p:nvCxnSpPr>
        <p:spPr>
          <a:xfrm>
            <a:off x="6681225" y="5580000"/>
            <a:ext cx="0" cy="252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76025"/>
              </p:ext>
            </p:extLst>
          </p:nvPr>
        </p:nvGraphicFramePr>
        <p:xfrm>
          <a:off x="4665663" y="5867400"/>
          <a:ext cx="40592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" name="Equation" r:id="rId25" imgW="2717640" imgH="279360" progId="Equation.DSMT4">
                  <p:embed/>
                </p:oleObj>
              </mc:Choice>
              <mc:Fallback>
                <p:oleObj name="Equation" r:id="rId25" imgW="2717640" imgH="27936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5867400"/>
                        <a:ext cx="4059237" cy="387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0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1" grpId="0"/>
      <p:bldP spid="44" grpId="0" animBg="1"/>
      <p:bldP spid="46" grpId="0" animBg="1"/>
      <p:bldP spid="48" grpId="0" animBg="1"/>
      <p:bldP spid="49" grpId="0" animBg="1"/>
      <p:bldP spid="3" grpId="0" animBg="1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6664"/>
            <a:ext cx="7992000" cy="54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平板摩擦阻力系数</a:t>
            </a:r>
            <a:r>
              <a:rPr lang="en-US" altLang="zh-TW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altLang="zh-TW" sz="2800" baseline="-250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89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4" y="980730"/>
            <a:ext cx="7920000" cy="55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499992" y="1412776"/>
            <a:ext cx="2792537" cy="540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3" name="橢圓 2"/>
          <p:cNvSpPr/>
          <p:nvPr/>
        </p:nvSpPr>
        <p:spPr>
          <a:xfrm>
            <a:off x="2555776" y="3068960"/>
            <a:ext cx="792088" cy="540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grpSp>
        <p:nvGrpSpPr>
          <p:cNvPr id="12" name="群組 11"/>
          <p:cNvGrpSpPr/>
          <p:nvPr/>
        </p:nvGrpSpPr>
        <p:grpSpPr>
          <a:xfrm>
            <a:off x="3624200" y="4113272"/>
            <a:ext cx="254000" cy="2005094"/>
            <a:chOff x="3624200" y="4113272"/>
            <a:chExt cx="254000" cy="2005094"/>
          </a:xfrm>
        </p:grpSpPr>
        <p:cxnSp>
          <p:nvCxnSpPr>
            <p:cNvPr id="5" name="直線單箭頭接點 4"/>
            <p:cNvCxnSpPr/>
            <p:nvPr/>
          </p:nvCxnSpPr>
          <p:spPr>
            <a:xfrm flipV="1">
              <a:off x="3751200" y="4113272"/>
              <a:ext cx="0" cy="1764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物件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065020"/>
                </p:ext>
              </p:extLst>
            </p:nvPr>
          </p:nvGraphicFramePr>
          <p:xfrm>
            <a:off x="3624200" y="5889766"/>
            <a:ext cx="254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1" name="Equation" r:id="rId4" imgW="253800" imgH="228600" progId="Equation.DSMT4">
                    <p:embed/>
                  </p:oleObj>
                </mc:Choice>
                <mc:Fallback>
                  <p:oleObj name="Equation" r:id="rId4" imgW="253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24200" y="5889766"/>
                          <a:ext cx="254000" cy="228600"/>
                        </a:xfrm>
                        <a:prstGeom prst="rect">
                          <a:avLst/>
                        </a:prstGeom>
                        <a:ln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群組 12"/>
          <p:cNvGrpSpPr/>
          <p:nvPr/>
        </p:nvGrpSpPr>
        <p:grpSpPr>
          <a:xfrm>
            <a:off x="6407000" y="4905312"/>
            <a:ext cx="254000" cy="1258305"/>
            <a:chOff x="6407000" y="4905312"/>
            <a:chExt cx="254000" cy="1258305"/>
          </a:xfrm>
        </p:grpSpPr>
        <p:cxnSp>
          <p:nvCxnSpPr>
            <p:cNvPr id="7" name="直線單箭頭接點 6"/>
            <p:cNvCxnSpPr/>
            <p:nvPr/>
          </p:nvCxnSpPr>
          <p:spPr>
            <a:xfrm flipV="1">
              <a:off x="6534000" y="4905312"/>
              <a:ext cx="0" cy="1008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物件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873938"/>
                </p:ext>
              </p:extLst>
            </p:nvPr>
          </p:nvGraphicFramePr>
          <p:xfrm>
            <a:off x="6407000" y="5935017"/>
            <a:ext cx="254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2" name="Equation" r:id="rId6" imgW="253800" imgH="228600" progId="Equation.DSMT4">
                    <p:embed/>
                  </p:oleObj>
                </mc:Choice>
                <mc:Fallback>
                  <p:oleObj name="Equation" r:id="rId6" imgW="253800" imgH="228600" progId="Equation.DSMT4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7000" y="5935017"/>
                          <a:ext cx="254000" cy="2286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標題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平板摩擦阻力系数</a:t>
            </a:r>
            <a:r>
              <a:rPr lang="en-US" altLang="zh-TW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</a:rPr>
              <a:t>ITTC</a:t>
            </a:r>
            <a:r>
              <a:rPr lang="zh-TW" altLang="en-US" sz="2800" dirty="0">
                <a:solidFill>
                  <a:srgbClr val="FF0000"/>
                </a:solidFill>
              </a:rPr>
              <a:t>公式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endParaRPr lang="en-GB" altLang="zh-TW" sz="2800" baseline="-250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55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傅汝德法</a:t>
            </a:r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</a:rPr>
              <a:t>的不足之处</a:t>
            </a:r>
            <a:endParaRPr lang="en-US" altLang="zh-TW" sz="2200" dirty="0">
              <a:solidFill>
                <a:srgbClr val="333333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412736"/>
            <a:ext cx="8641656" cy="90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333333"/>
                </a:solidFill>
              </a:rPr>
              <a:t>假定船体总阻力可分成</a:t>
            </a:r>
            <a:r>
              <a:rPr lang="zh-TW" altLang="en-US" sz="2000" dirty="0">
                <a:solidFill>
                  <a:srgbClr val="FF0000"/>
                </a:solidFill>
              </a:rPr>
              <a:t>独立</a:t>
            </a:r>
            <a:r>
              <a:rPr lang="zh-TW" altLang="en-US" sz="2000" dirty="0">
                <a:solidFill>
                  <a:srgbClr val="333333"/>
                </a:solidFill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两部分，</a:t>
            </a:r>
            <a:r>
              <a:rPr lang="zh-TW" altLang="en-US" sz="2000" dirty="0">
                <a:solidFill>
                  <a:srgbClr val="333333"/>
                </a:solidFill>
              </a:rPr>
              <a:t>一部分只与</a:t>
            </a:r>
            <a:r>
              <a:rPr lang="zh-TW" altLang="en-US" sz="2000" dirty="0">
                <a:solidFill>
                  <a:srgbClr val="FF0000"/>
                </a:solidFill>
              </a:rPr>
              <a:t>重力</a:t>
            </a:r>
            <a:r>
              <a:rPr lang="zh-TW" altLang="en-US" sz="2000" dirty="0">
                <a:solidFill>
                  <a:srgbClr val="333333"/>
                </a:solidFill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</a:rPr>
              <a:t>傅汝德数</a:t>
            </a:r>
            <a:r>
              <a:rPr lang="zh-TW" altLang="en-US" sz="2000" dirty="0">
                <a:solidFill>
                  <a:srgbClr val="333333"/>
                </a:solidFill>
              </a:rPr>
              <a:t>有关，而另一部分只与</a:t>
            </a:r>
            <a:r>
              <a:rPr lang="zh-TW" altLang="en-US" sz="2000" dirty="0">
                <a:solidFill>
                  <a:srgbClr val="FF0000"/>
                </a:solidFill>
              </a:rPr>
              <a:t>黏性</a:t>
            </a:r>
            <a:r>
              <a:rPr lang="zh-TW" altLang="en-US" sz="2000" dirty="0">
                <a:solidFill>
                  <a:srgbClr val="333333"/>
                </a:solidFill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zh-TW" altLang="en-US" sz="2000" dirty="0">
                <a:solidFill>
                  <a:srgbClr val="333333"/>
                </a:solidFill>
              </a:rPr>
              <a:t>有关。忽略两者相互的影响。严格地讲，船体总阻力应写成：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27878"/>
              </p:ext>
            </p:extLst>
          </p:nvPr>
        </p:nvGraphicFramePr>
        <p:xfrm>
          <a:off x="1187624" y="2345755"/>
          <a:ext cx="47545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3" imgW="3111480" imgH="660240" progId="Equation.DSMT4">
                  <p:embed/>
                </p:oleObj>
              </mc:Choice>
              <mc:Fallback>
                <p:oleObj name="Equation" r:id="rId3" imgW="3111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345755"/>
                        <a:ext cx="4754562" cy="10112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3465080"/>
            <a:ext cx="8641656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</a:rPr>
              <a:t>将</a:t>
            </a:r>
            <a:r>
              <a:rPr lang="zh-TW" altLang="en-US" sz="2000" dirty="0">
                <a:solidFill>
                  <a:srgbClr val="0000FF"/>
                </a:solidFill>
              </a:rPr>
              <a:t>兴波阻力</a:t>
            </a:r>
            <a:r>
              <a:rPr lang="zh-TW" altLang="en-US" sz="2000" dirty="0">
                <a:solidFill>
                  <a:srgbClr val="333333"/>
                </a:solidFill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</a:rPr>
              <a:t>黏压阻力</a:t>
            </a:r>
            <a:r>
              <a:rPr lang="zh-TW" altLang="en-US" sz="2000" dirty="0">
                <a:solidFill>
                  <a:srgbClr val="333333"/>
                </a:solidFill>
              </a:rPr>
              <a:t>这两种</a:t>
            </a:r>
            <a:r>
              <a:rPr lang="zh-TW" altLang="en-US" sz="2000" dirty="0">
                <a:solidFill>
                  <a:srgbClr val="0000FF"/>
                </a:solidFill>
              </a:rPr>
              <a:t>不同性</a:t>
            </a:r>
            <a:r>
              <a:rPr lang="zh-TW" altLang="en-US" sz="2000" dirty="0">
                <a:solidFill>
                  <a:srgbClr val="333333"/>
                </a:solidFill>
              </a:rPr>
              <a:t>质的阻力成合并为</a:t>
            </a:r>
            <a:r>
              <a:rPr lang="zh-TW" altLang="en-US" sz="2000" dirty="0">
                <a:solidFill>
                  <a:srgbClr val="FF0000"/>
                </a:solidFill>
              </a:rPr>
              <a:t>剩余阻力</a:t>
            </a:r>
            <a:r>
              <a:rPr lang="zh-TW" altLang="en-US" sz="2000" dirty="0">
                <a:solidFill>
                  <a:srgbClr val="333333"/>
                </a:solidFill>
              </a:rPr>
              <a:t>，并认为</a:t>
            </a:r>
            <a:r>
              <a:rPr lang="zh-TW" altLang="en-US" sz="2000" dirty="0">
                <a:solidFill>
                  <a:srgbClr val="0000FF"/>
                </a:solidFill>
              </a:rPr>
              <a:t>符合傅汝德比较定律</a:t>
            </a:r>
            <a:r>
              <a:rPr lang="zh-TW" altLang="en-US" sz="2000" dirty="0">
                <a:solidFill>
                  <a:srgbClr val="333333"/>
                </a:solidFill>
              </a:rPr>
              <a:t>，理论上</a:t>
            </a:r>
            <a:r>
              <a:rPr lang="zh-TW" altLang="en-US" sz="2000" dirty="0">
                <a:solidFill>
                  <a:srgbClr val="0000FF"/>
                </a:solidFill>
              </a:rPr>
              <a:t>不恰当</a:t>
            </a:r>
            <a:r>
              <a:rPr lang="zh-TW" altLang="en-US" sz="2000" dirty="0">
                <a:solidFill>
                  <a:srgbClr val="333333"/>
                </a:solidFill>
              </a:rPr>
              <a:t>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4221088"/>
            <a:ext cx="864165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3"/>
            </a:pPr>
            <a:r>
              <a:rPr lang="zh-TW" altLang="en-US" sz="2000" dirty="0">
                <a:solidFill>
                  <a:srgbClr val="0000FF"/>
                </a:solidFill>
              </a:rPr>
              <a:t>船体形状</a:t>
            </a:r>
            <a:r>
              <a:rPr lang="zh-TW" altLang="en-US" sz="2000" dirty="0">
                <a:solidFill>
                  <a:srgbClr val="333333"/>
                </a:solidFill>
              </a:rPr>
              <a:t>为相当复杂的</a:t>
            </a:r>
            <a:r>
              <a:rPr lang="en-US" altLang="zh-TW" sz="2000" dirty="0">
                <a:solidFill>
                  <a:srgbClr val="0000FF"/>
                </a:solidFill>
              </a:rPr>
              <a:t>3D</a:t>
            </a:r>
            <a:r>
              <a:rPr lang="zh-TW" altLang="en-US" sz="2000" dirty="0">
                <a:solidFill>
                  <a:srgbClr val="333333"/>
                </a:solidFill>
              </a:rPr>
              <a:t>物体，其周围流动情况</a:t>
            </a:r>
            <a:r>
              <a:rPr lang="zh-TW" altLang="en-US" sz="2000" dirty="0">
                <a:solidFill>
                  <a:srgbClr val="0000FF"/>
                </a:solidFill>
              </a:rPr>
              <a:t>与平板相比</a:t>
            </a:r>
            <a:r>
              <a:rPr lang="zh-TW" altLang="en-US" sz="2000" dirty="0">
                <a:solidFill>
                  <a:srgbClr val="333333"/>
                </a:solidFill>
              </a:rPr>
              <a:t>，显然</a:t>
            </a:r>
            <a:r>
              <a:rPr lang="zh-TW" altLang="en-US" sz="2000" dirty="0">
                <a:solidFill>
                  <a:srgbClr val="FF0000"/>
                </a:solidFill>
              </a:rPr>
              <a:t>有差别</a:t>
            </a:r>
            <a:r>
              <a:rPr lang="zh-TW" altLang="en-US" sz="2000" dirty="0">
                <a:solidFill>
                  <a:srgbClr val="333333"/>
                </a:solidFill>
              </a:rPr>
              <a:t>，直接</a:t>
            </a:r>
            <a:r>
              <a:rPr lang="zh-TW" altLang="en-US" sz="2000" dirty="0">
                <a:solidFill>
                  <a:srgbClr val="0000FF"/>
                </a:solidFill>
              </a:rPr>
              <a:t>用相当平板的摩擦阻力</a:t>
            </a:r>
            <a:r>
              <a:rPr lang="zh-TW" altLang="en-US" sz="2000" dirty="0">
                <a:solidFill>
                  <a:srgbClr val="333333"/>
                </a:solidFill>
              </a:rPr>
              <a:t>取代船体摩擦阻力，必然</a:t>
            </a:r>
            <a:r>
              <a:rPr lang="zh-TW" altLang="en-US" sz="2000" dirty="0">
                <a:solidFill>
                  <a:srgbClr val="FF0000"/>
                </a:solidFill>
              </a:rPr>
              <a:t>有误差</a:t>
            </a:r>
            <a:r>
              <a:rPr lang="zh-TW" altLang="en-US" sz="2000" dirty="0">
                <a:solidFill>
                  <a:srgbClr val="333333"/>
                </a:solidFill>
              </a:rPr>
              <a:t>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501008"/>
            <a:ext cx="8641656" cy="100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lnSpc>
                <a:spcPct val="100000"/>
              </a:lnSpc>
              <a:buFont typeface="Wingdings" panose="05000000000000000000" pitchFamily="2" charset="2"/>
              <a:buAutoNum type="circleNumDbPlain" startAt="2"/>
            </a:pPr>
            <a:r>
              <a:rPr lang="zh-TW" altLang="en-US" sz="2000" dirty="0">
                <a:solidFill>
                  <a:srgbClr val="0000FF"/>
                </a:solidFill>
              </a:rPr>
              <a:t>兴波阻力</a:t>
            </a:r>
            <a:r>
              <a:rPr lang="zh-TW" altLang="en-US" sz="2000" dirty="0">
                <a:solidFill>
                  <a:srgbClr val="333333"/>
                </a:solidFill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傅汝德数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zh-TW" altLang="en-US" sz="2000" dirty="0">
                <a:solidFill>
                  <a:srgbClr val="333333"/>
                </a:solidFill>
              </a:rPr>
              <a:t>有关</a:t>
            </a:r>
            <a:endParaRPr lang="en-US" altLang="zh-TW" sz="2000" dirty="0">
              <a:solidFill>
                <a:srgbClr val="333333"/>
              </a:solidFill>
            </a:endParaRPr>
          </a:p>
          <a:p>
            <a:pPr marL="1087200" lvl="3" indent="-457200">
              <a:lnSpc>
                <a:spcPct val="100000"/>
              </a:lnSpc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</a:rPr>
              <a:t>依据船模实验结果，认为</a:t>
            </a:r>
            <a:r>
              <a:rPr lang="zh-TW" altLang="en-US" sz="2000" dirty="0">
                <a:solidFill>
                  <a:srgbClr val="0000FF"/>
                </a:solidFill>
              </a:rPr>
              <a:t>黏压阻力系数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sz="2000" dirty="0">
                <a:solidFill>
                  <a:srgbClr val="333333"/>
                </a:solidFill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摩擦阻力系数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之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比值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为一常数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三因次换算法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2348880"/>
            <a:ext cx="8641656" cy="71975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三因次换算法的基本思想：对几种阻力成分的处理主要有：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FF0000"/>
                </a:solidFill>
              </a:rPr>
              <a:t>黏压阻力</a:t>
            </a:r>
            <a:r>
              <a:rPr lang="zh-TW" altLang="en-US" sz="2000" dirty="0">
                <a:solidFill>
                  <a:srgbClr val="333333"/>
                </a:solidFill>
              </a:rPr>
              <a:t>与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>
                <a:solidFill>
                  <a:srgbClr val="333333"/>
                </a:solidFill>
              </a:rPr>
              <a:t>合并为</a:t>
            </a:r>
            <a:r>
              <a:rPr lang="zh-TW" altLang="en-US" sz="2000" dirty="0">
                <a:solidFill>
                  <a:srgbClr val="FF0000"/>
                </a:solidFill>
              </a:rPr>
              <a:t>黏性阻力</a:t>
            </a:r>
            <a:r>
              <a:rPr lang="zh-TW" altLang="en-US" sz="2000" dirty="0">
                <a:solidFill>
                  <a:srgbClr val="333333"/>
                </a:solidFill>
              </a:rPr>
              <a:t>并与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zh-TW" altLang="en-US" sz="2000" dirty="0">
                <a:solidFill>
                  <a:srgbClr val="333333"/>
                </a:solidFill>
              </a:rPr>
              <a:t>有关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340768"/>
            <a:ext cx="864165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针对傅汝德法的缺点，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休斯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(Hughes)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1954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年提出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三因次换算法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。经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多年的持续研究补充，在实用上趋于完善。于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1978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年的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ITTC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会议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上，被推荐为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的换算方法。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91113"/>
              </p:ext>
            </p:extLst>
          </p:nvPr>
        </p:nvGraphicFramePr>
        <p:xfrm>
          <a:off x="2801206" y="4226072"/>
          <a:ext cx="2634890" cy="35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" name="Equation" r:id="rId3" imgW="1790640" imgH="241200" progId="Equation.DSMT4">
                  <p:embed/>
                </p:oleObj>
              </mc:Choice>
              <mc:Fallback>
                <p:oleObj name="Equation" r:id="rId3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206" y="4226072"/>
                        <a:ext cx="2634890" cy="35505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653136"/>
            <a:ext cx="8641656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形状系数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仅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形状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有关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36779"/>
              </p:ext>
            </p:extLst>
          </p:nvPr>
        </p:nvGraphicFramePr>
        <p:xfrm>
          <a:off x="2784475" y="3114675"/>
          <a:ext cx="2373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" name="Equation" r:id="rId5" imgW="1612800" imgH="241200" progId="Equation.DSMT4">
                  <p:embed/>
                </p:oleObj>
              </mc:Choice>
              <mc:Fallback>
                <p:oleObj name="Equation" r:id="rId5" imgW="1612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4475" y="3114675"/>
                        <a:ext cx="2373313" cy="355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5049312"/>
            <a:ext cx="8641656" cy="7559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由于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休斯</a:t>
            </a:r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提出的此一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换算法与船体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形状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有关，并引入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，因此该法称为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三因次换算法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zh-TW" sz="22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8" grpId="0" animBg="1"/>
      <p:bldP spid="11" grpId="0" animBg="1"/>
      <p:bldP spid="12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內容版面配置區 2"/>
          <p:cNvSpPr txBox="1">
            <a:spLocks/>
          </p:cNvSpPr>
          <p:nvPr/>
        </p:nvSpPr>
        <p:spPr>
          <a:xfrm>
            <a:off x="36192" y="6093296"/>
            <a:ext cx="864165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zh-TW" altLang="en-US" sz="2000" dirty="0">
                <a:solidFill>
                  <a:srgbClr val="333333"/>
                </a:solidFill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aa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分别为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粗糙度补贴系数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空气阻力系数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，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bk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分别为实船湿面积和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舭龙骨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面积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。</a:t>
            </a:r>
            <a:endParaRPr lang="en-US" altLang="zh-TW" sz="2000" baseline="-25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57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6672" y="105273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</a:rPr>
              <a:t>三因次换算法的阻力换算关系</a:t>
            </a:r>
            <a:endParaRPr lang="en-US" altLang="zh-TW" sz="2200" dirty="0">
              <a:solidFill>
                <a:srgbClr val="333333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6192" y="141438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船模总阻力系数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5809"/>
              </p:ext>
            </p:extLst>
          </p:nvPr>
        </p:nvGraphicFramePr>
        <p:xfrm>
          <a:off x="927672" y="1746000"/>
          <a:ext cx="2065190" cy="37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" name="Equation" r:id="rId3" imgW="1396800" imgH="253800" progId="Equation.DSMT4">
                  <p:embed/>
                </p:oleObj>
              </mc:Choice>
              <mc:Fallback>
                <p:oleObj name="Equation" r:id="rId3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672" y="1746000"/>
                        <a:ext cx="2065190" cy="37548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36192" y="213442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实船总阻力系数在相应的速度为：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12579"/>
              </p:ext>
            </p:extLst>
          </p:nvPr>
        </p:nvGraphicFramePr>
        <p:xfrm>
          <a:off x="952625" y="2481263"/>
          <a:ext cx="3548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6" name="Equation" r:id="rId5" imgW="2400120" imgH="253800" progId="Equation.DSMT4">
                  <p:embed/>
                </p:oleObj>
              </mc:Choice>
              <mc:Fallback>
                <p:oleObj name="Equation" r:id="rId5" imgW="240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25" y="2481263"/>
                        <a:ext cx="3548063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36192" y="3140968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利用上一式之关系，可得：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67470"/>
              </p:ext>
            </p:extLst>
          </p:nvPr>
        </p:nvGraphicFramePr>
        <p:xfrm>
          <a:off x="972296" y="3523135"/>
          <a:ext cx="2611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7" name="Equation" r:id="rId7" imgW="1765080" imgH="253800" progId="Equation.DSMT4">
                  <p:embed/>
                </p:oleObj>
              </mc:Choice>
              <mc:Fallback>
                <p:oleObj name="Equation" r:id="rId7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296" y="3523135"/>
                        <a:ext cx="2611437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35496" y="3932286"/>
            <a:ext cx="8641656" cy="75681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</a:pP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15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届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ITTC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推荐的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333333"/>
                </a:solidFill>
                <a:latin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法计算式为：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无舭龙骨时：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818111"/>
              </p:ext>
            </p:extLst>
          </p:nvPr>
        </p:nvGraphicFramePr>
        <p:xfrm>
          <a:off x="1143820" y="4689104"/>
          <a:ext cx="3644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8" name="Equation" r:id="rId9" imgW="2463480" imgH="253800" progId="Equation.DSMT4">
                  <p:embed/>
                </p:oleObj>
              </mc:Choice>
              <mc:Fallback>
                <p:oleObj name="Equation" r:id="rId9" imgW="246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20" y="4689104"/>
                        <a:ext cx="3644900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內容版面配置區 2"/>
          <p:cNvSpPr txBox="1">
            <a:spLocks/>
          </p:cNvSpPr>
          <p:nvPr/>
        </p:nvSpPr>
        <p:spPr>
          <a:xfrm>
            <a:off x="36192" y="5121152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装有舭龙骨时：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94533"/>
              </p:ext>
            </p:extLst>
          </p:nvPr>
        </p:nvGraphicFramePr>
        <p:xfrm>
          <a:off x="1169914" y="5476231"/>
          <a:ext cx="39068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9" name="Equation" r:id="rId11" imgW="2641320" imgH="393480" progId="Equation.DSMT4">
                  <p:embed/>
                </p:oleObj>
              </mc:Choice>
              <mc:Fallback>
                <p:oleObj name="Equation" r:id="rId11" imgW="264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14" y="5476231"/>
                        <a:ext cx="3906838" cy="581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2628480" y="2852936"/>
            <a:ext cx="1656184" cy="216024"/>
            <a:chOff x="2843808" y="2852936"/>
            <a:chExt cx="1656184" cy="21602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843808" y="3068960"/>
              <a:ext cx="165618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2843808" y="2855913"/>
              <a:ext cx="0" cy="21304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4499992" y="2852936"/>
              <a:ext cx="0" cy="21304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3456572" y="836712"/>
            <a:ext cx="5652100" cy="5220391"/>
            <a:chOff x="3456572" y="836712"/>
            <a:chExt cx="5652100" cy="5220391"/>
          </a:xfrm>
        </p:grpSpPr>
        <p:graphicFrame>
          <p:nvGraphicFramePr>
            <p:cNvPr id="28" name="圖表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8391256"/>
                </p:ext>
              </p:extLst>
            </p:nvPr>
          </p:nvGraphicFramePr>
          <p:xfrm>
            <a:off x="5184672" y="3244392"/>
            <a:ext cx="3924000" cy="2812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cxnSp>
          <p:nvCxnSpPr>
            <p:cNvPr id="30" name="直線接點 29"/>
            <p:cNvCxnSpPr/>
            <p:nvPr/>
          </p:nvCxnSpPr>
          <p:spPr>
            <a:xfrm flipV="1">
              <a:off x="7135200" y="3755729"/>
              <a:ext cx="0" cy="1789907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3456572" y="3068960"/>
              <a:ext cx="1728100" cy="1735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344" y="836712"/>
              <a:ext cx="3240000" cy="233449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782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58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4009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solidFill>
                  <a:srgbClr val="333333"/>
                </a:solidFill>
                <a:latin typeface="Times New Roman" pitchFamily="18" charset="0"/>
              </a:rPr>
              <a:t>计算步骤</a:t>
            </a:r>
            <a:endParaRPr lang="en-US" altLang="zh-TW" sz="2200" dirty="0">
              <a:solidFill>
                <a:srgbClr val="333333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412776"/>
            <a:ext cx="8641656" cy="3128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与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fs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各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为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船模和实船的摩擦阻力系数，可用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1957-ITTC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公式计算。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184482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根据傅汝德数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=0.1~0.2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范围内的试验结果，可用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两种方法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决定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220486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普鲁哈斯卡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(</a:t>
            </a:r>
            <a:r>
              <a:rPr lang="en-US" altLang="zh-TW" sz="2000" dirty="0" err="1">
                <a:solidFill>
                  <a:srgbClr val="333333"/>
                </a:solidFill>
                <a:latin typeface="Times New Roman" pitchFamily="18" charset="0"/>
              </a:rPr>
              <a:t>Prohaska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法：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0824" y="4065362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200" lvl="4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</a:rPr>
              <a:t>15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届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ITTC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推荐的方法：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61070"/>
              </p:ext>
            </p:extLst>
          </p:nvPr>
        </p:nvGraphicFramePr>
        <p:xfrm>
          <a:off x="1619250" y="2565400"/>
          <a:ext cx="1954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4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65400"/>
                        <a:ext cx="1954213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80058"/>
              </p:ext>
            </p:extLst>
          </p:nvPr>
        </p:nvGraphicFramePr>
        <p:xfrm>
          <a:off x="1619250" y="4389438"/>
          <a:ext cx="1954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5" name="Equation" r:id="rId5" imgW="1320480" imgH="457200" progId="Equation.DSMT4">
                  <p:embed/>
                </p:oleObj>
              </mc:Choice>
              <mc:Fallback>
                <p:oleObj name="Equation" r:id="rId5" imgW="1320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89438"/>
                        <a:ext cx="1954213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251520" y="3282892"/>
            <a:ext cx="8641656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tm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、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solidFill>
                  <a:srgbClr val="333333"/>
                </a:solidFill>
                <a:sym typeface="Symbol"/>
              </a:rPr>
              <a:t>及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可根据船模阻力试验资料求得。再将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tm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与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作成线性关系图，该直线的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截距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即是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的值。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1520" y="5157192"/>
            <a:ext cx="5832648" cy="13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可的指数随船型而异，其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指数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在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2~6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间变化。其中的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三个未知数根据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船模试验结果用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最小二乘法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least squares method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决定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4"/>
            <a:endParaRPr lang="en-US" altLang="zh-TW" sz="20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4"/>
            <a:endParaRPr lang="en-US" altLang="zh-TW" sz="2000" dirty="0">
              <a:solidFill>
                <a:srgbClr val="333333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825268"/>
              </p:ext>
            </p:extLst>
          </p:nvPr>
        </p:nvGraphicFramePr>
        <p:xfrm>
          <a:off x="3724275" y="2714129"/>
          <a:ext cx="2066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6" name="Equation" r:id="rId7" imgW="1396800" imgH="253800" progId="Equation.DSMT4">
                  <p:embed/>
                </p:oleObj>
              </mc:Choice>
              <mc:Fallback>
                <p:oleObj name="Equation" r:id="rId7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714129"/>
                        <a:ext cx="2066925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15338"/>
              </p:ext>
            </p:extLst>
          </p:nvPr>
        </p:nvGraphicFramePr>
        <p:xfrm>
          <a:off x="6292850" y="2607767"/>
          <a:ext cx="23907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7" name="Equation" r:id="rId9" imgW="2070000" imgH="545760" progId="Equation.DSMT4">
                  <p:embed/>
                </p:oleObj>
              </mc:Choice>
              <mc:Fallback>
                <p:oleObj name="Equation" r:id="rId9" imgW="20700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607767"/>
                        <a:ext cx="2390775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 rot="5400000">
            <a:off x="6228000" y="4328873"/>
            <a:ext cx="80541" cy="2568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1600" dirty="0" err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120000" y="4077072"/>
            <a:ext cx="2942446" cy="2345422"/>
            <a:chOff x="6120000" y="4066567"/>
            <a:chExt cx="2942446" cy="2345422"/>
          </a:xfrm>
        </p:grpSpPr>
        <p:grpSp>
          <p:nvGrpSpPr>
            <p:cNvPr id="10" name="群組 9"/>
            <p:cNvGrpSpPr/>
            <p:nvPr/>
          </p:nvGrpSpPr>
          <p:grpSpPr>
            <a:xfrm>
              <a:off x="6120000" y="4066567"/>
              <a:ext cx="2942446" cy="2345422"/>
              <a:chOff x="6166058" y="4056966"/>
              <a:chExt cx="2942446" cy="2345422"/>
            </a:xfrm>
          </p:grpSpPr>
          <p:pic>
            <p:nvPicPr>
              <p:cNvPr id="24" name="圖片 66"/>
              <p:cNvPicPr/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89"/>
              <a:stretch/>
            </p:blipFill>
            <p:spPr bwMode="auto">
              <a:xfrm>
                <a:off x="6166058" y="4056966"/>
                <a:ext cx="2942446" cy="20267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6292850" y="6165304"/>
                <a:ext cx="511398" cy="2370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 rot="16080000">
                  <a:off x="5940000" y="4404757"/>
                  <a:ext cx="720000" cy="2086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zh-TW" altLang="en-US" sz="12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1200" b="0" i="0" smtClean="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tm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12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200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1200" b="0" i="0" smtClean="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f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20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TW" altLang="en-US" sz="1200" dirty="0" err="1">
                    <a:solidFill>
                      <a:srgbClr val="333333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080000">
                  <a:off x="5940000" y="4404757"/>
                  <a:ext cx="720000" cy="20864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25641" t="-27500" r="-18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8244496" y="5841192"/>
                  <a:ext cx="792000" cy="2086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zh-TW" altLang="en-US" sz="12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12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120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200" i="1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200" i="1">
                                            <a:solidFill>
                                              <a:srgbClr val="333333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TW" sz="1200" i="1">
                                            <a:solidFill>
                                              <a:srgbClr val="333333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TW" sz="1200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TW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1200" b="0" i="0" smtClean="0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  <m:t>fm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TW" altLang="en-US" sz="1200" dirty="0" err="1">
                    <a:solidFill>
                      <a:srgbClr val="333333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96" y="5841192"/>
                  <a:ext cx="792000" cy="20864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41176" r="-25385" b="-2147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字方塊 20"/>
          <p:cNvSpPr txBox="1"/>
          <p:nvPr/>
        </p:nvSpPr>
        <p:spPr>
          <a:xfrm>
            <a:off x="6660232" y="6084426"/>
            <a:ext cx="2160000" cy="224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rgbClr val="333333"/>
                </a:solidFill>
                <a:latin typeface="Times New Roman" pitchFamily="18" charset="0"/>
              </a:rPr>
              <a:t>普鲁哈斯卡法确定形状因子</a:t>
            </a:r>
            <a:endParaRPr lang="zh-TW" altLang="en-US" sz="1400" b="1" dirty="0">
              <a:solidFill>
                <a:srgbClr val="333333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588224" y="5157192"/>
            <a:ext cx="169966" cy="684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22" name="橢圓 21"/>
          <p:cNvSpPr/>
          <p:nvPr/>
        </p:nvSpPr>
        <p:spPr>
          <a:xfrm rot="-1320000">
            <a:off x="7018418" y="4508749"/>
            <a:ext cx="1586231" cy="345026"/>
          </a:xfrm>
          <a:prstGeom prst="ellipse">
            <a:avLst/>
          </a:prstGeom>
          <a:noFill/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586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6" grpId="0" animBg="1"/>
      <p:bldP spid="23" grpId="0" animBg="1"/>
      <p:bldP spid="26" grpId="0" animBg="1"/>
      <p:bldP spid="13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/>
          <a:p>
            <a:r>
              <a:rPr lang="zh-TW" altLang="en-US" dirty="0"/>
              <a:t>船舶阻力分量与傅汝德数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zh-TW" altLang="en-US" dirty="0"/>
              <a:t>及雷诺数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zh-TW" altLang="en-US" dirty="0"/>
              <a:t>之关系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59</a:t>
            </a:fld>
            <a:endParaRPr lang="en-GB" dirty="0"/>
          </a:p>
        </p:txBody>
      </p:sp>
      <p:grpSp>
        <p:nvGrpSpPr>
          <p:cNvPr id="202" name="组合 201"/>
          <p:cNvGrpSpPr>
            <a:grpSpLocks noChangeAspect="1"/>
          </p:cNvGrpSpPr>
          <p:nvPr/>
        </p:nvGrpSpPr>
        <p:grpSpPr>
          <a:xfrm>
            <a:off x="1249200" y="1584000"/>
            <a:ext cx="6461964" cy="4005240"/>
            <a:chOff x="-378054" y="-26046"/>
            <a:chExt cx="6462323" cy="4005912"/>
          </a:xfrm>
        </p:grpSpPr>
        <p:sp>
          <p:nvSpPr>
            <p:cNvPr id="203" name="文本框 66"/>
            <p:cNvSpPr txBox="1"/>
            <p:nvPr/>
          </p:nvSpPr>
          <p:spPr>
            <a:xfrm>
              <a:off x="2624823" y="1139588"/>
              <a:ext cx="342019" cy="10081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3600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船形曲度</a:t>
              </a:r>
              <a:r>
                <a:rPr lang="zh-TW" altLang="en-US" sz="1050" b="1" kern="100" dirty="0">
                  <a:latin typeface="黑体" pitchFamily="49" charset="-122"/>
                  <a:ea typeface="黑体" pitchFamily="49" charset="-122"/>
                  <a:cs typeface="Times New Roman"/>
                </a:rPr>
                <a:t>导致</a:t>
              </a:r>
              <a:r>
                <a:rPr lang="zh-TW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摩擦阻</a:t>
              </a:r>
              <a:r>
                <a:rPr lang="zh-TW" altLang="en-US" sz="1050" b="1" kern="100" dirty="0">
                  <a:effectLst/>
                  <a:latin typeface="黑体" pitchFamily="49" charset="-122"/>
                  <a:ea typeface="黑体" pitchFamily="49" charset="-122"/>
                  <a:cs typeface="Times New Roman"/>
                </a:rPr>
                <a:t>力增加</a:t>
              </a:r>
              <a:endParaRPr lang="zh-CN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-378054" y="-26046"/>
              <a:ext cx="6462323" cy="4005912"/>
              <a:chOff x="-378054" y="-26046"/>
              <a:chExt cx="6462323" cy="4005912"/>
            </a:xfrm>
          </p:grpSpPr>
          <p:grpSp>
            <p:nvGrpSpPr>
              <p:cNvPr id="205" name="组合 204"/>
              <p:cNvGrpSpPr/>
              <p:nvPr/>
            </p:nvGrpSpPr>
            <p:grpSpPr>
              <a:xfrm>
                <a:off x="-378054" y="-26046"/>
                <a:ext cx="6462323" cy="4005912"/>
                <a:chOff x="-378054" y="-26046"/>
                <a:chExt cx="6462323" cy="4005912"/>
              </a:xfrm>
            </p:grpSpPr>
            <p:sp>
              <p:nvSpPr>
                <p:cNvPr id="207" name="文本框 60"/>
                <p:cNvSpPr txBox="1"/>
                <p:nvPr/>
              </p:nvSpPr>
              <p:spPr>
                <a:xfrm>
                  <a:off x="5220269" y="1016758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00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应力观点</a:t>
                  </a:r>
                  <a:endParaRPr lang="zh-CN" sz="1050" b="1" kern="100" dirty="0">
                    <a:solidFill>
                      <a:srgbClr val="0000FF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08" name="文本框 61"/>
                <p:cNvSpPr txBox="1"/>
                <p:nvPr/>
              </p:nvSpPr>
              <p:spPr>
                <a:xfrm>
                  <a:off x="5220269" y="2107424"/>
                  <a:ext cx="864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solidFill>
                        <a:srgbClr val="FF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傅汝德</a:t>
                  </a:r>
                  <a:r>
                    <a:rPr lang="zh-TW" sz="1050" b="1" kern="100" dirty="0">
                      <a:solidFill>
                        <a:srgbClr val="FF00FF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观点</a:t>
                  </a:r>
                  <a:endParaRPr lang="zh-CN" sz="1050" b="1" kern="100" dirty="0">
                    <a:solidFill>
                      <a:srgbClr val="FF00FF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09" name="文本框 62"/>
                <p:cNvSpPr txBox="1"/>
                <p:nvPr/>
              </p:nvSpPr>
              <p:spPr>
                <a:xfrm>
                  <a:off x="5220269" y="3008819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FF0000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休斯观点</a:t>
                  </a:r>
                  <a:endParaRPr lang="zh-CN" sz="1050" b="1" kern="100" dirty="0">
                    <a:solidFill>
                      <a:srgbClr val="FF0000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0" name="文本框 63"/>
                <p:cNvSpPr txBox="1"/>
                <p:nvPr/>
              </p:nvSpPr>
              <p:spPr>
                <a:xfrm>
                  <a:off x="5220269" y="3691866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能量观点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1" name="文本框 59"/>
                <p:cNvSpPr txBox="1"/>
                <p:nvPr/>
              </p:nvSpPr>
              <p:spPr>
                <a:xfrm>
                  <a:off x="5220269" y="580030"/>
                  <a:ext cx="756000" cy="288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solidFill>
                        <a:srgbClr val="FF0000"/>
                      </a:solidFill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物理现象</a:t>
                  </a:r>
                  <a:endParaRPr lang="zh-CN" sz="1050" b="1" kern="100" dirty="0">
                    <a:solidFill>
                      <a:srgbClr val="FF0000"/>
                    </a:solidFill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2" name="文本框 58"/>
                <p:cNvSpPr txBox="1"/>
                <p:nvPr/>
              </p:nvSpPr>
              <p:spPr>
                <a:xfrm>
                  <a:off x="3953265" y="3583848"/>
                  <a:ext cx="93599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波型阻力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wp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3" name="文本框 56"/>
                <p:cNvSpPr txBox="1"/>
                <p:nvPr/>
              </p:nvSpPr>
              <p:spPr>
                <a:xfrm>
                  <a:off x="989463" y="3583848"/>
                  <a:ext cx="899795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尾流阻力</a:t>
                  </a:r>
                  <a:r>
                    <a:rPr lang="en-US" sz="1050" b="1" i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v</a:t>
                  </a:r>
                  <a:r>
                    <a:rPr lang="en-US" altLang="zh-TW" sz="1050" b="1" kern="100" baseline="-250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1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4" name="文本框 54"/>
                <p:cNvSpPr txBox="1"/>
                <p:nvPr/>
              </p:nvSpPr>
              <p:spPr>
                <a:xfrm>
                  <a:off x="281181" y="2854437"/>
                  <a:ext cx="1584088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相当平板摩擦阻力</a:t>
                  </a:r>
                  <a:r>
                    <a:rPr lang="en-US" altLang="zh-TW" sz="1050" b="1" i="1" kern="1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kern="100" baseline="-250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5" name="文本框 55"/>
                <p:cNvSpPr txBox="1"/>
                <p:nvPr/>
              </p:nvSpPr>
              <p:spPr>
                <a:xfrm>
                  <a:off x="2584911" y="2746419"/>
                  <a:ext cx="756042" cy="3960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计</a:t>
                  </a: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入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形</a:t>
                  </a:r>
                  <a:r>
                    <a:rPr lang="zh-TW" altLang="en-US" sz="1050" b="1" kern="100" dirty="0">
                      <a:latin typeface="黑体" pitchFamily="49" charset="-122"/>
                      <a:ea typeface="黑体" pitchFamily="49" charset="-122"/>
                      <a:cs typeface="Times New Roman"/>
                    </a:rPr>
                    <a:t>状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因</a:t>
                  </a: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子</a:t>
                  </a:r>
                  <a:r>
                    <a:rPr lang="en-US" altLang="zh-TW" sz="105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k</a:t>
                  </a:r>
                  <a:r>
                    <a:rPr lang="en-US" altLang="zh-TW" sz="1050" b="1" i="1" kern="1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kern="100" baseline="-250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6" name="文本框 52"/>
                <p:cNvSpPr txBox="1"/>
                <p:nvPr/>
              </p:nvSpPr>
              <p:spPr>
                <a:xfrm>
                  <a:off x="1144735" y="2422381"/>
                  <a:ext cx="1188066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黏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性阻力</a:t>
                  </a:r>
                  <a:r>
                    <a:rPr lang="en-US" sz="105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050" b="1" kern="100" baseline="-250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8" name="文本框 44"/>
                <p:cNvSpPr txBox="1"/>
                <p:nvPr/>
              </p:nvSpPr>
              <p:spPr>
                <a:xfrm>
                  <a:off x="2602912" y="306842"/>
                  <a:ext cx="720040" cy="3960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黏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压阻力</a:t>
                  </a:r>
                  <a:r>
                    <a:rPr lang="en-US" sz="105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050" b="1" kern="100" baseline="-250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pv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19" name="文本框 46"/>
                <p:cNvSpPr txBox="1"/>
                <p:nvPr/>
              </p:nvSpPr>
              <p:spPr>
                <a:xfrm>
                  <a:off x="3507474" y="442032"/>
                  <a:ext cx="1224068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兴波阻力</a:t>
                  </a:r>
                  <a:r>
                    <a:rPr lang="en-US" sz="105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050" b="1" kern="100" baseline="-250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w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Fr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altLang="zh-TW" sz="1050" b="1" kern="100" dirty="0"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  <a:p>
                  <a:pPr algn="just">
                    <a:spcAft>
                      <a:spcPts val="0"/>
                    </a:spcAft>
                  </a:pP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0" name="文本框 47"/>
                <p:cNvSpPr txBox="1"/>
                <p:nvPr/>
              </p:nvSpPr>
              <p:spPr>
                <a:xfrm>
                  <a:off x="641445" y="910111"/>
                  <a:ext cx="86360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切向阻力</a:t>
                  </a:r>
                  <a:r>
                    <a:rPr lang="en-US" sz="1050" b="1" i="1" kern="100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050" b="1" i="1" kern="100" baseline="-25000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  <a:sym typeface="Symbol"/>
                    </a:rPr>
                    <a:t></a:t>
                  </a:r>
                  <a:endParaRPr lang="zh-CN" sz="1050" b="1" i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文本框 48"/>
                <p:cNvSpPr txBox="1"/>
                <p:nvPr/>
              </p:nvSpPr>
              <p:spPr>
                <a:xfrm>
                  <a:off x="3593119" y="910111"/>
                  <a:ext cx="108006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垂向</a:t>
                  </a:r>
                  <a:r>
                    <a:rPr lang="en-US" altLang="zh-TW" sz="1050" b="1" kern="100" dirty="0"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zh-TW" sz="1050" b="1" kern="100" dirty="0"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压</a:t>
                  </a:r>
                  <a:r>
                    <a:rPr lang="en-US" altLang="zh-TW" sz="1050" b="1" kern="100" dirty="0"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r>
                    <a:rPr lang="zh-TW" sz="1050" b="1" kern="100" dirty="0"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阻力</a:t>
                  </a:r>
                  <a:r>
                    <a:rPr lang="en-US" sz="105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050" b="1" i="1" kern="100" baseline="-250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p</a:t>
                  </a:r>
                  <a:endParaRPr lang="zh-CN" sz="1050" b="1" i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文本框 49"/>
                <p:cNvSpPr txBox="1"/>
                <p:nvPr/>
              </p:nvSpPr>
              <p:spPr>
                <a:xfrm>
                  <a:off x="270748" y="1963399"/>
                  <a:ext cx="1584088" cy="2876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相当平板摩擦阻力</a:t>
                  </a:r>
                  <a:r>
                    <a:rPr lang="en-US" altLang="zh-TW" sz="1050" b="1" i="1" kern="1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kern="100" baseline="-250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3" name="文本框 51"/>
                <p:cNvSpPr txBox="1"/>
                <p:nvPr/>
              </p:nvSpPr>
              <p:spPr>
                <a:xfrm>
                  <a:off x="3340953" y="1963399"/>
                  <a:ext cx="1080060" cy="2876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剩余阻力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i="1" kern="100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Fr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4" name="文本框 53"/>
                <p:cNvSpPr txBox="1"/>
                <p:nvPr/>
              </p:nvSpPr>
              <p:spPr>
                <a:xfrm>
                  <a:off x="3736975" y="2422381"/>
                  <a:ext cx="1080060" cy="2520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兴波阻力</a:t>
                  </a:r>
                  <a:r>
                    <a:rPr lang="en-US" altLang="zh-TW" sz="1050" b="1" i="1" kern="1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1050" b="1" kern="100" baseline="-250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w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050" b="1" i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Fr</a:t>
                  </a:r>
                  <a:r>
                    <a:rPr lang="en-US" altLang="zh-TW" sz="1050" b="1" kern="1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5" name="文本框 57"/>
                <p:cNvSpPr txBox="1"/>
                <p:nvPr/>
              </p:nvSpPr>
              <p:spPr>
                <a:xfrm>
                  <a:off x="3330960" y="3340959"/>
                  <a:ext cx="288016" cy="39560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altLang="en-US" sz="1050" b="1" kern="100" dirty="0">
                      <a:latin typeface="黑体" pitchFamily="49" charset="-122"/>
                      <a:ea typeface="黑体" pitchFamily="49" charset="-122"/>
                      <a:cs typeface="Times New Roman"/>
                    </a:rPr>
                    <a:t>碎</a:t>
                  </a:r>
                  <a:r>
                    <a:rPr lang="zh-TW" sz="105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波阻力</a:t>
                  </a:r>
                  <a:r>
                    <a:rPr lang="en-US" sz="1050" b="1" i="1" kern="1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R</a:t>
                  </a:r>
                  <a:r>
                    <a:rPr lang="en-US" sz="1050" b="1" kern="100" baseline="-25000" dirty="0" err="1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wb</a:t>
                  </a:r>
                  <a:endParaRPr lang="zh-CN" sz="1050" b="1" kern="100" dirty="0">
                    <a:effectLst/>
                    <a:latin typeface="黑体" pitchFamily="49" charset="-122"/>
                    <a:ea typeface="黑体" pitchFamily="49" charset="-122"/>
                    <a:cs typeface="Times New Roman"/>
                  </a:endParaRPr>
                </a:p>
              </p:txBody>
            </p:sp>
            <p:sp>
              <p:nvSpPr>
                <p:cNvPr id="226" name="文本框 42"/>
                <p:cNvSpPr txBox="1"/>
                <p:nvPr/>
              </p:nvSpPr>
              <p:spPr>
                <a:xfrm>
                  <a:off x="1576703" y="-26046"/>
                  <a:ext cx="1980110" cy="27023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TW" sz="1200" b="1" kern="100" dirty="0">
                      <a:effectLst/>
                      <a:latin typeface="黑体" pitchFamily="49" charset="-122"/>
                      <a:ea typeface="黑体" pitchFamily="49" charset="-122"/>
                      <a:cs typeface="Times New Roman"/>
                    </a:rPr>
                    <a:t>静水中船体总阻力</a:t>
                  </a:r>
                  <a:r>
                    <a:rPr lang="en-US" sz="120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sz="1200" b="1" kern="100" baseline="-250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t</a:t>
                  </a:r>
                  <a:r>
                    <a:rPr lang="en-US" sz="1200" b="1" kern="100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sz="120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Fr</a:t>
                  </a:r>
                  <a:r>
                    <a:rPr lang="en-US" altLang="zh-TW" sz="1200" b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,</a:t>
                  </a:r>
                  <a:r>
                    <a:rPr lang="en-US" altLang="zh-TW" sz="1200" b="1" i="1" kern="100" dirty="0" err="1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Re</a:t>
                  </a:r>
                  <a:r>
                    <a:rPr lang="en-US" altLang="zh-TW" sz="1200" b="1" kern="100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黑体" pitchFamily="49" charset="-122"/>
                      <a:cs typeface="Times New Roman" panose="02020603050405020304" pitchFamily="18" charset="0"/>
                    </a:rPr>
                    <a:t>)</a:t>
                  </a:r>
                  <a:endParaRPr lang="zh-CN" sz="12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7" name="组合 226"/>
                <p:cNvGrpSpPr/>
                <p:nvPr/>
              </p:nvGrpSpPr>
              <p:grpSpPr>
                <a:xfrm>
                  <a:off x="-366612" y="709684"/>
                  <a:ext cx="5604870" cy="0"/>
                  <a:chOff x="-366771" y="0"/>
                  <a:chExt cx="5607296" cy="0"/>
                </a:xfrm>
              </p:grpSpPr>
              <p:cxnSp>
                <p:nvCxnSpPr>
                  <p:cNvPr id="250" name="直接箭头连接符 249"/>
                  <p:cNvCxnSpPr/>
                  <p:nvPr/>
                </p:nvCxnSpPr>
                <p:spPr>
                  <a:xfrm>
                    <a:off x="-366771" y="0"/>
                    <a:ext cx="297145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直接箭头连接符 250"/>
                  <p:cNvCxnSpPr/>
                  <p:nvPr/>
                </p:nvCxnSpPr>
                <p:spPr>
                  <a:xfrm>
                    <a:off x="2611610" y="0"/>
                    <a:ext cx="695139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直接箭头连接符 251"/>
                  <p:cNvCxnSpPr/>
                  <p:nvPr/>
                </p:nvCxnSpPr>
                <p:spPr>
                  <a:xfrm>
                    <a:off x="3306381" y="0"/>
                    <a:ext cx="1934144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8" name="直接箭头连接符 227"/>
                <p:cNvCxnSpPr/>
                <p:nvPr/>
              </p:nvCxnSpPr>
              <p:spPr>
                <a:xfrm>
                  <a:off x="-366612" y="1160060"/>
                  <a:ext cx="3312184" cy="0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箭头连接符 228"/>
                <p:cNvCxnSpPr/>
                <p:nvPr/>
              </p:nvCxnSpPr>
              <p:spPr>
                <a:xfrm>
                  <a:off x="2944931" y="1160060"/>
                  <a:ext cx="2286127" cy="0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/>
                <p:cNvCxnSpPr/>
                <p:nvPr/>
              </p:nvCxnSpPr>
              <p:spPr>
                <a:xfrm>
                  <a:off x="-366611" y="109181"/>
                  <a:ext cx="0" cy="38526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/>
                <p:cNvCxnSpPr/>
                <p:nvPr/>
              </p:nvCxnSpPr>
              <p:spPr>
                <a:xfrm>
                  <a:off x="5231711" y="88710"/>
                  <a:ext cx="0" cy="38526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/>
                <p:cNvCxnSpPr/>
                <p:nvPr/>
              </p:nvCxnSpPr>
              <p:spPr>
                <a:xfrm>
                  <a:off x="2610480" y="429904"/>
                  <a:ext cx="0" cy="20163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箭头连接符 232"/>
                <p:cNvCxnSpPr/>
                <p:nvPr/>
              </p:nvCxnSpPr>
              <p:spPr>
                <a:xfrm>
                  <a:off x="-366612" y="2237471"/>
                  <a:ext cx="2977365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箭头连接符 233"/>
                <p:cNvCxnSpPr/>
                <p:nvPr/>
              </p:nvCxnSpPr>
              <p:spPr>
                <a:xfrm>
                  <a:off x="2610112" y="2237471"/>
                  <a:ext cx="2620946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箭头连接符 234"/>
                <p:cNvCxnSpPr/>
                <p:nvPr/>
              </p:nvCxnSpPr>
              <p:spPr>
                <a:xfrm>
                  <a:off x="-366612" y="2683504"/>
                  <a:ext cx="3672204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箭头连接符 235"/>
                <p:cNvCxnSpPr/>
                <p:nvPr/>
              </p:nvCxnSpPr>
              <p:spPr>
                <a:xfrm>
                  <a:off x="3304951" y="2683504"/>
                  <a:ext cx="1929707" cy="0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箭头连接符 236"/>
                <p:cNvCxnSpPr/>
                <p:nvPr/>
              </p:nvCxnSpPr>
              <p:spPr>
                <a:xfrm>
                  <a:off x="-366611" y="3145296"/>
                  <a:ext cx="2977365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箭头连接符 237"/>
                <p:cNvCxnSpPr/>
                <p:nvPr/>
              </p:nvCxnSpPr>
              <p:spPr>
                <a:xfrm>
                  <a:off x="2610112" y="3145296"/>
                  <a:ext cx="694839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箭头连接符 238"/>
                <p:cNvCxnSpPr/>
                <p:nvPr/>
              </p:nvCxnSpPr>
              <p:spPr>
                <a:xfrm>
                  <a:off x="3304951" y="3145296"/>
                  <a:ext cx="1929707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箭头连接符 239"/>
                <p:cNvCxnSpPr/>
                <p:nvPr/>
              </p:nvCxnSpPr>
              <p:spPr>
                <a:xfrm>
                  <a:off x="-366611" y="272955"/>
                  <a:ext cx="561631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箭头连接符 240"/>
                <p:cNvCxnSpPr/>
                <p:nvPr/>
              </p:nvCxnSpPr>
              <p:spPr>
                <a:xfrm>
                  <a:off x="-378054" y="3822998"/>
                  <a:ext cx="403222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箭头连接符 241"/>
                <p:cNvCxnSpPr/>
                <p:nvPr/>
              </p:nvCxnSpPr>
              <p:spPr>
                <a:xfrm>
                  <a:off x="3664971" y="3822998"/>
                  <a:ext cx="15660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/>
                <p:cNvCxnSpPr/>
                <p:nvPr/>
              </p:nvCxnSpPr>
              <p:spPr>
                <a:xfrm>
                  <a:off x="2610112" y="2935635"/>
                  <a:ext cx="0" cy="540091"/>
                </a:xfrm>
                <a:prstGeom prst="line">
                  <a:avLst/>
                </a:prstGeom>
                <a:ln w="12700">
                  <a:solidFill>
                    <a:srgbClr val="080808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/>
                <p:cNvCxnSpPr/>
                <p:nvPr/>
              </p:nvCxnSpPr>
              <p:spPr>
                <a:xfrm>
                  <a:off x="3664971" y="3394528"/>
                  <a:ext cx="0" cy="5035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箭头连接符 244"/>
                <p:cNvCxnSpPr/>
                <p:nvPr/>
              </p:nvCxnSpPr>
              <p:spPr>
                <a:xfrm>
                  <a:off x="2466104" y="1480782"/>
                  <a:ext cx="14400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箭头连接符 245"/>
                <p:cNvCxnSpPr/>
                <p:nvPr/>
              </p:nvCxnSpPr>
              <p:spPr>
                <a:xfrm>
                  <a:off x="2930840" y="1480782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箭头连接符 246"/>
                <p:cNvCxnSpPr/>
                <p:nvPr/>
              </p:nvCxnSpPr>
              <p:spPr>
                <a:xfrm>
                  <a:off x="3133068" y="3631286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箭头连接符 247"/>
                <p:cNvCxnSpPr/>
                <p:nvPr/>
              </p:nvCxnSpPr>
              <p:spPr>
                <a:xfrm>
                  <a:off x="3664971" y="3631286"/>
                  <a:ext cx="15811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/>
                <p:nvPr/>
              </p:nvCxnSpPr>
              <p:spPr>
                <a:xfrm>
                  <a:off x="3304951" y="409432"/>
                  <a:ext cx="0" cy="576097"/>
                </a:xfrm>
                <a:prstGeom prst="line">
                  <a:avLst/>
                </a:prstGeom>
                <a:ln w="19050">
                  <a:solidFill>
                    <a:srgbClr val="080808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直接连接符 205"/>
              <p:cNvCxnSpPr/>
              <p:nvPr/>
            </p:nvCxnSpPr>
            <p:spPr>
              <a:xfrm>
                <a:off x="2944931" y="1027042"/>
                <a:ext cx="0" cy="104417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文本框 53"/>
          <p:cNvSpPr txBox="1"/>
          <p:nvPr/>
        </p:nvSpPr>
        <p:spPr>
          <a:xfrm>
            <a:off x="5364088" y="4464000"/>
            <a:ext cx="1080000" cy="25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rPr>
              <a:t>兴波阻力</a:t>
            </a:r>
            <a:r>
              <a:rPr lang="en-US" altLang="zh-TW" sz="1050" b="1" i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</a:t>
            </a:r>
            <a:r>
              <a:rPr lang="en-US" altLang="zh-TW" sz="1050" b="1" kern="1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w</a:t>
            </a:r>
            <a:r>
              <a:rPr lang="en-US" altLang="zh-TW" sz="105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TW" sz="105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Fr</a:t>
            </a:r>
            <a:r>
              <a:rPr lang="en-US" altLang="zh-TW" sz="105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)</a:t>
            </a:r>
            <a:endParaRPr lang="zh-CN" sz="1050" b="1" kern="100" dirty="0"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56" name="文本框 49"/>
          <p:cNvSpPr txBox="1"/>
          <p:nvPr/>
        </p:nvSpPr>
        <p:spPr>
          <a:xfrm>
            <a:off x="2050366" y="2051998"/>
            <a:ext cx="1584000" cy="252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TW" sz="1050" b="1" kern="100" dirty="0">
                <a:effectLst/>
                <a:latin typeface="黑体" pitchFamily="49" charset="-122"/>
                <a:ea typeface="黑体" pitchFamily="49" charset="-122"/>
                <a:cs typeface="Times New Roman"/>
              </a:rPr>
              <a:t>相当平板摩擦阻力</a:t>
            </a:r>
            <a:r>
              <a:rPr lang="en-US" sz="1050" b="1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</a:t>
            </a:r>
            <a:r>
              <a:rPr lang="en-US" sz="1050" b="1" kern="100" baseline="-25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TW" sz="105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TW" sz="105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Re</a:t>
            </a:r>
            <a:r>
              <a:rPr lang="en-US" altLang="zh-TW" sz="105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)</a:t>
            </a:r>
            <a:endParaRPr lang="zh-CN" altLang="zh-TW" sz="1050" b="1" kern="100" dirty="0">
              <a:solidFill>
                <a:srgbClr val="0000FF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sz="1050" b="1" kern="100" dirty="0"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57" name="文本框 62"/>
          <p:cNvSpPr txBox="1"/>
          <p:nvPr/>
        </p:nvSpPr>
        <p:spPr>
          <a:xfrm>
            <a:off x="6876256" y="4149080"/>
            <a:ext cx="755958" cy="28795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050" b="1" kern="100" dirty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流体性质</a:t>
            </a:r>
            <a:endParaRPr lang="zh-CN" sz="1050" b="1" kern="100" dirty="0">
              <a:solidFill>
                <a:srgbClr val="008000"/>
              </a:solidFill>
              <a:effectLst/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cxnSp>
        <p:nvCxnSpPr>
          <p:cNvPr id="58" name="直接连接符 248"/>
          <p:cNvCxnSpPr/>
          <p:nvPr/>
        </p:nvCxnSpPr>
        <p:spPr>
          <a:xfrm>
            <a:off x="4932000" y="2709288"/>
            <a:ext cx="0" cy="133200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248"/>
          <p:cNvCxnSpPr/>
          <p:nvPr/>
        </p:nvCxnSpPr>
        <p:spPr>
          <a:xfrm>
            <a:off x="4932000" y="4149448"/>
            <a:ext cx="0" cy="1404000"/>
          </a:xfrm>
          <a:prstGeom prst="line">
            <a:avLst/>
          </a:prstGeom>
          <a:ln w="1905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0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纲要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5716953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"/>
            </a:pPr>
            <a:r>
              <a:rPr lang="zh-TW" altLang="en-US" sz="2200" dirty="0">
                <a:solidFill>
                  <a:srgbClr val="080808"/>
                </a:solidFill>
              </a:rPr>
              <a:t>为何要学船舶阻力？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</a:rPr>
              <a:t>Why?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必要性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重要性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200" dirty="0">
                <a:solidFill>
                  <a:srgbClr val="080808"/>
                </a:solidFill>
              </a:rPr>
              <a:t>船舶阻力的内容为何？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</a:rPr>
              <a:t>What?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</a:rPr>
              <a:t>船舶</a:t>
            </a: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阻力的成因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</a:rPr>
              <a:t>船舶</a:t>
            </a: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阻力的分类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物理现象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作用力的方向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流体的性质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  <a:latin typeface="Times New Roman" pitchFamily="18" charset="0"/>
              <a:ea typeface="宋体" panose="02010600030101010101" pitchFamily="2" charset="-122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按</a:t>
            </a:r>
            <a:r>
              <a:rPr lang="zh-TW" altLang="en-US" sz="1600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</a:rPr>
              <a:t>傅汝德观点</a:t>
            </a:r>
            <a:r>
              <a:rPr lang="zh-TW" altLang="en-US" sz="1600" dirty="0">
                <a:solidFill>
                  <a:srgbClr val="080808"/>
                </a:solidFill>
                <a:latin typeface="Times New Roman" pitchFamily="18" charset="0"/>
                <a:ea typeface="宋体" panose="02010600030101010101" pitchFamily="2" charset="-122"/>
              </a:rPr>
              <a:t>分</a:t>
            </a:r>
            <a:endParaRPr lang="en-US" altLang="zh-TW" sz="1600" dirty="0">
              <a:solidFill>
                <a:srgbClr val="080808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sz="2200" dirty="0">
                <a:solidFill>
                  <a:srgbClr val="080808"/>
                </a:solidFill>
              </a:rPr>
              <a:t>如何决定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计算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  <a:r>
              <a:rPr lang="zh-TW" altLang="en-US" sz="2200" dirty="0">
                <a:solidFill>
                  <a:srgbClr val="080808"/>
                </a:solidFill>
              </a:rPr>
              <a:t>船舶阻力？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</a:rPr>
              <a:t>How?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理论计算法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试验方法</a:t>
            </a:r>
            <a:r>
              <a:rPr lang="en-US" altLang="zh-TW" sz="1800" dirty="0">
                <a:solidFill>
                  <a:srgbClr val="080808"/>
                </a:solidFill>
                <a:latin typeface="+mn-ea"/>
              </a:rPr>
              <a:t>(</a:t>
            </a:r>
            <a:r>
              <a:rPr lang="en-US" altLang="zh-TW" sz="1800" b="1" dirty="0">
                <a:solidFill>
                  <a:srgbClr val="FF0000"/>
                </a:solidFill>
                <a:latin typeface="+mn-ea"/>
                <a:sym typeface="Wingdings"/>
              </a:rPr>
              <a:t></a:t>
            </a:r>
            <a:r>
              <a:rPr lang="en-US" altLang="zh-TW" sz="1800" dirty="0">
                <a:solidFill>
                  <a:srgbClr val="080808"/>
                </a:solidFill>
                <a:latin typeface="+mn-ea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000FF"/>
                </a:solidFill>
                <a:latin typeface="+mn-ea"/>
              </a:rPr>
              <a:t>船模实验：</a:t>
            </a:r>
            <a:r>
              <a:rPr lang="zh-TW" altLang="en-US" sz="1600" dirty="0">
                <a:solidFill>
                  <a:srgbClr val="0000FF"/>
                </a:solidFill>
                <a:latin typeface="Adobe 繁黑體 Std B"/>
              </a:rPr>
              <a:t>船舶</a:t>
            </a:r>
            <a:r>
              <a:rPr lang="zh-TW" altLang="en-US" sz="1600" dirty="0">
                <a:solidFill>
                  <a:srgbClr val="0000FF"/>
                </a:solidFill>
                <a:latin typeface="+mn-ea"/>
                <a:sym typeface="Symbol"/>
              </a:rPr>
              <a:t>阻力相似律</a:t>
            </a:r>
            <a:r>
              <a:rPr lang="en-US" altLang="zh-TW" sz="1600" dirty="0">
                <a:solidFill>
                  <a:srgbClr val="FF0000"/>
                </a:solidFill>
                <a:latin typeface="+mn-ea"/>
                <a:sym typeface="Symbol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+mn-ea"/>
                <a:sym typeface="Symbol"/>
              </a:rPr>
              <a:t>物理方法＆数学方法</a:t>
            </a:r>
            <a:r>
              <a:rPr lang="en-US" altLang="zh-TW" sz="1600" dirty="0">
                <a:solidFill>
                  <a:srgbClr val="FF0000"/>
                </a:solidFill>
                <a:latin typeface="+mn-ea"/>
                <a:sym typeface="Symbol"/>
              </a:rPr>
              <a:t>)</a:t>
            </a:r>
          </a:p>
          <a:p>
            <a:pPr marL="8712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</a:rPr>
              <a:t>船模和实船的阻力换算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</a:rPr>
              <a:t>(2D&amp;3D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</a:rPr>
              <a:t>换算法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080808"/>
                </a:solidFill>
                <a:latin typeface="+mn-ea"/>
              </a:rPr>
              <a:t>数值模拟</a:t>
            </a:r>
            <a:endParaRPr lang="en-US" altLang="zh-TW" sz="1800" dirty="0">
              <a:solidFill>
                <a:srgbClr val="080808"/>
              </a:solidFill>
              <a:latin typeface="+mn-ea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zh-TW" dirty="0">
              <a:solidFill>
                <a:srgbClr val="08080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zh-TW" dirty="0">
              <a:solidFill>
                <a:srgbClr val="080808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87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&amp;a_type=personal&amp;has_answer=false&amp;question_id=1980821" title="Question={&quot;question_id&quot;:&quot;1980821&quot;,&quot;user_id&quot;:null,&quot;accesstoken&quot;:null,&quot;course_id&quot;:null,&quot;q_type&quot;:&quot;multiple_choice&quot;,&quot;is_group&quot;:&quot;NO&quot;,&quot;is_anonymous&quot;:&quot;NO&quot;,&quot;description&quot;:&quot;Froude No. 表示哪两种力的比例关系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Froude No. </a:t>
            </a:r>
            <a:r>
              <a:rPr lang="zh-TW" altLang="en-US" sz="2500" dirty="0">
                <a:solidFill>
                  <a:srgbClr val="000000"/>
                </a:solidFill>
              </a:rPr>
              <a:t>表示哪两种力的比例关系？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6" name="Answer1&amp;option_id=6844670&amp;option_correct=NO" title="Option={&quot;index&quot;:null,&quot;correctness&quot;:&quot;NO&quot;,&quot;other&quot;:&quot;NO&quot;,&quot;option_id&quot;:&quot;6844670&quot;,&quot;shape_id&quot;:&quot;6&quot;,&quot;description&quot;:&quot;A. Viscous force and Gravity force &quot;,&quot;img_url&quot;:null,&quot;img_name&quot;:null}"/>
          <p:cNvSpPr txBox="1"/>
          <p:nvPr/>
        </p:nvSpPr>
        <p:spPr>
          <a:xfrm>
            <a:off x="1270000" y="1270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A.</a:t>
            </a:r>
            <a:r>
              <a:rPr lang="zh-TW" altLang="en-US" sz="2500" dirty="0">
                <a:solidFill>
                  <a:srgbClr val="000000"/>
                </a:solidFill>
              </a:rPr>
              <a:t> </a:t>
            </a:r>
            <a:r>
              <a:rPr lang="en-US" altLang="zh-TW" sz="2500" dirty="0">
                <a:solidFill>
                  <a:srgbClr val="000000"/>
                </a:solidFill>
              </a:rPr>
              <a:t>Viscous force and Gravity force</a:t>
            </a:r>
            <a:r>
              <a:rPr lang="en-US" altLang="zh-CN" sz="2500" dirty="0">
                <a:solidFill>
                  <a:srgbClr val="000000"/>
                </a:solidFill>
              </a:rPr>
              <a:t> 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7" name="Answer2&amp;option_id=6844671&amp;option_correct=NO" title="Option={&quot;index&quot;:null,&quot;correctness&quot;:&quot;NO&quot;,&quot;other&quot;:&quot;NO&quot;,&quot;option_id&quot;:&quot;6844671&quot;,&quot;shape_id&quot;:&quot;7&quot;,&quot;description&quot;:&quot;B. Inertial force and Gravity force &quot;,&quot;img_url&quot;:null,&quot;img_name&quot;:null}"/>
          <p:cNvSpPr txBox="1"/>
          <p:nvPr/>
        </p:nvSpPr>
        <p:spPr>
          <a:xfrm>
            <a:off x="1270000" y="1905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B. </a:t>
            </a:r>
            <a:r>
              <a:rPr lang="en-US" altLang="zh-TW" sz="2500" dirty="0">
                <a:solidFill>
                  <a:srgbClr val="000000"/>
                </a:solidFill>
              </a:rPr>
              <a:t>Inertial force</a:t>
            </a:r>
            <a:r>
              <a:rPr lang="en-US" altLang="zh-CN" sz="2500" dirty="0">
                <a:solidFill>
                  <a:srgbClr val="000000"/>
                </a:solidFill>
              </a:rPr>
              <a:t> </a:t>
            </a:r>
            <a:r>
              <a:rPr lang="en-US" altLang="zh-TW" sz="2500" dirty="0">
                <a:solidFill>
                  <a:srgbClr val="000000"/>
                </a:solidFill>
              </a:rPr>
              <a:t>and Gravity force 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8" name="Answer3&amp;option_id=6844672&amp;option_correct=NO" title="Option={&quot;index&quot;:null,&quot;correctness&quot;:&quot;NO&quot;,&quot;other&quot;:&quot;NO&quot;,&quot;option_id&quot;:&quot;6844672&quot;,&quot;shape_id&quot;:&quot;8&quot;,&quot;description&quot;:&quot;C. Viscous force and Inertial force &quot;,&quot;img_url&quot;:null,&quot;img_name&quot;:null}"/>
          <p:cNvSpPr txBox="1"/>
          <p:nvPr/>
        </p:nvSpPr>
        <p:spPr>
          <a:xfrm>
            <a:off x="1270000" y="2540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C. </a:t>
            </a:r>
            <a:r>
              <a:rPr lang="en-US" altLang="zh-TW" sz="2500" dirty="0">
                <a:solidFill>
                  <a:srgbClr val="000000"/>
                </a:solidFill>
              </a:rPr>
              <a:t>Viscous force and Inertial force</a:t>
            </a:r>
            <a:r>
              <a:rPr lang="en-US" altLang="zh-CN" sz="2500" dirty="0">
                <a:solidFill>
                  <a:srgbClr val="000000"/>
                </a:solidFill>
              </a:rPr>
              <a:t> 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&amp;a_type=personal" title="Question={&quot;question_id&quot;:null,&quot;user_id&quot;:null,&quot;accesstoken&quot;:null,&quot;course_id&quot;:null,&quot;q_type&quot;:&quot;multiple_choice&quot;,&quot;is_group&quot;:&quot;NO&quot;,&quot;is_anonymous&quot;:&quot;NO&quot;,&quot;description&quot;:&quot;A ship has a length of 200m and ship speed Vs=20knots,  if a model with a scale s=100 is used for model test, how large the model speed Vm should be under the requirement of\rFroude’s identity?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22506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A</a:t>
            </a:r>
            <a:r>
              <a:rPr lang="zh-TW" altLang="en-US" sz="2500" dirty="0">
                <a:solidFill>
                  <a:srgbClr val="000000"/>
                </a:solidFill>
              </a:rPr>
              <a:t> </a:t>
            </a:r>
            <a:r>
              <a:rPr lang="en-US" altLang="zh-TW" sz="2500" dirty="0">
                <a:solidFill>
                  <a:srgbClr val="000000"/>
                </a:solidFill>
              </a:rPr>
              <a:t>ship has a length of 200m and ship speed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500" dirty="0">
                <a:solidFill>
                  <a:srgbClr val="000000"/>
                </a:solidFill>
              </a:rPr>
              <a:t>=20knots,  if a model with a scale </a:t>
            </a:r>
            <a:r>
              <a:rPr lang="en-US" altLang="zh-TW" sz="2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=100 is used for model test, how large the model speed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</a:t>
            </a:r>
            <a:r>
              <a:rPr lang="en-US" altLang="zh-TW" sz="2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 should be under the requirement of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Froude’s identity?</a:t>
            </a:r>
            <a:endParaRPr lang="zh-TW" altLang="en-US" sz="2500" dirty="0">
              <a:solidFill>
                <a:srgbClr val="000000"/>
              </a:solidFill>
            </a:endParaRPr>
          </a:p>
        </p:txBody>
      </p:sp>
      <p:sp>
        <p:nvSpPr>
          <p:cNvPr id="6" name="Answer1&amp;option_id=-1&amp;option_correct=NO" title="Option={&quot;index&quot;:null,&quot;correctness&quot;:&quot;NO&quot;,&quot;other&quot;:&quot;NO&quot;,&quot;option_id&quot;:&quot;-1&quot;,&quot;shape_id&quot;:&quot;6&quot;,&quot;description&quot;:&quot;A. 0.2 knots&quot;,&quot;img_url&quot;:null,&quot;img_name&quot;:null}"/>
          <p:cNvSpPr txBox="1"/>
          <p:nvPr/>
        </p:nvSpPr>
        <p:spPr>
          <a:xfrm>
            <a:off x="1270000" y="3501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A. 0.2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7" name="Answer2&amp;option_id=-1&amp;option_correct=NO" title="Option={&quot;index&quot;:null,&quot;correctness&quot;:&quot;NO&quot;,&quot;other&quot;:&quot;NO&quot;,&quot;option_id&quot;:&quot;-1&quot;,&quot;shape_id&quot;:&quot;7&quot;,&quot;description&quot;:&quot;B. 2.0 knots&quot;,&quot;img_url&quot;:null,&quot;img_name&quot;:null}"/>
          <p:cNvSpPr txBox="1"/>
          <p:nvPr/>
        </p:nvSpPr>
        <p:spPr>
          <a:xfrm>
            <a:off x="1270000" y="4136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B. 2.0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8" name="Answer3&amp;option_id=-1&amp;option_correct=NO" title="Option={&quot;index&quot;:null,&quot;correctness&quot;:&quot;NO&quot;,&quot;other&quot;:&quot;NO&quot;,&quot;option_id&quot;:&quot;-1&quot;,&quot;shape_id&quot;:&quot;8&quot;,&quot;description&quot;:&quot;C. 20 knots&quot;,&quot;img_url&quot;:null,&quot;img_name&quot;:null}"/>
          <p:cNvSpPr txBox="1"/>
          <p:nvPr/>
        </p:nvSpPr>
        <p:spPr>
          <a:xfrm>
            <a:off x="1267838" y="4771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C. 20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9" name="Answer4&amp;option_id=-1&amp;option_correct=NO" title="Option={&quot;index&quot;:null,&quot;correctness&quot;:&quot;NO&quot;,&quot;other&quot;:&quot;NO&quot;,&quot;option_id&quot;:&quot;-1&quot;,&quot;shape_id&quot;:&quot;9&quot;,&quot;description&quot;:&quot;D. 10 knots&quot;,&quot;img_url&quot;:null,&quot;img_name&quot;:null}"/>
          <p:cNvSpPr txBox="1"/>
          <p:nvPr/>
        </p:nvSpPr>
        <p:spPr>
          <a:xfrm>
            <a:off x="1267838" y="5406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D. 10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67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&amp;a_type=personal" title="Question={&quot;question_id&quot;:null,&quot;user_id&quot;:null,&quot;accesstoken&quot;:null,&quot;course_id&quot;:null,&quot;q_type&quot;:&quot;multiple_choice&quot;,&quot;is_group&quot;:&quot;NO&quot;,&quot;is_anonymous&quot;:&quot;NO&quot;,&quot;description&quot;:&quot;A ship has a length of 200m and ship speed Vs=20knots,  if a model with a scale s=100 is used for model test, how large the model speed Vm should be under the requirement of\rReynold’s identity?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22506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A</a:t>
            </a:r>
            <a:r>
              <a:rPr lang="zh-TW" altLang="en-US" sz="2500" dirty="0">
                <a:solidFill>
                  <a:srgbClr val="000000"/>
                </a:solidFill>
              </a:rPr>
              <a:t> </a:t>
            </a:r>
            <a:r>
              <a:rPr lang="en-US" altLang="zh-TW" sz="2500" dirty="0">
                <a:solidFill>
                  <a:srgbClr val="000000"/>
                </a:solidFill>
              </a:rPr>
              <a:t>ship has a length of 200m and ship speed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sz="2500" dirty="0">
                <a:solidFill>
                  <a:srgbClr val="000000"/>
                </a:solidFill>
              </a:rPr>
              <a:t>=20knots,  if a model with a scale </a:t>
            </a:r>
            <a:r>
              <a:rPr lang="en-US" altLang="zh-TW" sz="2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=100 is used for model test, how large the model speed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Vm</a:t>
            </a: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 should be under the requirement of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  <a:sym typeface="Symbol" panose="05050102010706020507" pitchFamily="18" charset="2"/>
              </a:rPr>
              <a:t>Reynold’s identity?</a:t>
            </a:r>
            <a:endParaRPr lang="zh-TW" altLang="en-US" sz="2500" dirty="0">
              <a:solidFill>
                <a:srgbClr val="000000"/>
              </a:solidFill>
            </a:endParaRPr>
          </a:p>
        </p:txBody>
      </p:sp>
      <p:sp>
        <p:nvSpPr>
          <p:cNvPr id="6" name="Answer1&amp;option_id=-1&amp;option_correct=NO" title="Option={&quot;index&quot;:null,&quot;correctness&quot;:&quot;NO&quot;,&quot;other&quot;:&quot;NO&quot;,&quot;option_id&quot;:&quot;-1&quot;,&quot;shape_id&quot;:&quot;6&quot;,&quot;description&quot;:&quot;A. 0.2 knots&quot;,&quot;img_url&quot;:null,&quot;img_name&quot;:null}"/>
          <p:cNvSpPr txBox="1"/>
          <p:nvPr/>
        </p:nvSpPr>
        <p:spPr>
          <a:xfrm>
            <a:off x="1270000" y="3501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A. 0.2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7" name="Answer2&amp;option_id=-1&amp;option_correct=NO" title="Option={&quot;index&quot;:null,&quot;correctness&quot;:&quot;NO&quot;,&quot;other&quot;:&quot;NO&quot;,&quot;option_id&quot;:&quot;-1&quot;,&quot;shape_id&quot;:&quot;7&quot;,&quot;description&quot;:&quot;B. 2.0 knots&quot;,&quot;img_url&quot;:null,&quot;img_name&quot;:null}"/>
          <p:cNvSpPr txBox="1"/>
          <p:nvPr/>
        </p:nvSpPr>
        <p:spPr>
          <a:xfrm>
            <a:off x="1270000" y="4136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B. 2.0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8" name="Answer3&amp;option_id=-1&amp;option_correct=NO" title="Option={&quot;index&quot;:null,&quot;correctness&quot;:&quot;NO&quot;,&quot;other&quot;:&quot;NO&quot;,&quot;option_id&quot;:&quot;-1&quot;,&quot;shape_id&quot;:&quot;8&quot;,&quot;description&quot;:&quot;C. 200 knots&quot;,&quot;img_url&quot;:null,&quot;img_name&quot;:null}"/>
          <p:cNvSpPr txBox="1"/>
          <p:nvPr/>
        </p:nvSpPr>
        <p:spPr>
          <a:xfrm>
            <a:off x="1270000" y="4771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C. 200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9" name="Answer4&amp;option_id=-1&amp;option_correct=NO" title="Option={&quot;index&quot;:null,&quot;correctness&quot;:&quot;NO&quot;,&quot;other&quot;:&quot;NO&quot;,&quot;option_id&quot;:&quot;-1&quot;,&quot;shape_id&quot;:&quot;9&quot;,&quot;description&quot;:&quot;D. 2000 knots&quot;,&quot;img_url&quot;:null,&quot;img_name&quot;:null}"/>
          <p:cNvSpPr txBox="1"/>
          <p:nvPr/>
        </p:nvSpPr>
        <p:spPr>
          <a:xfrm>
            <a:off x="1270000" y="540695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500" dirty="0">
                <a:solidFill>
                  <a:srgbClr val="000000"/>
                </a:solidFill>
              </a:rPr>
              <a:t>D. 2000 knots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For performing model test, is it possible to require the Froude’s and Reynold’s identities simultaneously? (yes/no) \rWhy/How?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177369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1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TW" sz="2500" dirty="0">
                <a:solidFill>
                  <a:srgbClr val="000000"/>
                </a:solidFill>
              </a:rPr>
              <a:t>For performing model test, is it possible to require the Froude’s and Reynold’s identities simultaneously? (yes/no) </a:t>
            </a:r>
          </a:p>
          <a:p>
            <a:pPr marL="457200" indent="-457200">
              <a:lnSpc>
                <a:spcPct val="11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TW" sz="2500" dirty="0">
                <a:solidFill>
                  <a:srgbClr val="000000"/>
                </a:solidFill>
              </a:rPr>
              <a:t>Why/How?</a:t>
            </a:r>
            <a:endParaRPr lang="zh-TW" altLang="en-US" sz="25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40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&amp;a_type=personal&amp;has_answer=true&amp;question_id=2193600" title="Question={&quot;question_id&quot;:&quot;2193600&quot;,&quot;user_id&quot;:null,&quot;accesstoken&quot;:null,&quot;course_id&quot;:null,&quot;q_type&quot;:&quot;multiple_choice&quot;,&quot;is_group&quot;:&quot;NO&quot;,&quot;is_anonymous&quot;:&quot;NO&quot;,&quot;description&quot;:&quot;在满足Froude Law的条件下，若船模与实船的缩尺比为1/100，若在船模量得知兴波阻力(约相当于剩馀阻力)为1kg，请问实船之兴波阻力(或剩馀阻力)为多大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10433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在满足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Froude Law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的条件下，若船模与实船的缩尺比为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1/100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，若在船模量得知兴波阻力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约相当于剩馀阻力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1kg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，请问实船之兴波阻力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或剩馀阻力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为多大？</a:t>
            </a:r>
            <a:endParaRPr lang="zh-CN" alt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nswer1&amp;option_correct=NO&amp;other=NO" title="Option={&quot;index&quot;:null,&quot;correctness&quot;:&quot;NO&quot;,&quot;other&quot;:&quot;NO&quot;,&quot;option_id&quot;:null,&quot;shape_id&quot;:&quot;6&quot;,&quot;description&quot;:&quot;A. 1.00kg&quot;,&quot;img_url&quot;:null,&quot;img_name&quot;:null}"/>
          <p:cNvSpPr txBox="1"/>
          <p:nvPr/>
        </p:nvSpPr>
        <p:spPr>
          <a:xfrm>
            <a:off x="1043608" y="2041128"/>
            <a:ext cx="3810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A. 1.00kg</a:t>
            </a:r>
            <a:endParaRPr lang="zh-CN" altLang="en-US" sz="2000" dirty="0" err="1">
              <a:solidFill>
                <a:srgbClr val="333333"/>
              </a:solidFill>
            </a:endParaRPr>
          </a:p>
        </p:txBody>
      </p:sp>
      <p:sp>
        <p:nvSpPr>
          <p:cNvPr id="7" name="Answer2&amp;option_correct=NO&amp;other=NO" title="Option={&quot;index&quot;:null,&quot;correctness&quot;:&quot;NO&quot;,&quot;other&quot;:&quot;NO&quot;,&quot;option_id&quot;:null,&quot;shape_id&quot;:&quot;7&quot;,&quot;description&quot;:&quot;B. 100.00kg &quot;,&quot;img_url&quot;:null,&quot;img_name&quot;:null}"/>
          <p:cNvSpPr txBox="1"/>
          <p:nvPr/>
        </p:nvSpPr>
        <p:spPr>
          <a:xfrm>
            <a:off x="1043608" y="2676128"/>
            <a:ext cx="3810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B. 100.00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zh-CN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nswer3&amp;option_correct=NO&amp;other=NO" title="Option={&quot;index&quot;:null,&quot;correctness&quot;:&quot;NO&quot;,&quot;other&quot;:&quot;NO&quot;,&quot;option_id&quot;:null,&quot;shape_id&quot;:&quot;8&quot;,&quot;description&quot;:&quot;C. 1.00t(ton) &quot;,&quot;img_url&quot;:null,&quot;img_name&quot;:null}"/>
          <p:cNvSpPr txBox="1"/>
          <p:nvPr/>
        </p:nvSpPr>
        <p:spPr>
          <a:xfrm>
            <a:off x="1043608" y="3311128"/>
            <a:ext cx="3810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C. 1.00t(ton) </a:t>
            </a:r>
            <a:endParaRPr lang="zh-CN" altLang="en-US" sz="20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nswer4&amp;option_correct=YES&amp;other=NO" title="Option={&quot;index&quot;:null,&quot;correctness&quot;:&quot;YES&quot;,&quot;other&quot;:&quot;NO&quot;,&quot;option_id&quot;:null,&quot;shape_id&quot;:&quot;9&quot;,&quot;description&quot;:&quot;D. 1000.00t(ton) &quot;,&quot;img_url&quot;:null,&quot;img_name&quot;:null}"/>
          <p:cNvSpPr txBox="1"/>
          <p:nvPr/>
        </p:nvSpPr>
        <p:spPr>
          <a:xfrm>
            <a:off x="1043608" y="3946128"/>
            <a:ext cx="3810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D. 1000.00</a:t>
            </a:r>
            <a:r>
              <a:rPr lang="en-US" altLang="zh-TW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t(ton)</a:t>
            </a:r>
            <a:r>
              <a:rPr lang="en-US" altLang="zh-CN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39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479" y="349988"/>
            <a:ext cx="8584009" cy="635745"/>
          </a:xfrm>
        </p:spPr>
        <p:txBody>
          <a:bodyPr/>
          <a:lstStyle/>
          <a:p>
            <a:r>
              <a:rPr lang="en-US" altLang="zh-TW" dirty="0"/>
              <a:t>Exercise 4-1</a:t>
            </a:r>
            <a:endParaRPr lang="zh-TW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980729"/>
            <a:ext cx="8650107" cy="762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altLang="zh-CN" dirty="0"/>
              <a:t>Model test is often used to study the behavior of propellers such as </a:t>
            </a:r>
            <a:r>
              <a:rPr lang="en-US" altLang="zh-CN" dirty="0">
                <a:solidFill>
                  <a:srgbClr val="0000FF"/>
                </a:solidFill>
              </a:rPr>
              <a:t>cavitation phenomena</a:t>
            </a:r>
            <a:r>
              <a:rPr lang="en-US" altLang="zh-CN" dirty="0"/>
              <a:t>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65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42371" y="1744760"/>
            <a:ext cx="8606038" cy="1108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TW" dirty="0">
                <a:solidFill>
                  <a:srgbClr val="333333"/>
                </a:solidFill>
              </a:rPr>
              <a:t>Please use the method of </a:t>
            </a:r>
            <a:r>
              <a:rPr lang="en-US" altLang="zh-TW" b="1" dirty="0">
                <a:solidFill>
                  <a:srgbClr val="FF0000"/>
                </a:solidFill>
              </a:rPr>
              <a:t>dimensional analysis </a:t>
            </a:r>
            <a:r>
              <a:rPr lang="en-US" altLang="zh-TW" dirty="0">
                <a:solidFill>
                  <a:srgbClr val="333333"/>
                </a:solidFill>
              </a:rPr>
              <a:t>learned to determine </a:t>
            </a:r>
            <a:r>
              <a:rPr lang="en-US" altLang="zh-TW" dirty="0">
                <a:solidFill>
                  <a:srgbClr val="0000FF"/>
                </a:solidFill>
              </a:rPr>
              <a:t>Dynamical Similarity Law </a:t>
            </a:r>
            <a:r>
              <a:rPr lang="en-US" altLang="zh-TW" dirty="0">
                <a:solidFill>
                  <a:srgbClr val="333333"/>
                </a:solidFill>
              </a:rPr>
              <a:t>for propeller model test</a:t>
            </a:r>
            <a:r>
              <a:rPr lang="en-US" altLang="zh-TW" sz="1600" dirty="0">
                <a:solidFill>
                  <a:srgbClr val="333333"/>
                </a:solidFill>
              </a:rPr>
              <a:t>.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984" y="1628800"/>
            <a:ext cx="19010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96123" y="1597535"/>
            <a:ext cx="10914910" cy="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6165288" y="6309320"/>
            <a:ext cx="914400" cy="914400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2944" y="4369145"/>
            <a:ext cx="9589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9672" y="5688509"/>
            <a:ext cx="12734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9726" y="5937765"/>
            <a:ext cx="90627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50854" y="3838917"/>
            <a:ext cx="109231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621" y="3622739"/>
            <a:ext cx="152123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35" y="-17358"/>
            <a:ext cx="2617126" cy="104228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66" y="2924944"/>
            <a:ext cx="2384634" cy="1900107"/>
          </a:xfrm>
          <a:prstGeom prst="rect">
            <a:avLst/>
          </a:prstGeom>
        </p:spPr>
      </p:pic>
      <p:sp>
        <p:nvSpPr>
          <p:cNvPr id="24" name="內容版面配置區 2"/>
          <p:cNvSpPr txBox="1">
            <a:spLocks/>
          </p:cNvSpPr>
          <p:nvPr/>
        </p:nvSpPr>
        <p:spPr>
          <a:xfrm>
            <a:off x="251520" y="2924944"/>
            <a:ext cx="6507846" cy="366499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TW" dirty="0">
                <a:solidFill>
                  <a:srgbClr val="FF0000"/>
                </a:solidFill>
              </a:rPr>
              <a:t>Hint:</a:t>
            </a:r>
            <a:r>
              <a:rPr lang="en-US" altLang="zh-TW" dirty="0">
                <a:solidFill>
                  <a:srgbClr val="333333"/>
                </a:solidFill>
              </a:rPr>
              <a:t> Suppose that the Thrust of the propeller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333333"/>
                </a:solidFill>
                <a:cs typeface="Times New Roman" panose="02020603050405020304" pitchFamily="18" charset="0"/>
              </a:rPr>
              <a:t>depends on</a:t>
            </a:r>
            <a:r>
              <a:rPr lang="zh-TW" altLang="en-US" dirty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333333"/>
                </a:solidFill>
                <a:cs typeface="Times New Roman" panose="02020603050405020304" pitchFamily="18" charset="0"/>
              </a:rPr>
              <a:t>the parameters: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Mass density of water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zh-TW" sz="2000" i="1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Size of propeller, represented by diameter,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TW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zh-TW" sz="20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Speed of advance,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Acceleration due to gravity,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Rotation rate,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Pressure in the fluid, 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Viscosity of the water, </a:t>
            </a:r>
            <a:r>
              <a:rPr lang="el-GR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μ</a:t>
            </a:r>
            <a:endParaRPr lang="en-US" altLang="zh-TW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 algn="just">
              <a:lnSpc>
                <a:spcPct val="100000"/>
              </a:lnSpc>
              <a:buFont typeface="+mj-lt"/>
              <a:buAutoNum type="alphaLcParenR"/>
            </a:pPr>
            <a:endParaRPr lang="en-US" altLang="zh-TW" sz="20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just">
              <a:lnSpc>
                <a:spcPct val="100000"/>
              </a:lnSpc>
            </a:pPr>
            <a:endParaRPr lang="en-US" altLang="zh-TW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12201" r="20863" b="5181"/>
          <a:stretch/>
        </p:blipFill>
        <p:spPr>
          <a:xfrm>
            <a:off x="6760800" y="4869160"/>
            <a:ext cx="2383200" cy="1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479" y="349988"/>
            <a:ext cx="8584009" cy="635745"/>
          </a:xfrm>
        </p:spPr>
        <p:txBody>
          <a:bodyPr/>
          <a:lstStyle/>
          <a:p>
            <a:r>
              <a:rPr lang="en-US" altLang="zh-TW" dirty="0"/>
              <a:t>Exercise 4-2</a:t>
            </a:r>
            <a:endParaRPr lang="zh-TW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371" y="980729"/>
            <a:ext cx="8650107" cy="762800"/>
          </a:xfrm>
        </p:spPr>
        <p:txBody>
          <a:bodyPr/>
          <a:lstStyle/>
          <a:p>
            <a:pPr>
              <a:lnSpc>
                <a:spcPct val="113000"/>
              </a:lnSpc>
            </a:pPr>
            <a:r>
              <a:rPr lang="en-US" altLang="zh-TW" dirty="0">
                <a:solidFill>
                  <a:srgbClr val="000000"/>
                </a:solidFill>
              </a:rPr>
              <a:t>A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en-US" altLang="zh-TW" dirty="0">
                <a:solidFill>
                  <a:srgbClr val="000000"/>
                </a:solidFill>
              </a:rPr>
              <a:t>ship has a length of 200m and ship speed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dirty="0">
                <a:solidFill>
                  <a:srgbClr val="000000"/>
                </a:solidFill>
              </a:rPr>
              <a:t>=20knots,  if a model with a scale </a:t>
            </a:r>
            <a:r>
              <a:rPr lang="en-US" altLang="zh-TW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altLang="zh-TW">
                <a:solidFill>
                  <a:srgbClr val="0000FF"/>
                </a:solidFill>
                <a:sym typeface="Symbol" panose="05050102010706020507" pitchFamily="18" charset="2"/>
              </a:rPr>
              <a:t>=100 </a:t>
            </a:r>
            <a:r>
              <a:rPr lang="en-US" altLang="zh-TW" dirty="0">
                <a:solidFill>
                  <a:srgbClr val="000000"/>
                </a:solidFill>
                <a:sym typeface="Symbol" panose="05050102010706020507" pitchFamily="18" charset="2"/>
              </a:rPr>
              <a:t>is used for model test in any one fluid. How large should be its  kinematic viscosity </a:t>
            </a:r>
            <a:r>
              <a:rPr lang="en-US" altLang="zh-TW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altLang="zh-TW" baseline="-25000" dirty="0">
                <a:solidFill>
                  <a:srgbClr val="FF0000"/>
                </a:solidFill>
                <a:sym typeface="Symbol"/>
              </a:rPr>
              <a:t>m</a:t>
            </a:r>
            <a:r>
              <a:rPr lang="en-US" altLang="zh-TW" dirty="0">
                <a:solidFill>
                  <a:srgbClr val="000000"/>
                </a:solidFill>
                <a:sym typeface="Symbol"/>
              </a:rPr>
              <a:t> which can fulfill the </a:t>
            </a:r>
            <a:r>
              <a:rPr lang="en-US" altLang="zh-TW" dirty="0" err="1">
                <a:solidFill>
                  <a:srgbClr val="000000"/>
                </a:solidFill>
                <a:sym typeface="Symbol" panose="05050102010706020507" pitchFamily="18" charset="2"/>
              </a:rPr>
              <a:t>Reynold’s</a:t>
            </a:r>
            <a:r>
              <a:rPr lang="en-US" altLang="zh-TW" dirty="0">
                <a:solidFill>
                  <a:srgbClr val="000000"/>
                </a:solidFill>
                <a:sym typeface="Symbol" panose="05050102010706020507" pitchFamily="18" charset="2"/>
              </a:rPr>
              <a:t> identity? (Supposed the ship runs in salt water with kinematic viscosity </a:t>
            </a:r>
            <a:r>
              <a:rPr lang="en-US" altLang="zh-TW" dirty="0">
                <a:solidFill>
                  <a:srgbClr val="0000FF"/>
                </a:solidFill>
                <a:sym typeface="Symbol"/>
              </a:rPr>
              <a:t></a:t>
            </a:r>
            <a:r>
              <a:rPr lang="en-US" altLang="zh-TW" baseline="-25000" dirty="0">
                <a:solidFill>
                  <a:srgbClr val="0000FF"/>
                </a:solidFill>
                <a:sym typeface="Symbol"/>
              </a:rPr>
              <a:t>s</a:t>
            </a:r>
            <a:r>
              <a:rPr lang="en-US" altLang="zh-TW" dirty="0">
                <a:solidFill>
                  <a:srgbClr val="0000FF"/>
                </a:solidFill>
                <a:sym typeface="Symbol"/>
              </a:rPr>
              <a:t>=1.1883110</a:t>
            </a:r>
            <a:r>
              <a:rPr lang="en-US" altLang="zh-TW" baseline="30000" dirty="0">
                <a:solidFill>
                  <a:srgbClr val="0000FF"/>
                </a:solidFill>
                <a:sym typeface="Symbol"/>
              </a:rPr>
              <a:t>-6 </a:t>
            </a:r>
            <a:r>
              <a:rPr lang="en-US" altLang="zh-TW" dirty="0">
                <a:solidFill>
                  <a:srgbClr val="0000FF"/>
                </a:solidFill>
                <a:sym typeface="Symbol"/>
              </a:rPr>
              <a:t>m</a:t>
            </a:r>
            <a:r>
              <a:rPr lang="en-US" altLang="zh-TW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altLang="zh-TW" dirty="0">
                <a:solidFill>
                  <a:srgbClr val="0000FF"/>
                </a:solidFill>
                <a:sym typeface="Symbol"/>
              </a:rPr>
              <a:t>/s)</a:t>
            </a:r>
            <a:r>
              <a:rPr lang="en-US" altLang="zh-TW" dirty="0">
                <a:solidFill>
                  <a:srgbClr val="080808"/>
                </a:solidFill>
                <a:sym typeface="Symbol"/>
              </a:rPr>
              <a:t>.</a:t>
            </a:r>
            <a:r>
              <a:rPr lang="zh-TW" altLang="en-US" dirty="0">
                <a:solidFill>
                  <a:srgbClr val="080808"/>
                </a:solidFill>
                <a:sym typeface="Symbol"/>
              </a:rPr>
              <a:t> </a:t>
            </a:r>
            <a:r>
              <a:rPr lang="en-US" altLang="zh-TW" dirty="0">
                <a:solidFill>
                  <a:srgbClr val="080808"/>
                </a:solidFill>
                <a:sym typeface="Symbol"/>
              </a:rPr>
              <a:t>If the fluid exists, please give the name. </a:t>
            </a:r>
            <a:r>
              <a:rPr lang="en-US" altLang="zh-TW" dirty="0">
                <a:solidFill>
                  <a:srgbClr val="0000FF"/>
                </a:solidFill>
                <a:sym typeface="Symbol"/>
              </a:rPr>
              <a:t>  </a:t>
            </a:r>
            <a:r>
              <a:rPr lang="en-US" altLang="zh-TW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66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984" y="1628800"/>
            <a:ext cx="19010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6165288" y="6309320"/>
            <a:ext cx="914400" cy="914400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2944" y="4369145"/>
            <a:ext cx="9589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9672" y="5688509"/>
            <a:ext cx="12734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9726" y="5937765"/>
            <a:ext cx="90627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50854" y="3838917"/>
            <a:ext cx="109231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621" y="3622739"/>
            <a:ext cx="152123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学习船舶阻力的必要性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2960590"/>
          </a:xfrm>
        </p:spPr>
        <p:txBody>
          <a:bodyPr/>
          <a:lstStyle/>
          <a:p>
            <a:pPr fontAlgn="b"/>
            <a:r>
              <a:rPr lang="zh-TW" altLang="en-US" dirty="0"/>
              <a:t>船东订船时，在建造规范书中都会提出基本的</a:t>
            </a:r>
            <a:r>
              <a:rPr lang="zh-TW" altLang="zh-TW" dirty="0"/>
              <a:t>设计条件</a:t>
            </a:r>
            <a:r>
              <a:rPr lang="zh-TW" altLang="en-US" dirty="0"/>
              <a:t>要求</a:t>
            </a:r>
            <a:r>
              <a:rPr lang="zh-TW" altLang="zh-TW" dirty="0"/>
              <a:t>：</a:t>
            </a:r>
          </a:p>
          <a:p>
            <a:pPr marL="655200" lvl="1" indent="-457200" fontAlgn="b">
              <a:buFont typeface="+mj-lt"/>
              <a:buAutoNum type="arabicPeriod"/>
            </a:pPr>
            <a:r>
              <a:rPr lang="zh-TW" altLang="zh-TW" dirty="0"/>
              <a:t>船型</a:t>
            </a:r>
            <a:r>
              <a:rPr lang="en-US" altLang="zh-TW" dirty="0"/>
              <a:t>(Ship Type)</a:t>
            </a:r>
            <a:endParaRPr lang="zh-TW" altLang="zh-TW" dirty="0"/>
          </a:p>
          <a:p>
            <a:pPr marL="655200" lvl="1" indent="-457200" fontAlgn="b">
              <a:buFont typeface="+mj-lt"/>
              <a:buAutoNum type="arabicPeriod"/>
            </a:pPr>
            <a:r>
              <a:rPr lang="zh-TW" altLang="zh-TW" dirty="0"/>
              <a:t>载重量</a:t>
            </a:r>
            <a:r>
              <a:rPr lang="en-US" altLang="zh-TW" dirty="0"/>
              <a:t>(Deadweight)</a:t>
            </a:r>
            <a:endParaRPr lang="zh-TW" altLang="zh-TW" dirty="0"/>
          </a:p>
          <a:p>
            <a:pPr marL="655200" lvl="1" indent="-457200" fontAlgn="b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船</a:t>
            </a:r>
            <a:r>
              <a:rPr lang="zh-TW" altLang="zh-TW" dirty="0">
                <a:solidFill>
                  <a:srgbClr val="FF0000"/>
                </a:solidFill>
              </a:rPr>
              <a:t>速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altLang="zh-TW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r>
              <a:rPr lang="en-US" altLang="zh-TW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(Speed)</a:t>
            </a:r>
          </a:p>
          <a:p>
            <a:pPr marL="655200" lvl="1" indent="-457200" fontAlgn="b">
              <a:buFont typeface="+mj-lt"/>
              <a:buAutoNum type="arabicPeriod"/>
            </a:pPr>
            <a:r>
              <a:rPr lang="zh-TW" altLang="zh-TW" dirty="0"/>
              <a:t>装载因数</a:t>
            </a:r>
            <a:r>
              <a:rPr lang="en-US" altLang="zh-TW" dirty="0"/>
              <a:t>(</a:t>
            </a:r>
            <a:r>
              <a:rPr lang="zh-TW" altLang="zh-TW" dirty="0"/>
              <a:t>或货物比重</a:t>
            </a:r>
            <a:r>
              <a:rPr lang="en-US" altLang="zh-TW" dirty="0"/>
              <a:t>)</a:t>
            </a:r>
            <a:endParaRPr lang="zh-TW" altLang="zh-TW" dirty="0"/>
          </a:p>
          <a:p>
            <a:pPr marL="655200" lvl="1" indent="-457200" fontAlgn="b">
              <a:buFont typeface="+mj-lt"/>
              <a:buAutoNum type="arabicPeriod"/>
            </a:pPr>
            <a:r>
              <a:rPr lang="zh-TW" altLang="zh-TW" dirty="0"/>
              <a:t>航线或</a:t>
            </a:r>
            <a:r>
              <a:rPr lang="en-US" altLang="zh-TW" dirty="0"/>
              <a:t>/</a:t>
            </a:r>
            <a:r>
              <a:rPr lang="zh-TW" altLang="en-US" dirty="0"/>
              <a:t>与</a:t>
            </a:r>
            <a:r>
              <a:rPr lang="zh-TW" altLang="zh-TW" dirty="0"/>
              <a:t>其他要求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47864" y="2564904"/>
            <a:ext cx="3240360" cy="384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0000FF"/>
                </a:solidFill>
                <a:sym typeface="Symbol"/>
              </a:rPr>
              <a:t></a:t>
            </a:r>
            <a:r>
              <a:rPr lang="zh-TW" altLang="en-US" sz="2400" dirty="0">
                <a:solidFill>
                  <a:srgbClr val="333333"/>
                </a:solidFill>
                <a:sym typeface="Symbol"/>
              </a:rPr>
              <a:t> </a:t>
            </a:r>
            <a:r>
              <a:rPr lang="zh-TW" altLang="en-US" sz="2400" dirty="0">
                <a:solidFill>
                  <a:srgbClr val="0000FF"/>
                </a:solidFill>
              </a:rPr>
              <a:t>推进马力</a:t>
            </a:r>
            <a:r>
              <a:rPr lang="en-US" altLang="zh-TW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en-US" altLang="zh-TW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altLang="zh-TW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endParaRPr lang="zh-TW" altLang="en-US" sz="2400" baseline="-250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824" y="188913"/>
            <a:ext cx="763354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lt"/>
              </a:rPr>
              <a:t>船舶阻力与推进</a:t>
            </a:r>
            <a:r>
              <a:rPr lang="en-US" altLang="zh-TW" sz="2800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</a:rPr>
              <a:t>快速性</a:t>
            </a:r>
            <a:r>
              <a:rPr lang="en-US" altLang="zh-TW" sz="2800" dirty="0">
                <a:solidFill>
                  <a:srgbClr val="0000FF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+mj-lt"/>
              </a:rPr>
              <a:t>的概念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23528" y="908720"/>
            <a:ext cx="8568389" cy="707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67744" y="564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07368"/>
              </p:ext>
            </p:extLst>
          </p:nvPr>
        </p:nvGraphicFramePr>
        <p:xfrm>
          <a:off x="3204128" y="5530235"/>
          <a:ext cx="2520000" cy="41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"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128" y="5530235"/>
                        <a:ext cx="2520000" cy="4126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76289"/>
              </p:ext>
            </p:extLst>
          </p:nvPr>
        </p:nvGraphicFramePr>
        <p:xfrm>
          <a:off x="1620392" y="6033937"/>
          <a:ext cx="6480000" cy="73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" name="Equation" r:id="rId6" imgW="3568700" imgH="406400" progId="Equation.DSMT4">
                  <p:embed/>
                </p:oleObj>
              </mc:Choice>
              <mc:Fallback>
                <p:oleObj name="Equation" r:id="rId6" imgW="3568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392" y="6033937"/>
                        <a:ext cx="6480000" cy="736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28"/>
          <p:cNvSpPr txBox="1"/>
          <p:nvPr/>
        </p:nvSpPr>
        <p:spPr>
          <a:xfrm>
            <a:off x="1262422" y="3481322"/>
            <a:ext cx="1044000" cy="360000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i="1" kern="1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sz="2000" i="1" kern="100" baseline="-250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</a:t>
            </a:r>
            <a:r>
              <a:rPr lang="en-US" sz="2000" i="1" kern="1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sz="2000" i="1" kern="1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000" i="1" kern="100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nQ</a:t>
            </a:r>
            <a:endParaRPr lang="zh-TW" sz="2000" kern="100" baseline="-25000" dirty="0">
              <a:solidFill>
                <a:srgbClr val="00FFCC"/>
              </a:solidFill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48" name="群組 47"/>
          <p:cNvGrpSpPr>
            <a:grpSpLocks/>
          </p:cNvGrpSpPr>
          <p:nvPr/>
        </p:nvGrpSpPr>
        <p:grpSpPr>
          <a:xfrm>
            <a:off x="1081250" y="2097172"/>
            <a:ext cx="7523198" cy="1375544"/>
            <a:chOff x="1791509" y="3321308"/>
            <a:chExt cx="5729922" cy="1368361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1791509" y="3395923"/>
              <a:ext cx="143743" cy="565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手繪多邊形 34"/>
            <p:cNvSpPr/>
            <p:nvPr/>
          </p:nvSpPr>
          <p:spPr>
            <a:xfrm>
              <a:off x="1926797" y="3945292"/>
              <a:ext cx="4744971" cy="744377"/>
            </a:xfrm>
            <a:custGeom>
              <a:avLst/>
              <a:gdLst>
                <a:gd name="connsiteX0" fmla="*/ 0 w 3848100"/>
                <a:gd name="connsiteY0" fmla="*/ 0 h 586181"/>
                <a:gd name="connsiteX1" fmla="*/ 393700 w 3848100"/>
                <a:gd name="connsiteY1" fmla="*/ 69850 h 586181"/>
                <a:gd name="connsiteX2" fmla="*/ 571500 w 3848100"/>
                <a:gd name="connsiteY2" fmla="*/ 101600 h 586181"/>
                <a:gd name="connsiteX3" fmla="*/ 736600 w 3848100"/>
                <a:gd name="connsiteY3" fmla="*/ 546100 h 586181"/>
                <a:gd name="connsiteX4" fmla="*/ 1479550 w 3848100"/>
                <a:gd name="connsiteY4" fmla="*/ 565150 h 586181"/>
                <a:gd name="connsiteX5" fmla="*/ 3848100 w 3848100"/>
                <a:gd name="connsiteY5" fmla="*/ 527050 h 586181"/>
                <a:gd name="connsiteX0" fmla="*/ 0 w 3848100"/>
                <a:gd name="connsiteY0" fmla="*/ 0 h 580274"/>
                <a:gd name="connsiteX1" fmla="*/ 393700 w 3848100"/>
                <a:gd name="connsiteY1" fmla="*/ 69850 h 580274"/>
                <a:gd name="connsiteX2" fmla="*/ 603250 w 3848100"/>
                <a:gd name="connsiteY2" fmla="*/ 184161 h 580274"/>
                <a:gd name="connsiteX3" fmla="*/ 736600 w 3848100"/>
                <a:gd name="connsiteY3" fmla="*/ 546100 h 580274"/>
                <a:gd name="connsiteX4" fmla="*/ 1479550 w 3848100"/>
                <a:gd name="connsiteY4" fmla="*/ 565150 h 580274"/>
                <a:gd name="connsiteX5" fmla="*/ 3848100 w 3848100"/>
                <a:gd name="connsiteY5" fmla="*/ 527050 h 580274"/>
                <a:gd name="connsiteX0" fmla="*/ 0 w 3740150"/>
                <a:gd name="connsiteY0" fmla="*/ 0 h 573918"/>
                <a:gd name="connsiteX1" fmla="*/ 285750 w 3740150"/>
                <a:gd name="connsiteY1" fmla="*/ 63494 h 573918"/>
                <a:gd name="connsiteX2" fmla="*/ 495300 w 3740150"/>
                <a:gd name="connsiteY2" fmla="*/ 177805 h 573918"/>
                <a:gd name="connsiteX3" fmla="*/ 628650 w 3740150"/>
                <a:gd name="connsiteY3" fmla="*/ 539744 h 573918"/>
                <a:gd name="connsiteX4" fmla="*/ 1371600 w 3740150"/>
                <a:gd name="connsiteY4" fmla="*/ 558794 h 573918"/>
                <a:gd name="connsiteX5" fmla="*/ 3740150 w 3740150"/>
                <a:gd name="connsiteY5" fmla="*/ 520694 h 573918"/>
                <a:gd name="connsiteX0" fmla="*/ 0 w 3740150"/>
                <a:gd name="connsiteY0" fmla="*/ 0 h 572123"/>
                <a:gd name="connsiteX1" fmla="*/ 285750 w 3740150"/>
                <a:gd name="connsiteY1" fmla="*/ 63494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740150"/>
                <a:gd name="connsiteY0" fmla="*/ 0 h 572123"/>
                <a:gd name="connsiteX1" fmla="*/ 336550 w 3740150"/>
                <a:gd name="connsiteY1" fmla="*/ 57137 h 572123"/>
                <a:gd name="connsiteX2" fmla="*/ 501650 w 3740150"/>
                <a:gd name="connsiteY2" fmla="*/ 203228 h 572123"/>
                <a:gd name="connsiteX3" fmla="*/ 628650 w 3740150"/>
                <a:gd name="connsiteY3" fmla="*/ 539744 h 572123"/>
                <a:gd name="connsiteX4" fmla="*/ 1371600 w 3740150"/>
                <a:gd name="connsiteY4" fmla="*/ 558794 h 572123"/>
                <a:gd name="connsiteX5" fmla="*/ 3740150 w 3740150"/>
                <a:gd name="connsiteY5" fmla="*/ 520694 h 572123"/>
                <a:gd name="connsiteX0" fmla="*/ 0 w 3657600"/>
                <a:gd name="connsiteY0" fmla="*/ 0 h 565766"/>
                <a:gd name="connsiteX1" fmla="*/ 254000 w 3657600"/>
                <a:gd name="connsiteY1" fmla="*/ 50780 h 565766"/>
                <a:gd name="connsiteX2" fmla="*/ 419100 w 3657600"/>
                <a:gd name="connsiteY2" fmla="*/ 196871 h 565766"/>
                <a:gd name="connsiteX3" fmla="*/ 546100 w 3657600"/>
                <a:gd name="connsiteY3" fmla="*/ 533387 h 565766"/>
                <a:gd name="connsiteX4" fmla="*/ 1289050 w 3657600"/>
                <a:gd name="connsiteY4" fmla="*/ 552437 h 565766"/>
                <a:gd name="connsiteX5" fmla="*/ 3657600 w 3657600"/>
                <a:gd name="connsiteY5" fmla="*/ 514337 h 565766"/>
                <a:gd name="connsiteX0" fmla="*/ 0 w 3651069"/>
                <a:gd name="connsiteY0" fmla="*/ 0 h 572123"/>
                <a:gd name="connsiteX1" fmla="*/ 247469 w 3651069"/>
                <a:gd name="connsiteY1" fmla="*/ 57137 h 572123"/>
                <a:gd name="connsiteX2" fmla="*/ 412569 w 3651069"/>
                <a:gd name="connsiteY2" fmla="*/ 203228 h 572123"/>
                <a:gd name="connsiteX3" fmla="*/ 539569 w 3651069"/>
                <a:gd name="connsiteY3" fmla="*/ 539744 h 572123"/>
                <a:gd name="connsiteX4" fmla="*/ 1282519 w 3651069"/>
                <a:gd name="connsiteY4" fmla="*/ 558794 h 572123"/>
                <a:gd name="connsiteX5" fmla="*/ 3651069 w 3651069"/>
                <a:gd name="connsiteY5" fmla="*/ 520694 h 572123"/>
                <a:gd name="connsiteX0" fmla="*/ 0 w 3683726"/>
                <a:gd name="connsiteY0" fmla="*/ 0 h 591194"/>
                <a:gd name="connsiteX1" fmla="*/ 280126 w 3683726"/>
                <a:gd name="connsiteY1" fmla="*/ 76208 h 591194"/>
                <a:gd name="connsiteX2" fmla="*/ 445226 w 3683726"/>
                <a:gd name="connsiteY2" fmla="*/ 222299 h 591194"/>
                <a:gd name="connsiteX3" fmla="*/ 572226 w 3683726"/>
                <a:gd name="connsiteY3" fmla="*/ 558815 h 591194"/>
                <a:gd name="connsiteX4" fmla="*/ 1315176 w 3683726"/>
                <a:gd name="connsiteY4" fmla="*/ 577865 h 591194"/>
                <a:gd name="connsiteX5" fmla="*/ 3683726 w 3683726"/>
                <a:gd name="connsiteY5" fmla="*/ 539765 h 591194"/>
                <a:gd name="connsiteX0" fmla="*/ 0 w 3677195"/>
                <a:gd name="connsiteY0" fmla="*/ 0 h 572123"/>
                <a:gd name="connsiteX1" fmla="*/ 273595 w 3677195"/>
                <a:gd name="connsiteY1" fmla="*/ 57137 h 572123"/>
                <a:gd name="connsiteX2" fmla="*/ 438695 w 3677195"/>
                <a:gd name="connsiteY2" fmla="*/ 203228 h 572123"/>
                <a:gd name="connsiteX3" fmla="*/ 565695 w 3677195"/>
                <a:gd name="connsiteY3" fmla="*/ 539744 h 572123"/>
                <a:gd name="connsiteX4" fmla="*/ 1308645 w 3677195"/>
                <a:gd name="connsiteY4" fmla="*/ 558794 h 572123"/>
                <a:gd name="connsiteX5" fmla="*/ 3677195 w 3677195"/>
                <a:gd name="connsiteY5" fmla="*/ 520694 h 572123"/>
                <a:gd name="connsiteX0" fmla="*/ 0 w 3677195"/>
                <a:gd name="connsiteY0" fmla="*/ 0 h 585713"/>
                <a:gd name="connsiteX1" fmla="*/ 273595 w 3677195"/>
                <a:gd name="connsiteY1" fmla="*/ 57137 h 585713"/>
                <a:gd name="connsiteX2" fmla="*/ 438695 w 3677195"/>
                <a:gd name="connsiteY2" fmla="*/ 203228 h 585713"/>
                <a:gd name="connsiteX3" fmla="*/ 565695 w 3677195"/>
                <a:gd name="connsiteY3" fmla="*/ 539744 h 585713"/>
                <a:gd name="connsiteX4" fmla="*/ 1302808 w 3677195"/>
                <a:gd name="connsiteY4" fmla="*/ 582579 h 585713"/>
                <a:gd name="connsiteX5" fmla="*/ 3677195 w 3677195"/>
                <a:gd name="connsiteY5" fmla="*/ 520694 h 585713"/>
                <a:gd name="connsiteX0" fmla="*/ 0 w 3677195"/>
                <a:gd name="connsiteY0" fmla="*/ 0 h 585713"/>
                <a:gd name="connsiteX1" fmla="*/ 273595 w 3677195"/>
                <a:gd name="connsiteY1" fmla="*/ 57137 h 585713"/>
                <a:gd name="connsiteX2" fmla="*/ 438695 w 3677195"/>
                <a:gd name="connsiteY2" fmla="*/ 203228 h 585713"/>
                <a:gd name="connsiteX3" fmla="*/ 565695 w 3677195"/>
                <a:gd name="connsiteY3" fmla="*/ 539744 h 585713"/>
                <a:gd name="connsiteX4" fmla="*/ 1302808 w 3677195"/>
                <a:gd name="connsiteY4" fmla="*/ 582579 h 585713"/>
                <a:gd name="connsiteX5" fmla="*/ 3677195 w 3677195"/>
                <a:gd name="connsiteY5" fmla="*/ 544479 h 585713"/>
                <a:gd name="connsiteX0" fmla="*/ 0 w 3683032"/>
                <a:gd name="connsiteY0" fmla="*/ 0 h 585713"/>
                <a:gd name="connsiteX1" fmla="*/ 273595 w 3683032"/>
                <a:gd name="connsiteY1" fmla="*/ 57137 h 585713"/>
                <a:gd name="connsiteX2" fmla="*/ 438695 w 3683032"/>
                <a:gd name="connsiteY2" fmla="*/ 203228 h 585713"/>
                <a:gd name="connsiteX3" fmla="*/ 565695 w 3683032"/>
                <a:gd name="connsiteY3" fmla="*/ 539744 h 585713"/>
                <a:gd name="connsiteX4" fmla="*/ 1302808 w 3683032"/>
                <a:gd name="connsiteY4" fmla="*/ 582579 h 585713"/>
                <a:gd name="connsiteX5" fmla="*/ 3683032 w 3683032"/>
                <a:gd name="connsiteY5" fmla="*/ 574210 h 585713"/>
                <a:gd name="connsiteX0" fmla="*/ 0 w 3665248"/>
                <a:gd name="connsiteY0" fmla="*/ 0 h 585713"/>
                <a:gd name="connsiteX1" fmla="*/ 273595 w 3665248"/>
                <a:gd name="connsiteY1" fmla="*/ 57137 h 585713"/>
                <a:gd name="connsiteX2" fmla="*/ 438695 w 3665248"/>
                <a:gd name="connsiteY2" fmla="*/ 203228 h 585713"/>
                <a:gd name="connsiteX3" fmla="*/ 565695 w 3665248"/>
                <a:gd name="connsiteY3" fmla="*/ 539744 h 585713"/>
                <a:gd name="connsiteX4" fmla="*/ 1302808 w 3665248"/>
                <a:gd name="connsiteY4" fmla="*/ 582579 h 585713"/>
                <a:gd name="connsiteX5" fmla="*/ 3665248 w 3665248"/>
                <a:gd name="connsiteY5" fmla="*/ 580125 h 58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5248" h="585713">
                  <a:moveTo>
                    <a:pt x="0" y="0"/>
                  </a:moveTo>
                  <a:cubicBezTo>
                    <a:pt x="131233" y="23283"/>
                    <a:pt x="200479" y="23266"/>
                    <a:pt x="273595" y="57137"/>
                  </a:cubicBezTo>
                  <a:cubicBezTo>
                    <a:pt x="346711" y="91008"/>
                    <a:pt x="390012" y="122794"/>
                    <a:pt x="438695" y="203228"/>
                  </a:cubicBezTo>
                  <a:cubicBezTo>
                    <a:pt x="487378" y="283662"/>
                    <a:pt x="421676" y="476519"/>
                    <a:pt x="565695" y="539744"/>
                  </a:cubicBezTo>
                  <a:cubicBezTo>
                    <a:pt x="709714" y="602969"/>
                    <a:pt x="1302808" y="582579"/>
                    <a:pt x="1302808" y="582579"/>
                  </a:cubicBezTo>
                  <a:lnTo>
                    <a:pt x="3665248" y="58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6633085" y="3321308"/>
              <a:ext cx="888346" cy="1361878"/>
            </a:xfrm>
            <a:custGeom>
              <a:avLst/>
              <a:gdLst>
                <a:gd name="connsiteX0" fmla="*/ 0 w 630211"/>
                <a:gd name="connsiteY0" fmla="*/ 996950 h 1015891"/>
                <a:gd name="connsiteX1" fmla="*/ 431800 w 630211"/>
                <a:gd name="connsiteY1" fmla="*/ 996950 h 1015891"/>
                <a:gd name="connsiteX2" fmla="*/ 628650 w 630211"/>
                <a:gd name="connsiteY2" fmla="*/ 800100 h 1015891"/>
                <a:gd name="connsiteX3" fmla="*/ 336550 w 630211"/>
                <a:gd name="connsiteY3" fmla="*/ 590550 h 1015891"/>
                <a:gd name="connsiteX4" fmla="*/ 533400 w 630211"/>
                <a:gd name="connsiteY4" fmla="*/ 0 h 1015891"/>
                <a:gd name="connsiteX0" fmla="*/ 0 w 629855"/>
                <a:gd name="connsiteY0" fmla="*/ 996950 h 1016872"/>
                <a:gd name="connsiteX1" fmla="*/ 222353 w 629855"/>
                <a:gd name="connsiteY1" fmla="*/ 1010173 h 1016872"/>
                <a:gd name="connsiteX2" fmla="*/ 431800 w 629855"/>
                <a:gd name="connsiteY2" fmla="*/ 996950 h 1016872"/>
                <a:gd name="connsiteX3" fmla="*/ 628650 w 629855"/>
                <a:gd name="connsiteY3" fmla="*/ 800100 h 1016872"/>
                <a:gd name="connsiteX4" fmla="*/ 336550 w 629855"/>
                <a:gd name="connsiteY4" fmla="*/ 590550 h 1016872"/>
                <a:gd name="connsiteX5" fmla="*/ 533400 w 629855"/>
                <a:gd name="connsiteY5" fmla="*/ 0 h 1016872"/>
                <a:gd name="connsiteX0" fmla="*/ 0 w 629863"/>
                <a:gd name="connsiteY0" fmla="*/ 996950 h 1014048"/>
                <a:gd name="connsiteX1" fmla="*/ 216004 w 629863"/>
                <a:gd name="connsiteY1" fmla="*/ 1003809 h 1014048"/>
                <a:gd name="connsiteX2" fmla="*/ 431800 w 629863"/>
                <a:gd name="connsiteY2" fmla="*/ 996950 h 1014048"/>
                <a:gd name="connsiteX3" fmla="*/ 628650 w 629863"/>
                <a:gd name="connsiteY3" fmla="*/ 800100 h 1014048"/>
                <a:gd name="connsiteX4" fmla="*/ 336550 w 629863"/>
                <a:gd name="connsiteY4" fmla="*/ 590550 h 1014048"/>
                <a:gd name="connsiteX5" fmla="*/ 533400 w 629863"/>
                <a:gd name="connsiteY5" fmla="*/ 0 h 1014048"/>
                <a:gd name="connsiteX0" fmla="*/ 0 w 630070"/>
                <a:gd name="connsiteY0" fmla="*/ 996950 h 1006828"/>
                <a:gd name="connsiteX1" fmla="*/ 216004 w 630070"/>
                <a:gd name="connsiteY1" fmla="*/ 1003809 h 1006828"/>
                <a:gd name="connsiteX2" fmla="*/ 438149 w 630070"/>
                <a:gd name="connsiteY2" fmla="*/ 984226 h 1006828"/>
                <a:gd name="connsiteX3" fmla="*/ 628650 w 630070"/>
                <a:gd name="connsiteY3" fmla="*/ 800100 h 1006828"/>
                <a:gd name="connsiteX4" fmla="*/ 336550 w 630070"/>
                <a:gd name="connsiteY4" fmla="*/ 590550 h 1006828"/>
                <a:gd name="connsiteX5" fmla="*/ 533400 w 630070"/>
                <a:gd name="connsiteY5" fmla="*/ 0 h 1006828"/>
                <a:gd name="connsiteX0" fmla="*/ 0 w 630302"/>
                <a:gd name="connsiteY0" fmla="*/ 996950 h 1004630"/>
                <a:gd name="connsiteX1" fmla="*/ 216004 w 630302"/>
                <a:gd name="connsiteY1" fmla="*/ 1003809 h 1004630"/>
                <a:gd name="connsiteX2" fmla="*/ 444501 w 630302"/>
                <a:gd name="connsiteY2" fmla="*/ 977862 h 1004630"/>
                <a:gd name="connsiteX3" fmla="*/ 628650 w 630302"/>
                <a:gd name="connsiteY3" fmla="*/ 800100 h 1004630"/>
                <a:gd name="connsiteX4" fmla="*/ 336550 w 630302"/>
                <a:gd name="connsiteY4" fmla="*/ 590550 h 1004630"/>
                <a:gd name="connsiteX5" fmla="*/ 533400 w 630302"/>
                <a:gd name="connsiteY5" fmla="*/ 0 h 1004630"/>
                <a:gd name="connsiteX0" fmla="*/ 0 w 630302"/>
                <a:gd name="connsiteY0" fmla="*/ 996950 h 1003821"/>
                <a:gd name="connsiteX1" fmla="*/ 216004 w 630302"/>
                <a:gd name="connsiteY1" fmla="*/ 1003809 h 1003821"/>
                <a:gd name="connsiteX2" fmla="*/ 444501 w 630302"/>
                <a:gd name="connsiteY2" fmla="*/ 971499 h 1003821"/>
                <a:gd name="connsiteX3" fmla="*/ 628650 w 630302"/>
                <a:gd name="connsiteY3" fmla="*/ 800100 h 1003821"/>
                <a:gd name="connsiteX4" fmla="*/ 336550 w 630302"/>
                <a:gd name="connsiteY4" fmla="*/ 590550 h 1003821"/>
                <a:gd name="connsiteX5" fmla="*/ 533400 w 630302"/>
                <a:gd name="connsiteY5" fmla="*/ 0 h 1003821"/>
                <a:gd name="connsiteX0" fmla="*/ 0 w 630236"/>
                <a:gd name="connsiteY0" fmla="*/ 996950 h 1003833"/>
                <a:gd name="connsiteX1" fmla="*/ 254127 w 630236"/>
                <a:gd name="connsiteY1" fmla="*/ 1003821 h 1003833"/>
                <a:gd name="connsiteX2" fmla="*/ 444501 w 630236"/>
                <a:gd name="connsiteY2" fmla="*/ 971499 h 1003833"/>
                <a:gd name="connsiteX3" fmla="*/ 628650 w 630236"/>
                <a:gd name="connsiteY3" fmla="*/ 800100 h 1003833"/>
                <a:gd name="connsiteX4" fmla="*/ 336550 w 630236"/>
                <a:gd name="connsiteY4" fmla="*/ 590550 h 1003833"/>
                <a:gd name="connsiteX5" fmla="*/ 533400 w 630236"/>
                <a:gd name="connsiteY5" fmla="*/ 0 h 1003833"/>
                <a:gd name="connsiteX0" fmla="*/ 0 w 633656"/>
                <a:gd name="connsiteY0" fmla="*/ 996950 h 1003821"/>
                <a:gd name="connsiteX1" fmla="*/ 254127 w 633656"/>
                <a:gd name="connsiteY1" fmla="*/ 1003821 h 1003821"/>
                <a:gd name="connsiteX2" fmla="*/ 501680 w 633656"/>
                <a:gd name="connsiteY2" fmla="*/ 958776 h 1003821"/>
                <a:gd name="connsiteX3" fmla="*/ 628650 w 633656"/>
                <a:gd name="connsiteY3" fmla="*/ 800100 h 1003821"/>
                <a:gd name="connsiteX4" fmla="*/ 336550 w 633656"/>
                <a:gd name="connsiteY4" fmla="*/ 590550 h 1003821"/>
                <a:gd name="connsiteX5" fmla="*/ 533400 w 633656"/>
                <a:gd name="connsiteY5" fmla="*/ 0 h 1003821"/>
                <a:gd name="connsiteX0" fmla="*/ 0 w 633656"/>
                <a:gd name="connsiteY0" fmla="*/ 990589 h 997460"/>
                <a:gd name="connsiteX1" fmla="*/ 254127 w 633656"/>
                <a:gd name="connsiteY1" fmla="*/ 997460 h 997460"/>
                <a:gd name="connsiteX2" fmla="*/ 501680 w 633656"/>
                <a:gd name="connsiteY2" fmla="*/ 952415 h 997460"/>
                <a:gd name="connsiteX3" fmla="*/ 628650 w 633656"/>
                <a:gd name="connsiteY3" fmla="*/ 793739 h 997460"/>
                <a:gd name="connsiteX4" fmla="*/ 336550 w 633656"/>
                <a:gd name="connsiteY4" fmla="*/ 584189 h 997460"/>
                <a:gd name="connsiteX5" fmla="*/ 622379 w 633656"/>
                <a:gd name="connsiteY5" fmla="*/ 0 h 997460"/>
                <a:gd name="connsiteX0" fmla="*/ 0 w 633656"/>
                <a:gd name="connsiteY0" fmla="*/ 1009649 h 1016520"/>
                <a:gd name="connsiteX1" fmla="*/ 254127 w 633656"/>
                <a:gd name="connsiteY1" fmla="*/ 1016520 h 1016520"/>
                <a:gd name="connsiteX2" fmla="*/ 501680 w 633656"/>
                <a:gd name="connsiteY2" fmla="*/ 971475 h 1016520"/>
                <a:gd name="connsiteX3" fmla="*/ 628650 w 633656"/>
                <a:gd name="connsiteY3" fmla="*/ 812799 h 1016520"/>
                <a:gd name="connsiteX4" fmla="*/ 336550 w 633656"/>
                <a:gd name="connsiteY4" fmla="*/ 603249 h 1016520"/>
                <a:gd name="connsiteX5" fmla="*/ 633656 w 633656"/>
                <a:gd name="connsiteY5" fmla="*/ 0 h 1016520"/>
                <a:gd name="connsiteX0" fmla="*/ 0 w 622295"/>
                <a:gd name="connsiteY0" fmla="*/ 1039363 h 1039598"/>
                <a:gd name="connsiteX1" fmla="*/ 242766 w 622295"/>
                <a:gd name="connsiteY1" fmla="*/ 1016520 h 1039598"/>
                <a:gd name="connsiteX2" fmla="*/ 490319 w 622295"/>
                <a:gd name="connsiteY2" fmla="*/ 971475 h 1039598"/>
                <a:gd name="connsiteX3" fmla="*/ 617289 w 622295"/>
                <a:gd name="connsiteY3" fmla="*/ 812799 h 1039598"/>
                <a:gd name="connsiteX4" fmla="*/ 325189 w 622295"/>
                <a:gd name="connsiteY4" fmla="*/ 603249 h 1039598"/>
                <a:gd name="connsiteX5" fmla="*/ 622295 w 622295"/>
                <a:gd name="connsiteY5" fmla="*/ 0 h 1039598"/>
                <a:gd name="connsiteX0" fmla="*/ 0 w 622295"/>
                <a:gd name="connsiteY0" fmla="*/ 1039363 h 1039736"/>
                <a:gd name="connsiteX1" fmla="*/ 276847 w 622295"/>
                <a:gd name="connsiteY1" fmla="*/ 1022462 h 1039736"/>
                <a:gd name="connsiteX2" fmla="*/ 490319 w 622295"/>
                <a:gd name="connsiteY2" fmla="*/ 971475 h 1039736"/>
                <a:gd name="connsiteX3" fmla="*/ 617289 w 622295"/>
                <a:gd name="connsiteY3" fmla="*/ 812799 h 1039736"/>
                <a:gd name="connsiteX4" fmla="*/ 325189 w 622295"/>
                <a:gd name="connsiteY4" fmla="*/ 603249 h 1039736"/>
                <a:gd name="connsiteX5" fmla="*/ 622295 w 622295"/>
                <a:gd name="connsiteY5" fmla="*/ 0 h 1039736"/>
                <a:gd name="connsiteX0" fmla="*/ 0 w 616615"/>
                <a:gd name="connsiteY0" fmla="*/ 1033420 h 1034118"/>
                <a:gd name="connsiteX1" fmla="*/ 271167 w 616615"/>
                <a:gd name="connsiteY1" fmla="*/ 1022462 h 1034118"/>
                <a:gd name="connsiteX2" fmla="*/ 484639 w 616615"/>
                <a:gd name="connsiteY2" fmla="*/ 971475 h 1034118"/>
                <a:gd name="connsiteX3" fmla="*/ 611609 w 616615"/>
                <a:gd name="connsiteY3" fmla="*/ 812799 h 1034118"/>
                <a:gd name="connsiteX4" fmla="*/ 319509 w 616615"/>
                <a:gd name="connsiteY4" fmla="*/ 603249 h 1034118"/>
                <a:gd name="connsiteX5" fmla="*/ 616615 w 616615"/>
                <a:gd name="connsiteY5" fmla="*/ 0 h 1034118"/>
                <a:gd name="connsiteX0" fmla="*/ 0 w 622295"/>
                <a:gd name="connsiteY0" fmla="*/ 1069076 h 1069182"/>
                <a:gd name="connsiteX1" fmla="*/ 276847 w 622295"/>
                <a:gd name="connsiteY1" fmla="*/ 1022462 h 1069182"/>
                <a:gd name="connsiteX2" fmla="*/ 490319 w 622295"/>
                <a:gd name="connsiteY2" fmla="*/ 971475 h 1069182"/>
                <a:gd name="connsiteX3" fmla="*/ 617289 w 622295"/>
                <a:gd name="connsiteY3" fmla="*/ 812799 h 1069182"/>
                <a:gd name="connsiteX4" fmla="*/ 325189 w 622295"/>
                <a:gd name="connsiteY4" fmla="*/ 603249 h 1069182"/>
                <a:gd name="connsiteX5" fmla="*/ 622295 w 622295"/>
                <a:gd name="connsiteY5" fmla="*/ 0 h 1069182"/>
                <a:gd name="connsiteX0" fmla="*/ 0 w 644324"/>
                <a:gd name="connsiteY0" fmla="*/ 1069076 h 1069182"/>
                <a:gd name="connsiteX1" fmla="*/ 298876 w 644324"/>
                <a:gd name="connsiteY1" fmla="*/ 1022462 h 1069182"/>
                <a:gd name="connsiteX2" fmla="*/ 512348 w 644324"/>
                <a:gd name="connsiteY2" fmla="*/ 971475 h 1069182"/>
                <a:gd name="connsiteX3" fmla="*/ 639318 w 644324"/>
                <a:gd name="connsiteY3" fmla="*/ 812799 h 1069182"/>
                <a:gd name="connsiteX4" fmla="*/ 347218 w 644324"/>
                <a:gd name="connsiteY4" fmla="*/ 603249 h 1069182"/>
                <a:gd name="connsiteX5" fmla="*/ 644324 w 644324"/>
                <a:gd name="connsiteY5" fmla="*/ 0 h 1069182"/>
                <a:gd name="connsiteX0" fmla="*/ 0 w 666353"/>
                <a:gd name="connsiteY0" fmla="*/ 1064466 h 1064585"/>
                <a:gd name="connsiteX1" fmla="*/ 320905 w 666353"/>
                <a:gd name="connsiteY1" fmla="*/ 1022462 h 1064585"/>
                <a:gd name="connsiteX2" fmla="*/ 534377 w 666353"/>
                <a:gd name="connsiteY2" fmla="*/ 971475 h 1064585"/>
                <a:gd name="connsiteX3" fmla="*/ 661347 w 666353"/>
                <a:gd name="connsiteY3" fmla="*/ 812799 h 1064585"/>
                <a:gd name="connsiteX4" fmla="*/ 369247 w 666353"/>
                <a:gd name="connsiteY4" fmla="*/ 603249 h 1064585"/>
                <a:gd name="connsiteX5" fmla="*/ 666353 w 666353"/>
                <a:gd name="connsiteY5" fmla="*/ 0 h 1064585"/>
                <a:gd name="connsiteX0" fmla="*/ 0 w 666353"/>
                <a:gd name="connsiteY0" fmla="*/ 1064466 h 1064763"/>
                <a:gd name="connsiteX1" fmla="*/ 320905 w 666353"/>
                <a:gd name="connsiteY1" fmla="*/ 1040900 h 1064763"/>
                <a:gd name="connsiteX2" fmla="*/ 534377 w 666353"/>
                <a:gd name="connsiteY2" fmla="*/ 971475 h 1064763"/>
                <a:gd name="connsiteX3" fmla="*/ 661347 w 666353"/>
                <a:gd name="connsiteY3" fmla="*/ 812799 h 1064763"/>
                <a:gd name="connsiteX4" fmla="*/ 369247 w 666353"/>
                <a:gd name="connsiteY4" fmla="*/ 603249 h 1064763"/>
                <a:gd name="connsiteX5" fmla="*/ 666353 w 666353"/>
                <a:gd name="connsiteY5" fmla="*/ 0 h 1064763"/>
                <a:gd name="connsiteX0" fmla="*/ 0 w 668377"/>
                <a:gd name="connsiteY0" fmla="*/ 1064466 h 1064706"/>
                <a:gd name="connsiteX1" fmla="*/ 320905 w 668377"/>
                <a:gd name="connsiteY1" fmla="*/ 1040900 h 1064706"/>
                <a:gd name="connsiteX2" fmla="*/ 556406 w 668377"/>
                <a:gd name="connsiteY2" fmla="*/ 989913 h 1064706"/>
                <a:gd name="connsiteX3" fmla="*/ 661347 w 668377"/>
                <a:gd name="connsiteY3" fmla="*/ 812799 h 1064706"/>
                <a:gd name="connsiteX4" fmla="*/ 369247 w 668377"/>
                <a:gd name="connsiteY4" fmla="*/ 603249 h 1064706"/>
                <a:gd name="connsiteX5" fmla="*/ 666353 w 668377"/>
                <a:gd name="connsiteY5" fmla="*/ 0 h 1064706"/>
                <a:gd name="connsiteX0" fmla="*/ 0 w 666353"/>
                <a:gd name="connsiteY0" fmla="*/ 1064466 h 1064706"/>
                <a:gd name="connsiteX1" fmla="*/ 320905 w 666353"/>
                <a:gd name="connsiteY1" fmla="*/ 1040900 h 1064706"/>
                <a:gd name="connsiteX2" fmla="*/ 556406 w 666353"/>
                <a:gd name="connsiteY2" fmla="*/ 989913 h 1064706"/>
                <a:gd name="connsiteX3" fmla="*/ 656941 w 666353"/>
                <a:gd name="connsiteY3" fmla="*/ 817409 h 1064706"/>
                <a:gd name="connsiteX4" fmla="*/ 369247 w 666353"/>
                <a:gd name="connsiteY4" fmla="*/ 603249 h 1064706"/>
                <a:gd name="connsiteX5" fmla="*/ 666353 w 666353"/>
                <a:gd name="connsiteY5" fmla="*/ 0 h 1064706"/>
                <a:gd name="connsiteX0" fmla="*/ 0 w 666353"/>
                <a:gd name="connsiteY0" fmla="*/ 1064466 h 1067388"/>
                <a:gd name="connsiteX1" fmla="*/ 325311 w 666353"/>
                <a:gd name="connsiteY1" fmla="*/ 1059339 h 1067388"/>
                <a:gd name="connsiteX2" fmla="*/ 556406 w 666353"/>
                <a:gd name="connsiteY2" fmla="*/ 989913 h 1067388"/>
                <a:gd name="connsiteX3" fmla="*/ 656941 w 666353"/>
                <a:gd name="connsiteY3" fmla="*/ 817409 h 1067388"/>
                <a:gd name="connsiteX4" fmla="*/ 369247 w 666353"/>
                <a:gd name="connsiteY4" fmla="*/ 603249 h 1067388"/>
                <a:gd name="connsiteX5" fmla="*/ 666353 w 666353"/>
                <a:gd name="connsiteY5" fmla="*/ 0 h 1067388"/>
                <a:gd name="connsiteX0" fmla="*/ 0 w 648730"/>
                <a:gd name="connsiteY0" fmla="*/ 1064466 h 1067388"/>
                <a:gd name="connsiteX1" fmla="*/ 307688 w 648730"/>
                <a:gd name="connsiteY1" fmla="*/ 1059339 h 1067388"/>
                <a:gd name="connsiteX2" fmla="*/ 538783 w 648730"/>
                <a:gd name="connsiteY2" fmla="*/ 989913 h 1067388"/>
                <a:gd name="connsiteX3" fmla="*/ 639318 w 648730"/>
                <a:gd name="connsiteY3" fmla="*/ 817409 h 1067388"/>
                <a:gd name="connsiteX4" fmla="*/ 351624 w 648730"/>
                <a:gd name="connsiteY4" fmla="*/ 603249 h 1067388"/>
                <a:gd name="connsiteX5" fmla="*/ 648730 w 648730"/>
                <a:gd name="connsiteY5" fmla="*/ 0 h 1067388"/>
                <a:gd name="connsiteX0" fmla="*/ 0 w 648730"/>
                <a:gd name="connsiteY0" fmla="*/ 1064466 h 1065031"/>
                <a:gd name="connsiteX1" fmla="*/ 307688 w 648730"/>
                <a:gd name="connsiteY1" fmla="*/ 1050120 h 1065031"/>
                <a:gd name="connsiteX2" fmla="*/ 538783 w 648730"/>
                <a:gd name="connsiteY2" fmla="*/ 989913 h 1065031"/>
                <a:gd name="connsiteX3" fmla="*/ 639318 w 648730"/>
                <a:gd name="connsiteY3" fmla="*/ 817409 h 1065031"/>
                <a:gd name="connsiteX4" fmla="*/ 351624 w 648730"/>
                <a:gd name="connsiteY4" fmla="*/ 603249 h 1065031"/>
                <a:gd name="connsiteX5" fmla="*/ 648730 w 648730"/>
                <a:gd name="connsiteY5" fmla="*/ 0 h 1065031"/>
                <a:gd name="connsiteX0" fmla="*/ 0 w 646550"/>
                <a:gd name="connsiteY0" fmla="*/ 1064466 h 1065031"/>
                <a:gd name="connsiteX1" fmla="*/ 307688 w 646550"/>
                <a:gd name="connsiteY1" fmla="*/ 1050120 h 1065031"/>
                <a:gd name="connsiteX2" fmla="*/ 538783 w 646550"/>
                <a:gd name="connsiteY2" fmla="*/ 989913 h 1065031"/>
                <a:gd name="connsiteX3" fmla="*/ 639318 w 646550"/>
                <a:gd name="connsiteY3" fmla="*/ 817409 h 1065031"/>
                <a:gd name="connsiteX4" fmla="*/ 351624 w 646550"/>
                <a:gd name="connsiteY4" fmla="*/ 603249 h 1065031"/>
                <a:gd name="connsiteX5" fmla="*/ 617889 w 646550"/>
                <a:gd name="connsiteY5" fmla="*/ 0 h 1065031"/>
                <a:gd name="connsiteX0" fmla="*/ 0 w 663275"/>
                <a:gd name="connsiteY0" fmla="*/ 1064466 h 1065031"/>
                <a:gd name="connsiteX1" fmla="*/ 307688 w 663275"/>
                <a:gd name="connsiteY1" fmla="*/ 1050120 h 1065031"/>
                <a:gd name="connsiteX2" fmla="*/ 538783 w 663275"/>
                <a:gd name="connsiteY2" fmla="*/ 989913 h 1065031"/>
                <a:gd name="connsiteX3" fmla="*/ 656942 w 663275"/>
                <a:gd name="connsiteY3" fmla="*/ 785142 h 1065031"/>
                <a:gd name="connsiteX4" fmla="*/ 351624 w 663275"/>
                <a:gd name="connsiteY4" fmla="*/ 603249 h 1065031"/>
                <a:gd name="connsiteX5" fmla="*/ 617889 w 663275"/>
                <a:gd name="connsiteY5" fmla="*/ 0 h 1065031"/>
                <a:gd name="connsiteX0" fmla="*/ 0 w 654885"/>
                <a:gd name="connsiteY0" fmla="*/ 1064466 h 1065031"/>
                <a:gd name="connsiteX1" fmla="*/ 307688 w 654885"/>
                <a:gd name="connsiteY1" fmla="*/ 1050120 h 1065031"/>
                <a:gd name="connsiteX2" fmla="*/ 538783 w 654885"/>
                <a:gd name="connsiteY2" fmla="*/ 989913 h 1065031"/>
                <a:gd name="connsiteX3" fmla="*/ 648131 w 654885"/>
                <a:gd name="connsiteY3" fmla="*/ 720608 h 1065031"/>
                <a:gd name="connsiteX4" fmla="*/ 351624 w 654885"/>
                <a:gd name="connsiteY4" fmla="*/ 603249 h 1065031"/>
                <a:gd name="connsiteX5" fmla="*/ 617889 w 654885"/>
                <a:gd name="connsiteY5" fmla="*/ 0 h 1065031"/>
                <a:gd name="connsiteX0" fmla="*/ 0 w 654761"/>
                <a:gd name="connsiteY0" fmla="*/ 1064466 h 1067388"/>
                <a:gd name="connsiteX1" fmla="*/ 320906 w 654761"/>
                <a:gd name="connsiteY1" fmla="*/ 1059339 h 1067388"/>
                <a:gd name="connsiteX2" fmla="*/ 538783 w 654761"/>
                <a:gd name="connsiteY2" fmla="*/ 989913 h 1067388"/>
                <a:gd name="connsiteX3" fmla="*/ 648131 w 654761"/>
                <a:gd name="connsiteY3" fmla="*/ 720608 h 1067388"/>
                <a:gd name="connsiteX4" fmla="*/ 351624 w 654761"/>
                <a:gd name="connsiteY4" fmla="*/ 603249 h 1067388"/>
                <a:gd name="connsiteX5" fmla="*/ 617889 w 654761"/>
                <a:gd name="connsiteY5" fmla="*/ 0 h 1067388"/>
                <a:gd name="connsiteX0" fmla="*/ 0 w 650356"/>
                <a:gd name="connsiteY0" fmla="*/ 1059856 h 1065206"/>
                <a:gd name="connsiteX1" fmla="*/ 316501 w 650356"/>
                <a:gd name="connsiteY1" fmla="*/ 1059339 h 1065206"/>
                <a:gd name="connsiteX2" fmla="*/ 534378 w 650356"/>
                <a:gd name="connsiteY2" fmla="*/ 989913 h 1065206"/>
                <a:gd name="connsiteX3" fmla="*/ 643726 w 650356"/>
                <a:gd name="connsiteY3" fmla="*/ 720608 h 1065206"/>
                <a:gd name="connsiteX4" fmla="*/ 347219 w 650356"/>
                <a:gd name="connsiteY4" fmla="*/ 603249 h 1065206"/>
                <a:gd name="connsiteX5" fmla="*/ 613484 w 650356"/>
                <a:gd name="connsiteY5" fmla="*/ 0 h 1065206"/>
                <a:gd name="connsiteX0" fmla="*/ 0 w 650356"/>
                <a:gd name="connsiteY0" fmla="*/ 1059856 h 1065206"/>
                <a:gd name="connsiteX1" fmla="*/ 316501 w 650356"/>
                <a:gd name="connsiteY1" fmla="*/ 1059339 h 1065206"/>
                <a:gd name="connsiteX2" fmla="*/ 534378 w 650356"/>
                <a:gd name="connsiteY2" fmla="*/ 989913 h 1065206"/>
                <a:gd name="connsiteX3" fmla="*/ 643726 w 650356"/>
                <a:gd name="connsiteY3" fmla="*/ 720608 h 1065206"/>
                <a:gd name="connsiteX4" fmla="*/ 347219 w 650356"/>
                <a:gd name="connsiteY4" fmla="*/ 603249 h 1065206"/>
                <a:gd name="connsiteX5" fmla="*/ 613484 w 650356"/>
                <a:gd name="connsiteY5" fmla="*/ 0 h 1065206"/>
                <a:gd name="connsiteX0" fmla="*/ 0 w 654762"/>
                <a:gd name="connsiteY0" fmla="*/ 1064466 h 1067388"/>
                <a:gd name="connsiteX1" fmla="*/ 320907 w 654762"/>
                <a:gd name="connsiteY1" fmla="*/ 1059339 h 1067388"/>
                <a:gd name="connsiteX2" fmla="*/ 538784 w 654762"/>
                <a:gd name="connsiteY2" fmla="*/ 989913 h 1067388"/>
                <a:gd name="connsiteX3" fmla="*/ 648132 w 654762"/>
                <a:gd name="connsiteY3" fmla="*/ 720608 h 1067388"/>
                <a:gd name="connsiteX4" fmla="*/ 351625 w 654762"/>
                <a:gd name="connsiteY4" fmla="*/ 603249 h 1067388"/>
                <a:gd name="connsiteX5" fmla="*/ 617890 w 654762"/>
                <a:gd name="connsiteY5" fmla="*/ 0 h 1067388"/>
                <a:gd name="connsiteX0" fmla="*/ 0 w 624692"/>
                <a:gd name="connsiteY0" fmla="*/ 1058473 h 1064690"/>
                <a:gd name="connsiteX1" fmla="*/ 290837 w 624692"/>
                <a:gd name="connsiteY1" fmla="*/ 1059339 h 1064690"/>
                <a:gd name="connsiteX2" fmla="*/ 508714 w 624692"/>
                <a:gd name="connsiteY2" fmla="*/ 989913 h 1064690"/>
                <a:gd name="connsiteX3" fmla="*/ 618062 w 624692"/>
                <a:gd name="connsiteY3" fmla="*/ 720608 h 1064690"/>
                <a:gd name="connsiteX4" fmla="*/ 321555 w 624692"/>
                <a:gd name="connsiteY4" fmla="*/ 603249 h 1064690"/>
                <a:gd name="connsiteX5" fmla="*/ 587820 w 624692"/>
                <a:gd name="connsiteY5" fmla="*/ 0 h 1064690"/>
                <a:gd name="connsiteX0" fmla="*/ 0 w 618964"/>
                <a:gd name="connsiteY0" fmla="*/ 1065963 h 1068281"/>
                <a:gd name="connsiteX1" fmla="*/ 285109 w 618964"/>
                <a:gd name="connsiteY1" fmla="*/ 1059339 h 1068281"/>
                <a:gd name="connsiteX2" fmla="*/ 502986 w 618964"/>
                <a:gd name="connsiteY2" fmla="*/ 989913 h 1068281"/>
                <a:gd name="connsiteX3" fmla="*/ 612334 w 618964"/>
                <a:gd name="connsiteY3" fmla="*/ 720608 h 1068281"/>
                <a:gd name="connsiteX4" fmla="*/ 315827 w 618964"/>
                <a:gd name="connsiteY4" fmla="*/ 603249 h 1068281"/>
                <a:gd name="connsiteX5" fmla="*/ 582092 w 618964"/>
                <a:gd name="connsiteY5" fmla="*/ 0 h 1068281"/>
                <a:gd name="connsiteX0" fmla="*/ 0 w 624692"/>
                <a:gd name="connsiteY0" fmla="*/ 1061468 h 1065882"/>
                <a:gd name="connsiteX1" fmla="*/ 290837 w 624692"/>
                <a:gd name="connsiteY1" fmla="*/ 1059339 h 1065882"/>
                <a:gd name="connsiteX2" fmla="*/ 508714 w 624692"/>
                <a:gd name="connsiteY2" fmla="*/ 989913 h 1065882"/>
                <a:gd name="connsiteX3" fmla="*/ 618062 w 624692"/>
                <a:gd name="connsiteY3" fmla="*/ 720608 h 1065882"/>
                <a:gd name="connsiteX4" fmla="*/ 321555 w 624692"/>
                <a:gd name="connsiteY4" fmla="*/ 603249 h 1065882"/>
                <a:gd name="connsiteX5" fmla="*/ 587820 w 624692"/>
                <a:gd name="connsiteY5" fmla="*/ 0 h 1065882"/>
                <a:gd name="connsiteX0" fmla="*/ 0 w 624692"/>
                <a:gd name="connsiteY0" fmla="*/ 1065962 h 1068280"/>
                <a:gd name="connsiteX1" fmla="*/ 290837 w 624692"/>
                <a:gd name="connsiteY1" fmla="*/ 1059339 h 1068280"/>
                <a:gd name="connsiteX2" fmla="*/ 508714 w 624692"/>
                <a:gd name="connsiteY2" fmla="*/ 989913 h 1068280"/>
                <a:gd name="connsiteX3" fmla="*/ 618062 w 624692"/>
                <a:gd name="connsiteY3" fmla="*/ 720608 h 1068280"/>
                <a:gd name="connsiteX4" fmla="*/ 321555 w 624692"/>
                <a:gd name="connsiteY4" fmla="*/ 603249 h 1068280"/>
                <a:gd name="connsiteX5" fmla="*/ 587820 w 624692"/>
                <a:gd name="connsiteY5" fmla="*/ 0 h 1068280"/>
                <a:gd name="connsiteX0" fmla="*/ 0 w 624692"/>
                <a:gd name="connsiteY0" fmla="*/ 1059969 h 1065251"/>
                <a:gd name="connsiteX1" fmla="*/ 290837 w 624692"/>
                <a:gd name="connsiteY1" fmla="*/ 1059339 h 1065251"/>
                <a:gd name="connsiteX2" fmla="*/ 508714 w 624692"/>
                <a:gd name="connsiteY2" fmla="*/ 989913 h 1065251"/>
                <a:gd name="connsiteX3" fmla="*/ 618062 w 624692"/>
                <a:gd name="connsiteY3" fmla="*/ 720608 h 1065251"/>
                <a:gd name="connsiteX4" fmla="*/ 321555 w 624692"/>
                <a:gd name="connsiteY4" fmla="*/ 603249 h 1065251"/>
                <a:gd name="connsiteX5" fmla="*/ 587820 w 624692"/>
                <a:gd name="connsiteY5" fmla="*/ 0 h 1065251"/>
                <a:gd name="connsiteX0" fmla="*/ 0 w 623260"/>
                <a:gd name="connsiteY0" fmla="*/ 1065961 h 1068280"/>
                <a:gd name="connsiteX1" fmla="*/ 289405 w 623260"/>
                <a:gd name="connsiteY1" fmla="*/ 1059339 h 1068280"/>
                <a:gd name="connsiteX2" fmla="*/ 507282 w 623260"/>
                <a:gd name="connsiteY2" fmla="*/ 989913 h 1068280"/>
                <a:gd name="connsiteX3" fmla="*/ 616630 w 623260"/>
                <a:gd name="connsiteY3" fmla="*/ 720608 h 1068280"/>
                <a:gd name="connsiteX4" fmla="*/ 320123 w 623260"/>
                <a:gd name="connsiteY4" fmla="*/ 603249 h 1068280"/>
                <a:gd name="connsiteX5" fmla="*/ 586388 w 623260"/>
                <a:gd name="connsiteY5" fmla="*/ 0 h 1068280"/>
                <a:gd name="connsiteX0" fmla="*/ 0 w 623260"/>
                <a:gd name="connsiteY0" fmla="*/ 1059969 h 1065251"/>
                <a:gd name="connsiteX1" fmla="*/ 289405 w 623260"/>
                <a:gd name="connsiteY1" fmla="*/ 1059339 h 1065251"/>
                <a:gd name="connsiteX2" fmla="*/ 507282 w 623260"/>
                <a:gd name="connsiteY2" fmla="*/ 989913 h 1065251"/>
                <a:gd name="connsiteX3" fmla="*/ 616630 w 623260"/>
                <a:gd name="connsiteY3" fmla="*/ 720608 h 1065251"/>
                <a:gd name="connsiteX4" fmla="*/ 320123 w 623260"/>
                <a:gd name="connsiteY4" fmla="*/ 603249 h 1065251"/>
                <a:gd name="connsiteX5" fmla="*/ 586388 w 623260"/>
                <a:gd name="connsiteY5" fmla="*/ 0 h 1065251"/>
                <a:gd name="connsiteX0" fmla="*/ 0 w 623260"/>
                <a:gd name="connsiteY0" fmla="*/ 1064463 h 1067386"/>
                <a:gd name="connsiteX1" fmla="*/ 289405 w 623260"/>
                <a:gd name="connsiteY1" fmla="*/ 1059339 h 1067386"/>
                <a:gd name="connsiteX2" fmla="*/ 507282 w 623260"/>
                <a:gd name="connsiteY2" fmla="*/ 989913 h 1067386"/>
                <a:gd name="connsiteX3" fmla="*/ 616630 w 623260"/>
                <a:gd name="connsiteY3" fmla="*/ 720608 h 1067386"/>
                <a:gd name="connsiteX4" fmla="*/ 320123 w 623260"/>
                <a:gd name="connsiteY4" fmla="*/ 603249 h 1067386"/>
                <a:gd name="connsiteX5" fmla="*/ 586388 w 623260"/>
                <a:gd name="connsiteY5" fmla="*/ 0 h 1067386"/>
                <a:gd name="connsiteX0" fmla="*/ 0 w 623313"/>
                <a:gd name="connsiteY0" fmla="*/ 1064463 h 1066139"/>
                <a:gd name="connsiteX1" fmla="*/ 283678 w 623313"/>
                <a:gd name="connsiteY1" fmla="*/ 1056343 h 1066139"/>
                <a:gd name="connsiteX2" fmla="*/ 507282 w 623313"/>
                <a:gd name="connsiteY2" fmla="*/ 989913 h 1066139"/>
                <a:gd name="connsiteX3" fmla="*/ 616630 w 623313"/>
                <a:gd name="connsiteY3" fmla="*/ 720608 h 1066139"/>
                <a:gd name="connsiteX4" fmla="*/ 320123 w 623313"/>
                <a:gd name="connsiteY4" fmla="*/ 603249 h 1066139"/>
                <a:gd name="connsiteX5" fmla="*/ 586388 w 623313"/>
                <a:gd name="connsiteY5" fmla="*/ 0 h 1066139"/>
                <a:gd name="connsiteX0" fmla="*/ 0 w 663406"/>
                <a:gd name="connsiteY0" fmla="*/ 1058471 h 1062673"/>
                <a:gd name="connsiteX1" fmla="*/ 323771 w 663406"/>
                <a:gd name="connsiteY1" fmla="*/ 1056343 h 1062673"/>
                <a:gd name="connsiteX2" fmla="*/ 547375 w 663406"/>
                <a:gd name="connsiteY2" fmla="*/ 989913 h 1062673"/>
                <a:gd name="connsiteX3" fmla="*/ 656723 w 663406"/>
                <a:gd name="connsiteY3" fmla="*/ 720608 h 1062673"/>
                <a:gd name="connsiteX4" fmla="*/ 360216 w 663406"/>
                <a:gd name="connsiteY4" fmla="*/ 603249 h 1062673"/>
                <a:gd name="connsiteX5" fmla="*/ 626481 w 663406"/>
                <a:gd name="connsiteY5" fmla="*/ 0 h 1062673"/>
                <a:gd name="connsiteX0" fmla="*/ 0 w 667732"/>
                <a:gd name="connsiteY0" fmla="*/ 1070295 h 1070976"/>
                <a:gd name="connsiteX1" fmla="*/ 328097 w 667732"/>
                <a:gd name="connsiteY1" fmla="*/ 1056343 h 1070976"/>
                <a:gd name="connsiteX2" fmla="*/ 551701 w 667732"/>
                <a:gd name="connsiteY2" fmla="*/ 989913 h 1070976"/>
                <a:gd name="connsiteX3" fmla="*/ 661049 w 667732"/>
                <a:gd name="connsiteY3" fmla="*/ 720608 h 1070976"/>
                <a:gd name="connsiteX4" fmla="*/ 364542 w 667732"/>
                <a:gd name="connsiteY4" fmla="*/ 603249 h 1070976"/>
                <a:gd name="connsiteX5" fmla="*/ 630807 w 667732"/>
                <a:gd name="connsiteY5" fmla="*/ 0 h 107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732" h="1070976">
                  <a:moveTo>
                    <a:pt x="0" y="1070295"/>
                  </a:moveTo>
                  <a:cubicBezTo>
                    <a:pt x="37059" y="1072499"/>
                    <a:pt x="236147" y="1069740"/>
                    <a:pt x="328097" y="1056343"/>
                  </a:cubicBezTo>
                  <a:cubicBezTo>
                    <a:pt x="420047" y="1042946"/>
                    <a:pt x="496209" y="1045869"/>
                    <a:pt x="551701" y="989913"/>
                  </a:cubicBezTo>
                  <a:cubicBezTo>
                    <a:pt x="607193" y="933957"/>
                    <a:pt x="692242" y="785052"/>
                    <a:pt x="661049" y="720608"/>
                  </a:cubicBezTo>
                  <a:cubicBezTo>
                    <a:pt x="629856" y="656164"/>
                    <a:pt x="363708" y="738715"/>
                    <a:pt x="364542" y="603249"/>
                  </a:cubicBezTo>
                  <a:cubicBezTo>
                    <a:pt x="365376" y="467783"/>
                    <a:pt x="604349" y="79375"/>
                    <a:pt x="63080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1791509" y="3329073"/>
              <a:ext cx="5680065" cy="139561"/>
            </a:xfrm>
            <a:custGeom>
              <a:avLst/>
              <a:gdLst>
                <a:gd name="connsiteX0" fmla="*/ 0 w 4330700"/>
                <a:gd name="connsiteY0" fmla="*/ 0 h 76200"/>
                <a:gd name="connsiteX1" fmla="*/ 2190750 w 4330700"/>
                <a:gd name="connsiteY1" fmla="*/ 76200 h 76200"/>
                <a:gd name="connsiteX2" fmla="*/ 2190750 w 4330700"/>
                <a:gd name="connsiteY2" fmla="*/ 76200 h 76200"/>
                <a:gd name="connsiteX3" fmla="*/ 4330700 w 4330700"/>
                <a:gd name="connsiteY3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4330700 w 4330700"/>
                <a:gd name="connsiteY4" fmla="*/ 0 h 76200"/>
                <a:gd name="connsiteX0" fmla="*/ 0 w 4330700"/>
                <a:gd name="connsiteY0" fmla="*/ 0 h 76200"/>
                <a:gd name="connsiteX1" fmla="*/ 1238250 w 4330700"/>
                <a:gd name="connsiteY1" fmla="*/ 44450 h 76200"/>
                <a:gd name="connsiteX2" fmla="*/ 2190750 w 4330700"/>
                <a:gd name="connsiteY2" fmla="*/ 76200 h 76200"/>
                <a:gd name="connsiteX3" fmla="*/ 2190750 w 4330700"/>
                <a:gd name="connsiteY3" fmla="*/ 76200 h 76200"/>
                <a:gd name="connsiteX4" fmla="*/ 3181350 w 4330700"/>
                <a:gd name="connsiteY4" fmla="*/ 38100 h 76200"/>
                <a:gd name="connsiteX5" fmla="*/ 4330700 w 4330700"/>
                <a:gd name="connsiteY5" fmla="*/ 0 h 76200"/>
                <a:gd name="connsiteX0" fmla="*/ 0 w 4330700"/>
                <a:gd name="connsiteY0" fmla="*/ 0 h 101600"/>
                <a:gd name="connsiteX1" fmla="*/ 1238250 w 4330700"/>
                <a:gd name="connsiteY1" fmla="*/ 444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101600"/>
                <a:gd name="connsiteX1" fmla="*/ 1244600 w 4330700"/>
                <a:gd name="connsiteY1" fmla="*/ 95250 h 101600"/>
                <a:gd name="connsiteX2" fmla="*/ 2190750 w 4330700"/>
                <a:gd name="connsiteY2" fmla="*/ 76200 h 101600"/>
                <a:gd name="connsiteX3" fmla="*/ 2197100 w 4330700"/>
                <a:gd name="connsiteY3" fmla="*/ 101600 h 101600"/>
                <a:gd name="connsiteX4" fmla="*/ 3181350 w 4330700"/>
                <a:gd name="connsiteY4" fmla="*/ 38100 h 101600"/>
                <a:gd name="connsiteX5" fmla="*/ 4330700 w 4330700"/>
                <a:gd name="connsiteY5" fmla="*/ 0 h 101600"/>
                <a:gd name="connsiteX0" fmla="*/ 0 w 4330700"/>
                <a:gd name="connsiteY0" fmla="*/ 0 h 95250"/>
                <a:gd name="connsiteX1" fmla="*/ 1244600 w 4330700"/>
                <a:gd name="connsiteY1" fmla="*/ 95250 h 95250"/>
                <a:gd name="connsiteX2" fmla="*/ 2190750 w 4330700"/>
                <a:gd name="connsiteY2" fmla="*/ 76200 h 95250"/>
                <a:gd name="connsiteX3" fmla="*/ 3181350 w 4330700"/>
                <a:gd name="connsiteY3" fmla="*/ 38100 h 95250"/>
                <a:gd name="connsiteX4" fmla="*/ 4330700 w 4330700"/>
                <a:gd name="connsiteY4" fmla="*/ 0 h 95250"/>
                <a:gd name="connsiteX0" fmla="*/ 0 w 4330700"/>
                <a:gd name="connsiteY0" fmla="*/ 0 h 114300"/>
                <a:gd name="connsiteX1" fmla="*/ 1244600 w 4330700"/>
                <a:gd name="connsiteY1" fmla="*/ 95250 h 114300"/>
                <a:gd name="connsiteX2" fmla="*/ 2190750 w 4330700"/>
                <a:gd name="connsiteY2" fmla="*/ 114300 h 114300"/>
                <a:gd name="connsiteX3" fmla="*/ 3181350 w 4330700"/>
                <a:gd name="connsiteY3" fmla="*/ 38100 h 114300"/>
                <a:gd name="connsiteX4" fmla="*/ 4330700 w 4330700"/>
                <a:gd name="connsiteY4" fmla="*/ 0 h 114300"/>
                <a:gd name="connsiteX0" fmla="*/ 0 w 4330700"/>
                <a:gd name="connsiteY0" fmla="*/ 0 h 114715"/>
                <a:gd name="connsiteX1" fmla="*/ 1244600 w 4330700"/>
                <a:gd name="connsiteY1" fmla="*/ 95250 h 114715"/>
                <a:gd name="connsiteX2" fmla="*/ 2190750 w 4330700"/>
                <a:gd name="connsiteY2" fmla="*/ 114300 h 114715"/>
                <a:gd name="connsiteX3" fmla="*/ 3200400 w 4330700"/>
                <a:gd name="connsiteY3" fmla="*/ 76200 h 114715"/>
                <a:gd name="connsiteX4" fmla="*/ 4330700 w 4330700"/>
                <a:gd name="connsiteY4" fmla="*/ 0 h 114715"/>
                <a:gd name="connsiteX0" fmla="*/ 0 w 4305300"/>
                <a:gd name="connsiteY0" fmla="*/ 63731 h 114715"/>
                <a:gd name="connsiteX1" fmla="*/ 1219200 w 4305300"/>
                <a:gd name="connsiteY1" fmla="*/ 95250 h 114715"/>
                <a:gd name="connsiteX2" fmla="*/ 2165350 w 4305300"/>
                <a:gd name="connsiteY2" fmla="*/ 114300 h 114715"/>
                <a:gd name="connsiteX3" fmla="*/ 3175000 w 4305300"/>
                <a:gd name="connsiteY3" fmla="*/ 76200 h 114715"/>
                <a:gd name="connsiteX4" fmla="*/ 4305300 w 4305300"/>
                <a:gd name="connsiteY4" fmla="*/ 0 h 114715"/>
                <a:gd name="connsiteX0" fmla="*/ 0 w 4265682"/>
                <a:gd name="connsiteY0" fmla="*/ 59108 h 110092"/>
                <a:gd name="connsiteX1" fmla="*/ 1219200 w 4265682"/>
                <a:gd name="connsiteY1" fmla="*/ 90627 h 110092"/>
                <a:gd name="connsiteX2" fmla="*/ 2165350 w 4265682"/>
                <a:gd name="connsiteY2" fmla="*/ 109677 h 110092"/>
                <a:gd name="connsiteX3" fmla="*/ 3175000 w 4265682"/>
                <a:gd name="connsiteY3" fmla="*/ 71577 h 110092"/>
                <a:gd name="connsiteX4" fmla="*/ 4265682 w 4265682"/>
                <a:gd name="connsiteY4" fmla="*/ 0 h 1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682" h="110092">
                  <a:moveTo>
                    <a:pt x="0" y="59108"/>
                  </a:moveTo>
                  <a:lnTo>
                    <a:pt x="1219200" y="90627"/>
                  </a:lnTo>
                  <a:cubicBezTo>
                    <a:pt x="1534583" y="96977"/>
                    <a:pt x="1839383" y="112852"/>
                    <a:pt x="2165350" y="109677"/>
                  </a:cubicBezTo>
                  <a:cubicBezTo>
                    <a:pt x="2491317" y="106502"/>
                    <a:pt x="2838450" y="84277"/>
                    <a:pt x="3175000" y="71577"/>
                  </a:cubicBezTo>
                  <a:lnTo>
                    <a:pt x="4265682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702109" y="2834997"/>
            <a:ext cx="2004241" cy="613264"/>
            <a:chOff x="1702109" y="2834997"/>
            <a:chExt cx="2004241" cy="613264"/>
          </a:xfrm>
        </p:grpSpPr>
        <p:sp>
          <p:nvSpPr>
            <p:cNvPr id="31" name="橢圓 30"/>
            <p:cNvSpPr/>
            <p:nvPr/>
          </p:nvSpPr>
          <p:spPr>
            <a:xfrm flipV="1">
              <a:off x="1702109" y="2834997"/>
              <a:ext cx="90474" cy="305743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 flipV="1">
              <a:off x="1702109" y="3141967"/>
              <a:ext cx="91080" cy="306294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1744350" y="3149865"/>
              <a:ext cx="19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群組 39"/>
          <p:cNvGrpSpPr/>
          <p:nvPr/>
        </p:nvGrpSpPr>
        <p:grpSpPr>
          <a:xfrm>
            <a:off x="3707904" y="2630399"/>
            <a:ext cx="803271" cy="761311"/>
            <a:chOff x="3218304" y="4351786"/>
            <a:chExt cx="803271" cy="761311"/>
          </a:xfrm>
        </p:grpSpPr>
        <p:sp>
          <p:nvSpPr>
            <p:cNvPr id="22" name="矩形 21"/>
            <p:cNvSpPr/>
            <p:nvPr/>
          </p:nvSpPr>
          <p:spPr>
            <a:xfrm>
              <a:off x="3218304" y="4612263"/>
              <a:ext cx="803271" cy="500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4" name="文字方塊 25"/>
            <p:cNvSpPr txBox="1"/>
            <p:nvPr/>
          </p:nvSpPr>
          <p:spPr>
            <a:xfrm>
              <a:off x="3409559" y="4351786"/>
              <a:ext cx="468000" cy="2225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M.E.</a:t>
              </a:r>
              <a:endParaRPr lang="zh-TW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7593294" y="1268761"/>
            <a:ext cx="939148" cy="789433"/>
            <a:chOff x="6512676" y="2984700"/>
            <a:chExt cx="1056057" cy="789433"/>
          </a:xfrm>
        </p:grpSpPr>
        <p:sp>
          <p:nvSpPr>
            <p:cNvPr id="28" name="文字方塊 34"/>
            <p:cNvSpPr txBox="1"/>
            <p:nvPr/>
          </p:nvSpPr>
          <p:spPr>
            <a:xfrm>
              <a:off x="6512676" y="3406173"/>
              <a:ext cx="327310" cy="3679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</a:t>
              </a:r>
              <a:r>
                <a:rPr lang="en-US" sz="2000" i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zh-TW" sz="2000" kern="100" baseline="-250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6516216" y="2984700"/>
              <a:ext cx="1052517" cy="717885"/>
              <a:chOff x="6516216" y="2984700"/>
              <a:chExt cx="1052517" cy="717885"/>
            </a:xfrm>
          </p:grpSpPr>
          <p:sp>
            <p:nvSpPr>
              <p:cNvPr id="27" name="向左箭號 26"/>
              <p:cNvSpPr/>
              <p:nvPr/>
            </p:nvSpPr>
            <p:spPr>
              <a:xfrm>
                <a:off x="6880549" y="3493998"/>
                <a:ext cx="688184" cy="208587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29" name="文字方塊 35"/>
              <p:cNvSpPr txBox="1"/>
              <p:nvPr/>
            </p:nvSpPr>
            <p:spPr>
              <a:xfrm>
                <a:off x="6516216" y="2984700"/>
                <a:ext cx="1052517" cy="30028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i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P</a:t>
                </a:r>
                <a:r>
                  <a:rPr lang="en-US" sz="2000" i="1" kern="1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000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000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sz="2000" i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V</a:t>
                </a:r>
                <a:r>
                  <a:rPr lang="en-US" sz="2000" kern="100" baseline="-25000" dirty="0">
                    <a:solidFill>
                      <a:srgbClr val="FF0000"/>
                    </a:solidFill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endParaRPr lang="zh-TW" sz="20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323528" y="2967871"/>
            <a:ext cx="1302481" cy="707518"/>
            <a:chOff x="734237" y="4683810"/>
            <a:chExt cx="1302481" cy="707518"/>
          </a:xfrm>
        </p:grpSpPr>
        <p:sp>
          <p:nvSpPr>
            <p:cNvPr id="23" name="向右箭號 22"/>
            <p:cNvSpPr/>
            <p:nvPr/>
          </p:nvSpPr>
          <p:spPr>
            <a:xfrm>
              <a:off x="1385646" y="4745137"/>
              <a:ext cx="651072" cy="194201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6" name="文字方塊 31"/>
            <p:cNvSpPr txBox="1"/>
            <p:nvPr/>
          </p:nvSpPr>
          <p:spPr>
            <a:xfrm>
              <a:off x="1081249" y="4683810"/>
              <a:ext cx="228297" cy="3679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zh-TW" sz="20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文字方塊 37"/>
            <p:cNvSpPr txBox="1"/>
            <p:nvPr/>
          </p:nvSpPr>
          <p:spPr>
            <a:xfrm>
              <a:off x="734237" y="5031328"/>
              <a:ext cx="828000" cy="360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</a:t>
              </a:r>
              <a:r>
                <a:rPr lang="en-US" sz="2000" i="1" kern="100" baseline="-25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sz="2000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</a:t>
              </a:r>
              <a:r>
                <a:rPr lang="en-US" sz="2000" i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TV</a:t>
              </a:r>
              <a:r>
                <a:rPr lang="en-US" sz="2000" kern="100" baseline="-25000" dirty="0">
                  <a:solidFill>
                    <a:srgbClr val="0000FF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zh-TW" sz="20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491912" y="1727865"/>
            <a:ext cx="288000" cy="1414102"/>
            <a:chOff x="3222000" y="2952000"/>
            <a:chExt cx="288000" cy="1414102"/>
          </a:xfrm>
        </p:grpSpPr>
        <p:sp>
          <p:nvSpPr>
            <p:cNvPr id="25" name="文字方塊 27"/>
            <p:cNvSpPr txBox="1"/>
            <p:nvPr/>
          </p:nvSpPr>
          <p:spPr>
            <a:xfrm>
              <a:off x="3222000" y="2952000"/>
              <a:ext cx="288000" cy="360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</a:t>
              </a:r>
              <a:r>
                <a:rPr lang="en-US" sz="2000" i="1" kern="100" baseline="-25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zh-TW" sz="20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3369227" y="3282329"/>
              <a:ext cx="0" cy="108377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2843808" y="2204865"/>
            <a:ext cx="288000" cy="941052"/>
            <a:chOff x="2394000" y="3429000"/>
            <a:chExt cx="288000" cy="941052"/>
          </a:xfrm>
        </p:grpSpPr>
        <p:sp>
          <p:nvSpPr>
            <p:cNvPr id="45" name="文字方塊 44"/>
            <p:cNvSpPr txBox="1"/>
            <p:nvPr/>
          </p:nvSpPr>
          <p:spPr>
            <a:xfrm>
              <a:off x="2394000" y="3429000"/>
              <a:ext cx="288000" cy="347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</a:t>
              </a:r>
              <a:r>
                <a:rPr lang="en-US" altLang="zh-TW" sz="20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zh-TW" altLang="en-US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線單箭頭接點 46"/>
            <p:cNvCxnSpPr/>
            <p:nvPr/>
          </p:nvCxnSpPr>
          <p:spPr>
            <a:xfrm>
              <a:off x="2534585" y="3789040"/>
              <a:ext cx="0" cy="581012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095880" y="2673658"/>
            <a:ext cx="396000" cy="650925"/>
            <a:chOff x="3095880" y="2673658"/>
            <a:chExt cx="396000" cy="650925"/>
          </a:xfrm>
        </p:grpSpPr>
        <p:sp>
          <p:nvSpPr>
            <p:cNvPr id="57" name="矩形 56"/>
            <p:cNvSpPr/>
            <p:nvPr/>
          </p:nvSpPr>
          <p:spPr>
            <a:xfrm>
              <a:off x="3203848" y="2977065"/>
              <a:ext cx="162000" cy="3475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095880" y="2673658"/>
              <a:ext cx="396000" cy="2512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1400" dirty="0">
                  <a:solidFill>
                    <a:srgbClr val="333333"/>
                  </a:solidFill>
                </a:rPr>
                <a:t>R.G.</a:t>
              </a:r>
              <a:endParaRPr lang="zh-TW" altLang="en-US" sz="1400" dirty="0" err="1">
                <a:solidFill>
                  <a:srgbClr val="333333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2627784" y="1727865"/>
            <a:ext cx="288000" cy="1414073"/>
            <a:chOff x="3222000" y="2952029"/>
            <a:chExt cx="288000" cy="1414073"/>
          </a:xfrm>
        </p:grpSpPr>
        <p:sp>
          <p:nvSpPr>
            <p:cNvPr id="63" name="文字方塊 27"/>
            <p:cNvSpPr txBox="1"/>
            <p:nvPr/>
          </p:nvSpPr>
          <p:spPr>
            <a:xfrm>
              <a:off x="3222000" y="2952029"/>
              <a:ext cx="288000" cy="324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kern="1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</a:t>
              </a:r>
              <a:r>
                <a:rPr lang="en-US" sz="2000" i="1" kern="100" baseline="-250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</a:t>
              </a:r>
              <a:endParaRPr lang="zh-TW" sz="2000" kern="100" dirty="0">
                <a:solidFill>
                  <a:srgbClr val="00B05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3369227" y="3282329"/>
              <a:ext cx="0" cy="108377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2232000" y="2890876"/>
            <a:ext cx="504000" cy="564989"/>
            <a:chOff x="2232000" y="2890876"/>
            <a:chExt cx="504000" cy="564989"/>
          </a:xfrm>
        </p:grpSpPr>
        <p:grpSp>
          <p:nvGrpSpPr>
            <p:cNvPr id="60" name="群組 59"/>
            <p:cNvGrpSpPr/>
            <p:nvPr/>
          </p:nvGrpSpPr>
          <p:grpSpPr>
            <a:xfrm>
              <a:off x="2401200" y="3077865"/>
              <a:ext cx="216000" cy="378000"/>
              <a:chOff x="2411760" y="4302000"/>
              <a:chExt cx="216000" cy="3780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2411760" y="4302000"/>
                <a:ext cx="216000" cy="144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502000" y="4446000"/>
                <a:ext cx="45719" cy="234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/>
              </a:p>
            </p:txBody>
          </p:sp>
        </p:grpSp>
        <p:sp>
          <p:nvSpPr>
            <p:cNvPr id="66" name="文字方塊 65"/>
            <p:cNvSpPr txBox="1"/>
            <p:nvPr/>
          </p:nvSpPr>
          <p:spPr>
            <a:xfrm>
              <a:off x="2232000" y="2890876"/>
              <a:ext cx="504000" cy="297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900" b="1" dirty="0">
                  <a:solidFill>
                    <a:srgbClr val="333333"/>
                  </a:solidFill>
                </a:rPr>
                <a:t>Bearing</a:t>
              </a:r>
              <a:endParaRPr lang="zh-TW" altLang="en-US" sz="900" b="1" dirty="0" err="1">
                <a:solidFill>
                  <a:srgbClr val="333333"/>
                </a:solidFill>
              </a:endParaRPr>
            </a:p>
          </p:txBody>
        </p:sp>
      </p:grpSp>
      <p:graphicFrame>
        <p:nvGraphicFramePr>
          <p:cNvPr id="67" name="物件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40726"/>
              </p:ext>
            </p:extLst>
          </p:nvPr>
        </p:nvGraphicFramePr>
        <p:xfrm>
          <a:off x="3176588" y="3646488"/>
          <a:ext cx="28622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" name="Equation" r:id="rId8" imgW="1815840" imgH="1143000" progId="Equation.DSMT4">
                  <p:embed/>
                </p:oleObj>
              </mc:Choice>
              <mc:Fallback>
                <p:oleObj name="Equation" r:id="rId8" imgW="1815840" imgH="1143000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646488"/>
                        <a:ext cx="2862262" cy="18002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橢圓 15"/>
          <p:cNvSpPr>
            <a:spLocks noChangeAspect="1"/>
          </p:cNvSpPr>
          <p:nvPr/>
        </p:nvSpPr>
        <p:spPr>
          <a:xfrm>
            <a:off x="7519096" y="1656000"/>
            <a:ext cx="1085352" cy="4320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grpSp>
        <p:nvGrpSpPr>
          <p:cNvPr id="20" name="群組 19"/>
          <p:cNvGrpSpPr/>
          <p:nvPr/>
        </p:nvGrpSpPr>
        <p:grpSpPr>
          <a:xfrm>
            <a:off x="539552" y="3886877"/>
            <a:ext cx="1152000" cy="1270315"/>
            <a:chOff x="539552" y="3886877"/>
            <a:chExt cx="1152000" cy="1270315"/>
          </a:xfrm>
        </p:grpSpPr>
        <p:grpSp>
          <p:nvGrpSpPr>
            <p:cNvPr id="50" name="群組 49"/>
            <p:cNvGrpSpPr/>
            <p:nvPr/>
          </p:nvGrpSpPr>
          <p:grpSpPr>
            <a:xfrm>
              <a:off x="539552" y="3886877"/>
              <a:ext cx="1152000" cy="593991"/>
              <a:chOff x="950261" y="4995248"/>
              <a:chExt cx="1152000" cy="593991"/>
            </a:xfrm>
          </p:grpSpPr>
          <p:sp>
            <p:nvSpPr>
              <p:cNvPr id="52" name="文字方塊 51"/>
              <p:cNvSpPr txBox="1"/>
              <p:nvPr/>
            </p:nvSpPr>
            <p:spPr>
              <a:xfrm>
                <a:off x="950261" y="5269280"/>
                <a:ext cx="1152000" cy="319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zh-TW" altLang="en-US" sz="20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altLang="zh-TW" sz="2000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(=</a:t>
                </a:r>
                <a:r>
                  <a:rPr lang="zh-TW" alt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zh-TW" alt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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zh-TW" altLang="en-US" sz="2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弧形箭號 (上彎) 52"/>
              <p:cNvSpPr/>
              <p:nvPr/>
            </p:nvSpPr>
            <p:spPr>
              <a:xfrm flipH="1">
                <a:off x="1132527" y="4995248"/>
                <a:ext cx="675893" cy="273585"/>
              </a:xfrm>
              <a:prstGeom prst="curvedUpArrow">
                <a:avLst/>
              </a:prstGeom>
              <a:solidFill>
                <a:srgbClr val="00B050"/>
              </a:solidFill>
              <a:ln w="952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zh-TW" altLang="en-US" sz="1600" dirty="0" err="1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18" name="物件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416264"/>
                </p:ext>
              </p:extLst>
            </p:nvPr>
          </p:nvGraphicFramePr>
          <p:xfrm>
            <a:off x="576572" y="4552876"/>
            <a:ext cx="1043819" cy="604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73" name="Equation" r:id="rId10" imgW="723600" imgH="419040" progId="Equation.DSMT4">
                    <p:embed/>
                  </p:oleObj>
                </mc:Choice>
                <mc:Fallback>
                  <p:oleObj name="Equation" r:id="rId10" imgW="72360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76572" y="4552876"/>
                          <a:ext cx="1043819" cy="60431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群組 37"/>
          <p:cNvGrpSpPr/>
          <p:nvPr/>
        </p:nvGrpSpPr>
        <p:grpSpPr>
          <a:xfrm>
            <a:off x="670540" y="892800"/>
            <a:ext cx="6853788" cy="952023"/>
            <a:chOff x="670540" y="892800"/>
            <a:chExt cx="6853788" cy="952023"/>
          </a:xfrm>
        </p:grpSpPr>
        <p:sp>
          <p:nvSpPr>
            <p:cNvPr id="54" name="弧形箭號 (下彎) 53"/>
            <p:cNvSpPr/>
            <p:nvPr/>
          </p:nvSpPr>
          <p:spPr>
            <a:xfrm>
              <a:off x="670540" y="1569045"/>
              <a:ext cx="6853788" cy="275778"/>
            </a:xfrm>
            <a:prstGeom prst="curvedDownArrow">
              <a:avLst>
                <a:gd name="adj1" fmla="val 8133"/>
                <a:gd name="adj2" fmla="val 50000"/>
                <a:gd name="adj3" fmla="val 45606"/>
              </a:avLst>
            </a:prstGeom>
            <a:solidFill>
              <a:schemeClr val="accent2"/>
            </a:solidFill>
            <a:ln w="12700">
              <a:solidFill>
                <a:srgbClr val="00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>
                <a:solidFill>
                  <a:schemeClr val="tx1"/>
                </a:solidFill>
              </a:endParaRPr>
            </a:p>
          </p:txBody>
        </p:sp>
        <p:graphicFrame>
          <p:nvGraphicFramePr>
            <p:cNvPr id="21" name="物件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264517"/>
                </p:ext>
              </p:extLst>
            </p:nvPr>
          </p:nvGraphicFramePr>
          <p:xfrm>
            <a:off x="3419872" y="892800"/>
            <a:ext cx="1543766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74" name="Equation" r:id="rId12" imgW="1028520" imgH="431640" progId="Equation.DSMT4">
                    <p:embed/>
                  </p:oleObj>
                </mc:Choice>
                <mc:Fallback>
                  <p:oleObj name="Equation" r:id="rId12" imgW="102852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19872" y="892800"/>
                          <a:ext cx="1543766" cy="64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15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阻力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及其在船舶设计中的</a:t>
            </a:r>
            <a:r>
              <a:rPr lang="zh-TW" altLang="en-US" dirty="0">
                <a:latin typeface="Times New Roman" pitchFamily="18" charset="0"/>
              </a:rPr>
              <a:t>重要性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515100"/>
            <a:ext cx="244008" cy="182581"/>
          </a:xfrm>
        </p:spPr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dirty="0">
                <a:latin typeface="Times New Roman" pitchFamily="18" charset="0"/>
              </a:rPr>
              <a:t>在船舶设计中的重要性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412776"/>
            <a:ext cx="8641656" cy="64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船舶重要诸性能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浮力</a:t>
            </a:r>
            <a:r>
              <a:rPr lang="zh-TW" altLang="en-US" sz="2000" dirty="0">
                <a:solidFill>
                  <a:srgbClr val="0000FF"/>
                </a:solidFill>
              </a:rPr>
              <a:t>、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稳度</a:t>
            </a:r>
            <a:r>
              <a:rPr lang="zh-TW" altLang="en-US" sz="2000" dirty="0">
                <a:solidFill>
                  <a:srgbClr val="0000FF"/>
                </a:solidFill>
              </a:rPr>
              <a:t> 、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抗沉性</a:t>
            </a:r>
            <a:r>
              <a:rPr lang="zh-TW" altLang="en-US" sz="2000" dirty="0">
                <a:solidFill>
                  <a:srgbClr val="0000FF"/>
                </a:solidFill>
              </a:rPr>
              <a:t>、快速性、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耐波性</a:t>
            </a:r>
            <a:r>
              <a:rPr lang="zh-TW" altLang="en-US" sz="2000" dirty="0">
                <a:solidFill>
                  <a:srgbClr val="0000FF"/>
                </a:solidFill>
              </a:rPr>
              <a:t>、</a:t>
            </a:r>
            <a:r>
              <a:rPr lang="zh-TW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操纵性</a:t>
            </a:r>
            <a:r>
              <a:rPr lang="zh-TW" altLang="en-US" sz="2000" dirty="0"/>
              <a:t>等</a:t>
            </a:r>
            <a:r>
              <a:rPr lang="en-US" altLang="zh-TW" sz="2000" dirty="0"/>
              <a:t>)</a:t>
            </a:r>
            <a:r>
              <a:rPr lang="zh-TW" altLang="en-US" sz="2000" dirty="0"/>
              <a:t>的重要性能之一。</a:t>
            </a:r>
            <a:endParaRPr lang="en-US" altLang="zh-TW" sz="20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2132928"/>
            <a:ext cx="8641656" cy="64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的优劣</a:t>
            </a:r>
            <a:r>
              <a:rPr lang="zh-TW" altLang="en-US" sz="2000" dirty="0"/>
              <a:t>船，影响</a:t>
            </a:r>
            <a:r>
              <a:rPr lang="zh-TW" altLang="en-US" sz="2000" dirty="0">
                <a:solidFill>
                  <a:srgbClr val="0000FF"/>
                </a:solidFill>
              </a:rPr>
              <a:t>民用船舶</a:t>
            </a:r>
            <a:r>
              <a:rPr lang="zh-TW" altLang="en-US" sz="2000" dirty="0"/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实用性</a:t>
            </a:r>
            <a:r>
              <a:rPr lang="zh-TW" altLang="en-US" sz="2000" dirty="0"/>
              <a:t>和</a:t>
            </a:r>
            <a:r>
              <a:rPr lang="zh-TW" altLang="en-US" sz="2000" dirty="0">
                <a:solidFill>
                  <a:srgbClr val="0000FF"/>
                </a:solidFill>
              </a:rPr>
              <a:t>经济性</a:t>
            </a:r>
            <a:r>
              <a:rPr lang="zh-TW" altLang="en-US" sz="2000" dirty="0"/>
              <a:t>。影响</a:t>
            </a:r>
            <a:r>
              <a:rPr lang="zh-TW" altLang="en-US" sz="2000" dirty="0">
                <a:solidFill>
                  <a:srgbClr val="0000FF"/>
                </a:solidFill>
              </a:rPr>
              <a:t>军用舰艇</a:t>
            </a:r>
            <a:r>
              <a:rPr lang="zh-TW" altLang="en-US" sz="2000" dirty="0"/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作战性能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2853008"/>
            <a:ext cx="8641656" cy="64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每一艘船舶在设计规格书中皆给定明确的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快速性指标</a:t>
            </a:r>
            <a:r>
              <a:rPr lang="zh-TW" altLang="en-US" sz="2000" dirty="0">
                <a:latin typeface="Times New Roman" pitchFamily="18" charset="0"/>
              </a:rPr>
              <a:t>。测定是否达到规定的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速度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指标</a:t>
            </a:r>
            <a:r>
              <a:rPr lang="zh-TW" altLang="en-US" sz="2000" dirty="0"/>
              <a:t>，是试航</a:t>
            </a:r>
            <a:r>
              <a:rPr lang="zh-TW" altLang="en-US" sz="2000" dirty="0">
                <a:solidFill>
                  <a:srgbClr val="FF0000"/>
                </a:solidFill>
              </a:rPr>
              <a:t>交船</a:t>
            </a:r>
            <a:r>
              <a:rPr lang="zh-TW" altLang="en-US" sz="2000" dirty="0"/>
              <a:t>的一个</a:t>
            </a:r>
            <a:r>
              <a:rPr lang="zh-TW" altLang="en-US" sz="2000" dirty="0">
                <a:solidFill>
                  <a:srgbClr val="FF0000"/>
                </a:solidFill>
              </a:rPr>
              <a:t>重要条件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3573016"/>
            <a:ext cx="8641656" cy="3304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</a:rPr>
              <a:t>船舶阻力</a:t>
            </a:r>
            <a:r>
              <a:rPr lang="zh-TW" altLang="en-US" dirty="0">
                <a:latin typeface="Times New Roman" pitchFamily="18" charset="0"/>
              </a:rPr>
              <a:t>对性能良好的船舶具有重要意义，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研究主题</a:t>
            </a:r>
            <a:r>
              <a:rPr lang="zh-TW" altLang="en-US" dirty="0">
                <a:latin typeface="Times New Roman" pitchFamily="18" charset="0"/>
              </a:rPr>
              <a:t>包括：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2694" y="3992525"/>
            <a:ext cx="8777505" cy="34302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航行时所遭受到的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各种阻力的成因</a:t>
            </a:r>
            <a:r>
              <a:rPr lang="zh-TW" altLang="en-US" sz="2000" dirty="0">
                <a:latin typeface="Times New Roman" pitchFamily="18" charset="0"/>
              </a:rPr>
              <a:t>及其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性质</a:t>
            </a:r>
            <a:r>
              <a:rPr lang="zh-TW" altLang="en-US" sz="2000" dirty="0">
                <a:latin typeface="Times New Roman" pitchFamily="18" charset="0"/>
              </a:rPr>
              <a:t>；</a:t>
            </a:r>
            <a:endParaRPr lang="en-US" altLang="zh-TW" sz="20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2695" y="4366498"/>
            <a:ext cx="8777522" cy="3290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阻力随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航速</a:t>
            </a:r>
            <a:r>
              <a:rPr lang="zh-TW" altLang="en-US" sz="2000" dirty="0">
                <a:latin typeface="Times New Roman" pitchFamily="18" charset="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船型</a:t>
            </a:r>
            <a:r>
              <a:rPr lang="zh-TW" altLang="en-US" sz="2000" dirty="0">
                <a:latin typeface="Times New Roman" pitchFamily="18" charset="0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外界条件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变化规律</a:t>
            </a:r>
            <a:r>
              <a:rPr lang="zh-TW" altLang="en-US" sz="2000" dirty="0">
                <a:latin typeface="Times New Roman" pitchFamily="18" charset="0"/>
              </a:rPr>
              <a:t>；</a:t>
            </a:r>
            <a:endParaRPr lang="en-US" altLang="zh-TW" sz="2000" dirty="0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2695" y="4726538"/>
            <a:ext cx="8777522" cy="3290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减小</a:t>
            </a:r>
            <a:r>
              <a:rPr lang="zh-TW" altLang="en-US" sz="2000" dirty="0">
                <a:latin typeface="Times New Roman" pitchFamily="18" charset="0"/>
              </a:rPr>
              <a:t>阻力的方法，寻求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低阻力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优良船型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 </a:t>
            </a:r>
            <a:r>
              <a:rPr lang="zh-TW" altLang="en-US" sz="2000" dirty="0">
                <a:solidFill>
                  <a:srgbClr val="008000"/>
                </a:solidFill>
                <a:latin typeface="Times New Roman" pitchFamily="18" charset="0"/>
                <a:sym typeface="Symbol" panose="05050102010706020507" pitchFamily="18" charset="2"/>
              </a:rPr>
              <a:t>绿能船舶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，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sym typeface="Symbol" panose="05050102010706020507" pitchFamily="18" charset="2"/>
              </a:rPr>
              <a:t>以满足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EEDI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sym typeface="Symbol" panose="05050102010706020507" pitchFamily="18" charset="2"/>
              </a:rPr>
              <a:t>的要求</a:t>
            </a:r>
            <a:r>
              <a:rPr lang="zh-TW" altLang="en-US" sz="2000" dirty="0">
                <a:latin typeface="Times New Roman" pitchFamily="18" charset="0"/>
              </a:rPr>
              <a:t>；</a:t>
            </a:r>
            <a:endParaRPr lang="en-US" altLang="zh-TW" sz="2000" dirty="0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1999" y="5117525"/>
            <a:ext cx="8777509" cy="6581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如何较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准确地估算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船舶阻力</a:t>
            </a:r>
            <a:r>
              <a:rPr lang="zh-TW" altLang="en-US" sz="2000" dirty="0">
                <a:latin typeface="Times New Roman" pitchFamily="18" charset="0"/>
              </a:rPr>
              <a:t>，提供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设计推进器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螺旋桨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决定主机功率</a:t>
            </a:r>
            <a:r>
              <a:rPr lang="zh-TW" altLang="en-US" sz="2000" dirty="0">
                <a:latin typeface="Times New Roman" pitchFamily="18" charset="0"/>
              </a:rPr>
              <a:t>的依据；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7111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uiExpand="1" build="p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0E0B2ACD7A9489F2D660F821C77F3" ma:contentTypeVersion="2" ma:contentTypeDescription="Create a new document." ma:contentTypeScope="" ma:versionID="d5b3f5092212e02753eb3af3a82cddaf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edf7234ac356a750beced28e415b3c92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JH4W24FDYRF3-7-4</_dlc_DocId>
    <_dlc_DocIdUrl xmlns="e4f1168d-fefe-4af1-8f81-938cd654b11e">
      <Url>http://groups.dnv.com/sites/Sales_EA_Germany/_layouts/DocIdRedir.aspx?ID=JH4W24FDYRF3-7-4</Url>
      <Description>JH4W24FDYRF3-7-4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8A0B6B-FF6C-407F-8200-455350CCE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39EBA-46B3-4E3E-A235-C9921A1E13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AA5F832-C07B-424F-BBA4-1FCF73EEF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DD8CA7E-6E3F-4085-8865-F3B4E6CA7D52}">
  <ds:schemaRefs>
    <ds:schemaRef ds:uri="e4f1168d-fefe-4af1-8f81-938cd654b11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wuxi_2014</Template>
  <TotalTime>0</TotalTime>
  <Words>5699</Words>
  <Application>Microsoft Office PowerPoint</Application>
  <PresentationFormat>全屏显示(4:3)</PresentationFormat>
  <Paragraphs>594</Paragraphs>
  <Slides>66</Slides>
  <Notes>12</Notes>
  <HiddenSlides>0</HiddenSlides>
  <MMClips>2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93" baseType="lpstr">
      <vt:lpstr>Adobe 繁黑體 Std B</vt:lpstr>
      <vt:lpstr>Adobe 黑体 Std R</vt:lpstr>
      <vt:lpstr>Arial Unicode MS</vt:lpstr>
      <vt:lpstr>ＭＳ Ｐゴシック</vt:lpstr>
      <vt:lpstr>新細明體</vt:lpstr>
      <vt:lpstr>黑体</vt:lpstr>
      <vt:lpstr>华文楷体</vt:lpstr>
      <vt:lpstr>SimSun</vt:lpstr>
      <vt:lpstr>SimSun</vt:lpstr>
      <vt:lpstr>微软雅黑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wuxi_2014</vt:lpstr>
      <vt:lpstr>1_wuxi_2014</vt:lpstr>
      <vt:lpstr>2_wuxi_2014</vt:lpstr>
      <vt:lpstr>4_wuxi_2014</vt:lpstr>
      <vt:lpstr>5_wuxi_2014</vt:lpstr>
      <vt:lpstr>6_wuxi_2014</vt:lpstr>
      <vt:lpstr>7_wuxi_2014</vt:lpstr>
      <vt:lpstr>3_wuxi_2014</vt:lpstr>
      <vt:lpstr>Equation</vt:lpstr>
      <vt:lpstr>PowerPoint 演示文稿</vt:lpstr>
      <vt:lpstr>PowerPoint 演示文稿</vt:lpstr>
      <vt:lpstr>PowerPoint 演示文稿</vt:lpstr>
      <vt:lpstr>   第4章 船舶阻力总论</vt:lpstr>
      <vt:lpstr>PowerPoint 演示文稿</vt:lpstr>
      <vt:lpstr>纲要</vt:lpstr>
      <vt:lpstr>学习船舶阻力的必要性</vt:lpstr>
      <vt:lpstr>PowerPoint 演示文稿</vt:lpstr>
      <vt:lpstr>船舶阻力/快速性及其在船舶设计中的重要性</vt:lpstr>
      <vt:lpstr>船舶阻力/快速性及其在船舶设计中的重要性</vt:lpstr>
      <vt:lpstr>船舶快速性整体概念示意图</vt:lpstr>
      <vt:lpstr>PowerPoint 演示文稿</vt:lpstr>
      <vt:lpstr>纲要</vt:lpstr>
      <vt:lpstr>船舶航行中的阻力</vt:lpstr>
      <vt:lpstr>船舶航行中的阻力</vt:lpstr>
      <vt:lpstr>1-2 船舶航行中的阻力</vt:lpstr>
      <vt:lpstr>摩擦阻力&amp;黏压(差)阻力</vt:lpstr>
      <vt:lpstr>船舶航行中的阻力</vt:lpstr>
      <vt:lpstr>船舶航行中的阻力</vt:lpstr>
      <vt:lpstr>船舶航行中的阻力</vt:lpstr>
      <vt:lpstr>船舶航行中的阻力</vt:lpstr>
      <vt:lpstr>船舶航行中的阻力</vt:lpstr>
      <vt:lpstr>船舶阻力分类</vt:lpstr>
      <vt:lpstr>纲要</vt:lpstr>
      <vt:lpstr>如何决定(计算)船舶阻力</vt:lpstr>
      <vt:lpstr>如何决定(计算)船舶阻力</vt:lpstr>
      <vt:lpstr>PowerPoint 演示文稿</vt:lpstr>
      <vt:lpstr>利用试验方法决定船舶阻力</vt:lpstr>
      <vt:lpstr>船模试验相似律Similarity Laws(物理方法)</vt:lpstr>
      <vt:lpstr>几何相似(Geometrical similarity)</vt:lpstr>
      <vt:lpstr>运动相似(Kinematic similarity)</vt:lpstr>
      <vt:lpstr>动力相似(Dynamical similarity)</vt:lpstr>
      <vt:lpstr>动力相似(Dynamical similarity)</vt:lpstr>
      <vt:lpstr>动力相似(Dynamical similarity)</vt:lpstr>
      <vt:lpstr>动力相似(Dynamical similarity)</vt:lpstr>
      <vt:lpstr>动力相似(Dynamical similarity)</vt:lpstr>
      <vt:lpstr>Dynamical similarity</vt:lpstr>
      <vt:lpstr>PowerPoint 演示文稿</vt:lpstr>
      <vt:lpstr>船舶阻力相似定律(数学方法)</vt:lpstr>
      <vt:lpstr>船舶黏性阻力相似定律(数学方法：因次分析)</vt:lpstr>
      <vt:lpstr>船舶黏性阻力相似律(数学方法：定理)</vt:lpstr>
      <vt:lpstr>船舶黏性阻力相似律(数学方法：定理)</vt:lpstr>
      <vt:lpstr>船舶兴波阻力相似定律(数学方法：定理)</vt:lpstr>
      <vt:lpstr>船舶兴波阻力相似定律(数学方法：定理)</vt:lpstr>
      <vt:lpstr>傅汝德相似律的应用</vt:lpstr>
      <vt:lpstr>船舶总阻力相似定律(数学方法：因次分析)</vt:lpstr>
      <vt:lpstr>船舶总阻力相似定律(数学方法：定理)</vt:lpstr>
      <vt:lpstr>船舶阻力相似定律(数学方法：定理)</vt:lpstr>
      <vt:lpstr>船模和实船的阻力换算</vt:lpstr>
      <vt:lpstr>船模和实船的阻力换算</vt:lpstr>
      <vt:lpstr>船模和实船阻力的换算</vt:lpstr>
      <vt:lpstr>船模和实船阻力的换算</vt:lpstr>
      <vt:lpstr>PowerPoint 演示文稿</vt:lpstr>
      <vt:lpstr>PowerPoint 演示文稿</vt:lpstr>
      <vt:lpstr>船模和实船的阻力换算</vt:lpstr>
      <vt:lpstr>船模和实船的阻力换算</vt:lpstr>
      <vt:lpstr>船模和实船的阻力换算</vt:lpstr>
      <vt:lpstr>船模和实船的阻力换算</vt:lpstr>
      <vt:lpstr>船舶阻力分量与傅汝德数Fr及雷诺数Re之关系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 4-1</vt:lpstr>
      <vt:lpstr>Exercise 4-2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2014-10-15T15:14:41Z</dcterms:created>
  <dcterms:modified xsi:type="dcterms:W3CDTF">2018-04-02T04:52:24Z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0x010100DA20E0B2ACD7A9489F2D660F821C77F3</vt:lpwstr>
  </property>
  <property fmtid="{D5CDD505-2E9C-101B-9397-08002B2CF9AE}" pid="4" name="_dlc_DocIdItemGuid">
    <vt:lpwstr>1bd6ef3d-5fa4-4ff8-873c-7fced5222870</vt:lpwstr>
  </property>
</Properties>
</file>