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6">
  <p:sldMasterIdLst>
    <p:sldMasterId id="2147483648" r:id="rId5"/>
    <p:sldMasterId id="2147483679" r:id="rId6"/>
    <p:sldMasterId id="2147483699" r:id="rId7"/>
  </p:sldMasterIdLst>
  <p:notesMasterIdLst>
    <p:notesMasterId r:id="rId92"/>
  </p:notesMasterIdLst>
  <p:handoutMasterIdLst>
    <p:handoutMasterId r:id="rId93"/>
  </p:handoutMasterIdLst>
  <p:sldIdLst>
    <p:sldId id="256" r:id="rId8"/>
    <p:sldId id="343" r:id="rId9"/>
    <p:sldId id="344" r:id="rId10"/>
    <p:sldId id="345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78" r:id="rId29"/>
    <p:sldId id="280" r:id="rId30"/>
    <p:sldId id="281" r:id="rId31"/>
    <p:sldId id="282" r:id="rId32"/>
    <p:sldId id="356" r:id="rId33"/>
    <p:sldId id="354" r:id="rId34"/>
    <p:sldId id="283" r:id="rId35"/>
    <p:sldId id="284" r:id="rId36"/>
    <p:sldId id="286" r:id="rId37"/>
    <p:sldId id="288" r:id="rId38"/>
    <p:sldId id="289" r:id="rId39"/>
    <p:sldId id="290" r:id="rId40"/>
    <p:sldId id="291" r:id="rId41"/>
    <p:sldId id="292" r:id="rId42"/>
    <p:sldId id="294" r:id="rId43"/>
    <p:sldId id="295" r:id="rId44"/>
    <p:sldId id="296" r:id="rId45"/>
    <p:sldId id="297" r:id="rId46"/>
    <p:sldId id="298" r:id="rId47"/>
    <p:sldId id="293" r:id="rId48"/>
    <p:sldId id="299" r:id="rId49"/>
    <p:sldId id="300" r:id="rId50"/>
    <p:sldId id="301" r:id="rId51"/>
    <p:sldId id="302" r:id="rId52"/>
    <p:sldId id="312" r:id="rId53"/>
    <p:sldId id="303" r:id="rId54"/>
    <p:sldId id="304" r:id="rId55"/>
    <p:sldId id="313" r:id="rId56"/>
    <p:sldId id="314" r:id="rId57"/>
    <p:sldId id="315" r:id="rId58"/>
    <p:sldId id="316" r:id="rId59"/>
    <p:sldId id="305" r:id="rId60"/>
    <p:sldId id="311" r:id="rId61"/>
    <p:sldId id="339" r:id="rId62"/>
    <p:sldId id="348" r:id="rId63"/>
    <p:sldId id="342" r:id="rId64"/>
    <p:sldId id="317" r:id="rId65"/>
    <p:sldId id="318" r:id="rId66"/>
    <p:sldId id="320" r:id="rId67"/>
    <p:sldId id="321" r:id="rId68"/>
    <p:sldId id="322" r:id="rId69"/>
    <p:sldId id="323" r:id="rId70"/>
    <p:sldId id="349" r:id="rId71"/>
    <p:sldId id="264" r:id="rId72"/>
    <p:sldId id="324" r:id="rId73"/>
    <p:sldId id="341" r:id="rId74"/>
    <p:sldId id="329" r:id="rId75"/>
    <p:sldId id="330" r:id="rId76"/>
    <p:sldId id="326" r:id="rId77"/>
    <p:sldId id="325" r:id="rId78"/>
    <p:sldId id="327" r:id="rId79"/>
    <p:sldId id="328" r:id="rId80"/>
    <p:sldId id="34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50" r:id="rId90"/>
    <p:sldId id="351" r:id="rId91"/>
  </p:sldIdLst>
  <p:sldSz cx="9144000" cy="6858000" type="screen4x3"/>
  <p:notesSz cx="6858000" cy="9144000"/>
  <p:custDataLst>
    <p:tags r:id="rId9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7255AB2-A758-479C-BEEF-289006D17D09}">
          <p14:sldIdLst>
            <p14:sldId id="256"/>
            <p14:sldId id="343"/>
            <p14:sldId id="344"/>
            <p14:sldId id="345"/>
            <p14:sldId id="257"/>
            <p14:sldId id="258"/>
            <p14:sldId id="259"/>
            <p14:sldId id="260"/>
            <p14:sldId id="261"/>
          </p14:sldIdLst>
        </p14:section>
        <p14:section name="未命名的章節" id="{30D596C1-8E82-418A-8CBD-9EC300E6D602}">
          <p14:sldIdLst>
            <p14:sldId id="262"/>
            <p14:sldId id="263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0"/>
            <p14:sldId id="281"/>
            <p14:sldId id="282"/>
            <p14:sldId id="356"/>
            <p14:sldId id="354"/>
            <p14:sldId id="283"/>
            <p14:sldId id="284"/>
            <p14:sldId id="286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293"/>
            <p14:sldId id="299"/>
            <p14:sldId id="300"/>
            <p14:sldId id="301"/>
            <p14:sldId id="302"/>
            <p14:sldId id="312"/>
            <p14:sldId id="303"/>
            <p14:sldId id="304"/>
            <p14:sldId id="313"/>
            <p14:sldId id="314"/>
            <p14:sldId id="315"/>
            <p14:sldId id="316"/>
            <p14:sldId id="305"/>
            <p14:sldId id="311"/>
            <p14:sldId id="339"/>
            <p14:sldId id="348"/>
            <p14:sldId id="342"/>
            <p14:sldId id="317"/>
            <p14:sldId id="318"/>
            <p14:sldId id="320"/>
            <p14:sldId id="321"/>
            <p14:sldId id="322"/>
            <p14:sldId id="323"/>
            <p14:sldId id="349"/>
            <p14:sldId id="264"/>
            <p14:sldId id="324"/>
            <p14:sldId id="341"/>
            <p14:sldId id="329"/>
            <p14:sldId id="330"/>
            <p14:sldId id="326"/>
            <p14:sldId id="325"/>
            <p14:sldId id="327"/>
            <p14:sldId id="328"/>
            <p14:sldId id="34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pos="1429">
          <p15:clr>
            <a:srgbClr val="A4A3A4"/>
          </p15:clr>
        </p15:guide>
        <p15:guide id="8" pos="158">
          <p15:clr>
            <a:srgbClr val="A4A3A4"/>
          </p15:clr>
        </p15:guide>
        <p15:guide id="9" pos="5602">
          <p15:clr>
            <a:srgbClr val="A4A3A4"/>
          </p15:clr>
        </p15:guide>
        <p15:guide id="10" pos="4314">
          <p15:clr>
            <a:srgbClr val="A4A3A4"/>
          </p15:clr>
        </p15:guide>
        <p15:guide id="11" pos="4218">
          <p15:clr>
            <a:srgbClr val="A4A3A4"/>
          </p15:clr>
        </p15:guide>
        <p15:guide id="12" pos="2929">
          <p15:clr>
            <a:srgbClr val="A4A3A4"/>
          </p15:clr>
        </p15:guide>
        <p15:guide id="13" pos="2835">
          <p15:clr>
            <a:srgbClr val="A4A3A4"/>
          </p15:clr>
        </p15:guide>
        <p15:guide id="14" pos="1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FF00"/>
    <a:srgbClr val="00CC00"/>
    <a:srgbClr val="008000"/>
    <a:srgbClr val="9933FF"/>
    <a:srgbClr val="FF66FF"/>
    <a:srgbClr val="970000"/>
    <a:srgbClr val="060BD4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Objects="1" showGuides="1">
      <p:cViewPr varScale="1">
        <p:scale>
          <a:sx n="114" d="100"/>
          <a:sy n="114" d="100"/>
        </p:scale>
        <p:origin x="720" y="102"/>
      </p:cViewPr>
      <p:guideLst>
        <p:guide orient="horz" pos="164"/>
        <p:guide orient="horz" pos="4162"/>
        <p:guide orient="horz" pos="731"/>
        <p:guide orient="horz" pos="799"/>
        <p:guide orient="horz" pos="3775"/>
        <p:guide orient="horz" pos="1162"/>
        <p:guide pos="1429"/>
        <p:guide pos="158"/>
        <p:guide pos="5602"/>
        <p:guide pos="4314"/>
        <p:guide pos="4218"/>
        <p:guide pos="2929"/>
        <p:guide pos="2835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902"/>
    </p:cViewPr>
  </p:sorterViewPr>
  <p:notesViewPr>
    <p:cSldViewPr snapToObjects="1"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4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0706-1940-4C00-BFB6-A4E2A97EA0CE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034E8-B02A-4EC5-8A6B-7F0E614D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2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9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7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1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4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25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08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4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0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3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6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74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56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9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5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501650" y="6515100"/>
            <a:ext cx="590532" cy="11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TW" sz="700" noProof="0">
                <a:solidFill>
                  <a:schemeClr val="tx1"/>
                </a:solidFill>
              </a:rPr>
              <a:t>SS  2015</a:t>
            </a:r>
            <a:endParaRPr lang="en-GB" altLang="zh-TW" sz="700" noProof="0" dirty="0">
              <a:solidFill>
                <a:schemeClr val="tx1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1233378"/>
            <a:ext cx="8421275" cy="133361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79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D7D01-7A84-487F-ACC8-B30B45CE93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204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CAEF8-70D0-44DB-B26C-15A87B2897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431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0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0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15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92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4976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67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1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4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388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9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20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99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7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2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9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51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1085018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768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6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135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7"/>
            <a:ext cx="7772400" cy="173672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CB3C1D-C7A6-4650-989E-8C65CDBB4D6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9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457C-D1D3-4A3C-A13C-481D8B74F0E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72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5D6E-52A2-4F4C-BEA5-43BA4285417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69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A69B-5029-470B-BF01-AB0C28BB251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5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2F5A-86B0-4F8F-953F-530750CB86B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1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220E-22A3-480E-A1A7-8874F0E4A1F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00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4BA8-471A-4B9C-9158-5118EF99509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03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F446-89F2-46C9-BF06-34154BFA2BE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6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626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214C-AB6A-4B19-B116-07A82CE6866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40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2D89-8779-4B82-91F8-750BB84E9D6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68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2D32-9D5E-4CB6-9242-CAAE7BFE075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90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E06F-A945-495E-884F-AB4A83CF924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4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01879-615F-4784-BD5C-8CE71A9268C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12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E716-C98E-4796-A5AE-FBEE3C7DEE2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13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501650" y="6515100"/>
            <a:ext cx="590532" cy="11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TW" sz="700" noProof="0">
                <a:solidFill>
                  <a:schemeClr val="tx1"/>
                </a:solidFill>
              </a:rPr>
              <a:t>SS  2015</a:t>
            </a:r>
            <a:endParaRPr lang="en-GB" altLang="zh-TW" sz="700" noProof="0" dirty="0">
              <a:solidFill>
                <a:schemeClr val="tx1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4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38291"/>
            <a:ext cx="8641656" cy="49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1678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SS  2015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8490560" y="4753167"/>
            <a:ext cx="611560" cy="260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7" r:id="rId5"/>
    <p:sldLayoutId id="2147483652" r:id="rId6"/>
    <p:sldLayoutId id="2147483653" r:id="rId7"/>
    <p:sldLayoutId id="2147483664" r:id="rId8"/>
    <p:sldLayoutId id="2147483666" r:id="rId9"/>
    <p:sldLayoutId id="2147483654" r:id="rId10"/>
    <p:sldLayoutId id="2147483667" r:id="rId11"/>
    <p:sldLayoutId id="2147483678" r:id="rId12"/>
    <p:sldLayoutId id="2147483697" r:id="rId13"/>
    <p:sldLayoutId id="2147483698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6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135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05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AF27A-5272-45C6-9795-8036F4D92D26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419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kumimoji="1"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H:\ASUS_D\&#27993;&#22823;&#28023;&#38498;&#19978;&#35506;&#36039;&#26009;\&#33337;&#33334;&#21407;&#29702;\2017-&#26149;-&#33337;&#33334;&#21407;&#29702;\PPT&amp;Zuvio\&#22270;&amp;&#36164;&#26009;\Ch2\&#22270;2-7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H:\ASUS_D\&#27993;&#22823;&#28023;&#38498;&#19978;&#35506;&#36039;&#26009;\&#33337;&#33334;&#21407;&#29702;\2017-&#26149;-&#33337;&#33334;&#21407;&#29702;\PPT&amp;Zuvio\&#22270;&amp;&#36164;&#26009;\Ch2\&#22270;2-14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2.w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w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7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0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2.wmf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8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7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8.wmf"/><Relationship Id="rId10" Type="http://schemas.openxmlformats.org/officeDocument/2006/relationships/image" Target="file:///H:\ASUS_D\&#27993;&#22823;&#28023;&#38498;&#19978;&#35506;&#36039;&#26009;\&#33337;&#33334;&#21407;&#29702;\2017-&#26149;-&#33337;&#33334;&#21407;&#29702;\PPT&amp;Zuvio\&#22270;&amp;&#36164;&#26009;\Ch2\&#22270;2-7.png" TargetMode="External"/><Relationship Id="rId4" Type="http://schemas.openxmlformats.org/officeDocument/2006/relationships/oleObject" Target="../embeddings/oleObject73.bin"/><Relationship Id="rId9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0.png"/><Relationship Id="rId5" Type="http://schemas.openxmlformats.org/officeDocument/2006/relationships/image" Target="../media/image91.wmf"/><Relationship Id="rId4" Type="http://schemas.openxmlformats.org/officeDocument/2006/relationships/oleObject" Target="../embeddings/oleObject7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6.png"/><Relationship Id="rId5" Type="http://schemas.openxmlformats.org/officeDocument/2006/relationships/image" Target="../media/image93.wmf"/><Relationship Id="rId10" Type="http://schemas.openxmlformats.org/officeDocument/2006/relationships/image" Target="../media/image95.wmf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79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13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103.pn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0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0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12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8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7.png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9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17.png"/><Relationship Id="rId4" Type="http://schemas.openxmlformats.org/officeDocument/2006/relationships/image" Target="../media/image11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92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94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1947672"/>
            <a:ext cx="7847784" cy="63561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US" altLang="zh-CN" sz="4800" dirty="0"/>
            </a:br>
            <a:br>
              <a:rPr lang="en-US" altLang="zh-CN" sz="4800" dirty="0"/>
            </a:br>
            <a:br>
              <a:rPr lang="en-US" altLang="zh-CN" sz="4800" dirty="0"/>
            </a:br>
            <a:r>
              <a:rPr lang="zh-TW" altLang="en-US" sz="4800" dirty="0"/>
              <a:t>第</a:t>
            </a:r>
            <a:r>
              <a:rPr lang="en-US" altLang="zh-TW" sz="4800" dirty="0"/>
              <a:t>2</a:t>
            </a:r>
            <a:r>
              <a:rPr lang="zh-TW" altLang="en-US" sz="4800" dirty="0"/>
              <a:t>章  浮性</a:t>
            </a:r>
            <a:endParaRPr lang="zh-TW" altLang="zh-TW" sz="4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6445250" cy="1008111"/>
          </a:xfrm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dirty="0">
                <a:latin typeface="+mn-ea"/>
              </a:rPr>
              <a:t>郭真祥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panose="02020603050405020304" pitchFamily="18" charset="0"/>
              </a:rPr>
              <a:t>2015.09.10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162"/>
            <a:ext cx="3347864" cy="1920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2977408" cy="19201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8813" r="4909" b="4826"/>
          <a:stretch/>
        </p:blipFill>
        <p:spPr>
          <a:xfrm>
            <a:off x="6407696" y="4304054"/>
            <a:ext cx="2736304" cy="19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382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船舶座标系统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0"/>
          <a:stretch/>
        </p:blipFill>
        <p:spPr>
          <a:xfrm>
            <a:off x="648072" y="1682772"/>
            <a:ext cx="7884368" cy="512908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645543" y="2711372"/>
            <a:ext cx="1264243" cy="555584"/>
          </a:xfrm>
          <a:prstGeom prst="ellipse">
            <a:avLst/>
          </a:prstGeom>
          <a:solidFill>
            <a:srgbClr val="FFFF00">
              <a:alpha val="40000"/>
            </a:srgbClr>
          </a:solidFill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7" name="橢圓 6"/>
          <p:cNvSpPr/>
          <p:nvPr/>
        </p:nvSpPr>
        <p:spPr>
          <a:xfrm>
            <a:off x="5004048" y="2045224"/>
            <a:ext cx="632122" cy="1157322"/>
          </a:xfrm>
          <a:prstGeom prst="ellipse">
            <a:avLst/>
          </a:prstGeom>
          <a:solidFill>
            <a:srgbClr val="00FFCC">
              <a:alpha val="40000"/>
            </a:srgbClr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8" name="橢圓 7"/>
          <p:cNvSpPr/>
          <p:nvPr/>
        </p:nvSpPr>
        <p:spPr>
          <a:xfrm>
            <a:off x="6718436" y="3281644"/>
            <a:ext cx="1175498" cy="436724"/>
          </a:xfrm>
          <a:prstGeom prst="ellipse">
            <a:avLst/>
          </a:prstGeom>
          <a:solidFill>
            <a:srgbClr val="FF5050">
              <a:alpha val="40000"/>
            </a:srgbClr>
          </a:solidFill>
          <a:ln w="9525">
            <a:solidFill>
              <a:srgbClr val="C42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grpSp>
        <p:nvGrpSpPr>
          <p:cNvPr id="25" name="群組 24"/>
          <p:cNvGrpSpPr/>
          <p:nvPr/>
        </p:nvGrpSpPr>
        <p:grpSpPr>
          <a:xfrm>
            <a:off x="4587587" y="1628800"/>
            <a:ext cx="3514691" cy="3259281"/>
            <a:chOff x="4587587" y="1012447"/>
            <a:chExt cx="3514691" cy="3259281"/>
          </a:xfrm>
        </p:grpSpPr>
        <p:grpSp>
          <p:nvGrpSpPr>
            <p:cNvPr id="23" name="群組 22"/>
            <p:cNvGrpSpPr/>
            <p:nvPr/>
          </p:nvGrpSpPr>
          <p:grpSpPr>
            <a:xfrm>
              <a:off x="4587587" y="1012447"/>
              <a:ext cx="3514691" cy="2888421"/>
              <a:chOff x="4587587" y="1012447"/>
              <a:chExt cx="3514691" cy="2888421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4633200" y="1412776"/>
                <a:ext cx="3141633" cy="2383720"/>
                <a:chOff x="4633200" y="1412776"/>
                <a:chExt cx="3141633" cy="2383720"/>
              </a:xfrm>
            </p:grpSpPr>
            <p:cxnSp>
              <p:nvCxnSpPr>
                <p:cNvPr id="11" name="直線單箭頭接點 10"/>
                <p:cNvCxnSpPr/>
                <p:nvPr/>
              </p:nvCxnSpPr>
              <p:spPr>
                <a:xfrm>
                  <a:off x="4633200" y="3762000"/>
                  <a:ext cx="3141633" cy="34496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單箭頭接點 13"/>
                <p:cNvCxnSpPr/>
                <p:nvPr/>
              </p:nvCxnSpPr>
              <p:spPr>
                <a:xfrm flipV="1">
                  <a:off x="4633200" y="1412776"/>
                  <a:ext cx="5149" cy="2350800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單箭頭接點 16"/>
                <p:cNvCxnSpPr/>
                <p:nvPr/>
              </p:nvCxnSpPr>
              <p:spPr>
                <a:xfrm flipV="1">
                  <a:off x="4633200" y="2260800"/>
                  <a:ext cx="1327762" cy="1435489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文字方塊 19"/>
              <p:cNvSpPr txBox="1"/>
              <p:nvPr/>
            </p:nvSpPr>
            <p:spPr>
              <a:xfrm>
                <a:off x="7846841" y="3515698"/>
                <a:ext cx="255437" cy="385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6001869" y="1836455"/>
                <a:ext cx="255437" cy="385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TW" alt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4587587" y="1012447"/>
                <a:ext cx="255437" cy="385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US" altLang="zh-TW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zh-TW" alt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4715305" y="3854370"/>
              <a:ext cx="284958" cy="4173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TW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812095"/>
          </a:xfrm>
          <a:solidFill>
            <a:schemeClr val="bg1"/>
          </a:solidFill>
        </p:spPr>
        <p:txBody>
          <a:bodyPr/>
          <a:lstStyle/>
          <a:p>
            <a:pPr marL="43920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按照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右手系统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轴：指向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船首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为正，</a:t>
            </a:r>
            <a:r>
              <a:rPr lang="en-US" altLang="zh-TW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轴：指向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左舷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为正，</a:t>
            </a:r>
            <a:r>
              <a:rPr lang="en-US" altLang="zh-TW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轴：指向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上方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为正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7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船舶浮态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24743"/>
            <a:ext cx="8641656" cy="4588036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船舶漂浮于静水中的平衡状态称为</a:t>
            </a:r>
            <a:r>
              <a:rPr lang="zh-TW" altLang="en-US" b="1" dirty="0">
                <a:solidFill>
                  <a:srgbClr val="FF0000"/>
                </a:solidFill>
              </a:rPr>
              <a:t>浮态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，可分为：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正浮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：中纵剖面和中横剖面均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于静止水面的浮态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中横剖面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于静止水面，但中纵剖面则与铅垂平面成一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的浮态，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向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右舷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倾斜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为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正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。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  <a:tabLst>
                <a:tab pos="1608138" algn="l"/>
              </a:tabLst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中纵剖面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垂直于静止水面，但中横剖面则与铅垂平面成一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的浮态，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向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首部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倾斜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为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正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。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任意浮态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：既有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又有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时之浮态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正浮、横倾、纵倾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三种浮态为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任意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浮态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的一种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特例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浮态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可用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横倾角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纵倾角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等参数来表示，</a:t>
            </a:r>
            <a:r>
              <a:rPr lang="zh-CN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在某一浮态下之任意物理或船形几何特性</a:t>
            </a: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例如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浮心位置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，若以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表是其中某一特性，则：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6085"/>
              </p:ext>
            </p:extLst>
          </p:nvPr>
        </p:nvGraphicFramePr>
        <p:xfrm>
          <a:off x="1082667" y="5712778"/>
          <a:ext cx="2609867" cy="59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4" imgW="888840" imgH="203040" progId="Equation.DSMT4">
                  <p:embed/>
                </p:oleObj>
              </mc:Choice>
              <mc:Fallback>
                <p:oleObj name="Equation" r:id="rId4" imgW="88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667" y="5712778"/>
                        <a:ext cx="2609867" cy="596541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6A835E66-E643-4B63-B097-AF7D39B414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r="2293" b="12232"/>
          <a:stretch/>
        </p:blipFill>
        <p:spPr>
          <a:xfrm>
            <a:off x="6480702" y="5220000"/>
            <a:ext cx="2381164" cy="162000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0172F7D-B9D1-4575-A267-9474F96D65BD}"/>
              </a:ext>
            </a:extLst>
          </p:cNvPr>
          <p:cNvCxnSpPr/>
          <p:nvPr/>
        </p:nvCxnSpPr>
        <p:spPr>
          <a:xfrm>
            <a:off x="7686000" y="6066000"/>
            <a:ext cx="1080120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5877689-DCB9-4836-B22E-E73D6F33DACF}"/>
              </a:ext>
            </a:extLst>
          </p:cNvPr>
          <p:cNvCxnSpPr>
            <a:cxnSpLocks/>
          </p:cNvCxnSpPr>
          <p:nvPr/>
        </p:nvCxnSpPr>
        <p:spPr>
          <a:xfrm flipV="1">
            <a:off x="7686000" y="5459767"/>
            <a:ext cx="543600" cy="60623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1FCC910-5A9C-412A-BAAD-0B26BE8748C9}"/>
              </a:ext>
            </a:extLst>
          </p:cNvPr>
          <p:cNvCxnSpPr>
            <a:cxnSpLocks/>
          </p:cNvCxnSpPr>
          <p:nvPr/>
        </p:nvCxnSpPr>
        <p:spPr>
          <a:xfrm flipV="1">
            <a:off x="7686000" y="5373216"/>
            <a:ext cx="0" cy="694218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9">
            <a:extLst>
              <a:ext uri="{FF2B5EF4-FFF2-40B4-BE49-F238E27FC236}">
                <a16:creationId xmlns:a16="http://schemas.microsoft.com/office/drawing/2014/main" id="{A7354FED-EC4D-4B95-B79C-00AA054621C5}"/>
              </a:ext>
            </a:extLst>
          </p:cNvPr>
          <p:cNvSpPr txBox="1"/>
          <p:nvPr/>
        </p:nvSpPr>
        <p:spPr>
          <a:xfrm>
            <a:off x="8820472" y="5921839"/>
            <a:ext cx="181543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1400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9">
            <a:extLst>
              <a:ext uri="{FF2B5EF4-FFF2-40B4-BE49-F238E27FC236}">
                <a16:creationId xmlns:a16="http://schemas.microsoft.com/office/drawing/2014/main" id="{BAA0E44F-F020-419C-A01B-2344C4DFB8EC}"/>
              </a:ext>
            </a:extLst>
          </p:cNvPr>
          <p:cNvSpPr txBox="1"/>
          <p:nvPr/>
        </p:nvSpPr>
        <p:spPr>
          <a:xfrm>
            <a:off x="8172400" y="5220482"/>
            <a:ext cx="134702" cy="224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ｙ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F034C78-5346-4EDD-9E5F-303A4AE8EC1C}"/>
              </a:ext>
            </a:extLst>
          </p:cNvPr>
          <p:cNvSpPr txBox="1"/>
          <p:nvPr/>
        </p:nvSpPr>
        <p:spPr>
          <a:xfrm>
            <a:off x="7596336" y="5148474"/>
            <a:ext cx="181543" cy="224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ｚ</a:t>
            </a:r>
          </a:p>
        </p:txBody>
      </p:sp>
    </p:spTree>
    <p:extLst>
      <p:ext uri="{BB962C8B-B14F-4D97-AF65-F5344CB8AC3E}">
        <p14:creationId xmlns:p14="http://schemas.microsoft.com/office/powerpoint/2010/main" val="38040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船舶浮态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24743"/>
            <a:ext cx="8641656" cy="1224137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船舶重心位置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以座标值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表示，浮心位置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以座标值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表示，各种浮态之平衡方程式为：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任意浮态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40276"/>
              </p:ext>
            </p:extLst>
          </p:nvPr>
        </p:nvGraphicFramePr>
        <p:xfrm>
          <a:off x="899591" y="2348880"/>
          <a:ext cx="3857571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3" imgW="1587240" imgH="711000" progId="Equation.DSMT4">
                  <p:embed/>
                </p:oleObj>
              </mc:Choice>
              <mc:Fallback>
                <p:oleObj name="Equation" r:id="rId3" imgW="15872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1" y="2348880"/>
                        <a:ext cx="3857571" cy="172819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7"/>
            <a:ext cx="8496944" cy="2372927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763687" y="5445224"/>
            <a:ext cx="373121" cy="174848"/>
          </a:xfrm>
          <a:prstGeom prst="ellipse">
            <a:avLst/>
          </a:prstGeom>
          <a:solidFill>
            <a:srgbClr val="FF0000">
              <a:alpha val="25000"/>
            </a:srgbClr>
          </a:solidFill>
          <a:ln w="9525">
            <a:solidFill>
              <a:srgbClr val="FF0000">
                <a:alpha val="2470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8" name="橢圓 7"/>
          <p:cNvSpPr/>
          <p:nvPr/>
        </p:nvSpPr>
        <p:spPr>
          <a:xfrm>
            <a:off x="5652120" y="5232702"/>
            <a:ext cx="373121" cy="174848"/>
          </a:xfrm>
          <a:prstGeom prst="ellipse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FF0000">
                <a:alpha val="2470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9781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船舶浮态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24743"/>
            <a:ext cx="8641656" cy="1224137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船舶重心位置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以座标值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表示，浮心位置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以座标值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表示，各种浮态之平衡方程式为：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正浮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588511"/>
              </p:ext>
            </p:extLst>
          </p:nvPr>
        </p:nvGraphicFramePr>
        <p:xfrm>
          <a:off x="827584" y="2421880"/>
          <a:ext cx="20685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3" imgW="850680" imgH="711000" progId="Equation.DSMT4">
                  <p:embed/>
                </p:oleObj>
              </mc:Choice>
              <mc:Fallback>
                <p:oleObj name="Equation" r:id="rId3" imgW="850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421880"/>
                        <a:ext cx="2068513" cy="17272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5"/>
            <a:ext cx="8357271" cy="24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5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船舶浮态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24743"/>
            <a:ext cx="8641656" cy="1224137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船舶重心位置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以座标值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表示，浮心位置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以座标值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表示，各种浮态之平衡方程式为：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 startAt="3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90883"/>
              </p:ext>
            </p:extLst>
          </p:nvPr>
        </p:nvGraphicFramePr>
        <p:xfrm>
          <a:off x="899591" y="2348880"/>
          <a:ext cx="3857571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3" imgW="1587240" imgH="711000" progId="Equation.DSMT4">
                  <p:embed/>
                </p:oleObj>
              </mc:Choice>
              <mc:Fallback>
                <p:oleObj name="Equation" r:id="rId3" imgW="15872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1" y="2348880"/>
                        <a:ext cx="3857571" cy="172819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7"/>
            <a:ext cx="8713348" cy="24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5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船舶浮态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24743"/>
            <a:ext cx="8641656" cy="1224137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船舶重心位置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以座标值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表示，浮心位置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以座标值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表示，各种浮态之平衡方程式为：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 startAt="4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21943"/>
              </p:ext>
            </p:extLst>
          </p:nvPr>
        </p:nvGraphicFramePr>
        <p:xfrm>
          <a:off x="914400" y="2349500"/>
          <a:ext cx="382746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3" imgW="1574640" imgH="711000" progId="Equation.DSMT4">
                  <p:embed/>
                </p:oleObj>
              </mc:Choice>
              <mc:Fallback>
                <p:oleObj name="Equation" r:id="rId3" imgW="15746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349500"/>
                        <a:ext cx="3827463" cy="17272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5"/>
          <a:stretch/>
        </p:blipFill>
        <p:spPr>
          <a:xfrm>
            <a:off x="187196" y="4372521"/>
            <a:ext cx="8705284" cy="22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9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船舶浮态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177277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有龙骨设计斜度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：某些船舶如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拖船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游艇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渔船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等，有时在设计时就令其首尾吃水不同，是属于一种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设计纵倾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，它与前面的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概念不同。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 dirty="0"/>
          </a:p>
        </p:txBody>
      </p:sp>
      <p:grpSp>
        <p:nvGrpSpPr>
          <p:cNvPr id="11" name="群組 10"/>
          <p:cNvGrpSpPr/>
          <p:nvPr/>
        </p:nvGrpSpPr>
        <p:grpSpPr>
          <a:xfrm>
            <a:off x="834362" y="2204864"/>
            <a:ext cx="7265634" cy="2627860"/>
            <a:chOff x="834362" y="2490448"/>
            <a:chExt cx="7265634" cy="262786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77" b="12276"/>
            <a:stretch/>
          </p:blipFill>
          <p:spPr bwMode="auto">
            <a:xfrm>
              <a:off x="834362" y="2490448"/>
              <a:ext cx="7265634" cy="262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1840815" y="3669175"/>
              <a:ext cx="358374" cy="3477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2000" i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TW" sz="2000" baseline="-25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sz="2000" baseline="-25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038302" y="3308134"/>
              <a:ext cx="381071" cy="3455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2000" i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TW" sz="2000" baseline="-25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2000" baseline="-25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099205" y="4110857"/>
              <a:ext cx="381071" cy="3209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2000" i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TW" sz="2000" baseline="-25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TW" altLang="en-US" sz="2000" baseline="-25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988027"/>
            <a:ext cx="8641656" cy="77857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在船舶各種浮態的平衡方程中，重心和浮心高度之间的关系一般为：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</a:t>
            </a:r>
            <a:endParaRPr lang="en-US" altLang="zh-TW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4722"/>
              </p:ext>
            </p:extLst>
          </p:nvPr>
        </p:nvGraphicFramePr>
        <p:xfrm>
          <a:off x="2915816" y="5733256"/>
          <a:ext cx="1224136" cy="57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4" imgW="482400" imgH="228600" progId="Equation.DSMT4">
                  <p:embed/>
                </p:oleObj>
              </mc:Choice>
              <mc:Fallback>
                <p:oleObj name="Equation" r:id="rId4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816" y="5733256"/>
                        <a:ext cx="1224136" cy="57985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75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船舶浮态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728192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船舶的浮态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可用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与纵倾角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三个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参数表示：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在实际应用中，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难以直接测出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一般都以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首尾吃水差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船舶的浮态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参数：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尾吃水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zh-TW" altLang="en-US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可导出其他有关之参数：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53619"/>
              </p:ext>
            </p:extLst>
          </p:nvPr>
        </p:nvGraphicFramePr>
        <p:xfrm>
          <a:off x="899591" y="2650524"/>
          <a:ext cx="7882683" cy="221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Equation" r:id="rId3" imgW="3835080" imgH="1079280" progId="Equation.DSMT4">
                  <p:embed/>
                </p:oleObj>
              </mc:Choice>
              <mc:Fallback>
                <p:oleObj name="Equation" r:id="rId3" imgW="383508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1" y="2650524"/>
                        <a:ext cx="7882683" cy="221863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5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船舶浮态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176464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船舶浮性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船舶浮性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问题，最关键之课题：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相互关系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及其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计算方法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：根据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总布置图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和其他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有关设计图及技术资料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进行分析计算。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：依据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线型图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线型值表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进行分析计算。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如何计算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不同形状之船体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各种浮态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及其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浮心位置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是船舶静力学主要研究的问题之一。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indent="-457200">
              <a:lnSpc>
                <a:spcPct val="100000"/>
              </a:lnSpc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36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船舶重量和重心位置的计算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720080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是船上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各项重量的总和。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假设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各项重量为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总重量为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19</a:t>
            </a:fld>
            <a:endParaRPr lang="en-GB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51866"/>
              </p:ext>
            </p:extLst>
          </p:nvPr>
        </p:nvGraphicFramePr>
        <p:xfrm>
          <a:off x="1981200" y="1484313"/>
          <a:ext cx="4467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" name="Equation" r:id="rId3" imgW="2679480" imgH="431640" progId="Equation.DSMT4">
                  <p:embed/>
                </p:oleObj>
              </mc:Choice>
              <mc:Fallback>
                <p:oleObj name="Equation" r:id="rId3" imgW="2679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484313"/>
                        <a:ext cx="4467225" cy="7207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>
          <a:xfrm>
            <a:off x="243068" y="2361234"/>
            <a:ext cx="8650108" cy="7077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各项重量为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的重心位置座标为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，则船舶的重心位置座标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可由下式求得：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116298"/>
              </p:ext>
            </p:extLst>
          </p:nvPr>
        </p:nvGraphicFramePr>
        <p:xfrm>
          <a:off x="1564158" y="3213100"/>
          <a:ext cx="567213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1" name="Equation" r:id="rId5" imgW="3301920" imgH="838080" progId="Equation.DSMT4">
                  <p:embed/>
                </p:oleObj>
              </mc:Choice>
              <mc:Fallback>
                <p:oleObj name="Equation" r:id="rId5" imgW="33019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4158" y="3213100"/>
                        <a:ext cx="5672138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4725144"/>
            <a:ext cx="8650108" cy="7077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为避免船舶处于横倾状态，在建造和使用过程中，总是设法使其重心位于中纵剖面上，即：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99958"/>
              </p:ext>
            </p:extLst>
          </p:nvPr>
        </p:nvGraphicFramePr>
        <p:xfrm>
          <a:off x="1907704" y="5623684"/>
          <a:ext cx="1193165" cy="61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2"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7704" y="5623684"/>
                        <a:ext cx="1193165" cy="613628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&amp;question_id=2019107" title="Question={&quot;question_id&quot;:&quot;2019107&quot;,&quot;user_id&quot;:null,&quot;accesstoken&quot;:null,&quot;course_id&quot;:null,&quot;q_type&quot;:&quot;essay&quot;,&quot;is_group&quot;:&quot;NO&quot;,&quot;is_anonymous&quot;:&quot;NO&quot;,&quot;description&quot;:&quot;请写出型线图的3个剖面图形的名称。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500" dirty="0">
                <a:solidFill>
                  <a:srgbClr val="000000"/>
                </a:solidFill>
              </a:rPr>
              <a:t>请写出型线图的</a:t>
            </a:r>
            <a:r>
              <a:rPr lang="en-US" altLang="zh-TW" sz="2500" dirty="0">
                <a:solidFill>
                  <a:srgbClr val="000000"/>
                </a:solidFill>
              </a:rPr>
              <a:t>3</a:t>
            </a:r>
            <a:r>
              <a:rPr lang="zh-TW" altLang="en-US" sz="2500" dirty="0">
                <a:solidFill>
                  <a:srgbClr val="000000"/>
                </a:solidFill>
              </a:rPr>
              <a:t>个剖面图形的名称。</a:t>
            </a:r>
            <a:endParaRPr lang="zh-CN" alt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18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船舶重量和重心位置的计算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720080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重心位置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的计算，通常都是根据总布置图和结构图加以分组，以下列表格的方式进行。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20</a:t>
            </a:fld>
            <a:endParaRPr lang="en-GB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17928"/>
              </p:ext>
            </p:extLst>
          </p:nvPr>
        </p:nvGraphicFramePr>
        <p:xfrm>
          <a:off x="683568" y="1772816"/>
          <a:ext cx="7826385" cy="2838765"/>
        </p:xfrm>
        <a:graphic>
          <a:graphicData uri="http://schemas.openxmlformats.org/drawingml/2006/table">
            <a:tbl>
              <a:tblPr/>
              <a:tblGrid>
                <a:gridCol w="957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33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表 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2-1 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船舶重量和重心位置的计算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序号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项目名称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重量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(t)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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对基平面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对纵横剖面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lang="en-US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(m)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lang="en-US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(t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•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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m)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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(m)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(t•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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3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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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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2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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总计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lang="en-US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20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20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725144"/>
            <a:ext cx="864165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将表中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最下面一列的总计值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代入式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(2-8)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(2-9)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，即得船舶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重心位置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船舶重量和重心位置的计算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816424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组成船舶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的名目虽多，但可归纳为两大类：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固定重量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：船舶使用过程中，固定不变的重量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包括船体钢料、木作栖装、机电设备及武器装备等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此类重量的总和，称为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船的空船重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量。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可变重量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：即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载重量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(=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空船重量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载重量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在船舶实际使用中是会随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装载状况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亦随之而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的定义：有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民用船舶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军用舰艇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之分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船舶重量和重心位置的计算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104000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民用船舶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空载排水量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ight Ship </a:t>
            </a:r>
            <a:r>
              <a:rPr lang="en-US" altLang="zh-TW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，常以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系指船舶在全部建成后交船时之排水量，亦即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空船重量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此时，动力装置系统内有可供动车用的油和水，但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不包括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航行所需的燃料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润滑油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锅炉用水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以及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其他载重量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满载排水量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系指在船</a:t>
            </a:r>
            <a:r>
              <a:rPr lang="zh-CN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装载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设计规定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载重量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 </a:t>
            </a:r>
            <a:r>
              <a:rPr lang="en-US" altLang="zh-TW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，常以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按照设计任务书要求的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货物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旅客和船员及其行李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粮食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淡水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燃料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锅炉用水的储备以及备品、供应品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等均装载满额的重量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的排水量。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22</a:t>
            </a:fld>
            <a:endParaRPr lang="en-GB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65658"/>
              </p:ext>
            </p:extLst>
          </p:nvPr>
        </p:nvGraphicFramePr>
        <p:xfrm>
          <a:off x="899592" y="5229200"/>
          <a:ext cx="228368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Equation" r:id="rId3" imgW="939600" imgH="177480" progId="Equation.DSMT4">
                  <p:embed/>
                </p:oleObj>
              </mc:Choice>
              <mc:Fallback>
                <p:oleObj name="Equation" r:id="rId3" imgW="939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5229200"/>
                        <a:ext cx="2283682" cy="43204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2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船舶重量和重心位置的计算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5400600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空载排水量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满载排水量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又可分为：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出港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(departure)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：燃料 、润滑油、淡水、粮食及其他给养物品都按照设计所规定的数量带足。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到港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(arrival)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：假定上述消耗品还剩馀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通常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，若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无特别注明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，即指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满载出港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，简称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满载排水量。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通常所说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万吨轮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载重量</a:t>
            </a:r>
            <a:r>
              <a:rPr lang="zh-CN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万吨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左右，例如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某万吨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货船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满载出港排水量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17480t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，其中：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其中空船重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5567t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载货量为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10178t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淡水、燃料等为、粮食：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1735t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载重量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11913t</a:t>
            </a: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(=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10178t+1735t</a:t>
            </a:r>
            <a:r>
              <a:rPr lang="en-US" altLang="zh-CN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8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船舶重量和重心位置的计算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5400600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军用舰艇，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规定了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典型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装载状况，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空载排水量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系指建造全部完工后的之排水量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装有机器、武器和其他规定的的战斗装备。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不包含人员和行李、粮食、供应品、弹药、润滑油、炉水及饮用水。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标准排水量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：即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载重量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(=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空船重量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系指人员配备齐全，必须的供应品备足，做好出海作战准备的排水量。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包括弹药、给养和其他规定的作战用品。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也包括机器、锅炉和管系内的淡水、海水和润滑油，亦即包括准备开动机器的各项重量，但不包括燃料、润滑油和锅炉用水的储备量。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0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船舶重量和重心位置的计算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536504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军用舰艇，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规定了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典型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装载状况，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 startAt="3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正常排水量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正式试航时之排水量，相当于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标准排水量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加上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保证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航程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所需的燃料、润滑油和锅炉用水的重量。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 startAt="3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满载排水量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标准排水量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加上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保证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全程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所需的燃料、润滑油和锅炉用水的重量。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 startAt="3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最大排水量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满载排水量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再加上附加的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作战储备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包括弹药、水雷等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和附加的燃料、润滑油和锅炉用水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直到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储存这些物品的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舱柜装满为止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的重量。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1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EF8-70D0-44DB-B26C-15A87B28976D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3" name="TextBox 2" title="Question={&quot;question_id&quot;:null,&quot;user_id&quot;:null,&quot;accesstoken&quot;:null,&quot;course_id&quot;:null,&quot;q_type&quot;:&quot;multiple_choice&quot;,&quot;is_group&quot;:&quot;NO&quot;,&quot;is_anonymous&quot;:&quot;NO&quot;,&quot;description&quot;:&quot;从下面图示的示意中，你觉得可沿哪些方向积分，以获得船体的排水体积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889000" y="635000"/>
            <a:ext cx="7139384" cy="8347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从下面图示的示意中，你觉得可沿哪些方向积分，以获得船体的排水体积？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 title="Option={&quot;index&quot;:&quot;4&quot;,&quot;correctness&quot;:&quot;NO&quot;,&quot;other&quot;:&quot;NO&quot;,&quot;option_id&quot;:null,&quot;shape_id&quot;:&quot;4&quot;,&quot;description&quot;:&quot;1.纵向&quot;,&quot;img_url&quot;:null,&quot;img_name&quot;:null}"/>
          <p:cNvSpPr txBox="1"/>
          <p:nvPr/>
        </p:nvSpPr>
        <p:spPr>
          <a:xfrm>
            <a:off x="4932040" y="1872894"/>
            <a:ext cx="1944000" cy="3477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333333"/>
                </a:solidFill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</a:rPr>
              <a:t>纵向</a:t>
            </a:r>
            <a:endParaRPr lang="zh-CN" altLang="en-US" sz="2000" dirty="0" err="1">
              <a:solidFill>
                <a:srgbClr val="000000"/>
              </a:solidFill>
            </a:endParaRPr>
          </a:p>
        </p:txBody>
      </p:sp>
      <p:sp>
        <p:nvSpPr>
          <p:cNvPr id="5" name="TextBox 4" title="Option={&quot;index&quot;:&quot;5&quot;,&quot;correctness&quot;:&quot;NO&quot;,&quot;other&quot;:&quot;NO&quot;,&quot;option_id&quot;:null,&quot;shape_id&quot;:&quot;5&quot;,&quot;description&quot;:&quot;2.横向&quot;,&quot;img_url&quot;:null,&quot;img_name&quot;:null}"/>
          <p:cNvSpPr txBox="1"/>
          <p:nvPr/>
        </p:nvSpPr>
        <p:spPr>
          <a:xfrm>
            <a:off x="4932040" y="2634894"/>
            <a:ext cx="1944000" cy="3477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333333"/>
                </a:solidFill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</a:rPr>
              <a:t>横向</a:t>
            </a:r>
            <a:endParaRPr lang="zh-CN" altLang="en-US" sz="2000" dirty="0" err="1">
              <a:solidFill>
                <a:srgbClr val="000000"/>
              </a:solidFill>
            </a:endParaRPr>
          </a:p>
        </p:txBody>
      </p:sp>
      <p:sp>
        <p:nvSpPr>
          <p:cNvPr id="6" name="TextBox 5" title="Option={&quot;index&quot;:&quot;6&quot;,&quot;correctness&quot;:&quot;YES&quot;,&quot;other&quot;:&quot;NO&quot;,&quot;option_id&quot;:null,&quot;shape_id&quot;:&quot;6&quot;,&quot;description&quot;:&quot;3.垂向&quot;,&quot;img_url&quot;:null,&quot;img_name&quot;:null}"/>
          <p:cNvSpPr txBox="1"/>
          <p:nvPr/>
        </p:nvSpPr>
        <p:spPr>
          <a:xfrm>
            <a:off x="4932040" y="3396894"/>
            <a:ext cx="1944000" cy="3477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333333"/>
                </a:solidFill>
              </a:rPr>
              <a:t>3.</a:t>
            </a:r>
            <a:r>
              <a:rPr lang="zh-TW" altLang="en-US" sz="2000" dirty="0">
                <a:solidFill>
                  <a:srgbClr val="000000"/>
                </a:solidFill>
              </a:rPr>
              <a:t>垂向</a:t>
            </a:r>
            <a:endParaRPr lang="zh-CN" altLang="en-US" sz="2000" dirty="0">
              <a:solidFill>
                <a:srgbClr val="333333"/>
              </a:solidFill>
            </a:endParaRPr>
          </a:p>
        </p:txBody>
      </p:sp>
      <p:sp>
        <p:nvSpPr>
          <p:cNvPr id="7" name="TextBox 6" title="Option={&quot;index&quot;:&quot;7&quot;,&quot;correctness&quot;:&quot;NO&quot;,&quot;other&quot;:&quot;NO&quot;,&quot;option_id&quot;:null,&quot;shape_id&quot;:&quot;7&quot;,&quot;description&quot;:&quot;4.斜向&quot;,&quot;img_url&quot;:null,&quot;img_name&quot;:null}"/>
          <p:cNvSpPr txBox="1"/>
          <p:nvPr/>
        </p:nvSpPr>
        <p:spPr>
          <a:xfrm>
            <a:off x="4932040" y="4158894"/>
            <a:ext cx="1944000" cy="3477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333333"/>
                </a:solidFill>
              </a:rPr>
              <a:t>4.</a:t>
            </a:r>
            <a:r>
              <a:rPr lang="zh-TW" altLang="en-US" sz="2000" dirty="0">
                <a:solidFill>
                  <a:srgbClr val="000000"/>
                </a:solidFill>
              </a:rPr>
              <a:t>斜向</a:t>
            </a:r>
            <a:endParaRPr lang="zh-CN" altLang="en-US" sz="2000" dirty="0">
              <a:solidFill>
                <a:srgbClr val="333333"/>
              </a:solidFill>
            </a:endParaRPr>
          </a:p>
        </p:txBody>
      </p:sp>
      <p:pic>
        <p:nvPicPr>
          <p:cNvPr id="8" name="图片 7" title="image=3"/>
          <p:cNvPicPr>
            <a:picLocks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"/>
          <a:stretch>
            <a:fillRect/>
          </a:stretch>
        </p:blipFill>
        <p:spPr>
          <a:xfrm>
            <a:off x="827584" y="1700809"/>
            <a:ext cx="3528392" cy="20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30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AEF8-70D0-44DB-B26C-15A87B28976D}" type="slidenum">
              <a:rPr lang="en-US" altLang="zh-TW" smtClean="0">
                <a:solidFill>
                  <a:srgbClr val="333333"/>
                </a:solidFill>
              </a:rPr>
              <a:pPr/>
              <a:t>27</a:t>
            </a:fld>
            <a:endParaRPr lang="en-US" altLang="zh-TW">
              <a:solidFill>
                <a:srgbClr val="333333"/>
              </a:solidFill>
            </a:endParaRPr>
          </a:p>
        </p:txBody>
      </p:sp>
      <p:sp>
        <p:nvSpPr>
          <p:cNvPr id="3" name="TextBox 2" title="Question={&quot;question_id&quot;:&quot;2201508&quot;,&quot;user_id&quot;:null,&quot;accesstoken&quot;:null,&quot;course_id&quot;:null,&quot;q_type&quot;:&quot;multiple_choice&quot;,&quot;is_group&quot;:&quot;NO&quot;,&quot;is_anonymous&quot;:&quot;NO&quot;,&quot;description&quot;:&quot;从下面图示的示意中，你觉得可沿哪些方向积分，以获得船体的排水体积？&quot;,&quot;restrict_type&quot;:null,&quot;restrict_num&quot;:null,&quot;is_defalut_group&quot;:null,&quot;answer_by_photo&quot;:&quot;NO&quot;,&quot;img_url&quot;:&quot;cty_14888972482d6be16b613cb11d893ae641bfca8845d044187f.png&quot;,&quot;img_name&quot;:&quot;图2-14.png&quot;}"/>
          <p:cNvSpPr txBox="1"/>
          <p:nvPr/>
        </p:nvSpPr>
        <p:spPr>
          <a:xfrm>
            <a:off x="889000" y="116632"/>
            <a:ext cx="6851352" cy="8347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从下面图示的示意中，你觉得可沿哪些方向积分，以获得船体的排水体积？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 title="Option={&quot;index&quot;:&quot;4&quot;,&quot;correctness&quot;:&quot;NO&quot;,&quot;other&quot;:&quot;NO&quot;,&quot;option_id&quot;:&quot;7477074&quot;,&quot;shape_id&quot;:&quot;4&quot;,&quot;description&quot;:&quot;1.横向&quot;,&quot;img_url&quot;:null,&quot;img_name&quot;:null}"/>
          <p:cNvSpPr txBox="1"/>
          <p:nvPr/>
        </p:nvSpPr>
        <p:spPr>
          <a:xfrm>
            <a:off x="1266056" y="3169038"/>
            <a:ext cx="3810000" cy="2499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333333"/>
                </a:solidFill>
              </a:rPr>
              <a:t>1.</a:t>
            </a:r>
            <a:r>
              <a:rPr lang="zh-TW" altLang="en-US" sz="1600" dirty="0">
                <a:solidFill>
                  <a:srgbClr val="000000"/>
                </a:solidFill>
              </a:rPr>
              <a:t>横向</a:t>
            </a:r>
            <a:endParaRPr lang="zh-CN" alt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 title="Option={&quot;index&quot;:&quot;5&quot;,&quot;correctness&quot;:&quot;NO&quot;,&quot;other&quot;:&quot;NO&quot;,&quot;option_id&quot;:&quot;7477075&quot;,&quot;shape_id&quot;:&quot;5&quot;,&quot;description&quot;:&quot;2.斜向&quot;,&quot;img_url&quot;:null,&quot;img_name&quot;:null}"/>
          <p:cNvSpPr txBox="1"/>
          <p:nvPr/>
        </p:nvSpPr>
        <p:spPr>
          <a:xfrm>
            <a:off x="1266056" y="3931038"/>
            <a:ext cx="3810000" cy="278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333333"/>
                </a:solidFill>
              </a:rPr>
              <a:t>2.</a:t>
            </a:r>
            <a:r>
              <a:rPr lang="zh-TW" altLang="en-US" sz="1600" dirty="0">
                <a:solidFill>
                  <a:srgbClr val="000000"/>
                </a:solidFill>
              </a:rPr>
              <a:t>斜向</a:t>
            </a:r>
            <a:endParaRPr lang="zh-CN" altLang="en-US" sz="1600" dirty="0">
              <a:solidFill>
                <a:srgbClr val="333333"/>
              </a:solidFill>
            </a:endParaRPr>
          </a:p>
        </p:txBody>
      </p:sp>
      <p:sp>
        <p:nvSpPr>
          <p:cNvPr id="6" name="TextBox 5" title="Option={&quot;index&quot;:&quot;6&quot;,&quot;correctness&quot;:&quot;NO&quot;,&quot;other&quot;:&quot;NO&quot;,&quot;option_id&quot;:&quot;7477076&quot;,&quot;shape_id&quot;:&quot;6&quot;,&quot;description&quot;:&quot;3.垂向&quot;,&quot;img_url&quot;:null,&quot;img_name&quot;:null}"/>
          <p:cNvSpPr txBox="1"/>
          <p:nvPr/>
        </p:nvSpPr>
        <p:spPr>
          <a:xfrm>
            <a:off x="1266056" y="4693038"/>
            <a:ext cx="3810000" cy="278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333333"/>
                </a:solidFill>
              </a:rPr>
              <a:t>3.</a:t>
            </a:r>
            <a:r>
              <a:rPr lang="zh-TW" altLang="en-US" sz="1600" dirty="0">
                <a:solidFill>
                  <a:srgbClr val="000000"/>
                </a:solidFill>
              </a:rPr>
              <a:t>垂向</a:t>
            </a:r>
            <a:endParaRPr lang="zh-CN" altLang="en-US" sz="1600" dirty="0">
              <a:solidFill>
                <a:srgbClr val="333333"/>
              </a:solidFill>
            </a:endParaRPr>
          </a:p>
        </p:txBody>
      </p:sp>
      <p:sp>
        <p:nvSpPr>
          <p:cNvPr id="7" name="TextBox 6" title="Option={&quot;index&quot;:&quot;7&quot;,&quot;correctness&quot;:&quot;NO&quot;,&quot;other&quot;:&quot;NO&quot;,&quot;option_id&quot;:&quot;7477077&quot;,&quot;shape_id&quot;:&quot;7&quot;,&quot;description&quot;:&quot;4.纵向&quot;,&quot;img_url&quot;:null,&quot;img_name&quot;:null}"/>
          <p:cNvSpPr txBox="1"/>
          <p:nvPr/>
        </p:nvSpPr>
        <p:spPr>
          <a:xfrm>
            <a:off x="1266056" y="5455038"/>
            <a:ext cx="3810000" cy="278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333333"/>
                </a:solidFill>
              </a:rPr>
              <a:t>4.</a:t>
            </a:r>
            <a:r>
              <a:rPr lang="zh-TW" altLang="en-US" sz="1600" dirty="0">
                <a:solidFill>
                  <a:srgbClr val="000000"/>
                </a:solidFill>
              </a:rPr>
              <a:t>纵向</a:t>
            </a:r>
            <a:endParaRPr lang="zh-CN" altLang="en-US" sz="1600" dirty="0">
              <a:solidFill>
                <a:srgbClr val="333333"/>
              </a:solidFill>
            </a:endParaRPr>
          </a:p>
        </p:txBody>
      </p:sp>
      <p:pic>
        <p:nvPicPr>
          <p:cNvPr id="8" name="图片 7" title="image=3"/>
          <p:cNvPicPr>
            <a:picLocks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985226"/>
            <a:ext cx="4547096" cy="17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26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排水量和浮心位置的计算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968552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5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依据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线型图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线型值表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进行计算：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50000"/>
              </a:lnSpc>
              <a:buFont typeface="+mj-lt"/>
              <a:buAutoNum type="arabicParenR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沿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船长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方向计算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应用计算机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50000"/>
              </a:lnSpc>
              <a:buFont typeface="+mj-lt"/>
              <a:buAutoNum type="arabicParenR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沿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吃水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方向计算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8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纵向沿船长方向计算排水体积和浮心位置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968552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计算法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先计算各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等有关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再将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等有关数据沿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船长方向积分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5" y="2320558"/>
            <a:ext cx="8641656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基本公式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吃水为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离中站面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处，取厚度为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的一船体薄片，其微小体积为：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" b="6120"/>
          <a:stretch/>
        </p:blipFill>
        <p:spPr>
          <a:xfrm>
            <a:off x="3325939" y="5076113"/>
            <a:ext cx="5818061" cy="1800200"/>
          </a:xfrm>
          <a:prstGeom prst="rect">
            <a:avLst/>
          </a:prstGeom>
        </p:spPr>
      </p:pic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26131"/>
              </p:ext>
            </p:extLst>
          </p:nvPr>
        </p:nvGraphicFramePr>
        <p:xfrm>
          <a:off x="683567" y="3649642"/>
          <a:ext cx="1656185" cy="55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7" y="3649642"/>
                        <a:ext cx="1656185" cy="55206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4264774"/>
            <a:ext cx="8641656" cy="86409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：离中站面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处的横剖面面积，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整个横剖面面积为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为半宽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418828"/>
              </p:ext>
            </p:extLst>
          </p:nvPr>
        </p:nvGraphicFramePr>
        <p:xfrm>
          <a:off x="683567" y="5188562"/>
          <a:ext cx="1830990" cy="73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" name="Equation" r:id="rId7" imgW="825480" imgH="330120" progId="Equation.DSMT4">
                  <p:embed/>
                </p:oleObj>
              </mc:Choice>
              <mc:Fallback>
                <p:oleObj name="Equation" r:id="rId7" imgW="825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7" y="5188562"/>
                        <a:ext cx="1830990" cy="73239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3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&amp;question_id=2019108" title="Question={&quot;question_id&quot;:&quot;2019108&quot;,&quot;user_id&quot;:null,&quot;accesstoken&quot;:null,&quot;course_id&quot;:null,&quot;q_type&quot;:&quot;essay&quot;,&quot;is_group&quot;:&quot;NO&quot;,&quot;is_anonymous&quot;:&quot;NO&quot;,&quot;description&quot;:&quot;请列举几个数值积分的方法，并简述方法的特性：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4004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CN" altLang="en-US" sz="2500" dirty="0">
                <a:solidFill>
                  <a:srgbClr val="000000"/>
                </a:solidFill>
              </a:rPr>
              <a:t>请</a:t>
            </a:r>
            <a:r>
              <a:rPr lang="zh-TW" altLang="en-US" sz="2500" dirty="0">
                <a:solidFill>
                  <a:srgbClr val="000000"/>
                </a:solidFill>
              </a:rPr>
              <a:t>列举几个数值积分的方法，并简述方法的特性：</a:t>
            </a:r>
            <a:endParaRPr lang="zh-CN" alt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92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纵向沿船长方向计算排水体积和浮心位置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30</a:t>
            </a:fld>
            <a:endParaRPr lang="en-GB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19" y="1011339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沿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进行积分，即得船在吃水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时的排水体积：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67609"/>
              </p:ext>
            </p:extLst>
          </p:nvPr>
        </p:nvGraphicFramePr>
        <p:xfrm>
          <a:off x="619125" y="1411288"/>
          <a:ext cx="495458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" name="Equation" r:id="rId4" imgW="1930320" imgH="355320" progId="Equation.DSMT4">
                  <p:embed/>
                </p:oleObj>
              </mc:Choice>
              <mc:Fallback>
                <p:oleObj name="Equation" r:id="rId4" imgW="19303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" y="1411288"/>
                        <a:ext cx="4954588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379491"/>
            <a:ext cx="8640961" cy="44327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薄片微体积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对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中站面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yOz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基平面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的静力矩分别为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12921"/>
              </p:ext>
            </p:extLst>
          </p:nvPr>
        </p:nvGraphicFramePr>
        <p:xfrm>
          <a:off x="683568" y="2852936"/>
          <a:ext cx="2289497" cy="58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" name="Equation" r:id="rId6" imgW="939600" imgH="241200" progId="Equation.DSMT4">
                  <p:embed/>
                </p:oleObj>
              </mc:Choice>
              <mc:Fallback>
                <p:oleObj name="Equation" r:id="rId6" imgW="939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2852936"/>
                        <a:ext cx="2289497" cy="5885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976595"/>
              </p:ext>
            </p:extLst>
          </p:nvPr>
        </p:nvGraphicFramePr>
        <p:xfrm>
          <a:off x="669925" y="3513138"/>
          <a:ext cx="24431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8" name="Equation" r:id="rId8" imgW="1002960" imgH="241200" progId="Equation.DSMT4">
                  <p:embed/>
                </p:oleObj>
              </mc:Choice>
              <mc:Fallback>
                <p:oleObj name="Equation" r:id="rId8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9925" y="3513138"/>
                        <a:ext cx="2443163" cy="588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內容版面配置區 2"/>
          <p:cNvSpPr txBox="1">
            <a:spLocks/>
          </p:cNvSpPr>
          <p:nvPr/>
        </p:nvSpPr>
        <p:spPr>
          <a:xfrm>
            <a:off x="251520" y="4179691"/>
            <a:ext cx="8640961" cy="76147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baseline="-25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离中站面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形心垂向座标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对基线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轴的静力矩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75439"/>
              </p:ext>
            </p:extLst>
          </p:nvPr>
        </p:nvGraphicFramePr>
        <p:xfrm>
          <a:off x="684115" y="4941167"/>
          <a:ext cx="5567077" cy="13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9" name="Equation" r:id="rId10" imgW="2527200" imgH="634680" progId="Equation.DSMT4">
                  <p:embed/>
                </p:oleObj>
              </mc:Choice>
              <mc:Fallback>
                <p:oleObj name="Equation" r:id="rId10" imgW="25272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4115" y="4941167"/>
                        <a:ext cx="5567077" cy="139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" b="6120"/>
          <a:stretch/>
        </p:blipFill>
        <p:spPr>
          <a:xfrm>
            <a:off x="3995936" y="2780928"/>
            <a:ext cx="4752528" cy="147050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95945041-126B-40B3-9AEB-90A0676FA64E}"/>
              </a:ext>
            </a:extLst>
          </p:cNvPr>
          <p:cNvGrpSpPr/>
          <p:nvPr/>
        </p:nvGrpSpPr>
        <p:grpSpPr>
          <a:xfrm>
            <a:off x="5536800" y="2780928"/>
            <a:ext cx="304707" cy="1008112"/>
            <a:chOff x="5536800" y="2780928"/>
            <a:chExt cx="304707" cy="1008112"/>
          </a:xfrm>
        </p:grpSpPr>
        <p:cxnSp>
          <p:nvCxnSpPr>
            <p:cNvPr id="5" name="直線單箭頭接點 4"/>
            <p:cNvCxnSpPr>
              <a:cxnSpLocks/>
            </p:cNvCxnSpPr>
            <p:nvPr/>
          </p:nvCxnSpPr>
          <p:spPr>
            <a:xfrm flipV="1">
              <a:off x="5536800" y="2780928"/>
              <a:ext cx="0" cy="10081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cxnSpLocks/>
            </p:cNvCxnSpPr>
            <p:nvPr/>
          </p:nvCxnSpPr>
          <p:spPr>
            <a:xfrm flipV="1">
              <a:off x="5536801" y="3417903"/>
              <a:ext cx="304706" cy="3620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65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纵向沿船长方向计算排水体积和浮心位置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31</a:t>
            </a:fld>
            <a:endParaRPr lang="en-GB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19" y="1011339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对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中站面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yOz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的静力矩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48893"/>
              </p:ext>
            </p:extLst>
          </p:nvPr>
        </p:nvGraphicFramePr>
        <p:xfrm>
          <a:off x="713904" y="1508076"/>
          <a:ext cx="58023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" name="Equation" r:id="rId4" imgW="2260440" imgH="355320" progId="Equation.DSMT4">
                  <p:embed/>
                </p:oleObj>
              </mc:Choice>
              <mc:Fallback>
                <p:oleObj name="Equation" r:id="rId4" imgW="22604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904" y="1508076"/>
                        <a:ext cx="5802312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523507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ongitudinal </a:t>
            </a:r>
            <a:r>
              <a:rPr lang="en-US" altLang="zh-TW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of </a:t>
            </a:r>
            <a:r>
              <a:rPr lang="en-US" altLang="zh-TW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uoyancy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LCB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363444"/>
              </p:ext>
            </p:extLst>
          </p:nvPr>
        </p:nvGraphicFramePr>
        <p:xfrm>
          <a:off x="712800" y="2996952"/>
          <a:ext cx="5722938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" name="Equation" r:id="rId6" imgW="2349360" imgH="685800" progId="Equation.DSMT4">
                  <p:embed/>
                </p:oleObj>
              </mc:Choice>
              <mc:Fallback>
                <p:oleObj name="Equation" r:id="rId6" imgW="23493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800" y="2996952"/>
                        <a:ext cx="5722938" cy="167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" b="6120"/>
          <a:stretch/>
        </p:blipFill>
        <p:spPr>
          <a:xfrm>
            <a:off x="3325939" y="4941168"/>
            <a:ext cx="5818061" cy="18002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85D18222-1436-41E7-BCB5-43E0D780272E}"/>
              </a:ext>
            </a:extLst>
          </p:cNvPr>
          <p:cNvGrpSpPr/>
          <p:nvPr/>
        </p:nvGrpSpPr>
        <p:grpSpPr>
          <a:xfrm>
            <a:off x="5220072" y="5743852"/>
            <a:ext cx="2160000" cy="412148"/>
            <a:chOff x="5220072" y="5743852"/>
            <a:chExt cx="2160000" cy="412148"/>
          </a:xfrm>
        </p:grpSpPr>
        <p:cxnSp>
          <p:nvCxnSpPr>
            <p:cNvPr id="5" name="直線單箭頭接點 4"/>
            <p:cNvCxnSpPr>
              <a:cxnSpLocks/>
            </p:cNvCxnSpPr>
            <p:nvPr/>
          </p:nvCxnSpPr>
          <p:spPr>
            <a:xfrm>
              <a:off x="5220072" y="6156000"/>
              <a:ext cx="21600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cxnSpLocks/>
            </p:cNvCxnSpPr>
            <p:nvPr/>
          </p:nvCxnSpPr>
          <p:spPr>
            <a:xfrm flipV="1">
              <a:off x="5220073" y="5743852"/>
              <a:ext cx="355104" cy="40134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80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纵向沿船长方向计算排水体积和浮心位置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32</a:t>
            </a:fld>
            <a:endParaRPr lang="en-GB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19" y="1011339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对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中站面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的静力矩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42286"/>
              </p:ext>
            </p:extLst>
          </p:nvPr>
        </p:nvGraphicFramePr>
        <p:xfrm>
          <a:off x="712800" y="1508400"/>
          <a:ext cx="60960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5" name="Equation" r:id="rId4" imgW="2374560" imgH="355320" progId="Equation.DSMT4">
                  <p:embed/>
                </p:oleObj>
              </mc:Choice>
              <mc:Fallback>
                <p:oleObj name="Equation" r:id="rId4" imgW="23745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800" y="1508400"/>
                        <a:ext cx="6096000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523507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ertical </a:t>
            </a:r>
            <a:r>
              <a:rPr lang="en-US" altLang="zh-TW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of </a:t>
            </a:r>
            <a:r>
              <a:rPr lang="en-US" altLang="zh-TW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uoyancy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VCB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997224"/>
              </p:ext>
            </p:extLst>
          </p:nvPr>
        </p:nvGraphicFramePr>
        <p:xfrm>
          <a:off x="712800" y="2998800"/>
          <a:ext cx="5940425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6" name="Equation" r:id="rId6" imgW="2438280" imgH="685800" progId="Equation.DSMT4">
                  <p:embed/>
                </p:oleObj>
              </mc:Choice>
              <mc:Fallback>
                <p:oleObj name="Equation" r:id="rId6" imgW="24382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800" y="2998800"/>
                        <a:ext cx="5940425" cy="167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4827763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由于船处于正浮状态，因此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234458"/>
              </p:ext>
            </p:extLst>
          </p:nvPr>
        </p:nvGraphicFramePr>
        <p:xfrm>
          <a:off x="712799" y="5301208"/>
          <a:ext cx="108812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7" name="Equation" r:id="rId8" imgW="431640" imgH="228600" progId="Equation.DSMT4">
                  <p:embed/>
                </p:oleObj>
              </mc:Choice>
              <mc:Fallback>
                <p:oleObj name="Equation" r:id="rId8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2799" y="5301208"/>
                        <a:ext cx="1088121" cy="57606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903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纵向沿船长方向计算排水体积和浮心位置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5" y="981776"/>
            <a:ext cx="8641656" cy="83544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横剖面计算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梯形法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计算，在吃水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18647"/>
              </p:ext>
            </p:extLst>
          </p:nvPr>
        </p:nvGraphicFramePr>
        <p:xfrm>
          <a:off x="671994" y="3130718"/>
          <a:ext cx="6060246" cy="173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" name="Equation" r:id="rId4" imgW="3111480" imgH="888840" progId="Equation.DSMT4">
                  <p:embed/>
                </p:oleObj>
              </mc:Choice>
              <mc:Fallback>
                <p:oleObj name="Equation" r:id="rId4" imgW="31114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994" y="3130718"/>
                        <a:ext cx="6060246" cy="173251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708920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对基线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轴的静力矩：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858943"/>
              </p:ext>
            </p:extLst>
          </p:nvPr>
        </p:nvGraphicFramePr>
        <p:xfrm>
          <a:off x="674333" y="1829555"/>
          <a:ext cx="7498067" cy="87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" name="Equation" r:id="rId6" imgW="3720960" imgH="431640" progId="Equation.DSMT4">
                  <p:embed/>
                </p:oleObj>
              </mc:Choice>
              <mc:Fallback>
                <p:oleObj name="Equation" r:id="rId6" imgW="3720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333" y="1829555"/>
                        <a:ext cx="7498067" cy="87036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869160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横剖面面积形心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与横剖面面系数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018665"/>
              </p:ext>
            </p:extLst>
          </p:nvPr>
        </p:nvGraphicFramePr>
        <p:xfrm>
          <a:off x="765175" y="5256213"/>
          <a:ext cx="7948613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" name="Equation" r:id="rId8" imgW="4279680" imgH="838080" progId="Equation.DSMT4">
                  <p:embed/>
                </p:oleObj>
              </mc:Choice>
              <mc:Fallback>
                <p:oleObj name="Equation" r:id="rId8" imgW="42796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5175" y="5256213"/>
                        <a:ext cx="7948613" cy="155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2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纵向沿船长方向计算排水体积和浮心位置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5" y="980728"/>
            <a:ext cx="8641656" cy="83649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横剖面计算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辛氏一法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计算，在吃水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581845"/>
              </p:ext>
            </p:extLst>
          </p:nvPr>
        </p:nvGraphicFramePr>
        <p:xfrm>
          <a:off x="72008" y="3140968"/>
          <a:ext cx="9036496" cy="120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" name="Equation" r:id="rId4" imgW="6680160" imgH="888840" progId="Equation.DSMT4">
                  <p:embed/>
                </p:oleObj>
              </mc:Choice>
              <mc:Fallback>
                <p:oleObj name="Equation" r:id="rId4" imgW="66801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08" y="3140968"/>
                        <a:ext cx="9036496" cy="120369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636912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对基线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轴的静力矩：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80660"/>
              </p:ext>
            </p:extLst>
          </p:nvPr>
        </p:nvGraphicFramePr>
        <p:xfrm>
          <a:off x="72008" y="1861660"/>
          <a:ext cx="9036496" cy="68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4" name="Equation" r:id="rId6" imgW="5676840" imgH="431640" progId="Equation.DSMT4">
                  <p:embed/>
                </p:oleObj>
              </mc:Choice>
              <mc:Fallback>
                <p:oleObj name="Equation" r:id="rId6" imgW="5676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008" y="1861660"/>
                        <a:ext cx="9036496" cy="688459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437112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横剖面面积形心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与横剖面面系数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793543"/>
              </p:ext>
            </p:extLst>
          </p:nvPr>
        </p:nvGraphicFramePr>
        <p:xfrm>
          <a:off x="679450" y="4892675"/>
          <a:ext cx="753586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" name="Equation" r:id="rId8" imgW="4457520" imgH="838080" progId="Equation.DSMT4">
                  <p:embed/>
                </p:oleObj>
              </mc:Choice>
              <mc:Fallback>
                <p:oleObj name="Equation" r:id="rId8" imgW="44575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9450" y="4892675"/>
                        <a:ext cx="7535863" cy="1416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9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纵向沿船长方向计算排水体积和浮心位置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5" y="980728"/>
            <a:ext cx="8641656" cy="83649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排水体积和浮心座标计算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梯形法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计算，在吃水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153061"/>
              </p:ext>
            </p:extLst>
          </p:nvPr>
        </p:nvGraphicFramePr>
        <p:xfrm>
          <a:off x="671994" y="3124094"/>
          <a:ext cx="6083411" cy="173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5" name="Equation" r:id="rId4" imgW="3111480" imgH="888840" progId="Equation.DSMT4">
                  <p:embed/>
                </p:oleObj>
              </mc:Choice>
              <mc:Fallback>
                <p:oleObj name="Equation" r:id="rId4" imgW="31114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994" y="3124094"/>
                        <a:ext cx="6083411" cy="173913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708920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对基线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轴的静力矩：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8125"/>
              </p:ext>
            </p:extLst>
          </p:nvPr>
        </p:nvGraphicFramePr>
        <p:xfrm>
          <a:off x="674333" y="1829555"/>
          <a:ext cx="7498067" cy="87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6" name="Equation" r:id="rId6" imgW="3720960" imgH="431640" progId="Equation.DSMT4">
                  <p:embed/>
                </p:oleObj>
              </mc:Choice>
              <mc:Fallback>
                <p:oleObj name="Equation" r:id="rId6" imgW="3720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333" y="1829555"/>
                        <a:ext cx="7498067" cy="87036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869160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横剖面面积形心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与横剖面面系数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00480"/>
              </p:ext>
            </p:extLst>
          </p:nvPr>
        </p:nvGraphicFramePr>
        <p:xfrm>
          <a:off x="664204" y="5264877"/>
          <a:ext cx="7972426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" name="Equation" r:id="rId8" imgW="4292280" imgH="838080" progId="Equation.DSMT4">
                  <p:embed/>
                </p:oleObj>
              </mc:Choice>
              <mc:Fallback>
                <p:oleObj name="Equation" r:id="rId8" imgW="42922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4204" y="5264877"/>
                        <a:ext cx="7972426" cy="155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9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70" y="219919"/>
            <a:ext cx="8695711" cy="691249"/>
          </a:xfrm>
        </p:spPr>
        <p:txBody>
          <a:bodyPr/>
          <a:lstStyle/>
          <a:p>
            <a:r>
              <a:rPr lang="zh-TW" altLang="en-US"/>
              <a:t>纵向沿船长方向计算排水体积和浮心位置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15212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计算型线图各站号处吃水为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及其对基平面的静力矩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的形心垂向座标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采用数值积分如下面列表方式，以梯形法沿船长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方向积分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36</a:t>
            </a:fld>
            <a:endParaRPr lang="en-GB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06610"/>
              </p:ext>
            </p:extLst>
          </p:nvPr>
        </p:nvGraphicFramePr>
        <p:xfrm>
          <a:off x="250824" y="2204864"/>
          <a:ext cx="8641657" cy="3456380"/>
        </p:xfrm>
        <a:graphic>
          <a:graphicData uri="http://schemas.openxmlformats.org/drawingml/2006/table">
            <a:tbl>
              <a:tblPr firstRow="1" firstCol="1" bandRow="1"/>
              <a:tblGrid>
                <a:gridCol w="80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6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1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184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梯形法计算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US" sz="16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6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/20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站号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横剖面面积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权重系数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面积乘积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力臂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纵向力矩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形心垂向座标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垂向力矩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alt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1/2</a:t>
                      </a:r>
                      <a:endParaRPr lang="zh-TW" alt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-10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10/2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alt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-9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S10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altLang="zh-TW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zh-TW" sz="1600" kern="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r>
                        <a:rPr lang="zh-TW" sz="1600" kern="1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0" kern="100" baseline="-25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a10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S19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S19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alt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+9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a19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a19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alt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1/2</a:t>
                      </a:r>
                      <a:endParaRPr lang="zh-TW" alt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+10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10/2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总和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1600" i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1600" i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600" i="1" kern="100" baseline="-25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yOz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1600" i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600" i="1" kern="100" baseline="-250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xOy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3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纵向沿船长方向计算排水体积和浮心位置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37</a:t>
            </a:fld>
            <a:endParaRPr lang="en-GB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202431"/>
              </p:ext>
            </p:extLst>
          </p:nvPr>
        </p:nvGraphicFramePr>
        <p:xfrm>
          <a:off x="475694" y="1772816"/>
          <a:ext cx="6544577" cy="359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Equation" r:id="rId3" imgW="3149280" imgH="1726920" progId="Equation.DSMT4">
                  <p:embed/>
                </p:oleObj>
              </mc:Choice>
              <mc:Fallback>
                <p:oleObj name="Equation" r:id="rId3" imgW="314928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694" y="1772816"/>
                        <a:ext cx="6544577" cy="3592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84807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TW" altLang="en-US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梯形法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結果計算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排水體積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浮心縱向座標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浮心垂向座標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如下：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20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纵向沿船长方向计算排水体积和浮心位置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72008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采用数值积分如下面列表方式，若以</a:t>
            </a:r>
            <a:r>
              <a:rPr lang="zh-CN" altLang="zh-TW" kern="100" dirty="0">
                <a:solidFill>
                  <a:srgbClr val="0000FF"/>
                </a:solidFill>
                <a:latin typeface="Calibri" panose="020F050202020403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辛浦生第一法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沿船长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方向积分，則為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38</a:t>
            </a:fld>
            <a:endParaRPr lang="en-GB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05048"/>
              </p:ext>
            </p:extLst>
          </p:nvPr>
        </p:nvGraphicFramePr>
        <p:xfrm>
          <a:off x="250826" y="1772816"/>
          <a:ext cx="8641654" cy="4511040"/>
        </p:xfrm>
        <a:graphic>
          <a:graphicData uri="http://schemas.openxmlformats.org/drawingml/2006/table">
            <a:tbl>
              <a:tblPr firstRow="1" firstCol="1" bandRow="1"/>
              <a:tblGrid>
                <a:gridCol w="782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9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6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838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辛浦生第一法计算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/20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站号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横剖面面积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权重系数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面积乘积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1" kern="100" baseline="-2500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en-US" sz="1600" i="1" kern="10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1" kern="100" baseline="-2500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力臂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纵向力矩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形心垂向座标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垂向力矩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i="1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½ </a:t>
                      </a:r>
                      <a:r>
                        <a:rPr lang="en-US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1)</a:t>
                      </a:r>
                      <a:endParaRPr lang="zh-TW" sz="1600" kern="1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1/2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-10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10/2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a0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S0.5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 (</a:t>
                      </a:r>
                      <a:r>
                        <a:rPr lang="en-US" altLang="zh-TW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4)</a:t>
                      </a:r>
                      <a:endParaRPr lang="zh-TW" sz="1600" kern="1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S0.5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-9.5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S0.5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a0.5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S0.5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a0.5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en-US" sz="12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zh-CN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½</a:t>
                      </a:r>
                      <a:r>
                        <a:rPr lang="en-US" altLang="zh-TW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-9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27/2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-8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S3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-7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S3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S10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S10</a:t>
                      </a:r>
                      <a:r>
                        <a:rPr lang="zh-TW" sz="1600" kern="1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a10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S10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a10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S17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S17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+7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S17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a17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S17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a17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S18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S18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+8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a18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S18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a18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S19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en-US" altLang="zh-CN" sz="12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zh-CN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½</a:t>
                      </a:r>
                      <a:r>
                        <a:rPr lang="en-US" altLang="zh-TW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CN" sz="1600" kern="1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S19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+9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S19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27/2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a19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S19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a19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19.5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S19.5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 (</a:t>
                      </a:r>
                      <a:r>
                        <a:rPr lang="en-US" altLang="zh-TW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4)</a:t>
                      </a:r>
                      <a:endParaRPr lang="zh-TW" altLang="zh-CN" sz="1600" kern="1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S19.5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+9.5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S20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a19.5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S19.5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a19.5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½</a:t>
                      </a:r>
                      <a:r>
                        <a:rPr lang="en-US" altLang="zh-CN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TW" sz="1600" kern="100" dirty="0"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1)</a:t>
                      </a:r>
                      <a:endParaRPr lang="zh-TW" altLang="zh-CN" sz="1600" kern="1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+10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S20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10/2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S20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600" i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baseline="-250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a20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总和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1600" i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1600" i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600" i="1" kern="100" baseline="-250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yOz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1600" i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600" i="1" kern="100" baseline="-250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xOy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椭圆 4">
            <a:extLst>
              <a:ext uri="{FF2B5EF4-FFF2-40B4-BE49-F238E27FC236}">
                <a16:creationId xmlns:a16="http://schemas.microsoft.com/office/drawing/2014/main" id="{A457DB35-8955-4560-9704-5656FD70E1FD}"/>
              </a:ext>
            </a:extLst>
          </p:cNvPr>
          <p:cNvSpPr/>
          <p:nvPr/>
        </p:nvSpPr>
        <p:spPr>
          <a:xfrm>
            <a:off x="2195736" y="2736000"/>
            <a:ext cx="1224136" cy="864096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82BDCE8-871C-4CBE-96C6-FC3543E9769F}"/>
              </a:ext>
            </a:extLst>
          </p:cNvPr>
          <p:cNvSpPr/>
          <p:nvPr/>
        </p:nvSpPr>
        <p:spPr>
          <a:xfrm>
            <a:off x="2195736" y="5229200"/>
            <a:ext cx="1224136" cy="864096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FC6C294-29FA-4ED6-9617-2C94774543C9}"/>
              </a:ext>
            </a:extLst>
          </p:cNvPr>
          <p:cNvSpPr/>
          <p:nvPr/>
        </p:nvSpPr>
        <p:spPr>
          <a:xfrm>
            <a:off x="370938" y="2736000"/>
            <a:ext cx="525707" cy="815068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0CCCE91-5691-40F7-88D9-74DC1E56F7FA}"/>
              </a:ext>
            </a:extLst>
          </p:cNvPr>
          <p:cNvSpPr/>
          <p:nvPr/>
        </p:nvSpPr>
        <p:spPr>
          <a:xfrm>
            <a:off x="370938" y="5206220"/>
            <a:ext cx="525707" cy="815068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699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纵向沿船长方向计算排水体积和浮心位置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39</a:t>
            </a:fld>
            <a:endParaRPr lang="en-GB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86426"/>
              </p:ext>
            </p:extLst>
          </p:nvPr>
        </p:nvGraphicFramePr>
        <p:xfrm>
          <a:off x="883171" y="1852613"/>
          <a:ext cx="7361237" cy="359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tion" r:id="rId3" imgW="3543120" imgH="1726920" progId="Equation.DSMT4">
                  <p:embed/>
                </p:oleObj>
              </mc:Choice>
              <mc:Fallback>
                <p:oleObj name="Equation" r:id="rId3" imgW="354312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171" y="1852613"/>
                        <a:ext cx="7361237" cy="359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84807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TW" kern="100" dirty="0">
                <a:solidFill>
                  <a:srgbClr val="0000FF"/>
                </a:solidFill>
                <a:latin typeface="Calibri" panose="020F050202020403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辛浦生第一法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結果計算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排水體積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浮心縱向座標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浮心垂向座標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如下：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8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&amp;question_id=2019115" title="Question={&quot;question_id&quot;:&quot;2019115&quot;,&quot;user_id&quot;:null,&quot;accesstoken&quot;:null,&quot;course_id&quot;:null,&quot;q_type&quot;:&quot;essay&quot;,&quot;is_group&quot;:&quot;NO&quot;,&quot;is_anonymous&quot;:&quot;NO&quot;,&quot;description&quot;:&quot;请利用辛普生一法，设定任意大于5的座标数目(n5)，并写出相应的辛氏乘数(积分权重系数):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8694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CN" altLang="en-US" sz="2500" dirty="0">
                <a:solidFill>
                  <a:srgbClr val="000000"/>
                </a:solidFill>
              </a:rPr>
              <a:t>请</a:t>
            </a:r>
            <a:r>
              <a:rPr lang="zh-TW" altLang="en-US" sz="2500" dirty="0">
                <a:solidFill>
                  <a:srgbClr val="000000"/>
                </a:solidFill>
              </a:rPr>
              <a:t>利用</a:t>
            </a:r>
            <a:r>
              <a:rPr lang="zh-TW" altLang="en-US" sz="2500" dirty="0">
                <a:solidFill>
                  <a:srgbClr val="0000FF"/>
                </a:solidFill>
              </a:rPr>
              <a:t>辛普生一法</a:t>
            </a:r>
            <a:r>
              <a:rPr lang="zh-TW" altLang="en-US" sz="2500" dirty="0">
                <a:solidFill>
                  <a:srgbClr val="000000"/>
                </a:solidFill>
              </a:rPr>
              <a:t>，设定任意大于</a:t>
            </a:r>
            <a:r>
              <a:rPr lang="en-US" altLang="zh-TW" sz="2500" dirty="0">
                <a:solidFill>
                  <a:srgbClr val="000000"/>
                </a:solidFill>
              </a:rPr>
              <a:t>5</a:t>
            </a:r>
            <a:r>
              <a:rPr lang="zh-TW" altLang="en-US" sz="2500" dirty="0">
                <a:solidFill>
                  <a:srgbClr val="000000"/>
                </a:solidFill>
              </a:rPr>
              <a:t>的座标数目</a:t>
            </a:r>
            <a:r>
              <a:rPr lang="en-US" altLang="zh-TW" sz="2500" dirty="0">
                <a:solidFill>
                  <a:srgbClr val="000000"/>
                </a:solidFill>
              </a:rPr>
              <a:t>(n</a:t>
            </a:r>
            <a:r>
              <a:rPr lang="en-US" altLang="zh-TW" sz="2500" dirty="0">
                <a:solidFill>
                  <a:srgbClr val="000000"/>
                </a:solidFill>
                <a:sym typeface="Symbol"/>
              </a:rPr>
              <a:t>5)</a:t>
            </a:r>
            <a:r>
              <a:rPr lang="zh-TW" altLang="en-US" sz="2500" dirty="0">
                <a:solidFill>
                  <a:srgbClr val="000000"/>
                </a:solidFill>
              </a:rPr>
              <a:t>，并写出相应的</a:t>
            </a:r>
            <a:r>
              <a:rPr lang="zh-TW" altLang="en-US" sz="2500" dirty="0">
                <a:solidFill>
                  <a:srgbClr val="FF0000"/>
                </a:solidFill>
              </a:rPr>
              <a:t>辛氏乘数</a:t>
            </a:r>
            <a:r>
              <a:rPr lang="en-US" altLang="zh-TW" sz="2500" dirty="0">
                <a:solidFill>
                  <a:srgbClr val="000000"/>
                </a:solidFill>
              </a:rPr>
              <a:t>(</a:t>
            </a:r>
            <a:r>
              <a:rPr lang="zh-TW" altLang="en-US" sz="2500" dirty="0">
                <a:solidFill>
                  <a:srgbClr val="000000"/>
                </a:solidFill>
              </a:rPr>
              <a:t>积分权重系数</a:t>
            </a:r>
            <a:r>
              <a:rPr lang="en-US" altLang="zh-TW" sz="2500" dirty="0">
                <a:solidFill>
                  <a:srgbClr val="000000"/>
                </a:solidFill>
              </a:rPr>
              <a:t>):</a:t>
            </a:r>
            <a:endParaRPr lang="zh-CN" alt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62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纵向沿船长方向计算排水体积和浮心位置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5" y="980728"/>
            <a:ext cx="8641656" cy="151216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横剖面面积曲线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据所算出的船舶在某一吃水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时的各站号的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，以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船长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横座标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，以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为纵座标，可会制成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如下图，可以函数形式表示为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r="2630" b="7366"/>
          <a:stretch/>
        </p:blipFill>
        <p:spPr>
          <a:xfrm>
            <a:off x="1979713" y="2595224"/>
            <a:ext cx="6048672" cy="27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纵向沿船长方向计算排水体积和浮心位置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980728"/>
            <a:ext cx="8641656" cy="7920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具有下列特性：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曲线下所包含之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面积，等于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相应吃水的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434378"/>
              </p:ext>
            </p:extLst>
          </p:nvPr>
        </p:nvGraphicFramePr>
        <p:xfrm>
          <a:off x="1192213" y="1922463"/>
          <a:ext cx="18669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9" name="Equation" r:id="rId4" imgW="927000" imgH="355320" progId="Equation.DSMT4">
                  <p:embed/>
                </p:oleObj>
              </mc:Choice>
              <mc:Fallback>
                <p:oleObj name="Equation" r:id="rId4" imgW="927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213" y="1922463"/>
                        <a:ext cx="1866900" cy="7254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2708920"/>
            <a:ext cx="8641656" cy="3600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曲线下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形心纵向座标，等于浮心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27316"/>
              </p:ext>
            </p:extLst>
          </p:nvPr>
        </p:nvGraphicFramePr>
        <p:xfrm>
          <a:off x="1115617" y="3169602"/>
          <a:ext cx="209922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0" name="Equation" r:id="rId6" imgW="1054080" imgH="685800" progId="Equation.DSMT4">
                  <p:embed/>
                </p:oleObj>
              </mc:Choice>
              <mc:Fallback>
                <p:oleObj name="Equation" r:id="rId6" imgW="1054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5617" y="3169602"/>
                        <a:ext cx="2099222" cy="14001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4664486"/>
            <a:ext cx="8641656" cy="7807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曲线下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以船长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与船中横剖面面积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所构成的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矩形面积之比，等于</a:t>
            </a:r>
            <a:r>
              <a:rPr lang="zh-CN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相應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吃水</a:t>
            </a:r>
            <a:r>
              <a:rPr lang="en-US" altLang="zh-C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纵向棱形系数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4160"/>
              </p:ext>
            </p:extLst>
          </p:nvPr>
        </p:nvGraphicFramePr>
        <p:xfrm>
          <a:off x="1148705" y="5498678"/>
          <a:ext cx="41433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1" name="Equation" r:id="rId8" imgW="2057400" imgH="431640" progId="Equation.DSMT4">
                  <p:embed/>
                </p:oleObj>
              </mc:Choice>
              <mc:Fallback>
                <p:oleObj name="Equation" r:id="rId8" imgW="2057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8705" y="5498678"/>
                        <a:ext cx="4143375" cy="8826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r="2630" b="7366"/>
          <a:stretch/>
        </p:blipFill>
        <p:spPr>
          <a:xfrm>
            <a:off x="5461558" y="3099280"/>
            <a:ext cx="3502930" cy="15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968552"/>
          </a:xfrm>
          <a:solidFill>
            <a:schemeClr val="bg1"/>
          </a:solidFill>
        </p:spPr>
        <p:txBody>
          <a:bodyPr/>
          <a:lstStyle/>
          <a:p>
            <a:pPr marL="439200" indent="-457200">
              <a:lnSpc>
                <a:spcPct val="100000"/>
              </a:lnSpc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计算法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先计算各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等有关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再将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水線面面积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等有关数据沿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吃水方向积分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5" y="2320558"/>
            <a:ext cx="8641656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基本公式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在吃水为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时的正浮状态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离基平面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处，取厚度为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的一船体薄片，其微小体积为：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78327"/>
              </p:ext>
            </p:extLst>
          </p:nvPr>
        </p:nvGraphicFramePr>
        <p:xfrm>
          <a:off x="716185" y="3649663"/>
          <a:ext cx="17176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2" name="Equation" r:id="rId4" imgW="711000" imgH="228600" progId="Equation.DSMT4">
                  <p:embed/>
                </p:oleObj>
              </mc:Choice>
              <mc:Fallback>
                <p:oleObj name="Equation" r:id="rId4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185" y="3649663"/>
                        <a:ext cx="1717675" cy="5524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4264774"/>
            <a:ext cx="4392488" cy="110844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：离基平面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处的水线面面积，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，整个水线面面积为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为半宽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20580"/>
              </p:ext>
            </p:extLst>
          </p:nvPr>
        </p:nvGraphicFramePr>
        <p:xfrm>
          <a:off x="748879" y="5518745"/>
          <a:ext cx="21669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3" name="Equation" r:id="rId6" imgW="977760" imgH="355320" progId="Equation.DSMT4">
                  <p:embed/>
                </p:oleObj>
              </mc:Choice>
              <mc:Fallback>
                <p:oleObj name="Equation" r:id="rId6" imgW="9777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8879" y="5518745"/>
                        <a:ext cx="2166937" cy="7905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" b="4508"/>
          <a:stretch/>
        </p:blipFill>
        <p:spPr>
          <a:xfrm>
            <a:off x="4523175" y="3649664"/>
            <a:ext cx="4585329" cy="30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43</a:t>
            </a:fld>
            <a:endParaRPr lang="en-GB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19" y="1039528"/>
            <a:ext cx="8640961" cy="3732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沿垂向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进行积分，即得船在吃水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时的排水体积：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413175"/>
              </p:ext>
            </p:extLst>
          </p:nvPr>
        </p:nvGraphicFramePr>
        <p:xfrm>
          <a:off x="749300" y="1411288"/>
          <a:ext cx="46942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8" name="Equation" r:id="rId4" imgW="1828800" imgH="355320" progId="Equation.DSMT4">
                  <p:embed/>
                </p:oleObj>
              </mc:Choice>
              <mc:Fallback>
                <p:oleObj name="Equation" r:id="rId4" imgW="1828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00" y="1411288"/>
                        <a:ext cx="4694238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379491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薄片微体积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对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中站面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yOz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基平面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的静力矩分别为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333516"/>
              </p:ext>
            </p:extLst>
          </p:nvPr>
        </p:nvGraphicFramePr>
        <p:xfrm>
          <a:off x="707281" y="2852738"/>
          <a:ext cx="25685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9" name="Equation" r:id="rId6" imgW="1054080" imgH="241200" progId="Equation.DSMT4">
                  <p:embed/>
                </p:oleObj>
              </mc:Choice>
              <mc:Fallback>
                <p:oleObj name="Equation" r:id="rId6" imgW="1054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281" y="2852738"/>
                        <a:ext cx="2568575" cy="588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049654"/>
              </p:ext>
            </p:extLst>
          </p:nvPr>
        </p:nvGraphicFramePr>
        <p:xfrm>
          <a:off x="722313" y="3548063"/>
          <a:ext cx="2320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0" name="Equation" r:id="rId8" imgW="952200" imgH="241200" progId="Equation.DSMT4">
                  <p:embed/>
                </p:oleObj>
              </mc:Choice>
              <mc:Fallback>
                <p:oleObj name="Equation" r:id="rId8" imgW="952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2313" y="3548063"/>
                        <a:ext cx="2320925" cy="588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內容版面配置區 2"/>
          <p:cNvSpPr txBox="1">
            <a:spLocks/>
          </p:cNvSpPr>
          <p:nvPr/>
        </p:nvSpPr>
        <p:spPr>
          <a:xfrm>
            <a:off x="251521" y="4179691"/>
            <a:ext cx="5688631" cy="140954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baseline="-25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离基平面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处的水线面面积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形心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称为漂心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纵向座标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ongitudinal </a:t>
            </a:r>
            <a:r>
              <a:rPr lang="en-US" altLang="zh-TW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of </a:t>
            </a:r>
            <a:r>
              <a:rPr lang="en-US" altLang="zh-TW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loatation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LCF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，水线面面积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对基线</a:t>
            </a:r>
            <a:r>
              <a:rPr lang="en-US" altLang="zh-TW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轴的静力矩：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50159"/>
              </p:ext>
            </p:extLst>
          </p:nvPr>
        </p:nvGraphicFramePr>
        <p:xfrm>
          <a:off x="707281" y="5374084"/>
          <a:ext cx="62674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" name="Equation" r:id="rId10" imgW="2844720" imgH="685800" progId="Equation.DSMT4">
                  <p:embed/>
                </p:oleObj>
              </mc:Choice>
              <mc:Fallback>
                <p:oleObj name="Equation" r:id="rId10" imgW="28447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7281" y="5374084"/>
                        <a:ext cx="626745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" b="4508"/>
          <a:stretch/>
        </p:blipFill>
        <p:spPr>
          <a:xfrm>
            <a:off x="5937578" y="2852936"/>
            <a:ext cx="317092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44</a:t>
            </a:fld>
            <a:endParaRPr lang="en-GB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19" y="1011339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对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中站面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yOz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的静力矩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308510"/>
              </p:ext>
            </p:extLst>
          </p:nvPr>
        </p:nvGraphicFramePr>
        <p:xfrm>
          <a:off x="746125" y="1508125"/>
          <a:ext cx="57372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8" name="Equation" r:id="rId4" imgW="2234880" imgH="355320" progId="Equation.DSMT4">
                  <p:embed/>
                </p:oleObj>
              </mc:Choice>
              <mc:Fallback>
                <p:oleObj name="Equation" r:id="rId4" imgW="2234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125" y="1508125"/>
                        <a:ext cx="5737225" cy="912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523507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63113"/>
              </p:ext>
            </p:extLst>
          </p:nvPr>
        </p:nvGraphicFramePr>
        <p:xfrm>
          <a:off x="542925" y="2997200"/>
          <a:ext cx="6062663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9" name="Equation" r:id="rId6" imgW="2489040" imgH="685800" progId="Equation.DSMT4">
                  <p:embed/>
                </p:oleObj>
              </mc:Choice>
              <mc:Fallback>
                <p:oleObj name="Equation" r:id="rId6" imgW="24890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925" y="2997200"/>
                        <a:ext cx="6062663" cy="167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1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45</a:t>
            </a:fld>
            <a:endParaRPr lang="en-GB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19" y="1011339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对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中站面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的静力矩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17843"/>
              </p:ext>
            </p:extLst>
          </p:nvPr>
        </p:nvGraphicFramePr>
        <p:xfrm>
          <a:off x="712800" y="1508125"/>
          <a:ext cx="54768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2" name="Equation" r:id="rId4" imgW="2133360" imgH="355320" progId="Equation.DSMT4">
                  <p:embed/>
                </p:oleObj>
              </mc:Choice>
              <mc:Fallback>
                <p:oleObj name="Equation" r:id="rId4" imgW="21333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800" y="1508125"/>
                        <a:ext cx="5476875" cy="912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2523507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33351"/>
              </p:ext>
            </p:extLst>
          </p:nvPr>
        </p:nvGraphicFramePr>
        <p:xfrm>
          <a:off x="774700" y="2998788"/>
          <a:ext cx="58166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3" name="Equation" r:id="rId6" imgW="2387520" imgH="685800" progId="Equation.DSMT4">
                  <p:embed/>
                </p:oleObj>
              </mc:Choice>
              <mc:Fallback>
                <p:oleObj name="Equation" r:id="rId6" imgW="23875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4700" y="2998788"/>
                        <a:ext cx="5816600" cy="167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4827763"/>
            <a:ext cx="8640961" cy="4014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由于船处于正浮状态，因此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9076"/>
              </p:ext>
            </p:extLst>
          </p:nvPr>
        </p:nvGraphicFramePr>
        <p:xfrm>
          <a:off x="712799" y="5301208"/>
          <a:ext cx="108812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4" name="Equation" r:id="rId8" imgW="431640" imgH="228600" progId="Equation.DSMT4">
                  <p:embed/>
                </p:oleObj>
              </mc:Choice>
              <mc:Fallback>
                <p:oleObj name="Equation" r:id="rId8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2799" y="5301208"/>
                        <a:ext cx="1088121" cy="57606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5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4" y="980728"/>
            <a:ext cx="8696405" cy="88279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水线面计算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采用数值积分法计算，在吃水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024587"/>
            <a:ext cx="8641656" cy="28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5" y="980728"/>
            <a:ext cx="8641656" cy="83649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水线面计算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梯形法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计算，在吃水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38613"/>
              </p:ext>
            </p:extLst>
          </p:nvPr>
        </p:nvGraphicFramePr>
        <p:xfrm>
          <a:off x="611666" y="3140968"/>
          <a:ext cx="7581901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4" name="Equation" r:id="rId4" imgW="4012920" imgH="888840" progId="Equation.DSMT4">
                  <p:embed/>
                </p:oleObj>
              </mc:Choice>
              <mc:Fallback>
                <p:oleObj name="Equation" r:id="rId4" imgW="40129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666" y="3140968"/>
                        <a:ext cx="7581901" cy="16795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708920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对基线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轴的静力矩：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861578"/>
              </p:ext>
            </p:extLst>
          </p:nvPr>
        </p:nvGraphicFramePr>
        <p:xfrm>
          <a:off x="619125" y="1828800"/>
          <a:ext cx="79057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5" name="Equation" r:id="rId6" imgW="3924000" imgH="431640" progId="Equation.DSMT4">
                  <p:embed/>
                </p:oleObj>
              </mc:Choice>
              <mc:Fallback>
                <p:oleObj name="Equation" r:id="rId6" imgW="3924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125" y="1828800"/>
                        <a:ext cx="7905750" cy="87153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4869160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438089"/>
              </p:ext>
            </p:extLst>
          </p:nvPr>
        </p:nvGraphicFramePr>
        <p:xfrm>
          <a:off x="28575" y="5276850"/>
          <a:ext cx="9007921" cy="1468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6" name="Equation" r:id="rId8" imgW="5143320" imgH="838080" progId="Equation.DSMT4">
                  <p:embed/>
                </p:oleObj>
              </mc:Choice>
              <mc:Fallback>
                <p:oleObj name="Equation" r:id="rId8" imgW="51433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75" y="5276850"/>
                        <a:ext cx="9007921" cy="14683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9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5" y="980728"/>
            <a:ext cx="8641656" cy="83649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水线面计算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辛氏一法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计算，在吃水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1851"/>
              </p:ext>
            </p:extLst>
          </p:nvPr>
        </p:nvGraphicFramePr>
        <p:xfrm>
          <a:off x="147638" y="3141663"/>
          <a:ext cx="88836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2" name="Equation" r:id="rId4" imgW="6565680" imgH="888840" progId="Equation.DSMT4">
                  <p:embed/>
                </p:oleObj>
              </mc:Choice>
              <mc:Fallback>
                <p:oleObj name="Equation" r:id="rId4" imgW="6565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38" y="3141663"/>
                        <a:ext cx="8883650" cy="12033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636912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对基线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轴的静力矩：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983237"/>
              </p:ext>
            </p:extLst>
          </p:nvPr>
        </p:nvGraphicFramePr>
        <p:xfrm>
          <a:off x="44002" y="1862139"/>
          <a:ext cx="8992494" cy="65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3" name="Equation" r:id="rId6" imgW="5892480" imgH="431640" progId="Equation.DSMT4">
                  <p:embed/>
                </p:oleObj>
              </mc:Choice>
              <mc:Fallback>
                <p:oleObj name="Equation" r:id="rId6" imgW="5892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02" y="1862139"/>
                        <a:ext cx="8992494" cy="65895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4437112"/>
            <a:ext cx="8641656" cy="4061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形心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81898"/>
              </p:ext>
            </p:extLst>
          </p:nvPr>
        </p:nvGraphicFramePr>
        <p:xfrm>
          <a:off x="58292" y="4967289"/>
          <a:ext cx="9047208" cy="147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4" name="Equation" r:id="rId8" imgW="5143320" imgH="838080" progId="Equation.DSMT4">
                  <p:embed/>
                </p:oleObj>
              </mc:Choice>
              <mc:Fallback>
                <p:oleObj name="Equation" r:id="rId8" imgW="51433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292" y="4967289"/>
                        <a:ext cx="9047208" cy="14747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实例计算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08720"/>
            <a:ext cx="8641656" cy="20882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以一艘货船的设计水线面为例，该船相关尺度：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dirty="0"/>
              <a:t>船长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=147.18m</a:t>
            </a:r>
          </a:p>
          <a:p>
            <a:pPr lvl="1">
              <a:lnSpc>
                <a:spcPct val="100000"/>
              </a:lnSpc>
            </a:pPr>
            <a:r>
              <a:rPr lang="zh-TW" altLang="en-US" dirty="0"/>
              <a:t>船宽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=20.40m</a:t>
            </a:r>
          </a:p>
          <a:p>
            <a:pPr lvl="1">
              <a:lnSpc>
                <a:spcPct val="100000"/>
              </a:lnSpc>
            </a:pPr>
            <a:r>
              <a:rPr lang="zh-TW" altLang="en-US" dirty="0"/>
              <a:t>设计吃水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=8.20m</a:t>
            </a:r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站间间距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/20=7.359m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49</a:t>
            </a:fld>
            <a:endParaRPr lang="en-GB" dirty="0"/>
          </a:p>
        </p:txBody>
      </p:sp>
      <p:grpSp>
        <p:nvGrpSpPr>
          <p:cNvPr id="8" name="群組 7"/>
          <p:cNvGrpSpPr/>
          <p:nvPr/>
        </p:nvGrpSpPr>
        <p:grpSpPr>
          <a:xfrm>
            <a:off x="395535" y="2996952"/>
            <a:ext cx="8297051" cy="2454173"/>
            <a:chOff x="395535" y="3711131"/>
            <a:chExt cx="8297051" cy="245417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" b="6337"/>
            <a:stretch/>
          </p:blipFill>
          <p:spPr>
            <a:xfrm>
              <a:off x="395535" y="3711131"/>
              <a:ext cx="8297051" cy="2454173"/>
            </a:xfrm>
            <a:prstGeom prst="rect">
              <a:avLst/>
            </a:prstGeom>
          </p:spPr>
        </p:pic>
        <p:sp>
          <p:nvSpPr>
            <p:cNvPr id="6" name="橢圓 5"/>
            <p:cNvSpPr/>
            <p:nvPr/>
          </p:nvSpPr>
          <p:spPr>
            <a:xfrm>
              <a:off x="611560" y="4941168"/>
              <a:ext cx="576064" cy="51050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zh-TW" altLang="en-US" sz="1600" dirty="0" err="1"/>
            </a:p>
          </p:txBody>
        </p:sp>
      </p:grp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5544152"/>
            <a:ext cx="8641656" cy="126922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红色圈处</a:t>
            </a:r>
            <a:r>
              <a:rPr lang="zh-TW" altLang="en-US" dirty="0"/>
              <a:t>尾端三角形面积及对</a:t>
            </a:r>
            <a:r>
              <a:rPr lang="zh-TW" altLang="en-US" dirty="0">
                <a:solidFill>
                  <a:srgbClr val="FF0000"/>
                </a:solidFill>
              </a:rPr>
              <a:t>站号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zh-TW" altLang="en-US" dirty="0"/>
              <a:t>力矩：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dirty="0"/>
              <a:t>三角形面积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1/2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y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0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  5.8=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1/22.3055.8=13.37m</a:t>
            </a:r>
            <a:r>
              <a:rPr lang="en-US" altLang="zh-TW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2</a:t>
            </a:r>
            <a:endParaRPr lang="en-US" altLang="zh-TW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/>
              <a:t>三角形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力矩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13.37 (-73.76)=-986.17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3</a:t>
            </a:r>
            <a:endParaRPr lang="en-US" altLang="zh-TW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087655"/>
            <a:ext cx="8641656" cy="5005641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浮性</a:t>
            </a:r>
            <a:r>
              <a:rPr lang="zh-TW" altLang="en-US" dirty="0"/>
              <a:t>是船舶漂浮在水面上</a:t>
            </a:r>
            <a:r>
              <a:rPr lang="en-US" altLang="zh-TW" dirty="0"/>
              <a:t>(</a:t>
            </a:r>
            <a:r>
              <a:rPr lang="zh-TW" altLang="en-US" dirty="0"/>
              <a:t>或浸没水中</a:t>
            </a:r>
            <a:r>
              <a:rPr lang="en-US" altLang="zh-TW" dirty="0"/>
              <a:t>)</a:t>
            </a:r>
            <a:r>
              <a:rPr lang="zh-TW" altLang="en-US" dirty="0"/>
              <a:t>能够提供</a:t>
            </a:r>
            <a:r>
              <a:rPr lang="zh-TW" altLang="en-US" dirty="0">
                <a:solidFill>
                  <a:srgbClr val="FF0000"/>
                </a:solidFill>
              </a:rPr>
              <a:t>承载重物</a:t>
            </a:r>
            <a:r>
              <a:rPr lang="zh-TW" altLang="en-US" dirty="0"/>
              <a:t>以及</a:t>
            </a:r>
            <a:r>
              <a:rPr lang="zh-TW" altLang="en-US" dirty="0">
                <a:solidFill>
                  <a:srgbClr val="FF0000"/>
                </a:solidFill>
              </a:rPr>
              <a:t>保持平衡状态</a:t>
            </a:r>
            <a:r>
              <a:rPr lang="zh-TW" altLang="en-US" dirty="0"/>
              <a:t>的能力。</a:t>
            </a:r>
            <a:endParaRPr lang="en-US" altLang="zh-TW" dirty="0"/>
          </a:p>
          <a:p>
            <a:pPr lvl="1"/>
            <a:r>
              <a:rPr lang="zh-TW" altLang="en-US" dirty="0"/>
              <a:t>船舶漂浮在</a:t>
            </a:r>
            <a:r>
              <a:rPr lang="zh-TW" altLang="en-US" dirty="0">
                <a:solidFill>
                  <a:srgbClr val="0000FF"/>
                </a:solidFill>
              </a:rPr>
              <a:t>静水中的平衡条件</a:t>
            </a:r>
            <a:endParaRPr lang="en-US" altLang="zh-TW" dirty="0">
              <a:solidFill>
                <a:srgbClr val="0000FF"/>
              </a:solidFill>
            </a:endParaRPr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各种漂浮状态</a:t>
            </a:r>
            <a:endParaRPr lang="en-US" altLang="zh-TW" dirty="0">
              <a:solidFill>
                <a:srgbClr val="0000FF"/>
              </a:solidFill>
            </a:endParaRPr>
          </a:p>
          <a:p>
            <a:pPr lvl="1"/>
            <a:r>
              <a:rPr lang="zh-TW" altLang="en-US" dirty="0"/>
              <a:t>船舶在各种漂浮状态下的</a:t>
            </a:r>
            <a:r>
              <a:rPr lang="zh-TW" altLang="en-US" dirty="0">
                <a:solidFill>
                  <a:srgbClr val="0000FF"/>
                </a:solidFill>
              </a:rPr>
              <a:t>排水体积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0000FF"/>
                </a:solidFill>
              </a:rPr>
              <a:t>浮心位置</a:t>
            </a:r>
            <a:r>
              <a:rPr lang="zh-TW" altLang="en-US" dirty="0"/>
              <a:t>的计算方法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0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水线面面积计算</a:t>
            </a:r>
            <a:r>
              <a:rPr lang="en-US" altLang="zh-CN" b="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梯形法</a:t>
            </a:r>
            <a:r>
              <a:rPr lang="en-US" altLang="zh-CN" b="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50</a:t>
            </a:fld>
            <a:endParaRPr lang="en-GB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83950"/>
              </p:ext>
            </p:extLst>
          </p:nvPr>
        </p:nvGraphicFramePr>
        <p:xfrm>
          <a:off x="611560" y="911179"/>
          <a:ext cx="7920881" cy="5881405"/>
        </p:xfrm>
        <a:graphic>
          <a:graphicData uri="http://schemas.openxmlformats.org/drawingml/2006/table">
            <a:tbl>
              <a:tblPr/>
              <a:tblGrid>
                <a:gridCol w="115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47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表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2-2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水线面面积计算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梯形法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=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147.18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no. of st.=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d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=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7.359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站号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水线半宽      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y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权重系数   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面积乘积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Ⅱ*Ⅲ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力臂     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力矩乘积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Ⅳ*Ⅴ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Ⅰ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Ⅱ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Ⅲ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Ⅳ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Ⅴ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Ⅵ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2.305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1.153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-11.525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4.865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4.865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-43.785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6.974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6.974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-55.792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8.568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8.568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-59.976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9.559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9.559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-57.354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10.011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10.011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-50.055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10.183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10.183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-40.732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-30.600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-20.400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0.000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20.400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30.600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10.040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10.040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40.160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9.416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9.416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47.080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8.015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8.015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48.090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6.083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6.083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42.581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3.764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3.764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30.112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1.885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1.885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16.965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0.375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0.188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1.875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47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总和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162.103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-92.356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06395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-92.356/162.103*7.359=-4.193</a:t>
                      </a:r>
                      <a:endParaRPr lang="zh-TW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面积</a:t>
                      </a:r>
                      <a:r>
                        <a:rPr lang="en-US" altLang="zh-TW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TW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=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2385.832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漂心</a:t>
                      </a:r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12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1200" b="1" i="0" u="none" strike="noStrike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＝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-4.193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CD10438E-919F-4136-BC60-EAD20CE48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374394"/>
              </p:ext>
            </p:extLst>
          </p:nvPr>
        </p:nvGraphicFramePr>
        <p:xfrm>
          <a:off x="6719788" y="1412776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3" imgW="444240" imgH="203040" progId="Equation.DSMT4">
                  <p:embed/>
                </p:oleObj>
              </mc:Choice>
              <mc:Fallback>
                <p:oleObj name="Equation" r:id="rId3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9788" y="1412776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水线面面积计算</a:t>
            </a:r>
            <a:r>
              <a:rPr lang="en-US" altLang="zh-CN" b="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辛氏一</a:t>
            </a:r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法</a:t>
            </a:r>
            <a:r>
              <a:rPr lang="en-US" altLang="zh-CN" b="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51</a:t>
            </a:fld>
            <a:endParaRPr lang="en-GB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95582"/>
              </p:ext>
            </p:extLst>
          </p:nvPr>
        </p:nvGraphicFramePr>
        <p:xfrm>
          <a:off x="491054" y="1018566"/>
          <a:ext cx="8113394" cy="5722799"/>
        </p:xfrm>
        <a:graphic>
          <a:graphicData uri="http://schemas.openxmlformats.org/drawingml/2006/table">
            <a:tbl>
              <a:tblPr/>
              <a:tblGrid>
                <a:gridCol w="1187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9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15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表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2-3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水线面面积计算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辛氏一法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=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147.18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no. of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st.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=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</a:rPr>
                        <a:t>d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=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7.359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6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站号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水线半宽      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y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权重系数   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面积乘积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Ⅱ*Ⅲ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力臂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力矩乘积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Ⅳ*Ⅴ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Ⅰ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Ⅱ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Ⅲ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Ⅳ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Ⅴ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Ⅵ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2.305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2.305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-23.050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4.865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19.460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-175.140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6.974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13.948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-111.584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8.568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34.272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-239.904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9.559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19.118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-114.708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10.011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40.044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-200.220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10.183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20.366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-81.464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40.800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-122.400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20.400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-40.800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40.800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-40.800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20.400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0.000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40.800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40.800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20.400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40.800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10.200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40.800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122.400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10.040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20.080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80.320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9.416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37.664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188.320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8.015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16.030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96.180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6.083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24.332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170.324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3.764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7.528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60.224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1.885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7.540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67.860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0.375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0.375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3.750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11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总和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487.462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-279.092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18705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-279.092/487.462*7.359=-4.213</a:t>
                      </a:r>
                    </a:p>
                  </a:txBody>
                  <a:tcPr marL="5068" marR="5068" marT="5068" marB="0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068" marR="5068" marT="5068" marB="0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面积</a:t>
                      </a:r>
                      <a:r>
                        <a:rPr lang="en-US" altLang="zh-TW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TW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=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2391.489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漂心</a:t>
                      </a:r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12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lang="en-US" sz="1200" b="1" i="0" u="none" strike="noStrike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＝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-4.213</a:t>
                      </a:r>
                    </a:p>
                  </a:txBody>
                  <a:tcPr marL="5068" marR="5068" marT="506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251FD045-7CD8-4DEF-A225-C7E437826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25855"/>
              </p:ext>
            </p:extLst>
          </p:nvPr>
        </p:nvGraphicFramePr>
        <p:xfrm>
          <a:off x="6719788" y="1512000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Equation" r:id="rId3" imgW="444240" imgH="203040" progId="Equation.DSMT4">
                  <p:embed/>
                </p:oleObj>
              </mc:Choice>
              <mc:Fallback>
                <p:oleObj name="Equation" r:id="rId3" imgW="444240" imgH="20304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CD10438E-919F-4136-BC60-EAD20CE484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9788" y="1512000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6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计算结果比较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52</a:t>
            </a:fld>
            <a:endParaRPr lang="en-GB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33511"/>
              </p:ext>
            </p:extLst>
          </p:nvPr>
        </p:nvGraphicFramePr>
        <p:xfrm>
          <a:off x="532435" y="1527859"/>
          <a:ext cx="8144019" cy="3341300"/>
        </p:xfrm>
        <a:graphic>
          <a:graphicData uri="http://schemas.openxmlformats.org/drawingml/2006/table">
            <a:tbl>
              <a:tblPr/>
              <a:tblGrid>
                <a:gridCol w="13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6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928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水线面面积计算结果比较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图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2-9)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9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梯形法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辛氏一法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2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面积名称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面积值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漂心</a:t>
                      </a:r>
                      <a:r>
                        <a:rPr lang="en-US" sz="20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Hei" panose="02010609060101010101" pitchFamily="49" charset="-122"/>
                        </a:rPr>
                        <a:t>x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Hei" panose="02010609060101010101" pitchFamily="49" charset="-122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力矩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面积名称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面积值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漂心</a:t>
                      </a:r>
                      <a:r>
                        <a:rPr lang="en-US" sz="20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Hei" panose="02010609060101010101" pitchFamily="49" charset="-122"/>
                        </a:rPr>
                        <a:t>x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Hei" panose="02010609060101010101" pitchFamily="49" charset="-122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力矩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2385.832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-4.193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-10003.056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2391.489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-4.213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-10076.129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尾端三角形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13.370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-73.760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-986.171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尾端三角形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13.370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-73.760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-986.171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59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总面积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2399.202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-4.580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-10989.228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总面积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2404.859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-4.600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-11062.301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9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水线面系数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水线面系数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71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0825" y="980727"/>
            <a:ext cx="8641656" cy="158172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水线面面积曲线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据所算出的船舶在某一吃水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时的各站号的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，以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横座标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，以吃水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为纵座标，可会制成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如下图，可以函数形式表示为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58" y="2562457"/>
            <a:ext cx="3883866" cy="40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980728"/>
            <a:ext cx="8641656" cy="7920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具有下列特性：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曲线内所包围之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面积，等于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相应吃水的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1152"/>
              </p:ext>
            </p:extLst>
          </p:nvPr>
        </p:nvGraphicFramePr>
        <p:xfrm>
          <a:off x="1293813" y="1947863"/>
          <a:ext cx="16621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6" name="Equation" r:id="rId4" imgW="825480" imgH="330120" progId="Equation.DSMT4">
                  <p:embed/>
                </p:oleObj>
              </mc:Choice>
              <mc:Fallback>
                <p:oleObj name="Equation" r:id="rId4" imgW="825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813" y="1947863"/>
                        <a:ext cx="1662112" cy="673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2708920"/>
            <a:ext cx="8641656" cy="3600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曲线内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形心垂向座标，等于浮心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垂向座标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4523"/>
              </p:ext>
            </p:extLst>
          </p:nvPr>
        </p:nvGraphicFramePr>
        <p:xfrm>
          <a:off x="1230312" y="3140968"/>
          <a:ext cx="2045543" cy="140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7" name="Equation" r:id="rId6" imgW="939600" imgH="634680" progId="Equation.DSMT4">
                  <p:embed/>
                </p:oleObj>
              </mc:Choice>
              <mc:Fallback>
                <p:oleObj name="Equation" r:id="rId6" imgW="9396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0312" y="3140968"/>
                        <a:ext cx="2045543" cy="140202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4664486"/>
            <a:ext cx="8641656" cy="7807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曲线下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该处的水线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面面积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所构成的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矩形面积之比，等于</a:t>
            </a:r>
            <a:r>
              <a:rPr lang="zh-CN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相應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吃水</a:t>
            </a:r>
            <a:r>
              <a:rPr lang="en-US" altLang="zh-C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时的垂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向棱形系数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VP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03932"/>
              </p:ext>
            </p:extLst>
          </p:nvPr>
        </p:nvGraphicFramePr>
        <p:xfrm>
          <a:off x="1073150" y="5499100"/>
          <a:ext cx="42957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8" name="Equation" r:id="rId8" imgW="2133360" imgH="431640" progId="Equation.DSMT4">
                  <p:embed/>
                </p:oleObj>
              </mc:Choice>
              <mc:Fallback>
                <p:oleObj name="Equation" r:id="rId8" imgW="2133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3150" y="5499100"/>
                        <a:ext cx="4295775" cy="8826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5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Exercise 2-1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6" cy="5184576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Use the offset table generated in EX. 1-2 of your hull and the 1</a:t>
            </a:r>
            <a:r>
              <a:rPr lang="en-US" altLang="zh-TW" baseline="30000" dirty="0"/>
              <a:t>st</a:t>
            </a:r>
            <a:r>
              <a:rPr lang="en-US" altLang="zh-TW" dirty="0"/>
              <a:t>. Simpson’s rule to calculate the following data at the designed draft of your ship.</a:t>
            </a:r>
          </a:p>
          <a:p>
            <a:pPr lvl="1">
              <a:defRPr/>
            </a:pPr>
            <a:r>
              <a:rPr lang="en-US" altLang="zh-TW" sz="2400" dirty="0"/>
              <a:t>Displacement volume </a:t>
            </a:r>
            <a:r>
              <a:rPr lang="en-US" altLang="zh-TW" sz="2400" dirty="0">
                <a:solidFill>
                  <a:srgbClr val="FFFF00"/>
                </a:solidFill>
                <a:sym typeface="Symbol"/>
              </a:rPr>
              <a:t>(</a:t>
            </a:r>
            <a:r>
              <a:rPr lang="zh-TW" altLang="en-US" sz="2400" dirty="0">
                <a:solidFill>
                  <a:srgbClr val="FFFF00"/>
                </a:solidFill>
                <a:sym typeface="Symbol"/>
              </a:rPr>
              <a:t>使用纵向积分</a:t>
            </a:r>
            <a:r>
              <a:rPr lang="en-US" altLang="zh-TW" sz="2400" dirty="0">
                <a:solidFill>
                  <a:srgbClr val="FFFF00"/>
                </a:solidFill>
                <a:sym typeface="Symbol"/>
              </a:rPr>
              <a:t>)</a:t>
            </a:r>
          </a:p>
          <a:p>
            <a:pPr lvl="1">
              <a:defRPr/>
            </a:pPr>
            <a:r>
              <a:rPr lang="en-US" altLang="zh-TW" sz="2400" dirty="0"/>
              <a:t>Displacement volume </a:t>
            </a:r>
            <a:r>
              <a:rPr lang="en-US" altLang="zh-TW" sz="2400" dirty="0">
                <a:solidFill>
                  <a:srgbClr val="FFFF00"/>
                </a:solidFill>
                <a:sym typeface="Symbol"/>
              </a:rPr>
              <a:t>(</a:t>
            </a:r>
            <a:r>
              <a:rPr lang="zh-TW" altLang="en-US" sz="2400" dirty="0">
                <a:solidFill>
                  <a:srgbClr val="FFFF00"/>
                </a:solidFill>
                <a:sym typeface="Symbol"/>
              </a:rPr>
              <a:t>使用垂向积分</a:t>
            </a:r>
            <a:r>
              <a:rPr lang="en-US" altLang="zh-TW" sz="2400" dirty="0">
                <a:solidFill>
                  <a:srgbClr val="FFFF00"/>
                </a:solidFill>
                <a:sym typeface="Symbol"/>
              </a:rPr>
              <a:t>)</a:t>
            </a:r>
          </a:p>
          <a:p>
            <a:pPr lvl="1">
              <a:defRPr/>
            </a:pPr>
            <a:r>
              <a:rPr lang="en-US" altLang="zh-TW" sz="2400" dirty="0">
                <a:sym typeface="Symbol"/>
              </a:rPr>
              <a:t>Longitudinal Center of Buoyancy</a:t>
            </a:r>
            <a:r>
              <a:rPr lang="en-US" altLang="zh-TW" sz="2400" dirty="0">
                <a:solidFill>
                  <a:srgbClr val="FFFF00"/>
                </a:solidFill>
                <a:sym typeface="Symbol"/>
              </a:rPr>
              <a:t>(LCB)</a:t>
            </a:r>
          </a:p>
          <a:p>
            <a:pPr lvl="1">
              <a:defRPr/>
            </a:pPr>
            <a:r>
              <a:rPr lang="en-US" altLang="zh-TW" sz="2400" dirty="0">
                <a:sym typeface="Symbol"/>
              </a:rPr>
              <a:t>Vertical Center of Buoyancy</a:t>
            </a:r>
            <a:r>
              <a:rPr lang="en-US" altLang="zh-TW" sz="2400" dirty="0">
                <a:solidFill>
                  <a:srgbClr val="FFFF00"/>
                </a:solidFill>
                <a:sym typeface="Symbol"/>
              </a:rPr>
              <a:t>(VCB)</a:t>
            </a:r>
          </a:p>
          <a:p>
            <a:pPr lvl="1">
              <a:defRPr/>
            </a:pPr>
            <a:r>
              <a:rPr lang="en-US" altLang="zh-TW" sz="2400" dirty="0">
                <a:sym typeface="Symbol"/>
              </a:rPr>
              <a:t>Longitudinal Center of Floatation</a:t>
            </a:r>
            <a:r>
              <a:rPr lang="en-US" altLang="zh-TW" sz="2400" dirty="0">
                <a:solidFill>
                  <a:srgbClr val="FFFF00"/>
                </a:solidFill>
                <a:sym typeface="Symbol"/>
              </a:rPr>
              <a:t>(LCF)</a:t>
            </a:r>
          </a:p>
          <a:p>
            <a:pPr lvl="1">
              <a:defRPr/>
            </a:pPr>
            <a:r>
              <a:rPr lang="en-US" altLang="zh-TW" sz="2400" dirty="0">
                <a:sym typeface="Symbol"/>
              </a:rPr>
              <a:t>transverse and longitudinal moment of inertia of the waterplane area </a:t>
            </a:r>
            <a:r>
              <a:rPr lang="en-US" altLang="zh-TW" sz="2400" dirty="0">
                <a:solidFill>
                  <a:srgbClr val="FFFF00"/>
                </a:solidFill>
                <a:sym typeface="Symbol"/>
              </a:rPr>
              <a:t>A</a:t>
            </a:r>
            <a:r>
              <a:rPr lang="en-US" altLang="zh-TW" sz="2400" baseline="-25000" dirty="0">
                <a:solidFill>
                  <a:srgbClr val="FFFF00"/>
                </a:solidFill>
                <a:sym typeface="Symbol"/>
              </a:rPr>
              <a:t>w</a:t>
            </a:r>
            <a:endParaRPr lang="en-US" altLang="zh-TW" sz="2400" dirty="0">
              <a:solidFill>
                <a:srgbClr val="FFFF00"/>
              </a:solidFill>
              <a:sym typeface="Symbol"/>
            </a:endParaRPr>
          </a:p>
          <a:p>
            <a:pPr>
              <a:defRPr/>
            </a:pPr>
            <a:r>
              <a:rPr lang="en-US" altLang="zh-TW" dirty="0">
                <a:sym typeface="Symbol"/>
              </a:rPr>
              <a:t>Compare the above results with the results shown in </a:t>
            </a:r>
            <a:r>
              <a:rPr lang="en-US" altLang="zh-TW" dirty="0"/>
              <a:t>Grasshopper(if available).</a:t>
            </a:r>
            <a:endParaRPr lang="en-US" altLang="zh-TW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73202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" title="Question={&quot;question_id&quot;:null,&quot;user_id&quot;:null,&quot;accesstoken&quot;:null,&quot;course_id&quot;:null,&quot;q_type&quot;:&quot;essay&quot;,&quot;is_group&quot;:&quot;NO&quot;,&quot;is_anonymous&quot;:&quot;NO&quot;,&quot;description&quot;:&quot;如何估算增加一载货重量%W(W)相应的吃水增量%d(d)?請以一簡式表示！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1259468"/>
            <a:ext cx="7825432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如何估算增加一载货重量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%W(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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W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相应的吃水增量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%d(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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d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)?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請以一簡式表示！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05688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25"/>
          </a:xfrm>
        </p:spPr>
        <p:txBody>
          <a:bodyPr/>
          <a:lstStyle/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若前后吃水</a:t>
            </a:r>
            <a:r>
              <a:rPr lang="en-US" altLang="zh-TW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lang="en-US" altLang="zh-TW" sz="2800" baseline="-25000" dirty="0" err="1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与</a:t>
            </a:r>
            <a:r>
              <a:rPr lang="en-US" altLang="zh-TW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lang="en-US" altLang="zh-TW" sz="2800" baseline="-25000" dirty="0" err="1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不同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时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水线不是一条水平线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，如何计算排水量及相关之几何参数？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水线面不是一平面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，而是一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波形曲面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，相关计算又应该如何进行？</a:t>
            </a:r>
          </a:p>
        </p:txBody>
      </p:sp>
    </p:spTree>
    <p:extLst>
      <p:ext uri="{BB962C8B-B14F-4D97-AF65-F5344CB8AC3E}">
        <p14:creationId xmlns:p14="http://schemas.microsoft.com/office/powerpoint/2010/main" val="10491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980727"/>
            <a:ext cx="8641656" cy="82882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每厘米吃水吨数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(Tons per centimeter immersion TPC)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船舶正浮时，吃水每增减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时，导致排水量增减的吨数称为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每厘米吃水吨数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，可由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算出任何吃水时的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，则吃水改变</a:t>
            </a:r>
            <a:r>
              <a:rPr lang="zh-TW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时的排水体积变化</a:t>
            </a:r>
            <a:r>
              <a:rPr lang="zh-TW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与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排水量变化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为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04652"/>
              </p:ext>
            </p:extLst>
          </p:nvPr>
        </p:nvGraphicFramePr>
        <p:xfrm>
          <a:off x="1035050" y="3344863"/>
          <a:ext cx="74930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8" name="Equation" r:id="rId4" imgW="3720960" imgH="241200" progId="Equation.DSMT4">
                  <p:embed/>
                </p:oleObj>
              </mc:Choice>
              <mc:Fallback>
                <p:oleObj name="Equation" r:id="rId4" imgW="3720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5050" y="3344863"/>
                        <a:ext cx="7493000" cy="4921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3861048"/>
            <a:ext cx="8641656" cy="3600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1cm=1/100m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时，令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=TPC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，则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14000" lvl="2" indent="0">
              <a:lnSpc>
                <a:spcPct val="100000"/>
              </a:lnSpc>
              <a:buNone/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5096113"/>
            <a:ext cx="8641656" cy="114119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每厘米吃水吨数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(t/cm)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只与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有关，亦为吃水之函数：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TPC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，称为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每厘米吃水吨数曲线</a:t>
            </a:r>
            <a:r>
              <a:rPr lang="zh-TW" altLang="en-US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装卸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吨货物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产生之吃水变化量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557679"/>
              </p:ext>
            </p:extLst>
          </p:nvPr>
        </p:nvGraphicFramePr>
        <p:xfrm>
          <a:off x="1187624" y="4251115"/>
          <a:ext cx="1529028" cy="76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9" name="Equation" r:id="rId6" imgW="774360" imgH="393480" progId="Equation.DSMT4">
                  <p:embed/>
                </p:oleObj>
              </mc:Choice>
              <mc:Fallback>
                <p:oleObj name="Equation" r:id="rId6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7624" y="4251115"/>
                        <a:ext cx="1529028" cy="762061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301184"/>
              </p:ext>
            </p:extLst>
          </p:nvPr>
        </p:nvGraphicFramePr>
        <p:xfrm>
          <a:off x="6648450" y="5780806"/>
          <a:ext cx="14636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0" name="Equation" r:id="rId8" imgW="774360" imgH="393480" progId="Equation.DSMT4">
                  <p:embed/>
                </p:oleObj>
              </mc:Choice>
              <mc:Fallback>
                <p:oleObj name="Equation" r:id="rId8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48450" y="5780806"/>
                        <a:ext cx="1463675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980728"/>
            <a:ext cx="8641656" cy="86409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排水体积曲线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可由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水线面面积曲线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积分算得：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651655"/>
              </p:ext>
            </p:extLst>
          </p:nvPr>
        </p:nvGraphicFramePr>
        <p:xfrm>
          <a:off x="981075" y="1844675"/>
          <a:ext cx="31480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0" name="Equation" r:id="rId4" imgW="1473120" imgH="330120" progId="Equation.DSMT4">
                  <p:embed/>
                </p:oleObj>
              </mc:Choice>
              <mc:Fallback>
                <p:oleObj name="Equation" r:id="rId4" imgW="1473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075" y="1844675"/>
                        <a:ext cx="3148013" cy="7143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內容版面配置區 2"/>
          <p:cNvSpPr txBox="1">
            <a:spLocks/>
          </p:cNvSpPr>
          <p:nvPr/>
        </p:nvSpPr>
        <p:spPr>
          <a:xfrm>
            <a:off x="251520" y="2636912"/>
            <a:ext cx="864165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可利用梯形法计算不同水线下的排水体积，例如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号水线至基平面的排水体积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27724"/>
              </p:ext>
            </p:extLst>
          </p:nvPr>
        </p:nvGraphicFramePr>
        <p:xfrm>
          <a:off x="846137" y="3356992"/>
          <a:ext cx="3009321" cy="8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1" name="Equation" r:id="rId6" imgW="1384200" imgH="393480" progId="Equation.DSMT4">
                  <p:embed/>
                </p:oleObj>
              </mc:Choice>
              <mc:Fallback>
                <p:oleObj name="Equation" r:id="rId6" imgW="1384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137" y="3356992"/>
                        <a:ext cx="3009321" cy="85586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內容版面配置區 2"/>
          <p:cNvSpPr txBox="1">
            <a:spLocks/>
          </p:cNvSpPr>
          <p:nvPr/>
        </p:nvSpPr>
        <p:spPr>
          <a:xfrm>
            <a:off x="251520" y="4221088"/>
            <a:ext cx="8641656" cy="4320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号水线至基平面的排水体积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96369"/>
              </p:ext>
            </p:extLst>
          </p:nvPr>
        </p:nvGraphicFramePr>
        <p:xfrm>
          <a:off x="821035" y="4581525"/>
          <a:ext cx="51911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2" name="Equation" r:id="rId8" imgW="2387520" imgH="393480" progId="Equation.DSMT4">
                  <p:embed/>
                </p:oleObj>
              </mc:Choice>
              <mc:Fallback>
                <p:oleObj name="Equation" r:id="rId8" imgW="2387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1035" y="4581525"/>
                        <a:ext cx="5191125" cy="8556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內容版面配置區 2"/>
          <p:cNvSpPr txBox="1">
            <a:spLocks/>
          </p:cNvSpPr>
          <p:nvPr/>
        </p:nvSpPr>
        <p:spPr>
          <a:xfrm>
            <a:off x="251520" y="5463250"/>
            <a:ext cx="8641656" cy="41402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号水线至基平面的排水体积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39986"/>
              </p:ext>
            </p:extLst>
          </p:nvPr>
        </p:nvGraphicFramePr>
        <p:xfrm>
          <a:off x="815230" y="5886450"/>
          <a:ext cx="70691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3" name="Equation" r:id="rId10" imgW="3251160" imgH="393480" progId="Equation.DSMT4">
                  <p:embed/>
                </p:oleObj>
              </mc:Choice>
              <mc:Fallback>
                <p:oleObj name="Equation" r:id="rId10" imgW="3251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5230" y="5886450"/>
                        <a:ext cx="7069138" cy="855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4765459" y="3443990"/>
                <a:ext cx="3334933" cy="6808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US" altLang="zh-TW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TW" altLang="en-US" sz="20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是吃水为</a:t>
                </a:r>
                <a:r>
                  <a:rPr lang="en-US" altLang="zh-TW" sz="20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时采用梯形法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端点修正后的水线面面积</a:t>
                </a: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9" y="3443990"/>
                <a:ext cx="3334933" cy="680827"/>
              </a:xfrm>
              <a:prstGeom prst="rect">
                <a:avLst/>
              </a:prstGeom>
              <a:blipFill rotWithShape="0">
                <a:blip r:embed="rId12"/>
                <a:stretch>
                  <a:fillRect l="-4554" t="-8772" b="-184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/>
          <p:cNvCxnSpPr>
            <a:stCxn id="34" idx="1"/>
          </p:cNvCxnSpPr>
          <p:nvPr/>
        </p:nvCxnSpPr>
        <p:spPr>
          <a:xfrm flipH="1">
            <a:off x="3855459" y="3784404"/>
            <a:ext cx="910000" cy="4636"/>
          </a:xfrm>
          <a:prstGeom prst="straightConnector1">
            <a:avLst/>
          </a:prstGeom>
          <a:ln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1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浮性概述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064871"/>
            <a:ext cx="8641656" cy="1788066"/>
          </a:xfrm>
        </p:spPr>
        <p:txBody>
          <a:bodyPr/>
          <a:lstStyle/>
          <a:p>
            <a:r>
              <a:rPr lang="zh-TW" altLang="en-US" dirty="0"/>
              <a:t>船舶平衡条件</a:t>
            </a:r>
            <a:endParaRPr lang="en-US" altLang="zh-TW" dirty="0"/>
          </a:p>
          <a:p>
            <a:pPr lvl="1"/>
            <a:r>
              <a:rPr lang="zh-TW" altLang="en-US" dirty="0"/>
              <a:t>船舶在任一装载的情况下，</a:t>
            </a:r>
            <a:r>
              <a:rPr lang="zh-TW" altLang="en-US" dirty="0">
                <a:solidFill>
                  <a:srgbClr val="0000FF"/>
                </a:solidFill>
              </a:rPr>
              <a:t>漂浮在水面上</a:t>
            </a:r>
            <a:r>
              <a:rPr lang="en-US" altLang="zh-TW" dirty="0"/>
              <a:t>(</a:t>
            </a:r>
            <a:r>
              <a:rPr lang="zh-TW" altLang="en-US" dirty="0"/>
              <a:t>或</a:t>
            </a:r>
            <a:r>
              <a:rPr lang="zh-TW" altLang="en-US" dirty="0">
                <a:solidFill>
                  <a:srgbClr val="0000FF"/>
                </a:solidFill>
              </a:rPr>
              <a:t>浸没于水中</a:t>
            </a:r>
            <a:r>
              <a:rPr lang="en-US" altLang="zh-TW" dirty="0"/>
              <a:t>)</a:t>
            </a:r>
            <a:r>
              <a:rPr lang="zh-TW" altLang="en-US" dirty="0"/>
              <a:t>某一空间位置时，是处于平衡状态的一个浮体，此时作用于船体所有的力，满足力学中</a:t>
            </a:r>
            <a:r>
              <a:rPr lang="zh-TW" altLang="en-US" b="1" dirty="0">
                <a:solidFill>
                  <a:srgbClr val="FF0000"/>
                </a:solidFill>
              </a:rPr>
              <a:t>静力平衡</a:t>
            </a:r>
            <a:r>
              <a:rPr lang="zh-TW" altLang="en-US" dirty="0"/>
              <a:t>的条件：</a:t>
            </a: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713"/>
            <a:ext cx="2105437" cy="1551079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251520" y="4797152"/>
            <a:ext cx="8641656" cy="1368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/>
              <a:t>作用于船体的力有：</a:t>
            </a:r>
            <a:endParaRPr lang="en-US" altLang="zh-TW" dirty="0"/>
          </a:p>
          <a:p>
            <a:pPr marL="871200" lvl="2" indent="-457200">
              <a:buFont typeface="+mj-lt"/>
              <a:buAutoNum type="arabicParenR"/>
            </a:pPr>
            <a:r>
              <a:rPr lang="zh-TW" altLang="en-US" dirty="0"/>
              <a:t>船舶本身的</a:t>
            </a:r>
            <a:r>
              <a:rPr lang="zh-TW" altLang="en-US" b="1" dirty="0">
                <a:solidFill>
                  <a:srgbClr val="FF0000"/>
                </a:solidFill>
              </a:rPr>
              <a:t>重力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871200" lvl="2" indent="-457200">
              <a:buFont typeface="+mj-lt"/>
              <a:buAutoNum type="arabicParenR"/>
            </a:pPr>
            <a:r>
              <a:rPr lang="zh-TW" altLang="en-US" dirty="0"/>
              <a:t>静水压力所形成的</a:t>
            </a:r>
            <a:r>
              <a:rPr lang="zh-TW" altLang="en-US" b="1" dirty="0">
                <a:solidFill>
                  <a:srgbClr val="FF0000"/>
                </a:solidFill>
              </a:rPr>
              <a:t>浮力</a:t>
            </a:r>
            <a:endParaRPr lang="en-US" altLang="zh-TW" dirty="0">
              <a:solidFill>
                <a:srgbClr val="080808"/>
              </a:solidFill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825337"/>
              </p:ext>
            </p:extLst>
          </p:nvPr>
        </p:nvGraphicFramePr>
        <p:xfrm>
          <a:off x="722383" y="2817152"/>
          <a:ext cx="2083543" cy="19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4" imgW="1498320" imgH="1422360" progId="Equation.DSMT4">
                  <p:embed/>
                </p:oleObj>
              </mc:Choice>
              <mc:Fallback>
                <p:oleObj name="Equation" r:id="rId4" imgW="149832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2383" y="2817152"/>
                        <a:ext cx="2083543" cy="1980000"/>
                      </a:xfrm>
                      <a:prstGeom prst="rect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3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31" name="內容版面配置區 2"/>
          <p:cNvSpPr txBox="1">
            <a:spLocks/>
          </p:cNvSpPr>
          <p:nvPr/>
        </p:nvSpPr>
        <p:spPr>
          <a:xfrm>
            <a:off x="251520" y="980728"/>
            <a:ext cx="8641656" cy="39665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以此类推，即可算出任意水线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下的排水体积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80247"/>
              </p:ext>
            </p:extLst>
          </p:nvPr>
        </p:nvGraphicFramePr>
        <p:xfrm>
          <a:off x="857250" y="1412776"/>
          <a:ext cx="6986588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5" name="Equation" r:id="rId4" imgW="3213000" imgH="660240" progId="Equation.DSMT4">
                  <p:embed/>
                </p:oleObj>
              </mc:Choice>
              <mc:Fallback>
                <p:oleObj name="Equation" r:id="rId4" imgW="32130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7250" y="1412776"/>
                        <a:ext cx="6986588" cy="1435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2924944"/>
            <a:ext cx="4392487" cy="39665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绘制成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排水体积曲线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=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644007" y="3068960"/>
            <a:ext cx="4392489" cy="3156100"/>
            <a:chOff x="1979711" y="3068960"/>
            <a:chExt cx="4392489" cy="3156100"/>
          </a:xfrm>
        </p:grpSpPr>
        <p:cxnSp>
          <p:nvCxnSpPr>
            <p:cNvPr id="15" name="直線單箭頭接點 14"/>
            <p:cNvCxnSpPr/>
            <p:nvPr/>
          </p:nvCxnSpPr>
          <p:spPr>
            <a:xfrm flipV="1">
              <a:off x="2195736" y="3235066"/>
              <a:ext cx="0" cy="2520280"/>
            </a:xfrm>
            <a:prstGeom prst="straightConnector1">
              <a:avLst/>
            </a:prstGeom>
            <a:ln w="19050">
              <a:solidFill>
                <a:srgbClr val="08080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2195736" y="5755346"/>
              <a:ext cx="3456384" cy="0"/>
            </a:xfrm>
            <a:prstGeom prst="straightConnector1">
              <a:avLst/>
            </a:prstGeom>
            <a:ln w="19050">
              <a:solidFill>
                <a:srgbClr val="08080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手繪多邊形 16"/>
            <p:cNvSpPr/>
            <p:nvPr/>
          </p:nvSpPr>
          <p:spPr>
            <a:xfrm>
              <a:off x="2195736" y="3582538"/>
              <a:ext cx="3078866" cy="2176040"/>
            </a:xfrm>
            <a:custGeom>
              <a:avLst/>
              <a:gdLst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937550 w 3078866"/>
                <a:gd name="connsiteY3" fmla="*/ 1180618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937550 w 3078866"/>
                <a:gd name="connsiteY3" fmla="*/ 1180618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937550 w 3078866"/>
                <a:gd name="connsiteY3" fmla="*/ 1180618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810228 w 3078866"/>
                <a:gd name="connsiteY3" fmla="*/ 1226917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833377 w 3078866"/>
                <a:gd name="connsiteY3" fmla="*/ 1238491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866" h="2176040">
                  <a:moveTo>
                    <a:pt x="0" y="2176040"/>
                  </a:moveTo>
                  <a:cubicBezTo>
                    <a:pt x="47263" y="2092123"/>
                    <a:pt x="94527" y="2008207"/>
                    <a:pt x="185195" y="1898248"/>
                  </a:cubicBezTo>
                  <a:cubicBezTo>
                    <a:pt x="275863" y="1788289"/>
                    <a:pt x="435980" y="1626242"/>
                    <a:pt x="544010" y="1516283"/>
                  </a:cubicBezTo>
                  <a:cubicBezTo>
                    <a:pt x="652040" y="1406324"/>
                    <a:pt x="721488" y="1334947"/>
                    <a:pt x="833377" y="1238491"/>
                  </a:cubicBezTo>
                  <a:cubicBezTo>
                    <a:pt x="945266" y="1142035"/>
                    <a:pt x="1041722" y="1061012"/>
                    <a:pt x="1215342" y="937549"/>
                  </a:cubicBezTo>
                  <a:cubicBezTo>
                    <a:pt x="1388962" y="814086"/>
                    <a:pt x="1651322" y="625032"/>
                    <a:pt x="1875099" y="497711"/>
                  </a:cubicBezTo>
                  <a:cubicBezTo>
                    <a:pt x="2098876" y="370389"/>
                    <a:pt x="2357377" y="256572"/>
                    <a:pt x="2558005" y="173620"/>
                  </a:cubicBezTo>
                  <a:cubicBezTo>
                    <a:pt x="2758633" y="90668"/>
                    <a:pt x="2918749" y="45334"/>
                    <a:pt x="3078866" y="0"/>
                  </a:cubicBezTo>
                </a:path>
              </a:pathLst>
            </a:custGeom>
            <a:noFill/>
            <a:ln w="1905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 rot="120000">
              <a:off x="2248188" y="3648169"/>
              <a:ext cx="3078866" cy="2176040"/>
            </a:xfrm>
            <a:custGeom>
              <a:avLst/>
              <a:gdLst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937550 w 3078866"/>
                <a:gd name="connsiteY3" fmla="*/ 1180618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937550 w 3078866"/>
                <a:gd name="connsiteY3" fmla="*/ 1180618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937550 w 3078866"/>
                <a:gd name="connsiteY3" fmla="*/ 1180618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810228 w 3078866"/>
                <a:gd name="connsiteY3" fmla="*/ 1226917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833377 w 3078866"/>
                <a:gd name="connsiteY3" fmla="*/ 1238491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866" h="2176040">
                  <a:moveTo>
                    <a:pt x="0" y="2176040"/>
                  </a:moveTo>
                  <a:cubicBezTo>
                    <a:pt x="47263" y="2092123"/>
                    <a:pt x="94527" y="2008207"/>
                    <a:pt x="185195" y="1898248"/>
                  </a:cubicBezTo>
                  <a:cubicBezTo>
                    <a:pt x="275863" y="1788289"/>
                    <a:pt x="435980" y="1626242"/>
                    <a:pt x="544010" y="1516283"/>
                  </a:cubicBezTo>
                  <a:cubicBezTo>
                    <a:pt x="652040" y="1406324"/>
                    <a:pt x="721488" y="1334947"/>
                    <a:pt x="833377" y="1238491"/>
                  </a:cubicBezTo>
                  <a:cubicBezTo>
                    <a:pt x="945266" y="1142035"/>
                    <a:pt x="1041722" y="1061012"/>
                    <a:pt x="1215342" y="937549"/>
                  </a:cubicBezTo>
                  <a:cubicBezTo>
                    <a:pt x="1388962" y="814086"/>
                    <a:pt x="1651322" y="625032"/>
                    <a:pt x="1875099" y="497711"/>
                  </a:cubicBezTo>
                  <a:cubicBezTo>
                    <a:pt x="2098876" y="370389"/>
                    <a:pt x="2357377" y="256572"/>
                    <a:pt x="2558005" y="173620"/>
                  </a:cubicBezTo>
                  <a:cubicBezTo>
                    <a:pt x="2758633" y="90668"/>
                    <a:pt x="2918749" y="45334"/>
                    <a:pt x="3078866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手繪多邊形 18"/>
            <p:cNvSpPr/>
            <p:nvPr/>
          </p:nvSpPr>
          <p:spPr>
            <a:xfrm rot="-120000">
              <a:off x="2176180" y="3526243"/>
              <a:ext cx="3078866" cy="2176040"/>
            </a:xfrm>
            <a:custGeom>
              <a:avLst/>
              <a:gdLst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937550 w 3078866"/>
                <a:gd name="connsiteY3" fmla="*/ 1180618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937550 w 3078866"/>
                <a:gd name="connsiteY3" fmla="*/ 1180618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937550 w 3078866"/>
                <a:gd name="connsiteY3" fmla="*/ 1180618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810228 w 3078866"/>
                <a:gd name="connsiteY3" fmla="*/ 1226917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  <a:gd name="connsiteX0" fmla="*/ 0 w 3078866"/>
                <a:gd name="connsiteY0" fmla="*/ 2176040 h 2176040"/>
                <a:gd name="connsiteX1" fmla="*/ 185195 w 3078866"/>
                <a:gd name="connsiteY1" fmla="*/ 1898248 h 2176040"/>
                <a:gd name="connsiteX2" fmla="*/ 544010 w 3078866"/>
                <a:gd name="connsiteY2" fmla="*/ 1516283 h 2176040"/>
                <a:gd name="connsiteX3" fmla="*/ 833377 w 3078866"/>
                <a:gd name="connsiteY3" fmla="*/ 1238491 h 2176040"/>
                <a:gd name="connsiteX4" fmla="*/ 1215342 w 3078866"/>
                <a:gd name="connsiteY4" fmla="*/ 937549 h 2176040"/>
                <a:gd name="connsiteX5" fmla="*/ 1875099 w 3078866"/>
                <a:gd name="connsiteY5" fmla="*/ 497711 h 2176040"/>
                <a:gd name="connsiteX6" fmla="*/ 2558005 w 3078866"/>
                <a:gd name="connsiteY6" fmla="*/ 173620 h 2176040"/>
                <a:gd name="connsiteX7" fmla="*/ 3078866 w 3078866"/>
                <a:gd name="connsiteY7" fmla="*/ 0 h 21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866" h="2176040">
                  <a:moveTo>
                    <a:pt x="0" y="2176040"/>
                  </a:moveTo>
                  <a:cubicBezTo>
                    <a:pt x="47263" y="2092123"/>
                    <a:pt x="94527" y="2008207"/>
                    <a:pt x="185195" y="1898248"/>
                  </a:cubicBezTo>
                  <a:cubicBezTo>
                    <a:pt x="275863" y="1788289"/>
                    <a:pt x="435980" y="1626242"/>
                    <a:pt x="544010" y="1516283"/>
                  </a:cubicBezTo>
                  <a:cubicBezTo>
                    <a:pt x="652040" y="1406324"/>
                    <a:pt x="721488" y="1334947"/>
                    <a:pt x="833377" y="1238491"/>
                  </a:cubicBezTo>
                  <a:cubicBezTo>
                    <a:pt x="945266" y="1142035"/>
                    <a:pt x="1041722" y="1061012"/>
                    <a:pt x="1215342" y="937549"/>
                  </a:cubicBezTo>
                  <a:cubicBezTo>
                    <a:pt x="1388962" y="814086"/>
                    <a:pt x="1651322" y="625032"/>
                    <a:pt x="1875099" y="497711"/>
                  </a:cubicBezTo>
                  <a:cubicBezTo>
                    <a:pt x="2098876" y="370389"/>
                    <a:pt x="2357377" y="256572"/>
                    <a:pt x="2558005" y="173620"/>
                  </a:cubicBezTo>
                  <a:cubicBezTo>
                    <a:pt x="2758633" y="90668"/>
                    <a:pt x="2918749" y="45334"/>
                    <a:pt x="3078866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 rot="20340000">
              <a:off x="4457720" y="3233048"/>
              <a:ext cx="792088" cy="320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dirty="0">
                  <a:solidFill>
                    <a:srgbClr val="00FF00"/>
                  </a:solidFill>
                  <a:sym typeface="Symbol" panose="05050102010706020507" pitchFamily="18" charset="2"/>
                </a:rPr>
                <a:t>曲线</a:t>
              </a:r>
              <a:endParaRPr lang="zh-TW" altLang="en-US" sz="2000" dirty="0">
                <a:solidFill>
                  <a:srgbClr val="00FF00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 rot="-1620000">
              <a:off x="3886261" y="4281703"/>
              <a:ext cx="841788" cy="3186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dirty="0">
                  <a:solidFill>
                    <a:srgbClr val="333333"/>
                  </a:solidFill>
                  <a:sym typeface="Symbol" panose="05050102010706020507" pitchFamily="18" charset="2"/>
                </a:rPr>
                <a:t></a:t>
              </a:r>
              <a:r>
                <a:rPr lang="en-US" altLang="zh-TW" sz="2000" baseline="-25000" dirty="0">
                  <a:solidFill>
                    <a:srgbClr val="333333"/>
                  </a:solidFill>
                  <a:sym typeface="Symbol" panose="05050102010706020507" pitchFamily="18" charset="2"/>
                </a:rPr>
                <a:t>k</a:t>
              </a:r>
              <a:r>
                <a:rPr lang="zh-TW" altLang="en-US" sz="2000" dirty="0">
                  <a:solidFill>
                    <a:srgbClr val="333333"/>
                  </a:solidFill>
                  <a:sym typeface="Symbol" panose="05050102010706020507" pitchFamily="18" charset="2"/>
                </a:rPr>
                <a:t>曲线</a:t>
              </a:r>
              <a:endParaRPr lang="zh-TW" alt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 rot="20520000">
              <a:off x="4818626" y="3789717"/>
              <a:ext cx="792088" cy="3477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dirty="0">
                  <a:solidFill>
                    <a:srgbClr val="0000FF"/>
                  </a:solidFill>
                  <a:sym typeface="Symbol" panose="05050102010706020507" pitchFamily="18" charset="2"/>
                </a:rPr>
                <a:t>曲线</a:t>
              </a:r>
              <a:endParaRPr lang="zh-TW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直線單箭頭接點 22"/>
            <p:cNvCxnSpPr>
              <a:stCxn id="21" idx="0"/>
            </p:cNvCxnSpPr>
            <p:nvPr/>
          </p:nvCxnSpPr>
          <p:spPr>
            <a:xfrm flipV="1">
              <a:off x="4234831" y="3894578"/>
              <a:ext cx="192103" cy="404488"/>
            </a:xfrm>
            <a:prstGeom prst="straightConnector1">
              <a:avLst/>
            </a:prstGeom>
            <a:ln>
              <a:solidFill>
                <a:srgbClr val="3333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5274602" y="5877272"/>
              <a:ext cx="1097598" cy="3477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</a:t>
              </a:r>
              <a:r>
                <a:rPr lang="en-US" altLang="zh-TW" sz="2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zh-TW" alt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</a:t>
              </a:r>
              <a:r>
                <a:rPr lang="en-US" altLang="zh-TW" sz="2000" baseline="-25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lang="en-US" altLang="zh-TW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zh-TW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</a:t>
              </a:r>
              <a:endParaRPr lang="zh-TW" alt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979711" y="3068960"/>
              <a:ext cx="216025" cy="347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altLang="zh-TW" sz="2000" i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zh-TW" alt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內容版面配置區 2"/>
          <p:cNvSpPr txBox="1">
            <a:spLocks/>
          </p:cNvSpPr>
          <p:nvPr/>
        </p:nvSpPr>
        <p:spPr>
          <a:xfrm>
            <a:off x="251520" y="3284984"/>
            <a:ext cx="4392487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：型排水体积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根据型线图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655200" lvl="1" indent="-457200">
              <a:lnSpc>
                <a:spcPct val="100000"/>
              </a:lnSpc>
            </a:pP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：总排水体积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包括船壳板及附体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655200" lvl="1" indent="-457200">
              <a:lnSpc>
                <a:spcPct val="100000"/>
              </a:lnSpc>
            </a:pP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55200" lvl="1" indent="-457200">
              <a:lnSpc>
                <a:spcPct val="100000"/>
              </a:lnSpc>
            </a:pP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31694"/>
              </p:ext>
            </p:extLst>
          </p:nvPr>
        </p:nvGraphicFramePr>
        <p:xfrm>
          <a:off x="899592" y="4525700"/>
          <a:ext cx="3376613" cy="84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6" name="Equation" r:id="rId6" imgW="1688760" imgH="431640" progId="Equation.DSMT4">
                  <p:embed/>
                </p:oleObj>
              </mc:Choice>
              <mc:Fallback>
                <p:oleObj name="Equation" r:id="rId6" imgW="1688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4525700"/>
                        <a:ext cx="3376613" cy="84751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內容版面配置區 2"/>
          <p:cNvSpPr txBox="1">
            <a:spLocks/>
          </p:cNvSpPr>
          <p:nvPr/>
        </p:nvSpPr>
        <p:spPr>
          <a:xfrm>
            <a:off x="251521" y="5445224"/>
            <a:ext cx="4355204" cy="41658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en-US" altLang="zh-TW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zh-TW" alt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：總排水量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水中排水量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55200" lvl="1" indent="-457200">
              <a:lnSpc>
                <a:spcPct val="100000"/>
              </a:lnSpc>
            </a:pP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物件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482304"/>
              </p:ext>
            </p:extLst>
          </p:nvPr>
        </p:nvGraphicFramePr>
        <p:xfrm>
          <a:off x="895350" y="5949950"/>
          <a:ext cx="51038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7" name="Equation" r:id="rId8" imgW="2552400" imgH="241200" progId="Equation.DSMT4">
                  <p:embed/>
                </p:oleObj>
              </mc:Choice>
              <mc:Fallback>
                <p:oleObj name="Equation" r:id="rId8" imgW="2552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5350" y="5949950"/>
                        <a:ext cx="5103813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187819" y="4379803"/>
            <a:ext cx="367802" cy="4396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  <p:bldP spid="26" grpId="0" animBg="1"/>
      <p:bldP spid="32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980728"/>
            <a:ext cx="8641656" cy="116081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>
              <a:lnSpc>
                <a:spcPct val="100000"/>
              </a:lnSpc>
              <a:buFont typeface="+mj-lt"/>
              <a:buAutoNum type="arabicPeriod" startAt="6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浮心座标曲线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即为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形心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，其位置以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个座标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表示，正浮状态下：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13279"/>
              </p:ext>
            </p:extLst>
          </p:nvPr>
        </p:nvGraphicFramePr>
        <p:xfrm>
          <a:off x="861690" y="2213620"/>
          <a:ext cx="4070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4" name="Equation" r:id="rId4" imgW="1904760" imgH="228600" progId="Equation.DSMT4">
                  <p:embed/>
                </p:oleObj>
              </mc:Choice>
              <mc:Fallback>
                <p:oleObj name="Equation" r:id="rId4" imgW="1904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1690" y="2213620"/>
                        <a:ext cx="4070350" cy="4953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內容版面配置區 2"/>
          <p:cNvSpPr txBox="1">
            <a:spLocks/>
          </p:cNvSpPr>
          <p:nvPr/>
        </p:nvSpPr>
        <p:spPr>
          <a:xfrm>
            <a:off x="250825" y="3861048"/>
            <a:ext cx="5977359" cy="70109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浮心纵向座标曲线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可由下列公式算得：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085801"/>
              </p:ext>
            </p:extLst>
          </p:nvPr>
        </p:nvGraphicFramePr>
        <p:xfrm>
          <a:off x="952823" y="4653136"/>
          <a:ext cx="3259137" cy="13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5" name="Equation" r:id="rId6" imgW="1498320" imgH="634680" progId="Equation.DSMT4">
                  <p:embed/>
                </p:oleObj>
              </mc:Choice>
              <mc:Fallback>
                <p:oleObj name="Equation" r:id="rId6" imgW="14983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2823" y="4653136"/>
                        <a:ext cx="3259137" cy="13431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19" y="1939092"/>
            <a:ext cx="2838982" cy="3074084"/>
          </a:xfrm>
          <a:prstGeom prst="rect">
            <a:avLst/>
          </a:prstGeo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3140968"/>
            <a:ext cx="5976664" cy="77127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先算出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不同吃水处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水线面漂心纵向座标，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绘制成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如图示</a:t>
            </a:r>
            <a:endParaRPr lang="en-US" altLang="zh-TW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251520" y="6093296"/>
            <a:ext cx="5977359" cy="70109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亦为吃水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的函数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，关系曲线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如图示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251520" y="2708920"/>
            <a:ext cx="5977359" cy="4320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浮心纵向座标曲线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title="image=3">
            <a:extLst>
              <a:ext uri="{FF2B5EF4-FFF2-40B4-BE49-F238E27FC236}">
                <a16:creationId xmlns:a16="http://schemas.microsoft.com/office/drawing/2014/main" id="{89815493-BBD5-41F7-9656-4EF1B3F22956}"/>
              </a:ext>
            </a:extLst>
          </p:cNvPr>
          <p:cNvPicPr>
            <a:picLocks noChangeAspect="1"/>
          </p:cNvPicPr>
          <p:nvPr/>
        </p:nvPicPr>
        <p:blipFill rotWithShape="1"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5757"/>
          <a:stretch>
            <a:fillRect/>
          </a:stretch>
        </p:blipFill>
        <p:spPr>
          <a:xfrm>
            <a:off x="6228879" y="4902375"/>
            <a:ext cx="2916000" cy="17145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7E2BA19-8881-4405-8A5A-B0446B31BCFC}"/>
              </a:ext>
            </a:extLst>
          </p:cNvPr>
          <p:cNvSpPr txBox="1"/>
          <p:nvPr/>
        </p:nvSpPr>
        <p:spPr>
          <a:xfrm>
            <a:off x="6948264" y="6156000"/>
            <a:ext cx="216024" cy="191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1200" baseline="-25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3CAD39E-24D0-45B7-B479-793111B5890D}"/>
              </a:ext>
            </a:extLst>
          </p:cNvPr>
          <p:cNvSpPr/>
          <p:nvPr/>
        </p:nvSpPr>
        <p:spPr>
          <a:xfrm>
            <a:off x="7308304" y="6347784"/>
            <a:ext cx="216024" cy="1440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5652CF1-78D2-47AC-BE62-70050F8B766D}"/>
              </a:ext>
            </a:extLst>
          </p:cNvPr>
          <p:cNvSpPr/>
          <p:nvPr/>
        </p:nvSpPr>
        <p:spPr>
          <a:xfrm>
            <a:off x="3131840" y="4869160"/>
            <a:ext cx="288032" cy="36004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7C71750-E654-433B-AFC6-FB5643725348}"/>
              </a:ext>
            </a:extLst>
          </p:cNvPr>
          <p:cNvSpPr/>
          <p:nvPr/>
        </p:nvSpPr>
        <p:spPr>
          <a:xfrm>
            <a:off x="3456000" y="4869160"/>
            <a:ext cx="360000" cy="36004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7237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14" grpId="0" animBg="1"/>
      <p:bldP spid="15" grpId="0" animBg="1"/>
      <p:bldP spid="16" grpId="0" animBg="1"/>
      <p:bldP spid="4" grpId="0"/>
      <p:bldP spid="5" grpId="0" animBg="1"/>
      <p:bldP spid="6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垂向沿吃水方向计算排水体积和浮心位置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980728"/>
            <a:ext cx="8641656" cy="31036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对吃水变量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微分：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346014"/>
              </p:ext>
            </p:extLst>
          </p:nvPr>
        </p:nvGraphicFramePr>
        <p:xfrm>
          <a:off x="914400" y="1360488"/>
          <a:ext cx="501491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6" name="Equation" r:id="rId4" imgW="2730240" imgH="1422360" progId="Equation.DSMT4">
                  <p:embed/>
                </p:oleObj>
              </mc:Choice>
              <mc:Fallback>
                <p:oleObj name="Equation" r:id="rId4" imgW="273024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60488"/>
                        <a:ext cx="5014913" cy="26479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19" y="1939092"/>
            <a:ext cx="2838982" cy="3074084"/>
          </a:xfrm>
          <a:prstGeom prst="rect">
            <a:avLst/>
          </a:prstGeom>
        </p:spPr>
      </p:pic>
      <p:sp>
        <p:nvSpPr>
          <p:cNvPr id="15" name="內容版面配置區 2"/>
          <p:cNvSpPr txBox="1">
            <a:spLocks/>
          </p:cNvSpPr>
          <p:nvPr/>
        </p:nvSpPr>
        <p:spPr>
          <a:xfrm>
            <a:off x="251520" y="4077072"/>
            <a:ext cx="5977359" cy="158417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 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在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相交处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最大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最小值。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吃水变化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</a:t>
            </a:r>
            <a:r>
              <a:rPr lang="zh-TW" altLang="en-US" dirty="0">
                <a:solidFill>
                  <a:srgbClr val="FF0000"/>
                </a:solidFill>
              </a:rPr>
              <a:t>量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浮心纵向座标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量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/>
              <a:t>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01027"/>
              </p:ext>
            </p:extLst>
          </p:nvPr>
        </p:nvGraphicFramePr>
        <p:xfrm>
          <a:off x="902763" y="5695190"/>
          <a:ext cx="4900581" cy="83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7" name="Equation" r:id="rId7" imgW="2323800" imgH="393480" progId="Equation.DSMT4">
                  <p:embed/>
                </p:oleObj>
              </mc:Choice>
              <mc:Fallback>
                <p:oleObj name="Equation" r:id="rId7" imgW="232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2763" y="5695190"/>
                        <a:ext cx="4900581" cy="8301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椭圆 4"/>
          <p:cNvSpPr/>
          <p:nvPr/>
        </p:nvSpPr>
        <p:spPr>
          <a:xfrm>
            <a:off x="7956376" y="3356992"/>
            <a:ext cx="288032" cy="36004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2659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垂向沿吃水方向计算排水体积和浮心位置</a:t>
            </a: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250825" y="1340768"/>
            <a:ext cx="6193383" cy="4320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浮心垂向座标曲线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可由下列公式算得：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53622"/>
              </p:ext>
            </p:extLst>
          </p:nvPr>
        </p:nvGraphicFramePr>
        <p:xfrm>
          <a:off x="899790" y="1737048"/>
          <a:ext cx="403225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7" name="Equation" r:id="rId4" imgW="1854000" imgH="634680" progId="Equation.DSMT4">
                  <p:embed/>
                </p:oleObj>
              </mc:Choice>
              <mc:Fallback>
                <p:oleObj name="Equation" r:id="rId4" imgW="18540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790" y="1737048"/>
                        <a:ext cx="4032250" cy="13319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內容版面配置區 2"/>
          <p:cNvSpPr txBox="1">
            <a:spLocks/>
          </p:cNvSpPr>
          <p:nvPr/>
        </p:nvSpPr>
        <p:spPr>
          <a:xfrm>
            <a:off x="251520" y="980728"/>
            <a:ext cx="5977359" cy="4320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浮心垂向座标曲线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28" y="1260001"/>
            <a:ext cx="2587168" cy="3464959"/>
          </a:xfrm>
          <a:prstGeom prst="rect">
            <a:avLst/>
          </a:prstGeom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3113590"/>
            <a:ext cx="5472608" cy="33384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对吃水变量</a:t>
            </a:r>
            <a:r>
              <a:rPr lang="en-US" altLang="zh-TW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微分：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811570"/>
              </p:ext>
            </p:extLst>
          </p:nvPr>
        </p:nvGraphicFramePr>
        <p:xfrm>
          <a:off x="923925" y="3500438"/>
          <a:ext cx="480218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8" name="Equation" r:id="rId7" imgW="2616120" imgH="1015920" progId="Equation.DSMT4">
                  <p:embed/>
                </p:oleObj>
              </mc:Choice>
              <mc:Fallback>
                <p:oleObj name="Equation" r:id="rId7" imgW="261612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3925" y="3500438"/>
                        <a:ext cx="4802188" cy="18923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弧形向右箭號 4"/>
          <p:cNvSpPr/>
          <p:nvPr/>
        </p:nvSpPr>
        <p:spPr>
          <a:xfrm flipH="1" flipV="1">
            <a:off x="5796134" y="4149080"/>
            <a:ext cx="329643" cy="1008112"/>
          </a:xfrm>
          <a:prstGeom prst="curvedRightArrow">
            <a:avLst>
              <a:gd name="adj1" fmla="val 25000"/>
              <a:gd name="adj2" fmla="val 50000"/>
              <a:gd name="adj3" fmla="val 44290"/>
            </a:avLst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251520" y="5517232"/>
            <a:ext cx="8352928" cy="41515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当吃水变化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或排水</a:t>
            </a:r>
            <a:r>
              <a:rPr lang="zh-TW" altLang="en-US" dirty="0"/>
              <a:t>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浮心垂向座标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</a:t>
            </a:r>
            <a:r>
              <a:rPr lang="zh-TW" altLang="en-US" dirty="0"/>
              <a:t>量为：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13304"/>
              </p:ext>
            </p:extLst>
          </p:nvPr>
        </p:nvGraphicFramePr>
        <p:xfrm>
          <a:off x="912813" y="5983288"/>
          <a:ext cx="45243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9" name="Equation" r:id="rId9" imgW="2145960" imgH="393480" progId="Equation.DSMT4">
                  <p:embed/>
                </p:oleObj>
              </mc:Choice>
              <mc:Fallback>
                <p:oleObj name="Equation" r:id="rId9" imgW="2145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2813" y="5983288"/>
                        <a:ext cx="4524375" cy="830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6136" y="6237311"/>
            <a:ext cx="3168352" cy="3477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sz="2000" dirty="0">
                <a:solidFill>
                  <a:srgbClr val="333333"/>
                </a:solidFill>
              </a:rPr>
              <a:t>水线的垂向座标</a:t>
            </a:r>
            <a:r>
              <a:rPr lang="zh-TW" altLang="en-US" sz="2000" dirty="0">
                <a:solidFill>
                  <a:srgbClr val="333333"/>
                </a:solidFill>
                <a:sym typeface="Symbol"/>
              </a:rPr>
              <a:t>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z</a:t>
            </a:r>
            <a:r>
              <a:rPr lang="en-US" altLang="zh-TW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altLang="zh-TW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z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&gt;0</a:t>
            </a:r>
            <a:endParaRPr lang="zh-CN" altLang="en-US" sz="20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>
            <a:stCxn id="3" idx="1"/>
          </p:cNvCxnSpPr>
          <p:nvPr/>
        </p:nvCxnSpPr>
        <p:spPr>
          <a:xfrm flipH="1">
            <a:off x="5437188" y="6411205"/>
            <a:ext cx="3589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12" grpId="0" animBg="1"/>
      <p:bldP spid="5" grpId="0" animBg="1"/>
      <p:bldP spid="17" grpId="0" animBg="1"/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q_type=multiple_choice&amp;a_type=personal&amp;has_answer=true&amp;question_id=2069482" title="Question={&quot;question_id&quot;:&quot;2069482&quot;,&quot;user_id&quot;:null,&quot;accesstoken&quot;:null,&quot;course_id&quot;:null,&quot;q_type&quot;:&quot;multiple_choice&quot;,&quot;is_group&quot;:&quot;NO&quot;,&quot;is_anonymous&quot;:&quot;NO&quot;,&quot;description&quot;:&quot;浮心垂向座标曲线VCB(z)会随吃水的增加而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38228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lvl="1">
              <a:lnSpc>
                <a:spcPct val="11300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浮心垂向座标曲线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VCB(z)</a:t>
            </a:r>
            <a:r>
              <a:rPr lang="zh-TW" altLang="en-US" sz="2400" dirty="0">
                <a:solidFill>
                  <a:srgbClr val="000000"/>
                </a:solidFill>
              </a:rPr>
              <a:t>会随吃水的</a:t>
            </a:r>
            <a:r>
              <a:rPr lang="zh-TW" altLang="en-US" sz="2400" dirty="0">
                <a:solidFill>
                  <a:srgbClr val="0000FF"/>
                </a:solidFill>
              </a:rPr>
              <a:t>增加</a:t>
            </a:r>
            <a:r>
              <a:rPr lang="zh-TW" altLang="en-US" sz="2400" dirty="0">
                <a:solidFill>
                  <a:srgbClr val="000000"/>
                </a:solidFill>
              </a:rPr>
              <a:t>而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6" name="Answer1&amp;option_id=7139516&amp;option_correct=NO" title="Option={&quot;index&quot;:null,&quot;correctness&quot;:&quot;NO&quot;,&quot;other&quot;:&quot;NO&quot;,&quot;option_id&quot;:&quot;7139516&quot;,&quot;shape_id&quot;:&quot;6&quot;,&quot;description&quot;:&quot;1. 不变&quot;,&quot;img_url&quot;:null,&quot;img_name&quot;:null}"/>
          <p:cNvSpPr txBox="1"/>
          <p:nvPr/>
        </p:nvSpPr>
        <p:spPr>
          <a:xfrm>
            <a:off x="1270000" y="127000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500" dirty="0">
                <a:solidFill>
                  <a:srgbClr val="000000"/>
                </a:solidFill>
              </a:rPr>
              <a:t>1. </a:t>
            </a:r>
            <a:r>
              <a:rPr lang="zh-TW" altLang="en-US" sz="2500" dirty="0">
                <a:solidFill>
                  <a:srgbClr val="000000"/>
                </a:solidFill>
              </a:rPr>
              <a:t>不变</a:t>
            </a:r>
            <a:endParaRPr lang="zh-CN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7" name="Answer2&amp;option_id=7139517&amp;option_correct=NO" title="Option={&quot;index&quot;:null,&quot;correctness&quot;:&quot;NO&quot;,&quot;other&quot;:&quot;NO&quot;,&quot;option_id&quot;:&quot;7139517&quot;,&quot;shape_id&quot;:&quot;7&quot;,&quot;description&quot;:&quot;2. 减少&quot;,&quot;img_url&quot;:null,&quot;img_name&quot;:null}"/>
          <p:cNvSpPr txBox="1"/>
          <p:nvPr/>
        </p:nvSpPr>
        <p:spPr>
          <a:xfrm>
            <a:off x="1270000" y="190500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500" dirty="0">
                <a:solidFill>
                  <a:srgbClr val="000000"/>
                </a:solidFill>
              </a:rPr>
              <a:t>2. </a:t>
            </a:r>
            <a:r>
              <a:rPr lang="zh-TW" altLang="en-US" sz="2500" dirty="0">
                <a:solidFill>
                  <a:srgbClr val="000000"/>
                </a:solidFill>
              </a:rPr>
              <a:t>减少</a:t>
            </a:r>
            <a:endParaRPr lang="zh-CN" altLang="en-US" sz="2500" dirty="0" err="1">
              <a:solidFill>
                <a:srgbClr val="000000"/>
              </a:solidFill>
            </a:endParaRPr>
          </a:p>
        </p:txBody>
      </p:sp>
      <p:sp>
        <p:nvSpPr>
          <p:cNvPr id="8" name="Answer3&amp;option_id=7139518&amp;option_correct=YES" title="Option={&quot;index&quot;:null,&quot;correctness&quot;:&quot;YES&quot;,&quot;other&quot;:&quot;NO&quot;,&quot;option_id&quot;:&quot;7139518&quot;,&quot;shape_id&quot;:&quot;8&quot;,&quot;description&quot;:&quot;3. 增加&quot;,&quot;img_url&quot;:null,&quot;img_name&quot;:null}"/>
          <p:cNvSpPr txBox="1"/>
          <p:nvPr/>
        </p:nvSpPr>
        <p:spPr>
          <a:xfrm>
            <a:off x="1270000" y="2540000"/>
            <a:ext cx="6350000" cy="4347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500" dirty="0">
                <a:solidFill>
                  <a:srgbClr val="000000"/>
                </a:solidFill>
              </a:rPr>
              <a:t>3. </a:t>
            </a:r>
            <a:r>
              <a:rPr lang="zh-TW" altLang="en-US" sz="2500" dirty="0">
                <a:solidFill>
                  <a:srgbClr val="000000"/>
                </a:solidFill>
              </a:rPr>
              <a:t>增加</a:t>
            </a:r>
            <a:endParaRPr lang="zh-CN" altLang="en-US" sz="25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146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>船舶在</a:t>
            </a:r>
            <a:r>
              <a:rPr lang="zh-TW" altLang="en-US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纵倾状态</a:t>
            </a:r>
            <a:r>
              <a:rPr lang="zh-TW" altLang="en-US" b="0" dirty="0"/>
              <a:t>下排水体积和浮心位置的计算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1116482"/>
                <a:ext cx="8641656" cy="292984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zh-TW" altLang="en-US" dirty="0"/>
                  <a:t>在船舶设计、建造和营运过程中，经常需要知道在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纵倾状态</a:t>
                </a:r>
                <a:r>
                  <a:rPr lang="zh-TW" altLang="en-US" dirty="0"/>
                  <a:t>下的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排水量</a:t>
                </a:r>
                <a:r>
                  <a:rPr lang="zh-TW" altLang="en-US" dirty="0"/>
                  <a:t>和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浮心位置</a:t>
                </a:r>
                <a:r>
                  <a:rPr lang="zh-TW" altLang="en-US" dirty="0"/>
                  <a:t>，可以利用</a:t>
                </a:r>
                <a:r>
                  <a:rPr lang="zh-TW" altLang="en-US" dirty="0">
                    <a:solidFill>
                      <a:srgbClr val="FF33CC"/>
                    </a:solidFill>
                  </a:rPr>
                  <a:t>邦戎曲线图 </a:t>
                </a:r>
                <a:r>
                  <a:rPr lang="en-US" altLang="zh-TW" dirty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b="1" dirty="0" err="1">
                    <a:solidFill>
                      <a:srgbClr val="FF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Bonjean</a:t>
                </a:r>
                <a:r>
                  <a:rPr lang="en-US" altLang="zh-CN" b="1" dirty="0">
                    <a:solidFill>
                      <a:srgbClr val="FF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Curves)</a:t>
                </a:r>
                <a:r>
                  <a:rPr lang="zh-TW" altLang="en-US" dirty="0">
                    <a:solidFill>
                      <a:srgbClr val="080808"/>
                    </a:solidFill>
                    <a:ea typeface="SimSun" panose="02010600030101010101" pitchFamily="2" charset="-122"/>
                  </a:rPr>
                  <a:t>或</a:t>
                </a:r>
                <a:r>
                  <a:rPr lang="zh-TW" altLang="en-US" dirty="0">
                    <a:solidFill>
                      <a:srgbClr val="FF33CC"/>
                    </a:solidFill>
                  </a:rPr>
                  <a:t>费尔索夫</a:t>
                </a:r>
                <a:r>
                  <a:rPr lang="en-US" altLang="zh-CN" b="1" dirty="0">
                    <a:solidFill>
                      <a:srgbClr val="FF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b="1" dirty="0" err="1">
                    <a:solidFill>
                      <a:srgbClr val="FF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Firsov</a:t>
                </a:r>
                <a:r>
                  <a:rPr lang="en-US" altLang="zh-CN" b="1" dirty="0">
                    <a:solidFill>
                      <a:srgbClr val="FF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TW" altLang="en-US" dirty="0">
                    <a:solidFill>
                      <a:srgbClr val="FF33CC"/>
                    </a:solidFill>
                  </a:rPr>
                  <a:t>图谱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求出</a:t>
                </a:r>
                <a:endParaRPr lang="en-US" altLang="zh-TW" dirty="0">
                  <a:solidFill>
                    <a:srgbClr val="080808"/>
                  </a:solidFill>
                </a:endParaRPr>
              </a:p>
              <a:p>
                <a:pPr marL="673200" lvl="1" indent="-457200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dirty="0">
                    <a:solidFill>
                      <a:srgbClr val="0000FF"/>
                    </a:solidFill>
                  </a:rPr>
                  <a:t>邦戎曲线图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Bonjean</a:t>
                </a:r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Curves)</a:t>
                </a:r>
                <a:endParaRPr lang="en-US" altLang="zh-TW" dirty="0">
                  <a:solidFill>
                    <a:srgbClr val="0000FF"/>
                  </a:solidFill>
                </a:endParaRPr>
              </a:p>
              <a:p>
                <a:pPr marL="889200" lvl="2" indent="-457200">
                  <a:lnSpc>
                    <a:spcPct val="100000"/>
                  </a:lnSpc>
                </a:pPr>
                <a:r>
                  <a:rPr lang="zh-TW" altLang="en-US" dirty="0">
                    <a:solidFill>
                      <a:srgbClr val="080808"/>
                    </a:solidFill>
                  </a:rPr>
                  <a:t>不同吃水下的横剖面面积，可由</a:t>
                </a:r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变上限积分求得。</a:t>
                </a:r>
                <a:endParaRPr lang="en-US" altLang="zh-TW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89200" lvl="2" indent="-457200">
                  <a:lnSpc>
                    <a:spcPct val="100000"/>
                  </a:lnSpc>
                </a:pP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绘制</a:t>
                </a:r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随吃水不同而变化的曲线</a:t>
                </a:r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(z)</a:t>
                </a:r>
                <a:endParaRPr lang="zh-TW" altLang="en-US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1116482"/>
                <a:ext cx="8641656" cy="2929848"/>
              </a:xfrm>
              <a:blipFill>
                <a:blip r:embed="rId4"/>
                <a:stretch>
                  <a:fillRect l="-1975" t="-3119" r="-1128" b="-6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65</a:t>
            </a:fld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38" y="4046330"/>
            <a:ext cx="5614034" cy="26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</a:rPr>
              <a:t>纵倾状态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2096494"/>
          </a:xfrm>
        </p:spPr>
        <p:txBody>
          <a:bodyPr/>
          <a:lstStyle/>
          <a:p>
            <a:pPr marL="673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</a:rPr>
              <a:t>邦戎曲线图</a:t>
            </a:r>
            <a:endParaRPr lang="en-US" altLang="zh-TW" dirty="0">
              <a:solidFill>
                <a:srgbClr val="0000FF"/>
              </a:solidFill>
            </a:endParaRPr>
          </a:p>
          <a:p>
            <a:pPr marL="889200" lvl="2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在每个站号处以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纵座标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横座标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，画出相应的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200" lvl="2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另使用相同方式，以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横剖面面积对基平面的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静力矩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横座标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画出相应的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曲线，如图示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66</a:t>
            </a:fld>
            <a:endParaRPr lang="en-GB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2193" r="5841" b="9542"/>
          <a:stretch/>
        </p:blipFill>
        <p:spPr>
          <a:xfrm>
            <a:off x="611560" y="3212975"/>
            <a:ext cx="7920880" cy="2845365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E98B499F-36B1-4163-B0B4-E1FA9DBC3B6B}"/>
              </a:ext>
            </a:extLst>
          </p:cNvPr>
          <p:cNvSpPr/>
          <p:nvPr/>
        </p:nvSpPr>
        <p:spPr>
          <a:xfrm>
            <a:off x="3347864" y="3384000"/>
            <a:ext cx="1008112" cy="432048"/>
          </a:xfrm>
          <a:prstGeom prst="ellipse">
            <a:avLst/>
          </a:prstGeom>
          <a:noFill/>
          <a:ln w="952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DD1D627-EB71-443F-A0BA-967ADF8B71D2}"/>
              </a:ext>
            </a:extLst>
          </p:cNvPr>
          <p:cNvSpPr/>
          <p:nvPr/>
        </p:nvSpPr>
        <p:spPr>
          <a:xfrm>
            <a:off x="1835696" y="3132222"/>
            <a:ext cx="1235978" cy="480989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4528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Exercise 2-2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6" cy="4251549"/>
          </a:xfrm>
        </p:spPr>
        <p:txBody>
          <a:bodyPr/>
          <a:lstStyle/>
          <a:p>
            <a:pPr>
              <a:defRPr/>
            </a:pPr>
            <a:r>
              <a:rPr lang="en-US" altLang="zh-TW" sz="2800" dirty="0"/>
              <a:t>Use the offset table generated in EX. 1-2 of your hull and the 1</a:t>
            </a:r>
            <a:r>
              <a:rPr lang="en-US" altLang="zh-TW" sz="2800" baseline="30000" dirty="0"/>
              <a:t>st</a:t>
            </a:r>
            <a:r>
              <a:rPr lang="en-US" altLang="zh-TW" sz="2800" dirty="0"/>
              <a:t>. Simpson’s rule to calculate the data for the following curves and draw the curves:</a:t>
            </a:r>
          </a:p>
          <a:p>
            <a:pPr lvl="1">
              <a:defRPr/>
            </a:pPr>
            <a:r>
              <a:rPr lang="en-US" altLang="zh-TW" sz="2800" dirty="0"/>
              <a:t>Displacement volume curve: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(</a:t>
            </a:r>
            <a:r>
              <a:rPr lang="en-US" altLang="zh-TW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z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lvl="1">
              <a:defRPr/>
            </a:pPr>
            <a:r>
              <a:rPr lang="en-US" altLang="zh-TW" sz="2800" dirty="0">
                <a:sym typeface="Symbol"/>
              </a:rPr>
              <a:t>Longitudinal Center of Buoyancy: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LCB(</a:t>
            </a:r>
            <a:r>
              <a:rPr lang="en-US" altLang="zh-TW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z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lvl="1">
              <a:defRPr/>
            </a:pPr>
            <a:r>
              <a:rPr lang="en-US" altLang="zh-TW" sz="2800" dirty="0">
                <a:sym typeface="Symbol"/>
              </a:rPr>
              <a:t>Vertical Center of Buoyancy: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VCB(</a:t>
            </a:r>
            <a:r>
              <a:rPr lang="en-US" altLang="zh-TW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z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lvl="1">
              <a:defRPr/>
            </a:pPr>
            <a:r>
              <a:rPr lang="en-US" altLang="zh-TW" sz="2800" dirty="0">
                <a:sym typeface="Symbol"/>
              </a:rPr>
              <a:t>Longitudinal Center of Floatation: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LCF(</a:t>
            </a:r>
            <a:r>
              <a:rPr lang="en-US" altLang="zh-TW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z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lvl="1">
              <a:defRPr/>
            </a:pPr>
            <a:r>
              <a:rPr lang="zh-TW" altLang="en-US" sz="2800" dirty="0"/>
              <a:t>邦戎曲线图 </a:t>
            </a:r>
            <a:r>
              <a:rPr lang="en-US" altLang="zh-TW" sz="2800" dirty="0"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solidFill>
                  <a:srgbClr val="FFFF00"/>
                </a:solidFill>
                <a:ea typeface="SimSun" panose="02010600030101010101" pitchFamily="2" charset="-122"/>
              </a:rPr>
              <a:t>Bonjean</a:t>
            </a:r>
            <a:r>
              <a:rPr lang="en-US" altLang="zh-CN" sz="2800" dirty="0">
                <a:solidFill>
                  <a:srgbClr val="FFFF00"/>
                </a:solidFill>
                <a:ea typeface="SimSun" panose="02010600030101010101" pitchFamily="2" charset="-122"/>
              </a:rPr>
              <a:t> Curves</a:t>
            </a:r>
            <a:r>
              <a:rPr lang="en-US" altLang="zh-CN" sz="2800" b="1" dirty="0">
                <a:ea typeface="SimSun" panose="02010600030101010101" pitchFamily="2" charset="-122"/>
              </a:rPr>
              <a:t>)</a:t>
            </a:r>
            <a:endParaRPr lang="en-US" altLang="zh-TW" sz="28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3494591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纵倾状态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631704"/>
          </a:xfrm>
        </p:spPr>
        <p:txBody>
          <a:bodyPr/>
          <a:lstStyle/>
          <a:p>
            <a:pPr marL="889200" lvl="2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具体计算每个站号处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时可分成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200" lvl="2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最高等分水线以下部分：按前述的数值方法计算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200" lvl="2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最高等分水线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至甲板边线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部分的面积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和对基线力矩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的计算</a:t>
            </a:r>
            <a:endParaRPr lang="zh-TW" altLang="en-US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68</a:t>
            </a:fld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b="5242"/>
          <a:stretch/>
        </p:blipFill>
        <p:spPr>
          <a:xfrm>
            <a:off x="6418801" y="2384384"/>
            <a:ext cx="2725200" cy="2052728"/>
          </a:xfrm>
          <a:prstGeom prst="rect">
            <a:avLst/>
          </a:prstGeom>
        </p:spPr>
      </p:pic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06150"/>
              </p:ext>
            </p:extLst>
          </p:nvPr>
        </p:nvGraphicFramePr>
        <p:xfrm>
          <a:off x="1043608" y="2686698"/>
          <a:ext cx="3447114" cy="52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4" name="Equation" r:id="rId4" imgW="1663560" imgH="253800" progId="Equation.DSMT4">
                  <p:embed/>
                </p:oleObj>
              </mc:Choice>
              <mc:Fallback>
                <p:oleObj name="Equation" r:id="rId4" imgW="1663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2686698"/>
                        <a:ext cx="3447114" cy="52627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18815"/>
              </p:ext>
            </p:extLst>
          </p:nvPr>
        </p:nvGraphicFramePr>
        <p:xfrm>
          <a:off x="1043608" y="3335017"/>
          <a:ext cx="5387182" cy="81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5" name="Equation" r:id="rId6" imgW="2857320" imgH="431640" progId="Equation.DSMT4">
                  <p:embed/>
                </p:oleObj>
              </mc:Choice>
              <mc:Fallback>
                <p:oleObj name="Equation" r:id="rId6" imgW="285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3335017"/>
                        <a:ext cx="5387182" cy="8140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4365105"/>
            <a:ext cx="8712968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200" lvl="2" indent="-457200">
              <a:lnSpc>
                <a:spcPct val="100000"/>
              </a:lnSpc>
              <a:buFont typeface="Wingdings" panose="05000000000000000000" pitchFamily="2" charset="2"/>
              <a:buAutoNum type="circleNumWdWhitePlain" startAt="3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甲板边线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以上梁拱部分面积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和对基线力矩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Oyf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的计算</a:t>
            </a:r>
            <a:endParaRPr lang="zh-TW" altLang="en-US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502579"/>
              </p:ext>
            </p:extLst>
          </p:nvPr>
        </p:nvGraphicFramePr>
        <p:xfrm>
          <a:off x="1438275" y="4827191"/>
          <a:ext cx="2485653" cy="76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6" name="Equation" r:id="rId8" imgW="1282680" imgH="393480" progId="Equation.DSMT4">
                  <p:embed/>
                </p:oleObj>
              </mc:Choice>
              <mc:Fallback>
                <p:oleObj name="Equation" r:id="rId8" imgW="1282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38275" y="4827191"/>
                        <a:ext cx="2485653" cy="76470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87939"/>
              </p:ext>
            </p:extLst>
          </p:nvPr>
        </p:nvGraphicFramePr>
        <p:xfrm>
          <a:off x="1426146" y="5741658"/>
          <a:ext cx="4586014" cy="7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7" name="Equation" r:id="rId10" imgW="2527200" imgH="431640" progId="Equation.DSMT4">
                  <p:embed/>
                </p:oleObj>
              </mc:Choice>
              <mc:Fallback>
                <p:oleObj name="Equation" r:id="rId10" imgW="2527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26146" y="5741658"/>
                        <a:ext cx="4586014" cy="7836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</a:rPr>
              <a:t>纵倾状态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032448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</a:rPr>
              <a:t>有了</a:t>
            </a:r>
            <a:r>
              <a:rPr lang="zh-TW" altLang="en-US" dirty="0">
                <a:solidFill>
                  <a:srgbClr val="0000FF"/>
                </a:solidFill>
              </a:rPr>
              <a:t>邦戎曲线图即可方便</a:t>
            </a:r>
            <a:r>
              <a:rPr lang="zh-TW" altLang="en-US" dirty="0"/>
              <a:t>计算</a:t>
            </a:r>
            <a:r>
              <a:rPr lang="zh-TW" altLang="en-US" dirty="0">
                <a:solidFill>
                  <a:srgbClr val="FF0000"/>
                </a:solidFill>
              </a:rPr>
              <a:t>纵倾状态</a:t>
            </a:r>
            <a:r>
              <a:rPr lang="zh-TW" altLang="en-US" dirty="0"/>
              <a:t>下排水体积和浮心位置，步骤：</a:t>
            </a:r>
            <a:endParaRPr lang="en-US" altLang="zh-TW" dirty="0">
              <a:solidFill>
                <a:srgbClr val="0000FF"/>
              </a:solidFill>
            </a:endParaRPr>
          </a:p>
          <a:p>
            <a:pPr marL="889200" lvl="2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根据首吃水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和尾吃水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，在</a:t>
            </a:r>
            <a:r>
              <a:rPr lang="zh-TW" altLang="en-US" dirty="0">
                <a:solidFill>
                  <a:srgbClr val="0000FF"/>
                </a:solidFill>
              </a:rPr>
              <a:t>邦戎曲线图上</a:t>
            </a:r>
            <a:r>
              <a:rPr lang="zh-TW" altLang="en-US" dirty="0">
                <a:solidFill>
                  <a:srgbClr val="080808"/>
                </a:solidFill>
              </a:rPr>
              <a:t>绘出</a:t>
            </a:r>
            <a:r>
              <a:rPr lang="zh-TW" altLang="en-US" dirty="0">
                <a:solidFill>
                  <a:srgbClr val="0000FF"/>
                </a:solidFill>
              </a:rPr>
              <a:t>纵倾水线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200" lvl="2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000FF"/>
                </a:solidFill>
              </a:rPr>
              <a:t>由纵倾水线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与各站号垂线的交点读取各站号</a:t>
            </a:r>
            <a:r>
              <a:rPr lang="zh-CN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相应的横剖面面积</a:t>
            </a:r>
            <a:r>
              <a:rPr lang="en-US" altLang="zh-CN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与面积对基线的力矩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200" lvl="2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根据步骤</a:t>
            </a:r>
            <a:r>
              <a:rPr lang="zh-TW" altLang="en-US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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绘制</a:t>
            </a:r>
            <a:r>
              <a:rPr lang="zh-TW" altLang="en-US" dirty="0">
                <a:solidFill>
                  <a:srgbClr val="0000FF"/>
                </a:solidFill>
              </a:rPr>
              <a:t>纵倾水线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情况下用的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横剖面面积静力矩曲线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200" lvl="2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横剖面面积曲线积分，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即可得</a:t>
            </a:r>
            <a:r>
              <a:rPr lang="zh-TW" altLang="en-US" dirty="0">
                <a:solidFill>
                  <a:srgbClr val="0000FF"/>
                </a:solidFill>
              </a:rPr>
              <a:t>纵倾水线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与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纵向浮心位置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。</a:t>
            </a:r>
            <a:endParaRPr lang="zh-TW" altLang="en-US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69</a:t>
            </a:fld>
            <a:endParaRPr lang="en-GB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778"/>
              </p:ext>
            </p:extLst>
          </p:nvPr>
        </p:nvGraphicFramePr>
        <p:xfrm>
          <a:off x="1259632" y="4986561"/>
          <a:ext cx="1689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4" name="Equation" r:id="rId3" imgW="888840" imgH="355320" progId="Equation.DSMT4">
                  <p:embed/>
                </p:oleObj>
              </mc:Choice>
              <mc:Fallback>
                <p:oleObj name="Equation" r:id="rId3" imgW="888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4986561"/>
                        <a:ext cx="1689100" cy="674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40362"/>
              </p:ext>
            </p:extLst>
          </p:nvPr>
        </p:nvGraphicFramePr>
        <p:xfrm>
          <a:off x="4803775" y="4581128"/>
          <a:ext cx="2360513" cy="110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5" name="Equation" r:id="rId5" imgW="1473120" imgH="685800" progId="Equation.DSMT4">
                  <p:embed/>
                </p:oleObj>
              </mc:Choice>
              <mc:Fallback>
                <p:oleObj name="Equation" r:id="rId5" imgW="14731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3775" y="4581128"/>
                        <a:ext cx="2360513" cy="11016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5733256"/>
            <a:ext cx="5832648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200" lvl="2" indent="-457200">
              <a:lnSpc>
                <a:spcPct val="100000"/>
              </a:lnSpc>
              <a:buFont typeface="Wingdings" panose="05000000000000000000" pitchFamily="2" charset="2"/>
              <a:buAutoNum type="circleNumWdWhitePlain" startAt="5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横剖面面积静力矩曲线积分，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即可得</a:t>
            </a:r>
            <a:r>
              <a:rPr lang="zh-TW" altLang="en-US" dirty="0">
                <a:solidFill>
                  <a:srgbClr val="0000FF"/>
                </a:solidFill>
              </a:rPr>
              <a:t>纵倾水线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的垂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向浮心位置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。</a:t>
            </a:r>
            <a:endParaRPr lang="zh-TW" altLang="en-US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49207"/>
              </p:ext>
            </p:extLst>
          </p:nvPr>
        </p:nvGraphicFramePr>
        <p:xfrm>
          <a:off x="6335019" y="5754897"/>
          <a:ext cx="2485453" cy="110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6" name="Equation" r:id="rId7" imgW="1549080" imgH="685800" progId="Equation.DSMT4">
                  <p:embed/>
                </p:oleObj>
              </mc:Choice>
              <mc:Fallback>
                <p:oleObj name="Equation" r:id="rId7" imgW="1549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35019" y="5754897"/>
                        <a:ext cx="2485453" cy="11031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3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浮性概述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7"/>
            <a:ext cx="8641656" cy="5877273"/>
          </a:xfrm>
          <a:solidFill>
            <a:schemeClr val="bg1"/>
          </a:solidFill>
        </p:spPr>
        <p:txBody>
          <a:bodyPr/>
          <a:lstStyle/>
          <a:p>
            <a:pPr marL="439200" indent="-457200">
              <a:buFont typeface="+mj-lt"/>
              <a:buAutoNum type="arabicParenR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船舶本身的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重力</a:t>
            </a:r>
            <a:r>
              <a:rPr lang="en-US" altLang="zh-TW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船舶本身各部分的重量所组成，包括：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lphaL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船体结构、机电设备、货物、人员及行李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lphaLcParenR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军舰上包含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武器及弹药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lphaLcParenR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全部重量形成一个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垂直向下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的合力</a:t>
            </a:r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lphaLcParenR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其作用点</a:t>
            </a:r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，即为船舶的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重心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indent="-457200">
              <a:buFont typeface="+mj-lt"/>
              <a:buAutoNum type="arabicParenR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静水压力所形成的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浮力</a:t>
            </a:r>
            <a:r>
              <a:rPr lang="en-US" altLang="zh-TW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船体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浸水表面的每一点都受到水的静压力：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lphaL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皆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于船体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表面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lphaL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大小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与浸水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深度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正比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lphaL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水平分力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互相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抵销，垂直分力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形成一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垂直向上之合力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lphaL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合力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即为支撑垂直向下重量的浮力，等于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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比重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体积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655200" lvl="1" indent="-457200">
              <a:buFont typeface="+mj-lt"/>
              <a:buAutoNum type="alphaLcParenR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其作用点</a:t>
            </a:r>
            <a:r>
              <a:rPr lang="en-US" altLang="zh-TW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，即为船舶的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55200" lvl="1" indent="-457200">
              <a:buFont typeface="+mj-lt"/>
              <a:buAutoNum type="alphaLcParenR"/>
            </a:pPr>
            <a:endParaRPr lang="en-US" altLang="zh-TW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indent="-457200">
              <a:buFont typeface="+mj-lt"/>
              <a:buAutoNum type="arabicParenR"/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r="4513" b="5629"/>
          <a:stretch/>
        </p:blipFill>
        <p:spPr>
          <a:xfrm>
            <a:off x="6701991" y="1484784"/>
            <a:ext cx="2442009" cy="1872207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7BCA009C-63C6-4173-BC79-E7527211D519}"/>
              </a:ext>
            </a:extLst>
          </p:cNvPr>
          <p:cNvSpPr/>
          <p:nvPr/>
        </p:nvSpPr>
        <p:spPr>
          <a:xfrm>
            <a:off x="7632000" y="1484784"/>
            <a:ext cx="432048" cy="73463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BEB4A0C-94ED-4EF8-8E67-52B805716854}"/>
              </a:ext>
            </a:extLst>
          </p:cNvPr>
          <p:cNvSpPr/>
          <p:nvPr/>
        </p:nvSpPr>
        <p:spPr>
          <a:xfrm>
            <a:off x="7524327" y="2276872"/>
            <a:ext cx="731905" cy="792088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1246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內容版面配置區 4" descr="Bonjean_Curves-3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47863"/>
            <a:ext cx="8218487" cy="3835400"/>
          </a:xfrm>
        </p:spPr>
      </p:pic>
      <p:cxnSp>
        <p:nvCxnSpPr>
          <p:cNvPr id="7" name="直線接點 6"/>
          <p:cNvCxnSpPr/>
          <p:nvPr/>
        </p:nvCxnSpPr>
        <p:spPr>
          <a:xfrm flipV="1">
            <a:off x="250825" y="3135313"/>
            <a:ext cx="7777163" cy="93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23850" y="3581400"/>
            <a:ext cx="7704138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651500" y="3429000"/>
            <a:ext cx="1223963" cy="15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2336800" y="3833813"/>
            <a:ext cx="795338" cy="158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手繪多邊形 19"/>
          <p:cNvSpPr/>
          <p:nvPr/>
        </p:nvSpPr>
        <p:spPr>
          <a:xfrm>
            <a:off x="320675" y="3303588"/>
            <a:ext cx="7726363" cy="655637"/>
          </a:xfrm>
          <a:custGeom>
            <a:avLst/>
            <a:gdLst>
              <a:gd name="connsiteX0" fmla="*/ 0 w 7937500"/>
              <a:gd name="connsiteY0" fmla="*/ 815340 h 1008380"/>
              <a:gd name="connsiteX1" fmla="*/ 518160 w 7937500"/>
              <a:gd name="connsiteY1" fmla="*/ 541020 h 1008380"/>
              <a:gd name="connsiteX2" fmla="*/ 1356360 w 7937500"/>
              <a:gd name="connsiteY2" fmla="*/ 388620 h 1008380"/>
              <a:gd name="connsiteX3" fmla="*/ 2407920 w 7937500"/>
              <a:gd name="connsiteY3" fmla="*/ 617220 h 1008380"/>
              <a:gd name="connsiteX4" fmla="*/ 3108960 w 7937500"/>
              <a:gd name="connsiteY4" fmla="*/ 845820 h 1008380"/>
              <a:gd name="connsiteX5" fmla="*/ 3977640 w 7937500"/>
              <a:gd name="connsiteY5" fmla="*/ 967740 h 1008380"/>
              <a:gd name="connsiteX6" fmla="*/ 5181600 w 7937500"/>
              <a:gd name="connsiteY6" fmla="*/ 601980 h 1008380"/>
              <a:gd name="connsiteX7" fmla="*/ 6019800 w 7937500"/>
              <a:gd name="connsiteY7" fmla="*/ 220980 h 1008380"/>
              <a:gd name="connsiteX8" fmla="*/ 6629400 w 7937500"/>
              <a:gd name="connsiteY8" fmla="*/ 83820 h 1008380"/>
              <a:gd name="connsiteX9" fmla="*/ 7726680 w 7937500"/>
              <a:gd name="connsiteY9" fmla="*/ 723900 h 1008380"/>
              <a:gd name="connsiteX10" fmla="*/ 7894320 w 7937500"/>
              <a:gd name="connsiteY10" fmla="*/ 891540 h 1008380"/>
              <a:gd name="connsiteX0" fmla="*/ 0 w 7937500"/>
              <a:gd name="connsiteY0" fmla="*/ 815340 h 985775"/>
              <a:gd name="connsiteX1" fmla="*/ 518160 w 7937500"/>
              <a:gd name="connsiteY1" fmla="*/ 541020 h 985775"/>
              <a:gd name="connsiteX2" fmla="*/ 1356360 w 7937500"/>
              <a:gd name="connsiteY2" fmla="*/ 388620 h 985775"/>
              <a:gd name="connsiteX3" fmla="*/ 2407920 w 7937500"/>
              <a:gd name="connsiteY3" fmla="*/ 617220 h 985775"/>
              <a:gd name="connsiteX4" fmla="*/ 3108960 w 7937500"/>
              <a:gd name="connsiteY4" fmla="*/ 845820 h 985775"/>
              <a:gd name="connsiteX5" fmla="*/ 3977640 w 7937500"/>
              <a:gd name="connsiteY5" fmla="*/ 967740 h 985775"/>
              <a:gd name="connsiteX6" fmla="*/ 5188064 w 7937500"/>
              <a:gd name="connsiteY6" fmla="*/ 737612 h 985775"/>
              <a:gd name="connsiteX7" fmla="*/ 6019800 w 7937500"/>
              <a:gd name="connsiteY7" fmla="*/ 220980 h 985775"/>
              <a:gd name="connsiteX8" fmla="*/ 6629400 w 7937500"/>
              <a:gd name="connsiteY8" fmla="*/ 83820 h 985775"/>
              <a:gd name="connsiteX9" fmla="*/ 7726680 w 7937500"/>
              <a:gd name="connsiteY9" fmla="*/ 723900 h 985775"/>
              <a:gd name="connsiteX10" fmla="*/ 7894320 w 7937500"/>
              <a:gd name="connsiteY10" fmla="*/ 891540 h 985775"/>
              <a:gd name="connsiteX0" fmla="*/ 0 w 7937500"/>
              <a:gd name="connsiteY0" fmla="*/ 777240 h 947675"/>
              <a:gd name="connsiteX1" fmla="*/ 518160 w 7937500"/>
              <a:gd name="connsiteY1" fmla="*/ 502920 h 947675"/>
              <a:gd name="connsiteX2" fmla="*/ 1356360 w 7937500"/>
              <a:gd name="connsiteY2" fmla="*/ 350520 h 947675"/>
              <a:gd name="connsiteX3" fmla="*/ 2407920 w 7937500"/>
              <a:gd name="connsiteY3" fmla="*/ 579120 h 947675"/>
              <a:gd name="connsiteX4" fmla="*/ 3108960 w 7937500"/>
              <a:gd name="connsiteY4" fmla="*/ 807720 h 947675"/>
              <a:gd name="connsiteX5" fmla="*/ 3977640 w 7937500"/>
              <a:gd name="connsiteY5" fmla="*/ 929640 h 947675"/>
              <a:gd name="connsiteX6" fmla="*/ 5188064 w 7937500"/>
              <a:gd name="connsiteY6" fmla="*/ 699512 h 947675"/>
              <a:gd name="connsiteX7" fmla="*/ 6052160 w 7937500"/>
              <a:gd name="connsiteY7" fmla="*/ 411481 h 947675"/>
              <a:gd name="connsiteX8" fmla="*/ 6629400 w 7937500"/>
              <a:gd name="connsiteY8" fmla="*/ 45720 h 947675"/>
              <a:gd name="connsiteX9" fmla="*/ 7726680 w 7937500"/>
              <a:gd name="connsiteY9" fmla="*/ 685800 h 947675"/>
              <a:gd name="connsiteX10" fmla="*/ 7894320 w 7937500"/>
              <a:gd name="connsiteY10" fmla="*/ 853440 h 947675"/>
              <a:gd name="connsiteX0" fmla="*/ 0 w 7925695"/>
              <a:gd name="connsiteY0" fmla="*/ 555495 h 725930"/>
              <a:gd name="connsiteX1" fmla="*/ 518160 w 7925695"/>
              <a:gd name="connsiteY1" fmla="*/ 281175 h 725930"/>
              <a:gd name="connsiteX2" fmla="*/ 1356360 w 7925695"/>
              <a:gd name="connsiteY2" fmla="*/ 128775 h 725930"/>
              <a:gd name="connsiteX3" fmla="*/ 2407920 w 7925695"/>
              <a:gd name="connsiteY3" fmla="*/ 357375 h 725930"/>
              <a:gd name="connsiteX4" fmla="*/ 3108960 w 7925695"/>
              <a:gd name="connsiteY4" fmla="*/ 585975 h 725930"/>
              <a:gd name="connsiteX5" fmla="*/ 3977640 w 7925695"/>
              <a:gd name="connsiteY5" fmla="*/ 707895 h 725930"/>
              <a:gd name="connsiteX6" fmla="*/ 5188064 w 7925695"/>
              <a:gd name="connsiteY6" fmla="*/ 477767 h 725930"/>
              <a:gd name="connsiteX7" fmla="*/ 6052160 w 7925695"/>
              <a:gd name="connsiteY7" fmla="*/ 189736 h 725930"/>
              <a:gd name="connsiteX8" fmla="*/ 6700232 w 7925695"/>
              <a:gd name="connsiteY8" fmla="*/ 45720 h 725930"/>
              <a:gd name="connsiteX9" fmla="*/ 7726680 w 7925695"/>
              <a:gd name="connsiteY9" fmla="*/ 464055 h 725930"/>
              <a:gd name="connsiteX10" fmla="*/ 7894320 w 7925695"/>
              <a:gd name="connsiteY10" fmla="*/ 631695 h 725930"/>
              <a:gd name="connsiteX0" fmla="*/ 0 w 7925695"/>
              <a:gd name="connsiteY0" fmla="*/ 555495 h 725930"/>
              <a:gd name="connsiteX1" fmla="*/ 518160 w 7925695"/>
              <a:gd name="connsiteY1" fmla="*/ 281175 h 725930"/>
              <a:gd name="connsiteX2" fmla="*/ 1356360 w 7925695"/>
              <a:gd name="connsiteY2" fmla="*/ 128775 h 725930"/>
              <a:gd name="connsiteX3" fmla="*/ 2407920 w 7925695"/>
              <a:gd name="connsiteY3" fmla="*/ 357375 h 725930"/>
              <a:gd name="connsiteX4" fmla="*/ 3108960 w 7925695"/>
              <a:gd name="connsiteY4" fmla="*/ 585975 h 725930"/>
              <a:gd name="connsiteX5" fmla="*/ 3977640 w 7925695"/>
              <a:gd name="connsiteY5" fmla="*/ 707895 h 725930"/>
              <a:gd name="connsiteX6" fmla="*/ 5044049 w 7925695"/>
              <a:gd name="connsiteY6" fmla="*/ 477767 h 725930"/>
              <a:gd name="connsiteX7" fmla="*/ 6052160 w 7925695"/>
              <a:gd name="connsiteY7" fmla="*/ 189736 h 725930"/>
              <a:gd name="connsiteX8" fmla="*/ 6700232 w 7925695"/>
              <a:gd name="connsiteY8" fmla="*/ 45720 h 725930"/>
              <a:gd name="connsiteX9" fmla="*/ 7726680 w 7925695"/>
              <a:gd name="connsiteY9" fmla="*/ 464055 h 725930"/>
              <a:gd name="connsiteX10" fmla="*/ 7894320 w 7925695"/>
              <a:gd name="connsiteY10" fmla="*/ 631695 h 725930"/>
              <a:gd name="connsiteX0" fmla="*/ 0 w 7925695"/>
              <a:gd name="connsiteY0" fmla="*/ 567496 h 737931"/>
              <a:gd name="connsiteX1" fmla="*/ 518160 w 7925695"/>
              <a:gd name="connsiteY1" fmla="*/ 293176 h 737931"/>
              <a:gd name="connsiteX2" fmla="*/ 1356360 w 7925695"/>
              <a:gd name="connsiteY2" fmla="*/ 140776 h 737931"/>
              <a:gd name="connsiteX3" fmla="*/ 2407920 w 7925695"/>
              <a:gd name="connsiteY3" fmla="*/ 369376 h 737931"/>
              <a:gd name="connsiteX4" fmla="*/ 3108960 w 7925695"/>
              <a:gd name="connsiteY4" fmla="*/ 597976 h 737931"/>
              <a:gd name="connsiteX5" fmla="*/ 3977640 w 7925695"/>
              <a:gd name="connsiteY5" fmla="*/ 719896 h 737931"/>
              <a:gd name="connsiteX6" fmla="*/ 5044049 w 7925695"/>
              <a:gd name="connsiteY6" fmla="*/ 489768 h 737931"/>
              <a:gd name="connsiteX7" fmla="*/ 5980153 w 7925695"/>
              <a:gd name="connsiteY7" fmla="*/ 129728 h 737931"/>
              <a:gd name="connsiteX8" fmla="*/ 6700232 w 7925695"/>
              <a:gd name="connsiteY8" fmla="*/ 57721 h 737931"/>
              <a:gd name="connsiteX9" fmla="*/ 7726680 w 7925695"/>
              <a:gd name="connsiteY9" fmla="*/ 476056 h 737931"/>
              <a:gd name="connsiteX10" fmla="*/ 7894320 w 7925695"/>
              <a:gd name="connsiteY10" fmla="*/ 643696 h 737931"/>
              <a:gd name="connsiteX0" fmla="*/ 0 w 7945959"/>
              <a:gd name="connsiteY0" fmla="*/ 567496 h 737931"/>
              <a:gd name="connsiteX1" fmla="*/ 518160 w 7945959"/>
              <a:gd name="connsiteY1" fmla="*/ 293176 h 737931"/>
              <a:gd name="connsiteX2" fmla="*/ 1356360 w 7945959"/>
              <a:gd name="connsiteY2" fmla="*/ 140776 h 737931"/>
              <a:gd name="connsiteX3" fmla="*/ 2407920 w 7945959"/>
              <a:gd name="connsiteY3" fmla="*/ 369376 h 737931"/>
              <a:gd name="connsiteX4" fmla="*/ 3108960 w 7945959"/>
              <a:gd name="connsiteY4" fmla="*/ 597976 h 737931"/>
              <a:gd name="connsiteX5" fmla="*/ 3977640 w 7945959"/>
              <a:gd name="connsiteY5" fmla="*/ 719896 h 737931"/>
              <a:gd name="connsiteX6" fmla="*/ 5044049 w 7945959"/>
              <a:gd name="connsiteY6" fmla="*/ 489768 h 737931"/>
              <a:gd name="connsiteX7" fmla="*/ 5980153 w 7945959"/>
              <a:gd name="connsiteY7" fmla="*/ 129728 h 737931"/>
              <a:gd name="connsiteX8" fmla="*/ 6700232 w 7945959"/>
              <a:gd name="connsiteY8" fmla="*/ 57721 h 737931"/>
              <a:gd name="connsiteX9" fmla="*/ 7726680 w 7945959"/>
              <a:gd name="connsiteY9" fmla="*/ 476056 h 737931"/>
              <a:gd name="connsiteX10" fmla="*/ 7924369 w 7945959"/>
              <a:gd name="connsiteY10" fmla="*/ 633785 h 737931"/>
              <a:gd name="connsiteX0" fmla="*/ 0 w 7945959"/>
              <a:gd name="connsiteY0" fmla="*/ 567496 h 737931"/>
              <a:gd name="connsiteX1" fmla="*/ 518160 w 7945959"/>
              <a:gd name="connsiteY1" fmla="*/ 293176 h 737931"/>
              <a:gd name="connsiteX2" fmla="*/ 1356360 w 7945959"/>
              <a:gd name="connsiteY2" fmla="*/ 140776 h 737931"/>
              <a:gd name="connsiteX3" fmla="*/ 2407920 w 7945959"/>
              <a:gd name="connsiteY3" fmla="*/ 369376 h 737931"/>
              <a:gd name="connsiteX4" fmla="*/ 3108960 w 7945959"/>
              <a:gd name="connsiteY4" fmla="*/ 597976 h 737931"/>
              <a:gd name="connsiteX5" fmla="*/ 3977640 w 7945959"/>
              <a:gd name="connsiteY5" fmla="*/ 719896 h 737931"/>
              <a:gd name="connsiteX6" fmla="*/ 5044049 w 7945959"/>
              <a:gd name="connsiteY6" fmla="*/ 489768 h 737931"/>
              <a:gd name="connsiteX7" fmla="*/ 5980153 w 7945959"/>
              <a:gd name="connsiteY7" fmla="*/ 129728 h 737931"/>
              <a:gd name="connsiteX8" fmla="*/ 6700232 w 7945959"/>
              <a:gd name="connsiteY8" fmla="*/ 57721 h 737931"/>
              <a:gd name="connsiteX9" fmla="*/ 7726680 w 7945959"/>
              <a:gd name="connsiteY9" fmla="*/ 476056 h 737931"/>
              <a:gd name="connsiteX10" fmla="*/ 7924369 w 7945959"/>
              <a:gd name="connsiteY10" fmla="*/ 633785 h 737931"/>
              <a:gd name="connsiteX0" fmla="*/ 0 w 7945959"/>
              <a:gd name="connsiteY0" fmla="*/ 567496 h 737931"/>
              <a:gd name="connsiteX1" fmla="*/ 518160 w 7945959"/>
              <a:gd name="connsiteY1" fmla="*/ 293176 h 737931"/>
              <a:gd name="connsiteX2" fmla="*/ 1356360 w 7945959"/>
              <a:gd name="connsiteY2" fmla="*/ 140776 h 737931"/>
              <a:gd name="connsiteX3" fmla="*/ 2407920 w 7945959"/>
              <a:gd name="connsiteY3" fmla="*/ 369376 h 737931"/>
              <a:gd name="connsiteX4" fmla="*/ 3108960 w 7945959"/>
              <a:gd name="connsiteY4" fmla="*/ 597976 h 737931"/>
              <a:gd name="connsiteX5" fmla="*/ 3977640 w 7945959"/>
              <a:gd name="connsiteY5" fmla="*/ 719896 h 737931"/>
              <a:gd name="connsiteX6" fmla="*/ 5044049 w 7945959"/>
              <a:gd name="connsiteY6" fmla="*/ 489768 h 737931"/>
              <a:gd name="connsiteX7" fmla="*/ 5980153 w 7945959"/>
              <a:gd name="connsiteY7" fmla="*/ 129728 h 737931"/>
              <a:gd name="connsiteX8" fmla="*/ 6700232 w 7945959"/>
              <a:gd name="connsiteY8" fmla="*/ 57721 h 737931"/>
              <a:gd name="connsiteX9" fmla="*/ 7726680 w 7945959"/>
              <a:gd name="connsiteY9" fmla="*/ 476056 h 737931"/>
              <a:gd name="connsiteX10" fmla="*/ 7924369 w 7945959"/>
              <a:gd name="connsiteY10" fmla="*/ 633785 h 737931"/>
              <a:gd name="connsiteX0" fmla="*/ 0 w 7945959"/>
              <a:gd name="connsiteY0" fmla="*/ 567496 h 737931"/>
              <a:gd name="connsiteX1" fmla="*/ 518160 w 7945959"/>
              <a:gd name="connsiteY1" fmla="*/ 293176 h 737931"/>
              <a:gd name="connsiteX2" fmla="*/ 1356360 w 7945959"/>
              <a:gd name="connsiteY2" fmla="*/ 140776 h 737931"/>
              <a:gd name="connsiteX3" fmla="*/ 2407920 w 7945959"/>
              <a:gd name="connsiteY3" fmla="*/ 369376 h 737931"/>
              <a:gd name="connsiteX4" fmla="*/ 3108960 w 7945959"/>
              <a:gd name="connsiteY4" fmla="*/ 597976 h 737931"/>
              <a:gd name="connsiteX5" fmla="*/ 3977640 w 7945959"/>
              <a:gd name="connsiteY5" fmla="*/ 719896 h 737931"/>
              <a:gd name="connsiteX6" fmla="*/ 5044049 w 7945959"/>
              <a:gd name="connsiteY6" fmla="*/ 489768 h 737931"/>
              <a:gd name="connsiteX7" fmla="*/ 5980153 w 7945959"/>
              <a:gd name="connsiteY7" fmla="*/ 129728 h 737931"/>
              <a:gd name="connsiteX8" fmla="*/ 6700232 w 7945959"/>
              <a:gd name="connsiteY8" fmla="*/ 57721 h 737931"/>
              <a:gd name="connsiteX9" fmla="*/ 7726680 w 7945959"/>
              <a:gd name="connsiteY9" fmla="*/ 476056 h 737931"/>
              <a:gd name="connsiteX10" fmla="*/ 7924369 w 7945959"/>
              <a:gd name="connsiteY10" fmla="*/ 633785 h 737931"/>
              <a:gd name="connsiteX0" fmla="*/ 0 w 7945959"/>
              <a:gd name="connsiteY0" fmla="*/ 567496 h 737931"/>
              <a:gd name="connsiteX1" fmla="*/ 518160 w 7945959"/>
              <a:gd name="connsiteY1" fmla="*/ 293176 h 737931"/>
              <a:gd name="connsiteX2" fmla="*/ 1356360 w 7945959"/>
              <a:gd name="connsiteY2" fmla="*/ 140776 h 737931"/>
              <a:gd name="connsiteX3" fmla="*/ 2407920 w 7945959"/>
              <a:gd name="connsiteY3" fmla="*/ 369376 h 737931"/>
              <a:gd name="connsiteX4" fmla="*/ 3108960 w 7945959"/>
              <a:gd name="connsiteY4" fmla="*/ 597976 h 737931"/>
              <a:gd name="connsiteX5" fmla="*/ 3977640 w 7945959"/>
              <a:gd name="connsiteY5" fmla="*/ 719896 h 737931"/>
              <a:gd name="connsiteX6" fmla="*/ 5044049 w 7945959"/>
              <a:gd name="connsiteY6" fmla="*/ 489768 h 737931"/>
              <a:gd name="connsiteX7" fmla="*/ 5980153 w 7945959"/>
              <a:gd name="connsiteY7" fmla="*/ 129728 h 737931"/>
              <a:gd name="connsiteX8" fmla="*/ 6700232 w 7945959"/>
              <a:gd name="connsiteY8" fmla="*/ 57721 h 737931"/>
              <a:gd name="connsiteX9" fmla="*/ 7726680 w 7945959"/>
              <a:gd name="connsiteY9" fmla="*/ 476056 h 737931"/>
              <a:gd name="connsiteX10" fmla="*/ 7924369 w 7945959"/>
              <a:gd name="connsiteY10" fmla="*/ 633785 h 737931"/>
              <a:gd name="connsiteX0" fmla="*/ 0 w 7726680"/>
              <a:gd name="connsiteY0" fmla="*/ 567496 h 737931"/>
              <a:gd name="connsiteX1" fmla="*/ 518160 w 7726680"/>
              <a:gd name="connsiteY1" fmla="*/ 293176 h 737931"/>
              <a:gd name="connsiteX2" fmla="*/ 1356360 w 7726680"/>
              <a:gd name="connsiteY2" fmla="*/ 140776 h 737931"/>
              <a:gd name="connsiteX3" fmla="*/ 2407920 w 7726680"/>
              <a:gd name="connsiteY3" fmla="*/ 369376 h 737931"/>
              <a:gd name="connsiteX4" fmla="*/ 3108960 w 7726680"/>
              <a:gd name="connsiteY4" fmla="*/ 597976 h 737931"/>
              <a:gd name="connsiteX5" fmla="*/ 3977640 w 7726680"/>
              <a:gd name="connsiteY5" fmla="*/ 719896 h 737931"/>
              <a:gd name="connsiteX6" fmla="*/ 5044049 w 7726680"/>
              <a:gd name="connsiteY6" fmla="*/ 489768 h 737931"/>
              <a:gd name="connsiteX7" fmla="*/ 5980153 w 7726680"/>
              <a:gd name="connsiteY7" fmla="*/ 129728 h 737931"/>
              <a:gd name="connsiteX8" fmla="*/ 6700232 w 7726680"/>
              <a:gd name="connsiteY8" fmla="*/ 57721 h 737931"/>
              <a:gd name="connsiteX9" fmla="*/ 7726680 w 7726680"/>
              <a:gd name="connsiteY9" fmla="*/ 476056 h 737931"/>
              <a:gd name="connsiteX0" fmla="*/ 0 w 7726680"/>
              <a:gd name="connsiteY0" fmla="*/ 567496 h 725929"/>
              <a:gd name="connsiteX1" fmla="*/ 518160 w 7726680"/>
              <a:gd name="connsiteY1" fmla="*/ 293176 h 725929"/>
              <a:gd name="connsiteX2" fmla="*/ 1356360 w 7726680"/>
              <a:gd name="connsiteY2" fmla="*/ 140776 h 725929"/>
              <a:gd name="connsiteX3" fmla="*/ 2407920 w 7726680"/>
              <a:gd name="connsiteY3" fmla="*/ 369376 h 725929"/>
              <a:gd name="connsiteX4" fmla="*/ 3108960 w 7726680"/>
              <a:gd name="connsiteY4" fmla="*/ 597976 h 725929"/>
              <a:gd name="connsiteX5" fmla="*/ 3977640 w 7726680"/>
              <a:gd name="connsiteY5" fmla="*/ 719896 h 725929"/>
              <a:gd name="connsiteX6" fmla="*/ 5044049 w 7726680"/>
              <a:gd name="connsiteY6" fmla="*/ 561777 h 725929"/>
              <a:gd name="connsiteX7" fmla="*/ 5980153 w 7726680"/>
              <a:gd name="connsiteY7" fmla="*/ 129728 h 725929"/>
              <a:gd name="connsiteX8" fmla="*/ 6700232 w 7726680"/>
              <a:gd name="connsiteY8" fmla="*/ 57721 h 725929"/>
              <a:gd name="connsiteX9" fmla="*/ 7726680 w 7726680"/>
              <a:gd name="connsiteY9" fmla="*/ 476056 h 725929"/>
              <a:gd name="connsiteX0" fmla="*/ 0 w 7726680"/>
              <a:gd name="connsiteY0" fmla="*/ 555495 h 713928"/>
              <a:gd name="connsiteX1" fmla="*/ 518160 w 7726680"/>
              <a:gd name="connsiteY1" fmla="*/ 281175 h 713928"/>
              <a:gd name="connsiteX2" fmla="*/ 1356360 w 7726680"/>
              <a:gd name="connsiteY2" fmla="*/ 128775 h 713928"/>
              <a:gd name="connsiteX3" fmla="*/ 2407920 w 7726680"/>
              <a:gd name="connsiteY3" fmla="*/ 357375 h 713928"/>
              <a:gd name="connsiteX4" fmla="*/ 3108960 w 7726680"/>
              <a:gd name="connsiteY4" fmla="*/ 585975 h 713928"/>
              <a:gd name="connsiteX5" fmla="*/ 3977640 w 7726680"/>
              <a:gd name="connsiteY5" fmla="*/ 707895 h 713928"/>
              <a:gd name="connsiteX6" fmla="*/ 5044049 w 7726680"/>
              <a:gd name="connsiteY6" fmla="*/ 549776 h 713928"/>
              <a:gd name="connsiteX7" fmla="*/ 5980153 w 7726680"/>
              <a:gd name="connsiteY7" fmla="*/ 189736 h 713928"/>
              <a:gd name="connsiteX8" fmla="*/ 6700232 w 7726680"/>
              <a:gd name="connsiteY8" fmla="*/ 45720 h 713928"/>
              <a:gd name="connsiteX9" fmla="*/ 7726680 w 7726680"/>
              <a:gd name="connsiteY9" fmla="*/ 464055 h 713928"/>
              <a:gd name="connsiteX0" fmla="*/ 0 w 7726680"/>
              <a:gd name="connsiteY0" fmla="*/ 483488 h 641921"/>
              <a:gd name="connsiteX1" fmla="*/ 518160 w 7726680"/>
              <a:gd name="connsiteY1" fmla="*/ 209168 h 641921"/>
              <a:gd name="connsiteX2" fmla="*/ 1356360 w 7726680"/>
              <a:gd name="connsiteY2" fmla="*/ 56768 h 641921"/>
              <a:gd name="connsiteX3" fmla="*/ 2407920 w 7726680"/>
              <a:gd name="connsiteY3" fmla="*/ 285368 h 641921"/>
              <a:gd name="connsiteX4" fmla="*/ 3108960 w 7726680"/>
              <a:gd name="connsiteY4" fmla="*/ 513968 h 641921"/>
              <a:gd name="connsiteX5" fmla="*/ 3977640 w 7726680"/>
              <a:gd name="connsiteY5" fmla="*/ 635888 h 641921"/>
              <a:gd name="connsiteX6" fmla="*/ 5044049 w 7726680"/>
              <a:gd name="connsiteY6" fmla="*/ 477769 h 641921"/>
              <a:gd name="connsiteX7" fmla="*/ 5980153 w 7726680"/>
              <a:gd name="connsiteY7" fmla="*/ 117729 h 641921"/>
              <a:gd name="connsiteX8" fmla="*/ 6700233 w 7726680"/>
              <a:gd name="connsiteY8" fmla="*/ 45720 h 641921"/>
              <a:gd name="connsiteX9" fmla="*/ 7726680 w 7726680"/>
              <a:gd name="connsiteY9" fmla="*/ 392048 h 641921"/>
              <a:gd name="connsiteX0" fmla="*/ 0 w 7726680"/>
              <a:gd name="connsiteY0" fmla="*/ 471487 h 629920"/>
              <a:gd name="connsiteX1" fmla="*/ 518160 w 7726680"/>
              <a:gd name="connsiteY1" fmla="*/ 197167 h 629920"/>
              <a:gd name="connsiteX2" fmla="*/ 1356360 w 7726680"/>
              <a:gd name="connsiteY2" fmla="*/ 44767 h 629920"/>
              <a:gd name="connsiteX3" fmla="*/ 2407920 w 7726680"/>
              <a:gd name="connsiteY3" fmla="*/ 273367 h 629920"/>
              <a:gd name="connsiteX4" fmla="*/ 3108960 w 7726680"/>
              <a:gd name="connsiteY4" fmla="*/ 501967 h 629920"/>
              <a:gd name="connsiteX5" fmla="*/ 3977640 w 7726680"/>
              <a:gd name="connsiteY5" fmla="*/ 623887 h 629920"/>
              <a:gd name="connsiteX6" fmla="*/ 5044049 w 7726680"/>
              <a:gd name="connsiteY6" fmla="*/ 465768 h 629920"/>
              <a:gd name="connsiteX7" fmla="*/ 5980153 w 7726680"/>
              <a:gd name="connsiteY7" fmla="*/ 177735 h 629920"/>
              <a:gd name="connsiteX8" fmla="*/ 6700233 w 7726680"/>
              <a:gd name="connsiteY8" fmla="*/ 33719 h 629920"/>
              <a:gd name="connsiteX9" fmla="*/ 7726680 w 7726680"/>
              <a:gd name="connsiteY9" fmla="*/ 380047 h 629920"/>
              <a:gd name="connsiteX0" fmla="*/ 0 w 7726680"/>
              <a:gd name="connsiteY0" fmla="*/ 439420 h 597853"/>
              <a:gd name="connsiteX1" fmla="*/ 518160 w 7726680"/>
              <a:gd name="connsiteY1" fmla="*/ 165100 h 597853"/>
              <a:gd name="connsiteX2" fmla="*/ 1356360 w 7726680"/>
              <a:gd name="connsiteY2" fmla="*/ 12700 h 597853"/>
              <a:gd name="connsiteX3" fmla="*/ 2407920 w 7726680"/>
              <a:gd name="connsiteY3" fmla="*/ 241300 h 597853"/>
              <a:gd name="connsiteX4" fmla="*/ 3108960 w 7726680"/>
              <a:gd name="connsiteY4" fmla="*/ 469900 h 597853"/>
              <a:gd name="connsiteX5" fmla="*/ 3977640 w 7726680"/>
              <a:gd name="connsiteY5" fmla="*/ 591820 h 597853"/>
              <a:gd name="connsiteX6" fmla="*/ 5044049 w 7726680"/>
              <a:gd name="connsiteY6" fmla="*/ 433701 h 597853"/>
              <a:gd name="connsiteX7" fmla="*/ 5980153 w 7726680"/>
              <a:gd name="connsiteY7" fmla="*/ 145668 h 597853"/>
              <a:gd name="connsiteX8" fmla="*/ 6700233 w 7726680"/>
              <a:gd name="connsiteY8" fmla="*/ 73659 h 597853"/>
              <a:gd name="connsiteX9" fmla="*/ 7726680 w 7726680"/>
              <a:gd name="connsiteY9" fmla="*/ 347980 h 597853"/>
              <a:gd name="connsiteX0" fmla="*/ 0 w 7726680"/>
              <a:gd name="connsiteY0" fmla="*/ 439420 h 597853"/>
              <a:gd name="connsiteX1" fmla="*/ 518160 w 7726680"/>
              <a:gd name="connsiteY1" fmla="*/ 165100 h 597853"/>
              <a:gd name="connsiteX2" fmla="*/ 1356360 w 7726680"/>
              <a:gd name="connsiteY2" fmla="*/ 12700 h 597853"/>
              <a:gd name="connsiteX3" fmla="*/ 2407920 w 7726680"/>
              <a:gd name="connsiteY3" fmla="*/ 241300 h 597853"/>
              <a:gd name="connsiteX4" fmla="*/ 3108960 w 7726680"/>
              <a:gd name="connsiteY4" fmla="*/ 469900 h 597853"/>
              <a:gd name="connsiteX5" fmla="*/ 3977640 w 7726680"/>
              <a:gd name="connsiteY5" fmla="*/ 591820 h 597853"/>
              <a:gd name="connsiteX6" fmla="*/ 5044049 w 7726680"/>
              <a:gd name="connsiteY6" fmla="*/ 433701 h 597853"/>
              <a:gd name="connsiteX7" fmla="*/ 5980153 w 7726680"/>
              <a:gd name="connsiteY7" fmla="*/ 145668 h 597853"/>
              <a:gd name="connsiteX8" fmla="*/ 6700233 w 7726680"/>
              <a:gd name="connsiteY8" fmla="*/ 145667 h 597853"/>
              <a:gd name="connsiteX9" fmla="*/ 7726680 w 7726680"/>
              <a:gd name="connsiteY9" fmla="*/ 347980 h 597853"/>
              <a:gd name="connsiteX0" fmla="*/ 0 w 7726680"/>
              <a:gd name="connsiteY0" fmla="*/ 439420 h 597788"/>
              <a:gd name="connsiteX1" fmla="*/ 518160 w 7726680"/>
              <a:gd name="connsiteY1" fmla="*/ 165100 h 597788"/>
              <a:gd name="connsiteX2" fmla="*/ 1356360 w 7726680"/>
              <a:gd name="connsiteY2" fmla="*/ 12700 h 597788"/>
              <a:gd name="connsiteX3" fmla="*/ 2407920 w 7726680"/>
              <a:gd name="connsiteY3" fmla="*/ 241300 h 597788"/>
              <a:gd name="connsiteX4" fmla="*/ 3108960 w 7726680"/>
              <a:gd name="connsiteY4" fmla="*/ 469900 h 597788"/>
              <a:gd name="connsiteX5" fmla="*/ 3977640 w 7726680"/>
              <a:gd name="connsiteY5" fmla="*/ 591820 h 597788"/>
              <a:gd name="connsiteX6" fmla="*/ 4900033 w 7726680"/>
              <a:gd name="connsiteY6" fmla="*/ 505707 h 597788"/>
              <a:gd name="connsiteX7" fmla="*/ 5980153 w 7726680"/>
              <a:gd name="connsiteY7" fmla="*/ 145668 h 597788"/>
              <a:gd name="connsiteX8" fmla="*/ 6700233 w 7726680"/>
              <a:gd name="connsiteY8" fmla="*/ 145667 h 597788"/>
              <a:gd name="connsiteX9" fmla="*/ 7726680 w 7726680"/>
              <a:gd name="connsiteY9" fmla="*/ 347980 h 597788"/>
              <a:gd name="connsiteX0" fmla="*/ 0 w 7726680"/>
              <a:gd name="connsiteY0" fmla="*/ 429959 h 588327"/>
              <a:gd name="connsiteX1" fmla="*/ 518160 w 7726680"/>
              <a:gd name="connsiteY1" fmla="*/ 155639 h 588327"/>
              <a:gd name="connsiteX2" fmla="*/ 1356360 w 7726680"/>
              <a:gd name="connsiteY2" fmla="*/ 3239 h 588327"/>
              <a:gd name="connsiteX3" fmla="*/ 2307745 w 7726680"/>
              <a:gd name="connsiteY3" fmla="*/ 136206 h 588327"/>
              <a:gd name="connsiteX4" fmla="*/ 3108960 w 7726680"/>
              <a:gd name="connsiteY4" fmla="*/ 460439 h 588327"/>
              <a:gd name="connsiteX5" fmla="*/ 3977640 w 7726680"/>
              <a:gd name="connsiteY5" fmla="*/ 582359 h 588327"/>
              <a:gd name="connsiteX6" fmla="*/ 4900033 w 7726680"/>
              <a:gd name="connsiteY6" fmla="*/ 496246 h 588327"/>
              <a:gd name="connsiteX7" fmla="*/ 5980153 w 7726680"/>
              <a:gd name="connsiteY7" fmla="*/ 136207 h 588327"/>
              <a:gd name="connsiteX8" fmla="*/ 6700233 w 7726680"/>
              <a:gd name="connsiteY8" fmla="*/ 136206 h 588327"/>
              <a:gd name="connsiteX9" fmla="*/ 7726680 w 7726680"/>
              <a:gd name="connsiteY9" fmla="*/ 338519 h 588327"/>
              <a:gd name="connsiteX0" fmla="*/ 0 w 7726680"/>
              <a:gd name="connsiteY0" fmla="*/ 429959 h 588327"/>
              <a:gd name="connsiteX1" fmla="*/ 518160 w 7726680"/>
              <a:gd name="connsiteY1" fmla="*/ 155639 h 588327"/>
              <a:gd name="connsiteX2" fmla="*/ 1356360 w 7726680"/>
              <a:gd name="connsiteY2" fmla="*/ 3239 h 588327"/>
              <a:gd name="connsiteX3" fmla="*/ 2235737 w 7726680"/>
              <a:gd name="connsiteY3" fmla="*/ 136206 h 588327"/>
              <a:gd name="connsiteX4" fmla="*/ 3108960 w 7726680"/>
              <a:gd name="connsiteY4" fmla="*/ 460439 h 588327"/>
              <a:gd name="connsiteX5" fmla="*/ 3977640 w 7726680"/>
              <a:gd name="connsiteY5" fmla="*/ 582359 h 588327"/>
              <a:gd name="connsiteX6" fmla="*/ 4900033 w 7726680"/>
              <a:gd name="connsiteY6" fmla="*/ 496246 h 588327"/>
              <a:gd name="connsiteX7" fmla="*/ 5980153 w 7726680"/>
              <a:gd name="connsiteY7" fmla="*/ 136207 h 588327"/>
              <a:gd name="connsiteX8" fmla="*/ 6700233 w 7726680"/>
              <a:gd name="connsiteY8" fmla="*/ 136206 h 588327"/>
              <a:gd name="connsiteX9" fmla="*/ 7726680 w 7726680"/>
              <a:gd name="connsiteY9" fmla="*/ 338519 h 588327"/>
              <a:gd name="connsiteX0" fmla="*/ 0 w 7726680"/>
              <a:gd name="connsiteY0" fmla="*/ 369000 h 527368"/>
              <a:gd name="connsiteX1" fmla="*/ 518160 w 7726680"/>
              <a:gd name="connsiteY1" fmla="*/ 94680 h 527368"/>
              <a:gd name="connsiteX2" fmla="*/ 1371641 w 7726680"/>
              <a:gd name="connsiteY2" fmla="*/ 3239 h 527368"/>
              <a:gd name="connsiteX3" fmla="*/ 2235737 w 7726680"/>
              <a:gd name="connsiteY3" fmla="*/ 75247 h 527368"/>
              <a:gd name="connsiteX4" fmla="*/ 3108960 w 7726680"/>
              <a:gd name="connsiteY4" fmla="*/ 399480 h 527368"/>
              <a:gd name="connsiteX5" fmla="*/ 3977640 w 7726680"/>
              <a:gd name="connsiteY5" fmla="*/ 521400 h 527368"/>
              <a:gd name="connsiteX6" fmla="*/ 4900033 w 7726680"/>
              <a:gd name="connsiteY6" fmla="*/ 435287 h 527368"/>
              <a:gd name="connsiteX7" fmla="*/ 5980153 w 7726680"/>
              <a:gd name="connsiteY7" fmla="*/ 75248 h 527368"/>
              <a:gd name="connsiteX8" fmla="*/ 6700233 w 7726680"/>
              <a:gd name="connsiteY8" fmla="*/ 75247 h 527368"/>
              <a:gd name="connsiteX9" fmla="*/ 7726680 w 7726680"/>
              <a:gd name="connsiteY9" fmla="*/ 277560 h 527368"/>
              <a:gd name="connsiteX0" fmla="*/ 0 w 7726680"/>
              <a:gd name="connsiteY0" fmla="*/ 441009 h 599377"/>
              <a:gd name="connsiteX1" fmla="*/ 518160 w 7726680"/>
              <a:gd name="connsiteY1" fmla="*/ 166689 h 599377"/>
              <a:gd name="connsiteX2" fmla="*/ 1371641 w 7726680"/>
              <a:gd name="connsiteY2" fmla="*/ 3239 h 599377"/>
              <a:gd name="connsiteX3" fmla="*/ 2235737 w 7726680"/>
              <a:gd name="connsiteY3" fmla="*/ 147256 h 599377"/>
              <a:gd name="connsiteX4" fmla="*/ 3108960 w 7726680"/>
              <a:gd name="connsiteY4" fmla="*/ 471489 h 599377"/>
              <a:gd name="connsiteX5" fmla="*/ 3977640 w 7726680"/>
              <a:gd name="connsiteY5" fmla="*/ 593409 h 599377"/>
              <a:gd name="connsiteX6" fmla="*/ 4900033 w 7726680"/>
              <a:gd name="connsiteY6" fmla="*/ 507296 h 599377"/>
              <a:gd name="connsiteX7" fmla="*/ 5980153 w 7726680"/>
              <a:gd name="connsiteY7" fmla="*/ 147257 h 599377"/>
              <a:gd name="connsiteX8" fmla="*/ 6700233 w 7726680"/>
              <a:gd name="connsiteY8" fmla="*/ 147256 h 599377"/>
              <a:gd name="connsiteX9" fmla="*/ 7726680 w 7726680"/>
              <a:gd name="connsiteY9" fmla="*/ 349569 h 599377"/>
              <a:gd name="connsiteX0" fmla="*/ 0 w 7726680"/>
              <a:gd name="connsiteY0" fmla="*/ 441009 h 599377"/>
              <a:gd name="connsiteX1" fmla="*/ 518160 w 7726680"/>
              <a:gd name="connsiteY1" fmla="*/ 166689 h 599377"/>
              <a:gd name="connsiteX2" fmla="*/ 1371641 w 7726680"/>
              <a:gd name="connsiteY2" fmla="*/ 3239 h 599377"/>
              <a:gd name="connsiteX3" fmla="*/ 2235737 w 7726680"/>
              <a:gd name="connsiteY3" fmla="*/ 147256 h 599377"/>
              <a:gd name="connsiteX4" fmla="*/ 3108960 w 7726680"/>
              <a:gd name="connsiteY4" fmla="*/ 471489 h 599377"/>
              <a:gd name="connsiteX5" fmla="*/ 3977640 w 7726680"/>
              <a:gd name="connsiteY5" fmla="*/ 593409 h 599377"/>
              <a:gd name="connsiteX6" fmla="*/ 4900033 w 7726680"/>
              <a:gd name="connsiteY6" fmla="*/ 507296 h 599377"/>
              <a:gd name="connsiteX7" fmla="*/ 5980153 w 7726680"/>
              <a:gd name="connsiteY7" fmla="*/ 147257 h 599377"/>
              <a:gd name="connsiteX8" fmla="*/ 6772241 w 7726680"/>
              <a:gd name="connsiteY8" fmla="*/ 147256 h 599377"/>
              <a:gd name="connsiteX9" fmla="*/ 7726680 w 7726680"/>
              <a:gd name="connsiteY9" fmla="*/ 349569 h 599377"/>
              <a:gd name="connsiteX0" fmla="*/ 0 w 7726680"/>
              <a:gd name="connsiteY0" fmla="*/ 441009 h 599377"/>
              <a:gd name="connsiteX1" fmla="*/ 518160 w 7726680"/>
              <a:gd name="connsiteY1" fmla="*/ 166689 h 599377"/>
              <a:gd name="connsiteX2" fmla="*/ 1371641 w 7726680"/>
              <a:gd name="connsiteY2" fmla="*/ 3239 h 599377"/>
              <a:gd name="connsiteX3" fmla="*/ 2235737 w 7726680"/>
              <a:gd name="connsiteY3" fmla="*/ 147256 h 599377"/>
              <a:gd name="connsiteX4" fmla="*/ 3108960 w 7726680"/>
              <a:gd name="connsiteY4" fmla="*/ 471489 h 599377"/>
              <a:gd name="connsiteX5" fmla="*/ 3977640 w 7726680"/>
              <a:gd name="connsiteY5" fmla="*/ 593409 h 599377"/>
              <a:gd name="connsiteX6" fmla="*/ 4900033 w 7726680"/>
              <a:gd name="connsiteY6" fmla="*/ 507296 h 599377"/>
              <a:gd name="connsiteX7" fmla="*/ 5989321 w 7726680"/>
              <a:gd name="connsiteY7" fmla="*/ 181929 h 599377"/>
              <a:gd name="connsiteX8" fmla="*/ 6772241 w 7726680"/>
              <a:gd name="connsiteY8" fmla="*/ 147256 h 599377"/>
              <a:gd name="connsiteX9" fmla="*/ 7726680 w 7726680"/>
              <a:gd name="connsiteY9" fmla="*/ 349569 h 599377"/>
              <a:gd name="connsiteX0" fmla="*/ 0 w 7726680"/>
              <a:gd name="connsiteY0" fmla="*/ 441009 h 599443"/>
              <a:gd name="connsiteX1" fmla="*/ 518160 w 7726680"/>
              <a:gd name="connsiteY1" fmla="*/ 166689 h 599443"/>
              <a:gd name="connsiteX2" fmla="*/ 1371641 w 7726680"/>
              <a:gd name="connsiteY2" fmla="*/ 3239 h 599443"/>
              <a:gd name="connsiteX3" fmla="*/ 2235737 w 7726680"/>
              <a:gd name="connsiteY3" fmla="*/ 147256 h 599443"/>
              <a:gd name="connsiteX4" fmla="*/ 3108960 w 7726680"/>
              <a:gd name="connsiteY4" fmla="*/ 471489 h 599443"/>
              <a:gd name="connsiteX5" fmla="*/ 3977640 w 7726680"/>
              <a:gd name="connsiteY5" fmla="*/ 593409 h 599443"/>
              <a:gd name="connsiteX6" fmla="*/ 4900033 w 7726680"/>
              <a:gd name="connsiteY6" fmla="*/ 435288 h 599443"/>
              <a:gd name="connsiteX7" fmla="*/ 5989321 w 7726680"/>
              <a:gd name="connsiteY7" fmla="*/ 181929 h 599443"/>
              <a:gd name="connsiteX8" fmla="*/ 6772241 w 7726680"/>
              <a:gd name="connsiteY8" fmla="*/ 147256 h 599443"/>
              <a:gd name="connsiteX9" fmla="*/ 7726680 w 7726680"/>
              <a:gd name="connsiteY9" fmla="*/ 349569 h 599443"/>
              <a:gd name="connsiteX0" fmla="*/ 0 w 7726680"/>
              <a:gd name="connsiteY0" fmla="*/ 441009 h 599443"/>
              <a:gd name="connsiteX1" fmla="*/ 518160 w 7726680"/>
              <a:gd name="connsiteY1" fmla="*/ 166689 h 599443"/>
              <a:gd name="connsiteX2" fmla="*/ 1371641 w 7726680"/>
              <a:gd name="connsiteY2" fmla="*/ 3239 h 599443"/>
              <a:gd name="connsiteX3" fmla="*/ 2235737 w 7726680"/>
              <a:gd name="connsiteY3" fmla="*/ 147256 h 599443"/>
              <a:gd name="connsiteX4" fmla="*/ 3108960 w 7726680"/>
              <a:gd name="connsiteY4" fmla="*/ 471489 h 599443"/>
              <a:gd name="connsiteX5" fmla="*/ 3977640 w 7726680"/>
              <a:gd name="connsiteY5" fmla="*/ 593409 h 599443"/>
              <a:gd name="connsiteX6" fmla="*/ 4900033 w 7726680"/>
              <a:gd name="connsiteY6" fmla="*/ 435288 h 599443"/>
              <a:gd name="connsiteX7" fmla="*/ 5980153 w 7726680"/>
              <a:gd name="connsiteY7" fmla="*/ 75248 h 599443"/>
              <a:gd name="connsiteX8" fmla="*/ 6772241 w 7726680"/>
              <a:gd name="connsiteY8" fmla="*/ 147256 h 599443"/>
              <a:gd name="connsiteX9" fmla="*/ 7726680 w 7726680"/>
              <a:gd name="connsiteY9" fmla="*/ 349569 h 599443"/>
              <a:gd name="connsiteX0" fmla="*/ 0 w 7726680"/>
              <a:gd name="connsiteY0" fmla="*/ 441009 h 599443"/>
              <a:gd name="connsiteX1" fmla="*/ 518160 w 7726680"/>
              <a:gd name="connsiteY1" fmla="*/ 166689 h 599443"/>
              <a:gd name="connsiteX2" fmla="*/ 1371641 w 7726680"/>
              <a:gd name="connsiteY2" fmla="*/ 3239 h 599443"/>
              <a:gd name="connsiteX3" fmla="*/ 2235737 w 7726680"/>
              <a:gd name="connsiteY3" fmla="*/ 147256 h 599443"/>
              <a:gd name="connsiteX4" fmla="*/ 3108960 w 7726680"/>
              <a:gd name="connsiteY4" fmla="*/ 471489 h 599443"/>
              <a:gd name="connsiteX5" fmla="*/ 3977640 w 7726680"/>
              <a:gd name="connsiteY5" fmla="*/ 593409 h 599443"/>
              <a:gd name="connsiteX6" fmla="*/ 4900033 w 7726680"/>
              <a:gd name="connsiteY6" fmla="*/ 435288 h 599443"/>
              <a:gd name="connsiteX7" fmla="*/ 5980153 w 7726680"/>
              <a:gd name="connsiteY7" fmla="*/ 75248 h 599443"/>
              <a:gd name="connsiteX8" fmla="*/ 6772241 w 7726680"/>
              <a:gd name="connsiteY8" fmla="*/ 147256 h 599443"/>
              <a:gd name="connsiteX9" fmla="*/ 7726680 w 7726680"/>
              <a:gd name="connsiteY9" fmla="*/ 349569 h 599443"/>
              <a:gd name="connsiteX0" fmla="*/ 0 w 7726680"/>
              <a:gd name="connsiteY0" fmla="*/ 485774 h 644208"/>
              <a:gd name="connsiteX1" fmla="*/ 518160 w 7726680"/>
              <a:gd name="connsiteY1" fmla="*/ 211454 h 644208"/>
              <a:gd name="connsiteX2" fmla="*/ 1371641 w 7726680"/>
              <a:gd name="connsiteY2" fmla="*/ 48004 h 644208"/>
              <a:gd name="connsiteX3" fmla="*/ 2235737 w 7726680"/>
              <a:gd name="connsiteY3" fmla="*/ 192021 h 644208"/>
              <a:gd name="connsiteX4" fmla="*/ 3108960 w 7726680"/>
              <a:gd name="connsiteY4" fmla="*/ 516254 h 644208"/>
              <a:gd name="connsiteX5" fmla="*/ 3977640 w 7726680"/>
              <a:gd name="connsiteY5" fmla="*/ 638174 h 644208"/>
              <a:gd name="connsiteX6" fmla="*/ 4900033 w 7726680"/>
              <a:gd name="connsiteY6" fmla="*/ 480053 h 644208"/>
              <a:gd name="connsiteX7" fmla="*/ 5908145 w 7726680"/>
              <a:gd name="connsiteY7" fmla="*/ 48005 h 644208"/>
              <a:gd name="connsiteX8" fmla="*/ 6772241 w 7726680"/>
              <a:gd name="connsiteY8" fmla="*/ 192021 h 644208"/>
              <a:gd name="connsiteX9" fmla="*/ 7726680 w 7726680"/>
              <a:gd name="connsiteY9" fmla="*/ 394334 h 644208"/>
              <a:gd name="connsiteX0" fmla="*/ 0 w 7726680"/>
              <a:gd name="connsiteY0" fmla="*/ 497776 h 656210"/>
              <a:gd name="connsiteX1" fmla="*/ 518160 w 7726680"/>
              <a:gd name="connsiteY1" fmla="*/ 223456 h 656210"/>
              <a:gd name="connsiteX2" fmla="*/ 1371641 w 7726680"/>
              <a:gd name="connsiteY2" fmla="*/ 60006 h 656210"/>
              <a:gd name="connsiteX3" fmla="*/ 2235737 w 7726680"/>
              <a:gd name="connsiteY3" fmla="*/ 204023 h 656210"/>
              <a:gd name="connsiteX4" fmla="*/ 3108960 w 7726680"/>
              <a:gd name="connsiteY4" fmla="*/ 528256 h 656210"/>
              <a:gd name="connsiteX5" fmla="*/ 3977640 w 7726680"/>
              <a:gd name="connsiteY5" fmla="*/ 650176 h 656210"/>
              <a:gd name="connsiteX6" fmla="*/ 4900033 w 7726680"/>
              <a:gd name="connsiteY6" fmla="*/ 492055 h 656210"/>
              <a:gd name="connsiteX7" fmla="*/ 5908145 w 7726680"/>
              <a:gd name="connsiteY7" fmla="*/ 60007 h 656210"/>
              <a:gd name="connsiteX8" fmla="*/ 6844249 w 7726680"/>
              <a:gd name="connsiteY8" fmla="*/ 132015 h 656210"/>
              <a:gd name="connsiteX9" fmla="*/ 7726680 w 7726680"/>
              <a:gd name="connsiteY9" fmla="*/ 406336 h 656210"/>
              <a:gd name="connsiteX0" fmla="*/ 0 w 7726680"/>
              <a:gd name="connsiteY0" fmla="*/ 491109 h 656209"/>
              <a:gd name="connsiteX1" fmla="*/ 518160 w 7726680"/>
              <a:gd name="connsiteY1" fmla="*/ 216789 h 656209"/>
              <a:gd name="connsiteX2" fmla="*/ 1371641 w 7726680"/>
              <a:gd name="connsiteY2" fmla="*/ 53339 h 656209"/>
              <a:gd name="connsiteX3" fmla="*/ 2235737 w 7726680"/>
              <a:gd name="connsiteY3" fmla="*/ 197356 h 656209"/>
              <a:gd name="connsiteX4" fmla="*/ 3108960 w 7726680"/>
              <a:gd name="connsiteY4" fmla="*/ 521589 h 656209"/>
              <a:gd name="connsiteX5" fmla="*/ 3977640 w 7726680"/>
              <a:gd name="connsiteY5" fmla="*/ 643509 h 656209"/>
              <a:gd name="connsiteX6" fmla="*/ 4876801 w 7726680"/>
              <a:gd name="connsiteY6" fmla="*/ 445388 h 656209"/>
              <a:gd name="connsiteX7" fmla="*/ 5908145 w 7726680"/>
              <a:gd name="connsiteY7" fmla="*/ 53340 h 656209"/>
              <a:gd name="connsiteX8" fmla="*/ 6844249 w 7726680"/>
              <a:gd name="connsiteY8" fmla="*/ 125348 h 656209"/>
              <a:gd name="connsiteX9" fmla="*/ 7726680 w 7726680"/>
              <a:gd name="connsiteY9" fmla="*/ 399669 h 65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6680" h="656209">
                <a:moveTo>
                  <a:pt x="0" y="491109"/>
                </a:moveTo>
                <a:cubicBezTo>
                  <a:pt x="146050" y="389509"/>
                  <a:pt x="289553" y="289751"/>
                  <a:pt x="518160" y="216789"/>
                </a:cubicBezTo>
                <a:cubicBezTo>
                  <a:pt x="746767" y="143827"/>
                  <a:pt x="1085378" y="56578"/>
                  <a:pt x="1371641" y="53339"/>
                </a:cubicBezTo>
                <a:cubicBezTo>
                  <a:pt x="1657904" y="50100"/>
                  <a:pt x="1946184" y="119314"/>
                  <a:pt x="2235737" y="197356"/>
                </a:cubicBezTo>
                <a:cubicBezTo>
                  <a:pt x="2525290" y="275398"/>
                  <a:pt x="2818643" y="447230"/>
                  <a:pt x="3108960" y="521589"/>
                </a:cubicBezTo>
                <a:cubicBezTo>
                  <a:pt x="3399277" y="595948"/>
                  <a:pt x="3683000" y="656209"/>
                  <a:pt x="3977640" y="643509"/>
                </a:cubicBezTo>
                <a:cubicBezTo>
                  <a:pt x="4272280" y="630809"/>
                  <a:pt x="4555050" y="543750"/>
                  <a:pt x="4876801" y="445388"/>
                </a:cubicBezTo>
                <a:cubicBezTo>
                  <a:pt x="5198552" y="347027"/>
                  <a:pt x="5580237" y="106680"/>
                  <a:pt x="5908145" y="53340"/>
                </a:cubicBezTo>
                <a:cubicBezTo>
                  <a:pt x="6236053" y="0"/>
                  <a:pt x="6541160" y="67627"/>
                  <a:pt x="6844249" y="125348"/>
                </a:cubicBezTo>
                <a:cubicBezTo>
                  <a:pt x="7147338" y="183070"/>
                  <a:pt x="7522657" y="303658"/>
                  <a:pt x="7726680" y="39966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2555875" y="5229225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Garamond" panose="02020404030301010803" pitchFamily="18" charset="0"/>
                <a:ea typeface="新細明體" panose="02020500000000000000" pitchFamily="18" charset="-120"/>
              </a:rPr>
              <a:t>A</a:t>
            </a:r>
            <a:r>
              <a:rPr lang="en-US" altLang="zh-TW" sz="2400" baseline="-25000">
                <a:solidFill>
                  <a:srgbClr val="FF0000"/>
                </a:solidFill>
                <a:latin typeface="Garamond" panose="02020404030301010803" pitchFamily="18" charset="0"/>
                <a:ea typeface="新細明體" panose="02020500000000000000" pitchFamily="18" charset="-120"/>
              </a:rPr>
              <a:t>8</a:t>
            </a:r>
            <a:endParaRPr lang="zh-TW" altLang="en-US" sz="2400" baseline="-25000">
              <a:solidFill>
                <a:srgbClr val="FF0000"/>
              </a:solidFill>
              <a:latin typeface="Garamond" panose="02020404030301010803" pitchFamily="18" charset="0"/>
              <a:ea typeface="新細明體" panose="02020500000000000000" pitchFamily="18" charset="-12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6227763" y="162877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Garamond" panose="02020404030301010803" pitchFamily="18" charset="0"/>
                <a:ea typeface="新細明體" panose="02020500000000000000" pitchFamily="18" charset="-120"/>
              </a:rPr>
              <a:t>A</a:t>
            </a:r>
            <a:r>
              <a:rPr lang="en-US" altLang="zh-TW" sz="2400" baseline="-25000">
                <a:solidFill>
                  <a:srgbClr val="FF0000"/>
                </a:solidFill>
                <a:latin typeface="Garamond" panose="02020404030301010803" pitchFamily="18" charset="0"/>
                <a:ea typeface="新細明體" panose="02020500000000000000" pitchFamily="18" charset="-120"/>
              </a:rPr>
              <a:t>3</a:t>
            </a:r>
            <a:endParaRPr lang="zh-TW" altLang="en-US" sz="2400" baseline="-25000">
              <a:solidFill>
                <a:srgbClr val="FF0000"/>
              </a:solidFill>
              <a:latin typeface="Garamond" panose="02020404030301010803" pitchFamily="18" charset="0"/>
              <a:ea typeface="新細明體" panose="02020500000000000000" pitchFamily="18" charset="-120"/>
            </a:endParaRPr>
          </a:p>
        </p:txBody>
      </p:sp>
      <p:cxnSp>
        <p:nvCxnSpPr>
          <p:cNvPr id="25" name="直線單箭頭接點 24"/>
          <p:cNvCxnSpPr>
            <a:stCxn id="21" idx="0"/>
          </p:cNvCxnSpPr>
          <p:nvPr/>
        </p:nvCxnSpPr>
        <p:spPr>
          <a:xfrm rot="16200000" flipV="1">
            <a:off x="2033588" y="4527550"/>
            <a:ext cx="1368425" cy="34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23" idx="2"/>
          </p:cNvCxnSpPr>
          <p:nvPr/>
        </p:nvCxnSpPr>
        <p:spPr>
          <a:xfrm rot="5400000">
            <a:off x="5639594" y="2659857"/>
            <a:ext cx="1430337" cy="107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接點 2"/>
          <p:cNvCxnSpPr/>
          <p:nvPr/>
        </p:nvCxnSpPr>
        <p:spPr>
          <a:xfrm flipV="1">
            <a:off x="2339975" y="2133600"/>
            <a:ext cx="0" cy="32813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5634038" y="2133600"/>
            <a:ext cx="0" cy="32797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標題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solidFill>
                  <a:srgbClr val="C00000"/>
                </a:solidFill>
              </a:rPr>
              <a:t>Use of </a:t>
            </a:r>
            <a:r>
              <a:rPr lang="en-US" altLang="zh-TW" sz="2400" dirty="0" err="1">
                <a:solidFill>
                  <a:srgbClr val="C00000"/>
                </a:solidFill>
              </a:rPr>
              <a:t>Bonjean</a:t>
            </a:r>
            <a:r>
              <a:rPr lang="en-US" altLang="zh-TW" sz="2400" dirty="0">
                <a:solidFill>
                  <a:srgbClr val="C00000"/>
                </a:solidFill>
              </a:rPr>
              <a:t> Curves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40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Garamond" panose="02020404030301010803" pitchFamily="18" charset="0"/>
              <a:ea typeface="新細明體" panose="02020500000000000000" pitchFamily="18" charset="-120"/>
            </a:endParaRPr>
          </a:p>
        </p:txBody>
      </p:sp>
      <p:sp>
        <p:nvSpPr>
          <p:cNvPr id="44036" name="Rectangle 20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Garamond" panose="02020404030301010803" pitchFamily="18" charset="0"/>
              <a:ea typeface="新細明體" panose="02020500000000000000" pitchFamily="18" charset="-120"/>
            </a:endParaRPr>
          </a:p>
        </p:txBody>
      </p:sp>
      <p:sp>
        <p:nvSpPr>
          <p:cNvPr id="44037" name="Rectangle 22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latin typeface="Garamond" panose="02020404030301010803" pitchFamily="18" charset="0"/>
              <a:ea typeface="新細明體" panose="02020500000000000000" pitchFamily="18" charset="-120"/>
            </a:endParaRPr>
          </a:p>
        </p:txBody>
      </p:sp>
      <p:pic>
        <p:nvPicPr>
          <p:cNvPr id="44038" name="Picture 23" descr="Bonjean_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20888"/>
            <a:ext cx="765016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763713" y="1989138"/>
            <a:ext cx="2447925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000" tIns="0" rIns="0" bIns="0"/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TW" sz="1050" dirty="0">
                <a:latin typeface="Arial" pitchFamily="34" charset="0"/>
                <a:cs typeface="Arial" pitchFamily="34" charset="0"/>
              </a:rPr>
              <a:t>Area (</a:t>
            </a:r>
            <a:r>
              <a:rPr lang="en-US" altLang="zh-TW" sz="105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zh-TW" sz="1050" dirty="0">
                <a:latin typeface="Arial" pitchFamily="34" charset="0"/>
                <a:cs typeface="Arial" pitchFamily="34" charset="0"/>
              </a:rPr>
              <a:t>)  1cm </a:t>
            </a:r>
            <a:r>
              <a:rPr lang="en-US" altLang="zh-TW" sz="1050" dirty="0">
                <a:latin typeface="Arial" pitchFamily="34" charset="0"/>
                <a:cs typeface="Arial" pitchFamily="34" charset="0"/>
                <a:sym typeface="Symbol" pitchFamily="18" charset="2"/>
              </a:rPr>
              <a:t></a:t>
            </a:r>
            <a:r>
              <a:rPr lang="en-US" altLang="zh-TW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050" dirty="0">
                <a:latin typeface="Arial" pitchFamily="34" charset="0"/>
                <a:cs typeface="Arial" pitchFamily="34" charset="0"/>
                <a:sym typeface="Symbol" pitchFamily="18" charset="2"/>
              </a:rPr>
              <a:t>20m</a:t>
            </a:r>
            <a:r>
              <a:rPr lang="en-US" altLang="zh-TW" sz="105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endParaRPr lang="en-US" altLang="zh-TW" sz="1050" dirty="0">
              <a:sym typeface="Symbol" pitchFamily="18" charset="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TW" sz="1050" dirty="0">
                <a:latin typeface="Arial" pitchFamily="34" charset="0"/>
                <a:cs typeface="Arial" pitchFamily="34" charset="0"/>
                <a:sym typeface="Symbol" pitchFamily="18" charset="2"/>
              </a:rPr>
              <a:t>Moment (</a:t>
            </a:r>
            <a:r>
              <a:rPr lang="en-US" altLang="zh-TW" sz="1050" i="1" dirty="0">
                <a:latin typeface="Arial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en-US" altLang="zh-TW" sz="1050" dirty="0">
                <a:latin typeface="Arial" pitchFamily="34" charset="0"/>
                <a:cs typeface="Arial" pitchFamily="34" charset="0"/>
                <a:sym typeface="Symbol" pitchFamily="18" charset="2"/>
              </a:rPr>
              <a:t>)  1cm </a:t>
            </a:r>
            <a:r>
              <a:rPr lang="en-US" altLang="zh-TW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050" dirty="0">
                <a:latin typeface="Arial" pitchFamily="34" charset="0"/>
                <a:cs typeface="Arial" pitchFamily="34" charset="0"/>
                <a:sym typeface="Symbol" pitchFamily="18" charset="2"/>
              </a:rPr>
              <a:t>80m</a:t>
            </a:r>
            <a:r>
              <a:rPr lang="en-US" altLang="zh-TW" sz="105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endParaRPr lang="en-US" altLang="zh-TW" sz="105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9" name="直線接點 8"/>
          <p:cNvCxnSpPr/>
          <p:nvPr/>
        </p:nvCxnSpPr>
        <p:spPr>
          <a:xfrm flipV="1">
            <a:off x="520700" y="3429000"/>
            <a:ext cx="7939088" cy="749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95288" y="3500438"/>
            <a:ext cx="8062912" cy="6651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2663825" y="2379663"/>
            <a:ext cx="0" cy="32813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 txBox="1">
            <a:spLocks/>
          </p:cNvSpPr>
          <p:nvPr/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solidFill>
                  <a:srgbClr val="C00000"/>
                </a:solidFill>
              </a:rPr>
              <a:t>Use of </a:t>
            </a:r>
            <a:r>
              <a:rPr lang="en-US" altLang="zh-TW" sz="2400" dirty="0" err="1">
                <a:solidFill>
                  <a:srgbClr val="C00000"/>
                </a:solidFill>
              </a:rPr>
              <a:t>Bonjean</a:t>
            </a:r>
            <a:r>
              <a:rPr lang="en-US" altLang="zh-TW" sz="2400" dirty="0">
                <a:solidFill>
                  <a:srgbClr val="C00000"/>
                </a:solidFill>
              </a:rPr>
              <a:t> Curves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pic>
        <p:nvPicPr>
          <p:cNvPr id="16" name="圖片 4" descr="Bonjean-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408238"/>
            <a:ext cx="8964612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8244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238" name="Group 1438"/>
          <p:cNvGraphicFramePr>
            <a:graphicFrameLocks noGrp="1"/>
          </p:cNvGraphicFramePr>
          <p:nvPr/>
        </p:nvGraphicFramePr>
        <p:xfrm>
          <a:off x="971550" y="188913"/>
          <a:ext cx="7345363" cy="5218108"/>
        </p:xfrm>
        <a:graphic>
          <a:graphicData uri="http://schemas.openxmlformats.org/drawingml/2006/table">
            <a:tbl>
              <a:tblPr/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336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Table 4.3 A </a:t>
                      </a:r>
                      <a:r>
                        <a:rPr kumimoji="1" lang="en-US" altLang="zh-TW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Bonjean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sheet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St. no.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Simpson’s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Sectional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Lever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Functions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Moment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Moment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Functions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　</a:t>
                      </a:r>
                      <a:endParaRPr kumimoji="1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multiplier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area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arm,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of area,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from MS,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above BL,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of moment,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  <a:endParaRPr kumimoji="1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a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zh-TW" sz="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j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a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zh-TW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a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zh-TW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j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zh-TW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a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zh-TW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zh-TW" sz="8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5=2x3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6=5x4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7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8=2x7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0.5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0.230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-5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0.115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-0.575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0.370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0.185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1/2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0.680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-4.5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1.360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-6.120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0.930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1.860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1.5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1.040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-4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1.560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-6.240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1.450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2.175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2.990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-3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11.960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-35.880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3.830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15.320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2.210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4.420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-8.840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3.110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6.220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2.620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-1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10.480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-10.480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3.760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15.040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2.680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5.360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3.930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7.860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2.420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9.680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9.680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3.680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14.720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2.090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4.180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8.360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3.290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6.580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1.510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6.040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18.120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2.470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9.880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1.5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0.870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1.305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5.220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1.450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2.175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 1/2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0.430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4.5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0.860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3.870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0.770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1.540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0.5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0.030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0.075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0.060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0.030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6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Sums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57.335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-22.810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83.585 </a:t>
                      </a:r>
                      <a:endParaRPr kumimoji="1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78314" name="Group 15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34509"/>
              </p:ext>
            </p:extLst>
          </p:nvPr>
        </p:nvGraphicFramePr>
        <p:xfrm>
          <a:off x="1979613" y="5516563"/>
          <a:ext cx="4105275" cy="1219200"/>
        </p:xfrm>
        <a:graphic>
          <a:graphicData uri="http://schemas.openxmlformats.org/drawingml/2006/table">
            <a:tbl>
              <a:tblPr/>
              <a:tblGrid>
                <a:gridCol w="108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</a:t>
                      </a:r>
                      <a:r>
                        <a:rPr kumimoji="1" lang="en-US" altLang="zh-TW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             =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1.550 </a:t>
                      </a:r>
                      <a:endParaRPr kumimoji="1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m</a:t>
                      </a:r>
                      <a:endParaRPr kumimoji="1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</a:t>
                      </a:r>
                      <a:r>
                        <a:rPr kumimoji="1" lang="en-US" altLang="zh-TW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            </a:t>
                      </a: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=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2x1.55x57.335/3=59.246 </a:t>
                      </a:r>
                      <a:endParaRPr kumimoji="1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m^3</a:t>
                      </a:r>
                      <a:endParaRPr kumimoji="1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LCB          </a:t>
                      </a: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=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-22.810/57.335x1.55=-0.617 </a:t>
                      </a:r>
                      <a:endParaRPr kumimoji="1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m</a:t>
                      </a:r>
                      <a:endParaRPr kumimoji="1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VCB</a:t>
                      </a: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KB</a:t>
                      </a: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en-US" altLang="zh-TW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=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83.585 / 57.335 </a:t>
                      </a: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=1.458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m</a:t>
                      </a:r>
                      <a:endParaRPr kumimoji="1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227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Exercise 2-3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3"/>
            <a:ext cx="8003232" cy="3456384"/>
          </a:xfrm>
        </p:spPr>
        <p:txBody>
          <a:bodyPr/>
          <a:lstStyle/>
          <a:p>
            <a:pPr>
              <a:defRPr/>
            </a:pPr>
            <a:r>
              <a:rPr lang="en-US" altLang="zh-TW" sz="2800" dirty="0"/>
              <a:t>Use the result of the </a:t>
            </a:r>
            <a:r>
              <a:rPr lang="en-US" altLang="zh-CN" sz="2800" dirty="0" err="1">
                <a:solidFill>
                  <a:srgbClr val="FFFF00"/>
                </a:solidFill>
                <a:ea typeface="SimSun" panose="02010600030101010101" pitchFamily="2" charset="-122"/>
              </a:rPr>
              <a:t>Bonjean</a:t>
            </a:r>
            <a:r>
              <a:rPr lang="en-US" altLang="zh-CN" sz="2800" dirty="0">
                <a:solidFill>
                  <a:srgbClr val="FFFF00"/>
                </a:solidFill>
                <a:ea typeface="SimSun" panose="02010600030101010101" pitchFamily="2" charset="-122"/>
              </a:rPr>
              <a:t> Curves </a:t>
            </a:r>
            <a:r>
              <a:rPr lang="en-US" altLang="zh-TW" sz="2800" dirty="0"/>
              <a:t>in EX. 2-2 to calculate the following data if the ship has trim</a:t>
            </a:r>
            <a:r>
              <a:rPr lang="zh-TW" altLang="en-US" sz="2800" dirty="0"/>
              <a:t> </a:t>
            </a:r>
            <a:r>
              <a:rPr lang="en-US" altLang="zh-TW" sz="2800" dirty="0"/>
              <a:t>angles</a:t>
            </a:r>
            <a:r>
              <a:rPr lang="zh-TW" altLang="en-US" sz="2800" dirty="0"/>
              <a:t> </a:t>
            </a:r>
            <a:r>
              <a:rPr lang="zh-TW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2800" dirty="0">
                <a:solidFill>
                  <a:srgbClr val="FFFF00"/>
                </a:solidFill>
                <a:sym typeface="Symbol" panose="05050102010706020507" pitchFamily="18" charset="2"/>
              </a:rPr>
              <a:t>=3, 5 , 7 </a:t>
            </a:r>
            <a:r>
              <a:rPr lang="en-US" altLang="zh-TW" sz="2800" dirty="0"/>
              <a:t>:</a:t>
            </a:r>
          </a:p>
          <a:p>
            <a:pPr lvl="1">
              <a:defRPr/>
            </a:pPr>
            <a:r>
              <a:rPr lang="en-US" altLang="zh-TW" sz="2800" dirty="0"/>
              <a:t>Displacement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</a:t>
            </a:r>
          </a:p>
          <a:p>
            <a:pPr lvl="1">
              <a:defRPr/>
            </a:pPr>
            <a:r>
              <a:rPr lang="en-US" altLang="zh-TW" sz="2800" dirty="0">
                <a:sym typeface="Symbol"/>
              </a:rPr>
              <a:t>Longitudinal Center of Buoyancy: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LCB</a:t>
            </a:r>
          </a:p>
          <a:p>
            <a:pPr lvl="1">
              <a:defRPr/>
            </a:pPr>
            <a:r>
              <a:rPr lang="en-US" altLang="zh-TW" sz="2800" dirty="0">
                <a:sym typeface="Symbol"/>
              </a:rPr>
              <a:t>Vertical Center of Buoyancy: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VCB</a:t>
            </a:r>
          </a:p>
        </p:txBody>
      </p:sp>
    </p:spTree>
    <p:extLst>
      <p:ext uri="{BB962C8B-B14F-4D97-AF65-F5344CB8AC3E}">
        <p14:creationId xmlns:p14="http://schemas.microsoft.com/office/powerpoint/2010/main" val="14821575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纵倾状态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568354"/>
          </a:xfrm>
        </p:spPr>
        <p:txBody>
          <a:bodyPr/>
          <a:lstStyle/>
          <a:p>
            <a:pPr marL="673200" lvl="1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0000FF"/>
                </a:solidFill>
              </a:rPr>
              <a:t>费尔索夫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Firsov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000FF"/>
                </a:solidFill>
              </a:rPr>
              <a:t>图谱</a:t>
            </a:r>
            <a:endParaRPr lang="en-US" altLang="zh-TW" dirty="0">
              <a:solidFill>
                <a:srgbClr val="0000FF"/>
              </a:solidFill>
            </a:endParaRPr>
          </a:p>
          <a:p>
            <a:pPr marL="889200" lvl="2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邦戎曲线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计算并绘制而成的曲线图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Think: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200" lvl="2" indent="-457200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表示船舶在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纵倾水线下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浮心纵向座标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首、尾吃水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之间的关系，如图示。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75</a:t>
            </a:fld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r="2828"/>
          <a:stretch/>
        </p:blipFill>
        <p:spPr>
          <a:xfrm>
            <a:off x="1187625" y="2636912"/>
            <a:ext cx="6696744" cy="4176464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 flipV="1">
            <a:off x="5076056" y="3645024"/>
            <a:ext cx="0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051720" y="3645024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076056" y="3645024"/>
            <a:ext cx="432048" cy="36004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4664597" y="3645024"/>
            <a:ext cx="411459" cy="220920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5868144" y="5373216"/>
            <a:ext cx="1872208" cy="432048"/>
          </a:xfrm>
          <a:prstGeom prst="ellipse">
            <a:avLst/>
          </a:prstGeom>
          <a:solidFill>
            <a:srgbClr val="060BD4">
              <a:alpha val="25098"/>
            </a:srgbClr>
          </a:solidFill>
          <a:ln w="9525">
            <a:solidFill>
              <a:srgbClr val="009FD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7" name="橢圓 6"/>
          <p:cNvSpPr/>
          <p:nvPr/>
        </p:nvSpPr>
        <p:spPr>
          <a:xfrm>
            <a:off x="1907704" y="5265018"/>
            <a:ext cx="1440160" cy="540245"/>
          </a:xfrm>
          <a:prstGeom prst="ellipse">
            <a:avLst/>
          </a:prstGeom>
          <a:solidFill>
            <a:srgbClr val="008000">
              <a:alpha val="25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5759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纵倾和横倾状态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2808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由前苏联人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符拉索夫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Flasov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提出之方法：使用了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组曲线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符拉索夫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来进行计算，包括：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船舶各站号的半个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面积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随吃水变化的曲线组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船舶各站号的半个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对中线的力矩</a:t>
            </a:r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随吃水变化的曲线组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船舶各站号的半个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对基线的力矩</a:t>
            </a:r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随吃水变化的曲线组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lvl="1">
              <a:lnSpc>
                <a:spcPct val="100000"/>
              </a:lnSpc>
            </a:pPr>
            <a:endParaRPr lang="zh-TW" altLang="en-US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76</a:t>
            </a:fld>
            <a:endParaRPr lang="en-GB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/>
        </p:blipFill>
        <p:spPr>
          <a:xfrm>
            <a:off x="971600" y="3858599"/>
            <a:ext cx="7435248" cy="25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纵倾和横倾状态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符拉索夫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曲线的计算步骤：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绘制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符拉索夫</a:t>
            </a:r>
            <a:r>
              <a:rPr lang="zh-TW" altLang="en-US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曲线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正浮状态不同吃水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情况下，将各站号半个横剖面面积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对中线的力矩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及对基线的力矩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，按照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变上限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积分公式算出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rabicParenR"/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zh-TW" altLang="en-US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77</a:t>
            </a:fld>
            <a:endParaRPr lang="en-GB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1520" y="5085184"/>
            <a:ext cx="8641656" cy="165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船舶各站号的半个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横剖面对中线的力矩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随吃水变化的曲线组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655200" lvl="1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船舶各站号的半个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横剖面对基线的力矩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随吃水变化的曲线组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lvl="1">
              <a:lnSpc>
                <a:spcPct val="100000"/>
              </a:lnSpc>
            </a:pPr>
            <a:endParaRPr lang="zh-TW" altLang="en-US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52991"/>
              </p:ext>
            </p:extLst>
          </p:nvPr>
        </p:nvGraphicFramePr>
        <p:xfrm>
          <a:off x="1043608" y="2564904"/>
          <a:ext cx="2808312" cy="2399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3" imgW="1307880" imgH="1117440" progId="Equation.DSMT4">
                  <p:embed/>
                </p:oleObj>
              </mc:Choice>
              <mc:Fallback>
                <p:oleObj name="Equation" r:id="rId3" imgW="13078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564904"/>
                        <a:ext cx="2808312" cy="239933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6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纵倾和横倾状态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78</a:t>
            </a:fld>
            <a:endParaRPr lang="en-GB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1520" y="980728"/>
            <a:ext cx="8641656" cy="1584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zh-TW" altLang="en-US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计算排水体积和浮心座标</a:t>
            </a:r>
            <a:endParaRPr lang="en-US" altLang="zh-TW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假设船的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首吃水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尾吃水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，求得距中横剖面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处的一个横剖面与水线面的交线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如图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该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横剖面的中线处的吃水为：</a:t>
            </a:r>
            <a:endParaRPr lang="en-US" altLang="zh-TW" dirty="0">
              <a:solidFill>
                <a:srgbClr val="080808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6" y="4653136"/>
            <a:ext cx="7972626" cy="2204865"/>
          </a:xfrm>
          <a:prstGeom prst="rect">
            <a:avLst/>
          </a:prstGeom>
        </p:spPr>
      </p:pic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110619"/>
              </p:ext>
            </p:extLst>
          </p:nvPr>
        </p:nvGraphicFramePr>
        <p:xfrm>
          <a:off x="899592" y="2629471"/>
          <a:ext cx="69199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7" name="Equation" r:id="rId4" imgW="3124080" imgH="393480" progId="Equation.DSMT4">
                  <p:embed/>
                </p:oleObj>
              </mc:Choice>
              <mc:Fallback>
                <p:oleObj name="Equation" r:id="rId4" imgW="3124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629471"/>
                        <a:ext cx="6919913" cy="87153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3501008"/>
            <a:ext cx="8641656" cy="405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可由中横剖面处的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右舷吃水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左舷吃水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求得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endParaRPr lang="en-US" altLang="zh-TW" dirty="0">
              <a:solidFill>
                <a:srgbClr val="080808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373763"/>
              </p:ext>
            </p:extLst>
          </p:nvPr>
        </p:nvGraphicFramePr>
        <p:xfrm>
          <a:off x="899591" y="3933056"/>
          <a:ext cx="2808313" cy="69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8" name="Equation" r:id="rId6" imgW="1600200" imgH="393480" progId="Equation.DSMT4">
                  <p:embed/>
                </p:oleObj>
              </mc:Choice>
              <mc:Fallback>
                <p:oleObj name="Equation" r:id="rId6" imgW="1600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1" y="3933056"/>
                        <a:ext cx="2808313" cy="69093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3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纵倾和横倾状态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79</a:t>
            </a:fld>
            <a:endParaRPr lang="en-GB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980728"/>
            <a:ext cx="8641656" cy="729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横倾角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的水线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下之横剖面面积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的计算，依照下列方式修正：</a:t>
            </a:r>
            <a:endParaRPr lang="en-US" altLang="zh-TW" dirty="0">
              <a:solidFill>
                <a:srgbClr val="080808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078408"/>
              </p:ext>
            </p:extLst>
          </p:nvPr>
        </p:nvGraphicFramePr>
        <p:xfrm>
          <a:off x="900113" y="1736725"/>
          <a:ext cx="6256337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9" name="Equation" r:id="rId4" imgW="3162240" imgH="965160" progId="Equation.DSMT4">
                  <p:embed/>
                </p:oleObj>
              </mc:Choice>
              <mc:Fallback>
                <p:oleObj name="Equation" r:id="rId4" imgW="316224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113" y="1736725"/>
                        <a:ext cx="6256337" cy="19081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54"/>
          <a:stretch/>
        </p:blipFill>
        <p:spPr>
          <a:xfrm>
            <a:off x="822258" y="3925986"/>
            <a:ext cx="7422150" cy="2743374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915816" y="5373216"/>
            <a:ext cx="288032" cy="28803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8" name="橢圓 7"/>
          <p:cNvSpPr/>
          <p:nvPr/>
        </p:nvSpPr>
        <p:spPr>
          <a:xfrm>
            <a:off x="6156176" y="4725144"/>
            <a:ext cx="288032" cy="28803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9" name="橢圓 8"/>
          <p:cNvSpPr/>
          <p:nvPr/>
        </p:nvSpPr>
        <p:spPr>
          <a:xfrm>
            <a:off x="2051720" y="5896913"/>
            <a:ext cx="288032" cy="288032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0" name="橢圓 9"/>
          <p:cNvSpPr/>
          <p:nvPr/>
        </p:nvSpPr>
        <p:spPr>
          <a:xfrm>
            <a:off x="5580112" y="5297673"/>
            <a:ext cx="288032" cy="288032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1" name="橢圓 10"/>
          <p:cNvSpPr/>
          <p:nvPr/>
        </p:nvSpPr>
        <p:spPr>
          <a:xfrm>
            <a:off x="2597544" y="4743440"/>
            <a:ext cx="288032" cy="288032"/>
          </a:xfrm>
          <a:prstGeom prst="ellipse">
            <a:avLst/>
          </a:prstGeom>
          <a:solidFill>
            <a:srgbClr val="FF33CC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4" name="橢圓 13"/>
          <p:cNvSpPr/>
          <p:nvPr/>
        </p:nvSpPr>
        <p:spPr>
          <a:xfrm>
            <a:off x="2123728" y="5157192"/>
            <a:ext cx="288032" cy="288032"/>
          </a:xfrm>
          <a:prstGeom prst="ellipse">
            <a:avLst/>
          </a:prstGeom>
          <a:solidFill>
            <a:srgbClr val="612A8A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7032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/>
              <a:t>浮性概述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7"/>
            <a:ext cx="8641656" cy="1800201"/>
          </a:xfrm>
          <a:solidFill>
            <a:schemeClr val="bg1"/>
          </a:solidFill>
        </p:spPr>
        <p:txBody>
          <a:bodyPr/>
          <a:lstStyle/>
          <a:p>
            <a:pPr marL="439200" indent="-457200"/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阿基米德原理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/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物体在水中所受的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浮力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等于该物体所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排开同体积的水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所产生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之重力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/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船舶所受到的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浮力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船舶所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排开水的重量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/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indent="-457200">
              <a:buFont typeface="+mj-lt"/>
              <a:buAutoNum type="arabicParenR"/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75203"/>
              </p:ext>
            </p:extLst>
          </p:nvPr>
        </p:nvGraphicFramePr>
        <p:xfrm>
          <a:off x="899592" y="2852937"/>
          <a:ext cx="1152128" cy="49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3" imgW="469800" imgH="203040" progId="Equation.DSMT4">
                  <p:embed/>
                </p:oleObj>
              </mc:Choice>
              <mc:Fallback>
                <p:oleObj name="Equation" r:id="rId3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852937"/>
                        <a:ext cx="1152128" cy="49764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251520" y="3428999"/>
            <a:ext cx="8641656" cy="180020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排水量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zh-TW" altLang="en-US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排水体积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zh-TW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水的重量密度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TW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55200" lvl="1" indent="-457200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淡水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=1.000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TW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=1.025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TW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：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浮力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但习惯上都用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质量单位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代替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/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indent="-457200">
              <a:buFont typeface="+mj-lt"/>
              <a:buAutoNum type="arabicParenR"/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</a:rPr>
              <a:t>纵倾和横倾状态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80</a:t>
            </a:fld>
            <a:endParaRPr lang="en-GB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980728"/>
            <a:ext cx="8641656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式中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和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可根據水平線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和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FL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，分別從符拉索夫曲線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上量得；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和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可直接從該橫剖面圖中求得：</a:t>
            </a:r>
            <a:endParaRPr lang="en-US" altLang="zh-TW" dirty="0">
              <a:solidFill>
                <a:srgbClr val="080808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57712"/>
              </p:ext>
            </p:extLst>
          </p:nvPr>
        </p:nvGraphicFramePr>
        <p:xfrm>
          <a:off x="899592" y="1870075"/>
          <a:ext cx="3441668" cy="163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Equation" r:id="rId3" imgW="1714320" imgH="812520" progId="Equation.DSMT4">
                  <p:embed/>
                </p:oleObj>
              </mc:Choice>
              <mc:Fallback>
                <p:oleObj name="Equation" r:id="rId3" imgW="17143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870075"/>
                        <a:ext cx="3441668" cy="163093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A07366-CB75-4AA8-9E5B-928B849F427C}" type="slidenum">
              <a:rPr lang="en-GB" smtClean="0"/>
              <a:pPr/>
              <a:t>80</a:t>
            </a:fld>
            <a:endParaRPr lang="en-GB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54"/>
          <a:stretch/>
        </p:blipFill>
        <p:spPr>
          <a:xfrm>
            <a:off x="822258" y="3925986"/>
            <a:ext cx="7422150" cy="2743374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2915816" y="5373216"/>
            <a:ext cx="288032" cy="28803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0" name="橢圓 9"/>
          <p:cNvSpPr/>
          <p:nvPr/>
        </p:nvSpPr>
        <p:spPr>
          <a:xfrm>
            <a:off x="6156176" y="4725144"/>
            <a:ext cx="288032" cy="28803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1" name="橢圓 10"/>
          <p:cNvSpPr/>
          <p:nvPr/>
        </p:nvSpPr>
        <p:spPr>
          <a:xfrm>
            <a:off x="2051720" y="5896913"/>
            <a:ext cx="288032" cy="288032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4" name="橢圓 13"/>
          <p:cNvSpPr/>
          <p:nvPr/>
        </p:nvSpPr>
        <p:spPr>
          <a:xfrm>
            <a:off x="5580112" y="5297673"/>
            <a:ext cx="288032" cy="288032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5" name="橢圓 14"/>
          <p:cNvSpPr/>
          <p:nvPr/>
        </p:nvSpPr>
        <p:spPr>
          <a:xfrm>
            <a:off x="2627784" y="4725144"/>
            <a:ext cx="288032" cy="288032"/>
          </a:xfrm>
          <a:prstGeom prst="ellipse">
            <a:avLst/>
          </a:prstGeom>
          <a:solidFill>
            <a:srgbClr val="FF33CC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6" name="橢圓 15"/>
          <p:cNvSpPr/>
          <p:nvPr/>
        </p:nvSpPr>
        <p:spPr>
          <a:xfrm>
            <a:off x="2123728" y="5157192"/>
            <a:ext cx="288032" cy="288032"/>
          </a:xfrm>
          <a:prstGeom prst="ellipse">
            <a:avLst/>
          </a:prstGeom>
          <a:solidFill>
            <a:srgbClr val="7030A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3" name="椭圆 2"/>
          <p:cNvSpPr/>
          <p:nvPr/>
        </p:nvSpPr>
        <p:spPr>
          <a:xfrm>
            <a:off x="1907704" y="5441689"/>
            <a:ext cx="288032" cy="219559"/>
          </a:xfrm>
          <a:prstGeom prst="ellipse">
            <a:avLst/>
          </a:prstGeom>
          <a:noFill/>
          <a:ln w="12700">
            <a:solidFill>
              <a:srgbClr val="97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5" name="椭圆 4"/>
          <p:cNvSpPr/>
          <p:nvPr/>
        </p:nvSpPr>
        <p:spPr>
          <a:xfrm>
            <a:off x="2843808" y="4509120"/>
            <a:ext cx="288032" cy="216024"/>
          </a:xfrm>
          <a:prstGeom prst="ellipse">
            <a:avLst/>
          </a:prstGeom>
          <a:noFill/>
          <a:ln w="952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487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纵倾和横倾状态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81</a:t>
            </a:fld>
            <a:endParaRPr lang="en-GB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980728"/>
            <a:ext cx="8641656" cy="1486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依照上述方式将各站号在横倾水线下的横剖面面积一一算出，并绘制相应的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横剖面面积曲线图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＝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如此，在沿船长方向积分，即可求得船舶在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兼有纵倾与横倾状态下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只排水体积和浮心纵向坐标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i="1" baseline="-25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endParaRPr lang="en-US" altLang="zh-TW" dirty="0">
              <a:solidFill>
                <a:srgbClr val="080808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201637"/>
              </p:ext>
            </p:extLst>
          </p:nvPr>
        </p:nvGraphicFramePr>
        <p:xfrm>
          <a:off x="899592" y="2573249"/>
          <a:ext cx="2302520" cy="18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3" name="Equation" r:id="rId4" imgW="1066680" imgH="863280" progId="Equation.DSMT4">
                  <p:embed/>
                </p:oleObj>
              </mc:Choice>
              <mc:Fallback>
                <p:oleObj name="Equation" r:id="rId4" imgW="10666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573249"/>
                        <a:ext cx="2302520" cy="18638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A07366-CB75-4AA8-9E5B-928B849F427C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251520" y="4463034"/>
            <a:ext cx="8641656" cy="406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浮心横向坐标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的基本公式</a:t>
            </a:r>
            <a:r>
              <a:rPr lang="en-US" altLang="zh-TW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endParaRPr lang="en-US" altLang="zh-TW" dirty="0">
              <a:solidFill>
                <a:srgbClr val="080808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521137"/>
              </p:ext>
            </p:extLst>
          </p:nvPr>
        </p:nvGraphicFramePr>
        <p:xfrm>
          <a:off x="919849" y="4950618"/>
          <a:ext cx="14795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4" name="Equation" r:id="rId6" imgW="685800" imgH="393480" progId="Equation.DSMT4">
                  <p:embed/>
                </p:oleObj>
              </mc:Choice>
              <mc:Fallback>
                <p:oleObj name="Equation" r:id="rId6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9849" y="4950618"/>
                        <a:ext cx="1479550" cy="8493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5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船舶在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纵倾和横倾状态</a:t>
            </a:r>
            <a:r>
              <a:rPr lang="zh-TW" altLang="en-US" dirty="0"/>
              <a:t>下排水体积和浮心位置的计算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82</a:t>
            </a:fld>
            <a:endParaRPr lang="en-GB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980727"/>
            <a:ext cx="8641656" cy="1152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利用横剖面面积曲线图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＝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除可求得船舶排水体积外，排水体积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对中线面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xOz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静力矩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xOz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可应用符拉索夫曲线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，参照求面积类似方法求得，即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>
              <a:lnSpc>
                <a:spcPct val="100000"/>
              </a:lnSpc>
            </a:pPr>
            <a:endParaRPr lang="en-US" altLang="zh-TW" dirty="0">
              <a:solidFill>
                <a:srgbClr val="080808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649778"/>
              </p:ext>
            </p:extLst>
          </p:nvPr>
        </p:nvGraphicFramePr>
        <p:xfrm>
          <a:off x="846138" y="2132856"/>
          <a:ext cx="24114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6" name="Equation" r:id="rId4" imgW="1117440" imgH="507960" progId="Equation.DSMT4">
                  <p:embed/>
                </p:oleObj>
              </mc:Choice>
              <mc:Fallback>
                <p:oleObj name="Equation" r:id="rId4" imgW="1117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6138" y="2132856"/>
                        <a:ext cx="2411412" cy="10969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A07366-CB75-4AA8-9E5B-928B849F427C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251520" y="3284984"/>
            <a:ext cx="8641656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浮心垂向坐标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则可应用符拉索夫曲线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，参照求面积类似方法求得</a:t>
            </a:r>
            <a:r>
              <a:rPr lang="en-US" altLang="zh-TW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zh-TW" altLang="en-US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用排水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体积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对中线面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xOy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静力矩</a:t>
            </a:r>
            <a:r>
              <a:rPr lang="en-US" altLang="zh-TW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zh-TW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xOy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，即：</a:t>
            </a:r>
            <a:endParaRPr lang="en-US" altLang="zh-TW" dirty="0">
              <a:solidFill>
                <a:srgbClr val="080808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60653"/>
              </p:ext>
            </p:extLst>
          </p:nvPr>
        </p:nvGraphicFramePr>
        <p:xfrm>
          <a:off x="873125" y="4149725"/>
          <a:ext cx="23844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7" name="Equation" r:id="rId6" imgW="1104840" imgH="507960" progId="Equation.DSMT4">
                  <p:embed/>
                </p:oleObj>
              </mc:Choice>
              <mc:Fallback>
                <p:oleObj name="Equation" r:id="rId6" imgW="1104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3125" y="4149725"/>
                        <a:ext cx="2384425" cy="10969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5301208"/>
            <a:ext cx="8641656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zh-TW" altLang="en-US" dirty="0">
                <a:solidFill>
                  <a:srgbClr val="080808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具体的计算，可根据有关的积分公式，采用数值积分方法进行处理。</a:t>
            </a:r>
            <a:endParaRPr lang="en-US" altLang="zh-TW" dirty="0">
              <a:solidFill>
                <a:srgbClr val="080808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" title="Question={&quot;question_id&quot;:null,&quot;user_id&quot;:null,&quot;accesstoken&quot;:null,&quot;course_id&quot;:null,&quot;q_type&quot;:&quot;essay&quot;,&quot;is_group&quot;:&quot;NO&quot;,&quot;is_anonymous&quot;:&quot;NO&quot;,&quot;description&quot;:&quot;若欲计算纵倾状态下排水体积和浮心位置，可藉助何种曲线来达成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9242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800" dirty="0"/>
              <a:t>若欲计算</a:t>
            </a:r>
            <a:r>
              <a:rPr lang="zh-TW" altLang="en-US" sz="2800" dirty="0">
                <a:solidFill>
                  <a:srgbClr val="FF0000"/>
                </a:solidFill>
              </a:rPr>
              <a:t>纵倾状态</a:t>
            </a:r>
            <a:r>
              <a:rPr lang="zh-TW" altLang="en-US" sz="2800" dirty="0"/>
              <a:t>下排水体积和浮心位置，可藉助</a:t>
            </a:r>
            <a:r>
              <a:rPr lang="zh-TW" altLang="en-US" sz="2800" dirty="0">
                <a:solidFill>
                  <a:srgbClr val="0000FF"/>
                </a:solidFill>
              </a:rPr>
              <a:t>何种曲线</a:t>
            </a:r>
            <a:r>
              <a:rPr lang="zh-TW" altLang="en-US" sz="2800" dirty="0"/>
              <a:t>来达成？</a:t>
            </a:r>
            <a:endParaRPr lang="zh-CN" altLang="en-US" sz="28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096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group&amp;q_type=essay&amp;default_group=YES" title="Question={&quot;question_id&quot;:null,&quot;user_id&quot;:null,&quot;accesstoken&quot;:null,&quot;course_id&quot;:null,&quot;q_type&quot;:&quot;essay&quot;,&quot;is_group&quot;:&quot;YES&quot;,&quot;is_anonymous&quot;:&quot;NO&quot;,&quot;description&quot;:&quot;若欲计算有纵倾&amp;横倾状态下排水体积和浮心位置，可藉助何种图谱来达成？&quot;,&quot;restrict_type&quot;:null,&quot;restrict_num&quot;:null,&quot;is_defalut_group&quot;:&quot;YES&quot;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9738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800" dirty="0"/>
              <a:t>若欲计算有</a:t>
            </a:r>
            <a:r>
              <a:rPr lang="zh-TW" altLang="en-US" sz="2800" dirty="0">
                <a:solidFill>
                  <a:srgbClr val="FF0000"/>
                </a:solidFill>
              </a:rPr>
              <a:t>纵倾</a:t>
            </a:r>
            <a:r>
              <a:rPr lang="en-US" altLang="zh-TW" sz="2800" dirty="0">
                <a:solidFill>
                  <a:srgbClr val="FF0000"/>
                </a:solidFill>
              </a:rPr>
              <a:t>&amp;</a:t>
            </a:r>
            <a:r>
              <a:rPr lang="zh-TW" altLang="en-US" sz="2800" dirty="0">
                <a:solidFill>
                  <a:srgbClr val="FF0000"/>
                </a:solidFill>
              </a:rPr>
              <a:t>横倾状态</a:t>
            </a:r>
            <a:r>
              <a:rPr lang="zh-TW" altLang="en-US" sz="2800" dirty="0"/>
              <a:t>下排水体积和浮心位置，可藉助</a:t>
            </a:r>
            <a:r>
              <a:rPr lang="zh-TW" altLang="en-US" sz="2800" dirty="0">
                <a:solidFill>
                  <a:srgbClr val="0000FF"/>
                </a:solidFill>
              </a:rPr>
              <a:t>何种图谱</a:t>
            </a:r>
            <a:r>
              <a:rPr lang="zh-TW" altLang="en-US" sz="2800" dirty="0"/>
              <a:t>来达成？</a:t>
            </a:r>
            <a:endParaRPr lang="zh-CN" altLang="en-US" sz="28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8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zh-TW" altLang="en-US" dirty="0"/>
              <a:t>浮性概述</a:t>
            </a:r>
            <a:r>
              <a:rPr lang="en-US" altLang="zh-TW" dirty="0"/>
              <a:t>(</a:t>
            </a:r>
            <a:r>
              <a:rPr lang="zh-TW" altLang="en-US" dirty="0"/>
              <a:t>平衡條件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24743"/>
            <a:ext cx="8641656" cy="1368153"/>
          </a:xfrm>
          <a:solidFill>
            <a:schemeClr val="bg1"/>
          </a:solidFill>
        </p:spPr>
        <p:txBody>
          <a:bodyPr/>
          <a:lstStyle/>
          <a:p>
            <a:pPr marL="439200" indent="-457200"/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船舶静止漂浮于某一位置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姿势时，只受到垂直向下的重力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和垂直向上得浮力 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 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的作用，因此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平衡的条件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rabicParenR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重力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浮力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的大小相等，而方向则相反，即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indent="-457200">
              <a:buFont typeface="+mj-lt"/>
              <a:buAutoNum type="arabicParenR"/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2767"/>
              </p:ext>
            </p:extLst>
          </p:nvPr>
        </p:nvGraphicFramePr>
        <p:xfrm>
          <a:off x="925513" y="2572072"/>
          <a:ext cx="1244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3" imgW="507960" imgH="203040" progId="Equation.DSMT4">
                  <p:embed/>
                </p:oleObj>
              </mc:Choice>
              <mc:Fallback>
                <p:oleObj name="Equation" r:id="rId3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5513" y="2572072"/>
                        <a:ext cx="1244600" cy="49688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251520" y="3212976"/>
            <a:ext cx="8641656" cy="39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arenR" startAt="2"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重心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浮心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同一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垂直線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共線</a:t>
            </a:r>
            <a:r>
              <a:rPr lang="en-US" altLang="zh-TW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/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00" indent="-457200">
              <a:buFont typeface="+mj-lt"/>
              <a:buAutoNum type="arabicParenR"/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51219"/>
              </p:ext>
            </p:extLst>
          </p:nvPr>
        </p:nvGraphicFramePr>
        <p:xfrm>
          <a:off x="956345" y="3753098"/>
          <a:ext cx="1079996" cy="53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5" imgW="431640" imgH="215640" progId="Equation.DSMT4">
                  <p:embed/>
                </p:oleObj>
              </mc:Choice>
              <mc:Fallback>
                <p:oleObj name="Equation" r:id="rId5" imgW="431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6345" y="3753098"/>
                        <a:ext cx="1079996" cy="53999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4">
            <a:extLst>
              <a:ext uri="{FF2B5EF4-FFF2-40B4-BE49-F238E27FC236}">
                <a16:creationId xmlns:a16="http://schemas.microsoft.com/office/drawing/2014/main" id="{EC929B69-1717-4B3B-877C-A0521157EE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r="4513" b="5629"/>
          <a:stretch/>
        </p:blipFill>
        <p:spPr>
          <a:xfrm>
            <a:off x="6701991" y="2564905"/>
            <a:ext cx="2442009" cy="1872207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C4373BE-B273-40C7-B235-07E2A2C09164}"/>
              </a:ext>
            </a:extLst>
          </p:cNvPr>
          <p:cNvCxnSpPr>
            <a:cxnSpLocks/>
          </p:cNvCxnSpPr>
          <p:nvPr/>
        </p:nvCxnSpPr>
        <p:spPr>
          <a:xfrm>
            <a:off x="7856738" y="2512381"/>
            <a:ext cx="35640" cy="1846555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f1168d-fefe-4af1-8f81-938cd654b11e">JH4W24FDYRF3-7-4</_dlc_DocId>
    <_dlc_DocIdUrl xmlns="e4f1168d-fefe-4af1-8f81-938cd654b11e">
      <Url>http://groups.dnv.com/sites/Sales_EA_Germany/_layouts/DocIdRedir.aspx?ID=JH4W24FDYRF3-7-4</Url>
      <Description>JH4W24FDYRF3-7-4</Description>
    </_dlc_DocIdUrl>
    <AverageRating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0E0B2ACD7A9489F2D660F821C77F3" ma:contentTypeVersion="2" ma:contentTypeDescription="Create a new document." ma:contentTypeScope="" ma:versionID="d5b3f5092212e02753eb3af3a82cddaf">
  <xsd:schema xmlns:xsd="http://www.w3.org/2001/XMLSchema" xmlns:xs="http://www.w3.org/2001/XMLSchema" xmlns:p="http://schemas.microsoft.com/office/2006/metadata/properties" xmlns:ns1="http://schemas.microsoft.com/sharepoint/v3" xmlns:ns2="e4f1168d-fefe-4af1-8f81-938cd654b11e" targetNamespace="http://schemas.microsoft.com/office/2006/metadata/properties" ma:root="true" ma:fieldsID="edf7234ac356a750beced28e415b3c92" ns1:_="" ns2:_="">
    <xsd:import namespace="http://schemas.microsoft.com/sharepoint/v3"/>
    <xsd:import namespace="e4f1168d-fefe-4af1-8f81-938cd654b1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1168d-fefe-4af1-8f81-938cd654b1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439EBA-46B3-4E3E-A235-C9921A1E13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DD8CA7E-6E3F-4085-8865-F3B4E6CA7D52}">
  <ds:schemaRefs>
    <ds:schemaRef ds:uri="e4f1168d-fefe-4af1-8f81-938cd654b11e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A5F832-C07B-424F-BBA4-1FCF73EEF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f1168d-fefe-4af1-8f81-938cd654b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78A0B6B-FF6C-407F-8200-455350CCE8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wuxi_2014</Template>
  <TotalTime>0</TotalTime>
  <Words>6563</Words>
  <Application>Microsoft Office PowerPoint</Application>
  <PresentationFormat>全屏显示(4:3)</PresentationFormat>
  <Paragraphs>1239</Paragraphs>
  <Slides>84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84</vt:i4>
      </vt:variant>
    </vt:vector>
  </HeadingPairs>
  <TitlesOfParts>
    <vt:vector size="110" baseType="lpstr">
      <vt:lpstr>Arial Unicode MS</vt:lpstr>
      <vt:lpstr>標楷體</vt:lpstr>
      <vt:lpstr>微軟正黑體</vt:lpstr>
      <vt:lpstr>細明體</vt:lpstr>
      <vt:lpstr>ＭＳ Ｐゴシック</vt:lpstr>
      <vt:lpstr>新細明體</vt:lpstr>
      <vt:lpstr>新細明體</vt:lpstr>
      <vt:lpstr>SimHei</vt:lpstr>
      <vt:lpstr>华文楷体</vt:lpstr>
      <vt:lpstr>华文隶书</vt:lpstr>
      <vt:lpstr>宋体</vt:lpstr>
      <vt:lpstr>宋体</vt:lpstr>
      <vt:lpstr>Arial</vt:lpstr>
      <vt:lpstr>Calibri</vt:lpstr>
      <vt:lpstr>Cambria Math</vt:lpstr>
      <vt:lpstr>Garamond</vt:lpstr>
      <vt:lpstr>Symbol</vt:lpstr>
      <vt:lpstr>Symbol Tiger</vt:lpstr>
      <vt:lpstr>Times New Roman</vt:lpstr>
      <vt:lpstr>Verdana</vt:lpstr>
      <vt:lpstr>Wingdings</vt:lpstr>
      <vt:lpstr>Wingdings 2</vt:lpstr>
      <vt:lpstr>wuxi_2014</vt:lpstr>
      <vt:lpstr>1_wuxi_2014</vt:lpstr>
      <vt:lpstr>3_Ripple</vt:lpstr>
      <vt:lpstr>Equation</vt:lpstr>
      <vt:lpstr>   第2章  浮性</vt:lpstr>
      <vt:lpstr>PowerPoint 演示文稿</vt:lpstr>
      <vt:lpstr>PowerPoint 演示文稿</vt:lpstr>
      <vt:lpstr>PowerPoint 演示文稿</vt:lpstr>
      <vt:lpstr>重点</vt:lpstr>
      <vt:lpstr>浮性概述</vt:lpstr>
      <vt:lpstr>浮性概述</vt:lpstr>
      <vt:lpstr>浮性概述</vt:lpstr>
      <vt:lpstr>浮性概述(平衡條件)</vt:lpstr>
      <vt:lpstr>船舶座标系统</vt:lpstr>
      <vt:lpstr>船舶浮态</vt:lpstr>
      <vt:lpstr>船舶浮态</vt:lpstr>
      <vt:lpstr>船舶浮态</vt:lpstr>
      <vt:lpstr>船舶浮态</vt:lpstr>
      <vt:lpstr>船舶浮态</vt:lpstr>
      <vt:lpstr>船舶浮态</vt:lpstr>
      <vt:lpstr>船舶浮态</vt:lpstr>
      <vt:lpstr>船舶浮态</vt:lpstr>
      <vt:lpstr>船舶重量和重心位置的计算</vt:lpstr>
      <vt:lpstr>船舶重量和重心位置的计算</vt:lpstr>
      <vt:lpstr>船舶重量和重心位置的计算</vt:lpstr>
      <vt:lpstr>船舶重量和重心位置的计算</vt:lpstr>
      <vt:lpstr>船舶重量和重心位置的计算</vt:lpstr>
      <vt:lpstr>船舶重量和重心位置的计算</vt:lpstr>
      <vt:lpstr>船舶重量和重心位置的计算</vt:lpstr>
      <vt:lpstr>PowerPoint 演示文稿</vt:lpstr>
      <vt:lpstr>PowerPoint 演示文稿</vt:lpstr>
      <vt:lpstr>排水量和浮心位置的计算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纵向沿船长方向计算排水体积和浮心位置</vt:lpstr>
      <vt:lpstr>垂向沿吃水方向计算排水体积和浮心位置</vt:lpstr>
      <vt:lpstr>垂向沿吃水方向计算排水体积和浮心位置</vt:lpstr>
      <vt:lpstr>垂向沿吃水方向计算排水体积和浮心位置</vt:lpstr>
      <vt:lpstr>垂向沿吃水方向计算排水体积和浮心位置</vt:lpstr>
      <vt:lpstr>垂向沿吃水方向计算排水体积和浮心位置</vt:lpstr>
      <vt:lpstr>垂向沿吃水方向计算排水体积和浮心位置</vt:lpstr>
      <vt:lpstr>垂向沿吃水方向计算排水体积和浮心位置</vt:lpstr>
      <vt:lpstr>实例计算</vt:lpstr>
      <vt:lpstr>水线面面积计算(梯形法)</vt:lpstr>
      <vt:lpstr>水线面面积计算(辛氏一法)</vt:lpstr>
      <vt:lpstr>计算结果比较</vt:lpstr>
      <vt:lpstr>垂向沿吃水方向计算排水体积和浮心位置</vt:lpstr>
      <vt:lpstr>垂向沿吃水方向计算排水体积和浮心位置</vt:lpstr>
      <vt:lpstr>Exercise 2-1</vt:lpstr>
      <vt:lpstr>PowerPoint 演示文稿</vt:lpstr>
      <vt:lpstr>Questions</vt:lpstr>
      <vt:lpstr>垂向沿吃水方向计算排水体积和浮心位置</vt:lpstr>
      <vt:lpstr>垂向沿吃水方向计算排水体积和浮心位置</vt:lpstr>
      <vt:lpstr>垂向沿吃水方向计算排水体积和浮心位置</vt:lpstr>
      <vt:lpstr>垂向沿吃水方向计算排水体积和浮心位置</vt:lpstr>
      <vt:lpstr>垂向沿吃水方向计算排水体积和浮心位置</vt:lpstr>
      <vt:lpstr>垂向沿吃水方向计算排水体积和浮心位置</vt:lpstr>
      <vt:lpstr>PowerPoint 演示文稿</vt:lpstr>
      <vt:lpstr>船舶在纵倾状态下排水体积和浮心位置的计算</vt:lpstr>
      <vt:lpstr>船舶在纵倾状态下排水体积和浮心位置的计算</vt:lpstr>
      <vt:lpstr>Exercise 2-2</vt:lpstr>
      <vt:lpstr>船舶在纵倾状态下排水体积和浮心位置的计算</vt:lpstr>
      <vt:lpstr>船舶在纵倾状态下排水体积和浮心位置的计算</vt:lpstr>
      <vt:lpstr>PowerPoint 演示文稿</vt:lpstr>
      <vt:lpstr>PowerPoint 演示文稿</vt:lpstr>
      <vt:lpstr>PowerPoint 演示文稿</vt:lpstr>
      <vt:lpstr>PowerPoint 演示文稿</vt:lpstr>
      <vt:lpstr>Exercise 2-3</vt:lpstr>
      <vt:lpstr>船舶在纵倾状态下排水体积和浮心位置的计算</vt:lpstr>
      <vt:lpstr>船舶在纵倾和横倾状态下排水体积和浮心位置的计算</vt:lpstr>
      <vt:lpstr>船舶在纵倾和横倾状态下排水体积和浮心位置的计算</vt:lpstr>
      <vt:lpstr>船舶在纵倾和横倾状态下排水体积和浮心位置的计算</vt:lpstr>
      <vt:lpstr>船舶在纵倾和横倾状态下排水体积和浮心位置的计算</vt:lpstr>
      <vt:lpstr>船舶在纵倾和横倾状态下排水体积和浮心位置的计算</vt:lpstr>
      <vt:lpstr>船舶在纵倾和横倾状态下排水体积和浮心位置的计算</vt:lpstr>
      <vt:lpstr>船舶在纵倾和横倾状态下排水体积和浮心位置的计算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2014-10-15T15:14:41Z</dcterms:created>
  <dcterms:modified xsi:type="dcterms:W3CDTF">2018-03-18T12:14:24Z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0x010100DA20E0B2ACD7A9489F2D660F821C77F3</vt:lpwstr>
  </property>
  <property fmtid="{D5CDD505-2E9C-101B-9397-08002B2CF9AE}" pid="4" name="_dlc_DocIdItemGuid">
    <vt:lpwstr>1bd6ef3d-5fa4-4ff8-873c-7fced5222870</vt:lpwstr>
  </property>
</Properties>
</file>