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5"/>
    <p:sldMasterId id="2147483679" r:id="rId6"/>
    <p:sldMasterId id="2147483697" r:id="rId7"/>
  </p:sldMasterIdLst>
  <p:notesMasterIdLst>
    <p:notesMasterId r:id="rId46"/>
  </p:notesMasterIdLst>
  <p:handoutMasterIdLst>
    <p:handoutMasterId r:id="rId47"/>
  </p:handoutMasterIdLst>
  <p:sldIdLst>
    <p:sldId id="256" r:id="rId8"/>
    <p:sldId id="263" r:id="rId9"/>
    <p:sldId id="266" r:id="rId10"/>
    <p:sldId id="286" r:id="rId11"/>
    <p:sldId id="301" r:id="rId12"/>
    <p:sldId id="300" r:id="rId13"/>
    <p:sldId id="299" r:id="rId14"/>
    <p:sldId id="287" r:id="rId15"/>
    <p:sldId id="288" r:id="rId16"/>
    <p:sldId id="302" r:id="rId17"/>
    <p:sldId id="289" r:id="rId18"/>
    <p:sldId id="290" r:id="rId19"/>
    <p:sldId id="303" r:id="rId20"/>
    <p:sldId id="291" r:id="rId21"/>
    <p:sldId id="304" r:id="rId22"/>
    <p:sldId id="305" r:id="rId23"/>
    <p:sldId id="292" r:id="rId24"/>
    <p:sldId id="306" r:id="rId25"/>
    <p:sldId id="307" r:id="rId26"/>
    <p:sldId id="308" r:id="rId27"/>
    <p:sldId id="323" r:id="rId28"/>
    <p:sldId id="318" r:id="rId29"/>
    <p:sldId id="293" r:id="rId30"/>
    <p:sldId id="309" r:id="rId31"/>
    <p:sldId id="294" r:id="rId32"/>
    <p:sldId id="310" r:id="rId33"/>
    <p:sldId id="311" r:id="rId34"/>
    <p:sldId id="296" r:id="rId35"/>
    <p:sldId id="319" r:id="rId36"/>
    <p:sldId id="321" r:id="rId37"/>
    <p:sldId id="320" r:id="rId38"/>
    <p:sldId id="297" r:id="rId39"/>
    <p:sldId id="312" r:id="rId40"/>
    <p:sldId id="313" r:id="rId41"/>
    <p:sldId id="314" r:id="rId42"/>
    <p:sldId id="315" r:id="rId43"/>
    <p:sldId id="317" r:id="rId44"/>
    <p:sldId id="316" r:id="rId45"/>
  </p:sldIdLst>
  <p:sldSz cx="9144000" cy="6858000" type="screen4x3"/>
  <p:notesSz cx="6858000" cy="9144000"/>
  <p:custDataLst>
    <p:tags r:id="rId4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1429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4314">
          <p15:clr>
            <a:srgbClr val="A4A3A4"/>
          </p15:clr>
        </p15:guide>
        <p15:guide id="11" pos="4218">
          <p15:clr>
            <a:srgbClr val="A4A3A4"/>
          </p15:clr>
        </p15:guide>
        <p15:guide id="12" pos="2929">
          <p15:clr>
            <a:srgbClr val="A4A3A4"/>
          </p15:clr>
        </p15:guide>
        <p15:guide id="13" pos="2835">
          <p15:clr>
            <a:srgbClr val="A4A3A4"/>
          </p15:clr>
        </p15:guide>
        <p15:guide id="14" pos="1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80808"/>
    <a:srgbClr val="FF9900"/>
    <a:srgbClr val="FF5050"/>
    <a:srgbClr val="C4262E"/>
    <a:srgbClr val="FFFF00"/>
    <a:srgbClr val="00FFCC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59" autoAdjust="0"/>
  </p:normalViewPr>
  <p:slideViewPr>
    <p:cSldViewPr snapToObjects="1" showGuides="1">
      <p:cViewPr varScale="1">
        <p:scale>
          <a:sx n="114" d="100"/>
          <a:sy n="114" d="100"/>
        </p:scale>
        <p:origin x="84" y="102"/>
      </p:cViewPr>
      <p:guideLst>
        <p:guide orient="horz" pos="164"/>
        <p:guide orient="horz" pos="4162"/>
        <p:guide orient="horz" pos="731"/>
        <p:guide orient="horz" pos="799"/>
        <p:guide orient="horz" pos="3775"/>
        <p:guide orient="horz" pos="1162"/>
        <p:guide pos="1429"/>
        <p:guide pos="158"/>
        <p:guide pos="5602"/>
        <p:guide pos="4314"/>
        <p:guide pos="4218"/>
        <p:guide pos="2929"/>
        <p:guide pos="2835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902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8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8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0706-1940-4C00-BFB6-A4E2A97EA0CE}" type="datetimeFigureOut">
              <a:rPr lang="en-GB" smtClean="0"/>
              <a:t>02/04/2018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34E8-B02A-4EC5-8A6B-7F0E614D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>
                <a:solidFill>
                  <a:schemeClr val="tx1"/>
                </a:solidFill>
              </a:rPr>
              <a:t>SS  2015</a:t>
            </a:r>
            <a:endParaRPr lang="en-GB" altLang="zh-TW" sz="700" noProof="0" dirty="0">
              <a:solidFill>
                <a:schemeClr val="tx1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9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8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5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2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88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2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0850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1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6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504753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29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394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856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12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7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1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26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1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1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87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2084723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1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52" r:id="rId6"/>
    <p:sldLayoutId id="2147483653" r:id="rId7"/>
    <p:sldLayoutId id="2147483664" r:id="rId8"/>
    <p:sldLayoutId id="2147483666" r:id="rId9"/>
    <p:sldLayoutId id="2147483654" r:id="rId10"/>
    <p:sldLayoutId id="2147483667" r:id="rId11"/>
    <p:sldLayoutId id="2147483678" r:id="rId12"/>
    <p:sldLayoutId id="214748371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image" Target="../media/image24.jp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1.wmf"/><Relationship Id="rId3" Type="http://schemas.openxmlformats.org/officeDocument/2006/relationships/image" Target="../media/image34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0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4.em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3.w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55.emf"/><Relationship Id="rId9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62.png"/><Relationship Id="rId21" Type="http://schemas.openxmlformats.org/officeDocument/2006/relationships/image" Target="../media/image62.wmf"/><Relationship Id="rId7" Type="http://schemas.openxmlformats.org/officeDocument/2006/relationships/image" Target="../media/image64.png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png"/><Relationship Id="rId11" Type="http://schemas.openxmlformats.org/officeDocument/2006/relationships/image" Target="../media/image57.wmf"/><Relationship Id="rId5" Type="http://schemas.openxmlformats.org/officeDocument/2006/relationships/image" Target="../media/image56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844824"/>
            <a:ext cx="7775776" cy="7384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zh-CN" sz="4800" dirty="0"/>
            </a:br>
            <a:br>
              <a:rPr lang="en-US" altLang="zh-CN" sz="4800" dirty="0"/>
            </a:br>
            <a:br>
              <a:rPr lang="en-US" altLang="zh-CN" sz="4800" dirty="0"/>
            </a:br>
            <a:r>
              <a:rPr lang="zh-TW" altLang="en-US" sz="4800" dirty="0"/>
              <a:t>第</a:t>
            </a:r>
            <a:r>
              <a:rPr lang="en-US" altLang="zh-TW" sz="4800" dirty="0"/>
              <a:t>7</a:t>
            </a:r>
            <a:r>
              <a:rPr lang="zh-TW" altLang="en-US" sz="4800"/>
              <a:t>章 船模阻力试验</a:t>
            </a:r>
            <a:endParaRPr lang="zh-TW" altLang="zh-TW" sz="4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6445250" cy="1008111"/>
          </a:xfrm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+mn-ea"/>
              </a:rPr>
              <a:t>郭真祥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2015.09.10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2"/>
            <a:ext cx="3347864" cy="1920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977408" cy="1920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8813" r="4909" b="4826"/>
          <a:stretch/>
        </p:blipFill>
        <p:spPr>
          <a:xfrm>
            <a:off x="6407696" y="4304054"/>
            <a:ext cx="2736304" cy="1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20700" y="1337197"/>
            <a:ext cx="4214813" cy="4252391"/>
            <a:chOff x="664716" y="1196752"/>
            <a:chExt cx="4214813" cy="4252391"/>
          </a:xfrm>
        </p:grpSpPr>
        <p:pic>
          <p:nvPicPr>
            <p:cNvPr id="6" name="圖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0" r="1458"/>
            <a:stretch/>
          </p:blipFill>
          <p:spPr bwMode="auto">
            <a:xfrm>
              <a:off x="971600" y="1196752"/>
              <a:ext cx="3571404" cy="36000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3795544"/>
                </p:ext>
              </p:extLst>
            </p:nvPr>
          </p:nvGraphicFramePr>
          <p:xfrm>
            <a:off x="664716" y="4796680"/>
            <a:ext cx="4214813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Equation" r:id="rId4" imgW="5092560" imgH="787320" progId="Equation.DSMT4">
                    <p:embed/>
                  </p:oleObj>
                </mc:Choice>
                <mc:Fallback>
                  <p:oleObj name="Equation" r:id="rId4" imgW="5092560" imgH="787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4716" y="4796680"/>
                          <a:ext cx="4214813" cy="652463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542874"/>
            <a:ext cx="3233208" cy="28800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2051720" y="1661020"/>
            <a:ext cx="11972" cy="2704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220072" y="4005064"/>
            <a:ext cx="3233208" cy="936104"/>
            <a:chOff x="5220072" y="4005064"/>
            <a:chExt cx="3233208" cy="936104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4689881"/>
              <a:ext cx="3233208" cy="2512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333333"/>
                  </a:solidFill>
                </a:rPr>
                <a:t>Turbulence Stimulator</a:t>
              </a:r>
              <a:endParaRPr lang="zh-CN" altLang="en-US" sz="1600" dirty="0" err="1">
                <a:solidFill>
                  <a:srgbClr val="333333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14" idx="0"/>
            </p:cNvCxnSpPr>
            <p:nvPr/>
          </p:nvCxnSpPr>
          <p:spPr>
            <a:xfrm flipV="1">
              <a:off x="6836676" y="4005064"/>
              <a:ext cx="111588" cy="6848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55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4"/>
            </a:pPr>
            <a:r>
              <a:rPr lang="zh-TW" altLang="en-US" sz="2200" dirty="0">
                <a:latin typeface="Times New Roman" pitchFamily="18" charset="0"/>
              </a:rPr>
              <a:t>船模阻力试验的方法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340768"/>
            <a:ext cx="8641656" cy="24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/>
              <a:t>试验准备</a:t>
            </a:r>
            <a:endParaRPr lang="en-US" altLang="zh-TW" sz="22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200" dirty="0"/>
              <a:t>制作试验用船模，</a:t>
            </a:r>
            <a:r>
              <a:rPr lang="zh-TW" altLang="en-US" sz="2200" dirty="0">
                <a:solidFill>
                  <a:srgbClr val="0000FF"/>
                </a:solidFill>
              </a:rPr>
              <a:t>缩尺比</a:t>
            </a:r>
            <a:r>
              <a:rPr lang="zh-TW" altLang="en-US" sz="2200" dirty="0"/>
              <a:t>依据</a:t>
            </a:r>
            <a:r>
              <a:rPr lang="zh-TW" altLang="en-US" sz="2200" dirty="0">
                <a:solidFill>
                  <a:srgbClr val="FF0000"/>
                </a:solidFill>
              </a:rPr>
              <a:t>水池长度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拖车最高速度</a:t>
            </a:r>
            <a:r>
              <a:rPr lang="zh-TW" altLang="en-US" sz="2200" dirty="0"/>
              <a:t>以及</a:t>
            </a:r>
            <a:r>
              <a:rPr lang="zh-TW" altLang="en-US" sz="2200" dirty="0">
                <a:solidFill>
                  <a:srgbClr val="FF0000"/>
                </a:solidFill>
              </a:rPr>
              <a:t>实船尺度</a:t>
            </a:r>
            <a:r>
              <a:rPr lang="zh-TW" altLang="en-US" sz="2200" dirty="0"/>
              <a:t>和</a:t>
            </a:r>
            <a:r>
              <a:rPr lang="zh-TW" altLang="en-US" sz="2200" dirty="0">
                <a:solidFill>
                  <a:srgbClr val="FF0000"/>
                </a:solidFill>
              </a:rPr>
              <a:t>航速</a:t>
            </a:r>
            <a:r>
              <a:rPr lang="zh-TW" altLang="en-US" sz="2200" dirty="0"/>
              <a:t>决定。</a:t>
            </a:r>
            <a:endParaRPr lang="en-US" altLang="zh-TW" sz="22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200" dirty="0"/>
              <a:t>船模线型与实船保持</a:t>
            </a:r>
            <a:r>
              <a:rPr lang="zh-TW" altLang="en-US" sz="2200" dirty="0">
                <a:solidFill>
                  <a:srgbClr val="0000FF"/>
                </a:solidFill>
              </a:rPr>
              <a:t>几何相似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0000FF"/>
                </a:solidFill>
              </a:rPr>
              <a:t>表面</a:t>
            </a:r>
            <a:r>
              <a:rPr lang="zh-TW" altLang="en-US" sz="2200" dirty="0"/>
              <a:t>需</a:t>
            </a:r>
            <a:r>
              <a:rPr lang="zh-TW" altLang="en-US" sz="2200" dirty="0">
                <a:solidFill>
                  <a:srgbClr val="0000FF"/>
                </a:solidFill>
              </a:rPr>
              <a:t>光洁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200" dirty="0"/>
              <a:t>材料：</a:t>
            </a:r>
            <a:r>
              <a:rPr lang="zh-TW" altLang="en-US" sz="2200" dirty="0">
                <a:solidFill>
                  <a:srgbClr val="0000FF"/>
                </a:solidFill>
              </a:rPr>
              <a:t>蜡质</a:t>
            </a:r>
            <a:r>
              <a:rPr lang="zh-TW" altLang="en-US" sz="2200" dirty="0"/>
              <a:t>和</a:t>
            </a:r>
            <a:r>
              <a:rPr lang="zh-TW" altLang="en-US" sz="2200" dirty="0">
                <a:solidFill>
                  <a:srgbClr val="0000FF"/>
                </a:solidFill>
              </a:rPr>
              <a:t>木质</a:t>
            </a:r>
            <a:endParaRPr lang="en-US" altLang="zh-TW" sz="2200" dirty="0">
              <a:solidFill>
                <a:srgbClr val="0000FF"/>
              </a:solidFill>
            </a:endParaRPr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200" dirty="0"/>
              <a:t>安装</a:t>
            </a:r>
            <a:r>
              <a:rPr lang="zh-TW" altLang="en-US" sz="2200" dirty="0">
                <a:solidFill>
                  <a:srgbClr val="0000FF"/>
                </a:solidFill>
              </a:rPr>
              <a:t>紊流激流</a:t>
            </a:r>
            <a:r>
              <a:rPr lang="zh-TW" altLang="en-US" sz="2200" dirty="0"/>
              <a:t>装置。</a:t>
            </a:r>
            <a:endParaRPr lang="en-US" altLang="zh-TW" sz="2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28" y="3356992"/>
            <a:ext cx="4103976" cy="284121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4005064"/>
            <a:ext cx="4752528" cy="25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5"/>
            </a:pPr>
            <a:r>
              <a:rPr lang="zh-TW" altLang="en-US" sz="2200" dirty="0"/>
              <a:t>准确秤量</a:t>
            </a:r>
            <a:r>
              <a:rPr lang="zh-TW" altLang="en-US" sz="2200" dirty="0">
                <a:solidFill>
                  <a:srgbClr val="0000FF"/>
                </a:solidFill>
              </a:rPr>
              <a:t>船模重量和压载重量</a:t>
            </a:r>
            <a:r>
              <a:rPr lang="zh-TW" altLang="en-US" sz="2200" dirty="0"/>
              <a:t>，以达到相应于</a:t>
            </a:r>
            <a:r>
              <a:rPr lang="zh-TW" altLang="en-US" sz="2200" dirty="0">
                <a:solidFill>
                  <a:srgbClr val="0000FF"/>
                </a:solidFill>
              </a:rPr>
              <a:t>缩尺比的船模排水量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871200" lvl="2" indent="-457200">
              <a:lnSpc>
                <a:spcPct val="100000"/>
              </a:lnSpc>
              <a:buFont typeface="+mj-ea"/>
              <a:buAutoNum type="circleNumDbPlain" startAt="5"/>
            </a:pPr>
            <a:r>
              <a:rPr lang="zh-TW" altLang="en-US" sz="2200" dirty="0"/>
              <a:t>通过压载使船模</a:t>
            </a:r>
            <a:r>
              <a:rPr lang="zh-TW" altLang="en-US" sz="2200" dirty="0">
                <a:solidFill>
                  <a:srgbClr val="0000FF"/>
                </a:solidFill>
              </a:rPr>
              <a:t>没有横倾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0000FF"/>
                </a:solidFill>
              </a:rPr>
              <a:t>首尾吃水</a:t>
            </a:r>
            <a:r>
              <a:rPr lang="zh-TW" altLang="en-US" sz="2200" dirty="0"/>
              <a:t>满足要求。</a:t>
            </a:r>
            <a:endParaRPr lang="en-US" altLang="zh-TW" sz="2200" dirty="0"/>
          </a:p>
          <a:p>
            <a:pPr marL="871200" lvl="2" indent="-457200">
              <a:lnSpc>
                <a:spcPct val="100000"/>
              </a:lnSpc>
              <a:buFont typeface="+mj-ea"/>
              <a:buAutoNum type="circleNumDbPlain" startAt="5"/>
            </a:pPr>
            <a:r>
              <a:rPr lang="zh-TW" altLang="en-US" sz="2200" dirty="0"/>
              <a:t>将船模安装于拖车上，使其</a:t>
            </a:r>
            <a:r>
              <a:rPr lang="zh-TW" altLang="en-US" sz="2200" dirty="0">
                <a:solidFill>
                  <a:srgbClr val="0000FF"/>
                </a:solidFill>
              </a:rPr>
              <a:t>纵向</a:t>
            </a:r>
            <a:r>
              <a:rPr lang="zh-TW" altLang="en-US" sz="2200" dirty="0"/>
              <a:t>和</a:t>
            </a:r>
            <a:r>
              <a:rPr lang="zh-TW" altLang="en-US" sz="2200" dirty="0">
                <a:solidFill>
                  <a:srgbClr val="0000FF"/>
                </a:solidFill>
              </a:rPr>
              <a:t>垂向运动不受约</a:t>
            </a:r>
            <a:r>
              <a:rPr lang="zh-TW" altLang="en-US" sz="2200" dirty="0"/>
              <a:t>束。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12919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4"/>
            </a:pPr>
            <a:r>
              <a:rPr lang="zh-TW" altLang="en-US" sz="2200" dirty="0">
                <a:latin typeface="Times New Roman" pitchFamily="18" charset="0"/>
              </a:rPr>
              <a:t>船模阻力试验的方法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412816"/>
            <a:ext cx="3579332" cy="12240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latin typeface="Times New Roman" pitchFamily="18" charset="0"/>
              </a:rPr>
              <a:t>阻力</a:t>
            </a:r>
            <a:r>
              <a:rPr lang="zh-TW" altLang="en-US" sz="2200" dirty="0"/>
              <a:t>试验测量数据</a:t>
            </a:r>
            <a:endParaRPr lang="en-US" altLang="zh-TW" sz="2200" dirty="0"/>
          </a:p>
          <a:p>
            <a:pPr marL="1087200" lvl="3" indent="-457200">
              <a:buFont typeface="+mj-ea"/>
              <a:buAutoNum type="circleNumDbPlain"/>
            </a:pP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船模速度记录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1087200" lvl="3" indent="-457200">
              <a:buFont typeface="+mj-ea"/>
              <a:buAutoNum type="circleNumDbPlain"/>
            </a:pP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船模阻力量测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892168"/>
              </p:ext>
            </p:extLst>
          </p:nvPr>
        </p:nvGraphicFramePr>
        <p:xfrm>
          <a:off x="3806825" y="1268760"/>
          <a:ext cx="40306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3" imgW="3098520" imgH="457200" progId="Equation.DSMT4">
                  <p:embed/>
                </p:oleObj>
              </mc:Choice>
              <mc:Fallback>
                <p:oleObj name="Equation" r:id="rId3" imgW="309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6825" y="1268760"/>
                        <a:ext cx="4030663" cy="5937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852976"/>
            <a:ext cx="4248472" cy="158413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3"/>
            </a:pP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船模纵倾角和重心升沈的测量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1087200" lvl="3" indent="-457200">
              <a:buFont typeface="+mj-ea"/>
              <a:buAutoNum type="circleNumDbPlain" startAt="3"/>
            </a:pP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浸湿面积和湿长度的确定量测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4581168"/>
            <a:ext cx="3579332" cy="12240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流线试验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2695575" cy="1695450"/>
          </a:xfrm>
          <a:prstGeom prst="rect">
            <a:avLst/>
          </a:prstGeom>
        </p:spPr>
      </p:pic>
      <p:pic>
        <p:nvPicPr>
          <p:cNvPr id="12" name="圖片 6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2580878" cy="16767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4499992" y="2204864"/>
            <a:ext cx="4565026" cy="2952048"/>
            <a:chOff x="4572000" y="2204864"/>
            <a:chExt cx="4565026" cy="2952048"/>
          </a:xfrm>
        </p:grpSpPr>
        <p:pic>
          <p:nvPicPr>
            <p:cNvPr id="7" name="圖片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4864"/>
              <a:ext cx="4565026" cy="2952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6876256" y="2996952"/>
              <a:ext cx="90000" cy="9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6660232" y="2780968"/>
              <a:ext cx="292844" cy="29280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7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1586344"/>
            <a:ext cx="8641656" cy="474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ea1JpnChsDbPeriod" startAt="2"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</a:rPr>
              <a:t>三因次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3D</a:t>
            </a:r>
            <a:r>
              <a:rPr lang="zh-TW" altLang="en-US" dirty="0">
                <a:latin typeface="Times New Roman" pitchFamily="18" charset="0"/>
              </a:rPr>
              <a:t>换算法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3" y="1124744"/>
            <a:ext cx="6049369" cy="417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13000"/>
              </a:lnSpc>
              <a:spcBef>
                <a:spcPts val="600"/>
              </a:spcBef>
              <a:buFont typeface="+mj-ea"/>
              <a:buAutoNum type="ea1JpnChsDbPeriod"/>
            </a:pP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400" dirty="0">
                <a:latin typeface="Times New Roman" pitchFamily="18" charset="0"/>
              </a:rPr>
              <a:t>换算法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二因次</a:t>
            </a:r>
            <a:r>
              <a:rPr lang="en-US" altLang="zh-TW" sz="2400" dirty="0">
                <a:latin typeface="Times New Roman" pitchFamily="18" charset="0"/>
              </a:rPr>
              <a:t>2D</a:t>
            </a:r>
            <a:r>
              <a:rPr lang="zh-TW" altLang="en-US" sz="2400" dirty="0">
                <a:latin typeface="Times New Roman" pitchFamily="18" charset="0"/>
              </a:rPr>
              <a:t>换算法</a:t>
            </a:r>
            <a:r>
              <a:rPr lang="en-US" altLang="zh-TW" sz="2400" dirty="0">
                <a:latin typeface="Times New Roman" pitchFamily="18" charset="0"/>
              </a:rPr>
              <a:t>)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279CE7-9CE3-4CEC-A57E-5BBDD1E90E86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5" name="星形: 八角 4">
              <a:extLst>
                <a:ext uri="{FF2B5EF4-FFF2-40B4-BE49-F238E27FC236}">
                  <a16:creationId xmlns:a16="http://schemas.microsoft.com/office/drawing/2014/main" id="{1240184C-C292-48C2-A4F7-C776B55458CF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9F34F40-BD8A-4AB7-9B3D-75CF9239A25F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200" dirty="0">
                <a:latin typeface="Times New Roman" pitchFamily="18" charset="0"/>
              </a:rPr>
              <a:t>换算法</a:t>
            </a:r>
            <a:r>
              <a:rPr lang="en-US" altLang="zh-TW" sz="2200" dirty="0">
                <a:latin typeface="Times New Roman" pitchFamily="18" charset="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二因次</a:t>
            </a:r>
            <a:r>
              <a:rPr lang="en-US" altLang="zh-TW" sz="2200" dirty="0">
                <a:latin typeface="Times New Roman" pitchFamily="18" charset="0"/>
              </a:rPr>
              <a:t>2D</a:t>
            </a:r>
            <a:r>
              <a:rPr lang="zh-TW" altLang="en-US" sz="2200" dirty="0">
                <a:latin typeface="Times New Roman" pitchFamily="18" charset="0"/>
              </a:rPr>
              <a:t>换算法</a:t>
            </a:r>
            <a:r>
              <a:rPr lang="en-US" altLang="zh-TW" sz="2200" dirty="0">
                <a:latin typeface="Times New Roman" pitchFamily="18" charset="0"/>
              </a:rPr>
              <a:t>)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41281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200" dirty="0">
                <a:latin typeface="Times New Roman" pitchFamily="18" charset="0"/>
              </a:rPr>
              <a:t>假定</a:t>
            </a:r>
            <a:endParaRPr lang="en-US" altLang="zh-TW" sz="2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844824"/>
            <a:ext cx="8641656" cy="13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/>
              <a:t>假定船体总阻力可分成</a:t>
            </a:r>
            <a:r>
              <a:rPr lang="zh-TW" altLang="en-US" sz="2000" b="1" dirty="0">
                <a:solidFill>
                  <a:srgbClr val="FF0000"/>
                </a:solidFill>
              </a:rPr>
              <a:t>独立</a:t>
            </a:r>
            <a:r>
              <a:rPr lang="zh-TW" altLang="en-US" sz="2000" dirty="0"/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两部分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lvl="3">
              <a:lnSpc>
                <a:spcPct val="100000"/>
              </a:lnSpc>
            </a:pPr>
            <a:r>
              <a:rPr lang="zh-TW" altLang="en-US" sz="2000" dirty="0"/>
              <a:t>一为</a:t>
            </a:r>
            <a:r>
              <a:rPr lang="zh-TW" altLang="en-US" sz="2000" dirty="0">
                <a:solidFill>
                  <a:srgbClr val="0000FF"/>
                </a:solidFill>
              </a:rPr>
              <a:t>摩擦阻力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sz="2000" dirty="0"/>
              <a:t>，只与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zh-TW" altLang="en-US" sz="2000" dirty="0"/>
              <a:t>有关</a:t>
            </a:r>
            <a:endParaRPr lang="en-US" altLang="zh-TW" sz="2000" dirty="0"/>
          </a:p>
          <a:p>
            <a:pPr lvl="3">
              <a:lnSpc>
                <a:spcPct val="100000"/>
              </a:lnSpc>
            </a:pPr>
            <a:r>
              <a:rPr lang="zh-TW" altLang="en-US" sz="2000" dirty="0"/>
              <a:t>另一为粘压阻力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sz="2000" dirty="0"/>
              <a:t>与兴波阻力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TW" altLang="en-US" sz="2000" dirty="0"/>
              <a:t>合并后的</a:t>
            </a:r>
            <a:r>
              <a:rPr lang="zh-TW" altLang="en-US" sz="2000" dirty="0">
                <a:solidFill>
                  <a:srgbClr val="0000FF"/>
                </a:solidFill>
              </a:rPr>
              <a:t>剩馀阻力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/>
              <a:t>，只与</a:t>
            </a:r>
            <a:r>
              <a:rPr lang="zh-TW" altLang="en-US" sz="2000" dirty="0">
                <a:solidFill>
                  <a:srgbClr val="FF0000"/>
                </a:solidFill>
              </a:rPr>
              <a:t>傅汝德数</a:t>
            </a:r>
            <a:r>
              <a:rPr lang="zh-TW" altLang="en-US" sz="2000" dirty="0"/>
              <a:t>有关，可表示为：</a:t>
            </a:r>
            <a:endParaRPr lang="en-US" altLang="zh-TW" sz="20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05046"/>
              </p:ext>
            </p:extLst>
          </p:nvPr>
        </p:nvGraphicFramePr>
        <p:xfrm>
          <a:off x="1115616" y="3312798"/>
          <a:ext cx="2642298" cy="90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3" imgW="2031840" imgH="698400" progId="Equation.DSMT4">
                  <p:embed/>
                </p:oleObj>
              </mc:Choice>
              <mc:Fallback>
                <p:oleObj name="Equation" r:id="rId3" imgW="20318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3312798"/>
                        <a:ext cx="2642298" cy="90829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4365256"/>
            <a:ext cx="8641656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2"/>
            </a:pPr>
            <a:r>
              <a:rPr lang="zh-TW" altLang="en-US" sz="2000" dirty="0"/>
              <a:t>假定</a:t>
            </a:r>
            <a:r>
              <a:rPr lang="zh-TW" altLang="en-US" sz="2000" dirty="0">
                <a:solidFill>
                  <a:srgbClr val="0000FF"/>
                </a:solidFill>
              </a:rPr>
              <a:t>船体的摩擦阻力</a:t>
            </a:r>
            <a:r>
              <a:rPr lang="zh-TW" altLang="en-US" sz="2000" dirty="0">
                <a:solidFill>
                  <a:srgbClr val="FF0000"/>
                </a:solidFill>
              </a:rPr>
              <a:t>等于</a:t>
            </a:r>
            <a:r>
              <a:rPr lang="zh-TW" altLang="en-US" sz="2000" dirty="0"/>
              <a:t>同速度、同长度、同湿面积的</a:t>
            </a:r>
            <a:r>
              <a:rPr lang="zh-TW" altLang="en-US" sz="2000" dirty="0">
                <a:solidFill>
                  <a:srgbClr val="0000FF"/>
                </a:solidFill>
              </a:rPr>
              <a:t>平板摩擦阻力</a:t>
            </a:r>
            <a:r>
              <a:rPr lang="zh-TW" altLang="en-US" sz="2000" dirty="0"/>
              <a:t>。因此可用</a:t>
            </a:r>
            <a:r>
              <a:rPr lang="zh-TW" altLang="en-US" sz="2000" dirty="0">
                <a:solidFill>
                  <a:srgbClr val="0000FF"/>
                </a:solidFill>
              </a:rPr>
              <a:t>平板摩擦阻力公式</a:t>
            </a:r>
            <a:r>
              <a:rPr lang="en-US" altLang="zh-TW" sz="2000" dirty="0"/>
              <a:t>(</a:t>
            </a:r>
            <a:r>
              <a:rPr lang="en-US" altLang="zh-TW" sz="2000" dirty="0">
                <a:solidFill>
                  <a:srgbClr val="0000FF"/>
                </a:solidFill>
              </a:rPr>
              <a:t>ITTC</a:t>
            </a:r>
            <a:r>
              <a:rPr lang="zh-TW" altLang="en-US" sz="2000" dirty="0">
                <a:solidFill>
                  <a:srgbClr val="0000FF"/>
                </a:solidFill>
              </a:rPr>
              <a:t>公式</a:t>
            </a:r>
            <a:r>
              <a:rPr lang="en-US" altLang="zh-TW" sz="2000" dirty="0"/>
              <a:t>)</a:t>
            </a:r>
            <a:r>
              <a:rPr lang="zh-TW" altLang="en-US" sz="2000" dirty="0"/>
              <a:t>计算</a:t>
            </a:r>
            <a:r>
              <a:rPr lang="zh-TW" altLang="en-US" sz="2000" dirty="0">
                <a:solidFill>
                  <a:srgbClr val="0000FF"/>
                </a:solidFill>
              </a:rPr>
              <a:t>摩擦阻力</a:t>
            </a:r>
            <a:r>
              <a:rPr lang="zh-TW" altLang="en-US" sz="2000" dirty="0"/>
              <a:t>，通常称为相当平板假定。</a:t>
            </a:r>
            <a:endParaRPr lang="en-US" altLang="zh-TW" sz="20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E37F9CF-E3D8-462B-8B74-D1F1FFDF39D9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12" name="星形: 八角 11">
              <a:extLst>
                <a:ext uri="{FF2B5EF4-FFF2-40B4-BE49-F238E27FC236}">
                  <a16:creationId xmlns:a16="http://schemas.microsoft.com/office/drawing/2014/main" id="{B20F5D61-E599-47F0-A6A2-9043BE9F8894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6D80664-BDBB-4FC8-BFA7-B50E4385EB48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1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傅汝德法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</a:rPr>
              <a:t>的换算方式</a:t>
            </a:r>
            <a:endParaRPr lang="en-US" altLang="zh-TW" sz="2200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2000" y="1700768"/>
                <a:ext cx="8641656" cy="432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>
                  <a:lnSpc>
                    <a:spcPct val="100000"/>
                  </a:lnSpc>
                </a:pPr>
                <a:r>
                  <a:rPr lang="zh-TW" altLang="en-US" sz="2000" dirty="0"/>
                  <a:t>在相应的速度下，即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000" b="0" i="1" smtClean="0">
                            <a:latin typeface="Cambria Math"/>
                            <a:sym typeface="Symbol"/>
                          </a:rPr>
                          <m:t></m:t>
                        </m:r>
                      </m:e>
                    </m:rad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000" dirty="0"/>
                  <a:t>，由比较定律得：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700768"/>
                <a:ext cx="8641656" cy="432048"/>
              </a:xfrm>
              <a:prstGeom prst="rect">
                <a:avLst/>
              </a:prstGeom>
              <a:blipFill rotWithShape="1">
                <a:blip r:embed="rId3"/>
                <a:stretch>
                  <a:fillRect t="-14085"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4005024"/>
            <a:ext cx="8641656" cy="61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</a:pPr>
            <a:r>
              <a:rPr lang="zh-TW" altLang="en-US" sz="2000" dirty="0"/>
              <a:t>实船船体表面比较粗糙，其摩擦阻力系数必须再加上</a:t>
            </a:r>
            <a:r>
              <a:rPr lang="zh-TW" altLang="en-US" sz="2000" dirty="0">
                <a:solidFill>
                  <a:srgbClr val="0000FF"/>
                </a:solidFill>
              </a:rPr>
              <a:t>粗糙度补贴系数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随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船长不同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选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不同的值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zh-TW" altLang="en-US" sz="2000" dirty="0"/>
              <a:t>，因此得船体总摩擦阻力系数为：</a:t>
            </a:r>
            <a:endParaRPr lang="en-US" altLang="zh-TW" sz="20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21917"/>
              </p:ext>
            </p:extLst>
          </p:nvPr>
        </p:nvGraphicFramePr>
        <p:xfrm>
          <a:off x="966292" y="1340728"/>
          <a:ext cx="27416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8" name="Equation" r:id="rId4" imgW="2044440" imgH="228600" progId="Equation.DSMT4">
                  <p:embed/>
                </p:oleObj>
              </mc:Choice>
              <mc:Fallback>
                <p:oleObj name="Equation" r:id="rId4" imgW="2044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292" y="1340728"/>
                        <a:ext cx="2741612" cy="3063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62017"/>
              </p:ext>
            </p:extLst>
          </p:nvPr>
        </p:nvGraphicFramePr>
        <p:xfrm>
          <a:off x="971600" y="2059022"/>
          <a:ext cx="2247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" name="Equation" r:id="rId6" imgW="1676160" imgH="431640" progId="Equation.DSMT4">
                  <p:embed/>
                </p:oleObj>
              </mc:Choice>
              <mc:Fallback>
                <p:oleObj name="Equation" r:id="rId6" imgW="1676160" imgH="43164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59022"/>
                        <a:ext cx="22479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51920" y="2204824"/>
            <a:ext cx="576064" cy="2512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Why?</a:t>
            </a:r>
            <a:endParaRPr lang="zh-CN" altLang="en-US" sz="1600" dirty="0" err="1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12" idx="1"/>
          </p:cNvCxnSpPr>
          <p:nvPr/>
        </p:nvCxnSpPr>
        <p:spPr>
          <a:xfrm flipH="1" flipV="1">
            <a:off x="3219500" y="2330467"/>
            <a:ext cx="63242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22311"/>
              </p:ext>
            </p:extLst>
          </p:nvPr>
        </p:nvGraphicFramePr>
        <p:xfrm>
          <a:off x="971600" y="2709575"/>
          <a:ext cx="14128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0" name="Equation" r:id="rId8" imgW="1054080" imgH="431640" progId="Equation.DSMT4">
                  <p:embed/>
                </p:oleObj>
              </mc:Choice>
              <mc:Fallback>
                <p:oleObj name="Equation" r:id="rId8" imgW="105408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09575"/>
                        <a:ext cx="1412875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5694"/>
              </p:ext>
            </p:extLst>
          </p:nvPr>
        </p:nvGraphicFramePr>
        <p:xfrm>
          <a:off x="971600" y="3356952"/>
          <a:ext cx="22145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1" name="Equation" r:id="rId10" imgW="1650960" imgH="431640" progId="Equation.DSMT4">
                  <p:embed/>
                </p:oleObj>
              </mc:Choice>
              <mc:Fallback>
                <p:oleObj name="Equation" r:id="rId10" imgW="1650960" imgH="43164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56952"/>
                        <a:ext cx="2214562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06394"/>
              </p:ext>
            </p:extLst>
          </p:nvPr>
        </p:nvGraphicFramePr>
        <p:xfrm>
          <a:off x="3781574" y="3484200"/>
          <a:ext cx="3814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2" name="Equation" r:id="rId12" imgW="2844720" imgH="228600" progId="Equation.DSMT4">
                  <p:embed/>
                </p:oleObj>
              </mc:Choice>
              <mc:Fallback>
                <p:oleObj name="Equation" r:id="rId12" imgW="2844720" imgH="2286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574" y="3484200"/>
                        <a:ext cx="3814762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右箭头 18"/>
          <p:cNvSpPr/>
          <p:nvPr/>
        </p:nvSpPr>
        <p:spPr>
          <a:xfrm>
            <a:off x="3219500" y="3572976"/>
            <a:ext cx="488404" cy="144016"/>
          </a:xfrm>
          <a:prstGeom prst="right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67427"/>
              </p:ext>
            </p:extLst>
          </p:nvPr>
        </p:nvGraphicFramePr>
        <p:xfrm>
          <a:off x="1095027" y="4692362"/>
          <a:ext cx="56372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3" name="Equation" r:id="rId14" imgW="4203360" imgH="253800" progId="Equation.DSMT4">
                  <p:embed/>
                </p:oleObj>
              </mc:Choice>
              <mc:Fallback>
                <p:oleObj name="Equation" r:id="rId14" imgW="4203360" imgH="2538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027" y="4692362"/>
                        <a:ext cx="5637213" cy="338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0A44B0-35D4-4A55-8037-B110865F308D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21" name="星形: 八角 20">
              <a:extLst>
                <a:ext uri="{FF2B5EF4-FFF2-40B4-BE49-F238E27FC236}">
                  <a16:creationId xmlns:a16="http://schemas.microsoft.com/office/drawing/2014/main" id="{15DCE3FB-E813-4EB0-A276-11E4E8B66E97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9029735-315B-49BD-8E8E-89AAB19D0BA7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9807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200" dirty="0">
                <a:latin typeface="Times New Roman" pitchFamily="18" charset="0"/>
              </a:rPr>
              <a:t>法的不足之处</a:t>
            </a:r>
            <a:endParaRPr lang="en-US" altLang="zh-TW" sz="2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412736"/>
            <a:ext cx="8641656" cy="90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/>
              <a:t>假定船体总阻力可分成</a:t>
            </a:r>
            <a:r>
              <a:rPr lang="zh-TW" altLang="en-US" sz="2000" dirty="0">
                <a:solidFill>
                  <a:srgbClr val="FF0000"/>
                </a:solidFill>
              </a:rPr>
              <a:t>独立</a:t>
            </a:r>
            <a:r>
              <a:rPr lang="zh-TW" altLang="en-US" sz="2000" dirty="0"/>
              <a:t>的</a:t>
            </a:r>
            <a:r>
              <a:rPr lang="zh-TW" altLang="en-US" sz="2000" dirty="0">
                <a:solidFill>
                  <a:srgbClr val="0000FF"/>
                </a:solidFill>
              </a:rPr>
              <a:t>两部分，</a:t>
            </a:r>
            <a:r>
              <a:rPr lang="zh-TW" altLang="en-US" sz="2000" dirty="0"/>
              <a:t>一部分只与</a:t>
            </a:r>
            <a:r>
              <a:rPr lang="zh-TW" altLang="en-US" sz="2000" dirty="0">
                <a:solidFill>
                  <a:srgbClr val="FF0000"/>
                </a:solidFill>
              </a:rPr>
              <a:t>重力</a:t>
            </a:r>
            <a:r>
              <a:rPr lang="zh-TW" altLang="en-US" sz="2000" dirty="0"/>
              <a:t>或</a:t>
            </a:r>
            <a:r>
              <a:rPr lang="zh-TW" altLang="en-US" sz="2000" dirty="0">
                <a:solidFill>
                  <a:srgbClr val="FF0000"/>
                </a:solidFill>
              </a:rPr>
              <a:t>傅汝德数</a:t>
            </a:r>
            <a:r>
              <a:rPr lang="zh-TW" altLang="en-US" sz="2000" dirty="0"/>
              <a:t>有关，而另一部分只与</a:t>
            </a:r>
            <a:r>
              <a:rPr lang="zh-TW" altLang="en-US" sz="2000" dirty="0">
                <a:solidFill>
                  <a:srgbClr val="FF0000"/>
                </a:solidFill>
              </a:rPr>
              <a:t>粘性</a:t>
            </a:r>
            <a:r>
              <a:rPr lang="zh-TW" altLang="en-US" sz="2000" dirty="0"/>
              <a:t>或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zh-TW" altLang="en-US" sz="2000" dirty="0"/>
              <a:t>有关。忽略两者相互的影响。严格地讲，船体总阻力应写成：</a:t>
            </a:r>
            <a:endParaRPr lang="en-US" altLang="zh-TW" sz="20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3528"/>
              </p:ext>
            </p:extLst>
          </p:nvPr>
        </p:nvGraphicFramePr>
        <p:xfrm>
          <a:off x="1187624" y="2401639"/>
          <a:ext cx="23272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3" imgW="1790640" imgH="457200" progId="Equation.DSMT4">
                  <p:embed/>
                </p:oleObj>
              </mc:Choice>
              <mc:Fallback>
                <p:oleObj name="Equation" r:id="rId3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401639"/>
                        <a:ext cx="2327275" cy="5953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3033032"/>
            <a:ext cx="8641656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2"/>
            </a:pPr>
            <a:r>
              <a:rPr lang="zh-TW" altLang="en-US" sz="2000" dirty="0"/>
              <a:t>将</a:t>
            </a:r>
            <a:r>
              <a:rPr lang="zh-TW" altLang="en-US" sz="2000" dirty="0">
                <a:solidFill>
                  <a:srgbClr val="0000FF"/>
                </a:solidFill>
              </a:rPr>
              <a:t>兴波阻力</a:t>
            </a:r>
            <a:r>
              <a:rPr lang="zh-TW" altLang="en-US" sz="2000" dirty="0"/>
              <a:t>和</a:t>
            </a:r>
            <a:r>
              <a:rPr lang="zh-TW" altLang="en-US" sz="2000" dirty="0">
                <a:solidFill>
                  <a:srgbClr val="0000FF"/>
                </a:solidFill>
              </a:rPr>
              <a:t>粘压阻力</a:t>
            </a:r>
            <a:r>
              <a:rPr lang="zh-TW" altLang="en-US" sz="2000" dirty="0"/>
              <a:t>这两种</a:t>
            </a:r>
            <a:r>
              <a:rPr lang="zh-TW" altLang="en-US" sz="2000" dirty="0">
                <a:solidFill>
                  <a:srgbClr val="0000FF"/>
                </a:solidFill>
              </a:rPr>
              <a:t>不同性</a:t>
            </a:r>
            <a:r>
              <a:rPr lang="zh-TW" altLang="en-US" sz="2000" dirty="0"/>
              <a:t>质的阻力成合并为</a:t>
            </a:r>
            <a:r>
              <a:rPr lang="zh-TW" altLang="en-US" sz="2000" dirty="0">
                <a:solidFill>
                  <a:srgbClr val="FF0000"/>
                </a:solidFill>
              </a:rPr>
              <a:t>剩馀阻力</a:t>
            </a:r>
            <a:r>
              <a:rPr lang="zh-TW" altLang="en-US" sz="2000" dirty="0"/>
              <a:t>，并认为</a:t>
            </a:r>
            <a:r>
              <a:rPr lang="zh-TW" altLang="en-US" sz="2000" dirty="0">
                <a:solidFill>
                  <a:srgbClr val="0000FF"/>
                </a:solidFill>
              </a:rPr>
              <a:t>符合傅汝德比较定律</a:t>
            </a:r>
            <a:r>
              <a:rPr lang="zh-TW" altLang="en-US" sz="2000" dirty="0"/>
              <a:t>，理论上</a:t>
            </a:r>
            <a:r>
              <a:rPr lang="zh-TW" altLang="en-US" sz="2000" dirty="0">
                <a:solidFill>
                  <a:srgbClr val="0000FF"/>
                </a:solidFill>
              </a:rPr>
              <a:t>不恰当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3717032"/>
            <a:ext cx="8641656" cy="8640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3"/>
            </a:pPr>
            <a:r>
              <a:rPr lang="zh-TW" altLang="en-US" sz="2000" dirty="0">
                <a:solidFill>
                  <a:srgbClr val="0000FF"/>
                </a:solidFill>
              </a:rPr>
              <a:t>船体形状</a:t>
            </a:r>
            <a:r>
              <a:rPr lang="zh-TW" altLang="en-US" sz="2000" dirty="0"/>
              <a:t>为相当复杂的</a:t>
            </a:r>
            <a:r>
              <a:rPr lang="en-US" altLang="zh-TW" sz="2000" dirty="0">
                <a:solidFill>
                  <a:srgbClr val="0000FF"/>
                </a:solidFill>
              </a:rPr>
              <a:t>3D</a:t>
            </a:r>
            <a:r>
              <a:rPr lang="zh-TW" altLang="en-US" sz="2000" dirty="0"/>
              <a:t>物体，其周围流动情况与平板相比，显然有差别，直接</a:t>
            </a:r>
            <a:r>
              <a:rPr lang="zh-TW" altLang="en-US" sz="2000" dirty="0">
                <a:solidFill>
                  <a:srgbClr val="0000FF"/>
                </a:solidFill>
              </a:rPr>
              <a:t>用相当平板的摩擦阻力</a:t>
            </a:r>
            <a:r>
              <a:rPr lang="zh-TW" altLang="en-US" sz="2000" dirty="0"/>
              <a:t>取代船体摩擦阻力，必然</a:t>
            </a:r>
            <a:r>
              <a:rPr lang="zh-TW" altLang="en-US" sz="2000" dirty="0">
                <a:solidFill>
                  <a:srgbClr val="0000FF"/>
                </a:solidFill>
              </a:rPr>
              <a:t>有误差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680899-9C86-430F-B1F5-4F1B588F7840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13" name="星形: 八角 12">
              <a:extLst>
                <a:ext uri="{FF2B5EF4-FFF2-40B4-BE49-F238E27FC236}">
                  <a16:creationId xmlns:a16="http://schemas.microsoft.com/office/drawing/2014/main" id="{DF3BFBB8-86AF-4118-BBE4-28344009F6C8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41938B6-1E3F-4BC2-8EC0-DE492854477E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0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三因次换算法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2348880"/>
            <a:ext cx="8641656" cy="183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</a:rPr>
              <a:t>三因次换算法的基本思想：对几种阻力成分的处理主要有：</a:t>
            </a:r>
            <a:endParaRPr lang="en-US" altLang="zh-TW" sz="2000" dirty="0">
              <a:latin typeface="Times New Roman" pitchFamily="18" charset="0"/>
            </a:endParaRPr>
          </a:p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</a:rPr>
              <a:t>粘压阻力</a:t>
            </a:r>
            <a:r>
              <a:rPr lang="zh-TW" altLang="en-US" sz="2000" dirty="0"/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摩擦阻力</a:t>
            </a:r>
            <a:r>
              <a:rPr lang="zh-TW" altLang="en-US" sz="2000" dirty="0"/>
              <a:t>合并为</a:t>
            </a:r>
            <a:r>
              <a:rPr lang="zh-TW" altLang="en-US" sz="2000" dirty="0">
                <a:solidFill>
                  <a:srgbClr val="0000FF"/>
                </a:solidFill>
              </a:rPr>
              <a:t>粘性阻力</a:t>
            </a:r>
            <a:r>
              <a:rPr lang="zh-TW" altLang="en-US" sz="2000" dirty="0"/>
              <a:t>并与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zh-TW" altLang="en-US" sz="2000" dirty="0"/>
              <a:t>有关</a:t>
            </a:r>
            <a:endParaRPr lang="en-US" altLang="zh-TW" sz="2000" dirty="0"/>
          </a:p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endParaRPr lang="en-US" altLang="zh-TW" sz="2000" dirty="0"/>
          </a:p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</a:rPr>
              <a:t>兴波阻力</a:t>
            </a:r>
            <a:r>
              <a:rPr lang="zh-TW" altLang="en-US" sz="2000" dirty="0"/>
              <a:t>与</a:t>
            </a:r>
            <a:r>
              <a:rPr lang="zh-TW" altLang="en-US" sz="2000" dirty="0">
                <a:solidFill>
                  <a:srgbClr val="FF0000"/>
                </a:solidFill>
              </a:rPr>
              <a:t>傅汝德数</a:t>
            </a:r>
            <a:r>
              <a:rPr lang="zh-TW" altLang="en-US" sz="2000" dirty="0"/>
              <a:t>有关</a:t>
            </a:r>
            <a:endParaRPr lang="en-US" altLang="zh-TW" sz="2000" dirty="0"/>
          </a:p>
          <a:p>
            <a:pPr marL="1087200" lvl="3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/>
              <a:t>依据船模实验结果，认为</a:t>
            </a:r>
            <a:r>
              <a:rPr lang="zh-TW" altLang="en-US" sz="2000" dirty="0">
                <a:solidFill>
                  <a:srgbClr val="0000FF"/>
                </a:solidFill>
              </a:rPr>
              <a:t>粘压阻力系数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sz="2000" dirty="0"/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摩擦阻力系数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为一常数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340768"/>
            <a:ext cx="864165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针对傅汝德法的缺点，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休斯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(Hughes)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1954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年提出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三因次换算法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。经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多年不少学者的研究补充，在实用上趋于完善。逾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1978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年的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ITTC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会议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上，被推荐为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的换算方法。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64828"/>
              </p:ext>
            </p:extLst>
          </p:nvPr>
        </p:nvGraphicFramePr>
        <p:xfrm>
          <a:off x="2555776" y="4226072"/>
          <a:ext cx="2634890" cy="35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3" imgW="1790640" imgH="241200" progId="Equation.DSMT4">
                  <p:embed/>
                </p:oleObj>
              </mc:Choice>
              <mc:Fallback>
                <p:oleObj name="Equation" r:id="rId3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4226072"/>
                        <a:ext cx="2634890" cy="35505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617264"/>
            <a:ext cx="8641656" cy="118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式中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形状系数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仅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形状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有关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由于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休斯</a:t>
            </a:r>
            <a:r>
              <a:rPr lang="zh-TW" altLang="en-US" sz="2200" dirty="0">
                <a:latin typeface="Times New Roman" pitchFamily="18" charset="0"/>
                <a:cs typeface="Times New Roman" pitchFamily="18" charset="0"/>
              </a:rPr>
              <a:t>提出的此一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换算法与船体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形状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有关，并引入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因此该法称为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三因次换算法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zh-TW" sz="22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450483"/>
              </p:ext>
            </p:extLst>
          </p:nvPr>
        </p:nvGraphicFramePr>
        <p:xfrm>
          <a:off x="2627784" y="3068638"/>
          <a:ext cx="23542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5" imgW="1600200" imgH="241200" progId="Equation.DSMT4">
                  <p:embed/>
                </p:oleObj>
              </mc:Choice>
              <mc:Fallback>
                <p:oleObj name="Equation" r:id="rId5" imgW="1600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3068638"/>
                        <a:ext cx="2354263" cy="355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5D9E9179-254C-4323-AC89-57B79FC9C1FB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14" name="星形: 八角 13">
              <a:extLst>
                <a:ext uri="{FF2B5EF4-FFF2-40B4-BE49-F238E27FC236}">
                  <a16:creationId xmlns:a16="http://schemas.microsoft.com/office/drawing/2014/main" id="{68535A54-0FD7-4CEE-84F4-E4CD71D161EB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2258DF4-617B-42C1-A50F-A2758E0BCB26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內容版面配置區 2"/>
          <p:cNvSpPr txBox="1">
            <a:spLocks/>
          </p:cNvSpPr>
          <p:nvPr/>
        </p:nvSpPr>
        <p:spPr>
          <a:xfrm>
            <a:off x="251520" y="6093296"/>
            <a:ext cx="864165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zh-TW" altLang="en-US" sz="2000" dirty="0"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aa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分别为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粗糙度补贴系数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空气阻力系数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，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bk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分别为实船湿面积和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舭龙骨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面积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。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05273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>
                <a:latin typeface="Times New Roman" pitchFamily="18" charset="0"/>
              </a:rPr>
              <a:t>三因次换算法的阻力换算关系</a:t>
            </a:r>
            <a:endParaRPr lang="en-US" altLang="zh-TW" sz="22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41438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latin typeface="Times New Roman" pitchFamily="18" charset="0"/>
              </a:rPr>
              <a:t>船模总阻力系数</a:t>
            </a:r>
            <a:endParaRPr lang="en-US" altLang="zh-TW" sz="20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8955"/>
              </p:ext>
            </p:extLst>
          </p:nvPr>
        </p:nvGraphicFramePr>
        <p:xfrm>
          <a:off x="1143000" y="1729536"/>
          <a:ext cx="2065190" cy="37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0" name="Equation" r:id="rId3" imgW="1396800" imgH="253800" progId="Equation.DSMT4">
                  <p:embed/>
                </p:oleObj>
              </mc:Choice>
              <mc:Fallback>
                <p:oleObj name="Equation" r:id="rId3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729536"/>
                        <a:ext cx="2065190" cy="37548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134424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latin typeface="Times New Roman" pitchFamily="18" charset="0"/>
              </a:rPr>
              <a:t>实船总阻力系数在相应的速度为：</a:t>
            </a:r>
            <a:endParaRPr lang="en-US" altLang="zh-TW" sz="2000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31164"/>
              </p:ext>
            </p:extLst>
          </p:nvPr>
        </p:nvGraphicFramePr>
        <p:xfrm>
          <a:off x="1167953" y="2481263"/>
          <a:ext cx="3548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" name="Equation" r:id="rId5" imgW="2400120" imgH="253800" progId="Equation.DSMT4">
                  <p:embed/>
                </p:oleObj>
              </mc:Choice>
              <mc:Fallback>
                <p:oleObj name="Equation" r:id="rId5" imgW="2400120" imgH="253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953" y="2481263"/>
                        <a:ext cx="3548063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3140968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Times New Roman" pitchFamily="18" charset="0"/>
              </a:rPr>
              <a:t>利用上一式之关系，可得：</a:t>
            </a:r>
            <a:endParaRPr lang="en-US" altLang="zh-TW" sz="2000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96267"/>
              </p:ext>
            </p:extLst>
          </p:nvPr>
        </p:nvGraphicFramePr>
        <p:xfrm>
          <a:off x="1187624" y="3523135"/>
          <a:ext cx="2611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" name="Equation" r:id="rId7" imgW="1765080" imgH="253800" progId="Equation.DSMT4">
                  <p:embed/>
                </p:oleObj>
              </mc:Choice>
              <mc:Fallback>
                <p:oleObj name="Equation" r:id="rId7" imgW="1765080" imgH="2538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23135"/>
                        <a:ext cx="2611437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0824" y="3932286"/>
            <a:ext cx="8641656" cy="75681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</a:pPr>
            <a:r>
              <a:rPr lang="en-US" altLang="zh-TW" sz="2000" dirty="0">
                <a:latin typeface="Times New Roman" pitchFamily="18" charset="0"/>
              </a:rPr>
              <a:t>15</a:t>
            </a:r>
            <a:r>
              <a:rPr lang="zh-TW" altLang="en-US" sz="2000" dirty="0">
                <a:latin typeface="Times New Roman" pitchFamily="18" charset="0"/>
              </a:rPr>
              <a:t>届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ITTC</a:t>
            </a:r>
            <a:r>
              <a:rPr lang="zh-TW" altLang="en-US" sz="2000" dirty="0">
                <a:latin typeface="Times New Roman" pitchFamily="18" charset="0"/>
              </a:rPr>
              <a:t>推荐的</a:t>
            </a:r>
            <a:r>
              <a:rPr lang="en-US" altLang="zh-TW" sz="2000" dirty="0">
                <a:latin typeface="Times New Roman" pitchFamily="18" charset="0"/>
              </a:rPr>
              <a:t>(1+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法计算式为：</a:t>
            </a:r>
            <a:endParaRPr lang="en-US" altLang="zh-TW" sz="2000" dirty="0">
              <a:latin typeface="Times New Roman" pitchFamily="18" charset="0"/>
            </a:endParaRPr>
          </a:p>
          <a:p>
            <a:pPr lvl="4"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</a:rPr>
              <a:t>无舭龙骨时：</a:t>
            </a:r>
            <a:endParaRPr lang="en-US" altLang="zh-TW" sz="20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070905"/>
              </p:ext>
            </p:extLst>
          </p:nvPr>
        </p:nvGraphicFramePr>
        <p:xfrm>
          <a:off x="1359148" y="4689104"/>
          <a:ext cx="3644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" name="Equation" r:id="rId9" imgW="2463480" imgH="253800" progId="Equation.DSMT4">
                  <p:embed/>
                </p:oleObj>
              </mc:Choice>
              <mc:Fallback>
                <p:oleObj name="Equation" r:id="rId9" imgW="246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148" y="4689104"/>
                        <a:ext cx="3644900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內容版面配置區 2"/>
          <p:cNvSpPr txBox="1">
            <a:spLocks/>
          </p:cNvSpPr>
          <p:nvPr/>
        </p:nvSpPr>
        <p:spPr>
          <a:xfrm>
            <a:off x="251520" y="5121152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</a:rPr>
              <a:t>装有舭龙骨时：</a:t>
            </a:r>
            <a:endParaRPr lang="en-US" altLang="zh-TW" sz="2000" dirty="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079701"/>
              </p:ext>
            </p:extLst>
          </p:nvPr>
        </p:nvGraphicFramePr>
        <p:xfrm>
          <a:off x="1385242" y="5476231"/>
          <a:ext cx="39068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" name="Equation" r:id="rId11" imgW="2641320" imgH="393480" progId="Equation.DSMT4">
                  <p:embed/>
                </p:oleObj>
              </mc:Choice>
              <mc:Fallback>
                <p:oleObj name="Equation" r:id="rId11" imgW="2641320" imgH="39348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242" y="5476231"/>
                        <a:ext cx="3906838" cy="581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2843808" y="2852936"/>
            <a:ext cx="1656184" cy="216024"/>
            <a:chOff x="2843808" y="2852936"/>
            <a:chExt cx="1656184" cy="21602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843808" y="3068960"/>
              <a:ext cx="165618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2843808" y="2855913"/>
              <a:ext cx="0" cy="21304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4499992" y="2852936"/>
              <a:ext cx="0" cy="21304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C8FED71-3FFC-420A-B4CA-CF2FB427ED22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25" name="星形: 八角 24">
              <a:extLst>
                <a:ext uri="{FF2B5EF4-FFF2-40B4-BE49-F238E27FC236}">
                  <a16:creationId xmlns:a16="http://schemas.microsoft.com/office/drawing/2014/main" id="{CF39FF7E-2717-4D90-A193-E1C8038394AC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C50A2A3-7DF2-48B6-9E89-BB098408EEBD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5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011850"/>
            <a:ext cx="8641656" cy="4009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latin typeface="Times New Roman" pitchFamily="18" charset="0"/>
              </a:rPr>
              <a:t>计算步骤</a:t>
            </a:r>
            <a:endParaRPr lang="en-US" altLang="zh-TW" sz="22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772816"/>
            <a:ext cx="8641656" cy="315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与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fs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分别为</a:t>
            </a:r>
            <a:r>
              <a:rPr lang="zh-TW" altLang="en-US" sz="2000" dirty="0">
                <a:latin typeface="Times New Roman" pitchFamily="18" charset="0"/>
              </a:rPr>
              <a:t>船模和实船的摩擦阻力系数，可用</a:t>
            </a:r>
            <a:r>
              <a:rPr lang="en-US" altLang="zh-TW" sz="2000" dirty="0">
                <a:latin typeface="Times New Roman" pitchFamily="18" charset="0"/>
              </a:rPr>
              <a:t>1957-ITTC</a:t>
            </a:r>
            <a:r>
              <a:rPr lang="zh-TW" altLang="en-US" sz="2000" dirty="0">
                <a:latin typeface="Times New Roman" pitchFamily="18" charset="0"/>
              </a:rPr>
              <a:t>公式计算。</a:t>
            </a:r>
            <a:endParaRPr lang="en-US" altLang="zh-TW" sz="20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132856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latin typeface="Times New Roman" pitchFamily="18" charset="0"/>
              </a:rPr>
              <a:t>根据傅汝德数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=0.1~0.2</a:t>
            </a:r>
            <a:r>
              <a:rPr lang="zh-TW" altLang="en-US" sz="2000" dirty="0">
                <a:latin typeface="Times New Roman" pitchFamily="18" charset="0"/>
              </a:rPr>
              <a:t>范围内的试验结果，可用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两种方法</a:t>
            </a:r>
            <a:r>
              <a:rPr lang="zh-TW" altLang="en-US" sz="2000" dirty="0">
                <a:latin typeface="Times New Roman" pitchFamily="18" charset="0"/>
              </a:rPr>
              <a:t>决定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：</a:t>
            </a:r>
            <a:endParaRPr lang="en-US" altLang="zh-TW" sz="20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2420888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latin typeface="Times New Roman" pitchFamily="18" charset="0"/>
              </a:rPr>
              <a:t>普鲁哈斯卡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en-US" altLang="zh-TW" sz="2000" dirty="0" err="1">
                <a:latin typeface="Times New Roman" pitchFamily="18" charset="0"/>
              </a:rPr>
              <a:t>Prohaska</a:t>
            </a:r>
            <a:r>
              <a:rPr lang="en-US" altLang="zh-TW" sz="2000" dirty="0">
                <a:latin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法：</a:t>
            </a:r>
            <a:endParaRPr lang="en-US" altLang="zh-TW" sz="2000" dirty="0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0824" y="4256358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200" lvl="4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en-US" altLang="zh-TW" sz="2000" dirty="0">
                <a:latin typeface="Times New Roman" pitchFamily="18" charset="0"/>
              </a:rPr>
              <a:t>15</a:t>
            </a:r>
            <a:r>
              <a:rPr lang="zh-TW" altLang="en-US" sz="2000" dirty="0">
                <a:latin typeface="Times New Roman" pitchFamily="18" charset="0"/>
              </a:rPr>
              <a:t>届</a:t>
            </a:r>
            <a:r>
              <a:rPr lang="en-US" altLang="zh-TW" sz="2000" dirty="0">
                <a:latin typeface="Times New Roman" pitchFamily="18" charset="0"/>
              </a:rPr>
              <a:t>ITTC</a:t>
            </a:r>
            <a:r>
              <a:rPr lang="zh-TW" altLang="en-US" sz="2000" dirty="0">
                <a:latin typeface="Times New Roman" pitchFamily="18" charset="0"/>
              </a:rPr>
              <a:t>推荐的方法：</a:t>
            </a:r>
            <a:endParaRPr lang="en-US" altLang="zh-TW" sz="2000" dirty="0">
              <a:latin typeface="Times New Roman" pitchFamily="18" charset="0"/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20" y="1412776"/>
            <a:ext cx="8641656" cy="315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buNone/>
            </a:pPr>
            <a:r>
              <a:rPr lang="zh-TW" altLang="en-US" sz="2000" dirty="0">
                <a:latin typeface="Times New Roman" pitchFamily="18" charset="0"/>
              </a:rPr>
              <a:t>按照上面公式由船模阻力试验可以换算得到实船总阻力</a:t>
            </a:r>
            <a:endParaRPr lang="en-US" altLang="zh-TW" sz="20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23868"/>
              </p:ext>
            </p:extLst>
          </p:nvPr>
        </p:nvGraphicFramePr>
        <p:xfrm>
          <a:off x="1619672" y="2755900"/>
          <a:ext cx="1954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55900"/>
                        <a:ext cx="1954213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53206"/>
              </p:ext>
            </p:extLst>
          </p:nvPr>
        </p:nvGraphicFramePr>
        <p:xfrm>
          <a:off x="1619672" y="4581128"/>
          <a:ext cx="1954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Equation" r:id="rId5" imgW="1320480" imgH="457200" progId="Equation.DSMT4">
                  <p:embed/>
                </p:oleObj>
              </mc:Choice>
              <mc:Fallback>
                <p:oleObj name="Equation" r:id="rId5" imgW="1320480" imgH="457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581128"/>
                        <a:ext cx="1954213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251520" y="3473888"/>
            <a:ext cx="8641656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tm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、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000" dirty="0">
                <a:latin typeface="Times New Roman" pitchFamily="18" charset="0"/>
              </a:rPr>
              <a:t>可根据船模阻力试验数据求得。再将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tm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与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fm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作成线性关系图，该直线的截距即是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形状因子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的值。</a:t>
            </a:r>
            <a:endParaRPr lang="en-US" altLang="zh-TW" sz="2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24" name="圖片 6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47962"/>
            <a:ext cx="2942446" cy="234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內容版面配置區 2"/>
          <p:cNvSpPr txBox="1">
            <a:spLocks/>
          </p:cNvSpPr>
          <p:nvPr/>
        </p:nvSpPr>
        <p:spPr>
          <a:xfrm>
            <a:off x="251520" y="5337288"/>
            <a:ext cx="5832648" cy="13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000" dirty="0">
                <a:latin typeface="Times New Roman" pitchFamily="18" charset="0"/>
              </a:rPr>
              <a:t>可的指数是船型而异，其指数在</a:t>
            </a:r>
            <a:r>
              <a:rPr lang="en-US" altLang="zh-TW" sz="2000" dirty="0">
                <a:latin typeface="Times New Roman" pitchFamily="18" charset="0"/>
              </a:rPr>
              <a:t>2~6</a:t>
            </a:r>
            <a:r>
              <a:rPr lang="zh-TW" altLang="en-US" sz="2000" dirty="0">
                <a:latin typeface="Times New Roman" pitchFamily="18" charset="0"/>
              </a:rPr>
              <a:t>间变化。其中的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三个未知数根据</a:t>
            </a:r>
            <a:r>
              <a:rPr lang="zh-TW" altLang="en-US" sz="2000" dirty="0">
                <a:latin typeface="Times New Roman" pitchFamily="18" charset="0"/>
              </a:rPr>
              <a:t>船模试验结果用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最小二乘法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least squares method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</a:rPr>
              <a:t>决定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4"/>
            <a:endParaRPr lang="en-US" altLang="zh-TW" sz="20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4"/>
            <a:endParaRPr lang="en-US" altLang="zh-TW" sz="20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83371"/>
              </p:ext>
            </p:extLst>
          </p:nvPr>
        </p:nvGraphicFramePr>
        <p:xfrm>
          <a:off x="3724275" y="2905125"/>
          <a:ext cx="2066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8" imgW="1396800" imgH="253800" progId="Equation.DSMT4">
                  <p:embed/>
                </p:oleObj>
              </mc:Choice>
              <mc:Fallback>
                <p:oleObj name="Equation" r:id="rId8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905125"/>
                        <a:ext cx="2066925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87158"/>
              </p:ext>
            </p:extLst>
          </p:nvPr>
        </p:nvGraphicFramePr>
        <p:xfrm>
          <a:off x="6292850" y="2798763"/>
          <a:ext cx="23907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2" name="Equation" r:id="rId10" imgW="2070000" imgH="545760" progId="Equation.DSMT4">
                  <p:embed/>
                </p:oleObj>
              </mc:Choice>
              <mc:Fallback>
                <p:oleObj name="Equation" r:id="rId10" imgW="20700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798763"/>
                        <a:ext cx="2390775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 rot="5400000">
            <a:off x="6228000" y="4519869"/>
            <a:ext cx="80541" cy="2568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4AC217-CF7B-433E-B10D-48312FCC5DDD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20" name="星形: 八角 19">
              <a:extLst>
                <a:ext uri="{FF2B5EF4-FFF2-40B4-BE49-F238E27FC236}">
                  <a16:creationId xmlns:a16="http://schemas.microsoft.com/office/drawing/2014/main" id="{151DD371-84BB-427D-A900-5A2E8353D743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7EC0D91-D5E2-481A-B0D0-73CB82472168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6" grpId="0" animBg="1"/>
      <p:bldP spid="21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船</a:t>
            </a:r>
            <a:r>
              <a:rPr lang="zh-TW" altLang="en-US" dirty="0">
                <a:latin typeface="Times New Roman" pitchFamily="18" charset="0"/>
              </a:rPr>
              <a:t>模阻力试验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1944217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200" dirty="0">
                <a:latin typeface="Times New Roman" pitchFamily="18" charset="0"/>
              </a:rPr>
              <a:t>是研究船舶阻力最普遍的方法</a:t>
            </a:r>
            <a:endParaRPr lang="en-US" altLang="zh-TW" sz="2200" dirty="0"/>
          </a:p>
          <a:p>
            <a:r>
              <a:rPr lang="zh-TW" altLang="en-US" sz="2000" dirty="0"/>
              <a:t>船舶设计中应用的</a:t>
            </a:r>
            <a:r>
              <a:rPr lang="zh-TW" altLang="en-US" sz="2000" dirty="0">
                <a:solidFill>
                  <a:srgbClr val="0000FF"/>
                </a:solidFill>
              </a:rPr>
              <a:t>优良船型资料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00FF"/>
                </a:solidFill>
              </a:rPr>
              <a:t>估算阻力的回归公式</a:t>
            </a:r>
            <a:r>
              <a:rPr lang="zh-TW" altLang="en-US" sz="2000" dirty="0"/>
              <a:t>和</a:t>
            </a:r>
            <a:r>
              <a:rPr lang="zh-TW" altLang="en-US" sz="2000" dirty="0">
                <a:solidFill>
                  <a:srgbClr val="0000FF"/>
                </a:solidFill>
              </a:rPr>
              <a:t>图普</a:t>
            </a:r>
            <a:r>
              <a:rPr lang="zh-TW" altLang="en-US" sz="2000" dirty="0"/>
              <a:t>等，大多数是</a:t>
            </a:r>
            <a:r>
              <a:rPr lang="zh-TW" altLang="en-US" sz="2000" dirty="0">
                <a:solidFill>
                  <a:srgbClr val="FF0000"/>
                </a:solidFill>
              </a:rPr>
              <a:t>由船模试验结果得来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zh-TW" altLang="en-US" sz="2000" dirty="0"/>
              <a:t>近年</a:t>
            </a:r>
            <a:r>
              <a:rPr lang="en-US" altLang="zh-TW" sz="2000" dirty="0"/>
              <a:t>CFD</a:t>
            </a:r>
            <a:r>
              <a:rPr lang="zh-TW" altLang="en-US" sz="2000" dirty="0"/>
              <a:t>发展迅速，但理论计算结果和新船型设计是否得到预期效果，都需要</a:t>
            </a:r>
            <a:r>
              <a:rPr lang="zh-TW" altLang="en-US" sz="2000" dirty="0">
                <a:solidFill>
                  <a:srgbClr val="FF0000"/>
                </a:solidFill>
              </a:rPr>
              <a:t>船模试验</a:t>
            </a:r>
            <a:r>
              <a:rPr lang="zh-TW" altLang="en-US" sz="2000" dirty="0"/>
              <a:t>来验证。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41314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7-2</a:t>
            </a:r>
            <a:r>
              <a:rPr lang="zh-TW" altLang="en-US" dirty="0">
                <a:latin typeface="Times New Roman" pitchFamily="18" charset="0"/>
              </a:rPr>
              <a:t>船模和实船的阻力换算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633621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054304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05273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>
                <a:latin typeface="Times New Roman" pitchFamily="18" charset="0"/>
              </a:rPr>
              <a:t>计算步骤</a:t>
            </a:r>
            <a:endParaRPr lang="en-US" altLang="zh-TW" sz="22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1340768"/>
            <a:ext cx="8641656" cy="315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3"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及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aa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按</a:t>
            </a:r>
            <a:r>
              <a:rPr lang="en-US" altLang="zh-TW" sz="2000" dirty="0">
                <a:latin typeface="Times New Roman" pitchFamily="18" charset="0"/>
              </a:rPr>
              <a:t>15</a:t>
            </a:r>
            <a:r>
              <a:rPr lang="zh-TW" altLang="en-US" sz="2000" dirty="0">
                <a:latin typeface="Times New Roman" pitchFamily="18" charset="0"/>
              </a:rPr>
              <a:t>届</a:t>
            </a:r>
            <a:r>
              <a:rPr lang="en-US" altLang="zh-TW" sz="2000" dirty="0">
                <a:latin typeface="Times New Roman" pitchFamily="18" charset="0"/>
              </a:rPr>
              <a:t>ITTC</a:t>
            </a:r>
            <a:r>
              <a:rPr lang="zh-TW" altLang="en-US" sz="2000" dirty="0">
                <a:latin typeface="Times New Roman" pitchFamily="18" charset="0"/>
              </a:rPr>
              <a:t>推荐的公式计算。</a:t>
            </a:r>
            <a:endParaRPr lang="en-US" altLang="zh-TW" sz="20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672952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zh-TW" altLang="en-US" sz="2000" dirty="0">
                <a:latin typeface="Times New Roman" pitchFamily="18" charset="0"/>
              </a:rPr>
              <a:t>其中：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船体表面粗度</a:t>
            </a:r>
            <a:r>
              <a:rPr lang="zh-TW" altLang="en-US" sz="2000" dirty="0">
                <a:latin typeface="Times New Roman" pitchFamily="18" charset="0"/>
              </a:rPr>
              <a:t>，取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=150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10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-6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(m)</a:t>
            </a:r>
            <a:r>
              <a:rPr lang="zh-TW" altLang="en-US" sz="2000" dirty="0">
                <a:latin typeface="Times New Roman" pitchFamily="18" charset="0"/>
                <a:sym typeface="Symbol"/>
              </a:rPr>
              <a:t>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sym typeface="Symbol"/>
              </a:rPr>
              <a:t>L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sym typeface="Symbol"/>
              </a:rPr>
              <a:t>wl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水线长度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(m)</a:t>
            </a:r>
            <a:endParaRPr lang="en-US" altLang="zh-TW" sz="20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75301"/>
              </p:ext>
            </p:extLst>
          </p:nvPr>
        </p:nvGraphicFramePr>
        <p:xfrm>
          <a:off x="1187624" y="3068960"/>
          <a:ext cx="1597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1597025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內容版面配置區 2"/>
          <p:cNvSpPr txBox="1">
            <a:spLocks/>
          </p:cNvSpPr>
          <p:nvPr/>
        </p:nvSpPr>
        <p:spPr>
          <a:xfrm>
            <a:off x="251519" y="4149232"/>
            <a:ext cx="8640961" cy="21600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Times New Roman" pitchFamily="18" charset="0"/>
              </a:rPr>
              <a:t>综合结论如下：</a:t>
            </a:r>
            <a:endParaRPr lang="en-US" altLang="zh-TW" sz="2000" dirty="0">
              <a:latin typeface="Times New Roman" pitchFamily="18" charset="0"/>
            </a:endParaRPr>
          </a:p>
          <a:p>
            <a:pPr lvl="1"/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用傅汝德的二因次法换算时，模型试验所要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求解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只是</a:t>
            </a:r>
            <a:r>
              <a:rPr lang="en-US" altLang="zh-TW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其中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是由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平板公式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计算所得。</a:t>
            </a:r>
            <a:endParaRPr lang="en-US" altLang="zh-TW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用三因次法换算，需靠船模试验解决的是兴波阻力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及形状因子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56462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77097"/>
              </p:ext>
            </p:extLst>
          </p:nvPr>
        </p:nvGraphicFramePr>
        <p:xfrm>
          <a:off x="1161243" y="1728000"/>
          <a:ext cx="2534817" cy="86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Equation" r:id="rId7" imgW="2006280" imgH="685800" progId="Equation.DSMT4">
                  <p:embed/>
                </p:oleObj>
              </mc:Choice>
              <mc:Fallback>
                <p:oleObj name="Equation" r:id="rId7" imgW="2006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1243" y="1728000"/>
                        <a:ext cx="2534817" cy="8663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3465040"/>
            <a:ext cx="8641656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zh-TW" altLang="en-US" sz="2000" dirty="0">
                <a:latin typeface="Times New Roman" pitchFamily="18" charset="0"/>
              </a:rPr>
              <a:t>其中：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</a:rPr>
              <a:t>为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水线以上船体及上层建筑在横中剖面的投影面积</a:t>
            </a:r>
            <a:r>
              <a:rPr lang="zh-TW" altLang="en-US" sz="2000" dirty="0">
                <a:latin typeface="Times New Roman" pitchFamily="18" charset="0"/>
              </a:rPr>
              <a:t>，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zh-TW" altLang="en-US" sz="2000" dirty="0">
                <a:latin typeface="Times New Roman" pitchFamily="18" charset="0"/>
              </a:rPr>
              <a:t>为湿面积。</a:t>
            </a:r>
            <a:endParaRPr lang="en-US" altLang="zh-TW" sz="2000" baseline="-25000" dirty="0">
              <a:solidFill>
                <a:srgbClr val="0000FF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D1B7FC-905F-47EA-9CAA-3327E344541B}"/>
              </a:ext>
            </a:extLst>
          </p:cNvPr>
          <p:cNvGrpSpPr/>
          <p:nvPr/>
        </p:nvGrpSpPr>
        <p:grpSpPr>
          <a:xfrm>
            <a:off x="8676456" y="6453336"/>
            <a:ext cx="360040" cy="360040"/>
            <a:chOff x="8676456" y="6453336"/>
            <a:chExt cx="360040" cy="360040"/>
          </a:xfrm>
        </p:grpSpPr>
        <p:sp>
          <p:nvSpPr>
            <p:cNvPr id="15" name="星形: 八角 14">
              <a:extLst>
                <a:ext uri="{FF2B5EF4-FFF2-40B4-BE49-F238E27FC236}">
                  <a16:creationId xmlns:a16="http://schemas.microsoft.com/office/drawing/2014/main" id="{201DB924-52DE-49D5-8F42-2CE06FC15446}"/>
                </a:ext>
              </a:extLst>
            </p:cNvPr>
            <p:cNvSpPr/>
            <p:nvPr/>
          </p:nvSpPr>
          <p:spPr>
            <a:xfrm>
              <a:off x="8676456" y="6453336"/>
              <a:ext cx="360040" cy="360040"/>
            </a:xfrm>
            <a:prstGeom prst="star8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CN" altLang="en-US" sz="1600" dirty="0" err="1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C37F1BB-A956-4768-99B0-00F65371B29E}"/>
                </a:ext>
              </a:extLst>
            </p:cNvPr>
            <p:cNvSpPr txBox="1"/>
            <p:nvPr/>
          </p:nvSpPr>
          <p:spPr>
            <a:xfrm>
              <a:off x="8769600" y="6517926"/>
              <a:ext cx="181014" cy="251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CN" sz="1600" dirty="0">
                  <a:solidFill>
                    <a:srgbClr val="FF0000"/>
                  </a:solidFill>
                </a:rPr>
                <a:t>4</a:t>
              </a:r>
              <a:endParaRPr lang="zh-CN" altLang="en-US" sz="1600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1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文本框 2" title="Question={&quot;question_id&quot;:&quot;2128571&quot;,&quot;user_id&quot;:null,&quot;accesstoken&quot;:null,&quot;course_id&quot;:null,&quot;q_type&quot;:&quot;essay&quot;,&quot;is_group&quot;:&quot;NO&quot;,&quot;is_anonymous&quot;:&quot;NO&quot;,&quot;description&quot;:&quot;What is the physical meaning of the relationship Crs=Crm based on Froude’s law in the ship model test?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83568" y="635000"/>
            <a:ext cx="7488832" cy="12520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333333"/>
                </a:solidFill>
              </a:rPr>
              <a:t>What is the physical meaning of the relationship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altLang="zh-C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based</a:t>
            </a:r>
            <a:r>
              <a:rPr lang="en-US" altLang="zh-C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on Froude’s law </a:t>
            </a:r>
            <a:r>
              <a:rPr lang="en-US" altLang="zh-CN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in the ship model test?</a:t>
            </a:r>
            <a:endParaRPr lang="zh-CN" altLang="en-US" sz="2400" baseline="-25000" dirty="0" err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69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&amp;question_id=2270285" title="Question={&quot;question_id&quot;:&quot;2270285&quot;,&quot;user_id&quot;:null,&quot;accesstoken&quot;:null,&quot;course_id&quot;:null,&quot;q_type&quot;:&quot;essay&quot;,&quot;is_group&quot;:&quot;NO&quot;,&quot;is_anonymous&quot;:&quot;NO&quot;,&quot;description&quot;:&quot;How to determine resistance of full scale Rts from model test result Rtm according to the ‘3D method’?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12520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000000"/>
                </a:solidFill>
              </a:rPr>
              <a:t>How to determine resistance of full scale </a:t>
            </a:r>
            <a:r>
              <a:rPr lang="en-US" altLang="zh-CN" sz="2400" dirty="0" err="1">
                <a:solidFill>
                  <a:srgbClr val="FF0000"/>
                </a:solidFill>
              </a:rPr>
              <a:t>R</a:t>
            </a:r>
            <a:r>
              <a:rPr lang="en-US" altLang="zh-CN" sz="2400" baseline="-25000" dirty="0" err="1">
                <a:solidFill>
                  <a:srgbClr val="FF0000"/>
                </a:solidFill>
              </a:rPr>
              <a:t>ts</a:t>
            </a:r>
            <a:r>
              <a:rPr lang="en-US" altLang="zh-CN" sz="2400" dirty="0">
                <a:solidFill>
                  <a:srgbClr val="000000"/>
                </a:solidFill>
              </a:rPr>
              <a:t> from model test result </a:t>
            </a:r>
            <a:r>
              <a:rPr lang="en-US" altLang="zh-CN" sz="2400" dirty="0" err="1">
                <a:solidFill>
                  <a:srgbClr val="0000FF"/>
                </a:solidFill>
              </a:rPr>
              <a:t>R</a:t>
            </a:r>
            <a:r>
              <a:rPr lang="en-US" altLang="zh-CN" sz="2400" baseline="-25000" dirty="0" err="1">
                <a:solidFill>
                  <a:srgbClr val="0000FF"/>
                </a:solidFill>
              </a:rPr>
              <a:t>tm</a:t>
            </a:r>
            <a:r>
              <a:rPr lang="en-US" altLang="zh-CN" sz="2400" baseline="-250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according to the ‘3D method’?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7-3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几何相似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altLang="zh-TW" sz="2800" dirty="0" err="1">
                <a:solidFill>
                  <a:srgbClr val="C00000"/>
                </a:solidFill>
                <a:latin typeface="Times New Roman" pitchFamily="18" charset="0"/>
              </a:rPr>
              <a:t>GeoSim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lang="zh-TW" altLang="en-US" dirty="0">
                <a:latin typeface="Times New Roman" pitchFamily="18" charset="0"/>
              </a:rPr>
              <a:t>船模组试验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latin typeface="Times New Roman" pitchFamily="18" charset="0"/>
              </a:rPr>
              <a:t>验证傅汝德假定的正确性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几何相似船模组是指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几何相似</a:t>
            </a:r>
            <a:r>
              <a:rPr lang="zh-TW" altLang="en-US" sz="2000" dirty="0">
                <a:latin typeface="Times New Roman" pitchFamily="18" charset="0"/>
              </a:rPr>
              <a:t>而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大小不等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一系列船模</a:t>
            </a:r>
            <a:r>
              <a:rPr lang="zh-TW" altLang="en-US" sz="2000" dirty="0">
                <a:latin typeface="Times New Roman" pitchFamily="18" charset="0"/>
              </a:rPr>
              <a:t>的统称。</a:t>
            </a:r>
            <a:endParaRPr lang="en-US" altLang="zh-TW" sz="2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70080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latin typeface="Times New Roman" pitchFamily="18" charset="0"/>
              </a:rPr>
              <a:t>藉由几何相似船模组阻力试验可验证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阻力换算方法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正确性</a:t>
            </a:r>
            <a:endParaRPr lang="en-US" altLang="zh-TW" sz="2200" dirty="0">
              <a:solidFill>
                <a:srgbClr val="FF0000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比较不同换算方法</a:t>
            </a:r>
            <a:r>
              <a:rPr lang="zh-TW" altLang="en-US" sz="2000" dirty="0">
                <a:latin typeface="Times New Roman" pitchFamily="18" charset="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合理性</a:t>
            </a:r>
            <a:endParaRPr lang="en-US" altLang="zh-TW" sz="2200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242092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200" dirty="0">
                <a:solidFill>
                  <a:srgbClr val="080808"/>
                </a:solidFill>
              </a:rPr>
              <a:t>研究</a:t>
            </a:r>
            <a:r>
              <a:rPr lang="zh-TW" altLang="en-US" sz="2200" dirty="0">
                <a:solidFill>
                  <a:srgbClr val="FF0000"/>
                </a:solidFill>
              </a:rPr>
              <a:t>形状因子</a:t>
            </a:r>
            <a:r>
              <a:rPr lang="zh-TW" altLang="en-US" sz="2200" dirty="0">
                <a:solidFill>
                  <a:srgbClr val="080808"/>
                </a:solidFill>
              </a:rPr>
              <a:t>及</a:t>
            </a:r>
            <a:r>
              <a:rPr lang="zh-TW" altLang="en-US" sz="2200" dirty="0">
                <a:solidFill>
                  <a:srgbClr val="FF0000"/>
                </a:solidFill>
              </a:rPr>
              <a:t>推进效率</a:t>
            </a:r>
            <a:r>
              <a:rPr lang="zh-TW" altLang="en-US" sz="2200" dirty="0">
                <a:solidFill>
                  <a:srgbClr val="080808"/>
                </a:solidFill>
              </a:rPr>
              <a:t>中各种成分的尺度作用</a:t>
            </a:r>
            <a:endParaRPr lang="en-US" altLang="zh-TW" sz="2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7-3</a:t>
            </a:r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几何相似</a:t>
            </a:r>
            <a:r>
              <a:rPr lang="zh-TW" altLang="en-US" dirty="0">
                <a:latin typeface="Times New Roman" pitchFamily="18" charset="0"/>
              </a:rPr>
              <a:t>船模组试验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latin typeface="Times New Roman" pitchFamily="18" charset="0"/>
              </a:rPr>
              <a:t>验证傅汝德假定的正确性</a:t>
            </a:r>
            <a:endParaRPr lang="en-US" altLang="zh-TW" sz="2200" dirty="0">
              <a:latin typeface="Times New Roman" pitchFamily="18" charset="0"/>
            </a:endParaRPr>
          </a:p>
        </p:txBody>
      </p:sp>
      <p:pic>
        <p:nvPicPr>
          <p:cNvPr id="12" name="圖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72" y="980728"/>
            <a:ext cx="3753428" cy="32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1340768"/>
            <a:ext cx="5139052" cy="72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Times New Roman" pitchFamily="18" charset="0"/>
              </a:rPr>
              <a:t>按照傅汝德假定，总阻力系数可分成两部分，分别与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200" dirty="0">
                <a:latin typeface="Times New Roman" pitchFamily="18" charset="0"/>
              </a:rPr>
              <a:t>与</a:t>
            </a:r>
            <a:r>
              <a:rPr lang="en-US" altLang="zh-TW" sz="2200" i="1" dirty="0">
                <a:solidFill>
                  <a:srgbClr val="0000FF"/>
                </a:solidFill>
                <a:latin typeface="Times New Roman" pitchFamily="18" charset="0"/>
              </a:rPr>
              <a:t>Re</a:t>
            </a:r>
            <a:r>
              <a:rPr lang="zh-TW" altLang="en-US" sz="2200" dirty="0">
                <a:latin typeface="Times New Roman" pitchFamily="18" charset="0"/>
              </a:rPr>
              <a:t>有关：</a:t>
            </a:r>
            <a:endParaRPr lang="en-US" altLang="zh-TW" sz="2200" dirty="0">
              <a:latin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29912"/>
              </p:ext>
            </p:extLst>
          </p:nvPr>
        </p:nvGraphicFramePr>
        <p:xfrm>
          <a:off x="927100" y="2132856"/>
          <a:ext cx="2681880" cy="33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4" imgW="1828800" imgH="228600" progId="Equation.DSMT4">
                  <p:embed/>
                </p:oleObj>
              </mc:Choice>
              <mc:Fallback>
                <p:oleObj name="Equation" r:id="rId4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132856"/>
                        <a:ext cx="2681880" cy="33523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2522448"/>
            <a:ext cx="5139052" cy="69052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2200" dirty="0">
                <a:latin typeface="Times New Roman" pitchFamily="18" charset="0"/>
              </a:rPr>
              <a:t>若此假定正确，则在某一相同的</a:t>
            </a:r>
            <a:r>
              <a:rPr lang="en-US" altLang="zh-TW" sz="2200" i="1" dirty="0">
                <a:solidFill>
                  <a:srgbClr val="0000FF"/>
                </a:solidFill>
                <a:latin typeface="Times New Roman" pitchFamily="18" charset="0"/>
              </a:rPr>
              <a:t>Re</a:t>
            </a:r>
            <a:r>
              <a:rPr lang="zh-TW" altLang="en-US" sz="2200" dirty="0">
                <a:latin typeface="Times New Roman" pitchFamily="18" charset="0"/>
              </a:rPr>
              <a:t>下分，不同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itchFamily="18" charset="0"/>
              </a:rPr>
              <a:t>Fr</a:t>
            </a:r>
            <a:r>
              <a:rPr lang="zh-TW" altLang="en-US" sz="2200" dirty="0">
                <a:latin typeface="Times New Roman" pitchFamily="18" charset="0"/>
              </a:rPr>
              <a:t>时有：</a:t>
            </a:r>
            <a:endParaRPr lang="en-US" altLang="zh-TW" sz="2200" dirty="0">
              <a:latin typeface="Times New Roman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19429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24824"/>
              </p:ext>
            </p:extLst>
          </p:nvPr>
        </p:nvGraphicFramePr>
        <p:xfrm>
          <a:off x="931937" y="3288208"/>
          <a:ext cx="2847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8" imgW="1942920" imgH="685800" progId="Equation.DSMT4">
                  <p:embed/>
                </p:oleObj>
              </mc:Choice>
              <mc:Fallback>
                <p:oleObj name="Equation" r:id="rId8" imgW="1942920" imgH="685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937" y="3288208"/>
                        <a:ext cx="2847975" cy="1004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內容版面配置區 2"/>
          <p:cNvSpPr txBox="1">
            <a:spLocks/>
          </p:cNvSpPr>
          <p:nvPr/>
        </p:nvSpPr>
        <p:spPr>
          <a:xfrm>
            <a:off x="251519" y="4545168"/>
            <a:ext cx="8640962" cy="10505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zh-TW" sz="2200" i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itchFamily="18" charset="0"/>
              </a:rPr>
              <a:t>t1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zh-TW" sz="2200" i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itchFamily="18" charset="0"/>
              </a:rPr>
              <a:t>t2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2200" dirty="0">
                <a:latin typeface="Times New Roman" pitchFamily="18" charset="0"/>
              </a:rPr>
              <a:t>的值与雷诺数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无关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</a:t>
            </a:r>
            <a:r>
              <a:rPr lang="zh-TW" altLang="en-US" sz="2200" dirty="0">
                <a:latin typeface="Times New Roman" pitchFamily="18" charset="0"/>
              </a:rPr>
              <a:t>任意两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傅汝德数等值线间的距离</a:t>
            </a:r>
            <a:r>
              <a:rPr lang="zh-TW" altLang="en-US" sz="2200" dirty="0">
                <a:latin typeface="Times New Roman" pitchFamily="18" charset="0"/>
              </a:rPr>
              <a:t>与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雷诺数无关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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傅汝德数等值线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相互平行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总阻力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sym typeface="Symbol"/>
              </a:rPr>
              <a:t>的两部分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互相独立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是正确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(?)</a:t>
            </a:r>
            <a:endParaRPr lang="en-US" altLang="zh-TW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251520" y="5618792"/>
            <a:ext cx="8640962" cy="69052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2200" dirty="0">
                <a:latin typeface="Times New Roman" pitchFamily="18" charset="0"/>
              </a:rPr>
              <a:t>依照图示结果：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不完全平行</a:t>
            </a:r>
            <a:r>
              <a:rPr lang="zh-TW" altLang="en-US" sz="2200" dirty="0">
                <a:latin typeface="Times New Roman" pitchFamily="18" charset="0"/>
              </a:rPr>
              <a:t>，有随</a:t>
            </a:r>
            <a:r>
              <a:rPr lang="en-US" altLang="zh-TW" sz="2200" i="1" dirty="0">
                <a:solidFill>
                  <a:srgbClr val="0000FF"/>
                </a:solidFill>
                <a:latin typeface="Times New Roman" pitchFamily="18" charset="0"/>
              </a:rPr>
              <a:t>Re</a:t>
            </a:r>
            <a:r>
              <a:rPr lang="zh-TW" altLang="en-US" sz="2200" dirty="0">
                <a:latin typeface="Times New Roman" pitchFamily="18" charset="0"/>
              </a:rPr>
              <a:t>变化而波动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粘性和重力间</a:t>
            </a:r>
            <a:r>
              <a:rPr lang="zh-TW" altLang="en-US" sz="2200" dirty="0">
                <a:latin typeface="Times New Roman" pitchFamily="18" charset="0"/>
                <a:sym typeface="Symbol"/>
              </a:rPr>
              <a:t>的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影响存在</a:t>
            </a:r>
            <a:r>
              <a:rPr lang="zh-TW" altLang="en-US" sz="2200" dirty="0">
                <a:latin typeface="Times New Roman" pitchFamily="18" charset="0"/>
                <a:sym typeface="Symbol"/>
              </a:rPr>
              <a:t>。</a:t>
            </a:r>
            <a:endParaRPr lang="en-US" altLang="zh-TW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6345368"/>
            <a:ext cx="8640962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平均线</a:t>
            </a:r>
            <a:r>
              <a:rPr lang="zh-TW" altLang="en-US" sz="2200" dirty="0">
                <a:latin typeface="Times New Roman" pitchFamily="18" charset="0"/>
              </a:rPr>
              <a:t>显示约略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平行的趋势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傅汝德假定</a:t>
            </a:r>
            <a:r>
              <a:rPr lang="zh-TW" altLang="en-US" sz="2200" dirty="0">
                <a:latin typeface="Times New Roman" pitchFamily="18" charset="0"/>
                <a:sym typeface="Symbol"/>
              </a:rPr>
              <a:t>具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某种实用性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。</a:t>
            </a:r>
            <a:endParaRPr lang="en-US" altLang="zh-TW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000" y="4269130"/>
            <a:ext cx="3564000" cy="18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rgbClr val="333333"/>
                </a:solidFill>
              </a:rPr>
              <a:t>24000t</a:t>
            </a:r>
            <a:r>
              <a:rPr lang="zh-TW" altLang="en-US" sz="1200" dirty="0">
                <a:solidFill>
                  <a:srgbClr val="333333"/>
                </a:solidFill>
              </a:rPr>
              <a:t>油轮的</a:t>
            </a:r>
            <a:r>
              <a:rPr lang="en-US" altLang="zh-CN" sz="1200" dirty="0">
                <a:solidFill>
                  <a:srgbClr val="333333"/>
                </a:solidFill>
              </a:rPr>
              <a:t>5</a:t>
            </a:r>
            <a:r>
              <a:rPr lang="zh-TW" altLang="en-US" sz="1200" dirty="0">
                <a:solidFill>
                  <a:srgbClr val="333333"/>
                </a:solidFill>
              </a:rPr>
              <a:t>艘几何相似船模总阻力对雷诺数曲线</a:t>
            </a:r>
            <a:endParaRPr lang="zh-CN" altLang="en-US" sz="12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 animBg="1"/>
      <p:bldP spid="14" grpId="0" build="p" animBg="1"/>
      <p:bldP spid="17" grpId="0" build="p" animBg="1"/>
      <p:bldP spid="18" grpId="0" build="p" animBg="1"/>
      <p:bldP spid="1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7-3</a:t>
            </a:r>
            <a:r>
              <a:rPr lang="zh-TW" altLang="en-US" dirty="0">
                <a:latin typeface="Times New Roman" pitchFamily="18" charset="0"/>
              </a:rPr>
              <a:t>几何相似船模组试验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确定形状因子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808"/>
            <a:ext cx="540012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/>
              <a:t>二因次阻力换算中，总阻力系数可写成：</a:t>
            </a:r>
            <a:endParaRPr lang="en-US" altLang="zh-TW" sz="20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2060848"/>
            <a:ext cx="540012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/>
              <a:t>如用三因次换算法，则有：</a:t>
            </a:r>
            <a:endParaRPr lang="en-US" altLang="zh-TW" sz="2000" dirty="0"/>
          </a:p>
        </p:txBody>
      </p:sp>
      <p:pic>
        <p:nvPicPr>
          <p:cNvPr id="11" name="圖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7" y="3933376"/>
            <a:ext cx="2769233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6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70993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419872" cy="29961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35582"/>
              </p:ext>
            </p:extLst>
          </p:nvPr>
        </p:nvGraphicFramePr>
        <p:xfrm>
          <a:off x="1117600" y="1700808"/>
          <a:ext cx="1955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700808"/>
                        <a:ext cx="1955800" cy="334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701604"/>
              </p:ext>
            </p:extLst>
          </p:nvPr>
        </p:nvGraphicFramePr>
        <p:xfrm>
          <a:off x="1217613" y="2420888"/>
          <a:ext cx="17510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1"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2420888"/>
                        <a:ext cx="1751012" cy="373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2852976"/>
            <a:ext cx="540012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/>
              <a:t>当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zh-TW" altLang="en-US" sz="2000" dirty="0"/>
              <a:t>一定时，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TW" altLang="en-US" sz="2000" dirty="0"/>
              <a:t>为常数，故有：</a:t>
            </a:r>
            <a:endParaRPr lang="en-US" altLang="zh-TW" sz="2000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78346"/>
              </p:ext>
            </p:extLst>
          </p:nvPr>
        </p:nvGraphicFramePr>
        <p:xfrm>
          <a:off x="1217612" y="3190207"/>
          <a:ext cx="1849339" cy="59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2" name="Equation" r:id="rId10" imgW="1333440" imgH="431640" progId="Equation.DSMT4">
                  <p:embed/>
                </p:oleObj>
              </mc:Choice>
              <mc:Fallback>
                <p:oleObj name="Equation" r:id="rId10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7612" y="3190207"/>
                        <a:ext cx="1849339" cy="59883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2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7-3</a:t>
            </a:r>
            <a:r>
              <a:rPr lang="zh-TW" altLang="en-US" dirty="0">
                <a:latin typeface="Times New Roman" pitchFamily="18" charset="0"/>
              </a:rPr>
              <a:t>几何相似船模组试验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确定形状因子</a:t>
            </a:r>
            <a:endParaRPr lang="en-US" altLang="zh-TW" sz="2200" dirty="0">
              <a:latin typeface="Times New Roman" pitchFamily="18" charset="0"/>
            </a:endParaRPr>
          </a:p>
        </p:txBody>
      </p:sp>
      <p:pic>
        <p:nvPicPr>
          <p:cNvPr id="11" name="圖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9" y="3212976"/>
            <a:ext cx="346154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096344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61203"/>
              </p:ext>
            </p:extLst>
          </p:nvPr>
        </p:nvGraphicFramePr>
        <p:xfrm>
          <a:off x="467545" y="1412776"/>
          <a:ext cx="835293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(1+</a:t>
                      </a:r>
                      <a:r>
                        <a:rPr lang="en-US" altLang="zh-CN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值的分析结果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SM 54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SM 47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SM 40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SM 33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SM 26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Times New Roman" pitchFamily="18" charset="0"/>
                          <a:cs typeface="Times New Roman" pitchFamily="18" charset="0"/>
                        </a:rPr>
                        <a:t>普鲁哈斯卡法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Prohasca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 Meth.)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1.1657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1.1737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1.1814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1.1555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1.1769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ITTC</a:t>
                      </a:r>
                      <a:r>
                        <a:rPr lang="zh-TW" altLang="en-US" dirty="0">
                          <a:latin typeface="Times New Roman" pitchFamily="18" charset="0"/>
                          <a:cs typeface="Times New Roman" pitchFamily="18" charset="0"/>
                        </a:rPr>
                        <a:t>推荐法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1.1929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1.1940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1.1948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1.1929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1.1983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7-3</a:t>
            </a:r>
            <a:r>
              <a:rPr lang="zh-TW" altLang="en-US" dirty="0">
                <a:latin typeface="Times New Roman" pitchFamily="18" charset="0"/>
              </a:rPr>
              <a:t>几何相似船模组试验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3"/>
            </a:pPr>
            <a:r>
              <a:rPr lang="zh-TW" altLang="en-US" sz="2200" dirty="0">
                <a:latin typeface="Times New Roman" pitchFamily="18" charset="0"/>
              </a:rPr>
              <a:t>比较不同换算法的合理性</a:t>
            </a:r>
            <a:endParaRPr lang="en-US" altLang="zh-TW" sz="2200" dirty="0"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00865"/>
              </p:ext>
            </p:extLst>
          </p:nvPr>
        </p:nvGraphicFramePr>
        <p:xfrm>
          <a:off x="323528" y="1397000"/>
          <a:ext cx="856895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航速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方法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船模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 54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 47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 40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 33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 26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实船总阻力系数</a:t>
                      </a:r>
                      <a:r>
                        <a:rPr lang="en-US" altLang="zh-TW" sz="1800" i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</a:t>
                      </a:r>
                      <a:r>
                        <a:rPr lang="en-US" altLang="zh-TW" sz="1800" baseline="-2500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t1</a:t>
                      </a:r>
                      <a:r>
                        <a:rPr lang="en-US" altLang="zh-TW" sz="18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sym typeface="Symbol"/>
                        </a:rPr>
                        <a:t>10</a:t>
                      </a:r>
                      <a:r>
                        <a:rPr lang="en-US" altLang="zh-TW" sz="1800" baseline="30000" dirty="0">
                          <a:solidFill>
                            <a:srgbClr val="0000FF"/>
                          </a:solidFill>
                          <a:latin typeface="Times New Roman" pitchFamily="18" charset="0"/>
                          <a:sym typeface="Symbol"/>
                        </a:rPr>
                        <a:t>3</a:t>
                      </a:r>
                      <a:endParaRPr lang="zh-CN" altLang="en-US" baseline="30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13.178</a:t>
                      </a: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kn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二因次法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2.969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2.918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2.881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2.883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2.855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ITTC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</a:rPr>
                        <a:t>三因次法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2.527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2.506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2.520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2.545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2.549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14.538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kn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二因次法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3.105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3.058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3.004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2.985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2.919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ITTC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</a:rPr>
                        <a:t>三因次法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2.674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2.656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2.652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2.654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2.648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15.771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kn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二因次法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3.319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3.277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3.227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3.216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3.171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FF"/>
                          </a:solidFill>
                        </a:rPr>
                        <a:t>ITTC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</a:rPr>
                        <a:t>三因次法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2.896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2.882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2.881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2.891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2.876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38272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latin typeface="Times New Roman" pitchFamily="18" charset="0"/>
              </a:rPr>
              <a:t>表达法的目的和要求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76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/>
              <a:t>船体阻力换算</a:t>
            </a:r>
            <a:endParaRPr lang="en-US" altLang="zh-TW" sz="20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77277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/>
              <a:t>比较船型阻力性能之优劣</a:t>
            </a:r>
            <a:endParaRPr lang="en-US" altLang="zh-TW" sz="20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204864"/>
            <a:ext cx="8641656" cy="3304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200" dirty="0">
                <a:latin typeface="Times New Roman" pitchFamily="18" charset="0"/>
              </a:rPr>
              <a:t>表达法应具有的</a:t>
            </a:r>
            <a:r>
              <a:rPr lang="zh-TW" altLang="en-US" sz="2200" dirty="0">
                <a:solidFill>
                  <a:srgbClr val="FF0000"/>
                </a:solidFill>
                <a:latin typeface="Times New Roman" pitchFamily="18" charset="0"/>
              </a:rPr>
              <a:t>几个基本要求</a:t>
            </a:r>
            <a:endParaRPr lang="en-US" altLang="zh-TW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2695" y="2636952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lphaLcParenR"/>
            </a:pPr>
            <a:r>
              <a:rPr lang="zh-TW" altLang="en-US" sz="2000" dirty="0"/>
              <a:t>无量纲化</a:t>
            </a:r>
            <a:endParaRPr lang="en-US" altLang="zh-TW" sz="20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2695" y="306896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lphaLcParenR" startAt="2"/>
            </a:pPr>
            <a:r>
              <a:rPr lang="zh-TW" altLang="en-US" sz="2000" dirty="0"/>
              <a:t>选定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zh-TW" altLang="en-US" sz="2000" dirty="0">
                <a:solidFill>
                  <a:srgbClr val="0000FF"/>
                </a:solidFill>
              </a:rPr>
              <a:t>数</a:t>
            </a:r>
            <a:r>
              <a:rPr lang="zh-TW" altLang="en-US" sz="2000" dirty="0"/>
              <a:t>或类似形式作</a:t>
            </a:r>
            <a:r>
              <a:rPr lang="zh-TW" altLang="en-US" sz="2000" dirty="0">
                <a:solidFill>
                  <a:srgbClr val="FF0000"/>
                </a:solidFill>
              </a:rPr>
              <a:t>速度参数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501008"/>
            <a:ext cx="8641656" cy="72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lphaLcParenR" startAt="3"/>
            </a:pPr>
            <a:r>
              <a:rPr lang="zh-TW" altLang="en-US" sz="2000" dirty="0"/>
              <a:t>阻力与速度间的函数形式既要</a:t>
            </a:r>
            <a:r>
              <a:rPr lang="zh-TW" altLang="en-US" sz="2000" dirty="0">
                <a:solidFill>
                  <a:srgbClr val="FF0000"/>
                </a:solidFill>
              </a:rPr>
              <a:t>便于</a:t>
            </a:r>
            <a:r>
              <a:rPr lang="zh-TW" altLang="en-US" sz="2000" dirty="0"/>
              <a:t>进行</a:t>
            </a:r>
            <a:r>
              <a:rPr lang="zh-TW" altLang="en-US" sz="2000" dirty="0">
                <a:solidFill>
                  <a:srgbClr val="0000FF"/>
                </a:solidFill>
              </a:rPr>
              <a:t>阻力换算</a:t>
            </a:r>
            <a:r>
              <a:rPr lang="zh-TW" altLang="en-US" sz="2000" dirty="0"/>
              <a:t>，又要能够比较不同船型阻力性能的优劣。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648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build="p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0823" y="6777637"/>
            <a:ext cx="240231" cy="179755"/>
          </a:xfrm>
        </p:spPr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29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是</a:t>
            </a:r>
            <a:r>
              <a:rPr lang="zh-TW" altLang="en-US" sz="2000" dirty="0">
                <a:solidFill>
                  <a:srgbClr val="333333"/>
                </a:solidFill>
              </a:rPr>
              <a:t>船。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26876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solidFill>
                  <a:srgbClr val="333333"/>
                </a:solidFill>
              </a:rPr>
              <a:t>泰洛表达法及其换算关系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51520" y="2250141"/>
                <a:ext cx="8280920" cy="3825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ea"/>
                  <a:buAutoNum type="circleNumDb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對</a:t>
                </a:r>
                <a:r>
                  <a:rPr lang="en-US" altLang="zh-TW" sz="2000" i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</a:t>
                </a:r>
                <a:r>
                  <a:rPr lang="zh-TW" altLang="en-US" sz="2000" dirty="0">
                    <a:solidFill>
                      <a:srgbClr val="333333"/>
                    </a:solidFill>
                    <a:latin typeface="+mj-lt"/>
                    <a:cs typeface="Times New Roman" panose="02020603050405020304" pitchFamily="18" charset="0"/>
                  </a:rPr>
                  <a:t>的表達形式</a:t>
                </a:r>
                <a:endParaRPr lang="en-US" altLang="zh-TW" sz="2000" dirty="0">
                  <a:solidFill>
                    <a:srgbClr val="333333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871200" lvl="2" indent="-457200">
                  <a:buFont typeface="+mj-ea"/>
                  <a:buAutoNum type="circleNumDbPlain"/>
                </a:pPr>
                <a:endParaRPr lang="en-US" altLang="zh-TW" sz="20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50141"/>
                <a:ext cx="8280920" cy="382579"/>
              </a:xfrm>
              <a:prstGeom prst="rect">
                <a:avLst/>
              </a:prstGeom>
              <a:blipFill rotWithShape="0">
                <a:blip r:embed="rId3"/>
                <a:stretch>
                  <a:fillRect t="-20635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372600"/>
              </p:ext>
            </p:extLst>
          </p:nvPr>
        </p:nvGraphicFramePr>
        <p:xfrm>
          <a:off x="2392486" y="2954531"/>
          <a:ext cx="23955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Equation" r:id="rId4" imgW="1638000" imgH="431640" progId="Equation.DSMT4">
                  <p:embed/>
                </p:oleObj>
              </mc:Choice>
              <mc:Fallback>
                <p:oleObj name="Equation" r:id="rId4" imgW="1638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2486" y="2954531"/>
                        <a:ext cx="2395538" cy="64293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內容版面配置區 2"/>
              <p:cNvSpPr txBox="1">
                <a:spLocks/>
              </p:cNvSpPr>
              <p:nvPr/>
            </p:nvSpPr>
            <p:spPr>
              <a:xfrm>
                <a:off x="251520" y="1556792"/>
                <a:ext cx="8280920" cy="6668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14000" lvl="2" indent="0">
                  <a:buNone/>
                </a:pPr>
                <a:r>
                  <a:rPr lang="en-US" altLang="zh-TW" sz="2000" dirty="0">
                    <a:solidFill>
                      <a:srgbClr val="333333"/>
                    </a:solidFill>
                  </a:rPr>
                  <a:t> 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速度參數採用</a:t>
                </a:r>
                <a:r>
                  <a:rPr lang="en-US" altLang="zh-TW" sz="2000" i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數</a:t>
                </a:r>
                <a:r>
                  <a:rPr lang="en-US" altLang="zh-TW" sz="2000" dirty="0">
                    <a:solidFill>
                      <a:srgbClr val="333333"/>
                    </a:solidFill>
                  </a:rPr>
                  <a:t>(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亦有用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0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000" dirty="0">
                    <a:solidFill>
                      <a:srgbClr val="333333"/>
                    </a:solidFill>
                  </a:rPr>
                  <a:t>)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，阻力則用單位排水量總阻力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或單位排水量剩餘阻力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或剩餘阻力係數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的形式表示</a:t>
                </a:r>
                <a:r>
                  <a:rPr lang="en-US" altLang="zh-TW" sz="2000" dirty="0">
                    <a:solidFill>
                      <a:srgbClr val="333333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280920" cy="666855"/>
              </a:xfrm>
              <a:prstGeom prst="rect">
                <a:avLst/>
              </a:prstGeom>
              <a:blipFill rotWithShape="0">
                <a:blip r:embed="rId6"/>
                <a:stretch>
                  <a:fillRect t="-69091" r="-1251" b="-6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內容版面配置區 2"/>
              <p:cNvSpPr txBox="1">
                <a:spLocks/>
              </p:cNvSpPr>
              <p:nvPr/>
            </p:nvSpPr>
            <p:spPr>
              <a:xfrm>
                <a:off x="251520" y="4696647"/>
                <a:ext cx="8280920" cy="3406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ea"/>
                  <a:buAutoNum type="circleNumDbPlain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對</a:t>
                </a:r>
                <a:r>
                  <a:rPr lang="en-US" altLang="zh-TW" sz="2000" i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</a:t>
                </a:r>
                <a:r>
                  <a:rPr lang="zh-TW" altLang="en-US" sz="2000" dirty="0">
                    <a:solidFill>
                      <a:srgbClr val="333333"/>
                    </a:solidFill>
                    <a:latin typeface="+mj-lt"/>
                    <a:cs typeface="Times New Roman" panose="02020603050405020304" pitchFamily="18" charset="0"/>
                  </a:rPr>
                  <a:t>的表達形式</a:t>
                </a:r>
                <a:endParaRPr lang="en-US" altLang="zh-TW" sz="2000" dirty="0">
                  <a:solidFill>
                    <a:srgbClr val="333333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871200" lvl="2" indent="-457200">
                  <a:buFont typeface="+mj-ea"/>
                  <a:buAutoNum type="circleNumDbPlain" startAt="2"/>
                </a:pPr>
                <a:endParaRPr lang="en-US" altLang="zh-TW" sz="20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2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96647"/>
                <a:ext cx="8280920" cy="340659"/>
              </a:xfrm>
              <a:prstGeom prst="rect">
                <a:avLst/>
              </a:prstGeom>
              <a:blipFill rotWithShape="0">
                <a:blip r:embed="rId7"/>
                <a:stretch>
                  <a:fillRect t="-23214" b="-41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內容版面配置區 2"/>
              <p:cNvSpPr txBox="1">
                <a:spLocks/>
              </p:cNvSpPr>
              <p:nvPr/>
            </p:nvSpPr>
            <p:spPr>
              <a:xfrm>
                <a:off x="251520" y="2589034"/>
                <a:ext cx="8568952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000" dirty="0">
                    <a:solidFill>
                      <a:srgbClr val="333333"/>
                    </a:solidFill>
                  </a:rPr>
                  <a:t>表達為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sz="20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與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的關係，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換算到相應的實船阻力和有效馬力較為方便，因為</a:t>
                </a:r>
                <a:r>
                  <a:rPr lang="en-US" altLang="zh-TW" sz="2000" dirty="0">
                    <a:solidFill>
                      <a:srgbClr val="333333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89034"/>
                <a:ext cx="8568952" cy="324000"/>
              </a:xfrm>
              <a:prstGeom prst="rect">
                <a:avLst/>
              </a:prstGeom>
              <a:blipFill rotWithShape="0">
                <a:blip r:embed="rId8"/>
                <a:stretch>
                  <a:fillRect t="-24528" r="-1707" b="-15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內容版面配置區 2"/>
              <p:cNvSpPr txBox="1">
                <a:spLocks/>
              </p:cNvSpPr>
              <p:nvPr/>
            </p:nvSpPr>
            <p:spPr>
              <a:xfrm>
                <a:off x="251520" y="3652198"/>
                <a:ext cx="8568952" cy="10250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000" dirty="0">
                    <a:solidFill>
                      <a:srgbClr val="FF0000"/>
                    </a:solidFill>
                  </a:rPr>
                  <a:t>單位排水量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的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摩擦阻力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可用平板摩擦阻力公式計算；而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對於幾何相似之實船和船模，在相應速度下等於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</a:rPr>
                  <a:t>，即由給定的表達曲線直接得到。</a:t>
                </a:r>
                <a:endParaRPr lang="en-US" altLang="zh-TW" sz="20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2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52198"/>
                <a:ext cx="8568952" cy="1025068"/>
              </a:xfrm>
              <a:prstGeom prst="rect">
                <a:avLst/>
              </a:prstGeom>
              <a:blipFill rotWithShape="0">
                <a:blip r:embed="rId9"/>
                <a:stretch>
                  <a:fillRect t="-5952" b="-14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3323"/>
              </p:ext>
            </p:extLst>
          </p:nvPr>
        </p:nvGraphicFramePr>
        <p:xfrm>
          <a:off x="1116013" y="5077019"/>
          <a:ext cx="1365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10" imgW="927000" imgH="431640" progId="Equation.DSMT4">
                  <p:embed/>
                </p:oleObj>
              </mc:Choice>
              <mc:Fallback>
                <p:oleObj name="Equation" r:id="rId10" imgW="927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6013" y="5077019"/>
                        <a:ext cx="1365250" cy="647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49585"/>
              </p:ext>
            </p:extLst>
          </p:nvPr>
        </p:nvGraphicFramePr>
        <p:xfrm>
          <a:off x="5354066" y="5077018"/>
          <a:ext cx="1639312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12" imgW="1244520" imgH="482400" progId="Equation.DSMT4">
                  <p:embed/>
                </p:oleObj>
              </mc:Choice>
              <mc:Fallback>
                <p:oleObj name="Equation" r:id="rId12" imgW="1244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54066" y="5077018"/>
                        <a:ext cx="1639312" cy="648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58128"/>
              </p:ext>
            </p:extLst>
          </p:nvPr>
        </p:nvGraphicFramePr>
        <p:xfrm>
          <a:off x="2530483" y="5077019"/>
          <a:ext cx="110541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14" imgW="736560" imgH="431640" progId="Equation.DSMT4">
                  <p:embed/>
                </p:oleObj>
              </mc:Choice>
              <mc:Fallback>
                <p:oleObj name="Equation" r:id="rId14" imgW="73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30483" y="5077019"/>
                        <a:ext cx="1105413" cy="648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23718"/>
              </p:ext>
            </p:extLst>
          </p:nvPr>
        </p:nvGraphicFramePr>
        <p:xfrm>
          <a:off x="3681009" y="5082491"/>
          <a:ext cx="163906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16" imgW="1091880" imgH="431640" progId="Equation.DSMT4">
                  <p:embed/>
                </p:oleObj>
              </mc:Choice>
              <mc:Fallback>
                <p:oleObj name="Equation" r:id="rId16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81009" y="5082491"/>
                        <a:ext cx="1639060" cy="648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17196"/>
              </p:ext>
            </p:extLst>
          </p:nvPr>
        </p:nvGraphicFramePr>
        <p:xfrm>
          <a:off x="1115616" y="5805360"/>
          <a:ext cx="3871068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18" imgW="3720960" imgH="812520" progId="Equation.DSMT4">
                  <p:embed/>
                </p:oleObj>
              </mc:Choice>
              <mc:Fallback>
                <p:oleObj name="Equation" r:id="rId18" imgW="37209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15616" y="5805360"/>
                        <a:ext cx="3871068" cy="86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68808"/>
              </p:ext>
            </p:extLst>
          </p:nvPr>
        </p:nvGraphicFramePr>
        <p:xfrm>
          <a:off x="5653088" y="5818188"/>
          <a:ext cx="27495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5" name="Equation" r:id="rId20" imgW="2641320" imgH="787320" progId="Equation.DSMT4">
                  <p:embed/>
                </p:oleObj>
              </mc:Choice>
              <mc:Fallback>
                <p:oleObj name="Equation" r:id="rId20" imgW="26413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3088" y="5818188"/>
                        <a:ext cx="2749550" cy="8366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椭圆 30"/>
          <p:cNvSpPr/>
          <p:nvPr/>
        </p:nvSpPr>
        <p:spPr>
          <a:xfrm>
            <a:off x="6804248" y="5805360"/>
            <a:ext cx="1598390" cy="791992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7092280" y="4866976"/>
                <a:ext cx="1800000" cy="61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13000"/>
                  </a:lnSpc>
                  <a:spcBef>
                    <a:spcPts val="600"/>
                  </a:spcBef>
                  <a:buSzPct val="80000"/>
                  <a:buFont typeface="Wingdings" panose="05000000000000000000" pitchFamily="2" charset="2"/>
                  <a:buChar char="u"/>
                </a:pPr>
                <a:r>
                  <a:rPr lang="zh-TW" altLang="en-US" sz="1600" dirty="0">
                    <a:solidFill>
                      <a:srgbClr val="008000"/>
                    </a:solidFill>
                  </a:rPr>
                  <a:t>摩擦阻力修正值</a:t>
                </a:r>
                <a:endParaRPr lang="en-US" altLang="zh-TW" sz="1600" dirty="0">
                  <a:solidFill>
                    <a:srgbClr val="008000"/>
                  </a:solidFill>
                </a:endParaRPr>
              </a:p>
              <a:p>
                <a:pPr marL="285750" indent="-285750">
                  <a:lnSpc>
                    <a:spcPct val="113000"/>
                  </a:lnSpc>
                  <a:spcBef>
                    <a:spcPts val="600"/>
                  </a:spcBef>
                  <a:buSzPct val="80000"/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sz="16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16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16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TW" sz="1600" b="0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TW" sz="1600" b="0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 err="1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66976"/>
                <a:ext cx="1800000" cy="612000"/>
              </a:xfrm>
              <a:prstGeom prst="rect">
                <a:avLst/>
              </a:prstGeom>
              <a:blipFill rotWithShape="0">
                <a:blip r:embed="rId22"/>
                <a:stretch>
                  <a:fillRect l="-4698" t="-6796" r="-671" b="-126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/>
          <p:cNvCxnSpPr>
            <a:stCxn id="32" idx="2"/>
            <a:endCxn id="31" idx="0"/>
          </p:cNvCxnSpPr>
          <p:nvPr/>
        </p:nvCxnSpPr>
        <p:spPr>
          <a:xfrm flipH="1">
            <a:off x="7603443" y="5478976"/>
            <a:ext cx="388837" cy="326384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sz="2200" dirty="0">
                <a:latin typeface="Times New Roman" pitchFamily="18" charset="0"/>
              </a:rPr>
              <a:t>船模阻力试验的目的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/>
              <a:t>船型研究</a:t>
            </a:r>
            <a:endParaRPr lang="en-US" altLang="zh-TW" sz="2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84482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/>
              <a:t>确定设计船舶的阻力性能</a:t>
            </a:r>
            <a:endParaRPr lang="en-US" altLang="zh-TW" sz="22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2000" y="242088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sz="2200" dirty="0"/>
              <a:t>预报实船性能</a:t>
            </a:r>
            <a:endParaRPr lang="en-US" altLang="zh-TW" sz="22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1520" y="292494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4"/>
            </a:pPr>
            <a:r>
              <a:rPr lang="zh-TW" altLang="en-US" sz="2200" dirty="0">
                <a:solidFill>
                  <a:srgbClr val="0000FF"/>
                </a:solidFill>
              </a:rPr>
              <a:t>系列船模试验</a:t>
            </a:r>
            <a:endParaRPr lang="en-US" altLang="zh-TW" sz="2200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2695" y="342900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5"/>
            </a:pPr>
            <a:r>
              <a:rPr lang="zh-TW" altLang="en-US" sz="2200" dirty="0">
                <a:solidFill>
                  <a:srgbClr val="0000FF"/>
                </a:solidFill>
              </a:rPr>
              <a:t>研究各种阻力成分试验</a:t>
            </a:r>
            <a:endParaRPr lang="en-US" altLang="zh-TW" sz="22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2695" y="4005064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6"/>
            </a:pPr>
            <a:r>
              <a:rPr lang="zh-TW" altLang="en-US" sz="2200" dirty="0"/>
              <a:t>负体阻力试验</a:t>
            </a:r>
            <a:endParaRPr lang="en-US" altLang="zh-TW" sz="2200" dirty="0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2695" y="4509120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7"/>
            </a:pPr>
            <a:r>
              <a:rPr lang="zh-TW" altLang="en-US" sz="2200" dirty="0">
                <a:ea typeface="+mj-ea"/>
              </a:rPr>
              <a:t>流线试验</a:t>
            </a:r>
            <a:endParaRPr lang="en-US" altLang="zh-TW" sz="2200" dirty="0">
              <a:ea typeface="+mj-ea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2000" y="501321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8"/>
            </a:pPr>
            <a:r>
              <a:rPr lang="zh-TW" altLang="en-US" sz="2200" dirty="0">
                <a:ea typeface="+mj-ea"/>
              </a:rPr>
              <a:t>航行状态的研究</a:t>
            </a:r>
            <a:endParaRPr lang="en-US" altLang="zh-TW" sz="22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11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uiExpand="1" build="p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30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887914"/>
              </p:ext>
            </p:extLst>
          </p:nvPr>
        </p:nvGraphicFramePr>
        <p:xfrm>
          <a:off x="556915" y="1052736"/>
          <a:ext cx="483937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3" imgW="3720960" imgH="812520" progId="Equation.DSMT4">
                  <p:embed/>
                </p:oleObj>
              </mc:Choice>
              <mc:Fallback>
                <p:oleObj name="Equation" r:id="rId3" imgW="37209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915" y="1052736"/>
                        <a:ext cx="4839373" cy="108012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83693"/>
              </p:ext>
            </p:extLst>
          </p:nvPr>
        </p:nvGraphicFramePr>
        <p:xfrm>
          <a:off x="638175" y="2317477"/>
          <a:ext cx="464185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5" imgW="3568680" imgH="1866600" progId="Equation.DSMT4">
                  <p:embed/>
                </p:oleObj>
              </mc:Choice>
              <mc:Fallback>
                <p:oleObj name="Equation" r:id="rId5" imgW="356868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" y="2317477"/>
                        <a:ext cx="4641850" cy="24796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868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3333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solidFill>
                  <a:srgbClr val="333333"/>
                </a:solidFill>
                <a:latin typeface="Times New Roman" pitchFamily="18" charset="0"/>
              </a:rPr>
              <a:t>是</a:t>
            </a:r>
            <a:r>
              <a:rPr lang="zh-TW" altLang="en-US" sz="2000" dirty="0">
                <a:solidFill>
                  <a:srgbClr val="333333"/>
                </a:solidFill>
              </a:rPr>
              <a:t>船。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80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>
                <a:solidFill>
                  <a:srgbClr val="333333"/>
                </a:solidFill>
              </a:rPr>
              <a:t>傅汝德圆圈系数表达法及其换算关系</a:t>
            </a:r>
            <a:endParaRPr lang="en-US" altLang="zh-TW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768"/>
            <a:ext cx="4464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latin typeface="+mj-lt"/>
              </a:rPr>
              <a:t>泰洛表达法及其换算关系</a:t>
            </a:r>
            <a:endParaRPr lang="en-US" altLang="zh-TW" sz="2000" dirty="0">
              <a:latin typeface="+mj-lt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latin typeface="+mj-lt"/>
              </a:rPr>
              <a:t>剩馀阻力系数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>
                <a:latin typeface="+mj-lt"/>
              </a:rPr>
              <a:t>图谱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给出的函数关系为：</a:t>
            </a:r>
            <a:endParaRPr lang="en-US" altLang="zh-TW" sz="2000" dirty="0">
              <a:latin typeface="+mj-lt"/>
            </a:endParaRPr>
          </a:p>
        </p:txBody>
      </p:sp>
      <p:pic>
        <p:nvPicPr>
          <p:cNvPr id="12" name="圖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376"/>
            <a:ext cx="4233836" cy="676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38622"/>
              </p:ext>
            </p:extLst>
          </p:nvPr>
        </p:nvGraphicFramePr>
        <p:xfrm>
          <a:off x="1111250" y="2492896"/>
          <a:ext cx="194845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Equation" r:id="rId4" imgW="1460160" imgH="431640" progId="Equation.DSMT4">
                  <p:embed/>
                </p:oleObj>
              </mc:Choice>
              <mc:Fallback>
                <p:oleObj name="Equation" r:id="rId4" imgW="1460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250" y="2492896"/>
                        <a:ext cx="1948452" cy="5760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141008"/>
            <a:ext cx="4248472" cy="7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当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>
                <a:latin typeface="+mj-lt"/>
              </a:rPr>
              <a:t>，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sz="2000" dirty="0">
                <a:latin typeface="+mj-lt"/>
              </a:rPr>
              <a:t>一定时，上式函数关系可表示为：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1835"/>
              </p:ext>
            </p:extLst>
          </p:nvPr>
        </p:nvGraphicFramePr>
        <p:xfrm>
          <a:off x="1385888" y="3932238"/>
          <a:ext cx="1406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6" imgW="1054080" imgH="431640" progId="Equation.DSMT4">
                  <p:embed/>
                </p:oleObj>
              </mc:Choice>
              <mc:Fallback>
                <p:oleObj name="Equation" r:id="rId6" imgW="105408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932238"/>
                        <a:ext cx="1406525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/>
          <p:cNvSpPr/>
          <p:nvPr/>
        </p:nvSpPr>
        <p:spPr>
          <a:xfrm>
            <a:off x="4932040" y="1340768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6" name="椭圆 15"/>
          <p:cNvSpPr/>
          <p:nvPr/>
        </p:nvSpPr>
        <p:spPr>
          <a:xfrm>
            <a:off x="4932040" y="4509120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7" name="椭圆 16"/>
          <p:cNvSpPr/>
          <p:nvPr/>
        </p:nvSpPr>
        <p:spPr>
          <a:xfrm>
            <a:off x="6660232" y="45376"/>
            <a:ext cx="504056" cy="2872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8" name="椭圆 17"/>
          <p:cNvSpPr/>
          <p:nvPr/>
        </p:nvSpPr>
        <p:spPr>
          <a:xfrm>
            <a:off x="6665218" y="3138809"/>
            <a:ext cx="504056" cy="2872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4545208"/>
            <a:ext cx="4248472" cy="10440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另外亦可利用数值表</a:t>
            </a:r>
            <a:r>
              <a:rPr lang="en-US" altLang="zh-TW" sz="2000" dirty="0">
                <a:latin typeface="+mj-lt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7-2(a)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，表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7-2(b)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，表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7-2(c)</a:t>
            </a:r>
            <a:r>
              <a:rPr lang="en-US" altLang="zh-TW" sz="2000" dirty="0">
                <a:latin typeface="+mj-lt"/>
                <a:cs typeface="Times New Roman" pitchFamily="18" charset="0"/>
              </a:rPr>
              <a:t>)</a:t>
            </a:r>
            <a:r>
              <a:rPr lang="zh-TW" altLang="en-US" sz="2000" dirty="0">
                <a:latin typeface="+mj-lt"/>
              </a:rPr>
              <a:t>进行数值内插方法求值。</a:t>
            </a:r>
            <a:endParaRPr lang="en-US" altLang="zh-TW" sz="2000" dirty="0">
              <a:latin typeface="+mj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596336" y="241082"/>
            <a:ext cx="0" cy="261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0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0768"/>
            <a:ext cx="468004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latin typeface="+mj-lt"/>
              </a:rPr>
              <a:t>泰洛表达法及其换算关系</a:t>
            </a:r>
            <a:endParaRPr lang="en-US" altLang="zh-TW" sz="2000" dirty="0">
              <a:latin typeface="+mj-lt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342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latin typeface="+mj-lt"/>
              </a:rPr>
              <a:t>无量纲湿面积系数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>
                <a:latin typeface="+mj-lt"/>
              </a:rPr>
              <a:t>图谱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420928"/>
            <a:ext cx="342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给出的函数关系为：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83611"/>
              </p:ext>
            </p:extLst>
          </p:nvPr>
        </p:nvGraphicFramePr>
        <p:xfrm>
          <a:off x="1246188" y="2808000"/>
          <a:ext cx="1676400" cy="58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188" y="2808000"/>
                        <a:ext cx="1676400" cy="58541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465088"/>
            <a:ext cx="3708000" cy="7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当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>
                <a:latin typeface="+mj-lt"/>
              </a:rPr>
              <a:t>一定时，上式函数关系可表示为：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779857"/>
              </p:ext>
            </p:extLst>
          </p:nvPr>
        </p:nvGraphicFramePr>
        <p:xfrm>
          <a:off x="1385888" y="4220890"/>
          <a:ext cx="1406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220890"/>
                        <a:ext cx="1406525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圖片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889" r="1328"/>
          <a:stretch/>
        </p:blipFill>
        <p:spPr bwMode="auto">
          <a:xfrm>
            <a:off x="3917256" y="320677"/>
            <a:ext cx="5226744" cy="642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椭圆 16"/>
          <p:cNvSpPr/>
          <p:nvPr/>
        </p:nvSpPr>
        <p:spPr>
          <a:xfrm>
            <a:off x="7596336" y="3073894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8" name="椭圆 17"/>
          <p:cNvSpPr/>
          <p:nvPr/>
        </p:nvSpPr>
        <p:spPr>
          <a:xfrm>
            <a:off x="5079639" y="2935405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5" name="椭圆 14"/>
          <p:cNvSpPr/>
          <p:nvPr/>
        </p:nvSpPr>
        <p:spPr>
          <a:xfrm>
            <a:off x="3779912" y="1556792"/>
            <a:ext cx="216000" cy="396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6" name="椭圆 15"/>
          <p:cNvSpPr/>
          <p:nvPr/>
        </p:nvSpPr>
        <p:spPr>
          <a:xfrm>
            <a:off x="4821553" y="4429045"/>
            <a:ext cx="232792" cy="44798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21" name="椭圆 20"/>
          <p:cNvSpPr/>
          <p:nvPr/>
        </p:nvSpPr>
        <p:spPr>
          <a:xfrm>
            <a:off x="6372200" y="1540856"/>
            <a:ext cx="216000" cy="396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22" name="椭圆 21"/>
          <p:cNvSpPr/>
          <p:nvPr/>
        </p:nvSpPr>
        <p:spPr>
          <a:xfrm>
            <a:off x="5981781" y="5850055"/>
            <a:ext cx="543181" cy="2978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1" name="文本框 10"/>
          <p:cNvSpPr txBox="1"/>
          <p:nvPr/>
        </p:nvSpPr>
        <p:spPr>
          <a:xfrm>
            <a:off x="3021123" y="3037601"/>
            <a:ext cx="1152000" cy="256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solidFill>
                  <a:srgbClr val="333333"/>
                </a:solidFill>
              </a:rPr>
              <a:t>:</a:t>
            </a:r>
            <a:r>
              <a:rPr lang="zh-TW" altLang="en-US" sz="1600" dirty="0">
                <a:solidFill>
                  <a:srgbClr val="333333"/>
                </a:solidFill>
              </a:rPr>
              <a:t>棱形系数</a:t>
            </a:r>
            <a:endParaRPr lang="en-US" altLang="zh-TW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0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468004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latin typeface="+mj-lt"/>
              </a:rPr>
              <a:t>泰洛表达法及其换算关系</a:t>
            </a:r>
            <a:endParaRPr lang="en-US" altLang="zh-TW" sz="2000" dirty="0">
              <a:latin typeface="+mj-lt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856895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3"/>
            </a:pPr>
            <a:r>
              <a:rPr lang="zh-TW" altLang="en-US" sz="2000" dirty="0">
                <a:latin typeface="+mj-lt"/>
              </a:rPr>
              <a:t>是用的参数范围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第一组：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3465088"/>
            <a:ext cx="6696744" cy="37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可看出泰洛系列的适用范围很广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95898"/>
              </p:ext>
            </p:extLst>
          </p:nvPr>
        </p:nvGraphicFramePr>
        <p:xfrm>
          <a:off x="2159000" y="2052638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3" imgW="3962160" imgH="393480" progId="Equation.DSMT4">
                  <p:embed/>
                </p:oleObj>
              </mc:Choice>
              <mc:Fallback>
                <p:oleObj name="Equation" r:id="rId3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0" y="2052638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251520" y="2540132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第二组：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99144"/>
              </p:ext>
            </p:extLst>
          </p:nvPr>
        </p:nvGraphicFramePr>
        <p:xfrm>
          <a:off x="2159000" y="2530475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5" imgW="3962160" imgH="393480" progId="Equation.DSMT4">
                  <p:embed/>
                </p:oleObj>
              </mc:Choice>
              <mc:Fallback>
                <p:oleObj name="Equation" r:id="rId5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9000" y="2530475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內容版面配置區 2"/>
          <p:cNvSpPr txBox="1">
            <a:spLocks/>
          </p:cNvSpPr>
          <p:nvPr/>
        </p:nvSpPr>
        <p:spPr>
          <a:xfrm>
            <a:off x="251520" y="3005840"/>
            <a:ext cx="18002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第三组：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777980"/>
              </p:ext>
            </p:extLst>
          </p:nvPr>
        </p:nvGraphicFramePr>
        <p:xfrm>
          <a:off x="2159000" y="2997200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Equation" r:id="rId7" imgW="3962160" imgH="393480" progId="Equation.DSMT4">
                  <p:embed/>
                </p:oleObj>
              </mc:Choice>
              <mc:Fallback>
                <p:oleObj name="Equation" r:id="rId7" imgW="396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9000" y="2997200"/>
                        <a:ext cx="3962400" cy="393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0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3" grpId="0" animBg="1"/>
      <p:bldP spid="2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44125"/>
            <a:ext cx="4176000" cy="35668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>
                <a:latin typeface="+mj-lt"/>
              </a:rPr>
              <a:t>泰洛法阻力估算的具体步骤</a:t>
            </a:r>
            <a:endParaRPr lang="en-US" altLang="zh-TW" sz="2000" dirty="0">
              <a:latin typeface="+mj-lt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latin typeface="+mj-lt"/>
              </a:rPr>
              <a:t>计算设计船的船型参数值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参数值有</a:t>
            </a:r>
            <a:r>
              <a:rPr lang="zh-TW" altLang="en-US" sz="2000" dirty="0">
                <a:latin typeface="+mj-lt"/>
              </a:rPr>
              <a:t>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94654"/>
              </p:ext>
            </p:extLst>
          </p:nvPr>
        </p:nvGraphicFramePr>
        <p:xfrm>
          <a:off x="2340000" y="2060848"/>
          <a:ext cx="11509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0000" y="2060848"/>
                        <a:ext cx="1150937" cy="5254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內容版面配置區 2"/>
          <p:cNvSpPr txBox="1">
            <a:spLocks/>
          </p:cNvSpPr>
          <p:nvPr/>
        </p:nvSpPr>
        <p:spPr>
          <a:xfrm>
            <a:off x="251520" y="2636912"/>
            <a:ext cx="5472608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2"/>
            </a:pPr>
            <a:r>
              <a:rPr lang="zh-TW" altLang="en-US" sz="2000" dirty="0">
                <a:latin typeface="+mj-lt"/>
              </a:rPr>
              <a:t>求湿面积系</a:t>
            </a:r>
            <a:r>
              <a:rPr lang="zh-TW" altLang="en-US" sz="2000" dirty="0"/>
              <a:t>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>
                <a:latin typeface="+mj-lt"/>
              </a:rPr>
              <a:t>值</a:t>
            </a:r>
            <a:r>
              <a:rPr lang="en-US" altLang="zh-TW" sz="2000" dirty="0">
                <a:latin typeface="+mj-lt"/>
              </a:rPr>
              <a:t>(</a:t>
            </a:r>
            <a:r>
              <a:rPr lang="zh-TW" altLang="en-US" sz="2000" dirty="0">
                <a:latin typeface="+mj-lt"/>
              </a:rPr>
              <a:t>若已有型线图</a:t>
            </a:r>
            <a:r>
              <a:rPr lang="en-US" altLang="zh-TW" sz="2000" dirty="0">
                <a:latin typeface="+mj-lt"/>
              </a:rPr>
              <a:t>?)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19" y="4077072"/>
            <a:ext cx="8640961" cy="169214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3"/>
            </a:pPr>
            <a:r>
              <a:rPr lang="zh-TW" altLang="en-US" sz="2000" dirty="0">
                <a:solidFill>
                  <a:srgbClr val="080808"/>
                </a:solidFill>
                <a:cs typeface="Times New Roman" pitchFamily="18" charset="0"/>
              </a:rPr>
              <a:t>计算摩擦阻力系数</a:t>
            </a:r>
            <a:r>
              <a:rPr lang="en-US" altLang="zh-TW" sz="2000" i="1" dirty="0" err="1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/>
              <a:t>数值</a:t>
            </a:r>
            <a:endParaRPr lang="en-US" altLang="zh-TW" sz="2000" dirty="0"/>
          </a:p>
          <a:p>
            <a:pPr lvl="3"/>
            <a:r>
              <a:rPr lang="zh-TW" altLang="en-US" sz="2000" dirty="0"/>
              <a:t>在泰洛法中，</a:t>
            </a:r>
            <a:r>
              <a:rPr lang="en-US" altLang="zh-TW" sz="2000" i="1" dirty="0" err="1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/>
              <a:t>值是按桑海公式进行计算的，先计算雷诺数，然后可代入公式求得。</a:t>
            </a:r>
            <a:endParaRPr lang="en-US" altLang="zh-TW" sz="2000" dirty="0"/>
          </a:p>
          <a:p>
            <a:pPr lvl="3"/>
            <a:r>
              <a:rPr lang="zh-TW" altLang="en-US" sz="2000" dirty="0"/>
              <a:t>计算雷诺数的船长应取水线长度，粗糙度补贴系数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zh-TW" altLang="en-US" sz="2000" dirty="0"/>
              <a:t>一般取</a:t>
            </a:r>
            <a:r>
              <a:rPr lang="en-US" altLang="zh-TW" sz="2000" dirty="0">
                <a:solidFill>
                  <a:srgbClr val="0000FF"/>
                </a:solidFill>
                <a:cs typeface="Times New Roman" pitchFamily="18" charset="0"/>
              </a:rPr>
              <a:t>0.4</a:t>
            </a:r>
            <a:r>
              <a:rPr lang="en-US" altLang="zh-TW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10</a:t>
            </a:r>
            <a:r>
              <a:rPr lang="en-US" altLang="zh-TW" sz="2000" baseline="30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-3</a:t>
            </a:r>
            <a:r>
              <a:rPr lang="zh-TW" altLang="en-US" sz="2000" dirty="0"/>
              <a:t>。</a:t>
            </a:r>
            <a:endParaRPr lang="en-US" altLang="zh-TW" sz="2000" baseline="30000" dirty="0">
              <a:solidFill>
                <a:srgbClr val="0000FF"/>
              </a:solidFill>
              <a:cs typeface="Times New Roman" pitchFamily="18" charset="0"/>
            </a:endParaRPr>
          </a:p>
          <a:p>
            <a:pPr lvl="3"/>
            <a:endParaRPr lang="en-US" altLang="zh-TW" sz="2000" dirty="0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51520" y="2985639"/>
            <a:ext cx="8640961" cy="10194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若无型线图可用，可按给定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/>
              <a:t>值选用与其最接近的两张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/>
              <a:t>图谱，并由给定的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sz="2000" dirty="0"/>
              <a:t>和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</a:t>
            </a:r>
            <a:r>
              <a:rPr lang="en-US" altLang="zh-TW" sz="2000" dirty="0">
                <a:solidFill>
                  <a:srgbClr val="0000FF"/>
                </a:solidFill>
                <a:sym typeface="Symbol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zh-TW" altLang="en-US" sz="2000" dirty="0"/>
              <a:t>值查得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/>
              <a:t>值，然后对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2000" dirty="0"/>
              <a:t>进行线性内插，求得给定参数值时标准船型的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/>
              <a:t>值。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000" lvl="3" indent="0">
              <a:buNone/>
            </a:pPr>
            <a:endParaRPr lang="en-US" altLang="zh-TW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4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7-4</a:t>
            </a:r>
            <a:r>
              <a:rPr lang="zh-TW" altLang="en-US" dirty="0">
                <a:latin typeface="Times New Roman" pitchFamily="18" charset="0"/>
              </a:rPr>
              <a:t>船模阻力数据表达法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000" dirty="0">
                <a:latin typeface="Times New Roman" pitchFamily="18" charset="0"/>
              </a:rPr>
              <a:t>两种阻力数据表达法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339200"/>
            <a:ext cx="4176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>
                <a:latin typeface="+mj-lt"/>
              </a:rPr>
              <a:t>泰洛法阻力估算的具体步骤</a:t>
            </a:r>
            <a:endParaRPr lang="en-US" altLang="zh-TW" sz="2000" dirty="0">
              <a:latin typeface="+mj-lt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700848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4"/>
            </a:pPr>
            <a:r>
              <a:rPr lang="zh-TW" altLang="en-US" sz="2000" dirty="0">
                <a:latin typeface="+mj-lt"/>
              </a:rPr>
              <a:t>求剩馀阻力系数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>
                <a:latin typeface="+mj-lt"/>
              </a:rPr>
              <a:t>值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060888"/>
            <a:ext cx="345638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根据设计船的参数值：</a:t>
            </a:r>
            <a:endParaRPr lang="en-US" altLang="zh-TW" sz="2000" dirty="0">
              <a:latin typeface="+mj-lt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35807"/>
              </p:ext>
            </p:extLst>
          </p:nvPr>
        </p:nvGraphicFramePr>
        <p:xfrm>
          <a:off x="3853111" y="1967433"/>
          <a:ext cx="11509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3111" y="1967433"/>
                        <a:ext cx="1150937" cy="5254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內容版面配置區 2"/>
          <p:cNvSpPr txBox="1">
            <a:spLocks/>
          </p:cNvSpPr>
          <p:nvPr/>
        </p:nvSpPr>
        <p:spPr>
          <a:xfrm>
            <a:off x="251520" y="3645064"/>
            <a:ext cx="864096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latin typeface="+mj-lt"/>
              </a:rPr>
              <a:t>其值若与标准船型湿面积系</a:t>
            </a:r>
            <a:r>
              <a:rPr lang="zh-TW" altLang="en-US" sz="2000" dirty="0"/>
              <a:t>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>
                <a:latin typeface="+mj-lt"/>
              </a:rPr>
              <a:t>值不同，则必须对所得到的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>
                <a:latin typeface="+mj-lt"/>
              </a:rPr>
              <a:t>进行修正，</a:t>
            </a:r>
            <a:r>
              <a:rPr lang="zh-TW" altLang="en-US" sz="2000" dirty="0"/>
              <a:t>修正后的实船剩馀阻力系数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/>
              <a:t>为</a:t>
            </a:r>
            <a:r>
              <a:rPr lang="en-US" altLang="zh-TW" sz="2000" dirty="0">
                <a:latin typeface="+mj-lt"/>
              </a:rPr>
              <a:t>: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51519" y="4365104"/>
            <a:ext cx="7488833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若在计算时不知</a:t>
            </a:r>
            <a:r>
              <a:rPr lang="zh-TW" altLang="en-US" sz="2000" dirty="0"/>
              <a:t>船的湿面积系数，则可假定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/>
              <a:t> ，则有：</a:t>
            </a:r>
            <a:endParaRPr lang="en-US" altLang="zh-TW" sz="2000" dirty="0">
              <a:latin typeface="+mj-lt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2528856"/>
            <a:ext cx="8640961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选用对应的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/>
              <a:t>图谱，经各参数内插，求得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000" dirty="0"/>
              <a:t>值。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2888976"/>
            <a:ext cx="8640961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应该注意，若实船的湿面积为已知时，则可求得实船之湿面积系数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为：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22206"/>
              </p:ext>
            </p:extLst>
          </p:nvPr>
        </p:nvGraphicFramePr>
        <p:xfrm>
          <a:off x="1619672" y="3212976"/>
          <a:ext cx="124200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3212976"/>
                        <a:ext cx="1242001" cy="36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31819"/>
              </p:ext>
            </p:extLst>
          </p:nvPr>
        </p:nvGraphicFramePr>
        <p:xfrm>
          <a:off x="5511800" y="4007862"/>
          <a:ext cx="1278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2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1800" y="4007862"/>
                        <a:ext cx="1278000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01962"/>
              </p:ext>
            </p:extLst>
          </p:nvPr>
        </p:nvGraphicFramePr>
        <p:xfrm>
          <a:off x="7848227" y="4401294"/>
          <a:ext cx="684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3"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227" y="4401294"/>
                        <a:ext cx="684213" cy="323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2"/>
          <p:cNvSpPr txBox="1">
            <a:spLocks/>
          </p:cNvSpPr>
          <p:nvPr/>
        </p:nvSpPr>
        <p:spPr>
          <a:xfrm>
            <a:off x="251520" y="4725144"/>
            <a:ext cx="4248472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ea"/>
              <a:buAutoNum type="circleNumDbPlain" startAt="5"/>
            </a:pPr>
            <a:r>
              <a:rPr lang="zh-TW" altLang="en-US" sz="2000" dirty="0">
                <a:latin typeface="+mj-lt"/>
              </a:rPr>
              <a:t>计算总阻力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zh-TW" altLang="en-US" sz="2000" dirty="0">
                <a:latin typeface="+mj-lt"/>
              </a:rPr>
              <a:t>和有效功率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sz="2000" dirty="0"/>
              <a:t>值</a:t>
            </a:r>
            <a:endParaRPr lang="en-US" altLang="zh-TW" sz="2000" dirty="0">
              <a:latin typeface="+mj-lt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251521" y="5121224"/>
            <a:ext cx="2610152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总阻力系数：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251520" y="5625280"/>
            <a:ext cx="2448272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总阻力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251520" y="6129336"/>
            <a:ext cx="2736304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000" dirty="0"/>
              <a:t>有效功率</a:t>
            </a:r>
            <a:r>
              <a:rPr lang="en-US" altLang="zh-TW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(kW)</a:t>
            </a:r>
            <a:r>
              <a:rPr lang="zh-TW" alt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45752"/>
              </p:ext>
            </p:extLst>
          </p:nvPr>
        </p:nvGraphicFramePr>
        <p:xfrm>
          <a:off x="3312048" y="5121224"/>
          <a:ext cx="1692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4" name="Equation" r:id="rId11" imgW="1193760" imgH="228600" progId="Equation.DSMT4">
                  <p:embed/>
                </p:oleObj>
              </mc:Choice>
              <mc:Fallback>
                <p:oleObj name="Equation" r:id="rId11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2048" y="5121224"/>
                        <a:ext cx="1692000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775283"/>
              </p:ext>
            </p:extLst>
          </p:nvPr>
        </p:nvGraphicFramePr>
        <p:xfrm>
          <a:off x="3303588" y="5481638"/>
          <a:ext cx="1446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3588" y="5481638"/>
                        <a:ext cx="1446212" cy="539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6524"/>
              </p:ext>
            </p:extLst>
          </p:nvPr>
        </p:nvGraphicFramePr>
        <p:xfrm>
          <a:off x="3312046" y="6059635"/>
          <a:ext cx="88838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6" name="Equation" r:id="rId15" imgW="647640" imgH="393480" progId="Equation.DSMT4">
                  <p:embed/>
                </p:oleObj>
              </mc:Choice>
              <mc:Fallback>
                <p:oleObj name="Equation" r:id="rId15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12046" y="6059635"/>
                        <a:ext cx="888388" cy="54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Ex. 7-1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865" y="980728"/>
            <a:ext cx="8281616" cy="28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zh-CN" sz="1800" dirty="0"/>
              <a:t>有一艘集装箱船其主要尺寸如下：</a:t>
            </a:r>
            <a:r>
              <a:rPr lang="en-US" altLang="zh-CN" sz="1400" dirty="0"/>
              <a:t>[</a:t>
            </a:r>
            <a:r>
              <a:rPr lang="zh-TW" altLang="en-US" sz="1400"/>
              <a:t>取自档案</a:t>
            </a:r>
            <a:r>
              <a:rPr lang="en-US" altLang="zh-CN" sz="1400"/>
              <a:t>“</a:t>
            </a:r>
            <a:r>
              <a:rPr lang="en-US" altLang="zh-CN" sz="1400" dirty="0"/>
              <a:t>Newstern_4273-104xPower(HSVA)”]</a:t>
            </a:r>
            <a:endParaRPr lang="zh-CN" altLang="zh-CN" sz="14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Length </a:t>
            </a:r>
            <a:r>
              <a:rPr lang="en-US" altLang="zh-CN" sz="1200" dirty="0" err="1"/>
              <a:t>betw</a:t>
            </a:r>
            <a:r>
              <a:rPr lang="en-US" altLang="zh-CN" sz="1200" dirty="0"/>
              <a:t>. Perpendiculars	L</a:t>
            </a:r>
            <a:r>
              <a:rPr lang="en-US" altLang="zh-CN" sz="1200" baseline="-25000" dirty="0"/>
              <a:t>PP</a:t>
            </a:r>
            <a:r>
              <a:rPr lang="en-US" altLang="zh-CN" sz="1200" dirty="0"/>
              <a:t>=164.90m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Length waterline</a:t>
            </a:r>
            <a:r>
              <a:rPr lang="en-US" altLang="zh-CN" sz="1200" dirty="0">
                <a:sym typeface="Symbol"/>
              </a:rPr>
              <a:t></a:t>
            </a:r>
            <a:r>
              <a:rPr lang="en-US" altLang="zh-CN" sz="1200" dirty="0"/>
              <a:t>  	</a:t>
            </a:r>
            <a:r>
              <a:rPr lang="en-US" altLang="zh-CN" sz="1200" dirty="0" err="1"/>
              <a:t>L</a:t>
            </a:r>
            <a:r>
              <a:rPr lang="en-US" altLang="zh-CN" sz="1200" baseline="-25000" dirty="0" err="1"/>
              <a:t>wl</a:t>
            </a:r>
            <a:r>
              <a:rPr lang="en-US" altLang="zh-CN" sz="1200" dirty="0"/>
              <a:t>=162.10m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Breadth, waterline</a:t>
            </a:r>
            <a:r>
              <a:rPr lang="en-US" altLang="zh-CN" sz="1200" dirty="0">
                <a:sym typeface="Symbol"/>
              </a:rPr>
              <a:t></a:t>
            </a:r>
            <a:r>
              <a:rPr lang="en-US" altLang="zh-CN" sz="1200" dirty="0"/>
              <a:t>		</a:t>
            </a:r>
            <a:r>
              <a:rPr lang="en-US" altLang="zh-CN" sz="1200" dirty="0" err="1"/>
              <a:t>B</a:t>
            </a:r>
            <a:r>
              <a:rPr lang="en-US" altLang="zh-CN" sz="1200" baseline="-25000" dirty="0" err="1"/>
              <a:t>wl</a:t>
            </a:r>
            <a:r>
              <a:rPr lang="en-US" altLang="zh-CN" sz="1200" dirty="0"/>
              <a:t>=27.90m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Draught</a:t>
            </a:r>
            <a:r>
              <a:rPr lang="en-US" altLang="zh-CN" sz="1200" dirty="0">
                <a:sym typeface="Symbol"/>
              </a:rPr>
              <a:t></a:t>
            </a:r>
            <a:r>
              <a:rPr lang="en-US" altLang="zh-CN" sz="1200" dirty="0"/>
              <a:t> 		T=8.500m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Displacement</a:t>
            </a:r>
            <a:r>
              <a:rPr lang="en-US" altLang="zh-CN" sz="1200" dirty="0">
                <a:sym typeface="Symbol"/>
              </a:rPr>
              <a:t></a:t>
            </a:r>
            <a:r>
              <a:rPr lang="en-US" altLang="zh-CN" sz="1200" dirty="0"/>
              <a:t>		</a:t>
            </a:r>
            <a:r>
              <a:rPr lang="en-US" altLang="zh-CN" sz="1200" dirty="0">
                <a:sym typeface="Symbol"/>
              </a:rPr>
              <a:t></a:t>
            </a:r>
            <a:r>
              <a:rPr lang="en-US" altLang="zh-CN" sz="1200" dirty="0"/>
              <a:t>=25288m</a:t>
            </a:r>
            <a:r>
              <a:rPr lang="en-US" altLang="zh-CN" sz="1200" baseline="30000" dirty="0"/>
              <a:t>3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Wetted Surface</a:t>
            </a:r>
            <a:r>
              <a:rPr lang="en-US" altLang="zh-CN" sz="1200" dirty="0">
                <a:sym typeface="Symbol"/>
              </a:rPr>
              <a:t></a:t>
            </a:r>
            <a:r>
              <a:rPr lang="en-US" altLang="zh-CN" sz="1200" dirty="0"/>
              <a:t>	S=5634m</a:t>
            </a:r>
            <a:r>
              <a:rPr lang="en-US" altLang="zh-CN" sz="1200" baseline="30000" dirty="0"/>
              <a:t>2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Block Coefficient</a:t>
            </a:r>
            <a:r>
              <a:rPr lang="en-US" altLang="zh-CN" sz="1200" dirty="0">
                <a:sym typeface="Symbol"/>
              </a:rPr>
              <a:t></a:t>
            </a:r>
            <a:r>
              <a:rPr lang="en-US" altLang="zh-CN" sz="1200" dirty="0"/>
              <a:t>		</a:t>
            </a:r>
            <a:r>
              <a:rPr lang="en-US" altLang="zh-CN" sz="1200" dirty="0" err="1"/>
              <a:t>C</a:t>
            </a:r>
            <a:r>
              <a:rPr lang="en-US" altLang="zh-CN" sz="1200" baseline="-25000" dirty="0" err="1"/>
              <a:t>b</a:t>
            </a:r>
            <a:r>
              <a:rPr lang="en-US" altLang="zh-CN" sz="1200" dirty="0"/>
              <a:t>=0.647</a:t>
            </a:r>
            <a:endParaRPr lang="zh-CN" altLang="zh-CN" sz="1200" dirty="0"/>
          </a:p>
          <a:p>
            <a:pPr marL="655200" lvl="1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Prismatic Coefficient</a:t>
            </a:r>
            <a:r>
              <a:rPr lang="en-US" altLang="zh-CN" sz="1200" dirty="0">
                <a:sym typeface="Symbol"/>
              </a:rPr>
              <a:t></a:t>
            </a:r>
            <a:r>
              <a:rPr lang="en-US" altLang="zh-CN" sz="1200" dirty="0"/>
              <a:t>		</a:t>
            </a:r>
            <a:r>
              <a:rPr lang="en-US" altLang="zh-CN" sz="1200" dirty="0" err="1"/>
              <a:t>C</a:t>
            </a:r>
            <a:r>
              <a:rPr lang="en-US" altLang="zh-CN" sz="1200" baseline="-25000" dirty="0" err="1"/>
              <a:t>p</a:t>
            </a:r>
            <a:r>
              <a:rPr lang="en-US" altLang="zh-CN" sz="1200" dirty="0"/>
              <a:t>=0.655</a:t>
            </a:r>
            <a:endParaRPr lang="zh-CN" altLang="zh-CN" sz="1200" dirty="0"/>
          </a:p>
          <a:p>
            <a:pPr marL="655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200" dirty="0"/>
              <a:t>Waterline Coefficient</a:t>
            </a:r>
            <a:r>
              <a:rPr lang="en-US" altLang="zh-CN" sz="1200" dirty="0">
                <a:sym typeface="Symbol"/>
              </a:rPr>
              <a:t></a:t>
            </a:r>
            <a:r>
              <a:rPr lang="en-US" altLang="zh-CN" sz="1200" dirty="0"/>
              <a:t>		</a:t>
            </a:r>
            <a:r>
              <a:rPr lang="en-US" altLang="zh-CN" sz="1200" dirty="0" err="1"/>
              <a:t>C</a:t>
            </a:r>
            <a:r>
              <a:rPr lang="en-US" altLang="zh-CN" sz="1200" baseline="-25000" dirty="0" err="1"/>
              <a:t>w</a:t>
            </a:r>
            <a:r>
              <a:rPr lang="en-US" altLang="zh-CN" sz="1200" dirty="0"/>
              <a:t>=0.815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37</a:t>
            </a:fld>
            <a:endParaRPr lang="en-GB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11560" y="3861048"/>
            <a:ext cx="5832648" cy="2736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CN" sz="1800" dirty="0">
                <a:latin typeface="Times New Roman" pitchFamily="18" charset="0"/>
                <a:cs typeface="Times New Roman" pitchFamily="18" charset="0"/>
              </a:rPr>
              <a:t>以一缩尺比</a:t>
            </a:r>
            <a:r>
              <a:rPr lang="en-US" altLang="zh-CN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altLang="zh-CN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=23.76</a:t>
            </a:r>
            <a:r>
              <a:rPr lang="zh-TW" altLang="zh-CN" sz="1800" dirty="0">
                <a:latin typeface="Times New Roman" pitchFamily="18" charset="0"/>
                <a:cs typeface="Times New Roman" pitchFamily="18" charset="0"/>
              </a:rPr>
              <a:t>之模型进行传模阻力试验，得到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右</a:t>
            </a:r>
            <a:r>
              <a:rPr lang="zh-TW" altLang="zh-CN" sz="1800" dirty="0">
                <a:latin typeface="Times New Roman" pitchFamily="18" charset="0"/>
                <a:cs typeface="Times New Roman" pitchFamily="18" charset="0"/>
              </a:rPr>
              <a:t>表之记录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请分别使用二因次法与三因次法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因欠缺低速之实验数据，依照相关资料查得形状因子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(1+k)=1.141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计算实船阻力和有效功率，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粗糙度补贴系数</a:t>
            </a:r>
            <a:r>
              <a:rPr lang="zh-TW" alt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zh-TW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1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  <a:sym typeface="Symbol"/>
              </a:rPr>
              <a:t>依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  <a:sym typeface="Symbol"/>
              </a:rPr>
              <a:t>ITTC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  <a:sym typeface="Symbol"/>
              </a:rPr>
              <a:t>建议值，</a:t>
            </a:r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并绘制实船阻力和有效功率与船速之关系曲线。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若设计船速</a:t>
            </a:r>
            <a:r>
              <a:rPr lang="en-US" altLang="zh-CN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1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=20.5knots</a:t>
            </a:r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，请使用泰洛法估算相应于该船速之实船之实船阻力和有效功率，并予实验结果比较。</a:t>
            </a:r>
          </a:p>
          <a:p>
            <a:pPr marL="0" indent="0">
              <a:buNone/>
            </a:pP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31795"/>
              </p:ext>
            </p:extLst>
          </p:nvPr>
        </p:nvGraphicFramePr>
        <p:xfrm>
          <a:off x="6732240" y="3501007"/>
          <a:ext cx="2088232" cy="3096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Vm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[m/s]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Rtm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[N]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1.689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53.81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1.741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56.88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1.794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60.21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1.847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63.81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1.900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67.65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1.952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71.84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2.005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76.49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2.058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81.58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2.111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87.09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2.121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88.27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2.164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93.47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2.216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101.69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2.269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112.32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2.322</a:t>
                      </a:r>
                      <a:endParaRPr lang="zh-CN" sz="1050" kern="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125.74</a:t>
                      </a:r>
                      <a:endParaRPr lang="zh-CN" sz="105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17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Ex. 7-2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865" y="1116482"/>
            <a:ext cx="7705551" cy="944366"/>
          </a:xfrm>
        </p:spPr>
        <p:txBody>
          <a:bodyPr/>
          <a:lstStyle/>
          <a:p>
            <a:r>
              <a:rPr lang="zh-TW" altLang="en-US" dirty="0"/>
              <a:t>请利用你们各组之</a:t>
            </a:r>
            <a:r>
              <a:rPr lang="en-US" altLang="zh-CN" dirty="0"/>
              <a:t>Ship</a:t>
            </a:r>
            <a:r>
              <a:rPr lang="en-US" altLang="zh-TW" dirty="0"/>
              <a:t> Hull</a:t>
            </a:r>
            <a:r>
              <a:rPr lang="zh-TW" altLang="en-US" dirty="0"/>
              <a:t>之几何资料计及泰洛法</a:t>
            </a:r>
            <a:r>
              <a:rPr lang="en-US" altLang="zh-TW" dirty="0"/>
              <a:t>(</a:t>
            </a:r>
            <a:r>
              <a:rPr lang="zh-TW" altLang="en-US" dirty="0"/>
              <a:t>图谱</a:t>
            </a:r>
            <a:r>
              <a:rPr lang="en-US" altLang="zh-TW" dirty="0"/>
              <a:t>)</a:t>
            </a:r>
            <a:r>
              <a:rPr lang="zh-TW" altLang="en-US" dirty="0"/>
              <a:t>算其总阻力</a:t>
            </a:r>
            <a:r>
              <a:rPr lang="en-US" altLang="zh-TW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zh-TW" altLang="en-US" dirty="0"/>
              <a:t>与</a:t>
            </a:r>
            <a:r>
              <a:rPr lang="zh-TW" altLang="en-US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有效功率</a:t>
            </a:r>
            <a:r>
              <a:rPr lang="en-US" altLang="zh-TW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dirty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22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船模试验水池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sz="2000" dirty="0"/>
          </a:p>
        </p:txBody>
      </p:sp>
      <p:pic>
        <p:nvPicPr>
          <p:cNvPr id="17" name="圖片 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295632"/>
            <a:ext cx="540000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38" y="3501368"/>
            <a:ext cx="501031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3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船模试验水池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024062"/>
            <a:ext cx="9134475" cy="2809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1500" y="4941168"/>
            <a:ext cx="5898852" cy="249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zh-TW" altLang="en-US" sz="1600" dirty="0">
                <a:solidFill>
                  <a:srgbClr val="333333"/>
                </a:solidFill>
              </a:rPr>
              <a:t>汉堡船模试验水池</a:t>
            </a:r>
            <a:endParaRPr lang="zh-CN" altLang="en-US" sz="16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船模试验水池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98" y="1341491"/>
            <a:ext cx="6625804" cy="49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2"/>
            </a:pPr>
            <a:r>
              <a:rPr lang="zh-TW" altLang="en-US" sz="2200" dirty="0">
                <a:latin typeface="Times New Roman" pitchFamily="18" charset="0"/>
              </a:rPr>
              <a:t>船模试验水池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340768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1" y="1407403"/>
            <a:ext cx="7284118" cy="49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3"/>
            </a:pPr>
            <a:r>
              <a:rPr lang="zh-TW" altLang="en-US" sz="2200" dirty="0">
                <a:latin typeface="Times New Roman" pitchFamily="18" charset="0"/>
              </a:rPr>
              <a:t>船模阻力试验的依据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2000" y="1412776"/>
            <a:ext cx="8641656" cy="38484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快速性</a:t>
            </a:r>
            <a:r>
              <a:rPr lang="zh-TW" altLang="en-US" sz="2000" dirty="0">
                <a:latin typeface="Times New Roman" pitchFamily="18" charset="0"/>
              </a:rPr>
              <a:t>是</a:t>
            </a:r>
            <a:r>
              <a:rPr lang="zh-TW" altLang="en-US" sz="2000" dirty="0"/>
              <a:t>船。</a:t>
            </a:r>
            <a:endParaRPr lang="en-US" altLang="zh-TW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2000" y="141120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sz="2200" dirty="0"/>
              <a:t>实现全相似的条件</a:t>
            </a:r>
            <a:endParaRPr lang="en-US" altLang="zh-TW" sz="2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1844824"/>
            <a:ext cx="381642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只要求满足傅汝德数相等</a:t>
            </a:r>
            <a:endParaRPr lang="en-US" altLang="zh-TW" sz="22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29440"/>
              </p:ext>
            </p:extLst>
          </p:nvPr>
        </p:nvGraphicFramePr>
        <p:xfrm>
          <a:off x="4198938" y="1670050"/>
          <a:ext cx="42148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1" name="Equation" r:id="rId3" imgW="3149280" imgH="507960" progId="Equation.DSMT4">
                  <p:embed/>
                </p:oleObj>
              </mc:Choice>
              <mc:Fallback>
                <p:oleObj name="Equation" r:id="rId3" imgW="3149280" imgH="50796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1670050"/>
                        <a:ext cx="4214812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564944"/>
            <a:ext cx="381642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若满足雷诺数相等</a:t>
            </a:r>
            <a:endParaRPr lang="en-US" altLang="zh-TW" sz="2200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55227"/>
              </p:ext>
            </p:extLst>
          </p:nvPr>
        </p:nvGraphicFramePr>
        <p:xfrm>
          <a:off x="4144963" y="2492375"/>
          <a:ext cx="39417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" name="Equation" r:id="rId5" imgW="2946240" imgH="431640" progId="Equation.DSMT4">
                  <p:embed/>
                </p:oleObj>
              </mc:Choice>
              <mc:Fallback>
                <p:oleObj name="Equation" r:id="rId5" imgW="294624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492375"/>
                        <a:ext cx="3941762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3285024"/>
            <a:ext cx="381642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若两者同时满足</a:t>
            </a:r>
            <a:endParaRPr lang="en-US" altLang="zh-TW" sz="2200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4610"/>
              </p:ext>
            </p:extLst>
          </p:nvPr>
        </p:nvGraphicFramePr>
        <p:xfrm>
          <a:off x="4348163" y="3211513"/>
          <a:ext cx="952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3" name="Equation" r:id="rId7" imgW="711000" imgH="431640" progId="Equation.DSMT4">
                  <p:embed/>
                </p:oleObj>
              </mc:Choice>
              <mc:Fallback>
                <p:oleObj name="Equation" r:id="rId7" imgW="71100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211513"/>
                        <a:ext cx="9525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85584"/>
              </p:ext>
            </p:extLst>
          </p:nvPr>
        </p:nvGraphicFramePr>
        <p:xfrm>
          <a:off x="5834063" y="3213100"/>
          <a:ext cx="1003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4" name="Equation" r:id="rId9" imgW="749160" imgH="431640" progId="Equation.DSMT4">
                  <p:embed/>
                </p:oleObj>
              </mc:Choice>
              <mc:Fallback>
                <p:oleObj name="Equation" r:id="rId9" imgW="749160" imgH="43164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3213100"/>
                        <a:ext cx="10033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13881"/>
              </p:ext>
            </p:extLst>
          </p:nvPr>
        </p:nvGraphicFramePr>
        <p:xfrm>
          <a:off x="7350125" y="3212654"/>
          <a:ext cx="85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5" name="Equation" r:id="rId11" imgW="634680" imgH="431640" progId="Equation.DSMT4">
                  <p:embed/>
                </p:oleObj>
              </mc:Choice>
              <mc:Fallback>
                <p:oleObj name="Equation" r:id="rId11" imgW="634680" imgH="43164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5" y="3212654"/>
                        <a:ext cx="8509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右箭头 16"/>
          <p:cNvSpPr/>
          <p:nvPr/>
        </p:nvSpPr>
        <p:spPr>
          <a:xfrm>
            <a:off x="5364088" y="3429000"/>
            <a:ext cx="432048" cy="144016"/>
          </a:xfrm>
          <a:prstGeom prst="right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8" name="右箭头 17"/>
          <p:cNvSpPr/>
          <p:nvPr/>
        </p:nvSpPr>
        <p:spPr>
          <a:xfrm>
            <a:off x="6876256" y="3429000"/>
            <a:ext cx="432048" cy="144016"/>
          </a:xfrm>
          <a:prstGeom prst="rightArrow">
            <a:avLst/>
          </a:prstGeom>
          <a:solidFill>
            <a:srgbClr val="0000FF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252000" y="4077112"/>
            <a:ext cx="446401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假设实船对船模的尺度比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=100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14918"/>
              </p:ext>
            </p:extLst>
          </p:nvPr>
        </p:nvGraphicFramePr>
        <p:xfrm>
          <a:off x="5118100" y="3933379"/>
          <a:ext cx="9366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933379"/>
                        <a:ext cx="936625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內容版面配置區 2"/>
          <p:cNvSpPr txBox="1">
            <a:spLocks/>
          </p:cNvSpPr>
          <p:nvPr/>
        </p:nvSpPr>
        <p:spPr>
          <a:xfrm>
            <a:off x="251520" y="4797192"/>
            <a:ext cx="864213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试验池中流体的粘性系数仅为实船航行流体的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1/1000</a:t>
            </a:r>
            <a:r>
              <a:rPr lang="zh-TW" altLang="en-US" sz="2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不切实际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6332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2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altLang="zh-TW" sz="2800" dirty="0">
                <a:solidFill>
                  <a:srgbClr val="C00000"/>
                </a:solidFill>
                <a:latin typeface="Times New Roman" pitchFamily="18" charset="0"/>
              </a:rPr>
              <a:t>7-1</a:t>
            </a:r>
            <a:r>
              <a:rPr lang="zh-TW" altLang="en-US" dirty="0">
                <a:latin typeface="Times New Roman" pitchFamily="18" charset="0"/>
              </a:rPr>
              <a:t>船模阻力试验的目的、试验设备概述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048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ea"/>
              <a:buAutoNum type="ea1JpnChsDbPeriod" startAt="3"/>
            </a:pPr>
            <a:r>
              <a:rPr lang="zh-TW" altLang="en-US" sz="2200" dirty="0">
                <a:latin typeface="Times New Roman" pitchFamily="18" charset="0"/>
              </a:rPr>
              <a:t>船模阻力试验的依据</a:t>
            </a: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2000" y="1340768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200" dirty="0"/>
              <a:t>试验只能在部分相似情况下进行</a:t>
            </a:r>
            <a:endParaRPr lang="en-US" altLang="zh-TW" sz="22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1700808"/>
            <a:ext cx="3816424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FF0000"/>
                </a:solidFill>
              </a:rPr>
              <a:t>无法</a:t>
            </a:r>
            <a:r>
              <a:rPr lang="zh-TW" altLang="en-US" sz="2200" dirty="0"/>
              <a:t>实现</a:t>
            </a:r>
            <a:r>
              <a:rPr lang="zh-TW" altLang="en-US" sz="2200" dirty="0">
                <a:solidFill>
                  <a:srgbClr val="0000FF"/>
                </a:solidFill>
              </a:rPr>
              <a:t>全相似</a:t>
            </a:r>
            <a:r>
              <a:rPr lang="zh-TW" altLang="en-US" sz="2200" dirty="0"/>
              <a:t>条件</a:t>
            </a:r>
            <a:endParaRPr lang="en-US" altLang="zh-TW" sz="22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2060848"/>
            <a:ext cx="5472608" cy="75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FF0000"/>
                </a:solidFill>
              </a:rPr>
              <a:t>只满足</a:t>
            </a:r>
            <a:r>
              <a:rPr lang="zh-TW" altLang="en-US" sz="2200" dirty="0">
                <a:solidFill>
                  <a:srgbClr val="0000FF"/>
                </a:solidFill>
              </a:rPr>
              <a:t>雷诺数相等</a:t>
            </a:r>
            <a:r>
              <a:rPr lang="zh-TW" altLang="en-US" sz="2200" dirty="0"/>
              <a:t>也有</a:t>
            </a:r>
            <a:r>
              <a:rPr lang="zh-TW" altLang="en-US" sz="2200" dirty="0">
                <a:solidFill>
                  <a:srgbClr val="0000FF"/>
                </a:solidFill>
              </a:rPr>
              <a:t>困难</a:t>
            </a:r>
            <a:r>
              <a:rPr lang="zh-TW" altLang="en-US" sz="2200" dirty="0"/>
              <a:t>，因船模速度较实船大十倍至几十倍！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&gt;10)</a:t>
            </a:r>
            <a:endParaRPr lang="en-US" altLang="zh-TW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852936"/>
            <a:ext cx="864213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对水面船而言，实际只考虑满足</a:t>
            </a:r>
            <a:r>
              <a:rPr lang="zh-TW" altLang="en-US" sz="2200" dirty="0">
                <a:solidFill>
                  <a:srgbClr val="FF0000"/>
                </a:solidFill>
              </a:rPr>
              <a:t>重力相似</a:t>
            </a:r>
            <a:r>
              <a:rPr lang="zh-TW" altLang="en-US" sz="2200" dirty="0"/>
              <a:t>的条件，即在</a:t>
            </a:r>
            <a:r>
              <a:rPr lang="zh-TW" altLang="en-US" sz="2200" dirty="0">
                <a:solidFill>
                  <a:srgbClr val="0000FF"/>
                </a:solidFill>
              </a:rPr>
              <a:t>傅汝德数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zh-TW" altLang="en-US" sz="2200" dirty="0">
                <a:solidFill>
                  <a:srgbClr val="0000FF"/>
                </a:solidFill>
              </a:rPr>
              <a:t>相等</a:t>
            </a:r>
            <a:r>
              <a:rPr lang="zh-TW" altLang="en-US" sz="2200" dirty="0"/>
              <a:t>的条件下进行。</a:t>
            </a:r>
            <a:endParaRPr lang="en-US" altLang="zh-TW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52000" y="3573016"/>
            <a:ext cx="864165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如此所量得船模阻力值，必须藉助某些假设，例如</a:t>
            </a:r>
            <a:r>
              <a:rPr lang="zh-TW" altLang="en-US" sz="2200" dirty="0">
                <a:solidFill>
                  <a:srgbClr val="FF0000"/>
                </a:solidFill>
              </a:rPr>
              <a:t>傅汝德、休斯假定</a:t>
            </a:r>
            <a:r>
              <a:rPr lang="zh-TW" altLang="en-US" sz="2200" dirty="0"/>
              <a:t>等才能得到相应的实船总阻力。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251520" y="4336784"/>
                <a:ext cx="8642136" cy="219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0000"/>
                  </a:lnSpc>
                </a:pP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基于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流场特性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需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相近</a:t>
                </a:r>
                <a:r>
                  <a:rPr lang="en-US" altLang="zh-TW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相似</a:t>
                </a:r>
                <a:r>
                  <a:rPr lang="en-US" altLang="zh-TW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的考虑，需特别注意两点：</a:t>
                </a:r>
                <a:endParaRPr lang="en-US" altLang="zh-TW" sz="2200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87200" lvl="3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zh-TW" alt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实船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船体周围的水流皆处于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紊流状态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船模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周围的水流也需处于紊流状态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船模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试验的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雷诺数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𝑅𝑒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𝑚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&gt;2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×</m:t>
                    </m:r>
                    <m:sSup>
                      <m:sSup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TW" altLang="en-US" sz="2200" dirty="0"/>
                  <a:t> 。</a:t>
                </a:r>
                <a:endParaRPr lang="en-US" altLang="zh-TW" sz="2200" dirty="0"/>
              </a:p>
              <a:p>
                <a:pPr marL="1087200" lvl="3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在首部</a:t>
                </a:r>
                <a:r>
                  <a:rPr lang="en-US" altLang="zh-TW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5%</a:t>
                </a:r>
                <a:r>
                  <a:rPr lang="en-US" altLang="zh-TW" sz="2200" i="1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TW" sz="2200" baseline="-250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处安装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激流装置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，使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船模边界层的水流处于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紊流状态，否则传模阻力试验结果因处于层流状态而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无法正确底换算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itchFamily="18" charset="0"/>
                    <a:cs typeface="Times New Roman" pitchFamily="18" charset="0"/>
                  </a:rPr>
                  <a:t>到实船总阻力</a:t>
                </a:r>
                <a:endParaRPr lang="en-US" altLang="zh-TW" sz="2200" baseline="-25000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36784"/>
                <a:ext cx="8642136" cy="2196000"/>
              </a:xfrm>
              <a:prstGeom prst="rect">
                <a:avLst/>
              </a:prstGeom>
              <a:blipFill rotWithShape="0">
                <a:blip r:embed="rId3"/>
                <a:stretch>
                  <a:fillRect t="-4709" r="-1904" b="-5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31058"/>
              </p:ext>
            </p:extLst>
          </p:nvPr>
        </p:nvGraphicFramePr>
        <p:xfrm>
          <a:off x="5776913" y="2133600"/>
          <a:ext cx="29543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133600"/>
                        <a:ext cx="2954337" cy="611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70818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1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JH4W24FDYRF3-7-4</_dlc_DocId>
    <_dlc_DocIdUrl xmlns="e4f1168d-fefe-4af1-8f81-938cd654b11e">
      <Url>http://groups.dnv.com/sites/Sales_EA_Germany/_layouts/DocIdRedir.aspx?ID=JH4W24FDYRF3-7-4</Url>
      <Description>JH4W24FDYRF3-7-4</Description>
    </_dlc_DocIdUrl>
    <AverageRating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0E0B2ACD7A9489F2D660F821C77F3" ma:contentTypeVersion="2" ma:contentTypeDescription="Create a new document." ma:contentTypeScope="" ma:versionID="d5b3f5092212e02753eb3af3a82cddaf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edf7234ac356a750beced28e415b3c92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DD8CA7E-6E3F-4085-8865-F3B4E6CA7D5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4f1168d-fefe-4af1-8f81-938cd654b11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A5F832-C07B-424F-BBA4-1FCF73EEF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8A0B6B-FF6C-407F-8200-455350CCE8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439EBA-46B3-4E3E-A235-C9921A1E13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wuxi_2014</Template>
  <TotalTime>0</TotalTime>
  <Words>2869</Words>
  <Application>Microsoft Office PowerPoint</Application>
  <PresentationFormat>全屏显示(4:3)</PresentationFormat>
  <Paragraphs>380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ＭＳ Ｐゴシック</vt:lpstr>
      <vt:lpstr>SimSun</vt:lpstr>
      <vt:lpstr>SimSun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wuxi_2014</vt:lpstr>
      <vt:lpstr>1_wuxi_2014</vt:lpstr>
      <vt:lpstr>2_wuxi_2014</vt:lpstr>
      <vt:lpstr>Equation</vt:lpstr>
      <vt:lpstr>   第7章 船模阻力试验</vt:lpstr>
      <vt:lpstr>船模阻力试验</vt:lpstr>
      <vt:lpstr>7-1船模阻力试验的目的、试验设备概述</vt:lpstr>
      <vt:lpstr>7-1船模阻力试验的目的、试验设备概述</vt:lpstr>
      <vt:lpstr>7-1船模阻力试验的目的、试验设备概述</vt:lpstr>
      <vt:lpstr>7-1船模阻力试验的目的、试验设备概述</vt:lpstr>
      <vt:lpstr>7-1船模阻力试验的目的、试验设备概述</vt:lpstr>
      <vt:lpstr>7-1船模阻力试验的目的、试验设备概述</vt:lpstr>
      <vt:lpstr>7-1船模阻力试验的目的、试验设备概述</vt:lpstr>
      <vt:lpstr>PowerPoint 演示文稿</vt:lpstr>
      <vt:lpstr>7-1船模阻力试验的目的、试验设备概述</vt:lpstr>
      <vt:lpstr>7-1船模阻力试验的目的、试验设备概述</vt:lpstr>
      <vt:lpstr>7-2船模和实船的阻力换算</vt:lpstr>
      <vt:lpstr>7-2船模和实船的阻力换算</vt:lpstr>
      <vt:lpstr>7-2船模和实船的阻力换算</vt:lpstr>
      <vt:lpstr>7-2船模和实船的阻力换算</vt:lpstr>
      <vt:lpstr>7-2船模和实船的阻力换算</vt:lpstr>
      <vt:lpstr>7-2船模和实船的阻力换算</vt:lpstr>
      <vt:lpstr>7-2船模和实船的阻力换算</vt:lpstr>
      <vt:lpstr>7-2船模和实船的阻力换算</vt:lpstr>
      <vt:lpstr>PowerPoint 演示文稿</vt:lpstr>
      <vt:lpstr>PowerPoint 演示文稿</vt:lpstr>
      <vt:lpstr>7-3几何相似(GeoSim)船模组试验</vt:lpstr>
      <vt:lpstr>7-3几何相似船模组试验</vt:lpstr>
      <vt:lpstr>7-3几何相似船模组试验</vt:lpstr>
      <vt:lpstr>7-3几何相似船模组试验</vt:lpstr>
      <vt:lpstr>7-3几何相似船模组试验</vt:lpstr>
      <vt:lpstr>7-4船模阻力数据表达法</vt:lpstr>
      <vt:lpstr>7-4船模阻力数据表达法</vt:lpstr>
      <vt:lpstr>PowerPoint 演示文稿</vt:lpstr>
      <vt:lpstr>7-4船模阻力数据表达法</vt:lpstr>
      <vt:lpstr>7-4船模阻力数据表达法</vt:lpstr>
      <vt:lpstr>7-4船模阻力数据表达法</vt:lpstr>
      <vt:lpstr>7-4船模阻力数据表达法</vt:lpstr>
      <vt:lpstr>7-4船模阻力数据表达法</vt:lpstr>
      <vt:lpstr>7-4船模阻力数据表达法</vt:lpstr>
      <vt:lpstr>Ex. 7-1</vt:lpstr>
      <vt:lpstr>Ex. 7-2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2014-10-15T15:14:41Z</dcterms:created>
  <dcterms:modified xsi:type="dcterms:W3CDTF">2018-04-02T04:51:20Z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0x010100DA20E0B2ACD7A9489F2D660F821C77F3</vt:lpwstr>
  </property>
  <property fmtid="{D5CDD505-2E9C-101B-9397-08002B2CF9AE}" pid="4" name="_dlc_DocIdItemGuid">
    <vt:lpwstr>1bd6ef3d-5fa4-4ff8-873c-7fced5222870</vt:lpwstr>
  </property>
</Properties>
</file>