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6">
  <p:sldMasterIdLst>
    <p:sldMasterId id="2147483648" r:id="rId5"/>
    <p:sldMasterId id="2147483679" r:id="rId6"/>
    <p:sldMasterId id="2147483697" r:id="rId7"/>
  </p:sldMasterIdLst>
  <p:notesMasterIdLst>
    <p:notesMasterId r:id="rId46"/>
  </p:notesMasterIdLst>
  <p:handoutMasterIdLst>
    <p:handoutMasterId r:id="rId47"/>
  </p:handoutMasterIdLst>
  <p:sldIdLst>
    <p:sldId id="256" r:id="rId8"/>
    <p:sldId id="324" r:id="rId9"/>
    <p:sldId id="325" r:id="rId10"/>
    <p:sldId id="317" r:id="rId11"/>
    <p:sldId id="263" r:id="rId12"/>
    <p:sldId id="318" r:id="rId13"/>
    <p:sldId id="319" r:id="rId14"/>
    <p:sldId id="320" r:id="rId15"/>
    <p:sldId id="321" r:id="rId16"/>
    <p:sldId id="322" r:id="rId17"/>
    <p:sldId id="285" r:id="rId18"/>
    <p:sldId id="290" r:id="rId19"/>
    <p:sldId id="291" r:id="rId20"/>
    <p:sldId id="286" r:id="rId21"/>
    <p:sldId id="292" r:id="rId22"/>
    <p:sldId id="293" r:id="rId23"/>
    <p:sldId id="314" r:id="rId24"/>
    <p:sldId id="315" r:id="rId25"/>
    <p:sldId id="313" r:id="rId26"/>
    <p:sldId id="294" r:id="rId27"/>
    <p:sldId id="295" r:id="rId28"/>
    <p:sldId id="287" r:id="rId29"/>
    <p:sldId id="296" r:id="rId30"/>
    <p:sldId id="301" r:id="rId31"/>
    <p:sldId id="306" r:id="rId32"/>
    <p:sldId id="297" r:id="rId33"/>
    <p:sldId id="298" r:id="rId34"/>
    <p:sldId id="299" r:id="rId35"/>
    <p:sldId id="300" r:id="rId36"/>
    <p:sldId id="288" r:id="rId37"/>
    <p:sldId id="323" r:id="rId38"/>
    <p:sldId id="307" r:id="rId39"/>
    <p:sldId id="289" r:id="rId40"/>
    <p:sldId id="308" r:id="rId41"/>
    <p:sldId id="309" r:id="rId42"/>
    <p:sldId id="310" r:id="rId43"/>
    <p:sldId id="311" r:id="rId44"/>
    <p:sldId id="316" r:id="rId45"/>
  </p:sldIdLst>
  <p:sldSz cx="9144000" cy="6858000" type="screen4x3"/>
  <p:notesSz cx="6858000" cy="9144000"/>
  <p:custDataLst>
    <p:tags r:id="rId48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pos="1429">
          <p15:clr>
            <a:srgbClr val="A4A3A4"/>
          </p15:clr>
        </p15:guide>
        <p15:guide id="8" pos="158">
          <p15:clr>
            <a:srgbClr val="A4A3A4"/>
          </p15:clr>
        </p15:guide>
        <p15:guide id="9" pos="5602">
          <p15:clr>
            <a:srgbClr val="A4A3A4"/>
          </p15:clr>
        </p15:guide>
        <p15:guide id="10" pos="4314">
          <p15:clr>
            <a:srgbClr val="A4A3A4"/>
          </p15:clr>
        </p15:guide>
        <p15:guide id="11" pos="4218">
          <p15:clr>
            <a:srgbClr val="A4A3A4"/>
          </p15:clr>
        </p15:guide>
        <p15:guide id="12" pos="2929">
          <p15:clr>
            <a:srgbClr val="A4A3A4"/>
          </p15:clr>
        </p15:guide>
        <p15:guide id="13" pos="2835">
          <p15:clr>
            <a:srgbClr val="A4A3A4"/>
          </p15:clr>
        </p15:guide>
        <p15:guide id="14" pos="1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080808"/>
    <a:srgbClr val="008000"/>
    <a:srgbClr val="FF9900"/>
    <a:srgbClr val="FF5050"/>
    <a:srgbClr val="C4262E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6" autoAdjust="0"/>
    <p:restoredTop sz="94660"/>
  </p:normalViewPr>
  <p:slideViewPr>
    <p:cSldViewPr snapToObjects="1" showGuides="1">
      <p:cViewPr varScale="1">
        <p:scale>
          <a:sx n="112" d="100"/>
          <a:sy n="112" d="100"/>
        </p:scale>
        <p:origin x="1746" y="90"/>
      </p:cViewPr>
      <p:guideLst>
        <p:guide orient="horz" pos="164"/>
        <p:guide orient="horz" pos="4162"/>
        <p:guide orient="horz" pos="731"/>
        <p:guide orient="horz" pos="799"/>
        <p:guide orient="horz" pos="3775"/>
        <p:guide orient="horz" pos="1162"/>
        <p:guide pos="1429"/>
        <p:guide pos="158"/>
        <p:guide pos="5602"/>
        <p:guide pos="4314"/>
        <p:guide pos="4218"/>
        <p:guide pos="2929"/>
        <p:guide pos="2835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902"/>
    </p:cViewPr>
  </p:sorterViewPr>
  <p:notesViewPr>
    <p:cSldViewPr snapToObjects="1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5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14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0706-1940-4C00-BFB6-A4E2A97EA0C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34E8-B02A-4EC5-8A6B-7F0E614D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2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 noProof="0" smtClean="0">
                <a:solidFill>
                  <a:schemeClr val="tx1"/>
                </a:solidFill>
              </a:rPr>
              <a:t>SS  2015</a:t>
            </a:r>
            <a:endParaRPr lang="en-GB" altLang="zh-TW" sz="700" noProof="0" dirty="0">
              <a:solidFill>
                <a:schemeClr val="tx1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2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Email; Telefon1; Telefon2; </a:t>
            </a:r>
            <a:r>
              <a:rPr lang="en-GB" dirty="0" err="1" smtClean="0"/>
              <a:t>Postanschrift</a:t>
            </a:r>
            <a:endParaRPr lang="en-GB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200" b="1" cap="none" baseline="0" noProof="1">
              <a:solidFill>
                <a:schemeClr val="tx1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Email; Telefon1; Telefon2; </a:t>
            </a:r>
            <a:r>
              <a:rPr lang="en-GB" dirty="0" err="1" smtClean="0"/>
              <a:t>Postanschrift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779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APNA  2014</a:t>
            </a:r>
            <a:endParaRPr lang="en-GB" sz="700" dirty="0">
              <a:solidFill>
                <a:srgbClr val="333333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0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15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Vorname</a:t>
            </a:r>
            <a:r>
              <a:rPr lang="en-US" dirty="0" smtClean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2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 smtClean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388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108501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Email; Telefon1; Telefon2; </a:t>
            </a:r>
            <a:r>
              <a:rPr lang="en-GB" dirty="0" err="1" smtClean="0"/>
              <a:t>Postanschrift</a:t>
            </a:r>
            <a:endParaRPr lang="en-GB" dirty="0" smtClean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Email; Telefon1; Telefon2; </a:t>
            </a:r>
            <a:r>
              <a:rPr lang="en-GB" dirty="0" err="1" smtClean="0"/>
              <a:t>Postanschrift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8376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51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APNA  2014</a:t>
            </a:r>
            <a:endParaRPr lang="en-GB" sz="700" dirty="0">
              <a:solidFill>
                <a:srgbClr val="333333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504753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2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39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85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Vorname</a:t>
            </a:r>
            <a:r>
              <a:rPr lang="en-US" dirty="0" smtClean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1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 smtClean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1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62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4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8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208472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Email; Telefon1; Telefon2; </a:t>
            </a:r>
            <a:r>
              <a:rPr lang="en-GB" dirty="0" err="1" smtClean="0"/>
              <a:t>Postanschrift</a:t>
            </a:r>
            <a:endParaRPr lang="en-GB" dirty="0" smtClean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Email; Telefon1; Telefon2; </a:t>
            </a:r>
            <a:r>
              <a:rPr lang="en-GB" dirty="0" err="1" smtClean="0"/>
              <a:t>Postanschrift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691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Vorname</a:t>
            </a:r>
            <a:r>
              <a:rPr lang="en-US" dirty="0" smtClean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167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SS  2015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 smtClean="0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  <p:sldLayoutId id="2147483652" r:id="rId6"/>
    <p:sldLayoutId id="2147483653" r:id="rId7"/>
    <p:sldLayoutId id="2147483664" r:id="rId8"/>
    <p:sldLayoutId id="2147483666" r:id="rId9"/>
    <p:sldLayoutId id="2147483654" r:id="rId10"/>
    <p:sldLayoutId id="214748366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 smtClean="0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33333"/>
                </a:solidFill>
              </a:rPr>
              <a:t>APNA  2014</a:t>
            </a:r>
            <a:endParaRPr lang="en-GB" sz="10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 smtClean="0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.wmf"/><Relationship Id="rId3" Type="http://schemas.openxmlformats.org/officeDocument/2006/relationships/image" Target="../media/image16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8.wmf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27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67.wmf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14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8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oleObject" Target="../embeddings/oleObject80.bin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68.png"/><Relationship Id="rId4" Type="http://schemas.openxmlformats.org/officeDocument/2006/relationships/image" Target="../media/image9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1844824"/>
            <a:ext cx="8135816" cy="7384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en-US" sz="4400" dirty="0"/>
              <a:t>第</a:t>
            </a:r>
            <a:r>
              <a:rPr lang="en-US" altLang="zh-CN" sz="4400" dirty="0"/>
              <a:t>8</a:t>
            </a:r>
            <a:r>
              <a:rPr lang="zh-CN" altLang="en-US" sz="4400" dirty="0" smtClean="0"/>
              <a:t>章 船舶</a:t>
            </a:r>
            <a:r>
              <a:rPr lang="zh-CN" altLang="en-US" sz="4400" dirty="0"/>
              <a:t>阻力的近似估算方法</a:t>
            </a:r>
            <a:endParaRPr lang="zh-TW" altLang="zh-TW" sz="44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6445250" cy="1008111"/>
          </a:xfrm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dirty="0">
                <a:latin typeface="+mn-ea"/>
              </a:rPr>
              <a:t>郭真祥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dirty="0" smtClean="0">
                <a:latin typeface="Times New Roman" panose="02020603050405020304" pitchFamily="18" charset="0"/>
              </a:rPr>
              <a:t>2015.09.10</a:t>
            </a:r>
            <a:endParaRPr kumimoji="1" lang="en-US" altLang="zh-TW" sz="2000" dirty="0">
              <a:latin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162"/>
            <a:ext cx="3347864" cy="1920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2977408" cy="19201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8813" r="4909" b="4826"/>
          <a:stretch/>
        </p:blipFill>
        <p:spPr>
          <a:xfrm>
            <a:off x="6407696" y="4304054"/>
            <a:ext cx="2736304" cy="19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>
                <a:latin typeface="Times New Roman" pitchFamily="18" charset="0"/>
              </a:rPr>
              <a:t>应用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</a:rPr>
              <a:t>图谱</a:t>
            </a:r>
            <a:r>
              <a:rPr lang="zh-TW" altLang="en-US">
                <a:latin typeface="Times New Roman" pitchFamily="18" charset="0"/>
              </a:rPr>
              <a:t>估算阻力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10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 smtClean="0">
                <a:latin typeface="Times New Roman" pitchFamily="18" charset="0"/>
              </a:rPr>
              <a:t>两种阻力</a:t>
            </a:r>
            <a:r>
              <a:rPr lang="zh-TW" altLang="en-US" sz="2000" dirty="0">
                <a:latin typeface="Times New Roman" pitchFamily="18" charset="0"/>
              </a:rPr>
              <a:t>数据</a:t>
            </a:r>
            <a:r>
              <a:rPr lang="zh-TW" altLang="en-US" sz="2000" dirty="0" smtClean="0">
                <a:latin typeface="Times New Roman" pitchFamily="18" charset="0"/>
              </a:rPr>
              <a:t>表达法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 smtClean="0">
                <a:solidFill>
                  <a:srgbClr val="333333"/>
                </a:solidFill>
                <a:latin typeface="Times New Roman" pitchFamily="18" charset="0"/>
              </a:rPr>
              <a:t>是</a:t>
            </a:r>
            <a:r>
              <a:rPr lang="zh-TW" altLang="en-US" sz="2000" dirty="0" smtClean="0">
                <a:solidFill>
                  <a:srgbClr val="333333"/>
                </a:solidFill>
              </a:rPr>
              <a:t>船。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4176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000" dirty="0" smtClean="0">
                <a:solidFill>
                  <a:srgbClr val="333333"/>
                </a:solidFill>
              </a:rPr>
              <a:t>泰洛法阻力估算的具体步骤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4"/>
            </a:pPr>
            <a:r>
              <a:rPr lang="zh-TW" altLang="en-US" sz="2000" dirty="0" smtClean="0">
                <a:solidFill>
                  <a:srgbClr val="333333"/>
                </a:solidFill>
              </a:rPr>
              <a:t>求剩馀阻力系数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 smtClean="0">
                <a:solidFill>
                  <a:srgbClr val="333333"/>
                </a:solidFill>
              </a:rPr>
              <a:t>值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345638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根据设计船的参数值：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3853111" y="1967433"/>
          <a:ext cx="11509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3111" y="1967433"/>
                        <a:ext cx="1150937" cy="5254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內容版面配置區 2"/>
          <p:cNvSpPr txBox="1">
            <a:spLocks/>
          </p:cNvSpPr>
          <p:nvPr/>
        </p:nvSpPr>
        <p:spPr>
          <a:xfrm>
            <a:off x="251520" y="3645064"/>
            <a:ext cx="864096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其值若与标准船型湿</a:t>
            </a:r>
            <a:r>
              <a:rPr lang="zh-TW" altLang="en-US" sz="2000" dirty="0">
                <a:solidFill>
                  <a:srgbClr val="333333"/>
                </a:solidFill>
              </a:rPr>
              <a:t>面积</a:t>
            </a:r>
            <a:r>
              <a:rPr lang="zh-TW" altLang="en-US" sz="2000" dirty="0" smtClean="0">
                <a:solidFill>
                  <a:srgbClr val="333333"/>
                </a:solidFill>
              </a:rPr>
              <a:t>系</a:t>
            </a:r>
            <a:r>
              <a:rPr lang="zh-TW" altLang="en-US" sz="2000" dirty="0">
                <a:solidFill>
                  <a:srgbClr val="333333"/>
                </a:solidFill>
              </a:rPr>
              <a:t>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solidFill>
                  <a:srgbClr val="333333"/>
                </a:solidFill>
              </a:rPr>
              <a:t>值不同，则必须对所得到的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 smtClean="0">
                <a:solidFill>
                  <a:srgbClr val="333333"/>
                </a:solidFill>
              </a:rPr>
              <a:t>进行修正，修正后的实船剩馀阻力系数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 smtClean="0">
                <a:solidFill>
                  <a:srgbClr val="333333"/>
                </a:solidFill>
              </a:rPr>
              <a:t>为</a:t>
            </a:r>
            <a:r>
              <a:rPr lang="en-US" altLang="zh-TW" sz="2000" dirty="0" smtClean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51519" y="4365104"/>
            <a:ext cx="7488833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若在计算时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不知</a:t>
            </a:r>
            <a:r>
              <a:rPr lang="zh-TW" altLang="en-US" sz="2000" dirty="0">
                <a:solidFill>
                  <a:srgbClr val="333333"/>
                </a:solidFill>
              </a:rPr>
              <a:t>船的湿</a:t>
            </a:r>
            <a:r>
              <a:rPr lang="zh-TW" altLang="en-US" sz="2000" dirty="0" smtClean="0">
                <a:solidFill>
                  <a:srgbClr val="333333"/>
                </a:solidFill>
              </a:rPr>
              <a:t>面积系数，则可假定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>
                <a:solidFill>
                  <a:srgbClr val="333333"/>
                </a:solidFill>
              </a:rPr>
              <a:t> </a:t>
            </a:r>
            <a:r>
              <a:rPr lang="zh-TW" altLang="en-US" sz="2000" dirty="0" smtClean="0">
                <a:solidFill>
                  <a:srgbClr val="333333"/>
                </a:solidFill>
              </a:rPr>
              <a:t>，</a:t>
            </a:r>
            <a:r>
              <a:rPr lang="zh-TW" altLang="en-US" sz="2000" dirty="0">
                <a:solidFill>
                  <a:srgbClr val="333333"/>
                </a:solidFill>
              </a:rPr>
              <a:t>则</a:t>
            </a:r>
            <a:r>
              <a:rPr lang="zh-TW" altLang="en-US" sz="2000" dirty="0" smtClean="0">
                <a:solidFill>
                  <a:srgbClr val="333333"/>
                </a:solidFill>
              </a:rPr>
              <a:t>有：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2528856"/>
            <a:ext cx="8640961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选用对应的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 smtClean="0">
                <a:solidFill>
                  <a:srgbClr val="333333"/>
                </a:solidFill>
              </a:rPr>
              <a:t>图谱，</a:t>
            </a:r>
            <a:r>
              <a:rPr lang="zh-TW" altLang="en-US" sz="2000" dirty="0">
                <a:solidFill>
                  <a:srgbClr val="333333"/>
                </a:solidFill>
              </a:rPr>
              <a:t>经各</a:t>
            </a:r>
            <a:r>
              <a:rPr lang="zh-TW" altLang="en-US" sz="2000" dirty="0" smtClean="0">
                <a:solidFill>
                  <a:srgbClr val="333333"/>
                </a:solidFill>
              </a:rPr>
              <a:t>参数内插，求得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 smtClean="0">
                <a:solidFill>
                  <a:srgbClr val="333333"/>
                </a:solidFill>
              </a:rPr>
              <a:t>值。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2888976"/>
            <a:ext cx="8640961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应该注意，若实船的湿面积为已知时，则可求得实船之</a:t>
            </a:r>
            <a:r>
              <a:rPr lang="zh-TW" altLang="en-US" sz="2000" dirty="0">
                <a:solidFill>
                  <a:srgbClr val="333333"/>
                </a:solidFill>
              </a:rPr>
              <a:t>湿</a:t>
            </a:r>
            <a:r>
              <a:rPr lang="zh-TW" altLang="en-US" sz="2000" dirty="0" smtClean="0">
                <a:solidFill>
                  <a:srgbClr val="333333"/>
                </a:solidFill>
              </a:rPr>
              <a:t>面积系数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为：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1619672" y="3212976"/>
          <a:ext cx="124200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3212976"/>
                        <a:ext cx="1242001" cy="360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/>
          </p:nvPr>
        </p:nvGraphicFramePr>
        <p:xfrm>
          <a:off x="5511800" y="4007862"/>
          <a:ext cx="12780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1800" y="4007862"/>
                        <a:ext cx="1278000" cy="3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/>
          </p:nvPr>
        </p:nvGraphicFramePr>
        <p:xfrm>
          <a:off x="7848227" y="4401294"/>
          <a:ext cx="6842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9" imgW="482400" imgH="228600" progId="Equation.DSMT4">
                  <p:embed/>
                </p:oleObj>
              </mc:Choice>
              <mc:Fallback>
                <p:oleObj name="Equation" r:id="rId9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227" y="4401294"/>
                        <a:ext cx="684213" cy="323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4725144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5"/>
            </a:pPr>
            <a:r>
              <a:rPr lang="zh-TW" altLang="en-US" sz="2000" dirty="0" smtClean="0">
                <a:solidFill>
                  <a:srgbClr val="333333"/>
                </a:solidFill>
              </a:rPr>
              <a:t>计算总阻力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zh-TW" altLang="en-US" sz="2000" dirty="0" smtClean="0">
                <a:solidFill>
                  <a:srgbClr val="333333"/>
                </a:solidFill>
              </a:rPr>
              <a:t>和有效功率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sz="2000" dirty="0" smtClean="0">
                <a:solidFill>
                  <a:srgbClr val="333333"/>
                </a:solidFill>
              </a:rPr>
              <a:t>值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251521" y="5121224"/>
            <a:ext cx="2610152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总阻力系数：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251520" y="5625280"/>
            <a:ext cx="2448272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总阻力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251520" y="6129336"/>
            <a:ext cx="2736304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solidFill>
                  <a:srgbClr val="333333"/>
                </a:solidFill>
              </a:rPr>
              <a:t>有效功率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(kW)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/>
          </p:nvPr>
        </p:nvGraphicFramePr>
        <p:xfrm>
          <a:off x="3312048" y="5121224"/>
          <a:ext cx="16920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Equation" r:id="rId11" imgW="1193760" imgH="228600" progId="Equation.DSMT4">
                  <p:embed/>
                </p:oleObj>
              </mc:Choice>
              <mc:Fallback>
                <p:oleObj name="Equation" r:id="rId11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2048" y="5121224"/>
                        <a:ext cx="1692000" cy="3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3303588" y="5481638"/>
          <a:ext cx="1446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Equation" r:id="rId13" imgW="1054080" imgH="393480" progId="Equation.DSMT4">
                  <p:embed/>
                </p:oleObj>
              </mc:Choice>
              <mc:Fallback>
                <p:oleObj name="Equation" r:id="rId13" imgW="1054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03588" y="5481638"/>
                        <a:ext cx="1446212" cy="5397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/>
          </p:nvPr>
        </p:nvGraphicFramePr>
        <p:xfrm>
          <a:off x="3312046" y="6059635"/>
          <a:ext cx="888388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Equation" r:id="rId15" imgW="647640" imgH="393480" progId="Equation.DSMT4">
                  <p:embed/>
                </p:oleObj>
              </mc:Choice>
              <mc:Fallback>
                <p:oleObj name="Equation" r:id="rId15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12046" y="6059635"/>
                        <a:ext cx="888388" cy="540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8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14" grpId="0" animBg="1"/>
      <p:bldP spid="15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71500" indent="-571500">
              <a:buFont typeface="+mj-ea"/>
              <a:buAutoNum type="ea1JpnChsDbPeriod" startAt="2"/>
            </a:pPr>
            <a:r>
              <a:rPr lang="zh-TW" altLang="en-US" dirty="0">
                <a:latin typeface="Times New Roman" pitchFamily="18" charset="0"/>
              </a:rPr>
              <a:t>应用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</a:rPr>
              <a:t>回归公式</a:t>
            </a:r>
            <a:r>
              <a:rPr lang="zh-TW" altLang="en-US" dirty="0">
                <a:latin typeface="Times New Roman" pitchFamily="18" charset="0"/>
              </a:rPr>
              <a:t>估算阻力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4077112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zh-CN" sz="2000" kern="100" dirty="0" smtClean="0">
                <a:latin typeface="Times New Roman" pitchFamily="18" charset="0"/>
                <a:cs typeface="Times New Roman" pitchFamily="18" charset="0"/>
              </a:rPr>
              <a:t>系列</a:t>
            </a:r>
            <a:r>
              <a:rPr lang="en-US" altLang="zh-TW" sz="2000" kern="1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TW" altLang="en-US" sz="2000" kern="100" dirty="0" smtClean="0">
                <a:latin typeface="Times New Roman" pitchFamily="18" charset="0"/>
                <a:cs typeface="Times New Roman" pitchFamily="18" charset="0"/>
              </a:rPr>
              <a:t>的阻力回归公式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501317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对于标准船长为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122m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的船，其总阻力系数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t122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en-US" sz="2000" kern="100" dirty="0" smtClean="0">
                <a:latin typeface="Times New Roman" pitchFamily="18" charset="0"/>
                <a:cs typeface="Times New Roman" pitchFamily="18" charset="0"/>
              </a:rPr>
              <a:t>回归</a:t>
            </a:r>
            <a:r>
              <a:rPr lang="zh-CN" altLang="zh-CN" sz="2000" kern="100" dirty="0" smtClean="0">
                <a:latin typeface="Times New Roman" pitchFamily="18" charset="0"/>
                <a:cs typeface="Times New Roman" pitchFamily="18" charset="0"/>
              </a:rPr>
              <a:t>多项式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716016" y="5373216"/>
            <a:ext cx="1440160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zh-TW" sz="1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1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总阻力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排水量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1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航速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1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垂线间长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(m)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wl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水线长</a:t>
            </a:r>
            <a:r>
              <a:rPr lang="en-US" altLang="zh-TW" sz="1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1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34389"/>
              </p:ext>
            </p:extLst>
          </p:nvPr>
        </p:nvGraphicFramePr>
        <p:xfrm>
          <a:off x="250825" y="980728"/>
          <a:ext cx="8642350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08"/>
                <a:gridCol w="1234408"/>
                <a:gridCol w="1234408"/>
                <a:gridCol w="1234408"/>
                <a:gridCol w="1234906"/>
                <a:gridCol w="1234906"/>
                <a:gridCol w="1234906"/>
              </a:tblGrid>
              <a:tr h="21602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统计回归的船型资料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6024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zh-CN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系列名称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参数和形式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系列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船型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非系列</a:t>
                      </a:r>
                      <a:r>
                        <a:rPr lang="zh-TW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船型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系列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BSRA</a:t>
                      </a:r>
                      <a:r>
                        <a:rPr lang="zh-TW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运输船系列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SSPA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系列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NPL</a:t>
                      </a:r>
                      <a:r>
                        <a:rPr lang="zh-TW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沿海船系列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MARIN</a:t>
                      </a:r>
                      <a:r>
                        <a:rPr lang="zh-TW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的统计回归资料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系数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尺度比</a:t>
                      </a:r>
                      <a:endParaRPr lang="zh-CN" sz="14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相对速度范围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0.60~0.80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0.65~0.80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0.525~0.725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0.625~0.675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0.55~0.85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zh-CN" sz="1400" i="1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5.5~8.5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5.5~6.5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3.9~9.5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zh-CN" sz="1400" i="1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2.5~3.5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2.12~3.96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2.1~3.0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2.0~3.0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0.15~0.25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0.149~0.238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0.18~0.30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0.169~0.256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最大</a:t>
                      </a: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主要变化参数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400" kern="1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</a:t>
                      </a:r>
                      <a:r>
                        <a:rPr lang="en-US" sz="1400" kern="1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400" kern="1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同左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400" kern="1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zh-TW" sz="14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WP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回归方程式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幂函数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线性多项式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线性多项式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幂函数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兴波阻力幂函数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结果表达形式</a:t>
                      </a:r>
                      <a:endParaRPr lang="zh-CN" sz="1400" kern="10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</a:t>
                      </a:r>
                      <a:endParaRPr lang="zh-CN" sz="1400" b="1" i="1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kern="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400" kern="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zh-TW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，</a:t>
                      </a:r>
                      <a:r>
                        <a:rPr lang="en-US" sz="1400" i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400" kern="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zh-CN" sz="1400" kern="100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23109"/>
              </p:ext>
            </p:extLst>
          </p:nvPr>
        </p:nvGraphicFramePr>
        <p:xfrm>
          <a:off x="537914" y="4376738"/>
          <a:ext cx="36020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3" imgW="3022560" imgH="533160" progId="Equation.DSMT4">
                  <p:embed/>
                </p:oleObj>
              </mc:Choice>
              <mc:Fallback>
                <p:oleObj name="Equation" r:id="rId3" imgW="30225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914" y="4376738"/>
                        <a:ext cx="3602038" cy="6365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83229"/>
              </p:ext>
            </p:extLst>
          </p:nvPr>
        </p:nvGraphicFramePr>
        <p:xfrm>
          <a:off x="491054" y="5326081"/>
          <a:ext cx="4064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5" imgW="4063680" imgH="1371600" progId="Equation.DSMT4">
                  <p:embed/>
                </p:oleObj>
              </mc:Choice>
              <mc:Fallback>
                <p:oleObj name="Equation" r:id="rId5" imgW="40636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054" y="5326081"/>
                        <a:ext cx="406400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6228184" y="5373216"/>
            <a:ext cx="2808312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zh-TW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1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t122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垂线间长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122m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船之总阻力系数</a:t>
            </a:r>
            <a:endParaRPr lang="en-US" altLang="zh-TW" sz="12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1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纵向浮心位置，距船中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TW" sz="12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计，舯前为正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380627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p" animBg="1"/>
      <p:bldP spid="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71500" indent="-571500">
              <a:buFont typeface="+mj-ea"/>
              <a:buAutoNum type="ea1JpnChsDbPeriod" startAt="2"/>
            </a:pPr>
            <a:r>
              <a:rPr lang="zh-TW" altLang="en-US" dirty="0">
                <a:latin typeface="Times New Roman" pitchFamily="18" charset="0"/>
              </a:rPr>
              <a:t>应用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</a:rPr>
              <a:t>回归公式</a:t>
            </a:r>
            <a:r>
              <a:rPr lang="zh-TW" altLang="en-US" dirty="0">
                <a:latin typeface="Times New Roman" pitchFamily="18" charset="0"/>
              </a:rPr>
              <a:t>估算阻力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en-US" sz="2000" kern="100" dirty="0" smtClean="0">
                <a:latin typeface="Times New Roman" pitchFamily="18" charset="0"/>
                <a:cs typeface="Times New Roman" pitchFamily="18" charset="0"/>
              </a:rPr>
              <a:t>为便于确定回归公式中之系数，将公式化为线性形式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3284984"/>
                <a:ext cx="8641656" cy="39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对于不同速长比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𝑤𝑙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，系数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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取用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表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7-4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之值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zh-CN" sz="2000" kern="100" dirty="0"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284984"/>
                <a:ext cx="8641656" cy="396000"/>
              </a:xfrm>
              <a:prstGeom prst="rect">
                <a:avLst/>
              </a:prstGeom>
              <a:blipFill rotWithShape="1">
                <a:blip r:embed="rId3"/>
                <a:stretch>
                  <a:fillRect l="-1622" t="-110769" b="-18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88335"/>
              </p:ext>
            </p:extLst>
          </p:nvPr>
        </p:nvGraphicFramePr>
        <p:xfrm>
          <a:off x="488166" y="3704456"/>
          <a:ext cx="1419538" cy="30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166" y="3704456"/>
                        <a:ext cx="1419538" cy="3006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349175"/>
              </p:ext>
            </p:extLst>
          </p:nvPr>
        </p:nvGraphicFramePr>
        <p:xfrm>
          <a:off x="467544" y="1340768"/>
          <a:ext cx="586065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9" name="Equation" r:id="rId6" imgW="3720960" imgH="457200" progId="Equation.DSMT4">
                  <p:embed/>
                </p:oleObj>
              </mc:Choice>
              <mc:Fallback>
                <p:oleObj name="Equation" r:id="rId6" imgW="3720960" imgH="4572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5860651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61621"/>
              </p:ext>
            </p:extLst>
          </p:nvPr>
        </p:nvGraphicFramePr>
        <p:xfrm>
          <a:off x="1058986" y="2132856"/>
          <a:ext cx="7905502" cy="111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" name="Equation" r:id="rId8" imgW="5295600" imgH="749160" progId="Equation.DSMT4">
                  <p:embed/>
                </p:oleObj>
              </mc:Choice>
              <mc:Fallback>
                <p:oleObj name="Equation" r:id="rId8" imgW="5295600" imgH="74916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986" y="2132856"/>
                        <a:ext cx="7905502" cy="11168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251520" y="2132896"/>
            <a:ext cx="72008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en-US" sz="2000" kern="100" dirty="0" smtClean="0">
                <a:latin typeface="Times New Roman" pitchFamily="18" charset="0"/>
                <a:cs typeface="Times New Roman" pitchFamily="18" charset="0"/>
              </a:rPr>
              <a:t>其中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251520" y="4041112"/>
            <a:ext cx="8641656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SFC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，是船长为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(m)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时的摩擦阻力尺度作用的修正值，可按下式计算：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84534"/>
              </p:ext>
            </p:extLst>
          </p:nvPr>
        </p:nvGraphicFramePr>
        <p:xfrm>
          <a:off x="467543" y="4365104"/>
          <a:ext cx="265035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" name="Equation" r:id="rId10" imgW="2070000" imgH="393480" progId="Equation.DSMT4">
                  <p:embed/>
                </p:oleObj>
              </mc:Choice>
              <mc:Fallback>
                <p:oleObj name="Equation" r:id="rId10" imgW="2070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3" y="4365104"/>
                        <a:ext cx="2650359" cy="50405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4905208"/>
            <a:ext cx="6480000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的桑海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Shoenherr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光滑平板的摩擦阻力系数，公式为：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453119"/>
              </p:ext>
            </p:extLst>
          </p:nvPr>
        </p:nvGraphicFramePr>
        <p:xfrm>
          <a:off x="6730851" y="4797152"/>
          <a:ext cx="2089621" cy="36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" name="Equation" r:id="rId12" imgW="1600200" imgH="279360" progId="Equation.DSMT4">
                  <p:embed/>
                </p:oleObj>
              </mc:Choice>
              <mc:Fallback>
                <p:oleObj name="Equation" r:id="rId12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30851" y="4797152"/>
                        <a:ext cx="2089621" cy="36485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內容版面配置區 2"/>
          <p:cNvSpPr txBox="1">
            <a:spLocks/>
          </p:cNvSpPr>
          <p:nvPr/>
        </p:nvSpPr>
        <p:spPr>
          <a:xfrm>
            <a:off x="251520" y="5337256"/>
            <a:ext cx="4032448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为湿面积系数，其回归公式为：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086309"/>
              </p:ext>
            </p:extLst>
          </p:nvPr>
        </p:nvGraphicFramePr>
        <p:xfrm>
          <a:off x="4427983" y="5247347"/>
          <a:ext cx="3423425" cy="52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" name="Equation" r:id="rId14" imgW="2831760" imgH="431640" progId="Equation.DSMT4">
                  <p:embed/>
                </p:oleObj>
              </mc:Choice>
              <mc:Fallback>
                <p:oleObj name="Equation" r:id="rId14" imgW="283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7983" y="5247347"/>
                        <a:ext cx="3423425" cy="52195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251520" y="5949280"/>
            <a:ext cx="4536000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为不同速长彼时的有效功率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(kW)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为：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96400"/>
              </p:ext>
            </p:extLst>
          </p:nvPr>
        </p:nvGraphicFramePr>
        <p:xfrm>
          <a:off x="4916766" y="5877272"/>
          <a:ext cx="102338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Equation" r:id="rId16" imgW="850680" imgH="419040" progId="Equation.DSMT4">
                  <p:embed/>
                </p:oleObj>
              </mc:Choice>
              <mc:Fallback>
                <p:oleObj name="Equation" r:id="rId16" imgW="850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16766" y="5877272"/>
                        <a:ext cx="1023386" cy="504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0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en-US" sz="2000" kern="100" dirty="0" smtClean="0">
                <a:latin typeface="Times New Roman" pitchFamily="18" charset="0"/>
                <a:cs typeface="Times New Roman" pitchFamily="18" charset="0"/>
              </a:rPr>
              <a:t>回归方程适用范围：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3033000"/>
            <a:ext cx="8641656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应用模型系列试验结果估算阻力方法甚多，特别对于不同类行船舶几乎都有相应的系列资料可以借鉴。</a:t>
            </a:r>
            <a:endParaRPr lang="zh-CN" altLang="zh-CN" sz="2000" kern="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80751"/>
              </p:ext>
            </p:extLst>
          </p:nvPr>
        </p:nvGraphicFramePr>
        <p:xfrm>
          <a:off x="500063" y="1341438"/>
          <a:ext cx="4814887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3" imgW="3225600" imgH="1091880" progId="Equation.DSMT4">
                  <p:embed/>
                </p:oleObj>
              </mc:Choice>
              <mc:Fallback>
                <p:oleObj name="Equation" r:id="rId3" imgW="322560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41438"/>
                        <a:ext cx="4814887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71500" indent="-571500">
              <a:buFont typeface="+mj-ea"/>
              <a:buAutoNum type="ea1JpnChsDbPeriod" startAt="2"/>
            </a:pPr>
            <a:r>
              <a:rPr lang="zh-TW" altLang="en-US" dirty="0">
                <a:latin typeface="Times New Roman" pitchFamily="18" charset="0"/>
              </a:rPr>
              <a:t>应用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</a:rPr>
              <a:t>回归公式</a:t>
            </a:r>
            <a:r>
              <a:rPr lang="zh-TW" altLang="en-US" dirty="0">
                <a:latin typeface="Times New Roman" pitchFamily="18" charset="0"/>
              </a:rPr>
              <a:t>估算阻力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1658352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</a:rPr>
              <a:t>艾亚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solidFill>
                  <a:srgbClr val="FF0000"/>
                </a:solidFill>
                <a:latin typeface="Times New Roman" pitchFamily="18" charset="0"/>
              </a:rPr>
              <a:t>Ayre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</a:rPr>
              <a:t>法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zh-TW" altLang="en-US" sz="2000" dirty="0" smtClean="0">
                <a:latin typeface="Times New Roman" pitchFamily="18" charset="0"/>
              </a:rPr>
              <a:t>或称爱尔法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/>
              <a:t>此类方法都是在</a:t>
            </a:r>
            <a:r>
              <a:rPr lang="zh-TW" altLang="en-US" sz="2000" dirty="0" smtClean="0">
                <a:solidFill>
                  <a:srgbClr val="0000FF"/>
                </a:solidFill>
              </a:rPr>
              <a:t>分析</a:t>
            </a:r>
            <a:r>
              <a:rPr lang="zh-TW" altLang="en-US" sz="2000" dirty="0" smtClean="0"/>
              <a:t>大量</a:t>
            </a:r>
            <a:r>
              <a:rPr lang="zh-TW" altLang="en-US" sz="2000" dirty="0" smtClean="0">
                <a:solidFill>
                  <a:srgbClr val="0000FF"/>
                </a:solidFill>
              </a:rPr>
              <a:t>非系列船模试验</a:t>
            </a:r>
            <a:r>
              <a:rPr lang="zh-TW" altLang="en-US" sz="2000" dirty="0" smtClean="0"/>
              <a:t>和</a:t>
            </a:r>
            <a:r>
              <a:rPr lang="zh-TW" altLang="en-US" sz="2000" dirty="0" smtClean="0">
                <a:solidFill>
                  <a:srgbClr val="0000FF"/>
                </a:solidFill>
              </a:rPr>
              <a:t>实船试航结果</a:t>
            </a:r>
            <a:r>
              <a:rPr lang="zh-TW" altLang="en-US" sz="2000" dirty="0" smtClean="0"/>
              <a:t>的基础上，总结归纳成曲线图表或给出阻力</a:t>
            </a:r>
            <a:r>
              <a:rPr lang="zh-TW" altLang="en-US" sz="2000" dirty="0" smtClean="0">
                <a:solidFill>
                  <a:srgbClr val="FF0000"/>
                </a:solidFill>
              </a:rPr>
              <a:t>回归公式</a:t>
            </a:r>
            <a:r>
              <a:rPr lang="zh-TW" altLang="en-US" sz="2000" dirty="0" smtClean="0"/>
              <a:t>以供计算阻力或有效功率。</a:t>
            </a:r>
            <a:endParaRPr lang="en-US" altLang="zh-TW" sz="2000" dirty="0" smtClean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980000"/>
            <a:ext cx="8641656" cy="176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 smtClean="0">
                <a:latin typeface="Times New Roman" pitchFamily="18" charset="0"/>
              </a:rPr>
              <a:t>艾亚法</a:t>
            </a:r>
            <a:r>
              <a:rPr lang="zh-TW" altLang="en-US" sz="2000" dirty="0" smtClean="0"/>
              <a:t>基本思想</a:t>
            </a:r>
            <a:endParaRPr lang="en-US" altLang="zh-TW" sz="2000" dirty="0" smtClean="0"/>
          </a:p>
          <a:p>
            <a:pPr lvl="2">
              <a:lnSpc>
                <a:spcPct val="100000"/>
              </a:lnSpc>
            </a:pPr>
            <a:r>
              <a:rPr lang="zh-TW" altLang="en-US" sz="2000" dirty="0"/>
              <a:t>先对</a:t>
            </a:r>
            <a:r>
              <a:rPr lang="zh-TW" altLang="en-US" sz="2000" dirty="0">
                <a:solidFill>
                  <a:srgbClr val="0000FF"/>
                </a:solidFill>
              </a:rPr>
              <a:t>标准船型</a:t>
            </a:r>
            <a:r>
              <a:rPr lang="zh-TW" altLang="en-US" sz="2000" dirty="0"/>
              <a:t>直接估算</a:t>
            </a:r>
            <a:r>
              <a:rPr lang="zh-TW" altLang="en-US" sz="2000" dirty="0" smtClean="0">
                <a:solidFill>
                  <a:srgbClr val="0000FF"/>
                </a:solidFill>
              </a:rPr>
              <a:t>有效功率。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 lvl="2">
              <a:lnSpc>
                <a:spcPct val="100000"/>
              </a:lnSpc>
            </a:pPr>
            <a:r>
              <a:rPr lang="zh-TW" altLang="en-US" sz="2000" dirty="0" smtClean="0"/>
              <a:t>再根据设计</a:t>
            </a:r>
            <a:r>
              <a:rPr lang="zh-TW" altLang="en-US" sz="2000" dirty="0"/>
              <a:t>船与标准</a:t>
            </a:r>
            <a:r>
              <a:rPr lang="zh-TW" altLang="en-US" sz="2000" dirty="0" smtClean="0"/>
              <a:t>船之间的</a:t>
            </a:r>
            <a:r>
              <a:rPr lang="zh-TW" altLang="en-US" sz="2000" dirty="0" smtClean="0">
                <a:solidFill>
                  <a:srgbClr val="0000FF"/>
                </a:solidFill>
              </a:rPr>
              <a:t>差异</a:t>
            </a:r>
            <a:r>
              <a:rPr lang="zh-TW" altLang="en-US" sz="2000" dirty="0" smtClean="0"/>
              <a:t>逐一进行</a:t>
            </a:r>
            <a:r>
              <a:rPr lang="zh-TW" altLang="en-US" sz="2000" dirty="0" smtClean="0">
                <a:solidFill>
                  <a:srgbClr val="0000FF"/>
                </a:solidFill>
              </a:rPr>
              <a:t>修正</a:t>
            </a:r>
            <a:r>
              <a:rPr lang="zh-TW" altLang="en-US" sz="2000" dirty="0" smtClean="0"/>
              <a:t>，以获得</a:t>
            </a:r>
            <a:r>
              <a:rPr lang="zh-TW" altLang="en-US" sz="2000" dirty="0"/>
              <a:t>设计</a:t>
            </a:r>
            <a:r>
              <a:rPr lang="zh-TW" altLang="en-US" sz="2000" dirty="0" smtClean="0"/>
              <a:t>船的有效功率值</a:t>
            </a:r>
            <a:endParaRPr lang="en-US" altLang="zh-TW" sz="2000" dirty="0" smtClean="0"/>
          </a:p>
          <a:p>
            <a:pPr lvl="2">
              <a:lnSpc>
                <a:spcPct val="100000"/>
              </a:lnSpc>
            </a:pPr>
            <a:r>
              <a:rPr lang="zh-TW" altLang="en-US" sz="2000" dirty="0">
                <a:solidFill>
                  <a:srgbClr val="0000FF"/>
                </a:solidFill>
              </a:rPr>
              <a:t>标准</a:t>
            </a:r>
            <a:r>
              <a:rPr lang="zh-TW" altLang="en-US" sz="2000" dirty="0" smtClean="0">
                <a:solidFill>
                  <a:srgbClr val="0000FF"/>
                </a:solidFill>
              </a:rPr>
              <a:t>船型</a:t>
            </a:r>
            <a:r>
              <a:rPr lang="zh-TW" altLang="en-US" sz="2000" dirty="0" smtClean="0"/>
              <a:t>的</a:t>
            </a:r>
            <a:r>
              <a:rPr lang="zh-TW" altLang="en-US" sz="2000" dirty="0" smtClean="0">
                <a:solidFill>
                  <a:srgbClr val="0000FF"/>
                </a:solidFill>
              </a:rPr>
              <a:t>相应参数</a:t>
            </a:r>
            <a:r>
              <a:rPr lang="zh-TW" altLang="en-US" sz="2000" dirty="0" smtClean="0"/>
              <a:t>：</a:t>
            </a:r>
            <a:endParaRPr lang="en-US" altLang="zh-TW" sz="20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2000" y="3717032"/>
            <a:ext cx="4320348" cy="10081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 smtClean="0"/>
              <a:t>标准</a:t>
            </a:r>
            <a:r>
              <a:rPr lang="zh-TW" altLang="en-US" sz="2000" dirty="0" smtClean="0">
                <a:solidFill>
                  <a:srgbClr val="0000FF"/>
                </a:solidFill>
              </a:rPr>
              <a:t>方形系数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TW" altLang="en-US" sz="2000" dirty="0" smtClean="0"/>
              <a:t>为：</a:t>
            </a:r>
            <a:endParaRPr lang="en-US" altLang="zh-TW" sz="2000" dirty="0" smtClean="0"/>
          </a:p>
          <a:p>
            <a:pPr lvl="4">
              <a:lnSpc>
                <a:spcPct val="100000"/>
              </a:lnSpc>
            </a:pPr>
            <a:r>
              <a:rPr lang="zh-TW" altLang="en-US" sz="2000" dirty="0"/>
              <a:t>单桨</a:t>
            </a:r>
            <a:r>
              <a:rPr lang="zh-TW" altLang="en-US" sz="2000" dirty="0" smtClean="0"/>
              <a:t>船</a:t>
            </a:r>
            <a:endParaRPr lang="en-US" altLang="zh-TW" sz="2000" dirty="0" smtClean="0"/>
          </a:p>
          <a:p>
            <a:pPr lvl="4">
              <a:lnSpc>
                <a:spcPct val="100000"/>
              </a:lnSpc>
            </a:pPr>
            <a:r>
              <a:rPr lang="zh-TW" altLang="en-US" sz="2000" dirty="0"/>
              <a:t>双桨船</a:t>
            </a:r>
            <a:endParaRPr lang="en-US" altLang="zh-TW" sz="2000" dirty="0" smtClean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5838785"/>
            <a:ext cx="3672408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/>
              <a:t>标准船型</a:t>
            </a:r>
            <a:r>
              <a:rPr lang="zh-TW" altLang="en-US" sz="2000" dirty="0" smtClean="0"/>
              <a:t>的</a:t>
            </a:r>
            <a:r>
              <a:rPr lang="zh-TW" altLang="en-US" sz="2000" dirty="0" smtClean="0">
                <a:solidFill>
                  <a:srgbClr val="0000FF"/>
                </a:solidFill>
              </a:rPr>
              <a:t>有效功率</a:t>
            </a:r>
            <a:r>
              <a:rPr lang="en-US" altLang="zh-TW" sz="20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5118745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 startAt="3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标准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浮心纵向位置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TW" alt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其值列于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7-5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中：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59563"/>
              </p:ext>
            </p:extLst>
          </p:nvPr>
        </p:nvGraphicFramePr>
        <p:xfrm>
          <a:off x="2627783" y="4077072"/>
          <a:ext cx="1494689" cy="28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3" y="4077072"/>
                        <a:ext cx="1494689" cy="28621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817464"/>
              </p:ext>
            </p:extLst>
          </p:nvPr>
        </p:nvGraphicFramePr>
        <p:xfrm>
          <a:off x="2627784" y="4407377"/>
          <a:ext cx="14954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407377"/>
                        <a:ext cx="1495425" cy="287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4758665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 startAt="2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标准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宽度吃水比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B/T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=2.0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5478785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 startAt="4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标准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水线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长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wl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=1.025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0250"/>
              </p:ext>
            </p:extLst>
          </p:nvPr>
        </p:nvGraphicFramePr>
        <p:xfrm>
          <a:off x="3975448" y="5838784"/>
          <a:ext cx="1604664" cy="61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7" imgW="1193760" imgH="457200" progId="Equation.DSMT4">
                  <p:embed/>
                </p:oleObj>
              </mc:Choice>
              <mc:Fallback>
                <p:oleObj name="Equation" r:id="rId7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5448" y="5838784"/>
                        <a:ext cx="1604664" cy="6145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5724128" y="5802841"/>
            <a:ext cx="2304256" cy="54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zh-TW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排水量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1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静水试航速度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1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altLang="zh-TW" sz="1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椭圆 16"/>
          <p:cNvSpPr/>
          <p:nvPr/>
        </p:nvSpPr>
        <p:spPr>
          <a:xfrm>
            <a:off x="4499992" y="5841288"/>
            <a:ext cx="288032" cy="1800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內容版面配置區 2"/>
              <p:cNvSpPr txBox="1">
                <a:spLocks/>
              </p:cNvSpPr>
              <p:nvPr/>
            </p:nvSpPr>
            <p:spPr>
              <a:xfrm>
                <a:off x="251520" y="6480000"/>
                <a:ext cx="8784976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/>
                <a:r>
                  <a:rPr lang="zh-TW" altLang="en-US" sz="2000" dirty="0" smtClean="0">
                    <a:solidFill>
                      <a:srgbClr val="080808"/>
                    </a:solidFill>
                  </a:rPr>
                  <a:t>其中系数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可根据长度排水量系数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</a:t>
                </a:r>
                <a:r>
                  <a:rPr lang="en-US" altLang="zh-TW" sz="2000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1/3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和速长比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en-US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</m:rad>
                      </m:den>
                    </m:f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由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7-3(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下頁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查得</a:t>
                </a:r>
                <a:endParaRPr lang="en-US" altLang="zh-TW" sz="2000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480000"/>
                <a:ext cx="8784976" cy="360000"/>
              </a:xfrm>
              <a:prstGeom prst="rect">
                <a:avLst/>
              </a:prstGeom>
              <a:blipFill rotWithShape="0">
                <a:blip r:embed="rId9"/>
                <a:stretch>
                  <a:fillRect t="-130508" r="-625" b="-2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0" grpId="0" animBg="1"/>
      <p:bldP spid="11" grpId="0" build="p" animBg="1"/>
      <p:bldP spid="12" grpId="0" animBg="1"/>
      <p:bldP spid="13" grpId="0" animBg="1"/>
      <p:bldP spid="14" grpId="0" animBg="1"/>
      <p:bldP spid="16" grpId="0" build="p" animBg="1"/>
      <p:bldP spid="1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251520" y="980728"/>
            <a:ext cx="8642136" cy="100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>
                <a:solidFill>
                  <a:srgbClr val="080808"/>
                </a:solidFill>
              </a:rPr>
              <a:t>求得标准船</a:t>
            </a:r>
            <a:r>
              <a:rPr lang="zh-TW" altLang="en-US" sz="2000" dirty="0" smtClean="0">
                <a:solidFill>
                  <a:srgbClr val="080808"/>
                </a:solidFill>
              </a:rPr>
              <a:t>的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值以后，根据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设计船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标准</a:t>
            </a:r>
            <a:r>
              <a:rPr lang="zh-TW" altLang="en-US" sz="2000" dirty="0" smtClean="0">
                <a:solidFill>
                  <a:srgbClr val="0000FF"/>
                </a:solidFill>
              </a:rPr>
              <a:t>船</a:t>
            </a:r>
            <a:r>
              <a:rPr lang="zh-TW" altLang="en-US" sz="2000" dirty="0" smtClean="0">
                <a:solidFill>
                  <a:srgbClr val="080808"/>
                </a:solidFill>
              </a:rPr>
              <a:t>间的</a:t>
            </a:r>
            <a:r>
              <a:rPr lang="zh-TW" altLang="en-US" sz="2000" dirty="0" smtClean="0">
                <a:solidFill>
                  <a:srgbClr val="FF0000"/>
                </a:solidFill>
              </a:rPr>
              <a:t>差异</a:t>
            </a:r>
            <a:r>
              <a:rPr lang="zh-TW" altLang="en-US" sz="2000" dirty="0" smtClean="0">
                <a:solidFill>
                  <a:srgbClr val="080808"/>
                </a:solidFill>
              </a:rPr>
              <a:t>，按统计分析结果对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系数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进行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修正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，修正后的数值代入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有效功率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计算公式，即可求得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设计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船的有效功率值。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圖片 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2132856"/>
            <a:ext cx="6332220" cy="44424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椭圆 20"/>
          <p:cNvSpPr/>
          <p:nvPr/>
        </p:nvSpPr>
        <p:spPr>
          <a:xfrm>
            <a:off x="7452000" y="5904000"/>
            <a:ext cx="216024" cy="21602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23" name="椭圆 22"/>
          <p:cNvSpPr/>
          <p:nvPr/>
        </p:nvSpPr>
        <p:spPr>
          <a:xfrm>
            <a:off x="4932040" y="5229200"/>
            <a:ext cx="360040" cy="36004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8034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980728"/>
                <a:ext cx="8641656" cy="21602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55200" lvl="1" indent="-457200">
                  <a:lnSpc>
                    <a:spcPct val="100000"/>
                  </a:lnSpc>
                  <a:buFont typeface="+mj-lt"/>
                  <a:buAutoNum type="arabicPeriod" startAt="2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艾亚法估算阻力的步骤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由设计船的</a:t>
                </a:r>
                <a:r>
                  <a:rPr lang="en-US" altLang="zh-TW" sz="2000" i="1" dirty="0" err="1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</m:rad>
                      </m:den>
                    </m:f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及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altLang="zh-TW" sz="2000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1/3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值在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7-3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查得相应于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标准船型的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值，体方法如下：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alphaLcParenR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根据</a:t>
                </a:r>
                <a:r>
                  <a:rPr lang="en-US" altLang="zh-TW" sz="20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TW" sz="2000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</m:rad>
                      </m:den>
                    </m:f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由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表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7-5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查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得对应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于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标准船型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的的方形系数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纵向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浮心位置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2000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alphaLcParenR"/>
                </a:pP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对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设计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船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进行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修正，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与</a:t>
                </a:r>
                <a:r>
                  <a:rPr lang="zh-TW" altLang="en-US" sz="2000" dirty="0"/>
                  <a:t>标准船型</a:t>
                </a:r>
                <a:r>
                  <a:rPr lang="zh-TW" altLang="en-US" sz="2000" dirty="0" smtClean="0"/>
                  <a:t>的参数相比较，应作下列</a:t>
                </a:r>
                <a:r>
                  <a:rPr lang="en-US" altLang="zh-TW" sz="2000" dirty="0" smtClean="0"/>
                  <a:t>4</a:t>
                </a:r>
                <a:r>
                  <a:rPr lang="zh-TW" altLang="en-US" sz="2000" dirty="0" smtClean="0"/>
                  <a:t>项修正：</a:t>
                </a:r>
                <a:endParaRPr lang="en-US" altLang="zh-TW" sz="2000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87200" lvl="3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方形系数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的修正：若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设计船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方形系数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小于或大于</a:t>
                </a:r>
                <a:r>
                  <a:rPr lang="zh-TW" altLang="en-US" sz="2000" dirty="0"/>
                  <a:t>标准船型</a:t>
                </a:r>
                <a:r>
                  <a:rPr lang="zh-TW" altLang="en-US" sz="2000" dirty="0" smtClean="0"/>
                  <a:t>的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zh-TW" altLang="en-US" sz="2000" dirty="0"/>
                  <a:t> </a:t>
                </a:r>
                <a:r>
                  <a:rPr lang="zh-TW" altLang="en-US" sz="2000" dirty="0" smtClean="0"/>
                  <a:t>，应相对于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标准船型的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值增加或减小一个修正值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。当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时：</a:t>
                </a:r>
                <a:endParaRPr lang="en-US" altLang="zh-TW" sz="2000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980728"/>
                <a:ext cx="8641656" cy="2160240"/>
              </a:xfrm>
              <a:prstGeom prst="rect">
                <a:avLst/>
              </a:prstGeom>
              <a:blipFill rotWithShape="1">
                <a:blip r:embed="rId3"/>
                <a:stretch>
                  <a:fillRect t="-4520" r="-4443" b="-37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內容版面配置區 2"/>
          <p:cNvSpPr txBox="1">
            <a:spLocks/>
          </p:cNvSpPr>
          <p:nvPr/>
        </p:nvSpPr>
        <p:spPr>
          <a:xfrm>
            <a:off x="251999" y="4365104"/>
            <a:ext cx="8640481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000" lvl="4" indent="0">
              <a:buNone/>
            </a:pP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当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TW" altLang="en-US" sz="2000" dirty="0" smtClean="0"/>
              <a:t>：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TW" alt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此处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增加的百分数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(%)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7-5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查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得。</a:t>
            </a:r>
            <a:endParaRPr lang="en-US" altLang="zh-TW" sz="2000" dirty="0" smtClean="0">
              <a:solidFill>
                <a:srgbClr val="080808"/>
              </a:solidFill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5085184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 startAt="2"/>
            </a:pP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宽度吃水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比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修正：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若设计船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B/T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不等于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TW" alt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则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系数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值需另加一个修正值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值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按下式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计算：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4725144"/>
            <a:ext cx="489654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000" lvl="3" indent="0">
              <a:buNone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      经方形系数修正后的系数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值为：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609337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000" lvl="3" indent="0">
              <a:buNone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      经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方形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系数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B/T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修正后的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值为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81907"/>
              </p:ext>
            </p:extLst>
          </p:nvPr>
        </p:nvGraphicFramePr>
        <p:xfrm>
          <a:off x="1351124" y="3789288"/>
          <a:ext cx="1780716" cy="52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Equation" r:id="rId4" imgW="1473120" imgH="431640" progId="Equation.DSMT4">
                  <p:embed/>
                </p:oleObj>
              </mc:Choice>
              <mc:Fallback>
                <p:oleObj name="Equation" r:id="rId4" imgW="1473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1124" y="3789288"/>
                        <a:ext cx="1780716" cy="52193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77980"/>
              </p:ext>
            </p:extLst>
          </p:nvPr>
        </p:nvGraphicFramePr>
        <p:xfrm>
          <a:off x="5199111" y="4725103"/>
          <a:ext cx="1055597" cy="31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Equation" r:id="rId6" imgW="761760" imgH="228600" progId="Equation.DSMT4">
                  <p:embed/>
                </p:oleObj>
              </mc:Choice>
              <mc:Fallback>
                <p:oleObj name="Equation" r:id="rId6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9111" y="4725103"/>
                        <a:ext cx="1055597" cy="31667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33473"/>
              </p:ext>
            </p:extLst>
          </p:nvPr>
        </p:nvGraphicFramePr>
        <p:xfrm>
          <a:off x="5060891" y="5452336"/>
          <a:ext cx="2175405" cy="56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8" imgW="1650960" imgH="431640" progId="Equation.DSMT4">
                  <p:embed/>
                </p:oleObj>
              </mc:Choice>
              <mc:Fallback>
                <p:oleObj name="Equation" r:id="rId8" imgW="165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0891" y="5452336"/>
                        <a:ext cx="2175405" cy="56895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6144"/>
              </p:ext>
            </p:extLst>
          </p:nvPr>
        </p:nvGraphicFramePr>
        <p:xfrm>
          <a:off x="5220845" y="6093376"/>
          <a:ext cx="2628000" cy="35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10" imgW="1676160" imgH="228600" progId="Equation.DSMT4">
                  <p:embed/>
                </p:oleObj>
              </mc:Choice>
              <mc:Fallback>
                <p:oleObj name="Equation" r:id="rId10" imgW="1676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0845" y="6093376"/>
                        <a:ext cx="2628000" cy="3583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7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944216"/>
          </a:xfrm>
        </p:spPr>
        <p:txBody>
          <a:bodyPr/>
          <a:lstStyle/>
          <a:p>
            <a:r>
              <a:rPr lang="zh-TW" altLang="zh-CN" sz="2200" dirty="0" smtClean="0"/>
              <a:t>最佳纵向浮心位置</a:t>
            </a:r>
            <a:endParaRPr lang="en-US" altLang="zh-TW" sz="2200" dirty="0" smtClean="0"/>
          </a:p>
          <a:p>
            <a:pPr lvl="1"/>
            <a:r>
              <a:rPr lang="zh-TW" altLang="zh-CN" sz="2000" dirty="0" smtClean="0"/>
              <a:t>纵向浮心位置与排水量纵向之分布趋势有很密切之关系，将阻力和浮心位置之关系与阻力和横剖面面积曲线形状（即其肩部位置）之关系比较，</a:t>
            </a:r>
            <a:r>
              <a:rPr lang="zh-TW" altLang="en-US" sz="2000" dirty="0" smtClean="0"/>
              <a:t>两者有相应之关系</a:t>
            </a:r>
            <a:r>
              <a:rPr lang="zh-TW" altLang="zh-CN" sz="2000" dirty="0" smtClean="0"/>
              <a:t>，横剖面面积曲线形状会影响纵向浮心位置，横剖面面积曲线</a:t>
            </a:r>
            <a:r>
              <a:rPr lang="zh-TW" altLang="en-US" sz="2000" dirty="0" smtClean="0"/>
              <a:t>不同导致的</a:t>
            </a:r>
            <a:r>
              <a:rPr lang="zh-TW" altLang="zh-CN" sz="2000" dirty="0" smtClean="0"/>
              <a:t>阻力</a:t>
            </a:r>
            <a:r>
              <a:rPr lang="zh-TW" altLang="en-US" sz="2000" dirty="0" smtClean="0"/>
              <a:t>性能，</a:t>
            </a:r>
            <a:r>
              <a:rPr lang="zh-TW" altLang="zh-CN" sz="2000" dirty="0" smtClean="0"/>
              <a:t>可能</a:t>
            </a:r>
            <a:r>
              <a:rPr lang="zh-TW" altLang="en-US" sz="2000" dirty="0" smtClean="0"/>
              <a:t>会</a:t>
            </a:r>
            <a:r>
              <a:rPr lang="zh-TW" altLang="zh-CN" sz="2000" dirty="0" smtClean="0"/>
              <a:t>有极大的不同。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pic>
        <p:nvPicPr>
          <p:cNvPr id="5" name="圖片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2780928"/>
            <a:ext cx="5875020" cy="214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ch9p76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30" y="5085184"/>
            <a:ext cx="52768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6517926"/>
            <a:ext cx="5112568" cy="249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zh-TW" altLang="zh-CN" sz="1600" dirty="0"/>
              <a:t>橫剖面面積曲</a:t>
            </a:r>
            <a:r>
              <a:rPr lang="zh-TW" altLang="zh-CN" sz="1600" dirty="0" smtClean="0"/>
              <a:t>線</a:t>
            </a:r>
            <a:r>
              <a:rPr lang="en-US" altLang="zh-TW" sz="1600" dirty="0" smtClean="0"/>
              <a:t>(</a:t>
            </a:r>
            <a:r>
              <a:rPr lang="zh-TW" altLang="zh-CN" sz="1600" dirty="0" smtClean="0"/>
              <a:t>相同</a:t>
            </a:r>
            <a:r>
              <a:rPr lang="zh-TW" altLang="zh-CN" sz="1600" dirty="0"/>
              <a:t>排水量及浮心</a:t>
            </a:r>
            <a:r>
              <a:rPr lang="zh-TW" altLang="zh-CN" sz="1600" dirty="0" smtClean="0"/>
              <a:t>位置</a:t>
            </a:r>
            <a:r>
              <a:rPr lang="en-US" altLang="zh-TW" sz="1600" dirty="0" smtClean="0"/>
              <a:t>)</a:t>
            </a:r>
            <a:endParaRPr lang="zh-CN" altLang="en-US" sz="1600" dirty="0" err="1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7"/>
            <a:ext cx="8641656" cy="2902421"/>
          </a:xfrm>
        </p:spPr>
        <p:txBody>
          <a:bodyPr/>
          <a:lstStyle/>
          <a:p>
            <a:r>
              <a:rPr lang="zh-TW" altLang="zh-CN" dirty="0" smtClean="0"/>
              <a:t>最佳纵向浮心位置</a:t>
            </a:r>
            <a:endParaRPr lang="en-US" altLang="zh-TW" dirty="0" smtClean="0"/>
          </a:p>
          <a:p>
            <a:pPr lvl="1"/>
            <a:r>
              <a:rPr lang="zh-TW" altLang="zh-CN" sz="2000" dirty="0" smtClean="0"/>
              <a:t>最佳浮心位置通常以其为方块系数或</a:t>
            </a:r>
            <a:r>
              <a:rPr lang="zh-TW" altLang="en-US" sz="2000" dirty="0" smtClean="0"/>
              <a:t>棱</a:t>
            </a:r>
            <a:r>
              <a:rPr lang="zh-TW" altLang="zh-CN" sz="2000" dirty="0" smtClean="0"/>
              <a:t>形系数或佛劳系数之函数表示，例如下列经验公式：</a:t>
            </a:r>
            <a:endParaRPr lang="zh-CN" altLang="zh-CN" sz="2000" dirty="0"/>
          </a:p>
          <a:p>
            <a:pPr marL="871200" lvl="2" indent="-457200">
              <a:buFont typeface="+mj-ea"/>
              <a:buAutoNum type="circleNumDbPlain"/>
            </a:pPr>
            <a:r>
              <a:rPr lang="en-US" altLang="zh-CN" sz="2000" dirty="0" smtClean="0">
                <a:solidFill>
                  <a:srgbClr val="0000FF"/>
                </a:solidFill>
              </a:rPr>
              <a:t>BSRA</a:t>
            </a:r>
            <a:r>
              <a:rPr lang="en-US" altLang="zh-CN" sz="2000" dirty="0"/>
              <a:t>				 </a:t>
            </a:r>
            <a:endParaRPr lang="zh-CN" altLang="zh-CN" sz="2000" dirty="0"/>
          </a:p>
          <a:p>
            <a:pPr marL="871200" lvl="2" indent="-457200">
              <a:buFont typeface="+mj-ea"/>
              <a:buAutoNum type="circleNumDbPlain"/>
            </a:pPr>
            <a:r>
              <a:rPr lang="en-US" altLang="zh-CN" sz="2000" dirty="0" err="1" smtClean="0">
                <a:solidFill>
                  <a:srgbClr val="0000FF"/>
                </a:solidFill>
              </a:rPr>
              <a:t>Troost</a:t>
            </a:r>
            <a:r>
              <a:rPr lang="en-US" altLang="zh-CN" sz="2000" dirty="0"/>
              <a:t>				 </a:t>
            </a:r>
            <a:endParaRPr lang="zh-CN" altLang="zh-CN" sz="2000" dirty="0"/>
          </a:p>
          <a:p>
            <a:pPr marL="871200" lvl="2" indent="-457200">
              <a:buFont typeface="+mj-ea"/>
              <a:buAutoNum type="circleNumDbPlain"/>
            </a:pPr>
            <a:r>
              <a:rPr lang="en-US" altLang="zh-CN" sz="2000" dirty="0" err="1" smtClean="0">
                <a:solidFill>
                  <a:srgbClr val="0000FF"/>
                </a:solidFill>
              </a:rPr>
              <a:t>Guldhammer</a:t>
            </a:r>
            <a:r>
              <a:rPr lang="en-US" altLang="zh-CN" sz="2000" dirty="0" smtClean="0">
                <a:solidFill>
                  <a:srgbClr val="0000FF"/>
                </a:solidFill>
              </a:rPr>
              <a:t>/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Harvald</a:t>
            </a:r>
            <a:r>
              <a:rPr lang="en-US" altLang="zh-CN" sz="2000" dirty="0"/>
              <a:t>	 </a:t>
            </a:r>
            <a:endParaRPr lang="zh-CN" altLang="zh-CN" sz="2000" dirty="0"/>
          </a:p>
          <a:p>
            <a:pPr marL="871200" lvl="2" indent="-457200">
              <a:buFont typeface="+mj-ea"/>
              <a:buAutoNum type="circleNumDbPlain"/>
            </a:pPr>
            <a:r>
              <a:rPr lang="en-US" altLang="zh-CN" sz="2000" dirty="0" smtClean="0">
                <a:solidFill>
                  <a:srgbClr val="0000FF"/>
                </a:solidFill>
              </a:rPr>
              <a:t>TNSW</a:t>
            </a:r>
            <a:r>
              <a:rPr lang="en-US" altLang="zh-CN" dirty="0"/>
              <a:t>				</a:t>
            </a:r>
            <a:r>
              <a:rPr lang="en-US" altLang="zh-CN" dirty="0" smtClean="0"/>
              <a:t> </a:t>
            </a:r>
            <a:endParaRPr lang="zh-CN" altLang="zh-CN" dirty="0"/>
          </a:p>
          <a:p>
            <a:pPr lvl="1"/>
            <a:r>
              <a:rPr lang="en-US" altLang="zh-CN" dirty="0"/>
              <a:t> </a:t>
            </a:r>
            <a:r>
              <a:rPr lang="zh-TW" altLang="zh-CN" sz="2000" dirty="0" smtClean="0"/>
              <a:t>比较粗略经验值为：</a:t>
            </a:r>
            <a:endParaRPr lang="en-US" altLang="zh-TW" sz="2000" dirty="0"/>
          </a:p>
          <a:p>
            <a:pPr marL="871200" lvl="2" indent="-457200">
              <a:buFont typeface="+mj-ea"/>
              <a:buAutoNum type="circleNumDbPlain"/>
            </a:pPr>
            <a:r>
              <a:rPr lang="zh-TW" altLang="zh-CN" sz="2000" dirty="0"/>
              <a:t>　　</a:t>
            </a:r>
            <a:r>
              <a:rPr lang="en-US" altLang="zh-CN" sz="2000" dirty="0"/>
              <a:t> 		</a:t>
            </a:r>
            <a:r>
              <a:rPr lang="en-US" altLang="zh-CN" sz="2000" dirty="0" smtClean="0"/>
              <a:t>       </a:t>
            </a:r>
            <a:r>
              <a:rPr lang="zh-TW" altLang="zh-CN" sz="2000" dirty="0" smtClean="0"/>
              <a:t>舯之前</a:t>
            </a:r>
            <a:endParaRPr lang="en-US" altLang="zh-TW" sz="2000" dirty="0"/>
          </a:p>
          <a:p>
            <a:pPr marL="871200" lvl="2" indent="-457200">
              <a:buFont typeface="+mj-ea"/>
              <a:buAutoNum type="circleNumDbPlain"/>
            </a:pPr>
            <a:r>
              <a:rPr lang="en-US" altLang="zh-CN" sz="2000" dirty="0"/>
              <a:t>			</a:t>
            </a:r>
            <a:r>
              <a:rPr lang="en-US" altLang="zh-CN" sz="2000" dirty="0" smtClean="0"/>
              <a:t>       </a:t>
            </a:r>
            <a:r>
              <a:rPr lang="zh-TW" altLang="zh-CN" sz="2000" dirty="0" smtClean="0"/>
              <a:t>即</a:t>
            </a:r>
            <a:r>
              <a:rPr lang="zh-TW" altLang="zh-CN" sz="2000" dirty="0"/>
              <a:t>在</a:t>
            </a:r>
            <a:r>
              <a:rPr lang="zh-TW" altLang="zh-CN" sz="2000" dirty="0" smtClean="0"/>
              <a:t>舯处</a:t>
            </a:r>
            <a:endParaRPr lang="en-US" altLang="zh-TW" sz="2000" dirty="0"/>
          </a:p>
          <a:p>
            <a:pPr marL="871200" lvl="2" indent="-457200">
              <a:buFont typeface="+mj-ea"/>
              <a:buAutoNum type="circleNumDbPlain"/>
            </a:pPr>
            <a:r>
              <a:rPr lang="zh-TW" altLang="zh-CN" sz="2000" dirty="0"/>
              <a:t>　　</a:t>
            </a:r>
            <a:r>
              <a:rPr lang="en-US" altLang="zh-CN" sz="2000" dirty="0"/>
              <a:t> 		</a:t>
            </a:r>
            <a:r>
              <a:rPr lang="en-US" altLang="zh-CN" sz="2000" dirty="0" smtClean="0"/>
              <a:t>       </a:t>
            </a:r>
            <a:r>
              <a:rPr lang="zh-TW" altLang="zh-CN" sz="2000" dirty="0" smtClean="0"/>
              <a:t>舯之后</a:t>
            </a:r>
            <a:endParaRPr lang="zh-CN" altLang="zh-CN" sz="2000" dirty="0"/>
          </a:p>
          <a:p>
            <a:pPr lvl="1"/>
            <a:r>
              <a:rPr lang="zh-TW" altLang="zh-CN" sz="2000" dirty="0" smtClean="0"/>
              <a:t>若将</a:t>
            </a:r>
            <a:r>
              <a:rPr lang="en-US" altLang="zh-CN" sz="2000" dirty="0" smtClean="0"/>
              <a:t> </a:t>
            </a:r>
            <a:r>
              <a:rPr lang="zh-TW" altLang="zh-CN" sz="2000" dirty="0" smtClean="0"/>
              <a:t>位置向后移，可使兴波阻力减小（前肩部向后移），但艉部流离增大。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618220"/>
              </p:ext>
            </p:extLst>
          </p:nvPr>
        </p:nvGraphicFramePr>
        <p:xfrm>
          <a:off x="3960000" y="2268000"/>
          <a:ext cx="391296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" name="Equation" r:id="rId3" imgW="3238200" imgH="241200" progId="Equation.DSMT4">
                  <p:embed/>
                </p:oleObj>
              </mc:Choice>
              <mc:Fallback>
                <p:oleObj name="Equation" r:id="rId3" imgW="32382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0" y="2268000"/>
                        <a:ext cx="3912960" cy="28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57142"/>
              </p:ext>
            </p:extLst>
          </p:nvPr>
        </p:nvGraphicFramePr>
        <p:xfrm>
          <a:off x="3960000" y="2628000"/>
          <a:ext cx="244224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4" name="Equation" r:id="rId5" imgW="2019240" imgH="241200" progId="Equation.DSMT4">
                  <p:embed/>
                </p:oleObj>
              </mc:Choice>
              <mc:Fallback>
                <p:oleObj name="Equation" r:id="rId5" imgW="2019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0" y="2628000"/>
                        <a:ext cx="2442240" cy="28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265947"/>
              </p:ext>
            </p:extLst>
          </p:nvPr>
        </p:nvGraphicFramePr>
        <p:xfrm>
          <a:off x="3960000" y="2987675"/>
          <a:ext cx="36957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Equation" r:id="rId7" imgW="3047760" imgH="507960" progId="Equation.DSMT4">
                  <p:embed/>
                </p:oleObj>
              </mc:Choice>
              <mc:Fallback>
                <p:oleObj name="Equation" r:id="rId7" imgW="30477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0" y="2987675"/>
                        <a:ext cx="3695700" cy="612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912200"/>
              </p:ext>
            </p:extLst>
          </p:nvPr>
        </p:nvGraphicFramePr>
        <p:xfrm>
          <a:off x="3960000" y="3672000"/>
          <a:ext cx="223872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6" name="Equation" r:id="rId9" imgW="1854000" imgH="241200" progId="Equation.DSMT4">
                  <p:embed/>
                </p:oleObj>
              </mc:Choice>
              <mc:Fallback>
                <p:oleObj name="Equation" r:id="rId9" imgW="18540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0" y="3672000"/>
                        <a:ext cx="2238720" cy="28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32350"/>
              </p:ext>
            </p:extLst>
          </p:nvPr>
        </p:nvGraphicFramePr>
        <p:xfrm>
          <a:off x="1106488" y="4508500"/>
          <a:ext cx="2324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7" name="Equation" r:id="rId11" imgW="1638000" imgH="228600" progId="Equation.DSMT4">
                  <p:embed/>
                </p:oleObj>
              </mc:Choice>
              <mc:Fallback>
                <p:oleObj name="Equation" r:id="rId11" imgW="1638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4508500"/>
                        <a:ext cx="23241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48098"/>
              </p:ext>
            </p:extLst>
          </p:nvPr>
        </p:nvGraphicFramePr>
        <p:xfrm>
          <a:off x="1080000" y="4941887"/>
          <a:ext cx="2001285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8" name="Equation" r:id="rId13" imgW="1409400" imgH="228600" progId="Equation.DSMT4">
                  <p:embed/>
                </p:oleObj>
              </mc:Choice>
              <mc:Fallback>
                <p:oleObj name="Equation" r:id="rId13" imgW="1409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000" y="4941887"/>
                        <a:ext cx="2001285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95611"/>
              </p:ext>
            </p:extLst>
          </p:nvPr>
        </p:nvGraphicFramePr>
        <p:xfrm>
          <a:off x="1080000" y="5373687"/>
          <a:ext cx="2330656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9" name="Equation" r:id="rId15" imgW="1638000" imgH="228600" progId="Equation.DSMT4">
                  <p:embed/>
                </p:oleObj>
              </mc:Choice>
              <mc:Fallback>
                <p:oleObj name="Equation" r:id="rId15" imgW="1638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000" y="5373687"/>
                        <a:ext cx="2330656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1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>
                <a:latin typeface="Times New Roman" pitchFamily="18" charset="0"/>
              </a:rPr>
              <a:t>8-2 </a:t>
            </a:r>
            <a:r>
              <a:rPr lang="zh-TW" altLang="en-US" dirty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>
                <a:latin typeface="Times New Roman" pitchFamily="18" charset="0"/>
              </a:rPr>
              <a:t>估算阻力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32048"/>
          </a:xfrm>
        </p:spPr>
        <p:txBody>
          <a:bodyPr/>
          <a:lstStyle/>
          <a:p>
            <a:r>
              <a:rPr lang="zh-TW" altLang="en-US" sz="2200" dirty="0" smtClean="0"/>
              <a:t>系列</a:t>
            </a:r>
            <a:r>
              <a:rPr lang="en-US" altLang="zh-TW" sz="2200" dirty="0" smtClean="0"/>
              <a:t>60</a:t>
            </a:r>
            <a:r>
              <a:rPr lang="zh-TW" altLang="en-US" sz="2200" dirty="0" smtClean="0"/>
              <a:t>船型的最佳纵向浮心位置</a:t>
            </a:r>
            <a:endParaRPr lang="en-US" altLang="zh-CN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 dirty="0"/>
          </a:p>
        </p:txBody>
      </p:sp>
      <p:pic>
        <p:nvPicPr>
          <p:cNvPr id="5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888432" cy="510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7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 smtClean="0">
                <a:latin typeface="Times New Roman" pitchFamily="18" charset="0"/>
              </a:rPr>
              <a:t>船模</a:t>
            </a:r>
            <a:r>
              <a:rPr lang="zh-TW" altLang="en-US" dirty="0">
                <a:latin typeface="Times New Roman" pitchFamily="18" charset="0"/>
              </a:rPr>
              <a:t>和实船的</a:t>
            </a:r>
            <a:r>
              <a:rPr lang="zh-TW" altLang="en-US" dirty="0" smtClean="0">
                <a:latin typeface="Times New Roman" pitchFamily="18" charset="0"/>
              </a:rPr>
              <a:t>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2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</a:rPr>
              <a:t>傅汝德法</a:t>
            </a:r>
            <a:r>
              <a:rPr lang="zh-TW" altLang="en-US" sz="2200" dirty="0" smtClean="0">
                <a:solidFill>
                  <a:srgbClr val="080808"/>
                </a:solidFill>
                <a:latin typeface="Times New Roman" pitchFamily="18" charset="0"/>
              </a:rPr>
              <a:t>的换算方式</a:t>
            </a:r>
            <a:endParaRPr lang="en-US" altLang="zh-TW" sz="2200" dirty="0" smtClean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1700768"/>
                <a:ext cx="8641656" cy="432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333333"/>
                    </a:solidFill>
                  </a:rPr>
                  <a:t>在相应的速度下，即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smtClean="0">
                            <a:solidFill>
                              <a:srgbClr val="333333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000" i="1" smtClean="0">
                            <a:solidFill>
                              <a:srgbClr val="333333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rgbClr val="333333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000" i="1" smtClean="0">
                            <a:solidFill>
                              <a:srgbClr val="333333"/>
                            </a:solidFill>
                            <a:latin typeface="Cambria Math"/>
                            <a:sym typeface="Symbol"/>
                          </a:rPr>
                          <m:t></m:t>
                        </m:r>
                      </m:e>
                    </m:rad>
                    <m:sSub>
                      <m:sSubPr>
                        <m:ctrl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000" i="1" smtClean="0">
                            <a:solidFill>
                              <a:srgbClr val="333333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333333"/>
                    </a:solidFill>
                  </a:rPr>
                  <a:t>，由比较定律得：</a:t>
                </a:r>
                <a:endParaRPr lang="en-US" altLang="zh-TW" sz="2000" dirty="0" smtClean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700768"/>
                <a:ext cx="8641656" cy="432048"/>
              </a:xfrm>
              <a:prstGeom prst="rect">
                <a:avLst/>
              </a:prstGeom>
              <a:blipFill rotWithShape="0">
                <a:blip r:embed="rId3"/>
                <a:stretch>
                  <a:fillRect t="-11268"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966292" y="1340728"/>
          <a:ext cx="27416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4" imgW="2044440" imgH="228600" progId="Equation.DSMT4">
                  <p:embed/>
                </p:oleObj>
              </mc:Choice>
              <mc:Fallback>
                <p:oleObj name="Equation" r:id="rId4" imgW="2044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292" y="1340728"/>
                        <a:ext cx="2741612" cy="3063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74335"/>
              </p:ext>
            </p:extLst>
          </p:nvPr>
        </p:nvGraphicFramePr>
        <p:xfrm>
          <a:off x="963613" y="2058988"/>
          <a:ext cx="2263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058988"/>
                        <a:ext cx="2263775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219500" y="2204824"/>
            <a:ext cx="1208484" cy="251287"/>
            <a:chOff x="3219500" y="2204824"/>
            <a:chExt cx="1208484" cy="251287"/>
          </a:xfrm>
        </p:grpSpPr>
        <p:sp>
          <p:nvSpPr>
            <p:cNvPr id="12" name="TextBox 11"/>
            <p:cNvSpPr txBox="1"/>
            <p:nvPr/>
          </p:nvSpPr>
          <p:spPr>
            <a:xfrm>
              <a:off x="3851920" y="2204824"/>
              <a:ext cx="576064" cy="25128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 smtClean="0">
                  <a:solidFill>
                    <a:srgbClr val="FF0000"/>
                  </a:solidFill>
                </a:rPr>
                <a:t>Why?</a:t>
              </a:r>
              <a:endParaRPr lang="zh-CN" altLang="en-US" sz="1600" dirty="0" err="1" smtClean="0">
                <a:solidFill>
                  <a:srgbClr val="FF0000"/>
                </a:solidFill>
              </a:endParaRPr>
            </a:p>
          </p:txBody>
        </p:sp>
        <p:cxnSp>
          <p:nvCxnSpPr>
            <p:cNvPr id="14" name="直接箭头连接符 13"/>
            <p:cNvCxnSpPr>
              <a:stCxn id="12" idx="1"/>
            </p:cNvCxnSpPr>
            <p:nvPr/>
          </p:nvCxnSpPr>
          <p:spPr>
            <a:xfrm flipH="1" flipV="1">
              <a:off x="3219500" y="2330467"/>
              <a:ext cx="63242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502666"/>
              </p:ext>
            </p:extLst>
          </p:nvPr>
        </p:nvGraphicFramePr>
        <p:xfrm>
          <a:off x="971550" y="2780928"/>
          <a:ext cx="42433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8" imgW="3162240" imgH="583920" progId="Equation.DSMT4">
                  <p:embed/>
                </p:oleObj>
              </mc:Choice>
              <mc:Fallback>
                <p:oleObj name="Equation" r:id="rId8" imgW="3162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80928"/>
                        <a:ext cx="4243388" cy="782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07382"/>
              </p:ext>
            </p:extLst>
          </p:nvPr>
        </p:nvGraphicFramePr>
        <p:xfrm>
          <a:off x="1631503" y="5150834"/>
          <a:ext cx="2641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10" imgW="1968480" imgH="431640" progId="Equation.DSMT4">
                  <p:embed/>
                </p:oleObj>
              </mc:Choice>
              <mc:Fallback>
                <p:oleObj name="Equation" r:id="rId10" imgW="196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3" y="5150834"/>
                        <a:ext cx="2641600" cy="577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25609"/>
              </p:ext>
            </p:extLst>
          </p:nvPr>
        </p:nvGraphicFramePr>
        <p:xfrm>
          <a:off x="1329531" y="3825391"/>
          <a:ext cx="35274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12" imgW="2628720" imgH="799920" progId="Equation.DSMT4">
                  <p:embed/>
                </p:oleObj>
              </mc:Choice>
              <mc:Fallback>
                <p:oleObj name="Equation" r:id="rId12" imgW="26287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531" y="3825391"/>
                        <a:ext cx="3527425" cy="1069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下箭头 2"/>
          <p:cNvSpPr/>
          <p:nvPr/>
        </p:nvSpPr>
        <p:spPr>
          <a:xfrm>
            <a:off x="3030115" y="3563566"/>
            <a:ext cx="126256" cy="226817"/>
          </a:xfrm>
          <a:prstGeom prst="downArrow">
            <a:avLst/>
          </a:prstGeom>
          <a:solidFill>
            <a:srgbClr val="0000FF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23" name="下箭头 22"/>
          <p:cNvSpPr/>
          <p:nvPr/>
        </p:nvSpPr>
        <p:spPr>
          <a:xfrm>
            <a:off x="3030115" y="4914000"/>
            <a:ext cx="126256" cy="226817"/>
          </a:xfrm>
          <a:prstGeom prst="downArrow">
            <a:avLst/>
          </a:prstGeom>
          <a:solidFill>
            <a:srgbClr val="0000FF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2380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980728"/>
            <a:ext cx="8641656" cy="9361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+mj-ea"/>
              <a:buAutoNum type="circleNumDbPlain" startAt="3"/>
            </a:pP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浮心纵向位置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的修正：若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设计船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浮心纵向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位置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不在</a:t>
            </a:r>
            <a:r>
              <a:rPr lang="zh-TW" altLang="en-US" sz="2000" dirty="0" smtClean="0"/>
              <a:t>标准位置时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TW" altLang="en-US" sz="2000" dirty="0" smtClean="0"/>
              <a:t>，应对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值减小一个修正值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为了确定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zh-TW" altLang="en-US" sz="2000" dirty="0" smtClean="0"/>
              <a:t>，需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按下式先计算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/>
              <p:cNvSpPr txBox="1">
                <a:spLocks/>
              </p:cNvSpPr>
              <p:nvPr/>
            </p:nvSpPr>
            <p:spPr>
              <a:xfrm>
                <a:off x="251999" y="3069000"/>
                <a:ext cx="8640481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46000" lvl="4" indent="0">
                  <a:buNone/>
                </a:pP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    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3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Symbol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000" dirty="0" smtClean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0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3069000"/>
                <a:ext cx="8640481" cy="360000"/>
              </a:xfrm>
              <a:prstGeom prst="rect">
                <a:avLst/>
              </a:prstGeom>
              <a:blipFill rotWithShape="0">
                <a:blip r:embed="rId3"/>
                <a:stretch>
                  <a:fillRect t="-2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86916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 startAt="4"/>
            </a:pP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水线长</a:t>
            </a:r>
            <a:r>
              <a:rPr lang="en-US" altLang="zh-TW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0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wl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的修正：对于实际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水线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长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小于</a:t>
            </a:r>
            <a:r>
              <a:rPr lang="zh-TW" altLang="en-US" sz="2000" dirty="0" smtClean="0"/>
              <a:t>标准水线长度，则应将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进行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修正：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1519" y="4149080"/>
            <a:ext cx="8640481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经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方形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系数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B/T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修正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后的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值为：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5949320"/>
            <a:ext cx="468052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经上述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项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修正后的系数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值为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29979"/>
              </p:ext>
            </p:extLst>
          </p:nvPr>
        </p:nvGraphicFramePr>
        <p:xfrm>
          <a:off x="1340619" y="4508500"/>
          <a:ext cx="2727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4" imgW="1968480" imgH="228600" progId="Equation.DSMT4">
                  <p:embed/>
                </p:oleObj>
              </mc:Choice>
              <mc:Fallback>
                <p:oleObj name="Equation" r:id="rId4" imgW="1968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0619" y="4508500"/>
                        <a:ext cx="2727325" cy="3175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587639"/>
              </p:ext>
            </p:extLst>
          </p:nvPr>
        </p:nvGraphicFramePr>
        <p:xfrm>
          <a:off x="3548063" y="5229200"/>
          <a:ext cx="2183308" cy="68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6" imgW="1485720" imgH="469800" progId="Equation.DSMT4">
                  <p:embed/>
                </p:oleObj>
              </mc:Choice>
              <mc:Fallback>
                <p:oleObj name="Equation" r:id="rId6" imgW="1485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8063" y="5229200"/>
                        <a:ext cx="2183308" cy="68993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585620"/>
              </p:ext>
            </p:extLst>
          </p:nvPr>
        </p:nvGraphicFramePr>
        <p:xfrm>
          <a:off x="865188" y="6336000"/>
          <a:ext cx="35623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8" imgW="2273040" imgH="228600" progId="Equation.DSMT4">
                  <p:embed/>
                </p:oleObj>
              </mc:Choice>
              <mc:Fallback>
                <p:oleObj name="Equation" r:id="rId8" imgW="227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5188" y="6336000"/>
                        <a:ext cx="3562350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64624"/>
              </p:ext>
            </p:extLst>
          </p:nvPr>
        </p:nvGraphicFramePr>
        <p:xfrm>
          <a:off x="1363824" y="1961576"/>
          <a:ext cx="1261184" cy="31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10" imgW="1015920" imgH="253800" progId="Equation.DSMT4">
                  <p:embed/>
                </p:oleObj>
              </mc:Choice>
              <mc:Fallback>
                <p:oleObj name="Equation" r:id="rId10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3824" y="1961576"/>
                        <a:ext cx="1261184" cy="31529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2348920"/>
            <a:ext cx="8640481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式中减小百分数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(%)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7-7(a)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7-7(b)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查得。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此处需要注意：应根据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实际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修正量来决定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影响的修正量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。</a:t>
            </a:r>
            <a:endParaRPr lang="en-US" altLang="zh-TW" sz="2000" dirty="0" smtClean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/>
              <p:cNvSpPr txBox="1">
                <a:spLocks/>
              </p:cNvSpPr>
              <p:nvPr/>
            </p:nvSpPr>
            <p:spPr>
              <a:xfrm>
                <a:off x="251520" y="3429040"/>
                <a:ext cx="8640481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46000" lvl="4" indent="0">
                  <a:buNone/>
                </a:pP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    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且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                   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3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0</m:t>
                    </m:r>
                  </m:oMath>
                </a14:m>
                <a:endParaRPr lang="en-US" altLang="zh-TW" sz="2000" dirty="0" smtClean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6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29040"/>
                <a:ext cx="8640481" cy="360000"/>
              </a:xfrm>
              <a:prstGeom prst="rect">
                <a:avLst/>
              </a:prstGeom>
              <a:blipFill rotWithShape="0">
                <a:blip r:embed="rId12"/>
                <a:stretch>
                  <a:fillRect t="-22034"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內容版面配置區 2"/>
              <p:cNvSpPr txBox="1">
                <a:spLocks/>
              </p:cNvSpPr>
              <p:nvPr/>
            </p:nvSpPr>
            <p:spPr>
              <a:xfrm>
                <a:off x="251520" y="3789080"/>
                <a:ext cx="8640481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46000" lvl="4" indent="0">
                  <a:buNone/>
                </a:pP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    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且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00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&gt;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                   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∆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 smtClean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89080"/>
                <a:ext cx="8640481" cy="360000"/>
              </a:xfrm>
              <a:prstGeom prst="rect">
                <a:avLst/>
              </a:prstGeom>
              <a:blipFill rotWithShape="0">
                <a:blip r:embed="rId13"/>
                <a:stretch>
                  <a:fillRect t="-22034"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980728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实际设计船的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有效功率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999" y="2132928"/>
            <a:ext cx="8640481" cy="64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上式所得到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(kW)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是包含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8%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的附加阻力在内的有效功率，其相应的裸船体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有效功率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233399"/>
              </p:ext>
            </p:extLst>
          </p:nvPr>
        </p:nvGraphicFramePr>
        <p:xfrm>
          <a:off x="971600" y="1304727"/>
          <a:ext cx="2037326" cy="7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3" imgW="1231560" imgH="457200" progId="Equation.DSMT4">
                  <p:embed/>
                </p:oleObj>
              </mc:Choice>
              <mc:Fallback>
                <p:oleObj name="Equation" r:id="rId3" imgW="1231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04727"/>
                        <a:ext cx="2037326" cy="75612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68236"/>
              </p:ext>
            </p:extLst>
          </p:nvPr>
        </p:nvGraphicFramePr>
        <p:xfrm>
          <a:off x="1016000" y="2811347"/>
          <a:ext cx="1296000" cy="35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6000" y="2811347"/>
                        <a:ext cx="1296000" cy="35889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251520" y="3213048"/>
            <a:ext cx="8640481" cy="64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2" indent="0" algn="ctr">
              <a:buNone/>
            </a:pPr>
            <a:r>
              <a:rPr lang="zh-TW" altLang="en-US" sz="3200" dirty="0" smtClean="0">
                <a:solidFill>
                  <a:srgbClr val="080808"/>
                </a:solidFill>
              </a:rPr>
              <a:t>实例计算</a:t>
            </a:r>
            <a:r>
              <a:rPr lang="en-US" altLang="zh-TW" sz="3200" dirty="0" smtClean="0">
                <a:solidFill>
                  <a:srgbClr val="080808"/>
                </a:solidFill>
              </a:rPr>
              <a:t>(</a:t>
            </a:r>
            <a:r>
              <a:rPr lang="zh-TW" altLang="en-US" sz="3200" dirty="0" smtClean="0">
                <a:solidFill>
                  <a:srgbClr val="080808"/>
                </a:solidFill>
              </a:rPr>
              <a:t>表</a:t>
            </a:r>
            <a:r>
              <a:rPr lang="en-US" altLang="zh-TW" sz="3200" dirty="0" smtClean="0">
                <a:solidFill>
                  <a:srgbClr val="080808"/>
                </a:solidFill>
              </a:rPr>
              <a:t>7-8)</a:t>
            </a:r>
          </a:p>
        </p:txBody>
      </p:sp>
    </p:spTree>
    <p:extLst>
      <p:ext uri="{BB962C8B-B14F-4D97-AF65-F5344CB8AC3E}">
        <p14:creationId xmlns:p14="http://schemas.microsoft.com/office/powerpoint/2010/main" val="36860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 smtClean="0">
                <a:latin typeface="Times New Roman" pitchFamily="18" charset="0"/>
              </a:rPr>
              <a:t>兰泼</a:t>
            </a:r>
            <a:r>
              <a:rPr lang="en-US" altLang="zh-TW" sz="2200" dirty="0" smtClean="0">
                <a:latin typeface="Times New Roman" pitchFamily="18" charset="0"/>
              </a:rPr>
              <a:t>-</a:t>
            </a:r>
            <a:r>
              <a:rPr lang="zh-TW" altLang="en-US" sz="2200" dirty="0" smtClean="0">
                <a:latin typeface="Times New Roman" pitchFamily="18" charset="0"/>
              </a:rPr>
              <a:t>凯勒</a:t>
            </a:r>
            <a:r>
              <a:rPr lang="en-US" altLang="zh-TW" sz="2200" dirty="0" smtClean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8641656" cy="7216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荷兰瓦根宁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Wagningen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船模水池所做的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艘单螺旋桨大型船舶的模型试验结果分析整理所得。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2752607"/>
                <a:ext cx="8641656" cy="39887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使用方式：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将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剩馀阻力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和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摩擦阻力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分开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计算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摩擦阻力按桑海公式计算，粗糙度补贴系数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f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根据船长选取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(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如前面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剩馀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阻力由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𝑟</m:t>
                        </m:r>
                      </m:sub>
                    </m:sSub>
                    <m:box>
                      <m:box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TW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曲线图谱查得。其中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r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为剩馀阻力系数，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为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船体湿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面积，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为中横剖面面积，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为船速以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m/s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计。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剩馀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阻力图谱分为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A,B,C,D,E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五组，每组以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𝑟</m:t>
                        </m:r>
                      </m:sub>
                    </m:sSub>
                    <m:box>
                      <m:box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×</m:t>
                    </m:r>
                    <m:sSup>
                      <m:sSup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为纵座标，</a:t>
                </a:r>
                <a:r>
                  <a:rPr lang="en-US" altLang="zh-TW" sz="2000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为横座标，</a:t>
                </a:r>
                <a:r>
                  <a:rPr lang="en-US" altLang="zh-TW" sz="2000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p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为参数给出一张图谱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如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7-4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计算中船长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取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disp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1.01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bp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或者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wl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视何者为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大。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各组的纵向浮心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位置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与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p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间均满足一定关系，如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7-5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所示。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752607"/>
                <a:ext cx="8641656" cy="3988761"/>
              </a:xfrm>
              <a:prstGeom prst="rect">
                <a:avLst/>
              </a:prstGeom>
              <a:blipFill rotWithShape="0">
                <a:blip r:embed="rId2"/>
                <a:stretch>
                  <a:fillRect t="-2294" r="-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060848"/>
            <a:ext cx="8641656" cy="7216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1954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年凯勒对</a:t>
            </a:r>
            <a:r>
              <a:rPr lang="zh-TW" altLang="en-US" sz="2000" dirty="0">
                <a:latin typeface="Times New Roman" pitchFamily="18" charset="0"/>
              </a:rPr>
              <a:t>兰</a:t>
            </a:r>
            <a:r>
              <a:rPr lang="zh-TW" altLang="en-US" sz="2000" dirty="0" smtClean="0">
                <a:latin typeface="Times New Roman" pitchFamily="18" charset="0"/>
              </a:rPr>
              <a:t>泼发表的图谱进行修正和补充后给出了供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单螺旋桨民用船舶估算阻力的图谱。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兰泼</a:t>
            </a:r>
            <a:r>
              <a:rPr lang="en-US" altLang="zh-TW" sz="2200" dirty="0">
                <a:latin typeface="Times New Roman" pitchFamily="18" charset="0"/>
              </a:rPr>
              <a:t>-</a:t>
            </a:r>
            <a:r>
              <a:rPr lang="zh-TW" altLang="en-US" sz="2200" dirty="0">
                <a:latin typeface="Times New Roman" pitchFamily="18" charset="0"/>
              </a:rPr>
              <a:t>凯勒</a:t>
            </a:r>
            <a:r>
              <a:rPr lang="en-US" altLang="zh-TW" sz="2200" dirty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r>
              <a:rPr lang="en-US" altLang="zh-TW" sz="2200" dirty="0" smtClean="0">
                <a:latin typeface="Times New Roman" pitchFamily="18" charset="0"/>
              </a:rPr>
              <a:t>:</a:t>
            </a:r>
            <a:r>
              <a:rPr lang="zh-TW" altLang="en-US" sz="2200" dirty="0" smtClean="0">
                <a:latin typeface="Times New Roman" pitchFamily="18" charset="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</a:rPr>
              <a:t>Wagningen</a:t>
            </a:r>
            <a:r>
              <a:rPr lang="zh-TW" altLang="en-US" sz="2200" dirty="0" smtClean="0">
                <a:latin typeface="Times New Roman" pitchFamily="18" charset="0"/>
              </a:rPr>
              <a:t>水池所做的</a:t>
            </a:r>
            <a:r>
              <a:rPr lang="en-US" altLang="zh-TW" sz="2200" dirty="0" smtClean="0">
                <a:latin typeface="Times New Roman" pitchFamily="18" charset="0"/>
              </a:rPr>
              <a:t>107</a:t>
            </a:r>
            <a:r>
              <a:rPr lang="zh-TW" altLang="en-US" sz="2200" dirty="0" smtClean="0">
                <a:latin typeface="Times New Roman" pitchFamily="18" charset="0"/>
              </a:rPr>
              <a:t>艘單螺旋槳大型船舶的模型試驗分析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zh-TW" altLang="en-US" sz="2200" dirty="0" smtClean="0">
                <a:latin typeface="Times New Roman" pitchFamily="18" charset="0"/>
              </a:rPr>
              <a:t>分</a:t>
            </a:r>
            <a:r>
              <a:rPr lang="en-US" altLang="zh-TW" sz="2200" dirty="0" smtClean="0">
                <a:solidFill>
                  <a:srgbClr val="0000FF"/>
                </a:solidFill>
                <a:latin typeface="Times New Roman" pitchFamily="18" charset="0"/>
              </a:rPr>
              <a:t>A, B, C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, D , </a:t>
            </a:r>
            <a:r>
              <a:rPr lang="en-US" altLang="zh-TW" sz="2200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zh-TW" altLang="en-US" sz="2200" dirty="0" smtClean="0">
                <a:solidFill>
                  <a:srgbClr val="080808"/>
                </a:solidFill>
                <a:latin typeface="Times New Roman" pitchFamily="18" charset="0"/>
              </a:rPr>
              <a:t>五</a:t>
            </a:r>
            <a:r>
              <a:rPr lang="zh-TW" altLang="en-US" sz="2200" dirty="0" smtClean="0">
                <a:latin typeface="Times New Roman" pitchFamily="18" charset="0"/>
              </a:rPr>
              <a:t>組</a:t>
            </a:r>
            <a:r>
              <a:rPr lang="en-US" altLang="zh-TW" sz="2200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12" name="圖片 3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1806307"/>
            <a:ext cx="5875020" cy="3802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4652397" y="4893181"/>
            <a:ext cx="648072" cy="3600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13" name="椭圆 12"/>
          <p:cNvSpPr/>
          <p:nvPr/>
        </p:nvSpPr>
        <p:spPr>
          <a:xfrm>
            <a:off x="1634490" y="2987417"/>
            <a:ext cx="489238" cy="72008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14" name="椭圆 13"/>
          <p:cNvSpPr/>
          <p:nvPr/>
        </p:nvSpPr>
        <p:spPr>
          <a:xfrm>
            <a:off x="2267744" y="1987332"/>
            <a:ext cx="648072" cy="3960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5" name="文本框 4"/>
          <p:cNvSpPr txBox="1"/>
          <p:nvPr/>
        </p:nvSpPr>
        <p:spPr>
          <a:xfrm>
            <a:off x="1763688" y="5608687"/>
            <a:ext cx="3312368" cy="12046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1400" i="1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1400" smtClean="0">
                <a:solidFill>
                  <a:srgbClr val="333333"/>
                </a:solidFill>
              </a:rPr>
              <a:t>:</a:t>
            </a:r>
            <a:r>
              <a:rPr lang="zh-TW" altLang="en-US" sz="1400" smtClean="0">
                <a:solidFill>
                  <a:srgbClr val="333333"/>
                </a:solidFill>
              </a:rPr>
              <a:t> 剩余阻力系数</a:t>
            </a:r>
            <a:endParaRPr lang="en-US" altLang="zh-TW" sz="14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sz="1400" smtClean="0">
                <a:solidFill>
                  <a:srgbClr val="333333"/>
                </a:solidFill>
              </a:rPr>
              <a:t> </a:t>
            </a:r>
            <a:r>
              <a:rPr lang="en-US" altLang="zh-TW" sz="1400" smtClean="0">
                <a:solidFill>
                  <a:srgbClr val="333333"/>
                </a:solidFill>
              </a:rPr>
              <a:t>:</a:t>
            </a:r>
            <a:r>
              <a:rPr lang="zh-TW" altLang="en-US" sz="1400" smtClean="0">
                <a:solidFill>
                  <a:srgbClr val="333333"/>
                </a:solidFill>
              </a:rPr>
              <a:t> 船体湿表面积</a:t>
            </a:r>
            <a:endParaRPr lang="en-US" altLang="zh-TW" sz="14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14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1400" smtClean="0">
                <a:solidFill>
                  <a:srgbClr val="333333"/>
                </a:solidFill>
              </a:rPr>
              <a:t>: </a:t>
            </a:r>
            <a:r>
              <a:rPr lang="zh-TW" altLang="en-US" sz="1400" smtClean="0">
                <a:solidFill>
                  <a:srgbClr val="333333"/>
                </a:solidFill>
              </a:rPr>
              <a:t>船中横剖面面积</a:t>
            </a:r>
            <a:endParaRPr lang="en-US" altLang="zh-TW" sz="14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14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1400" dirty="0" smtClean="0">
                <a:solidFill>
                  <a:srgbClr val="333333"/>
                </a:solidFill>
              </a:rPr>
              <a:t>: </a:t>
            </a:r>
            <a:r>
              <a:rPr lang="zh-TW" altLang="en-US" sz="1400" dirty="0" smtClean="0">
                <a:solidFill>
                  <a:srgbClr val="333333"/>
                </a:solidFill>
              </a:rPr>
              <a:t>船速，</a:t>
            </a:r>
            <a:r>
              <a:rPr lang="zh-TW" altLang="en-US" sz="1400" smtClean="0">
                <a:solidFill>
                  <a:srgbClr val="333333"/>
                </a:solidFill>
              </a:rPr>
              <a:t>以</a:t>
            </a:r>
            <a:r>
              <a:rPr lang="en-US" altLang="zh-TW"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zh-TW" altLang="en-US" sz="1400" smtClean="0">
                <a:solidFill>
                  <a:srgbClr val="333333"/>
                </a:solidFill>
              </a:rPr>
              <a:t>计</a:t>
            </a:r>
            <a:endParaRPr lang="zh-CN" altLang="en-US" sz="1400" dirty="0" err="1" smtClean="0">
              <a:solidFill>
                <a:srgbClr val="333333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24000" y="5253181"/>
            <a:ext cx="360040" cy="2545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2146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 smtClean="0">
                <a:latin typeface="Times New Roman" pitchFamily="18" charset="0"/>
              </a:rPr>
              <a:t>兰泼</a:t>
            </a:r>
            <a:r>
              <a:rPr lang="en-US" altLang="zh-TW" sz="2200" dirty="0" smtClean="0">
                <a:latin typeface="Times New Roman" pitchFamily="18" charset="0"/>
              </a:rPr>
              <a:t>-</a:t>
            </a:r>
            <a:r>
              <a:rPr lang="zh-TW" altLang="en-US" sz="2200" dirty="0" smtClean="0">
                <a:latin typeface="Times New Roman" pitchFamily="18" charset="0"/>
              </a:rPr>
              <a:t>凯勒</a:t>
            </a:r>
            <a:r>
              <a:rPr lang="en-US" altLang="zh-TW" sz="2200" dirty="0" smtClean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pic>
        <p:nvPicPr>
          <p:cNvPr id="8" name="圖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3540"/>
            <a:ext cx="3462818" cy="420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26" y="2171700"/>
            <a:ext cx="3809990" cy="3100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6534000" y="3834000"/>
            <a:ext cx="144016" cy="1440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483768" y="3356992"/>
            <a:ext cx="0" cy="1656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331640" y="3501008"/>
            <a:ext cx="1296144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2448000" y="3466800"/>
            <a:ext cx="72000" cy="720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0882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 smtClean="0">
                <a:latin typeface="Times New Roman" pitchFamily="18" charset="0"/>
              </a:rPr>
              <a:t>兰泼</a:t>
            </a:r>
            <a:r>
              <a:rPr lang="en-US" altLang="zh-TW" sz="2200" dirty="0" smtClean="0">
                <a:latin typeface="Times New Roman" pitchFamily="18" charset="0"/>
              </a:rPr>
              <a:t>-</a:t>
            </a:r>
            <a:r>
              <a:rPr lang="zh-TW" altLang="en-US" sz="2200" dirty="0" smtClean="0">
                <a:latin typeface="Times New Roman" pitchFamily="18" charset="0"/>
              </a:rPr>
              <a:t>凯勒</a:t>
            </a:r>
            <a:r>
              <a:rPr lang="en-US" altLang="zh-TW" sz="2200" dirty="0" smtClean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1340769"/>
                <a:ext cx="8641656" cy="327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</a:pP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确定剩馀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阻力方法：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根据设计船的</a:t>
                </a:r>
                <a:r>
                  <a:rPr lang="en-US" altLang="zh-TW" sz="2000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p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和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值，由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7-5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确定使用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何组图谱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或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哪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组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图谱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进行内插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根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据实船的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 dirty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TW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0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sz="2000" i="1" dirty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及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p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值由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7-4(a)~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7-4(e)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中相应的阻力图谱查得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𝑟</m:t>
                        </m:r>
                      </m:sub>
                    </m:sSub>
                    <m:box>
                      <m:box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值。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因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图谱以</a:t>
                </a:r>
                <a:r>
                  <a:rPr lang="en-US" altLang="zh-TW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altLang="zh-TW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=6.5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给出，故根据计算船的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值，依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7-6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对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r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进行修正。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计算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r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值，进而得剩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馀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阻力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，并与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摩擦阻力</m:t>
                    </m:r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相加，求得总阻力</a:t>
                </a:r>
                <a:r>
                  <a:rPr lang="en-US" altLang="zh-TW" sz="2000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R</a:t>
                </a:r>
                <a:r>
                  <a:rPr lang="en-US" altLang="zh-TW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71200" lvl="2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图谱以</a:t>
                </a:r>
                <a:r>
                  <a:rPr lang="en-US" altLang="zh-TW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altLang="zh-TW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=2.4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给出，故在获得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总阻力</a:t>
                </a:r>
                <a:r>
                  <a:rPr lang="en-US" altLang="zh-TW" sz="2000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R</a:t>
                </a:r>
                <a:r>
                  <a:rPr lang="en-US" altLang="zh-TW" sz="20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后，对总阻力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应做如下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修正：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340769"/>
                <a:ext cx="8641656" cy="3276000"/>
              </a:xfrm>
              <a:prstGeom prst="rect">
                <a:avLst/>
              </a:prstGeom>
              <a:blipFill rotWithShape="0">
                <a:blip r:embed="rId3"/>
                <a:stretch>
                  <a:fillRect t="-2793" r="-1763" b="-4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5301209"/>
            <a:ext cx="864165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当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2.4&lt;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&lt;3.0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时，上述修正量取正号，否则取负号。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经过修正后的实船总阻力为：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+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19280"/>
              </p:ext>
            </p:extLst>
          </p:nvPr>
        </p:nvGraphicFramePr>
        <p:xfrm>
          <a:off x="1187624" y="4653137"/>
          <a:ext cx="2448272" cy="57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4" imgW="1841400" imgH="431640" progId="Equation.DSMT4">
                  <p:embed/>
                </p:oleObj>
              </mc:Choice>
              <mc:Fallback>
                <p:oleObj name="Equation" r:id="rId4" imgW="1841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4653137"/>
                        <a:ext cx="2448272" cy="57407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5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 smtClean="0">
                <a:latin typeface="Times New Roman" pitchFamily="18" charset="0"/>
              </a:rPr>
              <a:t>兰泼</a:t>
            </a:r>
            <a:r>
              <a:rPr lang="en-US" altLang="zh-TW" sz="2200" dirty="0" smtClean="0">
                <a:latin typeface="Times New Roman" pitchFamily="18" charset="0"/>
              </a:rPr>
              <a:t>-</a:t>
            </a:r>
            <a:r>
              <a:rPr lang="zh-TW" altLang="en-US" sz="2200" dirty="0" smtClean="0">
                <a:latin typeface="Times New Roman" pitchFamily="18" charset="0"/>
              </a:rPr>
              <a:t>凯勒</a:t>
            </a:r>
            <a:r>
              <a:rPr lang="en-US" altLang="zh-TW" sz="2200" dirty="0" smtClean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pic>
        <p:nvPicPr>
          <p:cNvPr id="8" name="圖片 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70" y="1687830"/>
            <a:ext cx="5966460" cy="3482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椭圆 8"/>
          <p:cNvSpPr/>
          <p:nvPr/>
        </p:nvSpPr>
        <p:spPr>
          <a:xfrm>
            <a:off x="4824000" y="4842000"/>
            <a:ext cx="360040" cy="2545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10" name="椭圆 9"/>
          <p:cNvSpPr/>
          <p:nvPr/>
        </p:nvSpPr>
        <p:spPr>
          <a:xfrm>
            <a:off x="2267744" y="1880872"/>
            <a:ext cx="648072" cy="3960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4760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27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 smtClean="0">
                <a:latin typeface="Times New Roman" pitchFamily="18" charset="0"/>
              </a:rPr>
              <a:t>兰泼</a:t>
            </a:r>
            <a:r>
              <a:rPr lang="en-US" altLang="zh-TW" sz="2200" dirty="0" smtClean="0">
                <a:latin typeface="Times New Roman" pitchFamily="18" charset="0"/>
              </a:rPr>
              <a:t>-</a:t>
            </a:r>
            <a:r>
              <a:rPr lang="zh-TW" altLang="en-US" sz="2200" dirty="0" smtClean="0">
                <a:latin typeface="Times New Roman" pitchFamily="18" charset="0"/>
              </a:rPr>
              <a:t>凯勒</a:t>
            </a:r>
            <a:r>
              <a:rPr lang="en-US" altLang="zh-TW" sz="2200" dirty="0" smtClean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pic>
        <p:nvPicPr>
          <p:cNvPr id="9" name="圖片 4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/>
          <a:stretch/>
        </p:blipFill>
        <p:spPr bwMode="auto">
          <a:xfrm>
            <a:off x="1619250" y="1862356"/>
            <a:ext cx="5905500" cy="35287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椭圆 7"/>
          <p:cNvSpPr/>
          <p:nvPr/>
        </p:nvSpPr>
        <p:spPr>
          <a:xfrm>
            <a:off x="4752000" y="5058000"/>
            <a:ext cx="360040" cy="2545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10" name="椭圆 9"/>
          <p:cNvSpPr/>
          <p:nvPr/>
        </p:nvSpPr>
        <p:spPr>
          <a:xfrm>
            <a:off x="2214000" y="2024888"/>
            <a:ext cx="648072" cy="3960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1112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28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 smtClean="0">
                <a:latin typeface="Times New Roman" pitchFamily="18" charset="0"/>
              </a:rPr>
              <a:t>兰泼</a:t>
            </a:r>
            <a:r>
              <a:rPr lang="en-US" altLang="zh-TW" sz="2200" dirty="0" smtClean="0">
                <a:latin typeface="Times New Roman" pitchFamily="18" charset="0"/>
              </a:rPr>
              <a:t>-</a:t>
            </a:r>
            <a:r>
              <a:rPr lang="zh-TW" altLang="en-US" sz="2200" dirty="0" smtClean="0">
                <a:latin typeface="Times New Roman" pitchFamily="18" charset="0"/>
              </a:rPr>
              <a:t>凯勒</a:t>
            </a:r>
            <a:r>
              <a:rPr lang="en-US" altLang="zh-TW" sz="2200" dirty="0" smtClean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pic>
        <p:nvPicPr>
          <p:cNvPr id="8" name="圖片 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90" y="1520190"/>
            <a:ext cx="6484620" cy="3817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椭圆 8"/>
          <p:cNvSpPr/>
          <p:nvPr/>
        </p:nvSpPr>
        <p:spPr>
          <a:xfrm>
            <a:off x="4734000" y="5004000"/>
            <a:ext cx="360040" cy="2545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9821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8-2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经验公式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29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 smtClean="0">
                <a:latin typeface="Times New Roman" pitchFamily="18" charset="0"/>
              </a:rPr>
              <a:t>兰泼</a:t>
            </a:r>
            <a:r>
              <a:rPr lang="en-US" altLang="zh-TW" sz="2200" dirty="0" smtClean="0">
                <a:latin typeface="Times New Roman" pitchFamily="18" charset="0"/>
              </a:rPr>
              <a:t>-</a:t>
            </a:r>
            <a:r>
              <a:rPr lang="zh-TW" altLang="en-US" sz="2200" dirty="0" smtClean="0">
                <a:latin typeface="Times New Roman" pitchFamily="18" charset="0"/>
              </a:rPr>
              <a:t>凯勒</a:t>
            </a:r>
            <a:r>
              <a:rPr lang="en-US" altLang="zh-TW" sz="2200" dirty="0" smtClean="0">
                <a:latin typeface="Times New Roman" pitchFamily="18" charset="0"/>
              </a:rPr>
              <a:t>(Lap-Keller)</a:t>
            </a:r>
            <a:r>
              <a:rPr lang="zh-TW" altLang="en-US" sz="2200" dirty="0" smtClean="0">
                <a:latin typeface="Times New Roman" pitchFamily="18" charset="0"/>
              </a:rPr>
              <a:t>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pic>
        <p:nvPicPr>
          <p:cNvPr id="9" name="圖片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30" y="1531620"/>
            <a:ext cx="6454140" cy="3794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椭圆 7"/>
          <p:cNvSpPr/>
          <p:nvPr/>
        </p:nvSpPr>
        <p:spPr>
          <a:xfrm>
            <a:off x="1979712" y="1664848"/>
            <a:ext cx="648072" cy="3960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7958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145589"/>
              </p:ext>
            </p:extLst>
          </p:nvPr>
        </p:nvGraphicFramePr>
        <p:xfrm>
          <a:off x="311054" y="2320799"/>
          <a:ext cx="360000" cy="3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Equation" r:id="rId3" imgW="241200" imgH="228600" progId="Equation.DSMT4">
                  <p:embed/>
                </p:oleObj>
              </mc:Choice>
              <mc:Fallback>
                <p:oleObj name="Equation" r:id="rId3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054" y="2320799"/>
                        <a:ext cx="360000" cy="34105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47524"/>
              </p:ext>
            </p:extLst>
          </p:nvPr>
        </p:nvGraphicFramePr>
        <p:xfrm>
          <a:off x="8128000" y="2320662"/>
          <a:ext cx="3032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9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000" y="2320662"/>
                        <a:ext cx="303213" cy="3413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>
            <a:endCxn id="6" idx="1"/>
          </p:cNvCxnSpPr>
          <p:nvPr/>
        </p:nvCxnSpPr>
        <p:spPr>
          <a:xfrm>
            <a:off x="671054" y="2491318"/>
            <a:ext cx="7456946" cy="0"/>
          </a:xfrm>
          <a:prstGeom prst="straightConnector1">
            <a:avLst/>
          </a:prstGeom>
          <a:ln>
            <a:solidFill>
              <a:srgbClr val="333333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91856" y="2212799"/>
            <a:ext cx="792000" cy="251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 smtClean="0">
                <a:solidFill>
                  <a:srgbClr val="333333"/>
                </a:solidFill>
              </a:rPr>
              <a:t>How???</a:t>
            </a:r>
            <a:endParaRPr lang="zh-CN" altLang="en-US" sz="1600" dirty="0" err="1" smtClean="0">
              <a:solidFill>
                <a:srgbClr val="333333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40128" y="2212799"/>
            <a:ext cx="576000" cy="252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 smtClean="0">
                <a:solidFill>
                  <a:srgbClr val="333333"/>
                </a:solidFill>
                <a:sym typeface="Symbol" panose="05050102010706020507" pitchFamily="18" charset="2"/>
              </a:rPr>
              <a:t></a:t>
            </a:r>
            <a:r>
              <a:rPr lang="en-US" altLang="zh-CN" sz="1600" baseline="30000" dirty="0" smtClean="0">
                <a:solidFill>
                  <a:srgbClr val="333333"/>
                </a:solidFill>
                <a:sym typeface="Symbol" panose="05050102010706020507" pitchFamily="18" charset="2"/>
              </a:rPr>
              <a:t>3 </a:t>
            </a:r>
            <a:r>
              <a:rPr lang="en-US" altLang="zh-CN" sz="1600" dirty="0" smtClean="0">
                <a:solidFill>
                  <a:srgbClr val="333333"/>
                </a:solidFill>
              </a:rPr>
              <a:t>??</a:t>
            </a:r>
            <a:endParaRPr lang="zh-CN" altLang="en-US" sz="1600" baseline="30000" dirty="0" err="1" smtClean="0">
              <a:solidFill>
                <a:srgbClr val="333333"/>
              </a:solidFill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97189"/>
              </p:ext>
            </p:extLst>
          </p:nvPr>
        </p:nvGraphicFramePr>
        <p:xfrm>
          <a:off x="396000" y="3256799"/>
          <a:ext cx="2651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0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000" y="3256799"/>
                        <a:ext cx="265113" cy="3413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箭头连接符 13"/>
          <p:cNvCxnSpPr/>
          <p:nvPr/>
        </p:nvCxnSpPr>
        <p:spPr>
          <a:xfrm>
            <a:off x="662174" y="3433714"/>
            <a:ext cx="792000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75441"/>
              </p:ext>
            </p:extLst>
          </p:nvPr>
        </p:nvGraphicFramePr>
        <p:xfrm>
          <a:off x="6546850" y="449203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1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6850" y="449203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63053"/>
              </p:ext>
            </p:extLst>
          </p:nvPr>
        </p:nvGraphicFramePr>
        <p:xfrm>
          <a:off x="1439813" y="2965714"/>
          <a:ext cx="21240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Equation" r:id="rId11" imgW="1422360" imgH="622080" progId="Equation.DSMT4">
                  <p:embed/>
                </p:oleObj>
              </mc:Choice>
              <mc:Fallback>
                <p:oleObj name="Equation" r:id="rId11" imgW="14223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9813" y="2965714"/>
                        <a:ext cx="2124075" cy="9255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48607"/>
              </p:ext>
            </p:extLst>
          </p:nvPr>
        </p:nvGraphicFramePr>
        <p:xfrm>
          <a:off x="4500000" y="2966452"/>
          <a:ext cx="40576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3" name="Equation" r:id="rId13" imgW="2717640" imgH="622080" progId="Equation.DSMT4">
                  <p:embed/>
                </p:oleObj>
              </mc:Choice>
              <mc:Fallback>
                <p:oleObj name="Equation" r:id="rId13" imgW="27176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0000" y="2966452"/>
                        <a:ext cx="4057650" cy="9255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27632" y="2896799"/>
            <a:ext cx="360000" cy="467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400" smtClean="0">
                <a:solidFill>
                  <a:srgbClr val="333333"/>
                </a:solidFill>
              </a:rPr>
              <a:t>量纲分析</a:t>
            </a:r>
            <a:endParaRPr lang="zh-CN" altLang="en-US" sz="1400" dirty="0" err="1" smtClean="0">
              <a:solidFill>
                <a:srgbClr val="333333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563976" y="3436799"/>
            <a:ext cx="936000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72000" y="2896799"/>
            <a:ext cx="720000" cy="467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400" smtClean="0">
                <a:solidFill>
                  <a:srgbClr val="333333"/>
                </a:solidFill>
              </a:rPr>
              <a:t>粘力与重力分离</a:t>
            </a:r>
            <a:endParaRPr lang="zh-CN" altLang="en-US" sz="1400" dirty="0" err="1" smtClean="0">
              <a:solidFill>
                <a:srgbClr val="333333"/>
              </a:solidFill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7438"/>
              </p:ext>
            </p:extLst>
          </p:nvPr>
        </p:nvGraphicFramePr>
        <p:xfrm>
          <a:off x="5096900" y="4300799"/>
          <a:ext cx="2863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Equation" r:id="rId15" imgW="1917360" imgH="253800" progId="Equation.DSMT4">
                  <p:embed/>
                </p:oleObj>
              </mc:Choice>
              <mc:Fallback>
                <p:oleObj name="Equation" r:id="rId15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96900" y="4300799"/>
                        <a:ext cx="2863850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82411"/>
              </p:ext>
            </p:extLst>
          </p:nvPr>
        </p:nvGraphicFramePr>
        <p:xfrm>
          <a:off x="395536" y="4300274"/>
          <a:ext cx="36020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Equation" r:id="rId17" imgW="2412720" imgH="253800" progId="Equation.DSMT4">
                  <p:embed/>
                </p:oleObj>
              </mc:Choice>
              <mc:Fallback>
                <p:oleObj name="Equation" r:id="rId17" imgW="2412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5536" y="4300274"/>
                        <a:ext cx="3602038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604867"/>
              </p:ext>
            </p:extLst>
          </p:nvPr>
        </p:nvGraphicFramePr>
        <p:xfrm>
          <a:off x="574924" y="5092799"/>
          <a:ext cx="32432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Equation" r:id="rId19" imgW="2171520" imgH="253800" progId="Equation.DSMT4">
                  <p:embed/>
                </p:oleObj>
              </mc:Choice>
              <mc:Fallback>
                <p:oleObj name="Equation" r:id="rId19" imgW="2171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924" y="5092799"/>
                        <a:ext cx="3243262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/>
          <p:nvPr/>
        </p:nvCxnSpPr>
        <p:spPr>
          <a:xfrm flipH="1">
            <a:off x="3996056" y="4477199"/>
            <a:ext cx="10980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22" idx="0"/>
          </p:cNvCxnSpPr>
          <p:nvPr/>
        </p:nvCxnSpPr>
        <p:spPr>
          <a:xfrm>
            <a:off x="6528825" y="3891964"/>
            <a:ext cx="0" cy="40883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196555" y="4652699"/>
            <a:ext cx="0" cy="40883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087895"/>
              </p:ext>
            </p:extLst>
          </p:nvPr>
        </p:nvGraphicFramePr>
        <p:xfrm>
          <a:off x="5092700" y="5092437"/>
          <a:ext cx="32051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Equation" r:id="rId21" imgW="2145960" imgH="253800" progId="Equation.DSMT4">
                  <p:embed/>
                </p:oleObj>
              </mc:Choice>
              <mc:Fallback>
                <p:oleObj name="Equation" r:id="rId21" imgW="2145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92700" y="5092437"/>
                        <a:ext cx="3205163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箭头连接符 30"/>
          <p:cNvCxnSpPr/>
          <p:nvPr/>
        </p:nvCxnSpPr>
        <p:spPr>
          <a:xfrm>
            <a:off x="3818186" y="5254799"/>
            <a:ext cx="1260000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310787"/>
              </p:ext>
            </p:extLst>
          </p:nvPr>
        </p:nvGraphicFramePr>
        <p:xfrm>
          <a:off x="3968543" y="4740797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Equation" r:id="rId23" imgW="939600" imgH="457200" progId="Equation.DSMT4">
                  <p:embed/>
                </p:oleObj>
              </mc:Choice>
              <mc:Fallback>
                <p:oleObj name="Equation" r:id="rId23" imgW="939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68543" y="4740797"/>
                        <a:ext cx="939800" cy="4572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19"/>
          <p:cNvGrpSpPr>
            <a:grpSpLocks noChangeAspect="1"/>
          </p:cNvGrpSpPr>
          <p:nvPr/>
        </p:nvGrpSpPr>
        <p:grpSpPr>
          <a:xfrm>
            <a:off x="6228488" y="1340768"/>
            <a:ext cx="2700000" cy="635438"/>
            <a:chOff x="0" y="0"/>
            <a:chExt cx="4305300" cy="1060450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12700" y="69850"/>
              <a:ext cx="95250" cy="4318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手繪多邊形 34"/>
            <p:cNvSpPr/>
            <p:nvPr/>
          </p:nvSpPr>
          <p:spPr>
            <a:xfrm>
              <a:off x="101600" y="488950"/>
              <a:ext cx="3575050" cy="571500"/>
            </a:xfrm>
            <a:custGeom>
              <a:avLst/>
              <a:gdLst>
                <a:gd name="connsiteX0" fmla="*/ 0 w 3848100"/>
                <a:gd name="connsiteY0" fmla="*/ 0 h 586181"/>
                <a:gd name="connsiteX1" fmla="*/ 393700 w 3848100"/>
                <a:gd name="connsiteY1" fmla="*/ 69850 h 586181"/>
                <a:gd name="connsiteX2" fmla="*/ 571500 w 3848100"/>
                <a:gd name="connsiteY2" fmla="*/ 101600 h 586181"/>
                <a:gd name="connsiteX3" fmla="*/ 736600 w 3848100"/>
                <a:gd name="connsiteY3" fmla="*/ 546100 h 586181"/>
                <a:gd name="connsiteX4" fmla="*/ 1479550 w 3848100"/>
                <a:gd name="connsiteY4" fmla="*/ 565150 h 586181"/>
                <a:gd name="connsiteX5" fmla="*/ 3848100 w 3848100"/>
                <a:gd name="connsiteY5" fmla="*/ 527050 h 586181"/>
                <a:gd name="connsiteX0" fmla="*/ 0 w 3848100"/>
                <a:gd name="connsiteY0" fmla="*/ 0 h 580274"/>
                <a:gd name="connsiteX1" fmla="*/ 393700 w 3848100"/>
                <a:gd name="connsiteY1" fmla="*/ 69850 h 580274"/>
                <a:gd name="connsiteX2" fmla="*/ 603250 w 3848100"/>
                <a:gd name="connsiteY2" fmla="*/ 184161 h 580274"/>
                <a:gd name="connsiteX3" fmla="*/ 736600 w 3848100"/>
                <a:gd name="connsiteY3" fmla="*/ 546100 h 580274"/>
                <a:gd name="connsiteX4" fmla="*/ 1479550 w 3848100"/>
                <a:gd name="connsiteY4" fmla="*/ 565150 h 580274"/>
                <a:gd name="connsiteX5" fmla="*/ 3848100 w 3848100"/>
                <a:gd name="connsiteY5" fmla="*/ 527050 h 580274"/>
                <a:gd name="connsiteX0" fmla="*/ 0 w 3740150"/>
                <a:gd name="connsiteY0" fmla="*/ 0 h 573918"/>
                <a:gd name="connsiteX1" fmla="*/ 285750 w 3740150"/>
                <a:gd name="connsiteY1" fmla="*/ 63494 h 573918"/>
                <a:gd name="connsiteX2" fmla="*/ 495300 w 3740150"/>
                <a:gd name="connsiteY2" fmla="*/ 177805 h 573918"/>
                <a:gd name="connsiteX3" fmla="*/ 628650 w 3740150"/>
                <a:gd name="connsiteY3" fmla="*/ 539744 h 573918"/>
                <a:gd name="connsiteX4" fmla="*/ 1371600 w 3740150"/>
                <a:gd name="connsiteY4" fmla="*/ 558794 h 573918"/>
                <a:gd name="connsiteX5" fmla="*/ 3740150 w 3740150"/>
                <a:gd name="connsiteY5" fmla="*/ 520694 h 573918"/>
                <a:gd name="connsiteX0" fmla="*/ 0 w 3740150"/>
                <a:gd name="connsiteY0" fmla="*/ 0 h 572123"/>
                <a:gd name="connsiteX1" fmla="*/ 285750 w 3740150"/>
                <a:gd name="connsiteY1" fmla="*/ 63494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740150"/>
                <a:gd name="connsiteY0" fmla="*/ 0 h 572123"/>
                <a:gd name="connsiteX1" fmla="*/ 336550 w 3740150"/>
                <a:gd name="connsiteY1" fmla="*/ 57137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657600"/>
                <a:gd name="connsiteY0" fmla="*/ 0 h 565766"/>
                <a:gd name="connsiteX1" fmla="*/ 254000 w 3657600"/>
                <a:gd name="connsiteY1" fmla="*/ 50780 h 565766"/>
                <a:gd name="connsiteX2" fmla="*/ 419100 w 3657600"/>
                <a:gd name="connsiteY2" fmla="*/ 196871 h 565766"/>
                <a:gd name="connsiteX3" fmla="*/ 546100 w 3657600"/>
                <a:gd name="connsiteY3" fmla="*/ 533387 h 565766"/>
                <a:gd name="connsiteX4" fmla="*/ 1289050 w 3657600"/>
                <a:gd name="connsiteY4" fmla="*/ 552437 h 565766"/>
                <a:gd name="connsiteX5" fmla="*/ 3657600 w 3657600"/>
                <a:gd name="connsiteY5" fmla="*/ 514337 h 565766"/>
                <a:gd name="connsiteX0" fmla="*/ 0 w 3651069"/>
                <a:gd name="connsiteY0" fmla="*/ 0 h 572123"/>
                <a:gd name="connsiteX1" fmla="*/ 247469 w 3651069"/>
                <a:gd name="connsiteY1" fmla="*/ 57137 h 572123"/>
                <a:gd name="connsiteX2" fmla="*/ 412569 w 3651069"/>
                <a:gd name="connsiteY2" fmla="*/ 203228 h 572123"/>
                <a:gd name="connsiteX3" fmla="*/ 539569 w 3651069"/>
                <a:gd name="connsiteY3" fmla="*/ 539744 h 572123"/>
                <a:gd name="connsiteX4" fmla="*/ 1282519 w 3651069"/>
                <a:gd name="connsiteY4" fmla="*/ 558794 h 572123"/>
                <a:gd name="connsiteX5" fmla="*/ 3651069 w 3651069"/>
                <a:gd name="connsiteY5" fmla="*/ 520694 h 572123"/>
                <a:gd name="connsiteX0" fmla="*/ 0 w 3683726"/>
                <a:gd name="connsiteY0" fmla="*/ 0 h 591194"/>
                <a:gd name="connsiteX1" fmla="*/ 280126 w 3683726"/>
                <a:gd name="connsiteY1" fmla="*/ 76208 h 591194"/>
                <a:gd name="connsiteX2" fmla="*/ 445226 w 3683726"/>
                <a:gd name="connsiteY2" fmla="*/ 222299 h 591194"/>
                <a:gd name="connsiteX3" fmla="*/ 572226 w 3683726"/>
                <a:gd name="connsiteY3" fmla="*/ 558815 h 591194"/>
                <a:gd name="connsiteX4" fmla="*/ 1315176 w 3683726"/>
                <a:gd name="connsiteY4" fmla="*/ 577865 h 591194"/>
                <a:gd name="connsiteX5" fmla="*/ 3683726 w 3683726"/>
                <a:gd name="connsiteY5" fmla="*/ 539765 h 591194"/>
                <a:gd name="connsiteX0" fmla="*/ 0 w 3677195"/>
                <a:gd name="connsiteY0" fmla="*/ 0 h 572123"/>
                <a:gd name="connsiteX1" fmla="*/ 273595 w 3677195"/>
                <a:gd name="connsiteY1" fmla="*/ 57137 h 572123"/>
                <a:gd name="connsiteX2" fmla="*/ 438695 w 3677195"/>
                <a:gd name="connsiteY2" fmla="*/ 203228 h 572123"/>
                <a:gd name="connsiteX3" fmla="*/ 565695 w 3677195"/>
                <a:gd name="connsiteY3" fmla="*/ 539744 h 572123"/>
                <a:gd name="connsiteX4" fmla="*/ 1308645 w 3677195"/>
                <a:gd name="connsiteY4" fmla="*/ 558794 h 572123"/>
                <a:gd name="connsiteX5" fmla="*/ 3677195 w 3677195"/>
                <a:gd name="connsiteY5" fmla="*/ 520694 h 57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7195" h="572123">
                  <a:moveTo>
                    <a:pt x="0" y="0"/>
                  </a:moveTo>
                  <a:cubicBezTo>
                    <a:pt x="131233" y="23283"/>
                    <a:pt x="200479" y="23266"/>
                    <a:pt x="273595" y="57137"/>
                  </a:cubicBezTo>
                  <a:cubicBezTo>
                    <a:pt x="346711" y="91008"/>
                    <a:pt x="390012" y="122794"/>
                    <a:pt x="438695" y="203228"/>
                  </a:cubicBezTo>
                  <a:cubicBezTo>
                    <a:pt x="487378" y="283662"/>
                    <a:pt x="420703" y="480483"/>
                    <a:pt x="565695" y="539744"/>
                  </a:cubicBezTo>
                  <a:cubicBezTo>
                    <a:pt x="710687" y="599005"/>
                    <a:pt x="1308645" y="558794"/>
                    <a:pt x="1308645" y="558794"/>
                  </a:cubicBezTo>
                  <a:lnTo>
                    <a:pt x="3677195" y="52069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3663950" y="0"/>
              <a:ext cx="633095" cy="1016000"/>
            </a:xfrm>
            <a:custGeom>
              <a:avLst/>
              <a:gdLst>
                <a:gd name="connsiteX0" fmla="*/ 0 w 630211"/>
                <a:gd name="connsiteY0" fmla="*/ 996950 h 1015891"/>
                <a:gd name="connsiteX1" fmla="*/ 431800 w 630211"/>
                <a:gd name="connsiteY1" fmla="*/ 996950 h 1015891"/>
                <a:gd name="connsiteX2" fmla="*/ 628650 w 630211"/>
                <a:gd name="connsiteY2" fmla="*/ 800100 h 1015891"/>
                <a:gd name="connsiteX3" fmla="*/ 336550 w 630211"/>
                <a:gd name="connsiteY3" fmla="*/ 590550 h 1015891"/>
                <a:gd name="connsiteX4" fmla="*/ 533400 w 630211"/>
                <a:gd name="connsiteY4" fmla="*/ 0 h 1015891"/>
                <a:gd name="connsiteX0" fmla="*/ 0 w 629855"/>
                <a:gd name="connsiteY0" fmla="*/ 996950 h 1016872"/>
                <a:gd name="connsiteX1" fmla="*/ 222353 w 629855"/>
                <a:gd name="connsiteY1" fmla="*/ 1010173 h 1016872"/>
                <a:gd name="connsiteX2" fmla="*/ 431800 w 629855"/>
                <a:gd name="connsiteY2" fmla="*/ 996950 h 1016872"/>
                <a:gd name="connsiteX3" fmla="*/ 628650 w 629855"/>
                <a:gd name="connsiteY3" fmla="*/ 800100 h 1016872"/>
                <a:gd name="connsiteX4" fmla="*/ 336550 w 629855"/>
                <a:gd name="connsiteY4" fmla="*/ 590550 h 1016872"/>
                <a:gd name="connsiteX5" fmla="*/ 533400 w 629855"/>
                <a:gd name="connsiteY5" fmla="*/ 0 h 1016872"/>
                <a:gd name="connsiteX0" fmla="*/ 0 w 629863"/>
                <a:gd name="connsiteY0" fmla="*/ 996950 h 1014048"/>
                <a:gd name="connsiteX1" fmla="*/ 216004 w 629863"/>
                <a:gd name="connsiteY1" fmla="*/ 1003809 h 1014048"/>
                <a:gd name="connsiteX2" fmla="*/ 431800 w 629863"/>
                <a:gd name="connsiteY2" fmla="*/ 996950 h 1014048"/>
                <a:gd name="connsiteX3" fmla="*/ 628650 w 629863"/>
                <a:gd name="connsiteY3" fmla="*/ 800100 h 1014048"/>
                <a:gd name="connsiteX4" fmla="*/ 336550 w 629863"/>
                <a:gd name="connsiteY4" fmla="*/ 590550 h 1014048"/>
                <a:gd name="connsiteX5" fmla="*/ 533400 w 629863"/>
                <a:gd name="connsiteY5" fmla="*/ 0 h 1014048"/>
                <a:gd name="connsiteX0" fmla="*/ 0 w 630070"/>
                <a:gd name="connsiteY0" fmla="*/ 996950 h 1006828"/>
                <a:gd name="connsiteX1" fmla="*/ 216004 w 630070"/>
                <a:gd name="connsiteY1" fmla="*/ 1003809 h 1006828"/>
                <a:gd name="connsiteX2" fmla="*/ 438149 w 630070"/>
                <a:gd name="connsiteY2" fmla="*/ 984226 h 1006828"/>
                <a:gd name="connsiteX3" fmla="*/ 628650 w 630070"/>
                <a:gd name="connsiteY3" fmla="*/ 800100 h 1006828"/>
                <a:gd name="connsiteX4" fmla="*/ 336550 w 630070"/>
                <a:gd name="connsiteY4" fmla="*/ 590550 h 1006828"/>
                <a:gd name="connsiteX5" fmla="*/ 533400 w 630070"/>
                <a:gd name="connsiteY5" fmla="*/ 0 h 1006828"/>
                <a:gd name="connsiteX0" fmla="*/ 0 w 630302"/>
                <a:gd name="connsiteY0" fmla="*/ 996950 h 1004630"/>
                <a:gd name="connsiteX1" fmla="*/ 216004 w 630302"/>
                <a:gd name="connsiteY1" fmla="*/ 1003809 h 1004630"/>
                <a:gd name="connsiteX2" fmla="*/ 444501 w 630302"/>
                <a:gd name="connsiteY2" fmla="*/ 977862 h 1004630"/>
                <a:gd name="connsiteX3" fmla="*/ 628650 w 630302"/>
                <a:gd name="connsiteY3" fmla="*/ 800100 h 1004630"/>
                <a:gd name="connsiteX4" fmla="*/ 336550 w 630302"/>
                <a:gd name="connsiteY4" fmla="*/ 590550 h 1004630"/>
                <a:gd name="connsiteX5" fmla="*/ 533400 w 630302"/>
                <a:gd name="connsiteY5" fmla="*/ 0 h 1004630"/>
                <a:gd name="connsiteX0" fmla="*/ 0 w 630302"/>
                <a:gd name="connsiteY0" fmla="*/ 996950 h 1003821"/>
                <a:gd name="connsiteX1" fmla="*/ 216004 w 630302"/>
                <a:gd name="connsiteY1" fmla="*/ 1003809 h 1003821"/>
                <a:gd name="connsiteX2" fmla="*/ 444501 w 630302"/>
                <a:gd name="connsiteY2" fmla="*/ 971499 h 1003821"/>
                <a:gd name="connsiteX3" fmla="*/ 628650 w 630302"/>
                <a:gd name="connsiteY3" fmla="*/ 800100 h 1003821"/>
                <a:gd name="connsiteX4" fmla="*/ 336550 w 630302"/>
                <a:gd name="connsiteY4" fmla="*/ 590550 h 1003821"/>
                <a:gd name="connsiteX5" fmla="*/ 533400 w 630302"/>
                <a:gd name="connsiteY5" fmla="*/ 0 h 1003821"/>
                <a:gd name="connsiteX0" fmla="*/ 0 w 630236"/>
                <a:gd name="connsiteY0" fmla="*/ 996950 h 1003833"/>
                <a:gd name="connsiteX1" fmla="*/ 254127 w 630236"/>
                <a:gd name="connsiteY1" fmla="*/ 1003821 h 1003833"/>
                <a:gd name="connsiteX2" fmla="*/ 444501 w 630236"/>
                <a:gd name="connsiteY2" fmla="*/ 971499 h 1003833"/>
                <a:gd name="connsiteX3" fmla="*/ 628650 w 630236"/>
                <a:gd name="connsiteY3" fmla="*/ 800100 h 1003833"/>
                <a:gd name="connsiteX4" fmla="*/ 336550 w 630236"/>
                <a:gd name="connsiteY4" fmla="*/ 590550 h 1003833"/>
                <a:gd name="connsiteX5" fmla="*/ 533400 w 630236"/>
                <a:gd name="connsiteY5" fmla="*/ 0 h 1003833"/>
                <a:gd name="connsiteX0" fmla="*/ 0 w 633656"/>
                <a:gd name="connsiteY0" fmla="*/ 996950 h 1003821"/>
                <a:gd name="connsiteX1" fmla="*/ 254127 w 633656"/>
                <a:gd name="connsiteY1" fmla="*/ 1003821 h 1003821"/>
                <a:gd name="connsiteX2" fmla="*/ 501680 w 633656"/>
                <a:gd name="connsiteY2" fmla="*/ 958776 h 1003821"/>
                <a:gd name="connsiteX3" fmla="*/ 628650 w 633656"/>
                <a:gd name="connsiteY3" fmla="*/ 800100 h 1003821"/>
                <a:gd name="connsiteX4" fmla="*/ 336550 w 633656"/>
                <a:gd name="connsiteY4" fmla="*/ 590550 h 1003821"/>
                <a:gd name="connsiteX5" fmla="*/ 533400 w 633656"/>
                <a:gd name="connsiteY5" fmla="*/ 0 h 1003821"/>
                <a:gd name="connsiteX0" fmla="*/ 0 w 633656"/>
                <a:gd name="connsiteY0" fmla="*/ 990589 h 997460"/>
                <a:gd name="connsiteX1" fmla="*/ 254127 w 633656"/>
                <a:gd name="connsiteY1" fmla="*/ 997460 h 997460"/>
                <a:gd name="connsiteX2" fmla="*/ 501680 w 633656"/>
                <a:gd name="connsiteY2" fmla="*/ 952415 h 997460"/>
                <a:gd name="connsiteX3" fmla="*/ 628650 w 633656"/>
                <a:gd name="connsiteY3" fmla="*/ 793739 h 997460"/>
                <a:gd name="connsiteX4" fmla="*/ 336550 w 633656"/>
                <a:gd name="connsiteY4" fmla="*/ 584189 h 997460"/>
                <a:gd name="connsiteX5" fmla="*/ 622379 w 633656"/>
                <a:gd name="connsiteY5" fmla="*/ 0 h 997460"/>
                <a:gd name="connsiteX0" fmla="*/ 0 w 633656"/>
                <a:gd name="connsiteY0" fmla="*/ 1009649 h 1016520"/>
                <a:gd name="connsiteX1" fmla="*/ 254127 w 633656"/>
                <a:gd name="connsiteY1" fmla="*/ 1016520 h 1016520"/>
                <a:gd name="connsiteX2" fmla="*/ 501680 w 633656"/>
                <a:gd name="connsiteY2" fmla="*/ 971475 h 1016520"/>
                <a:gd name="connsiteX3" fmla="*/ 628650 w 633656"/>
                <a:gd name="connsiteY3" fmla="*/ 812799 h 1016520"/>
                <a:gd name="connsiteX4" fmla="*/ 336550 w 633656"/>
                <a:gd name="connsiteY4" fmla="*/ 603249 h 1016520"/>
                <a:gd name="connsiteX5" fmla="*/ 633656 w 633656"/>
                <a:gd name="connsiteY5" fmla="*/ 0 h 10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656" h="1016520">
                  <a:moveTo>
                    <a:pt x="0" y="1009649"/>
                  </a:moveTo>
                  <a:cubicBezTo>
                    <a:pt x="37059" y="1011853"/>
                    <a:pt x="182160" y="1016520"/>
                    <a:pt x="254127" y="1016520"/>
                  </a:cubicBezTo>
                  <a:cubicBezTo>
                    <a:pt x="326094" y="1016520"/>
                    <a:pt x="439260" y="1005428"/>
                    <a:pt x="501680" y="971475"/>
                  </a:cubicBezTo>
                  <a:cubicBezTo>
                    <a:pt x="564100" y="937522"/>
                    <a:pt x="656172" y="874170"/>
                    <a:pt x="628650" y="812799"/>
                  </a:cubicBezTo>
                  <a:cubicBezTo>
                    <a:pt x="601128" y="751428"/>
                    <a:pt x="335716" y="738715"/>
                    <a:pt x="336550" y="603249"/>
                  </a:cubicBezTo>
                  <a:cubicBezTo>
                    <a:pt x="337384" y="467783"/>
                    <a:pt x="607198" y="79375"/>
                    <a:pt x="6336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0" y="0"/>
              <a:ext cx="4305300" cy="114300"/>
            </a:xfrm>
            <a:custGeom>
              <a:avLst/>
              <a:gdLst>
                <a:gd name="connsiteX0" fmla="*/ 0 w 4330700"/>
                <a:gd name="connsiteY0" fmla="*/ 0 h 76200"/>
                <a:gd name="connsiteX1" fmla="*/ 2190750 w 4330700"/>
                <a:gd name="connsiteY1" fmla="*/ 76200 h 76200"/>
                <a:gd name="connsiteX2" fmla="*/ 2190750 w 4330700"/>
                <a:gd name="connsiteY2" fmla="*/ 76200 h 76200"/>
                <a:gd name="connsiteX3" fmla="*/ 4330700 w 4330700"/>
                <a:gd name="connsiteY3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4330700 w 4330700"/>
                <a:gd name="connsiteY4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3181350 w 4330700"/>
                <a:gd name="connsiteY4" fmla="*/ 38100 h 76200"/>
                <a:gd name="connsiteX5" fmla="*/ 4330700 w 4330700"/>
                <a:gd name="connsiteY5" fmla="*/ 0 h 76200"/>
                <a:gd name="connsiteX0" fmla="*/ 0 w 4330700"/>
                <a:gd name="connsiteY0" fmla="*/ 0 h 101600"/>
                <a:gd name="connsiteX1" fmla="*/ 1238250 w 4330700"/>
                <a:gd name="connsiteY1" fmla="*/ 444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95250"/>
                <a:gd name="connsiteX1" fmla="*/ 1244600 w 4330700"/>
                <a:gd name="connsiteY1" fmla="*/ 95250 h 95250"/>
                <a:gd name="connsiteX2" fmla="*/ 2190750 w 4330700"/>
                <a:gd name="connsiteY2" fmla="*/ 76200 h 95250"/>
                <a:gd name="connsiteX3" fmla="*/ 3181350 w 4330700"/>
                <a:gd name="connsiteY3" fmla="*/ 38100 h 95250"/>
                <a:gd name="connsiteX4" fmla="*/ 4330700 w 4330700"/>
                <a:gd name="connsiteY4" fmla="*/ 0 h 95250"/>
                <a:gd name="connsiteX0" fmla="*/ 0 w 4330700"/>
                <a:gd name="connsiteY0" fmla="*/ 0 h 114300"/>
                <a:gd name="connsiteX1" fmla="*/ 1244600 w 4330700"/>
                <a:gd name="connsiteY1" fmla="*/ 95250 h 114300"/>
                <a:gd name="connsiteX2" fmla="*/ 2190750 w 4330700"/>
                <a:gd name="connsiteY2" fmla="*/ 114300 h 114300"/>
                <a:gd name="connsiteX3" fmla="*/ 3181350 w 4330700"/>
                <a:gd name="connsiteY3" fmla="*/ 38100 h 114300"/>
                <a:gd name="connsiteX4" fmla="*/ 4330700 w 4330700"/>
                <a:gd name="connsiteY4" fmla="*/ 0 h 114300"/>
                <a:gd name="connsiteX0" fmla="*/ 0 w 4330700"/>
                <a:gd name="connsiteY0" fmla="*/ 0 h 114715"/>
                <a:gd name="connsiteX1" fmla="*/ 1244600 w 4330700"/>
                <a:gd name="connsiteY1" fmla="*/ 95250 h 114715"/>
                <a:gd name="connsiteX2" fmla="*/ 2190750 w 4330700"/>
                <a:gd name="connsiteY2" fmla="*/ 114300 h 114715"/>
                <a:gd name="connsiteX3" fmla="*/ 3200400 w 4330700"/>
                <a:gd name="connsiteY3" fmla="*/ 76200 h 114715"/>
                <a:gd name="connsiteX4" fmla="*/ 4330700 w 4330700"/>
                <a:gd name="connsiteY4" fmla="*/ 0 h 114715"/>
                <a:gd name="connsiteX0" fmla="*/ 0 w 4305300"/>
                <a:gd name="connsiteY0" fmla="*/ 63731 h 114715"/>
                <a:gd name="connsiteX1" fmla="*/ 1219200 w 4305300"/>
                <a:gd name="connsiteY1" fmla="*/ 95250 h 114715"/>
                <a:gd name="connsiteX2" fmla="*/ 2165350 w 4305300"/>
                <a:gd name="connsiteY2" fmla="*/ 114300 h 114715"/>
                <a:gd name="connsiteX3" fmla="*/ 3175000 w 4305300"/>
                <a:gd name="connsiteY3" fmla="*/ 76200 h 114715"/>
                <a:gd name="connsiteX4" fmla="*/ 4305300 w 4305300"/>
                <a:gd name="connsiteY4" fmla="*/ 0 h 1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00" h="114715">
                  <a:moveTo>
                    <a:pt x="0" y="63731"/>
                  </a:moveTo>
                  <a:lnTo>
                    <a:pt x="1219200" y="95250"/>
                  </a:lnTo>
                  <a:cubicBezTo>
                    <a:pt x="1534583" y="101600"/>
                    <a:pt x="1839383" y="117475"/>
                    <a:pt x="2165350" y="114300"/>
                  </a:cubicBezTo>
                  <a:cubicBezTo>
                    <a:pt x="2491317" y="111125"/>
                    <a:pt x="2838450" y="88900"/>
                    <a:pt x="3175000" y="76200"/>
                  </a:cubicBezTo>
                  <a:lnTo>
                    <a:pt x="43053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38" name="群組 19"/>
          <p:cNvGrpSpPr>
            <a:grpSpLocks noChangeAspect="1"/>
          </p:cNvGrpSpPr>
          <p:nvPr/>
        </p:nvGrpSpPr>
        <p:grpSpPr>
          <a:xfrm>
            <a:off x="179512" y="1840563"/>
            <a:ext cx="936000" cy="220285"/>
            <a:chOff x="0" y="0"/>
            <a:chExt cx="4305300" cy="1060450"/>
          </a:xfrm>
        </p:grpSpPr>
        <p:cxnSp>
          <p:nvCxnSpPr>
            <p:cNvPr id="39" name="直線接點 33"/>
            <p:cNvCxnSpPr/>
            <p:nvPr/>
          </p:nvCxnSpPr>
          <p:spPr>
            <a:xfrm>
              <a:off x="12700" y="69850"/>
              <a:ext cx="95250" cy="4318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手繪多邊形 34"/>
            <p:cNvSpPr/>
            <p:nvPr/>
          </p:nvSpPr>
          <p:spPr>
            <a:xfrm>
              <a:off x="101600" y="488950"/>
              <a:ext cx="3575050" cy="571500"/>
            </a:xfrm>
            <a:custGeom>
              <a:avLst/>
              <a:gdLst>
                <a:gd name="connsiteX0" fmla="*/ 0 w 3848100"/>
                <a:gd name="connsiteY0" fmla="*/ 0 h 586181"/>
                <a:gd name="connsiteX1" fmla="*/ 393700 w 3848100"/>
                <a:gd name="connsiteY1" fmla="*/ 69850 h 586181"/>
                <a:gd name="connsiteX2" fmla="*/ 571500 w 3848100"/>
                <a:gd name="connsiteY2" fmla="*/ 101600 h 586181"/>
                <a:gd name="connsiteX3" fmla="*/ 736600 w 3848100"/>
                <a:gd name="connsiteY3" fmla="*/ 546100 h 586181"/>
                <a:gd name="connsiteX4" fmla="*/ 1479550 w 3848100"/>
                <a:gd name="connsiteY4" fmla="*/ 565150 h 586181"/>
                <a:gd name="connsiteX5" fmla="*/ 3848100 w 3848100"/>
                <a:gd name="connsiteY5" fmla="*/ 527050 h 586181"/>
                <a:gd name="connsiteX0" fmla="*/ 0 w 3848100"/>
                <a:gd name="connsiteY0" fmla="*/ 0 h 580274"/>
                <a:gd name="connsiteX1" fmla="*/ 393700 w 3848100"/>
                <a:gd name="connsiteY1" fmla="*/ 69850 h 580274"/>
                <a:gd name="connsiteX2" fmla="*/ 603250 w 3848100"/>
                <a:gd name="connsiteY2" fmla="*/ 184161 h 580274"/>
                <a:gd name="connsiteX3" fmla="*/ 736600 w 3848100"/>
                <a:gd name="connsiteY3" fmla="*/ 546100 h 580274"/>
                <a:gd name="connsiteX4" fmla="*/ 1479550 w 3848100"/>
                <a:gd name="connsiteY4" fmla="*/ 565150 h 580274"/>
                <a:gd name="connsiteX5" fmla="*/ 3848100 w 3848100"/>
                <a:gd name="connsiteY5" fmla="*/ 527050 h 580274"/>
                <a:gd name="connsiteX0" fmla="*/ 0 w 3740150"/>
                <a:gd name="connsiteY0" fmla="*/ 0 h 573918"/>
                <a:gd name="connsiteX1" fmla="*/ 285750 w 3740150"/>
                <a:gd name="connsiteY1" fmla="*/ 63494 h 573918"/>
                <a:gd name="connsiteX2" fmla="*/ 495300 w 3740150"/>
                <a:gd name="connsiteY2" fmla="*/ 177805 h 573918"/>
                <a:gd name="connsiteX3" fmla="*/ 628650 w 3740150"/>
                <a:gd name="connsiteY3" fmla="*/ 539744 h 573918"/>
                <a:gd name="connsiteX4" fmla="*/ 1371600 w 3740150"/>
                <a:gd name="connsiteY4" fmla="*/ 558794 h 573918"/>
                <a:gd name="connsiteX5" fmla="*/ 3740150 w 3740150"/>
                <a:gd name="connsiteY5" fmla="*/ 520694 h 573918"/>
                <a:gd name="connsiteX0" fmla="*/ 0 w 3740150"/>
                <a:gd name="connsiteY0" fmla="*/ 0 h 572123"/>
                <a:gd name="connsiteX1" fmla="*/ 285750 w 3740150"/>
                <a:gd name="connsiteY1" fmla="*/ 63494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740150"/>
                <a:gd name="connsiteY0" fmla="*/ 0 h 572123"/>
                <a:gd name="connsiteX1" fmla="*/ 336550 w 3740150"/>
                <a:gd name="connsiteY1" fmla="*/ 57137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657600"/>
                <a:gd name="connsiteY0" fmla="*/ 0 h 565766"/>
                <a:gd name="connsiteX1" fmla="*/ 254000 w 3657600"/>
                <a:gd name="connsiteY1" fmla="*/ 50780 h 565766"/>
                <a:gd name="connsiteX2" fmla="*/ 419100 w 3657600"/>
                <a:gd name="connsiteY2" fmla="*/ 196871 h 565766"/>
                <a:gd name="connsiteX3" fmla="*/ 546100 w 3657600"/>
                <a:gd name="connsiteY3" fmla="*/ 533387 h 565766"/>
                <a:gd name="connsiteX4" fmla="*/ 1289050 w 3657600"/>
                <a:gd name="connsiteY4" fmla="*/ 552437 h 565766"/>
                <a:gd name="connsiteX5" fmla="*/ 3657600 w 3657600"/>
                <a:gd name="connsiteY5" fmla="*/ 514337 h 565766"/>
                <a:gd name="connsiteX0" fmla="*/ 0 w 3651069"/>
                <a:gd name="connsiteY0" fmla="*/ 0 h 572123"/>
                <a:gd name="connsiteX1" fmla="*/ 247469 w 3651069"/>
                <a:gd name="connsiteY1" fmla="*/ 57137 h 572123"/>
                <a:gd name="connsiteX2" fmla="*/ 412569 w 3651069"/>
                <a:gd name="connsiteY2" fmla="*/ 203228 h 572123"/>
                <a:gd name="connsiteX3" fmla="*/ 539569 w 3651069"/>
                <a:gd name="connsiteY3" fmla="*/ 539744 h 572123"/>
                <a:gd name="connsiteX4" fmla="*/ 1282519 w 3651069"/>
                <a:gd name="connsiteY4" fmla="*/ 558794 h 572123"/>
                <a:gd name="connsiteX5" fmla="*/ 3651069 w 3651069"/>
                <a:gd name="connsiteY5" fmla="*/ 520694 h 572123"/>
                <a:gd name="connsiteX0" fmla="*/ 0 w 3683726"/>
                <a:gd name="connsiteY0" fmla="*/ 0 h 591194"/>
                <a:gd name="connsiteX1" fmla="*/ 280126 w 3683726"/>
                <a:gd name="connsiteY1" fmla="*/ 76208 h 591194"/>
                <a:gd name="connsiteX2" fmla="*/ 445226 w 3683726"/>
                <a:gd name="connsiteY2" fmla="*/ 222299 h 591194"/>
                <a:gd name="connsiteX3" fmla="*/ 572226 w 3683726"/>
                <a:gd name="connsiteY3" fmla="*/ 558815 h 591194"/>
                <a:gd name="connsiteX4" fmla="*/ 1315176 w 3683726"/>
                <a:gd name="connsiteY4" fmla="*/ 577865 h 591194"/>
                <a:gd name="connsiteX5" fmla="*/ 3683726 w 3683726"/>
                <a:gd name="connsiteY5" fmla="*/ 539765 h 591194"/>
                <a:gd name="connsiteX0" fmla="*/ 0 w 3677195"/>
                <a:gd name="connsiteY0" fmla="*/ 0 h 572123"/>
                <a:gd name="connsiteX1" fmla="*/ 273595 w 3677195"/>
                <a:gd name="connsiteY1" fmla="*/ 57137 h 572123"/>
                <a:gd name="connsiteX2" fmla="*/ 438695 w 3677195"/>
                <a:gd name="connsiteY2" fmla="*/ 203228 h 572123"/>
                <a:gd name="connsiteX3" fmla="*/ 565695 w 3677195"/>
                <a:gd name="connsiteY3" fmla="*/ 539744 h 572123"/>
                <a:gd name="connsiteX4" fmla="*/ 1308645 w 3677195"/>
                <a:gd name="connsiteY4" fmla="*/ 558794 h 572123"/>
                <a:gd name="connsiteX5" fmla="*/ 3677195 w 3677195"/>
                <a:gd name="connsiteY5" fmla="*/ 520694 h 57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7195" h="572123">
                  <a:moveTo>
                    <a:pt x="0" y="0"/>
                  </a:moveTo>
                  <a:cubicBezTo>
                    <a:pt x="131233" y="23283"/>
                    <a:pt x="200479" y="23266"/>
                    <a:pt x="273595" y="57137"/>
                  </a:cubicBezTo>
                  <a:cubicBezTo>
                    <a:pt x="346711" y="91008"/>
                    <a:pt x="390012" y="122794"/>
                    <a:pt x="438695" y="203228"/>
                  </a:cubicBezTo>
                  <a:cubicBezTo>
                    <a:pt x="487378" y="283662"/>
                    <a:pt x="420703" y="480483"/>
                    <a:pt x="565695" y="539744"/>
                  </a:cubicBezTo>
                  <a:cubicBezTo>
                    <a:pt x="710687" y="599005"/>
                    <a:pt x="1308645" y="558794"/>
                    <a:pt x="1308645" y="558794"/>
                  </a:cubicBezTo>
                  <a:lnTo>
                    <a:pt x="3677195" y="52069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1" name="手繪多邊形 35"/>
            <p:cNvSpPr/>
            <p:nvPr/>
          </p:nvSpPr>
          <p:spPr>
            <a:xfrm>
              <a:off x="3663950" y="0"/>
              <a:ext cx="633095" cy="1016000"/>
            </a:xfrm>
            <a:custGeom>
              <a:avLst/>
              <a:gdLst>
                <a:gd name="connsiteX0" fmla="*/ 0 w 630211"/>
                <a:gd name="connsiteY0" fmla="*/ 996950 h 1015891"/>
                <a:gd name="connsiteX1" fmla="*/ 431800 w 630211"/>
                <a:gd name="connsiteY1" fmla="*/ 996950 h 1015891"/>
                <a:gd name="connsiteX2" fmla="*/ 628650 w 630211"/>
                <a:gd name="connsiteY2" fmla="*/ 800100 h 1015891"/>
                <a:gd name="connsiteX3" fmla="*/ 336550 w 630211"/>
                <a:gd name="connsiteY3" fmla="*/ 590550 h 1015891"/>
                <a:gd name="connsiteX4" fmla="*/ 533400 w 630211"/>
                <a:gd name="connsiteY4" fmla="*/ 0 h 1015891"/>
                <a:gd name="connsiteX0" fmla="*/ 0 w 629855"/>
                <a:gd name="connsiteY0" fmla="*/ 996950 h 1016872"/>
                <a:gd name="connsiteX1" fmla="*/ 222353 w 629855"/>
                <a:gd name="connsiteY1" fmla="*/ 1010173 h 1016872"/>
                <a:gd name="connsiteX2" fmla="*/ 431800 w 629855"/>
                <a:gd name="connsiteY2" fmla="*/ 996950 h 1016872"/>
                <a:gd name="connsiteX3" fmla="*/ 628650 w 629855"/>
                <a:gd name="connsiteY3" fmla="*/ 800100 h 1016872"/>
                <a:gd name="connsiteX4" fmla="*/ 336550 w 629855"/>
                <a:gd name="connsiteY4" fmla="*/ 590550 h 1016872"/>
                <a:gd name="connsiteX5" fmla="*/ 533400 w 629855"/>
                <a:gd name="connsiteY5" fmla="*/ 0 h 1016872"/>
                <a:gd name="connsiteX0" fmla="*/ 0 w 629863"/>
                <a:gd name="connsiteY0" fmla="*/ 996950 h 1014048"/>
                <a:gd name="connsiteX1" fmla="*/ 216004 w 629863"/>
                <a:gd name="connsiteY1" fmla="*/ 1003809 h 1014048"/>
                <a:gd name="connsiteX2" fmla="*/ 431800 w 629863"/>
                <a:gd name="connsiteY2" fmla="*/ 996950 h 1014048"/>
                <a:gd name="connsiteX3" fmla="*/ 628650 w 629863"/>
                <a:gd name="connsiteY3" fmla="*/ 800100 h 1014048"/>
                <a:gd name="connsiteX4" fmla="*/ 336550 w 629863"/>
                <a:gd name="connsiteY4" fmla="*/ 590550 h 1014048"/>
                <a:gd name="connsiteX5" fmla="*/ 533400 w 629863"/>
                <a:gd name="connsiteY5" fmla="*/ 0 h 1014048"/>
                <a:gd name="connsiteX0" fmla="*/ 0 w 630070"/>
                <a:gd name="connsiteY0" fmla="*/ 996950 h 1006828"/>
                <a:gd name="connsiteX1" fmla="*/ 216004 w 630070"/>
                <a:gd name="connsiteY1" fmla="*/ 1003809 h 1006828"/>
                <a:gd name="connsiteX2" fmla="*/ 438149 w 630070"/>
                <a:gd name="connsiteY2" fmla="*/ 984226 h 1006828"/>
                <a:gd name="connsiteX3" fmla="*/ 628650 w 630070"/>
                <a:gd name="connsiteY3" fmla="*/ 800100 h 1006828"/>
                <a:gd name="connsiteX4" fmla="*/ 336550 w 630070"/>
                <a:gd name="connsiteY4" fmla="*/ 590550 h 1006828"/>
                <a:gd name="connsiteX5" fmla="*/ 533400 w 630070"/>
                <a:gd name="connsiteY5" fmla="*/ 0 h 1006828"/>
                <a:gd name="connsiteX0" fmla="*/ 0 w 630302"/>
                <a:gd name="connsiteY0" fmla="*/ 996950 h 1004630"/>
                <a:gd name="connsiteX1" fmla="*/ 216004 w 630302"/>
                <a:gd name="connsiteY1" fmla="*/ 1003809 h 1004630"/>
                <a:gd name="connsiteX2" fmla="*/ 444501 w 630302"/>
                <a:gd name="connsiteY2" fmla="*/ 977862 h 1004630"/>
                <a:gd name="connsiteX3" fmla="*/ 628650 w 630302"/>
                <a:gd name="connsiteY3" fmla="*/ 800100 h 1004630"/>
                <a:gd name="connsiteX4" fmla="*/ 336550 w 630302"/>
                <a:gd name="connsiteY4" fmla="*/ 590550 h 1004630"/>
                <a:gd name="connsiteX5" fmla="*/ 533400 w 630302"/>
                <a:gd name="connsiteY5" fmla="*/ 0 h 1004630"/>
                <a:gd name="connsiteX0" fmla="*/ 0 w 630302"/>
                <a:gd name="connsiteY0" fmla="*/ 996950 h 1003821"/>
                <a:gd name="connsiteX1" fmla="*/ 216004 w 630302"/>
                <a:gd name="connsiteY1" fmla="*/ 1003809 h 1003821"/>
                <a:gd name="connsiteX2" fmla="*/ 444501 w 630302"/>
                <a:gd name="connsiteY2" fmla="*/ 971499 h 1003821"/>
                <a:gd name="connsiteX3" fmla="*/ 628650 w 630302"/>
                <a:gd name="connsiteY3" fmla="*/ 800100 h 1003821"/>
                <a:gd name="connsiteX4" fmla="*/ 336550 w 630302"/>
                <a:gd name="connsiteY4" fmla="*/ 590550 h 1003821"/>
                <a:gd name="connsiteX5" fmla="*/ 533400 w 630302"/>
                <a:gd name="connsiteY5" fmla="*/ 0 h 1003821"/>
                <a:gd name="connsiteX0" fmla="*/ 0 w 630236"/>
                <a:gd name="connsiteY0" fmla="*/ 996950 h 1003833"/>
                <a:gd name="connsiteX1" fmla="*/ 254127 w 630236"/>
                <a:gd name="connsiteY1" fmla="*/ 1003821 h 1003833"/>
                <a:gd name="connsiteX2" fmla="*/ 444501 w 630236"/>
                <a:gd name="connsiteY2" fmla="*/ 971499 h 1003833"/>
                <a:gd name="connsiteX3" fmla="*/ 628650 w 630236"/>
                <a:gd name="connsiteY3" fmla="*/ 800100 h 1003833"/>
                <a:gd name="connsiteX4" fmla="*/ 336550 w 630236"/>
                <a:gd name="connsiteY4" fmla="*/ 590550 h 1003833"/>
                <a:gd name="connsiteX5" fmla="*/ 533400 w 630236"/>
                <a:gd name="connsiteY5" fmla="*/ 0 h 1003833"/>
                <a:gd name="connsiteX0" fmla="*/ 0 w 633656"/>
                <a:gd name="connsiteY0" fmla="*/ 996950 h 1003821"/>
                <a:gd name="connsiteX1" fmla="*/ 254127 w 633656"/>
                <a:gd name="connsiteY1" fmla="*/ 1003821 h 1003821"/>
                <a:gd name="connsiteX2" fmla="*/ 501680 w 633656"/>
                <a:gd name="connsiteY2" fmla="*/ 958776 h 1003821"/>
                <a:gd name="connsiteX3" fmla="*/ 628650 w 633656"/>
                <a:gd name="connsiteY3" fmla="*/ 800100 h 1003821"/>
                <a:gd name="connsiteX4" fmla="*/ 336550 w 633656"/>
                <a:gd name="connsiteY4" fmla="*/ 590550 h 1003821"/>
                <a:gd name="connsiteX5" fmla="*/ 533400 w 633656"/>
                <a:gd name="connsiteY5" fmla="*/ 0 h 1003821"/>
                <a:gd name="connsiteX0" fmla="*/ 0 w 633656"/>
                <a:gd name="connsiteY0" fmla="*/ 990589 h 997460"/>
                <a:gd name="connsiteX1" fmla="*/ 254127 w 633656"/>
                <a:gd name="connsiteY1" fmla="*/ 997460 h 997460"/>
                <a:gd name="connsiteX2" fmla="*/ 501680 w 633656"/>
                <a:gd name="connsiteY2" fmla="*/ 952415 h 997460"/>
                <a:gd name="connsiteX3" fmla="*/ 628650 w 633656"/>
                <a:gd name="connsiteY3" fmla="*/ 793739 h 997460"/>
                <a:gd name="connsiteX4" fmla="*/ 336550 w 633656"/>
                <a:gd name="connsiteY4" fmla="*/ 584189 h 997460"/>
                <a:gd name="connsiteX5" fmla="*/ 622379 w 633656"/>
                <a:gd name="connsiteY5" fmla="*/ 0 h 997460"/>
                <a:gd name="connsiteX0" fmla="*/ 0 w 633656"/>
                <a:gd name="connsiteY0" fmla="*/ 1009649 h 1016520"/>
                <a:gd name="connsiteX1" fmla="*/ 254127 w 633656"/>
                <a:gd name="connsiteY1" fmla="*/ 1016520 h 1016520"/>
                <a:gd name="connsiteX2" fmla="*/ 501680 w 633656"/>
                <a:gd name="connsiteY2" fmla="*/ 971475 h 1016520"/>
                <a:gd name="connsiteX3" fmla="*/ 628650 w 633656"/>
                <a:gd name="connsiteY3" fmla="*/ 812799 h 1016520"/>
                <a:gd name="connsiteX4" fmla="*/ 336550 w 633656"/>
                <a:gd name="connsiteY4" fmla="*/ 603249 h 1016520"/>
                <a:gd name="connsiteX5" fmla="*/ 633656 w 633656"/>
                <a:gd name="connsiteY5" fmla="*/ 0 h 10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656" h="1016520">
                  <a:moveTo>
                    <a:pt x="0" y="1009649"/>
                  </a:moveTo>
                  <a:cubicBezTo>
                    <a:pt x="37059" y="1011853"/>
                    <a:pt x="182160" y="1016520"/>
                    <a:pt x="254127" y="1016520"/>
                  </a:cubicBezTo>
                  <a:cubicBezTo>
                    <a:pt x="326094" y="1016520"/>
                    <a:pt x="439260" y="1005428"/>
                    <a:pt x="501680" y="971475"/>
                  </a:cubicBezTo>
                  <a:cubicBezTo>
                    <a:pt x="564100" y="937522"/>
                    <a:pt x="656172" y="874170"/>
                    <a:pt x="628650" y="812799"/>
                  </a:cubicBezTo>
                  <a:cubicBezTo>
                    <a:pt x="601128" y="751428"/>
                    <a:pt x="335716" y="738715"/>
                    <a:pt x="336550" y="603249"/>
                  </a:cubicBezTo>
                  <a:cubicBezTo>
                    <a:pt x="337384" y="467783"/>
                    <a:pt x="607198" y="79375"/>
                    <a:pt x="6336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2" name="手繪多邊形 36"/>
            <p:cNvSpPr/>
            <p:nvPr/>
          </p:nvSpPr>
          <p:spPr>
            <a:xfrm>
              <a:off x="0" y="0"/>
              <a:ext cx="4305300" cy="114300"/>
            </a:xfrm>
            <a:custGeom>
              <a:avLst/>
              <a:gdLst>
                <a:gd name="connsiteX0" fmla="*/ 0 w 4330700"/>
                <a:gd name="connsiteY0" fmla="*/ 0 h 76200"/>
                <a:gd name="connsiteX1" fmla="*/ 2190750 w 4330700"/>
                <a:gd name="connsiteY1" fmla="*/ 76200 h 76200"/>
                <a:gd name="connsiteX2" fmla="*/ 2190750 w 4330700"/>
                <a:gd name="connsiteY2" fmla="*/ 76200 h 76200"/>
                <a:gd name="connsiteX3" fmla="*/ 4330700 w 4330700"/>
                <a:gd name="connsiteY3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4330700 w 4330700"/>
                <a:gd name="connsiteY4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3181350 w 4330700"/>
                <a:gd name="connsiteY4" fmla="*/ 38100 h 76200"/>
                <a:gd name="connsiteX5" fmla="*/ 4330700 w 4330700"/>
                <a:gd name="connsiteY5" fmla="*/ 0 h 76200"/>
                <a:gd name="connsiteX0" fmla="*/ 0 w 4330700"/>
                <a:gd name="connsiteY0" fmla="*/ 0 h 101600"/>
                <a:gd name="connsiteX1" fmla="*/ 1238250 w 4330700"/>
                <a:gd name="connsiteY1" fmla="*/ 444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95250"/>
                <a:gd name="connsiteX1" fmla="*/ 1244600 w 4330700"/>
                <a:gd name="connsiteY1" fmla="*/ 95250 h 95250"/>
                <a:gd name="connsiteX2" fmla="*/ 2190750 w 4330700"/>
                <a:gd name="connsiteY2" fmla="*/ 76200 h 95250"/>
                <a:gd name="connsiteX3" fmla="*/ 3181350 w 4330700"/>
                <a:gd name="connsiteY3" fmla="*/ 38100 h 95250"/>
                <a:gd name="connsiteX4" fmla="*/ 4330700 w 4330700"/>
                <a:gd name="connsiteY4" fmla="*/ 0 h 95250"/>
                <a:gd name="connsiteX0" fmla="*/ 0 w 4330700"/>
                <a:gd name="connsiteY0" fmla="*/ 0 h 114300"/>
                <a:gd name="connsiteX1" fmla="*/ 1244600 w 4330700"/>
                <a:gd name="connsiteY1" fmla="*/ 95250 h 114300"/>
                <a:gd name="connsiteX2" fmla="*/ 2190750 w 4330700"/>
                <a:gd name="connsiteY2" fmla="*/ 114300 h 114300"/>
                <a:gd name="connsiteX3" fmla="*/ 3181350 w 4330700"/>
                <a:gd name="connsiteY3" fmla="*/ 38100 h 114300"/>
                <a:gd name="connsiteX4" fmla="*/ 4330700 w 4330700"/>
                <a:gd name="connsiteY4" fmla="*/ 0 h 114300"/>
                <a:gd name="connsiteX0" fmla="*/ 0 w 4330700"/>
                <a:gd name="connsiteY0" fmla="*/ 0 h 114715"/>
                <a:gd name="connsiteX1" fmla="*/ 1244600 w 4330700"/>
                <a:gd name="connsiteY1" fmla="*/ 95250 h 114715"/>
                <a:gd name="connsiteX2" fmla="*/ 2190750 w 4330700"/>
                <a:gd name="connsiteY2" fmla="*/ 114300 h 114715"/>
                <a:gd name="connsiteX3" fmla="*/ 3200400 w 4330700"/>
                <a:gd name="connsiteY3" fmla="*/ 76200 h 114715"/>
                <a:gd name="connsiteX4" fmla="*/ 4330700 w 4330700"/>
                <a:gd name="connsiteY4" fmla="*/ 0 h 114715"/>
                <a:gd name="connsiteX0" fmla="*/ 0 w 4305300"/>
                <a:gd name="connsiteY0" fmla="*/ 63731 h 114715"/>
                <a:gd name="connsiteX1" fmla="*/ 1219200 w 4305300"/>
                <a:gd name="connsiteY1" fmla="*/ 95250 h 114715"/>
                <a:gd name="connsiteX2" fmla="*/ 2165350 w 4305300"/>
                <a:gd name="connsiteY2" fmla="*/ 114300 h 114715"/>
                <a:gd name="connsiteX3" fmla="*/ 3175000 w 4305300"/>
                <a:gd name="connsiteY3" fmla="*/ 76200 h 114715"/>
                <a:gd name="connsiteX4" fmla="*/ 4305300 w 4305300"/>
                <a:gd name="connsiteY4" fmla="*/ 0 h 1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00" h="114715">
                  <a:moveTo>
                    <a:pt x="0" y="63731"/>
                  </a:moveTo>
                  <a:lnTo>
                    <a:pt x="1219200" y="95250"/>
                  </a:lnTo>
                  <a:cubicBezTo>
                    <a:pt x="1534583" y="101600"/>
                    <a:pt x="1839383" y="117475"/>
                    <a:pt x="2165350" y="114300"/>
                  </a:cubicBezTo>
                  <a:cubicBezTo>
                    <a:pt x="2491317" y="111125"/>
                    <a:pt x="2838450" y="88900"/>
                    <a:pt x="3175000" y="76200"/>
                  </a:cubicBezTo>
                  <a:lnTo>
                    <a:pt x="43053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44" name="文字方塊 34"/>
          <p:cNvSpPr txBox="1"/>
          <p:nvPr/>
        </p:nvSpPr>
        <p:spPr>
          <a:xfrm>
            <a:off x="8028416" y="1023584"/>
            <a:ext cx="288000" cy="31718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i="1" kern="1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</a:t>
            </a:r>
            <a:r>
              <a:rPr lang="en-US" sz="2000" kern="100" baseline="-25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ts</a:t>
            </a:r>
            <a:endParaRPr lang="zh-TW" sz="2000" kern="100" baseline="-250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6" name="向左箭號 26"/>
          <p:cNvSpPr/>
          <p:nvPr/>
        </p:nvSpPr>
        <p:spPr>
          <a:xfrm>
            <a:off x="8332956" y="1099290"/>
            <a:ext cx="557647" cy="1798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文字方塊 34"/>
          <p:cNvSpPr txBox="1"/>
          <p:nvPr/>
        </p:nvSpPr>
        <p:spPr>
          <a:xfrm>
            <a:off x="521199" y="1592824"/>
            <a:ext cx="252000" cy="252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i="1" kern="1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</a:t>
            </a:r>
            <a:r>
              <a:rPr lang="en-US" sz="1400" kern="100" baseline="-25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tm</a:t>
            </a:r>
            <a:endParaRPr lang="zh-TW" sz="1400" kern="100" baseline="-250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9" name="向左箭號 26"/>
          <p:cNvSpPr>
            <a:spLocks noChangeAspect="1"/>
          </p:cNvSpPr>
          <p:nvPr/>
        </p:nvSpPr>
        <p:spPr>
          <a:xfrm>
            <a:off x="827616" y="1681107"/>
            <a:ext cx="288000" cy="1013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200"/>
          </a:p>
        </p:txBody>
      </p:sp>
      <p:sp>
        <p:nvSpPr>
          <p:cNvPr id="3" name="文本框 2"/>
          <p:cNvSpPr txBox="1"/>
          <p:nvPr/>
        </p:nvSpPr>
        <p:spPr>
          <a:xfrm>
            <a:off x="311054" y="1014288"/>
            <a:ext cx="612000" cy="251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 smtClean="0">
                <a:solidFill>
                  <a:srgbClr val="0000FF"/>
                </a:solidFill>
              </a:rPr>
              <a:t>Model</a:t>
            </a:r>
            <a:endParaRPr lang="zh-CN" altLang="en-US" sz="1600" dirty="0" err="1" smtClean="0">
              <a:solidFill>
                <a:srgbClr val="0000FF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00344" y="971432"/>
            <a:ext cx="468000" cy="251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 smtClean="0">
                <a:solidFill>
                  <a:srgbClr val="0000FF"/>
                </a:solidFill>
              </a:rPr>
              <a:t>Ship</a:t>
            </a:r>
            <a:endParaRPr lang="zh-CN" altLang="en-US" sz="1600" dirty="0" err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1" grpId="0"/>
      <p:bldP spid="44" grpId="0" animBg="1"/>
      <p:bldP spid="46" grpId="0" animBg="1"/>
      <p:bldP spid="48" grpId="0" animBg="1"/>
      <p:bldP spid="49" grpId="0" animBg="1"/>
      <p:bldP spid="3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8-3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母型船数据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30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3024000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 smtClean="0">
                <a:solidFill>
                  <a:srgbClr val="0000FF"/>
                </a:solidFill>
                <a:latin typeface="Times New Roman" pitchFamily="18" charset="0"/>
              </a:rPr>
              <a:t>海军系数法</a:t>
            </a:r>
            <a:endParaRPr lang="en-US" altLang="zh-TW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>
              <a:xfrm>
                <a:off x="252000" y="4797152"/>
                <a:ext cx="8783520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71200" lvl="2" indent="-457200">
                  <a:buFont typeface="+mj-lt"/>
                  <a:buAutoNum type="arabicPeriod"/>
                </a:pP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形状进似的船，湿面积大致与排水量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的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2/3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次方成正比，即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∝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797152"/>
                <a:ext cx="8783520" cy="360000"/>
              </a:xfrm>
              <a:prstGeom prst="rect">
                <a:avLst/>
              </a:prstGeom>
              <a:blipFill rotWithShape="0">
                <a:blip r:embed="rId3"/>
                <a:stretch>
                  <a:fillRect t="-108475" r="-1319" b="-125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5157192"/>
            <a:ext cx="8783520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eriod" startAt="2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两者雷诺数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相近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两者摩擦阻力系数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近似相等，即等于常数。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将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两船摩擦阻力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写成：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200" dirty="0" smtClean="0">
                <a:solidFill>
                  <a:srgbClr val="0000FF"/>
                </a:solidFill>
              </a:rPr>
              <a:t>适用条件</a:t>
            </a:r>
            <a:endParaRPr lang="en-US" altLang="zh-TW" sz="2200" dirty="0" smtClean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1340808"/>
            <a:ext cx="8641656" cy="169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 smtClean="0"/>
              <a:t>设计船与母型船</a:t>
            </a:r>
            <a:r>
              <a:rPr lang="zh-TW" altLang="en-US" sz="2000" dirty="0" smtClean="0">
                <a:solidFill>
                  <a:srgbClr val="FF0000"/>
                </a:solidFill>
              </a:rPr>
              <a:t>相似</a:t>
            </a:r>
            <a:r>
              <a:rPr lang="zh-TW" altLang="en-US" sz="2000" dirty="0"/>
              <a:t>，且母型</a:t>
            </a:r>
            <a:r>
              <a:rPr lang="zh-TW" altLang="en-US" sz="2000" dirty="0" smtClean="0"/>
              <a:t>船的</a:t>
            </a:r>
            <a:r>
              <a:rPr lang="zh-TW" altLang="en-US" sz="2000" dirty="0" smtClean="0">
                <a:solidFill>
                  <a:srgbClr val="FF0000"/>
                </a:solidFill>
              </a:rPr>
              <a:t>数据可靠</a:t>
            </a:r>
            <a:r>
              <a:rPr lang="zh-TW" altLang="en-US" sz="2000" dirty="0" smtClean="0"/>
              <a:t>，通过</a:t>
            </a:r>
            <a:r>
              <a:rPr lang="zh-TW" altLang="en-US" sz="2000" dirty="0"/>
              <a:t>母型</a:t>
            </a:r>
            <a:r>
              <a:rPr lang="zh-TW" altLang="en-US" sz="2000" dirty="0" smtClean="0"/>
              <a:t>船与设计船的某些线型的</a:t>
            </a:r>
            <a:r>
              <a:rPr lang="zh-TW" altLang="en-US" sz="2000" dirty="0" smtClean="0">
                <a:solidFill>
                  <a:srgbClr val="FF0000"/>
                </a:solidFill>
              </a:rPr>
              <a:t>主要特征</a:t>
            </a:r>
            <a:r>
              <a:rPr lang="zh-TW" altLang="en-US" sz="2000" dirty="0" smtClean="0"/>
              <a:t>，计算出</a:t>
            </a:r>
            <a:r>
              <a:rPr lang="zh-TW" altLang="en-US" sz="2000" dirty="0" smtClean="0">
                <a:solidFill>
                  <a:srgbClr val="FF0000"/>
                </a:solidFill>
              </a:rPr>
              <a:t>修正系数</a:t>
            </a:r>
            <a:r>
              <a:rPr lang="zh-TW" altLang="en-US" sz="2000" dirty="0" smtClean="0"/>
              <a:t>，以确定设计船的</a:t>
            </a:r>
            <a:r>
              <a:rPr lang="zh-TW" altLang="en-US" sz="2000" dirty="0" smtClean="0">
                <a:solidFill>
                  <a:srgbClr val="0000FF"/>
                </a:solidFill>
              </a:rPr>
              <a:t>阻力</a:t>
            </a:r>
            <a:r>
              <a:rPr lang="zh-TW" altLang="en-US" sz="2000" dirty="0" smtClean="0"/>
              <a:t>或</a:t>
            </a:r>
            <a:r>
              <a:rPr lang="zh-TW" altLang="en-US" sz="2000" dirty="0" smtClean="0">
                <a:solidFill>
                  <a:srgbClr val="0000FF"/>
                </a:solidFill>
              </a:rPr>
              <a:t>有效功率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1">
              <a:lnSpc>
                <a:spcPct val="100000"/>
              </a:lnSpc>
            </a:pPr>
            <a:r>
              <a:rPr lang="zh-TW" altLang="en-US" sz="2000" dirty="0"/>
              <a:t>准确度与通过母型</a:t>
            </a:r>
            <a:r>
              <a:rPr lang="zh-TW" altLang="en-US" sz="2000" dirty="0" smtClean="0"/>
              <a:t>船和设计船的</a:t>
            </a:r>
            <a:r>
              <a:rPr lang="zh-TW" altLang="en-US" sz="2000" dirty="0" smtClean="0">
                <a:solidFill>
                  <a:srgbClr val="0000FF"/>
                </a:solidFill>
              </a:rPr>
              <a:t>相似度有关。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/>
              <a:t>所得</a:t>
            </a:r>
            <a:r>
              <a:rPr lang="zh-TW" altLang="en-US" sz="2000" dirty="0">
                <a:solidFill>
                  <a:srgbClr val="0000FF"/>
                </a:solidFill>
              </a:rPr>
              <a:t>精确度</a:t>
            </a:r>
            <a:r>
              <a:rPr lang="zh-TW" altLang="en-US" sz="2000" dirty="0"/>
              <a:t>不一定很高，但方法</a:t>
            </a:r>
            <a:r>
              <a:rPr lang="zh-TW" altLang="en-US" sz="2000" dirty="0" smtClean="0">
                <a:solidFill>
                  <a:srgbClr val="0000FF"/>
                </a:solidFill>
              </a:rPr>
              <a:t>简单易行</a:t>
            </a:r>
            <a:r>
              <a:rPr lang="zh-TW" altLang="en-US" sz="2000" dirty="0" smtClean="0"/>
              <a:t>，因而被用于</a:t>
            </a:r>
            <a:r>
              <a:rPr lang="zh-TW" altLang="en-US" sz="2000" dirty="0" smtClean="0">
                <a:solidFill>
                  <a:srgbClr val="0000FF"/>
                </a:solidFill>
              </a:rPr>
              <a:t>比较多种设计方案</a:t>
            </a:r>
            <a:r>
              <a:rPr lang="zh-TW" altLang="en-US" sz="2000" dirty="0" smtClean="0"/>
              <a:t>的阻力性能估算，或仅要求对</a:t>
            </a:r>
            <a:r>
              <a:rPr lang="zh-TW" altLang="en-US" sz="2000" dirty="0" smtClean="0">
                <a:solidFill>
                  <a:srgbClr val="0000FF"/>
                </a:solidFill>
              </a:rPr>
              <a:t>阻力性能作粗略估算</a:t>
            </a:r>
            <a:r>
              <a:rPr lang="zh-TW" altLang="en-US" sz="2000" dirty="0" smtClean="0"/>
              <a:t>的情况。</a:t>
            </a:r>
            <a:endParaRPr lang="en-US" altLang="zh-TW" sz="2000" dirty="0" smtClean="0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356992"/>
            <a:ext cx="87840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最简便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的一种方法。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需母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型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船和设计船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主尺度比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船型系数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型线形状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相应速度应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比较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接近。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基础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：假定设计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船与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母型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船在傅汝德数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相等时</a:t>
            </a:r>
            <a:r>
              <a:rPr lang="zh-TW" altLang="en-US" sz="2000" i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两者的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海军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系数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相等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出发点：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821989"/>
              </p:ext>
            </p:extLst>
          </p:nvPr>
        </p:nvGraphicFramePr>
        <p:xfrm>
          <a:off x="3777025" y="5517232"/>
          <a:ext cx="1084942" cy="3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4" imgW="749160" imgH="241200" progId="Equation.DSMT4">
                  <p:embed/>
                </p:oleObj>
              </mc:Choice>
              <mc:Fallback>
                <p:oleObj name="Equation" r:id="rId4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7025" y="5517232"/>
                        <a:ext cx="1084942" cy="3493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5887924"/>
            <a:ext cx="8783520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eriod" startAt="3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同样对于剩馀阻力，在低速或傅汝德数相近时，则进似有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等于常数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，两船的剩馀阻力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982610"/>
              </p:ext>
            </p:extLst>
          </p:nvPr>
        </p:nvGraphicFramePr>
        <p:xfrm>
          <a:off x="4216400" y="6248400"/>
          <a:ext cx="1066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6" imgW="736560" imgH="241200" progId="Equation.DSMT4">
                  <p:embed/>
                </p:oleObj>
              </mc:Choice>
              <mc:Fallback>
                <p:oleObj name="Equation" r:id="rId6" imgW="736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6400" y="6248400"/>
                        <a:ext cx="1066800" cy="3492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0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1" grpId="0" build="p"/>
      <p:bldP spid="12" grpId="0" uiExpand="1" build="p" animBg="1"/>
      <p:bldP spid="13" grpId="0" uiExpand="1" build="p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8-3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母型船数据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31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980728"/>
            <a:ext cx="8783520" cy="68499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eriod" startAt="2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两者雷诺数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相近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两者摩擦阻力系数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近似相等，即等于常数。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将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两船摩擦阻力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写成：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89057"/>
              </p:ext>
            </p:extLst>
          </p:nvPr>
        </p:nvGraphicFramePr>
        <p:xfrm>
          <a:off x="3777025" y="1332000"/>
          <a:ext cx="1084942" cy="3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Equation" r:id="rId3" imgW="749160" imgH="241200" progId="Equation.DSMT4">
                  <p:embed/>
                </p:oleObj>
              </mc:Choice>
              <mc:Fallback>
                <p:oleObj name="Equation" r:id="rId3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7025" y="1332000"/>
                        <a:ext cx="1084942" cy="3493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1693333"/>
            <a:ext cx="8783520" cy="7031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eriod" startAt="3"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同样对于剩馀阻力，在低速或傅汝德数相近时，则进似有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等于常数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，两船的剩馀阻力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95817"/>
              </p:ext>
            </p:extLst>
          </p:nvPr>
        </p:nvGraphicFramePr>
        <p:xfrm>
          <a:off x="4216400" y="2072928"/>
          <a:ext cx="1066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" name="Equation" r:id="rId5" imgW="736560" imgH="241200" progId="Equation.DSMT4">
                  <p:embed/>
                </p:oleObj>
              </mc:Choice>
              <mc:Fallback>
                <p:oleObj name="Equation" r:id="rId5" imgW="736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6400" y="2072928"/>
                        <a:ext cx="1066800" cy="3492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251520" y="2437849"/>
            <a:ext cx="3996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2" indent="0">
              <a:buNone/>
            </a:pPr>
            <a:r>
              <a:rPr lang="zh-TW" altLang="en-US" sz="2000" smtClean="0">
                <a:latin typeface="Times New Roman" pitchFamily="18" charset="0"/>
                <a:cs typeface="Times New Roman" pitchFamily="18" charset="0"/>
              </a:rPr>
              <a:t>       总阻力和有效功率分别为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12840"/>
              </p:ext>
            </p:extLst>
          </p:nvPr>
        </p:nvGraphicFramePr>
        <p:xfrm>
          <a:off x="1187623" y="2803246"/>
          <a:ext cx="2447642" cy="91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Equation" r:id="rId7" imgW="1904760" imgH="711000" progId="Equation.DSMT4">
                  <p:embed/>
                </p:oleObj>
              </mc:Choice>
              <mc:Fallback>
                <p:oleObj name="Equation" r:id="rId7" imgW="19047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623" y="2803246"/>
                        <a:ext cx="2447642" cy="91378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923928" y="2803246"/>
            <a:ext cx="1440000" cy="884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zh-TW" alt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排水量</a:t>
            </a:r>
            <a:r>
              <a:rPr lang="en-US" altLang="zh-TW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(t)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zh-TW" alt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航速</a:t>
            </a:r>
            <a:r>
              <a:rPr lang="en-US" altLang="zh-TW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kn</a:t>
            </a:r>
            <a:r>
              <a:rPr lang="en-US" altLang="zh-TW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CN" sz="14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zh-TW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海军系数</a:t>
            </a:r>
            <a:endParaRPr lang="zh-CN" altLang="en-US" sz="14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80112" y="2966438"/>
            <a:ext cx="3276000" cy="534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600" dirty="0" smtClean="0">
                <a:solidFill>
                  <a:srgbClr val="333333"/>
                </a:solidFill>
              </a:rPr>
              <a:t>对于</a:t>
            </a:r>
            <a:r>
              <a:rPr lang="zh-TW" altLang="en-US" sz="1600" dirty="0" smtClean="0">
                <a:solidFill>
                  <a:srgbClr val="0000FF"/>
                </a:solidFill>
              </a:rPr>
              <a:t>船型相似</a:t>
            </a:r>
            <a:r>
              <a:rPr lang="zh-TW" altLang="en-US" sz="1600" dirty="0" smtClean="0">
                <a:solidFill>
                  <a:srgbClr val="333333"/>
                </a:solidFill>
              </a:rPr>
              <a:t>，</a:t>
            </a:r>
            <a:r>
              <a:rPr lang="zh-TW" altLang="en-US" sz="1600" dirty="0" smtClean="0">
                <a:solidFill>
                  <a:srgbClr val="0000FF"/>
                </a:solidFill>
              </a:rPr>
              <a:t>尺度</a:t>
            </a:r>
            <a:r>
              <a:rPr lang="zh-TW" altLang="en-US" sz="1600" dirty="0" smtClean="0">
                <a:solidFill>
                  <a:srgbClr val="333333"/>
                </a:solidFill>
              </a:rPr>
              <a:t>和</a:t>
            </a:r>
            <a:r>
              <a:rPr lang="zh-TW" altLang="en-US" sz="1600" dirty="0" smtClean="0">
                <a:solidFill>
                  <a:srgbClr val="0000FF"/>
                </a:solidFill>
              </a:rPr>
              <a:t>航速相近</a:t>
            </a:r>
            <a:r>
              <a:rPr lang="zh-TW" altLang="en-US" sz="1600" dirty="0" smtClean="0">
                <a:solidFill>
                  <a:srgbClr val="333333"/>
                </a:solidFill>
              </a:rPr>
              <a:t>的船，其</a:t>
            </a:r>
            <a:r>
              <a:rPr lang="zh-TW" altLang="en-US" sz="1600" dirty="0" smtClean="0">
                <a:solidFill>
                  <a:srgbClr val="FF0000"/>
                </a:solidFill>
              </a:rPr>
              <a:t>海军系数</a:t>
            </a:r>
            <a:r>
              <a:rPr lang="zh-TW" altLang="en-US" sz="1600" dirty="0" smtClean="0">
                <a:solidFill>
                  <a:srgbClr val="333333"/>
                </a:solidFill>
              </a:rPr>
              <a:t>大致</a:t>
            </a:r>
            <a:r>
              <a:rPr lang="zh-TW" altLang="en-US" sz="1600" dirty="0" smtClean="0">
                <a:solidFill>
                  <a:srgbClr val="FF0000"/>
                </a:solidFill>
              </a:rPr>
              <a:t>相同</a:t>
            </a:r>
            <a:endParaRPr lang="zh-CN" altLang="en-US" sz="1600" dirty="0" err="1" smtClean="0">
              <a:solidFill>
                <a:srgbClr val="FF0000"/>
              </a:solidFill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3753072"/>
            <a:ext cx="8568000" cy="684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2" indent="0">
              <a:buNone/>
            </a:pPr>
            <a:r>
              <a:rPr lang="zh-TW" altLang="en-US" sz="2000" smtClean="0">
                <a:latin typeface="Times New Roman" pitchFamily="18" charset="0"/>
                <a:cs typeface="Times New Roman" pitchFamily="18" charset="0"/>
              </a:rPr>
              <a:t>       若能找到母型船，即与设计船的</a:t>
            </a:r>
            <a:r>
              <a:rPr lang="zh-TW" altLang="en-US" sz="20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船型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相似</a:t>
            </a:r>
            <a:r>
              <a:rPr lang="zh-TW" altLang="en-US" sz="2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尺度</a:t>
            </a:r>
            <a:r>
              <a:rPr lang="zh-TW" altLang="en-US" sz="2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航速相近</a:t>
            </a:r>
            <a:r>
              <a:rPr lang="zh-TW" altLang="en-US" sz="200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母型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船，先</a:t>
            </a:r>
            <a:r>
              <a:rPr lang="zh-TW" altLang="en-US" sz="2000" smtClean="0">
                <a:latin typeface="Times New Roman" pitchFamily="18" charset="0"/>
                <a:cs typeface="Times New Roman" pitchFamily="18" charset="0"/>
              </a:rPr>
              <a:t>求得其</a:t>
            </a:r>
            <a:r>
              <a:rPr lang="zh-TW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海军系数</a:t>
            </a:r>
            <a:r>
              <a:rPr lang="zh-TW" altLang="en-US" sz="2000" smtClean="0">
                <a:latin typeface="Times New Roman" pitchFamily="18" charset="0"/>
                <a:cs typeface="Times New Roman" pitchFamily="18" charset="0"/>
              </a:rPr>
              <a:t>，如此设计船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的有效功率可由下式算得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660817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3976"/>
              </p:ext>
            </p:extLst>
          </p:nvPr>
        </p:nvGraphicFramePr>
        <p:xfrm>
          <a:off x="1249586" y="4437112"/>
          <a:ext cx="9461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11" imgW="736560" imgH="457200" progId="Equation.DSMT4">
                  <p:embed/>
                </p:oleObj>
              </mc:Choice>
              <mc:Fallback>
                <p:oleObj name="Equation" r:id="rId11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49586" y="4437112"/>
                        <a:ext cx="946150" cy="5873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內容版面配置區 2"/>
          <p:cNvSpPr txBox="1">
            <a:spLocks/>
          </p:cNvSpPr>
          <p:nvPr/>
        </p:nvSpPr>
        <p:spPr>
          <a:xfrm>
            <a:off x="251520" y="5049216"/>
            <a:ext cx="7128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2" indent="0">
              <a:buNone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机器功率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可比照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有效功率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方式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按照下列關係式计算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050800"/>
              </p:ext>
            </p:extLst>
          </p:nvPr>
        </p:nvGraphicFramePr>
        <p:xfrm>
          <a:off x="3314700" y="5505450"/>
          <a:ext cx="9953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13" imgW="774360" imgH="457200" progId="Equation.DSMT4">
                  <p:embed/>
                </p:oleObj>
              </mc:Choice>
              <mc:Fallback>
                <p:oleObj name="Equation" r:id="rId13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4700" y="5505450"/>
                        <a:ext cx="995363" cy="5873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778367"/>
              </p:ext>
            </p:extLst>
          </p:nvPr>
        </p:nvGraphicFramePr>
        <p:xfrm>
          <a:off x="1217613" y="5505450"/>
          <a:ext cx="10287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15" imgW="799920" imgH="457200" progId="Equation.DSMT4">
                  <p:embed/>
                </p:oleObj>
              </mc:Choice>
              <mc:Fallback>
                <p:oleObj name="Equation" r:id="rId15" imgW="79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7613" y="5505450"/>
                        <a:ext cx="1028700" cy="5873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5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8-3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母型船数据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51520" y="980847"/>
            <a:ext cx="8784000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海军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系数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</a:rPr>
              <a:t>一般由母型船的试航数据得到，若无相近母型船，则可藉由一些经验公式或经验数据确定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海军系数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。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</a:rPr>
              <a:t>在</a:t>
            </a:r>
            <a:r>
              <a:rPr lang="zh-TW" altLang="en-US" sz="2000" dirty="0" smtClean="0">
                <a:latin typeface="Times New Roman" pitchFamily="18" charset="0"/>
              </a:rPr>
              <a:t>使用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海军系数法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</a:rPr>
              <a:t>估计舰船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有效功率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</a:rPr>
              <a:t>时，不仅应注意船型接近，傅汝德数相同，且要考虑主尺度及雷诺数相近。</a:t>
            </a:r>
            <a:endParaRPr lang="en-US" altLang="zh-TW" sz="2000" baseline="-25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两船的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尺度相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近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时，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新船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下标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母型船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下标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阻力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的比：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7142"/>
              </p:ext>
            </p:extLst>
          </p:nvPr>
        </p:nvGraphicFramePr>
        <p:xfrm>
          <a:off x="6546850" y="422642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6850" y="422642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442941"/>
              </p:ext>
            </p:extLst>
          </p:nvPr>
        </p:nvGraphicFramePr>
        <p:xfrm>
          <a:off x="7956376" y="2204864"/>
          <a:ext cx="936105" cy="69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Equation" r:id="rId5" imgW="583920" imgH="431640" progId="Equation.DSMT4">
                  <p:embed/>
                </p:oleObj>
              </mc:Choice>
              <mc:Fallback>
                <p:oleObj name="Equation" r:id="rId5" imgW="583920" imgH="43164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204864"/>
                        <a:ext cx="936105" cy="69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內容版面配置區 2"/>
          <p:cNvSpPr txBox="1">
            <a:spLocks/>
          </p:cNvSpPr>
          <p:nvPr/>
        </p:nvSpPr>
        <p:spPr>
          <a:xfrm>
            <a:off x="251519" y="2960984"/>
            <a:ext cx="2448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同时其长度比为：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251520" y="5445224"/>
            <a:ext cx="7020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假设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新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船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母型船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之推进系数相同，则两船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之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机器功率比：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448805"/>
              </p:ext>
            </p:extLst>
          </p:nvPr>
        </p:nvGraphicFramePr>
        <p:xfrm>
          <a:off x="2740214" y="2923846"/>
          <a:ext cx="1771961" cy="43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" name="Equation" r:id="rId7" imgW="1143000" imgH="279360" progId="Equation.DSMT4">
                  <p:embed/>
                </p:oleObj>
              </mc:Choice>
              <mc:Fallback>
                <p:oleObj name="Equation" r:id="rId7" imgW="1143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0214" y="2923846"/>
                        <a:ext cx="1771961" cy="43314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內容版面配置區 2"/>
          <p:cNvSpPr txBox="1">
            <a:spLocks/>
          </p:cNvSpPr>
          <p:nvPr/>
        </p:nvSpPr>
        <p:spPr>
          <a:xfrm>
            <a:off x="251520" y="3825080"/>
            <a:ext cx="3312368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在相应速度时，速度比：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41084"/>
              </p:ext>
            </p:extLst>
          </p:nvPr>
        </p:nvGraphicFramePr>
        <p:xfrm>
          <a:off x="3793728" y="3558654"/>
          <a:ext cx="1930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" name="Equation" r:id="rId9" imgW="1244520" imgH="520560" progId="Equation.DSMT4">
                  <p:embed/>
                </p:oleObj>
              </mc:Choice>
              <mc:Fallback>
                <p:oleObj name="Equation" r:id="rId9" imgW="12445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93728" y="3558654"/>
                        <a:ext cx="1930400" cy="8064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內容版面配置區 2"/>
          <p:cNvSpPr txBox="1">
            <a:spLocks/>
          </p:cNvSpPr>
          <p:nvPr/>
        </p:nvSpPr>
        <p:spPr>
          <a:xfrm>
            <a:off x="251520" y="4725144"/>
            <a:ext cx="1872208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因此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449708"/>
              </p:ext>
            </p:extLst>
          </p:nvPr>
        </p:nvGraphicFramePr>
        <p:xfrm>
          <a:off x="2051720" y="4504234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6" name="Equation" r:id="rId11" imgW="1358640" imgH="507960" progId="Equation.DSMT4">
                  <p:embed/>
                </p:oleObj>
              </mc:Choice>
              <mc:Fallback>
                <p:oleObj name="Equation" r:id="rId11" imgW="1358640" imgH="50796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504234"/>
                        <a:ext cx="210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232278"/>
              </p:ext>
            </p:extLst>
          </p:nvPr>
        </p:nvGraphicFramePr>
        <p:xfrm>
          <a:off x="7421885" y="5213524"/>
          <a:ext cx="139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7" name="Equation" r:id="rId13" imgW="901440" imgH="507960" progId="Equation.DSMT4">
                  <p:embed/>
                </p:oleObj>
              </mc:Choice>
              <mc:Fallback>
                <p:oleObj name="Equation" r:id="rId13" imgW="901440" imgH="507960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885" y="5213524"/>
                        <a:ext cx="139858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內容版面配置區 2"/>
          <p:cNvSpPr txBox="1">
            <a:spLocks/>
          </p:cNvSpPr>
          <p:nvPr/>
        </p:nvSpPr>
        <p:spPr>
          <a:xfrm>
            <a:off x="251520" y="5985320"/>
            <a:ext cx="6912768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新船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之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机器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功率即可由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母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型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船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之机器功率算出。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5" grpId="0" animBg="1"/>
      <p:bldP spid="27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8-3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母型船数据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母型</a:t>
            </a:r>
            <a:r>
              <a:rPr lang="zh-TW" altLang="en-US" sz="2200" dirty="0" smtClean="0">
                <a:latin typeface="Times New Roman" pitchFamily="18" charset="0"/>
              </a:rPr>
              <a:t>船剩馀阻力修正法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807"/>
            <a:ext cx="8641656" cy="251394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 smtClean="0"/>
              <a:t>按傅汝德假定将总阻力分为</a:t>
            </a:r>
            <a:r>
              <a:rPr lang="zh-TW" altLang="en-US" sz="2000" dirty="0" smtClean="0">
                <a:solidFill>
                  <a:srgbClr val="0000FF"/>
                </a:solidFill>
              </a:rPr>
              <a:t>摩擦阻力</a:t>
            </a:r>
            <a:r>
              <a:rPr lang="zh-TW" altLang="en-US" sz="2000" dirty="0" smtClean="0"/>
              <a:t>和</a:t>
            </a:r>
            <a:r>
              <a:rPr lang="zh-TW" altLang="en-US" sz="2000" dirty="0" smtClean="0">
                <a:solidFill>
                  <a:srgbClr val="0000FF"/>
                </a:solidFill>
              </a:rPr>
              <a:t>剩馀阻力</a:t>
            </a:r>
            <a:r>
              <a:rPr lang="en-US" altLang="zh-TW" sz="2000" dirty="0" smtClean="0">
                <a:solidFill>
                  <a:srgbClr val="FF0000"/>
                </a:solidFill>
              </a:rPr>
              <a:t>2</a:t>
            </a:r>
            <a:r>
              <a:rPr lang="zh-TW" altLang="en-US" sz="2000" dirty="0" smtClean="0">
                <a:solidFill>
                  <a:srgbClr val="FF0000"/>
                </a:solidFill>
              </a:rPr>
              <a:t>大部分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>
                <a:solidFill>
                  <a:srgbClr val="0000FF"/>
                </a:solidFill>
              </a:rPr>
              <a:t>摩擦阻力</a:t>
            </a:r>
            <a:r>
              <a:rPr lang="zh-TW" altLang="en-US" sz="2000" dirty="0" smtClean="0"/>
              <a:t>采平板公式计算。</a:t>
            </a:r>
            <a:endParaRPr lang="en-US" altLang="zh-TW" sz="2000" dirty="0" smtClean="0"/>
          </a:p>
          <a:p>
            <a:pPr lvl="1"/>
            <a:r>
              <a:rPr lang="zh-TW" altLang="en-US" sz="2000" dirty="0">
                <a:solidFill>
                  <a:srgbClr val="0000FF"/>
                </a:solidFill>
              </a:rPr>
              <a:t>剩馀</a:t>
            </a:r>
            <a:r>
              <a:rPr lang="zh-TW" altLang="en-US" sz="2000" dirty="0" smtClean="0">
                <a:solidFill>
                  <a:srgbClr val="0000FF"/>
                </a:solidFill>
              </a:rPr>
              <a:t>阻力</a:t>
            </a:r>
            <a:r>
              <a:rPr lang="zh-TW" altLang="en-US" sz="2000" dirty="0" smtClean="0">
                <a:solidFill>
                  <a:srgbClr val="080808"/>
                </a:solidFill>
              </a:rPr>
              <a:t>按</a:t>
            </a:r>
            <a:r>
              <a:rPr lang="zh-TW" altLang="en-US" sz="2000" dirty="0" smtClean="0">
                <a:solidFill>
                  <a:srgbClr val="FF0000"/>
                </a:solidFill>
              </a:rPr>
              <a:t>基尔斯</a:t>
            </a:r>
            <a:r>
              <a:rPr lang="zh-TW" altLang="en-US" sz="2000" dirty="0" smtClean="0">
                <a:solidFill>
                  <a:srgbClr val="080808"/>
                </a:solidFill>
              </a:rPr>
              <a:t>提出的</a:t>
            </a:r>
            <a:r>
              <a:rPr lang="zh-TW" altLang="en-US" sz="2000" dirty="0" smtClean="0">
                <a:solidFill>
                  <a:srgbClr val="0000FF"/>
                </a:solidFill>
              </a:rPr>
              <a:t>影响系数</a:t>
            </a:r>
            <a:r>
              <a:rPr lang="zh-TW" altLang="en-US" sz="2000" dirty="0" smtClean="0">
                <a:solidFill>
                  <a:srgbClr val="080808"/>
                </a:solidFill>
              </a:rPr>
              <a:t>的方法</a:t>
            </a:r>
            <a:r>
              <a:rPr lang="zh-TW" altLang="en-US" sz="2000" dirty="0" smtClean="0">
                <a:solidFill>
                  <a:srgbClr val="0000FF"/>
                </a:solidFill>
              </a:rPr>
              <a:t>进行修正</a:t>
            </a:r>
            <a:r>
              <a:rPr lang="zh-TW" altLang="en-US" sz="2000" dirty="0" smtClean="0"/>
              <a:t>。针对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个参数做修正：</a:t>
            </a:r>
            <a:endParaRPr lang="en-US" altLang="zh-TW" sz="2000" dirty="0" smtClean="0"/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</a:rPr>
              <a:t>船舶纵向棱形</a:t>
            </a:r>
            <a:r>
              <a:rPr lang="zh-TW" altLang="en-US" sz="2000" dirty="0" smtClean="0">
                <a:solidFill>
                  <a:srgbClr val="0000FF"/>
                </a:solidFill>
              </a:rPr>
              <a:t>系数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altLang="zh-TW" sz="20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长度排水量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1/3</a:t>
            </a:r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宽度吃水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比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endParaRPr lang="en-US" altLang="zh-TW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76677" y="5517232"/>
            <a:ext cx="4151307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称为</a:t>
            </a:r>
            <a:r>
              <a:rPr lang="zh-TW" altLang="en-US" sz="2000" dirty="0">
                <a:solidFill>
                  <a:srgbClr val="FF0000"/>
                </a:solidFill>
              </a:rPr>
              <a:t>基尔斯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影响系数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251520" y="3744000"/>
                <a:ext cx="8784976" cy="97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TW" altLang="en-US" sz="2000" dirty="0" smtClean="0">
                    <a:solidFill>
                      <a:srgbClr val="FF0000"/>
                    </a:solidFill>
                  </a:rPr>
                  <a:t>基尔斯</a:t>
                </a:r>
                <a:r>
                  <a:rPr lang="zh-TW" altLang="en-US" sz="2000" dirty="0" smtClean="0">
                    <a:solidFill>
                      <a:srgbClr val="080808"/>
                    </a:solidFill>
                  </a:rPr>
                  <a:t>提根据泰洛标准系列以一组标准参数船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=0.65,</m:t>
                    </m:r>
                    <m:f>
                      <m:f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altLang="zh-TW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1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=0.8,</m:t>
                    </m:r>
                    <m:f>
                      <m:f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=3.0)</m:t>
                    </m:r>
                    <m:r>
                      <a:rPr lang="en-US" altLang="zh-TW" sz="1800" b="0" i="1" smtClean="0">
                        <a:solidFill>
                          <a:srgbClr val="08080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</a:rPr>
                  <a:t>的</a:t>
                </a:r>
                <a:r>
                  <a:rPr lang="zh-TW" altLang="en-US" sz="2000" dirty="0">
                    <a:solidFill>
                      <a:srgbClr val="0000FF"/>
                    </a:solidFill>
                  </a:rPr>
                  <a:t>剩馀</a:t>
                </a:r>
                <a:r>
                  <a:rPr lang="zh-TW" altLang="en-US" sz="2000" dirty="0" smtClean="0">
                    <a:solidFill>
                      <a:srgbClr val="0000FF"/>
                    </a:solidFill>
                  </a:rPr>
                  <a:t>阻力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r0</a:t>
                </a:r>
                <a:r>
                  <a:rPr lang="zh-TW" altLang="en-US" sz="2000" dirty="0" smtClean="0">
                    <a:solidFill>
                      <a:srgbClr val="080808"/>
                    </a:solidFill>
                  </a:rPr>
                  <a:t>为基准，将其他具有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</a:rPr>
                  <a:t>值船的</a:t>
                </a:r>
                <a:r>
                  <a:rPr lang="zh-TW" altLang="en-US" sz="2000" dirty="0">
                    <a:solidFill>
                      <a:srgbClr val="0000FF"/>
                    </a:solidFill>
                  </a:rPr>
                  <a:t>剩馀</a:t>
                </a:r>
                <a:r>
                  <a:rPr lang="zh-TW" altLang="en-US" sz="2000" dirty="0" smtClean="0">
                    <a:solidFill>
                      <a:srgbClr val="0000FF"/>
                    </a:solidFill>
                  </a:rPr>
                  <a:t>阻力值</a:t>
                </a:r>
                <a:r>
                  <a:rPr lang="zh-TW" altLang="en-US" sz="2000" dirty="0" smtClean="0">
                    <a:solidFill>
                      <a:srgbClr val="080808"/>
                    </a:solidFill>
                  </a:rPr>
                  <a:t>表达为</a:t>
                </a:r>
                <a:r>
                  <a:rPr lang="zh-TW" altLang="en-US" sz="2000" dirty="0" smtClean="0"/>
                  <a:t>：</a:t>
                </a:r>
                <a:endParaRPr lang="en-US" altLang="zh-TW" sz="2000" dirty="0" smtClean="0"/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44000"/>
                <a:ext cx="8784976" cy="972000"/>
              </a:xfrm>
              <a:prstGeom prst="rect">
                <a:avLst/>
              </a:prstGeom>
              <a:blipFill rotWithShape="0">
                <a:blip r:embed="rId3"/>
                <a:stretch>
                  <a:fillRect t="-1250" r="-1804" b="-4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33427"/>
              </p:ext>
            </p:extLst>
          </p:nvPr>
        </p:nvGraphicFramePr>
        <p:xfrm>
          <a:off x="2051720" y="4752876"/>
          <a:ext cx="1440000" cy="33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4752876"/>
                        <a:ext cx="1440000" cy="33230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368188"/>
              </p:ext>
            </p:extLst>
          </p:nvPr>
        </p:nvGraphicFramePr>
        <p:xfrm>
          <a:off x="4565650" y="4716000"/>
          <a:ext cx="2316163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6" imgW="2349360" imgH="2158920" progId="Equation.DSMT4">
                  <p:embed/>
                </p:oleObj>
              </mc:Choice>
              <mc:Fallback>
                <p:oleObj name="Equation" r:id="rId6" imgW="2349360" imgH="21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5650" y="4716000"/>
                        <a:ext cx="2316163" cy="2130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>
                <a:latin typeface="Times New Roman" pitchFamily="18" charset="0"/>
              </a:rPr>
              <a:t>8-3 </a:t>
            </a:r>
            <a:r>
              <a:rPr lang="zh-TW" altLang="en-US" dirty="0">
                <a:latin typeface="Times New Roman" pitchFamily="18" charset="0"/>
              </a:rPr>
              <a:t>根据母型船数据估算阻力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34</a:t>
            </a:fld>
            <a:endParaRPr lang="en-GB" dirty="0"/>
          </a:p>
        </p:txBody>
      </p:sp>
      <p:pic>
        <p:nvPicPr>
          <p:cNvPr id="5" name="圖片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50975"/>
            <a:ext cx="6210300" cy="39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椭圆 5"/>
          <p:cNvSpPr/>
          <p:nvPr/>
        </p:nvSpPr>
        <p:spPr>
          <a:xfrm>
            <a:off x="6732240" y="1674000"/>
            <a:ext cx="576064" cy="21602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7" name="椭圆 6"/>
          <p:cNvSpPr/>
          <p:nvPr/>
        </p:nvSpPr>
        <p:spPr>
          <a:xfrm>
            <a:off x="7308304" y="4509120"/>
            <a:ext cx="288032" cy="21602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8524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>
                <a:latin typeface="Times New Roman" pitchFamily="18" charset="0"/>
              </a:rPr>
              <a:t>8-3 </a:t>
            </a:r>
            <a:r>
              <a:rPr lang="zh-TW" altLang="en-US" dirty="0">
                <a:latin typeface="Times New Roman" pitchFamily="18" charset="0"/>
              </a:rPr>
              <a:t>根据母型船数据估算阻力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35</a:t>
            </a:fld>
            <a:endParaRPr lang="en-GB" dirty="0"/>
          </a:p>
        </p:txBody>
      </p:sp>
      <p:pic>
        <p:nvPicPr>
          <p:cNvPr id="6" name="圖片 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417320"/>
            <a:ext cx="598932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椭圆 4"/>
          <p:cNvSpPr/>
          <p:nvPr/>
        </p:nvSpPr>
        <p:spPr>
          <a:xfrm>
            <a:off x="2411760" y="2132856"/>
            <a:ext cx="648072" cy="21602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7" name="椭圆 6"/>
          <p:cNvSpPr/>
          <p:nvPr/>
        </p:nvSpPr>
        <p:spPr>
          <a:xfrm>
            <a:off x="6876256" y="4653136"/>
            <a:ext cx="360040" cy="360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9466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>
                <a:latin typeface="Times New Roman" pitchFamily="18" charset="0"/>
              </a:rPr>
              <a:t>8-3 </a:t>
            </a:r>
            <a:r>
              <a:rPr lang="zh-TW" altLang="en-US" dirty="0">
                <a:latin typeface="Times New Roman" pitchFamily="18" charset="0"/>
              </a:rPr>
              <a:t>根据母型船数据估算阻力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36</a:t>
            </a:fld>
            <a:endParaRPr lang="en-GB" dirty="0"/>
          </a:p>
        </p:txBody>
      </p:sp>
      <p:pic>
        <p:nvPicPr>
          <p:cNvPr id="6" name="圖片 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72" y="1824990"/>
            <a:ext cx="5901055" cy="3208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椭圆 4"/>
          <p:cNvSpPr/>
          <p:nvPr/>
        </p:nvSpPr>
        <p:spPr>
          <a:xfrm>
            <a:off x="6156176" y="2276872"/>
            <a:ext cx="792088" cy="28803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7" name="椭圆 6"/>
          <p:cNvSpPr/>
          <p:nvPr/>
        </p:nvSpPr>
        <p:spPr>
          <a:xfrm>
            <a:off x="7092280" y="4293096"/>
            <a:ext cx="252000" cy="28803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9466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8-3 </a:t>
            </a:r>
            <a:r>
              <a:rPr lang="zh-TW" altLang="en-US" dirty="0" smtClean="0">
                <a:latin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</a:rPr>
              <a:t>母型船数据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37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76677" y="980728"/>
            <a:ext cx="861580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之值可分别由图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7-7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、图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7-8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、图</a:t>
            </a:r>
            <a:r>
              <a:rPr lang="en-US" altLang="zh-TW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7-9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查得。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76676" y="1340768"/>
            <a:ext cx="8615804" cy="108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设计的新船及其母型船的参数未必与</a:t>
            </a:r>
            <a:r>
              <a:rPr lang="zh-TW" altLang="en-US" sz="2000" dirty="0" smtClean="0">
                <a:solidFill>
                  <a:srgbClr val="FF0000"/>
                </a:solidFill>
              </a:rPr>
              <a:t>基尔斯</a:t>
            </a:r>
            <a:r>
              <a:rPr lang="zh-TW" altLang="en-US" sz="2000" dirty="0" smtClean="0">
                <a:solidFill>
                  <a:srgbClr val="080808"/>
                </a:solidFill>
              </a:rPr>
              <a:t>的标准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参数船一致，仍可应用该法根据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母型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船的剩馀阻力系数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(parent)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确定新船在相同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数时的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剩馀阻力系数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(design)</a:t>
            </a:r>
            <a:r>
              <a:rPr lang="zh-TW" alt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，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即</a:t>
            </a:r>
            <a:endParaRPr lang="en-US" altLang="zh-TW" sz="20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17119"/>
              </p:ext>
            </p:extLst>
          </p:nvPr>
        </p:nvGraphicFramePr>
        <p:xfrm>
          <a:off x="2123728" y="2060848"/>
          <a:ext cx="253922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3" imgW="1701720" imgH="241200" progId="Equation.DSMT4">
                  <p:embed/>
                </p:oleObj>
              </mc:Choice>
              <mc:Fallback>
                <p:oleObj name="Equation" r:id="rId3" imgW="1701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2060848"/>
                        <a:ext cx="2539229" cy="36004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內容版面配置區 2"/>
              <p:cNvSpPr txBox="1">
                <a:spLocks/>
              </p:cNvSpPr>
              <p:nvPr/>
            </p:nvSpPr>
            <p:spPr>
              <a:xfrm>
                <a:off x="251520" y="2492896"/>
                <a:ext cx="8615804" cy="10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此处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为剩馀阻力修正系数。对于新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设计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船及母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型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船可根据他们各自的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</a:rPr>
                  <a:t>和船速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由图</a:t>
                </a:r>
                <a:r>
                  <a:rPr lang="en-US" altLang="zh-TW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7-7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、图</a:t>
                </a:r>
                <a:r>
                  <a:rPr lang="en-US" altLang="zh-TW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7-8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、图</a:t>
                </a:r>
                <a:r>
                  <a:rPr lang="en-US" altLang="zh-TW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7-9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查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得相应的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剩馀阻力修正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系数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TW" sz="20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，则</a:t>
                </a:r>
                <a:endParaRPr lang="en-US" altLang="zh-TW" sz="2000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2896"/>
                <a:ext cx="8615804" cy="1080000"/>
              </a:xfrm>
              <a:prstGeom prst="rect">
                <a:avLst/>
              </a:prstGeom>
              <a:blipFill rotWithShape="1">
                <a:blip r:embed="rId5"/>
                <a:stretch>
                  <a:fillRect t="-7345" b="-21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16854"/>
              </p:ext>
            </p:extLst>
          </p:nvPr>
        </p:nvGraphicFramePr>
        <p:xfrm>
          <a:off x="2339752" y="3284984"/>
          <a:ext cx="1458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6" imgW="977760" imgH="444240" progId="Equation.DSMT4">
                  <p:embed/>
                </p:oleObj>
              </mc:Choice>
              <mc:Fallback>
                <p:oleObj name="Equation" r:id="rId6" imgW="977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3284984"/>
                        <a:ext cx="1458912" cy="6635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/>
              <p:cNvSpPr txBox="1">
                <a:spLocks/>
              </p:cNvSpPr>
              <p:nvPr/>
            </p:nvSpPr>
            <p:spPr>
              <a:xfrm>
                <a:off x="251520" y="4005064"/>
                <a:ext cx="8615804" cy="10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式中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zh-TW" altLang="en-US" sz="2000" dirty="0">
                    <a:solidFill>
                      <a:srgbClr val="080808"/>
                    </a:solidFill>
                  </a:rPr>
                  <a:t>和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为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分别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表示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设计船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及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母型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船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。其中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之</a:t>
                </a:r>
                <a:r>
                  <a:rPr lang="en-US" altLang="zh-TW" sz="20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以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米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(m)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计，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为海水中之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排水量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以</a:t>
                </a:r>
                <a:r>
                  <a:rPr lang="zh-TW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吨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(t)</a:t>
                </a:r>
                <a:r>
                  <a:rPr lang="zh-TW" altLang="en-US" sz="2000" dirty="0" smtClean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计。</a:t>
                </a:r>
                <a:endParaRPr lang="en-US" altLang="zh-TW" sz="2000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5064"/>
                <a:ext cx="8615804" cy="1080000"/>
              </a:xfrm>
              <a:prstGeom prst="rect">
                <a:avLst/>
              </a:prstGeom>
              <a:blipFill rotWithShape="1">
                <a:blip r:embed="rId8"/>
                <a:stretch>
                  <a:fillRect t="-1130" r="-1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9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Ex. 8-1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请利用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Ex. 7-1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之集装箱船资料及本章所有之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船舶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阻力近似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估算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方法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，包括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根据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船模系列试验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资料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图谱，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已于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Ch.7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使用泰洛法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根据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经验公式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Ayre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法和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Lap-Keller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TW" altLang="en-US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根据</a:t>
            </a:r>
            <a:r>
              <a:rPr lang="zh-TW" altLang="en-US" strike="sngStrik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母型船</a:t>
            </a:r>
            <a:r>
              <a:rPr lang="zh-TW" altLang="en-US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数据</a:t>
            </a:r>
            <a:r>
              <a:rPr lang="en-US" altLang="zh-TW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海军系数法和</a:t>
            </a:r>
            <a:r>
              <a:rPr lang="zh-TW" altLang="en-US" strike="sngStrik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母型船剩馀阻力修正</a:t>
            </a:r>
            <a:r>
              <a:rPr lang="zh-TW" altLang="en-US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en-US" altLang="zh-TW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估算该集装箱船之阻力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或有效功率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，并列表做一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整体性的比较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0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8-1 </a:t>
            </a:r>
            <a:r>
              <a:rPr lang="zh-TW" altLang="en-US" dirty="0">
                <a:latin typeface="Times New Roman" pitchFamily="18" charset="0"/>
              </a:rPr>
              <a:t>根据船模系列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试验资料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864096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dirty="0" smtClean="0">
                <a:latin typeface="Times New Roman" pitchFamily="18" charset="0"/>
              </a:rPr>
              <a:t>应用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</a:rPr>
              <a:t>图谱</a:t>
            </a:r>
            <a:r>
              <a:rPr lang="zh-TW" altLang="en-US" dirty="0" smtClean="0">
                <a:latin typeface="Times New Roman" pitchFamily="18" charset="0"/>
              </a:rPr>
              <a:t>估算阻力</a:t>
            </a:r>
            <a:endParaRPr lang="en-US" altLang="zh-TW" dirty="0" smtClean="0">
              <a:latin typeface="Times New Roman" pitchFamily="18" charset="0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TW" altLang="en-US" dirty="0" smtClean="0">
                <a:latin typeface="Times New Roman" pitchFamily="18" charset="0"/>
              </a:rPr>
              <a:t>应用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</a:rPr>
              <a:t>回归公式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US" altLang="zh-TW" dirty="0">
              <a:latin typeface="Times New Roman" pitchFamily="18" charset="0"/>
            </a:endParaRPr>
          </a:p>
          <a:p>
            <a:pPr marL="514350" indent="-514350">
              <a:buFont typeface="+mj-ea"/>
              <a:buAutoNum type="ea1JpnChsDbPeriod"/>
            </a:pPr>
            <a:endParaRPr lang="en-US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 smtClean="0">
                <a:solidFill>
                  <a:srgbClr val="C00000"/>
                </a:solidFill>
                <a:latin typeface="Times New Roman" pitchFamily="18" charset="0"/>
              </a:rPr>
              <a:t>8-1 </a:t>
            </a:r>
            <a:r>
              <a:rPr lang="zh-TW" altLang="en-US" dirty="0">
                <a:latin typeface="Times New Roman" pitchFamily="18" charset="0"/>
              </a:rPr>
              <a:t>根据船模系列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试验资料</a:t>
            </a:r>
            <a:r>
              <a:rPr lang="zh-TW" altLang="en-US" dirty="0" smtClean="0">
                <a:latin typeface="Times New Roman" pitchFamily="18" charset="0"/>
              </a:rPr>
              <a:t>估算</a:t>
            </a:r>
            <a:r>
              <a:rPr lang="zh-TW" altLang="en-US" dirty="0">
                <a:latin typeface="Times New Roman" pitchFamily="18" charset="0"/>
              </a:rPr>
              <a:t>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 smtClean="0">
                <a:latin typeface="Times New Roman" pitchFamily="18" charset="0"/>
              </a:rPr>
              <a:t>应用图谱估算阻力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200" dirty="0" smtClean="0"/>
              <a:t>船型研究</a:t>
            </a:r>
            <a:endParaRPr lang="en-US" altLang="zh-TW" sz="2200" dirty="0" smtClean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844824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 smtClean="0"/>
              <a:t>确定设计船舶的阻力性能</a:t>
            </a:r>
            <a:endParaRPr lang="en-US" altLang="zh-TW" sz="2200" dirty="0" smtClean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2000" y="242088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 smtClean="0"/>
              <a:t>预报实船性能</a:t>
            </a:r>
            <a:endParaRPr lang="en-US" altLang="zh-TW" sz="2200" dirty="0" smtClean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2924944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4"/>
            </a:pPr>
            <a:r>
              <a:rPr lang="zh-TW" altLang="en-US" sz="2200" dirty="0" smtClean="0">
                <a:solidFill>
                  <a:srgbClr val="0000FF"/>
                </a:solidFill>
              </a:rPr>
              <a:t>系列船模试验</a:t>
            </a:r>
            <a:endParaRPr lang="en-US" altLang="zh-TW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9762391"/>
                  </p:ext>
                </p:extLst>
              </p:nvPr>
            </p:nvGraphicFramePr>
            <p:xfrm>
              <a:off x="250825" y="908720"/>
              <a:ext cx="8642350" cy="46329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8927"/>
                    <a:gridCol w="1440160"/>
                    <a:gridCol w="3024336"/>
                    <a:gridCol w="2088927"/>
                  </a:tblGrid>
                  <a:tr h="167114"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600" kern="100" dirty="0">
                              <a:effectLst/>
                            </a:rPr>
                            <a:t>估算阻力用船模系列试验资料</a:t>
                          </a:r>
                          <a:endParaRPr lang="zh-CN" sz="16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16711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系列名称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阻力表达形式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适用范围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计算结果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33422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扩展的泰勒系列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p</a:t>
                          </a:r>
                          <a:r>
                            <a:rPr lang="en-US" sz="1600" kern="100">
                              <a:effectLst/>
                            </a:rPr>
                            <a:t>=0.5~0.8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CN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kern="100">
                                            <a:effectLst/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600" kern="100">
                                            <a:effectLst/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</m:den>
                                </m:f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𝐹𝑟</m:t>
                                </m:r>
                              </m:oMath>
                            </m:oMathPara>
                          </a14:m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适用于双桨高速瘦削船型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裸船体有效功率，计算的阻力一般偏低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33422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60</a:t>
                          </a:r>
                          <a:r>
                            <a:rPr lang="zh-TW" sz="1600" kern="100">
                              <a:effectLst/>
                            </a:rPr>
                            <a:t>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=0.6~0.8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∁−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zh-CN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kern="10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适用于尺度较大，航速较高的单桨商船，首、尾横剖面呈</a:t>
                          </a:r>
                          <a:r>
                            <a:rPr lang="en-US" sz="1600" kern="100">
                              <a:effectLst/>
                            </a:rPr>
                            <a:t>U</a:t>
                          </a:r>
                          <a:r>
                            <a:rPr lang="zh-TW" sz="1600" kern="100">
                              <a:effectLst/>
                            </a:rPr>
                            <a:t>形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裸船体有效功率，计算的阻力值略低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35001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BSRA</a:t>
                          </a:r>
                          <a:r>
                            <a:rPr lang="zh-TW" sz="1600" kern="100">
                              <a:effectLst/>
                            </a:rPr>
                            <a:t>运输船系列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=0.55~0.85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∁−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zh-CN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kern="10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适用于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zh-CN" sz="16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 kern="100">
                                      <a:effectLst/>
                                      <a:latin typeface="Cambria Math"/>
                                    </a:rPr>
                                    <m:t>V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zh-CN" sz="16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kern="100">
                                          <a:effectLst/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rad>
                                  <m:r>
                                    <a:rPr lang="en-US" sz="1600" kern="100">
                                      <a:effectLst/>
                                      <a:latin typeface="Cambria Math"/>
                                    </a:rPr>
                                    <m:t>=0.6~0.85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sz="1600" kern="100">
                              <a:effectLst/>
                            </a:rPr>
                            <a:t>的中速单桨海船，尾横剖面呈中</a:t>
                          </a:r>
                          <a:r>
                            <a:rPr lang="en-US" sz="1600" kern="100">
                              <a:effectLst/>
                            </a:rPr>
                            <a:t>U</a:t>
                          </a:r>
                          <a:r>
                            <a:rPr lang="zh-CN" sz="1600" kern="100">
                              <a:effectLst/>
                            </a:rPr>
                            <a:t>形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裸船体有效功率，计算的阻力值略低于实船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33422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SSPA</a:t>
                          </a:r>
                          <a:r>
                            <a:rPr lang="zh-TW" sz="1600" kern="100">
                              <a:effectLst/>
                            </a:rPr>
                            <a:t>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=0.525~0.75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𝐹𝑟</m:t>
                                </m:r>
                              </m:oMath>
                            </m:oMathPara>
                          </a14:m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 dirty="0">
                              <a:effectLst/>
                            </a:rPr>
                            <a:t>适用于中、高速中小型运输船，首横剖面呈</a:t>
                          </a:r>
                          <a:r>
                            <a:rPr lang="en-US" sz="1600" kern="100" dirty="0">
                              <a:effectLst/>
                            </a:rPr>
                            <a:t>V</a:t>
                          </a:r>
                          <a:r>
                            <a:rPr lang="zh-CN" sz="1600" kern="100" dirty="0">
                              <a:effectLst/>
                            </a:rPr>
                            <a:t>形，低速船呈中</a:t>
                          </a:r>
                          <a:r>
                            <a:rPr lang="en-US" sz="1600" kern="100" dirty="0">
                              <a:effectLst/>
                            </a:rPr>
                            <a:t>U</a:t>
                          </a:r>
                          <a:r>
                            <a:rPr lang="zh-CN" sz="1600" kern="100" dirty="0">
                              <a:effectLst/>
                            </a:rPr>
                            <a:t>形</a:t>
                          </a:r>
                          <a:endParaRPr lang="zh-CN" sz="16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裸船体有效功率，对于船长大于</a:t>
                          </a:r>
                          <a:r>
                            <a:rPr lang="en-US" sz="1600" kern="100">
                              <a:effectLst/>
                            </a:rPr>
                            <a:t>150m</a:t>
                          </a:r>
                          <a:r>
                            <a:rPr lang="zh-CN" sz="1600" kern="100">
                              <a:effectLst/>
                            </a:rPr>
                            <a:t>的船，其数值略高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33422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日本肥大型船系列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=0.78~0.84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𝐹𝑟</m:t>
                                </m:r>
                              </m:oMath>
                            </m:oMathPara>
                          </a14:m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适用于低速中肥大型船，横剖面呈</a:t>
                          </a:r>
                          <a:r>
                            <a:rPr lang="en-US" sz="1600" kern="100">
                              <a:effectLst/>
                            </a:rPr>
                            <a:t>U</a:t>
                          </a:r>
                          <a:r>
                            <a:rPr lang="zh-CN" sz="1600" kern="100">
                              <a:effectLst/>
                            </a:rPr>
                            <a:t>形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裸船体有效功率，其数值比</a:t>
                          </a:r>
                          <a:r>
                            <a:rPr lang="en-US" sz="1600" kern="100">
                              <a:effectLst/>
                            </a:rPr>
                            <a:t>60</a:t>
                          </a:r>
                          <a:r>
                            <a:rPr lang="zh-CN" sz="1600" kern="100">
                              <a:effectLst/>
                            </a:rPr>
                            <a:t>系列略高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33422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浅吃水肥大型船系列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=0.79~0.85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𝐹𝑟</m:t>
                                </m:r>
                              </m:oMath>
                            </m:oMathPara>
                          </a14:m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适用于低速单桨浅吃水运输船，有球首和球尾含不同装载状况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33422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长江船系列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=0.79~0.85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kern="100">
                                        <a:effectLst/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kern="100">
                                    <a:effectLst/>
                                    <a:latin typeface="Cambria Math"/>
                                  </a:rPr>
                                  <m:t>𝐹𝑟</m:t>
                                </m:r>
                              </m:oMath>
                            </m:oMathPara>
                          </a14:m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适用于长江双桨、高速、</a:t>
                          </a:r>
                          <a:r>
                            <a:rPr lang="en-US" sz="1600" kern="100">
                              <a:effectLst/>
                            </a:rPr>
                            <a:t>B/T</a:t>
                          </a:r>
                          <a:r>
                            <a:rPr lang="zh-CN" sz="1600" kern="100">
                              <a:effectLst/>
                            </a:rPr>
                            <a:t>较大的客货船，首横剖面呈中</a:t>
                          </a:r>
                          <a:r>
                            <a:rPr lang="en-US" sz="1600" kern="100">
                              <a:effectLst/>
                            </a:rPr>
                            <a:t>U</a:t>
                          </a:r>
                          <a:r>
                            <a:rPr lang="zh-CN" sz="1600" kern="100">
                              <a:effectLst/>
                            </a:rPr>
                            <a:t>形，尾横剖面呈</a:t>
                          </a:r>
                          <a:r>
                            <a:rPr lang="en-US" sz="1600" kern="100">
                              <a:effectLst/>
                            </a:rPr>
                            <a:t>V</a:t>
                          </a:r>
                          <a:r>
                            <a:rPr lang="zh-CN" sz="1600" kern="100">
                              <a:effectLst/>
                            </a:rPr>
                            <a:t>形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 dirty="0">
                              <a:effectLst/>
                            </a:rPr>
                            <a:t>裸船体有效功率</a:t>
                          </a:r>
                          <a:endParaRPr lang="zh-CN" sz="16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9762391"/>
                  </p:ext>
                </p:extLst>
              </p:nvPr>
            </p:nvGraphicFramePr>
            <p:xfrm>
              <a:off x="250825" y="908720"/>
              <a:ext cx="8642350" cy="46329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8927"/>
                    <a:gridCol w="1440160"/>
                    <a:gridCol w="3024336"/>
                    <a:gridCol w="2088927"/>
                  </a:tblGrid>
                  <a:tr h="243840"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600" kern="100" dirty="0">
                              <a:effectLst/>
                            </a:rPr>
                            <a:t>估算阻力用船模系列试验资料</a:t>
                          </a:r>
                          <a:endParaRPr lang="zh-CN" sz="16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系列名称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阻力表达形式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适用范围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计算结果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扩展的泰勒系列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p</a:t>
                          </a:r>
                          <a:r>
                            <a:rPr lang="en-US" sz="1600" kern="100">
                              <a:effectLst/>
                            </a:rPr>
                            <a:t>=0.5~0.8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45339" t="-115000" r="-355508" b="-7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适用于双桨高速瘦削船型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裸船体有效功率，计算的阻力一般偏低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60</a:t>
                          </a:r>
                          <a:r>
                            <a:rPr lang="zh-TW" sz="1600" kern="100">
                              <a:effectLst/>
                            </a:rPr>
                            <a:t>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=0.6~0.8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45339" t="-215000" r="-355508" b="-6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适用于尺度较大，航速较高的单桨商船，首、尾横剖面呈</a:t>
                          </a:r>
                          <a:r>
                            <a:rPr lang="en-US" sz="1600" kern="100">
                              <a:effectLst/>
                            </a:rPr>
                            <a:t>U</a:t>
                          </a:r>
                          <a:r>
                            <a:rPr lang="zh-TW" sz="1600" kern="100">
                              <a:effectLst/>
                            </a:rPr>
                            <a:t>形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裸船体有效功率，计算的阻力值略低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BSRA</a:t>
                          </a:r>
                          <a:r>
                            <a:rPr lang="zh-TW" sz="1600" kern="100">
                              <a:effectLst/>
                            </a:rPr>
                            <a:t>运输船系列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=0.55~0.85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45339" t="-210000" r="-355508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16734" t="-210000" r="-69153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裸船体有效功率，计算的阻力值略低于实船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SSPA</a:t>
                          </a:r>
                          <a:r>
                            <a:rPr lang="zh-TW" sz="1600" kern="100">
                              <a:effectLst/>
                            </a:rPr>
                            <a:t>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=0.525~0.75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45339" t="-310000" r="-355508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 dirty="0">
                              <a:effectLst/>
                            </a:rPr>
                            <a:t>适用于中、高速中小型运输船，首横剖面呈</a:t>
                          </a:r>
                          <a:r>
                            <a:rPr lang="en-US" sz="1600" kern="100" dirty="0">
                              <a:effectLst/>
                            </a:rPr>
                            <a:t>V</a:t>
                          </a:r>
                          <a:r>
                            <a:rPr lang="zh-CN" sz="1600" kern="100" dirty="0">
                              <a:effectLst/>
                            </a:rPr>
                            <a:t>形，低速船呈中</a:t>
                          </a:r>
                          <a:r>
                            <a:rPr lang="en-US" sz="1600" kern="100" dirty="0">
                              <a:effectLst/>
                            </a:rPr>
                            <a:t>U</a:t>
                          </a:r>
                          <a:r>
                            <a:rPr lang="zh-CN" sz="1600" kern="100" dirty="0">
                              <a:effectLst/>
                            </a:rPr>
                            <a:t>形</a:t>
                          </a:r>
                          <a:endParaRPr lang="zh-CN" sz="16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裸船体有效功率，对于船长大于</a:t>
                          </a:r>
                          <a:r>
                            <a:rPr lang="en-US" sz="1600" kern="100">
                              <a:effectLst/>
                            </a:rPr>
                            <a:t>150m</a:t>
                          </a:r>
                          <a:r>
                            <a:rPr lang="zh-CN" sz="1600" kern="100">
                              <a:effectLst/>
                            </a:rPr>
                            <a:t>的船，其数值略高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日本肥大型船系列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=0.78~0.84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45339" t="-615000" r="-355508" b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适用于低速中肥大型船，横剖面呈</a:t>
                          </a:r>
                          <a:r>
                            <a:rPr lang="en-US" sz="1600" kern="100">
                              <a:effectLst/>
                            </a:rPr>
                            <a:t>U</a:t>
                          </a:r>
                          <a:r>
                            <a:rPr lang="zh-CN" sz="1600" kern="100">
                              <a:effectLst/>
                            </a:rPr>
                            <a:t>形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裸船体有效功率，其数值比</a:t>
                          </a:r>
                          <a:r>
                            <a:rPr lang="en-US" sz="1600" kern="100">
                              <a:effectLst/>
                            </a:rPr>
                            <a:t>60</a:t>
                          </a:r>
                          <a:r>
                            <a:rPr lang="zh-CN" sz="1600" kern="100">
                              <a:effectLst/>
                            </a:rPr>
                            <a:t>系列略高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浅吃水肥大型船系列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=0.79~0.85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45339" t="-715000" r="-35550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适用于低速单桨浅吃水运输船，有球首和球尾含不同装载状况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裸船体有效功率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TW" sz="1600" kern="100">
                              <a:effectLst/>
                            </a:rPr>
                            <a:t>长江船系列</a:t>
                          </a:r>
                          <a:endParaRPr lang="zh-CN" sz="16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r>
                            <a:rPr lang="en-US" sz="1600" kern="100" baseline="-25000">
                              <a:effectLst/>
                            </a:rPr>
                            <a:t>b</a:t>
                          </a:r>
                          <a:r>
                            <a:rPr lang="en-US" sz="1600" kern="100">
                              <a:effectLst/>
                            </a:rPr>
                            <a:t>=0.79~0.85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2668" marR="62668" marT="0" marB="0" anchor="ctr">
                        <a:blipFill rotWithShape="1">
                          <a:blip r:embed="rId2"/>
                          <a:stretch>
                            <a:fillRect l="-145339" t="-543333" r="-35550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>
                              <a:effectLst/>
                            </a:rPr>
                            <a:t>适用于长江双桨、高速、</a:t>
                          </a:r>
                          <a:r>
                            <a:rPr lang="en-US" sz="1600" kern="100">
                              <a:effectLst/>
                            </a:rPr>
                            <a:t>B/T</a:t>
                          </a:r>
                          <a:r>
                            <a:rPr lang="zh-CN" sz="1600" kern="100">
                              <a:effectLst/>
                            </a:rPr>
                            <a:t>较大的客货船，首横剖面呈中</a:t>
                          </a:r>
                          <a:r>
                            <a:rPr lang="en-US" sz="1600" kern="100">
                              <a:effectLst/>
                            </a:rPr>
                            <a:t>U</a:t>
                          </a:r>
                          <a:r>
                            <a:rPr lang="zh-CN" sz="1600" kern="100">
                              <a:effectLst/>
                            </a:rPr>
                            <a:t>形，尾横剖面呈</a:t>
                          </a:r>
                          <a:r>
                            <a:rPr lang="en-US" sz="1600" kern="100">
                              <a:effectLst/>
                            </a:rPr>
                            <a:t>V</a:t>
                          </a:r>
                          <a:r>
                            <a:rPr lang="zh-CN" sz="1600" kern="100">
                              <a:effectLst/>
                            </a:rPr>
                            <a:t>形</a:t>
                          </a:r>
                          <a:endParaRPr lang="zh-CN" sz="16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1600" kern="100" dirty="0">
                              <a:effectLst/>
                            </a:rPr>
                            <a:t>裸船体有效功率</a:t>
                          </a:r>
                          <a:endParaRPr lang="zh-CN" sz="16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2668" marR="62668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31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dirty="0">
                <a:latin typeface="Times New Roman" pitchFamily="18" charset="0"/>
              </a:rPr>
              <a:t>应用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</a:rPr>
              <a:t>图谱</a:t>
            </a:r>
            <a:r>
              <a:rPr lang="zh-TW" altLang="en-US" dirty="0">
                <a:latin typeface="Times New Roman" pitchFamily="18" charset="0"/>
              </a:rPr>
              <a:t>估算阻力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768"/>
            <a:ext cx="4464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333333"/>
                </a:solidFill>
              </a:rPr>
              <a:t>泰洛表达法及其换算关系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 smtClean="0">
                <a:solidFill>
                  <a:srgbClr val="333333"/>
                </a:solidFill>
              </a:rPr>
              <a:t>剩馀阻力系数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 smtClean="0">
                <a:solidFill>
                  <a:srgbClr val="333333"/>
                </a:solidFill>
              </a:rPr>
              <a:t>图谱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给出的函数关系为：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pic>
        <p:nvPicPr>
          <p:cNvPr id="12" name="圖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4788024" y="189392"/>
            <a:ext cx="4233836" cy="6335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1111250" y="2492896"/>
          <a:ext cx="194845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4" imgW="1460160" imgH="431640" progId="Equation.DSMT4">
                  <p:embed/>
                </p:oleObj>
              </mc:Choice>
              <mc:Fallback>
                <p:oleObj name="Equation" r:id="rId4" imgW="1460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250" y="2492896"/>
                        <a:ext cx="1948452" cy="5760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141008"/>
            <a:ext cx="4248472" cy="75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当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 smtClean="0">
                <a:solidFill>
                  <a:srgbClr val="333333"/>
                </a:solidFill>
              </a:rPr>
              <a:t>，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TW" altLang="en-US" sz="2000" dirty="0" smtClean="0">
                <a:solidFill>
                  <a:srgbClr val="333333"/>
                </a:solidFill>
              </a:rPr>
              <a:t>一定时，上式函数关系可表示为：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/>
          </p:nvPr>
        </p:nvGraphicFramePr>
        <p:xfrm>
          <a:off x="1385888" y="3932238"/>
          <a:ext cx="14065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6" imgW="1054080" imgH="431640" progId="Equation.DSMT4">
                  <p:embed/>
                </p:oleObj>
              </mc:Choice>
              <mc:Fallback>
                <p:oleObj name="Equation" r:id="rId6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932238"/>
                        <a:ext cx="1406525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椭圆 14"/>
          <p:cNvSpPr/>
          <p:nvPr/>
        </p:nvSpPr>
        <p:spPr>
          <a:xfrm>
            <a:off x="4932040" y="1476317"/>
            <a:ext cx="216024" cy="4320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932040" y="4653136"/>
            <a:ext cx="216024" cy="4320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60232" y="180925"/>
            <a:ext cx="504056" cy="28728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665218" y="3282825"/>
            <a:ext cx="504056" cy="28728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4545208"/>
            <a:ext cx="4248472" cy="10440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另外亦可</a:t>
            </a:r>
            <a:r>
              <a:rPr lang="zh-TW" altLang="en-US" sz="2000" dirty="0">
                <a:solidFill>
                  <a:srgbClr val="333333"/>
                </a:solidFill>
              </a:rPr>
              <a:t>利用</a:t>
            </a:r>
            <a:r>
              <a:rPr lang="zh-TW" altLang="en-US" sz="2000" dirty="0" smtClean="0">
                <a:solidFill>
                  <a:srgbClr val="333333"/>
                </a:solidFill>
              </a:rPr>
              <a:t>数值表</a:t>
            </a:r>
            <a:r>
              <a:rPr lang="en-US" altLang="zh-TW" sz="2000" dirty="0" smtClean="0">
                <a:solidFill>
                  <a:srgbClr val="333333"/>
                </a:solidFill>
              </a:rPr>
              <a:t>(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7-2(a)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，表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7-2(b)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7-2(c)</a:t>
            </a:r>
            <a:r>
              <a:rPr lang="en-US" altLang="zh-TW" sz="2000" dirty="0" smtClean="0">
                <a:solidFill>
                  <a:srgbClr val="333333"/>
                </a:solidFill>
                <a:cs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rgbClr val="333333"/>
                </a:solidFill>
              </a:rPr>
              <a:t>进行数值内插方法求值。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596336" y="385098"/>
            <a:ext cx="0" cy="261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4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dirty="0">
                <a:latin typeface="Times New Roman" pitchFamily="18" charset="0"/>
              </a:rPr>
              <a:t>应用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</a:rPr>
              <a:t>图谱</a:t>
            </a:r>
            <a:r>
              <a:rPr lang="zh-TW" altLang="en-US" dirty="0">
                <a:latin typeface="Times New Roman" pitchFamily="18" charset="0"/>
              </a:rPr>
              <a:t>估算阻力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7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768"/>
            <a:ext cx="468004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333333"/>
                </a:solidFill>
              </a:rPr>
              <a:t>泰洛表达法及其换算关系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3420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 smtClean="0">
                <a:solidFill>
                  <a:srgbClr val="333333"/>
                </a:solidFill>
              </a:rPr>
              <a:t>无量纲湿面积系数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solidFill>
                  <a:srgbClr val="333333"/>
                </a:solidFill>
              </a:rPr>
              <a:t>图谱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420928"/>
            <a:ext cx="3420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给出的函数关系为：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1246188" y="2808000"/>
          <a:ext cx="1676400" cy="58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1257120" imgH="431640" progId="Equation.DSMT4">
                  <p:embed/>
                </p:oleObj>
              </mc:Choice>
              <mc:Fallback>
                <p:oleObj name="Equation" r:id="rId3" imgW="1257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188" y="2808000"/>
                        <a:ext cx="1676400" cy="58541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465088"/>
            <a:ext cx="3708000" cy="75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当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 smtClean="0">
                <a:solidFill>
                  <a:srgbClr val="333333"/>
                </a:solidFill>
              </a:rPr>
              <a:t>一定时，上式函数关系可表示为：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/>
          </p:nvPr>
        </p:nvGraphicFramePr>
        <p:xfrm>
          <a:off x="1385888" y="4220890"/>
          <a:ext cx="14065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220890"/>
                        <a:ext cx="1406525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圖片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889" r="1328"/>
          <a:stretch/>
        </p:blipFill>
        <p:spPr bwMode="auto">
          <a:xfrm>
            <a:off x="3917256" y="320677"/>
            <a:ext cx="5226744" cy="64268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椭圆 16"/>
          <p:cNvSpPr/>
          <p:nvPr/>
        </p:nvSpPr>
        <p:spPr>
          <a:xfrm>
            <a:off x="7596336" y="3073894"/>
            <a:ext cx="543181" cy="2978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79639" y="2935405"/>
            <a:ext cx="543181" cy="2978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51944" y="1556792"/>
            <a:ext cx="216000" cy="396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915272" y="4429045"/>
            <a:ext cx="232792" cy="44798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444232" y="1540856"/>
            <a:ext cx="216000" cy="396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81781" y="5850055"/>
            <a:ext cx="543181" cy="2978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21123" y="3037601"/>
            <a:ext cx="1152000" cy="256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 smtClean="0">
                <a:solidFill>
                  <a:srgbClr val="333333"/>
                </a:solidFill>
              </a:rPr>
              <a:t>:</a:t>
            </a:r>
            <a:r>
              <a:rPr lang="zh-TW" altLang="en-US" sz="1600" dirty="0" smtClean="0">
                <a:solidFill>
                  <a:srgbClr val="333333"/>
                </a:solidFill>
              </a:rPr>
              <a:t>棱形系数</a:t>
            </a:r>
            <a:endParaRPr lang="en-US" altLang="zh-TW" sz="1600" dirty="0" smtClean="0">
              <a:solidFill>
                <a:srgbClr val="333333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760000" y="504000"/>
            <a:ext cx="504056" cy="216000"/>
          </a:xfrm>
          <a:prstGeom prst="ellipse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23" name="椭圆 22"/>
          <p:cNvSpPr/>
          <p:nvPr/>
        </p:nvSpPr>
        <p:spPr>
          <a:xfrm>
            <a:off x="6928400" y="3408067"/>
            <a:ext cx="504056" cy="216000"/>
          </a:xfrm>
          <a:prstGeom prst="ellipse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24" name="椭圆 23"/>
          <p:cNvSpPr/>
          <p:nvPr/>
        </p:nvSpPr>
        <p:spPr>
          <a:xfrm>
            <a:off x="8393133" y="283866"/>
            <a:ext cx="504056" cy="216000"/>
          </a:xfrm>
          <a:prstGeom prst="ellipse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25" name="椭圆 24"/>
          <p:cNvSpPr/>
          <p:nvPr/>
        </p:nvSpPr>
        <p:spPr>
          <a:xfrm>
            <a:off x="6141000" y="639467"/>
            <a:ext cx="504056" cy="18000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26" name="椭圆 25"/>
          <p:cNvSpPr/>
          <p:nvPr/>
        </p:nvSpPr>
        <p:spPr>
          <a:xfrm rot="-1200000">
            <a:off x="7224733" y="612000"/>
            <a:ext cx="504056" cy="18000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  <p:sp>
        <p:nvSpPr>
          <p:cNvPr id="27" name="椭圆 26"/>
          <p:cNvSpPr/>
          <p:nvPr/>
        </p:nvSpPr>
        <p:spPr>
          <a:xfrm rot="-1200000">
            <a:off x="5370792" y="3488838"/>
            <a:ext cx="504056" cy="18000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5563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5" grpId="0" animBg="1"/>
      <p:bldP spid="16" grpId="0" animBg="1"/>
      <p:bldP spid="21" grpId="0" animBg="1"/>
      <p:bldP spid="22" grpId="0" animBg="1"/>
      <p:bldP spid="11" grpId="0" animBg="1"/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03200"/>
            <a:ext cx="8641656" cy="70796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>
                <a:latin typeface="Times New Roman" pitchFamily="18" charset="0"/>
              </a:rPr>
              <a:t>应用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</a:rPr>
              <a:t>图谱</a:t>
            </a:r>
            <a:r>
              <a:rPr lang="zh-TW" altLang="en-US">
                <a:latin typeface="Times New Roman" pitchFamily="18" charset="0"/>
              </a:rPr>
              <a:t>估算阻力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8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 smtClean="0">
                <a:solidFill>
                  <a:srgbClr val="333333"/>
                </a:solidFill>
                <a:latin typeface="Times New Roman" pitchFamily="18" charset="0"/>
              </a:rPr>
              <a:t>是</a:t>
            </a:r>
            <a:r>
              <a:rPr lang="zh-TW" altLang="en-US" sz="2000" dirty="0" smtClean="0">
                <a:solidFill>
                  <a:srgbClr val="333333"/>
                </a:solidFill>
              </a:rPr>
              <a:t>船。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468004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333333"/>
                </a:solidFill>
              </a:rPr>
              <a:t>泰洛表达法及其换算关系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856895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3"/>
            </a:pPr>
            <a:r>
              <a:rPr lang="zh-TW" altLang="en-US" sz="2000" dirty="0" smtClean="0">
                <a:solidFill>
                  <a:srgbClr val="333333"/>
                </a:solidFill>
              </a:rPr>
              <a:t>是用的参数范围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18002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第一组：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465088"/>
            <a:ext cx="6696744" cy="37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可看出泰洛系列的适用范围很广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2159000" y="2052638"/>
          <a:ext cx="396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3" imgW="3962160" imgH="393480" progId="Equation.DSMT4">
                  <p:embed/>
                </p:oleObj>
              </mc:Choice>
              <mc:Fallback>
                <p:oleObj name="Equation" r:id="rId3" imgW="396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0" y="2052638"/>
                        <a:ext cx="3962400" cy="393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251520" y="2540132"/>
            <a:ext cx="18002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第二组：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/>
          </p:nvPr>
        </p:nvGraphicFramePr>
        <p:xfrm>
          <a:off x="2159000" y="2530475"/>
          <a:ext cx="396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5" imgW="3962160" imgH="393480" progId="Equation.DSMT4">
                  <p:embed/>
                </p:oleObj>
              </mc:Choice>
              <mc:Fallback>
                <p:oleObj name="Equation" r:id="rId5" imgW="396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9000" y="2530475"/>
                        <a:ext cx="3962400" cy="393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內容版面配置區 2"/>
          <p:cNvSpPr txBox="1">
            <a:spLocks/>
          </p:cNvSpPr>
          <p:nvPr/>
        </p:nvSpPr>
        <p:spPr>
          <a:xfrm>
            <a:off x="251520" y="3005840"/>
            <a:ext cx="18002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第三组：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/>
          </p:nvPr>
        </p:nvGraphicFramePr>
        <p:xfrm>
          <a:off x="2159000" y="2997200"/>
          <a:ext cx="396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7" imgW="3962160" imgH="393480" progId="Equation.DSMT4">
                  <p:embed/>
                </p:oleObj>
              </mc:Choice>
              <mc:Fallback>
                <p:oleObj name="Equation" r:id="rId7" imgW="396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9000" y="2997200"/>
                        <a:ext cx="3962400" cy="393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7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>
                <a:latin typeface="Times New Roman" pitchFamily="18" charset="0"/>
              </a:rPr>
              <a:t>应用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</a:rPr>
              <a:t>图谱</a:t>
            </a:r>
            <a:r>
              <a:rPr lang="zh-TW" altLang="en-US">
                <a:latin typeface="Times New Roman" pitchFamily="18" charset="0"/>
              </a:rPr>
              <a:t>估算阻力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9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 smtClean="0">
                <a:latin typeface="Times New Roman" pitchFamily="18" charset="0"/>
              </a:rPr>
              <a:t>两种阻力</a:t>
            </a:r>
            <a:r>
              <a:rPr lang="zh-TW" altLang="en-US" sz="2000" dirty="0">
                <a:latin typeface="Times New Roman" pitchFamily="18" charset="0"/>
              </a:rPr>
              <a:t>数据</a:t>
            </a:r>
            <a:r>
              <a:rPr lang="zh-TW" altLang="en-US" sz="2000" dirty="0" smtClean="0">
                <a:latin typeface="Times New Roman" pitchFamily="18" charset="0"/>
              </a:rPr>
              <a:t>表达法</a:t>
            </a:r>
            <a:endParaRPr lang="en-US" altLang="zh-TW" sz="2200" dirty="0" smtClean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4125"/>
            <a:ext cx="4176000" cy="35668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000" dirty="0" smtClean="0">
                <a:solidFill>
                  <a:srgbClr val="333333"/>
                </a:solidFill>
              </a:rPr>
              <a:t>泰洛法阻力估算的具体步骤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 smtClean="0">
                <a:solidFill>
                  <a:srgbClr val="333333"/>
                </a:solidFill>
              </a:rPr>
              <a:t>计算设计船的船型参数值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solidFill>
                  <a:srgbClr val="333333"/>
                </a:solidFill>
              </a:rPr>
              <a:t>参数</a:t>
            </a:r>
            <a:r>
              <a:rPr lang="zh-TW" altLang="en-US" sz="2000" dirty="0" smtClean="0">
                <a:solidFill>
                  <a:srgbClr val="333333"/>
                </a:solidFill>
              </a:rPr>
              <a:t>值有：</a:t>
            </a:r>
            <a:endParaRPr lang="en-US" altLang="zh-TW" sz="2000" dirty="0" smtClean="0">
              <a:solidFill>
                <a:srgbClr val="333333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2340000" y="2060848"/>
          <a:ext cx="11509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0000" y="2060848"/>
                        <a:ext cx="1150937" cy="5254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內容版面配置區 2"/>
          <p:cNvSpPr txBox="1">
            <a:spLocks/>
          </p:cNvSpPr>
          <p:nvPr/>
        </p:nvSpPr>
        <p:spPr>
          <a:xfrm>
            <a:off x="251520" y="2636912"/>
            <a:ext cx="5472608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>
                <a:solidFill>
                  <a:srgbClr val="333333"/>
                </a:solidFill>
              </a:rPr>
              <a:t>求湿面积</a:t>
            </a:r>
            <a:r>
              <a:rPr lang="zh-TW" altLang="en-US" sz="2000" dirty="0" smtClean="0">
                <a:solidFill>
                  <a:srgbClr val="333333"/>
                </a:solidFill>
              </a:rPr>
              <a:t>系</a:t>
            </a:r>
            <a:r>
              <a:rPr lang="zh-TW" altLang="en-US" sz="2000" dirty="0">
                <a:solidFill>
                  <a:srgbClr val="333333"/>
                </a:solidFill>
              </a:rPr>
              <a:t>数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solidFill>
                  <a:srgbClr val="333333"/>
                </a:solidFill>
              </a:rPr>
              <a:t>值</a:t>
            </a:r>
            <a:r>
              <a:rPr lang="en-US" altLang="zh-TW" sz="2000" dirty="0" smtClean="0">
                <a:solidFill>
                  <a:srgbClr val="333333"/>
                </a:solidFill>
              </a:rPr>
              <a:t>(</a:t>
            </a:r>
            <a:r>
              <a:rPr lang="zh-TW" altLang="en-US" sz="2000" dirty="0" smtClean="0">
                <a:solidFill>
                  <a:srgbClr val="333333"/>
                </a:solidFill>
              </a:rPr>
              <a:t>若已有型线图</a:t>
            </a:r>
            <a:r>
              <a:rPr lang="en-US" altLang="zh-TW" sz="2000" dirty="0" smtClean="0">
                <a:solidFill>
                  <a:srgbClr val="333333"/>
                </a:solidFill>
              </a:rPr>
              <a:t>?)</a:t>
            </a: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51519" y="4077072"/>
            <a:ext cx="8640961" cy="169214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3"/>
            </a:pPr>
            <a:r>
              <a:rPr lang="zh-TW" altLang="en-US" sz="2000" dirty="0" smtClean="0">
                <a:solidFill>
                  <a:srgbClr val="080808"/>
                </a:solidFill>
                <a:cs typeface="Times New Roman" pitchFamily="18" charset="0"/>
              </a:rPr>
              <a:t>计算摩擦阻力系数</a:t>
            </a:r>
            <a:r>
              <a:rPr lang="en-US" altLang="zh-TW" sz="2000" i="1" dirty="0" err="1" smtClean="0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zh-TW" altLang="en-US" sz="2000" dirty="0" smtClean="0">
                <a:solidFill>
                  <a:srgbClr val="333333"/>
                </a:solidFill>
              </a:rPr>
              <a:t>数值</a:t>
            </a:r>
            <a:endParaRPr lang="en-US" altLang="zh-TW" sz="2000" dirty="0" smtClean="0">
              <a:solidFill>
                <a:srgbClr val="333333"/>
              </a:solidFill>
            </a:endParaRPr>
          </a:p>
          <a:p>
            <a:pPr lvl="3"/>
            <a:r>
              <a:rPr lang="zh-TW" altLang="en-US" sz="2000" dirty="0">
                <a:solidFill>
                  <a:srgbClr val="333333"/>
                </a:solidFill>
              </a:rPr>
              <a:t>在泰洛法</a:t>
            </a:r>
            <a:r>
              <a:rPr lang="zh-TW" altLang="en-US" sz="2000" dirty="0" smtClean="0">
                <a:solidFill>
                  <a:srgbClr val="333333"/>
                </a:solidFill>
              </a:rPr>
              <a:t>中，</a:t>
            </a:r>
            <a:r>
              <a:rPr lang="en-US" altLang="zh-TW" sz="2000" i="1" dirty="0" err="1" smtClean="0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zh-TW" altLang="en-US" sz="2000" dirty="0" smtClean="0">
                <a:solidFill>
                  <a:srgbClr val="333333"/>
                </a:solidFill>
              </a:rPr>
              <a:t>值是按桑海公式进行计算的，先计算雷诺数，然后可代入公式求得。</a:t>
            </a:r>
            <a:endParaRPr lang="en-US" altLang="zh-TW" sz="2000" dirty="0" smtClean="0">
              <a:solidFill>
                <a:srgbClr val="333333"/>
              </a:solidFill>
            </a:endParaRPr>
          </a:p>
          <a:p>
            <a:pPr lvl="3"/>
            <a:r>
              <a:rPr lang="zh-TW" altLang="en-US" sz="2000" dirty="0">
                <a:solidFill>
                  <a:srgbClr val="333333"/>
                </a:solidFill>
              </a:rPr>
              <a:t>计算</a:t>
            </a:r>
            <a:r>
              <a:rPr lang="zh-TW" altLang="en-US" sz="2000" dirty="0" smtClean="0">
                <a:solidFill>
                  <a:srgbClr val="333333"/>
                </a:solidFill>
              </a:rPr>
              <a:t>雷诺数的船长应取水线长度，粗糙度补贴系数</a:t>
            </a:r>
            <a:r>
              <a:rPr lang="zh-TW" altLang="en-US" sz="2000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en-US" altLang="zh-TW" sz="2000" i="1" dirty="0" err="1" smtClean="0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zh-TW" altLang="en-US" sz="2000" dirty="0" smtClean="0">
                <a:solidFill>
                  <a:srgbClr val="333333"/>
                </a:solidFill>
              </a:rPr>
              <a:t>一般取</a:t>
            </a:r>
            <a:r>
              <a:rPr lang="en-US" altLang="zh-TW" sz="2000" dirty="0" smtClean="0">
                <a:solidFill>
                  <a:srgbClr val="0000FF"/>
                </a:solidFill>
                <a:cs typeface="Times New Roman" pitchFamily="18" charset="0"/>
              </a:rPr>
              <a:t>0.4</a:t>
            </a:r>
            <a:r>
              <a:rPr lang="en-US" altLang="zh-TW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10</a:t>
            </a:r>
            <a:r>
              <a:rPr lang="en-US" altLang="zh-TW" sz="2000" baseline="30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-3</a:t>
            </a:r>
            <a:r>
              <a:rPr lang="zh-TW" altLang="en-US" sz="2000" dirty="0" smtClean="0">
                <a:solidFill>
                  <a:srgbClr val="333333"/>
                </a:solidFill>
              </a:rPr>
              <a:t>。</a:t>
            </a:r>
            <a:endParaRPr lang="en-US" altLang="zh-TW" sz="2000" baseline="30000" dirty="0">
              <a:solidFill>
                <a:srgbClr val="0000FF"/>
              </a:solidFill>
              <a:cs typeface="Times New Roman" pitchFamily="18" charset="0"/>
            </a:endParaRPr>
          </a:p>
          <a:p>
            <a:pPr lvl="3"/>
            <a:endParaRPr lang="en-US" altLang="zh-TW" sz="2000" dirty="0" smtClean="0">
              <a:solidFill>
                <a:srgbClr val="333333"/>
              </a:solidFill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251520" y="2985639"/>
            <a:ext cx="8640961" cy="10194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 smtClean="0">
                <a:solidFill>
                  <a:srgbClr val="333333"/>
                </a:solidFill>
              </a:rPr>
              <a:t>若</a:t>
            </a:r>
            <a:r>
              <a:rPr lang="zh-TW" altLang="en-US" sz="2000" dirty="0">
                <a:solidFill>
                  <a:srgbClr val="333333"/>
                </a:solidFill>
              </a:rPr>
              <a:t>无型线图</a:t>
            </a:r>
            <a:r>
              <a:rPr lang="zh-TW" altLang="en-US" sz="2000" dirty="0" smtClean="0">
                <a:solidFill>
                  <a:srgbClr val="333333"/>
                </a:solidFill>
              </a:rPr>
              <a:t>可用，可按给定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 smtClean="0">
                <a:solidFill>
                  <a:srgbClr val="333333"/>
                </a:solidFill>
              </a:rPr>
              <a:t>值选用与其最接近的两张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solidFill>
                  <a:srgbClr val="333333"/>
                </a:solidFill>
              </a:rPr>
              <a:t>图谱，并由给定的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TW" altLang="en-US" sz="2000" dirty="0" smtClean="0">
                <a:solidFill>
                  <a:srgbClr val="333333"/>
                </a:solidFill>
              </a:rPr>
              <a:t>和</a:t>
            </a:r>
            <a:r>
              <a:rPr lang="zh-TW" altLang="en-US" sz="2000" dirty="0" smtClean="0">
                <a:solidFill>
                  <a:srgbClr val="0000FF"/>
                </a:solidFill>
                <a:sym typeface="Symbol"/>
              </a:rPr>
              <a:t></a:t>
            </a:r>
            <a:r>
              <a:rPr lang="en-US" altLang="zh-TW" sz="2000" dirty="0" smtClean="0">
                <a:solidFill>
                  <a:srgbClr val="0000FF"/>
                </a:solidFill>
                <a:sym typeface="Symbol"/>
              </a:rPr>
              <a:t>/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zh-TW" altLang="en-US" sz="2000" dirty="0" smtClean="0">
                <a:solidFill>
                  <a:srgbClr val="333333"/>
                </a:solidFill>
              </a:rPr>
              <a:t>值查得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solidFill>
                  <a:srgbClr val="333333"/>
                </a:solidFill>
              </a:rPr>
              <a:t>值，然后对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 smtClean="0">
                <a:solidFill>
                  <a:srgbClr val="333333"/>
                </a:solidFill>
              </a:rPr>
              <a:t>进行线性内插，求得给定参数值时标准船型的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solidFill>
                  <a:srgbClr val="333333"/>
                </a:solidFill>
              </a:rPr>
              <a:t>值。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000" lvl="3" indent="0">
              <a:buFont typeface="Arial" pitchFamily="34" charset="0"/>
              <a:buNone/>
            </a:pPr>
            <a:endParaRPr lang="en-US" altLang="zh-TW" sz="20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f1168d-fefe-4af1-8f81-938cd654b11e">JH4W24FDYRF3-7-4</_dlc_DocId>
    <_dlc_DocIdUrl xmlns="e4f1168d-fefe-4af1-8f81-938cd654b11e">
      <Url>http://groups.dnv.com/sites/Sales_EA_Germany/_layouts/DocIdRedir.aspx?ID=JH4W24FDYRF3-7-4</Url>
      <Description>JH4W24FDYRF3-7-4</Description>
    </_dlc_DocIdUrl>
    <AverageRating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0E0B2ACD7A9489F2D660F821C77F3" ma:contentTypeVersion="2" ma:contentTypeDescription="Create a new document." ma:contentTypeScope="" ma:versionID="d5b3f5092212e02753eb3af3a82cddaf">
  <xsd:schema xmlns:xsd="http://www.w3.org/2001/XMLSchema" xmlns:xs="http://www.w3.org/2001/XMLSchema" xmlns:p="http://schemas.microsoft.com/office/2006/metadata/properties" xmlns:ns1="http://schemas.microsoft.com/sharepoint/v3" xmlns:ns2="e4f1168d-fefe-4af1-8f81-938cd654b11e" targetNamespace="http://schemas.microsoft.com/office/2006/metadata/properties" ma:root="true" ma:fieldsID="edf7234ac356a750beced28e415b3c92" ns1:_="" ns2:_="">
    <xsd:import namespace="http://schemas.microsoft.com/sharepoint/v3"/>
    <xsd:import namespace="e4f1168d-fefe-4af1-8f81-938cd654b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1168d-fefe-4af1-8f81-938cd654b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78A0B6B-FF6C-407F-8200-455350CCE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8CA7E-6E3F-4085-8865-F3B4E6CA7D52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4f1168d-fefe-4af1-8f81-938cd654b11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AA5F832-C07B-424F-BBA4-1FCF73EEF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f1168d-fefe-4af1-8f81-938cd654b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0439EBA-46B3-4E3E-A235-C9921A1E13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wuxi_2014</Template>
  <TotalTime>0</TotalTime>
  <Words>2933</Words>
  <Application>Microsoft Office PowerPoint</Application>
  <PresentationFormat>全屏显示(4:3)</PresentationFormat>
  <Paragraphs>377</Paragraphs>
  <Slides>38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ＭＳ Ｐゴシック</vt:lpstr>
      <vt:lpstr>新細明體</vt:lpstr>
      <vt:lpstr>宋体</vt:lpstr>
      <vt:lpstr>宋体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Wingdings 2</vt:lpstr>
      <vt:lpstr>wuxi_2014</vt:lpstr>
      <vt:lpstr>1_wuxi_2014</vt:lpstr>
      <vt:lpstr>2_wuxi_2014</vt:lpstr>
      <vt:lpstr>Equation</vt:lpstr>
      <vt:lpstr>   第8章 船舶阻力的近似估算方法</vt:lpstr>
      <vt:lpstr>7-2船模和实船的阻力换算</vt:lpstr>
      <vt:lpstr>PowerPoint 演示文稿</vt:lpstr>
      <vt:lpstr>8-1 根据船模系列试验资料估算阻力</vt:lpstr>
      <vt:lpstr>8-1 根据船模系列试验资料估算阻力</vt:lpstr>
      <vt:lpstr>应用图谱估算阻力</vt:lpstr>
      <vt:lpstr>应用图谱估算阻力</vt:lpstr>
      <vt:lpstr>应用图谱估算阻力</vt:lpstr>
      <vt:lpstr>应用图谱估算阻力</vt:lpstr>
      <vt:lpstr>应用图谱估算阻力</vt:lpstr>
      <vt:lpstr>应用回归公式估算阻力</vt:lpstr>
      <vt:lpstr>应用回归公式估算阻力</vt:lpstr>
      <vt:lpstr>应用回归公式估算阻力</vt:lpstr>
      <vt:lpstr>8-2 根据经验公式估算阻力</vt:lpstr>
      <vt:lpstr>8-2 根据经验公式估算阻力</vt:lpstr>
      <vt:lpstr>8-2 根据经验公式估算阻力</vt:lpstr>
      <vt:lpstr>PowerPoint 演示文稿</vt:lpstr>
      <vt:lpstr>PowerPoint 演示文稿</vt:lpstr>
      <vt:lpstr>8-2 根据经验公式估算阻力</vt:lpstr>
      <vt:lpstr>8-2 根据经验公式估算阻力</vt:lpstr>
      <vt:lpstr>8-2 根据经验公式估算阻力</vt:lpstr>
      <vt:lpstr>8-2 根据经验公式估算阻力</vt:lpstr>
      <vt:lpstr>8-2 根据经验公式估算阻力</vt:lpstr>
      <vt:lpstr>8-2 根据经验公式估算阻力</vt:lpstr>
      <vt:lpstr>8-2 根据经验公式估算阻力</vt:lpstr>
      <vt:lpstr>8-2 根据经验公式估算阻力</vt:lpstr>
      <vt:lpstr>8-2 根据经验公式估算阻力</vt:lpstr>
      <vt:lpstr>8-2 根据经验公式估算阻力</vt:lpstr>
      <vt:lpstr>8-2 根据经验公式估算阻力</vt:lpstr>
      <vt:lpstr>8-3 根据母型船数据估算阻力</vt:lpstr>
      <vt:lpstr>8-3 根据母型船数据估算阻力</vt:lpstr>
      <vt:lpstr>8-3 根据母型船数据估算阻力</vt:lpstr>
      <vt:lpstr>8-3 根据母型船数据估算阻力</vt:lpstr>
      <vt:lpstr>8-3 根据母型船数据估算阻力</vt:lpstr>
      <vt:lpstr>8-3 根据母型船数据估算阻力</vt:lpstr>
      <vt:lpstr>8-3 根据母型船数据估算阻力</vt:lpstr>
      <vt:lpstr>8-3 根据母型船数据估算阻力</vt:lpstr>
      <vt:lpstr>Ex. 8-1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2014-10-15T15:14:41Z</dcterms:created>
  <dcterms:modified xsi:type="dcterms:W3CDTF">2017-04-20T13:19:40Z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0x010100DA20E0B2ACD7A9489F2D660F821C77F3</vt:lpwstr>
  </property>
  <property fmtid="{D5CDD505-2E9C-101B-9397-08002B2CF9AE}" pid="4" name="_dlc_DocIdItemGuid">
    <vt:lpwstr>1bd6ef3d-5fa4-4ff8-873c-7fced5222870</vt:lpwstr>
  </property>
</Properties>
</file>