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E496A-6520-4AE9-8F00-27697C644663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E173B-E643-4F30-A119-A1853897F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7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E173B-E643-4F30-A119-A1853897F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0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3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2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1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7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0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2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8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4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0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4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31587-2C9E-4EE4-958D-E1DC72C3C257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9A2C5-21D4-410D-A470-F883F1EE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8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65200" y="5711375"/>
            <a:ext cx="306493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Student’s Name :</a:t>
            </a:r>
          </a:p>
          <a:p>
            <a:r>
              <a:rPr lang="en-US" sz="3200" dirty="0" smtClean="0"/>
              <a:t>ARIFIN ANDRI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14682" y="5711375"/>
            <a:ext cx="259805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Student’s ID :</a:t>
            </a:r>
          </a:p>
          <a:p>
            <a:r>
              <a:rPr lang="en-US" sz="3200" dirty="0" smtClean="0"/>
              <a:t>21834411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36030" y="5711375"/>
            <a:ext cx="326088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Supervisor :</a:t>
            </a:r>
          </a:p>
          <a:p>
            <a:r>
              <a:rPr lang="en-US" sz="3200" dirty="0" smtClean="0"/>
              <a:t>ZHANG ZHIZHEN</a:t>
            </a:r>
          </a:p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643033" y="2446150"/>
            <a:ext cx="11632702" cy="2212936"/>
            <a:chOff x="1643033" y="2446150"/>
            <a:chExt cx="11632702" cy="2212936"/>
          </a:xfrm>
        </p:grpSpPr>
        <p:sp>
          <p:nvSpPr>
            <p:cNvPr id="6" name="Rectangle 5"/>
            <p:cNvSpPr/>
            <p:nvPr/>
          </p:nvSpPr>
          <p:spPr>
            <a:xfrm>
              <a:off x="1810809" y="2535744"/>
              <a:ext cx="10381191" cy="19678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3033" y="2446150"/>
              <a:ext cx="2387102" cy="2212936"/>
            </a:xfrm>
            <a:prstGeom prst="rect">
              <a:avLst/>
            </a:prstGeom>
          </p:spPr>
        </p:pic>
        <p:grpSp>
          <p:nvGrpSpPr>
            <p:cNvPr id="11" name="Group 10"/>
            <p:cNvGrpSpPr/>
            <p:nvPr/>
          </p:nvGrpSpPr>
          <p:grpSpPr>
            <a:xfrm>
              <a:off x="4188180" y="2512214"/>
              <a:ext cx="9087555" cy="1899466"/>
              <a:chOff x="4188180" y="2512214"/>
              <a:chExt cx="9087555" cy="1899466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4188180" y="2842020"/>
                <a:ext cx="9087555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n w="10160">
                      <a:solidFill>
                        <a:schemeClr val="tx1"/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</a:rPr>
                  <a:t>NEW ANTIBACTERIAL COMPOUND</a:t>
                </a:r>
              </a:p>
              <a:p>
                <a:r>
                  <a:rPr lang="en-US" sz="3200" b="1" dirty="0" smtClean="0">
                    <a:ln w="10160">
                      <a:solidFill>
                        <a:schemeClr val="tx1"/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</a:rPr>
                  <a:t>FROM MARINE-DERIVED</a:t>
                </a:r>
              </a:p>
              <a:p>
                <a:r>
                  <a:rPr lang="en-US" sz="3200" b="1" i="1" dirty="0" smtClean="0">
                    <a:ln w="10160">
                      <a:solidFill>
                        <a:schemeClr val="tx1"/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</a:rPr>
                  <a:t>Streptomyces sp.</a:t>
                </a:r>
                <a:endParaRPr lang="en-US" sz="3200" b="1" i="1" dirty="0">
                  <a:ln w="10160">
                    <a:solidFill>
                      <a:schemeClr val="tx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197911" y="2512214"/>
                <a:ext cx="4680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Research Proposal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36117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60080"/>
            <a:ext cx="11010900" cy="461665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REFERENCES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1372" y="2307772"/>
            <a:ext cx="87085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Chen, L.; Chai, W.; Wang, W.; Song, T.; </a:t>
            </a:r>
            <a:r>
              <a:rPr lang="en-US" sz="1400" dirty="0" err="1"/>
              <a:t>Lian</a:t>
            </a:r>
            <a:r>
              <a:rPr lang="en-US" sz="1400" dirty="0"/>
              <a:t>, X.Y.; Zhang, Z. Cytotoxic </a:t>
            </a:r>
            <a:r>
              <a:rPr lang="en-US" sz="1400" dirty="0" err="1"/>
              <a:t>bagremycins</a:t>
            </a:r>
            <a:r>
              <a:rPr lang="en-US" sz="1400" dirty="0"/>
              <a:t> from </a:t>
            </a:r>
            <a:r>
              <a:rPr lang="en-US" sz="1400" dirty="0" smtClean="0"/>
              <a:t>mangrove-derived Streptomyces </a:t>
            </a:r>
            <a:r>
              <a:rPr lang="en-US" sz="1400" dirty="0"/>
              <a:t>sp. Q22. J. Nat. Prod. </a:t>
            </a:r>
            <a:r>
              <a:rPr lang="en-US" sz="1400" b="1" dirty="0" smtClean="0"/>
              <a:t>2017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 smtClean="0"/>
              <a:t>Zhang, Di ; </a:t>
            </a:r>
            <a:r>
              <a:rPr lang="en-US" sz="1400" dirty="0" err="1" smtClean="0"/>
              <a:t>Chenyan</a:t>
            </a:r>
            <a:r>
              <a:rPr lang="en-US" sz="1400" dirty="0" smtClean="0"/>
              <a:t>, </a:t>
            </a:r>
            <a:r>
              <a:rPr lang="en-US" sz="1400" dirty="0" err="1" smtClean="0"/>
              <a:t>Shu</a:t>
            </a:r>
            <a:r>
              <a:rPr lang="en-US" sz="1400" dirty="0" smtClean="0"/>
              <a:t> ; </a:t>
            </a:r>
            <a:r>
              <a:rPr lang="en-US" sz="1400" dirty="0" err="1" smtClean="0"/>
              <a:t>Lian</a:t>
            </a:r>
            <a:r>
              <a:rPr lang="en-US" sz="1400" dirty="0" smtClean="0"/>
              <a:t>, </a:t>
            </a:r>
            <a:r>
              <a:rPr lang="en-US" sz="1400" dirty="0" err="1" smtClean="0"/>
              <a:t>Xiaoyuan</a:t>
            </a:r>
            <a:r>
              <a:rPr lang="en-US" sz="1400" dirty="0" smtClean="0"/>
              <a:t>; Zhang, </a:t>
            </a:r>
            <a:r>
              <a:rPr lang="en-US" sz="1400" dirty="0" err="1" smtClean="0"/>
              <a:t>Zhizhen</a:t>
            </a:r>
            <a:r>
              <a:rPr lang="en-US" sz="1400" dirty="0" smtClean="0"/>
              <a:t>. New antibacterial </a:t>
            </a:r>
            <a:r>
              <a:rPr lang="en-US" sz="1400" dirty="0" err="1" smtClean="0"/>
              <a:t>Bagremycins</a:t>
            </a:r>
            <a:r>
              <a:rPr lang="en-US" sz="1400" dirty="0" smtClean="0"/>
              <a:t> F and G from the marine-derived </a:t>
            </a:r>
            <a:r>
              <a:rPr lang="en-US" sz="1400" dirty="0" err="1" smtClean="0"/>
              <a:t>Steptomyces</a:t>
            </a:r>
            <a:r>
              <a:rPr lang="en-US" sz="1400" dirty="0" smtClean="0"/>
              <a:t> sp. ZZ745.2018</a:t>
            </a:r>
          </a:p>
          <a:p>
            <a:pPr algn="just"/>
            <a:endParaRPr lang="en-US" sz="1400" dirty="0" smtClean="0"/>
          </a:p>
          <a:p>
            <a:pPr algn="just"/>
            <a:r>
              <a:rPr lang="en-US" sz="1400" dirty="0" smtClean="0"/>
              <a:t>Zhu</a:t>
            </a:r>
            <a:r>
              <a:rPr lang="en-US" sz="1400" dirty="0"/>
              <a:t>, Y.; Liao, S.; Ye, J.; Zhang, H. Cloning and characterization of a novel tyrosine ammonia </a:t>
            </a:r>
            <a:r>
              <a:rPr lang="en-US" sz="1400" dirty="0" err="1" smtClean="0"/>
              <a:t>lyase</a:t>
            </a:r>
            <a:r>
              <a:rPr lang="en-US" sz="1400" dirty="0" smtClean="0"/>
              <a:t>-encoding gene </a:t>
            </a:r>
            <a:r>
              <a:rPr lang="en-US" sz="1400" dirty="0"/>
              <a:t>involved in </a:t>
            </a:r>
            <a:r>
              <a:rPr lang="en-US" sz="1400" dirty="0" err="1"/>
              <a:t>bagremycins</a:t>
            </a:r>
            <a:r>
              <a:rPr lang="en-US" sz="1400" dirty="0"/>
              <a:t> biosynthesis in Streptomyces sp. </a:t>
            </a:r>
            <a:r>
              <a:rPr lang="en-US" sz="1400" dirty="0" err="1"/>
              <a:t>Biotechnol</a:t>
            </a:r>
            <a:r>
              <a:rPr lang="en-US" sz="1400" dirty="0"/>
              <a:t>. </a:t>
            </a:r>
            <a:r>
              <a:rPr lang="en-US" sz="1400" dirty="0" err="1"/>
              <a:t>Lett</a:t>
            </a:r>
            <a:r>
              <a:rPr lang="en-US" sz="1400" dirty="0"/>
              <a:t>. </a:t>
            </a:r>
            <a:r>
              <a:rPr lang="en-US" sz="1400" b="1" dirty="0" smtClean="0"/>
              <a:t>2012</a:t>
            </a:r>
            <a:r>
              <a:rPr lang="en-US" sz="1400" dirty="0"/>
              <a:t>.</a:t>
            </a:r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r>
              <a:rPr lang="en-US" sz="1400" dirty="0" smtClean="0"/>
              <a:t>Zhu</a:t>
            </a:r>
            <a:r>
              <a:rPr lang="en-US" sz="1400" dirty="0"/>
              <a:t>, Y.; </a:t>
            </a:r>
            <a:r>
              <a:rPr lang="en-US" sz="1400" dirty="0" err="1"/>
              <a:t>Xu</a:t>
            </a:r>
            <a:r>
              <a:rPr lang="en-US" sz="1400" dirty="0"/>
              <a:t>, D.; Liao, S.; Ye, J.; Zhang, H. Cloning and characterization of </a:t>
            </a:r>
            <a:r>
              <a:rPr lang="en-US" sz="1400" dirty="0" err="1"/>
              <a:t>bagB</a:t>
            </a:r>
            <a:r>
              <a:rPr lang="en-US" sz="1400" dirty="0"/>
              <a:t> and </a:t>
            </a:r>
            <a:r>
              <a:rPr lang="en-US" sz="1400" dirty="0" err="1"/>
              <a:t>bagC</a:t>
            </a:r>
            <a:r>
              <a:rPr lang="en-US" sz="1400" dirty="0"/>
              <a:t>, two </a:t>
            </a:r>
            <a:r>
              <a:rPr lang="en-US" sz="1400" dirty="0" smtClean="0"/>
              <a:t>co-transcribed genes </a:t>
            </a:r>
            <a:r>
              <a:rPr lang="en-US" sz="1400" dirty="0"/>
              <a:t>involved in </a:t>
            </a:r>
            <a:r>
              <a:rPr lang="en-US" sz="1400" dirty="0" err="1"/>
              <a:t>bagremycin</a:t>
            </a:r>
            <a:r>
              <a:rPr lang="en-US" sz="1400" dirty="0"/>
              <a:t> biosynthesis in Streptomyces sp. </a:t>
            </a:r>
            <a:r>
              <a:rPr lang="en-US" sz="1400" dirty="0" err="1"/>
              <a:t>Tü</a:t>
            </a:r>
            <a:r>
              <a:rPr lang="en-US" sz="1400" dirty="0"/>
              <a:t> 4128. Ann. </a:t>
            </a:r>
            <a:r>
              <a:rPr lang="en-US" sz="1400" dirty="0" err="1"/>
              <a:t>Microbiol</a:t>
            </a:r>
            <a:r>
              <a:rPr lang="en-US" sz="1400" dirty="0"/>
              <a:t>. </a:t>
            </a:r>
            <a:r>
              <a:rPr lang="en-US" sz="1400" b="1" dirty="0" smtClean="0"/>
              <a:t>2013</a:t>
            </a:r>
            <a:r>
              <a:rPr lang="en-US" sz="1400" dirty="0"/>
              <a:t>.</a:t>
            </a:r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r>
              <a:rPr lang="en-US" sz="1400" dirty="0" smtClean="0"/>
              <a:t>Liu</a:t>
            </a:r>
            <a:r>
              <a:rPr lang="en-US" sz="1400" dirty="0"/>
              <a:t>, F.; </a:t>
            </a:r>
            <a:r>
              <a:rPr lang="en-US" sz="1400" dirty="0" err="1"/>
              <a:t>Xu</a:t>
            </a:r>
            <a:r>
              <a:rPr lang="en-US" sz="1400" dirty="0"/>
              <a:t>, D.; Zhang, Y.; Zhu, Y.; Ye, J.; Zhang, H. Identification of </a:t>
            </a:r>
            <a:r>
              <a:rPr lang="en-US" sz="1400" dirty="0" err="1"/>
              <a:t>bagI</a:t>
            </a:r>
            <a:r>
              <a:rPr lang="en-US" sz="1400" dirty="0"/>
              <a:t> as a positive </a:t>
            </a:r>
            <a:r>
              <a:rPr lang="en-US" sz="1400" dirty="0" smtClean="0"/>
              <a:t>transcriptional regulator </a:t>
            </a:r>
            <a:r>
              <a:rPr lang="en-US" sz="1400" dirty="0"/>
              <a:t>of </a:t>
            </a:r>
            <a:r>
              <a:rPr lang="en-US" sz="1400" dirty="0" err="1"/>
              <a:t>bagremycin</a:t>
            </a:r>
            <a:r>
              <a:rPr lang="en-US" sz="1400" dirty="0"/>
              <a:t> biosynthesis in engineered Streptomyces sp. </a:t>
            </a:r>
            <a:r>
              <a:rPr lang="en-US" sz="1400" dirty="0" err="1"/>
              <a:t>Tü</a:t>
            </a:r>
            <a:r>
              <a:rPr lang="en-US" sz="1400" dirty="0"/>
              <a:t> 4128. </a:t>
            </a:r>
            <a:r>
              <a:rPr lang="en-US" sz="1400" dirty="0" err="1"/>
              <a:t>Microbiol</a:t>
            </a:r>
            <a:r>
              <a:rPr lang="en-US" sz="1400" dirty="0"/>
              <a:t>. Res. </a:t>
            </a:r>
            <a:r>
              <a:rPr lang="en-US" sz="1400" b="1" dirty="0" smtClean="0"/>
              <a:t>2015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2077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8285" y="1930400"/>
            <a:ext cx="535336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</a:t>
            </a:r>
            <a:endParaRPr lang="en-US" sz="9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227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4978" y="1073255"/>
            <a:ext cx="3472543" cy="1325563"/>
          </a:xfrm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2761937"/>
            <a:ext cx="3238501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1.  BACKGROUND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1" y="3459553"/>
            <a:ext cx="323850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2.  AIM AND OBJECTIVES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1" y="4157169"/>
            <a:ext cx="3238501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3.  EXPERIMENTAL PROCEDURES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1" y="4854785"/>
            <a:ext cx="323850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4.  TIMELINE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1" y="5552401"/>
            <a:ext cx="323850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5.  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7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229" y="1112476"/>
            <a:ext cx="5036189" cy="283559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460080"/>
            <a:ext cx="11010900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BACKGROUND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1794" y="1377706"/>
            <a:ext cx="49812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Antibiotics are medicines used to prevent and treat bacterial infections. Antibiotic resistance occurs when bacteria change in response to the use of these medicines</a:t>
            </a:r>
            <a:r>
              <a:rPr lang="en-US" dirty="0" smtClean="0"/>
              <a:t>. In </a:t>
            </a:r>
            <a:r>
              <a:rPr lang="en-US" dirty="0"/>
              <a:t>recent years, </a:t>
            </a:r>
            <a:r>
              <a:rPr lang="en-US" dirty="0" smtClean="0"/>
              <a:t>antibiotic resistant</a:t>
            </a:r>
            <a:r>
              <a:rPr lang="en-US" dirty="0"/>
              <a:t> has risen to dangerously high levels in all parts of the </a:t>
            </a:r>
            <a:r>
              <a:rPr lang="en-US" dirty="0" smtClean="0"/>
              <a:t>world.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29634" y="4129406"/>
            <a:ext cx="498126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The overuse and misuse of antibiotics, however, has led to the rapid development of bacteria that are resistant to antibiotics. Experts predict that by 2050, about 10 million people a year will die of antibiotic-resistant infections.</a:t>
            </a:r>
          </a:p>
        </p:txBody>
      </p:sp>
    </p:spTree>
    <p:extLst>
      <p:ext uri="{BB962C8B-B14F-4D97-AF65-F5344CB8AC3E}">
        <p14:creationId xmlns:p14="http://schemas.microsoft.com/office/powerpoint/2010/main" val="2174173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8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2" grpId="2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60080"/>
            <a:ext cx="11010900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AIM AND OBJECTIVES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2502" y="2111184"/>
            <a:ext cx="5113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n-US" sz="2000" dirty="0"/>
          </a:p>
          <a:p>
            <a:pPr algn="just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015954" y="1737056"/>
            <a:ext cx="5708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Discover new antibacterial compound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15953" y="3315143"/>
            <a:ext cx="57088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Isolation pure strain of Indonesian Mangrove’ soils.</a:t>
            </a:r>
          </a:p>
          <a:p>
            <a:endParaRPr lang="en-US" dirty="0"/>
          </a:p>
          <a:p>
            <a:r>
              <a:rPr lang="en-US" dirty="0" smtClean="0"/>
              <a:t>Isolation and identification new antibacterial compound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48306" y="1598556"/>
            <a:ext cx="1070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AIM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211716" y="3434326"/>
            <a:ext cx="2673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OBJECTIVES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1969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45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2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/>
      <p:bldP spid="4" grpId="1"/>
      <p:bldP spid="5" grpId="0" build="allAtOnce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60080"/>
            <a:ext cx="11010900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EXPERIMENTAL PROCEDURES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5782" y="3057235"/>
            <a:ext cx="28593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ISOLATION</a:t>
            </a:r>
          </a:p>
          <a:p>
            <a:r>
              <a:rPr lang="en-US" sz="3200" dirty="0" smtClean="0"/>
              <a:t>AND IDENTIFICATION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223032" y="1389325"/>
            <a:ext cx="1874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Collect samples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23031" y="2248723"/>
            <a:ext cx="4184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Decimal dilution technique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23032" y="3108122"/>
            <a:ext cx="3899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pread Plate technique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23032" y="3967521"/>
            <a:ext cx="1874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Purification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23032" y="4826920"/>
            <a:ext cx="1874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Slant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23032" y="5686319"/>
            <a:ext cx="3054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16S </a:t>
            </a:r>
            <a:r>
              <a:rPr lang="en-US" sz="2000" dirty="0" err="1" smtClean="0"/>
              <a:t>rDNA</a:t>
            </a:r>
            <a:endParaRPr lang="en-US" sz="2000" dirty="0" smtClean="0"/>
          </a:p>
          <a:p>
            <a:r>
              <a:rPr lang="en-US" sz="2000" dirty="0" smtClean="0"/>
              <a:t>Sequence Analysis</a:t>
            </a:r>
          </a:p>
        </p:txBody>
      </p:sp>
    </p:spTree>
    <p:extLst>
      <p:ext uri="{BB962C8B-B14F-4D97-AF65-F5344CB8AC3E}">
        <p14:creationId xmlns:p14="http://schemas.microsoft.com/office/powerpoint/2010/main" val="373946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6"/>
            </a:gs>
            <a:gs pos="89000">
              <a:schemeClr val="accent6"/>
            </a:gs>
            <a:gs pos="100000">
              <a:schemeClr val="accent6"/>
            </a:gs>
          </a:gsLst>
          <a:lin ang="19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60080"/>
            <a:ext cx="11010900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EXPERIMENTAL PROCEDURES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8468" y="3041846"/>
            <a:ext cx="28593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ISOLATION</a:t>
            </a:r>
          </a:p>
          <a:p>
            <a:r>
              <a:rPr lang="en-US" sz="3200" dirty="0" smtClean="0"/>
              <a:t>OF</a:t>
            </a:r>
          </a:p>
          <a:p>
            <a:r>
              <a:rPr lang="en-US" sz="3200" dirty="0" smtClean="0"/>
              <a:t>COMPOUND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752267" y="1703018"/>
            <a:ext cx="4943276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Refresh and inoculate the </a:t>
            </a:r>
            <a:r>
              <a:rPr lang="en-US" dirty="0"/>
              <a:t>pure colony of </a:t>
            </a:r>
            <a:r>
              <a:rPr lang="en-US" dirty="0" smtClean="0"/>
              <a:t>strain from slant into Gauze’s liquid </a:t>
            </a:r>
            <a:r>
              <a:rPr lang="en-US" dirty="0"/>
              <a:t>medium in a 500 mL Erlenmeyer flask, </a:t>
            </a:r>
            <a:r>
              <a:rPr lang="en-US" dirty="0" smtClean="0"/>
              <a:t>which is </a:t>
            </a:r>
            <a:r>
              <a:rPr lang="en-US" dirty="0"/>
              <a:t>cultured at 28 C for five days in a shaker </a:t>
            </a:r>
            <a:r>
              <a:rPr lang="en-US" dirty="0" smtClean="0"/>
              <a:t>at 180 </a:t>
            </a:r>
            <a:r>
              <a:rPr lang="en-US" dirty="0"/>
              <a:t>rpm, to make seed broth.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Transfer 5 ml seed </a:t>
            </a:r>
            <a:r>
              <a:rPr lang="en-US" dirty="0"/>
              <a:t>broth </a:t>
            </a:r>
            <a:r>
              <a:rPr lang="en-US" dirty="0" smtClean="0"/>
              <a:t>into </a:t>
            </a:r>
            <a:r>
              <a:rPr lang="en-US" dirty="0"/>
              <a:t>a 500 mL Erlenmeyer </a:t>
            </a:r>
            <a:r>
              <a:rPr lang="en-US" dirty="0" smtClean="0"/>
              <a:t>flask containing </a:t>
            </a:r>
            <a:r>
              <a:rPr lang="en-US" dirty="0"/>
              <a:t>250 mL </a:t>
            </a:r>
            <a:r>
              <a:rPr lang="en-US" dirty="0" err="1"/>
              <a:t>Gause’s</a:t>
            </a:r>
            <a:r>
              <a:rPr lang="en-US" dirty="0"/>
              <a:t> liquid medium, and then cultured for 21 days at the same conditions </a:t>
            </a:r>
            <a:r>
              <a:rPr lang="en-US" dirty="0" smtClean="0"/>
              <a:t>for the </a:t>
            </a:r>
            <a:r>
              <a:rPr lang="en-US" dirty="0"/>
              <a:t>culture of seed broth. </a:t>
            </a:r>
            <a:r>
              <a:rPr lang="en-US" dirty="0" smtClean="0"/>
              <a:t>Prepare  </a:t>
            </a:r>
            <a:r>
              <a:rPr lang="en-US" dirty="0"/>
              <a:t>total of 50 L </a:t>
            </a:r>
            <a:r>
              <a:rPr lang="en-US" dirty="0" smtClean="0"/>
              <a:t>culture.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46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60080"/>
            <a:ext cx="11010900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EXPERIMENTAL PROCEDURES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8639" y="3201503"/>
            <a:ext cx="28593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LARGE</a:t>
            </a:r>
          </a:p>
          <a:p>
            <a:r>
              <a:rPr lang="en-US" sz="3200" dirty="0" smtClean="0"/>
              <a:t>SCALE</a:t>
            </a:r>
          </a:p>
          <a:p>
            <a:r>
              <a:rPr lang="en-US" sz="3200" dirty="0" smtClean="0"/>
              <a:t>CULTURE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670629" y="2129877"/>
            <a:ext cx="88392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separate </a:t>
            </a:r>
            <a:r>
              <a:rPr lang="en-US" sz="1600" dirty="0"/>
              <a:t>The total 50 L culture </a:t>
            </a:r>
            <a:r>
              <a:rPr lang="en-US" sz="1600" dirty="0" smtClean="0"/>
              <a:t>into </a:t>
            </a:r>
            <a:r>
              <a:rPr lang="en-US" sz="1600" dirty="0"/>
              <a:t>two parts of mycelia and supernatant by </a:t>
            </a:r>
            <a:r>
              <a:rPr lang="en-US" sz="1600" dirty="0" smtClean="0"/>
              <a:t>centrifugation.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extract </a:t>
            </a:r>
            <a:r>
              <a:rPr lang="en-US" sz="1600" dirty="0"/>
              <a:t>The mycelia </a:t>
            </a:r>
            <a:r>
              <a:rPr lang="en-US" sz="1600" dirty="0" smtClean="0"/>
              <a:t>with </a:t>
            </a:r>
            <a:r>
              <a:rPr lang="en-US" sz="1600" dirty="0" err="1" smtClean="0"/>
              <a:t>MeOH</a:t>
            </a:r>
            <a:r>
              <a:rPr lang="en-US" sz="1600" dirty="0" smtClean="0"/>
              <a:t>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combine and evaporate </a:t>
            </a:r>
            <a:r>
              <a:rPr lang="en-US" sz="1600" dirty="0"/>
              <a:t>The </a:t>
            </a:r>
            <a:r>
              <a:rPr lang="en-US" sz="1600" dirty="0" err="1"/>
              <a:t>methanolic</a:t>
            </a:r>
            <a:r>
              <a:rPr lang="en-US" sz="1600" dirty="0"/>
              <a:t> solutions </a:t>
            </a:r>
            <a:r>
              <a:rPr lang="en-US" sz="1600" dirty="0" smtClean="0"/>
              <a:t>under </a:t>
            </a:r>
            <a:r>
              <a:rPr lang="en-US" sz="1600" dirty="0"/>
              <a:t>reduced pressure to give a crude extract </a:t>
            </a:r>
            <a:r>
              <a:rPr lang="en-US" sz="1600" dirty="0" smtClean="0"/>
              <a:t>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Partition The </a:t>
            </a:r>
            <a:r>
              <a:rPr lang="en-US" sz="1600" dirty="0"/>
              <a:t>supernatant </a:t>
            </a:r>
            <a:r>
              <a:rPr lang="en-US" sz="1600" dirty="0" smtClean="0"/>
              <a:t>with </a:t>
            </a:r>
            <a:r>
              <a:rPr lang="en-US" sz="1600" dirty="0" err="1" smtClean="0"/>
              <a:t>EtOAc</a:t>
            </a:r>
            <a:r>
              <a:rPr lang="en-US" sz="1600" dirty="0" smtClean="0"/>
              <a:t>, </a:t>
            </a:r>
            <a:r>
              <a:rPr lang="en-US" sz="1600" dirty="0"/>
              <a:t>and </a:t>
            </a:r>
            <a:r>
              <a:rPr lang="en-US" sz="1600" dirty="0" smtClean="0"/>
              <a:t>combine </a:t>
            </a:r>
            <a:r>
              <a:rPr lang="en-US" sz="1600" dirty="0"/>
              <a:t>and </a:t>
            </a:r>
            <a:r>
              <a:rPr lang="en-US" sz="1600" dirty="0" smtClean="0"/>
              <a:t>evaporate </a:t>
            </a:r>
            <a:r>
              <a:rPr lang="en-US" sz="1600" dirty="0"/>
              <a:t>the </a:t>
            </a:r>
            <a:r>
              <a:rPr lang="en-US" sz="1600" dirty="0" err="1"/>
              <a:t>EtOAc</a:t>
            </a:r>
            <a:r>
              <a:rPr lang="en-US" sz="1600" dirty="0"/>
              <a:t> solutions </a:t>
            </a:r>
            <a:r>
              <a:rPr lang="en-US" sz="1600" dirty="0" smtClean="0"/>
              <a:t>under reduced </a:t>
            </a:r>
            <a:r>
              <a:rPr lang="en-US" sz="1600" dirty="0"/>
              <a:t>pressure to afford a crude extract </a:t>
            </a:r>
            <a:r>
              <a:rPr lang="en-US" sz="1600" dirty="0" smtClean="0"/>
              <a:t>B.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A </a:t>
            </a:r>
            <a:r>
              <a:rPr lang="en-US" sz="1600" dirty="0"/>
              <a:t>combination of the extracts A and B (8.8 g</a:t>
            </a:r>
            <a:r>
              <a:rPr lang="en-US" sz="1600" dirty="0" smtClean="0"/>
              <a:t>) is </a:t>
            </a:r>
            <a:r>
              <a:rPr lang="en-US" sz="1600" dirty="0"/>
              <a:t>fractionated by an ODS column eluting with 20%, 40%, 60%, 80%, and 100% </a:t>
            </a:r>
            <a:r>
              <a:rPr lang="en-US" sz="1600" dirty="0" err="1"/>
              <a:t>MeOH</a:t>
            </a:r>
            <a:r>
              <a:rPr lang="en-US" sz="1600" dirty="0"/>
              <a:t>, to </a:t>
            </a:r>
            <a:r>
              <a:rPr lang="en-US" sz="1600" dirty="0" smtClean="0"/>
              <a:t>give five </a:t>
            </a:r>
            <a:r>
              <a:rPr lang="en-US" sz="1600" dirty="0"/>
              <a:t>fractions A–E. The fraction C </a:t>
            </a:r>
            <a:r>
              <a:rPr lang="en-US" sz="1600" dirty="0" smtClean="0"/>
              <a:t> </a:t>
            </a:r>
            <a:r>
              <a:rPr lang="en-US" sz="1600" dirty="0"/>
              <a:t>further separated by a </a:t>
            </a:r>
            <a:r>
              <a:rPr lang="en-US" sz="1600" dirty="0" err="1"/>
              <a:t>Sephadex</a:t>
            </a:r>
            <a:r>
              <a:rPr lang="en-US" sz="1600" dirty="0"/>
              <a:t> LH-20 column eluting </a:t>
            </a:r>
            <a:r>
              <a:rPr lang="en-US" sz="1600" dirty="0" smtClean="0"/>
              <a:t>with 50</a:t>
            </a:r>
            <a:r>
              <a:rPr lang="en-US" sz="1600" dirty="0"/>
              <a:t>% </a:t>
            </a:r>
            <a:r>
              <a:rPr lang="en-US" sz="1600" dirty="0" err="1"/>
              <a:t>MeOH</a:t>
            </a:r>
            <a:r>
              <a:rPr lang="en-US" sz="1600" dirty="0"/>
              <a:t> to furnish </a:t>
            </a:r>
            <a:r>
              <a:rPr lang="en-US" sz="1600" dirty="0" err="1"/>
              <a:t>subfractions</a:t>
            </a:r>
            <a:r>
              <a:rPr lang="en-US" sz="1600" dirty="0"/>
              <a:t> C1 and C2, based on the results from thin layer </a:t>
            </a:r>
            <a:r>
              <a:rPr lang="en-US" sz="1600" dirty="0" smtClean="0"/>
              <a:t>chromatography (TLC</a:t>
            </a:r>
            <a:r>
              <a:rPr lang="en-US" sz="1600" dirty="0"/>
              <a:t>) analysis. </a:t>
            </a:r>
          </a:p>
        </p:txBody>
      </p:sp>
    </p:spTree>
    <p:extLst>
      <p:ext uri="{BB962C8B-B14F-4D97-AF65-F5344CB8AC3E}">
        <p14:creationId xmlns:p14="http://schemas.microsoft.com/office/powerpoint/2010/main" val="329228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60080"/>
            <a:ext cx="11010900" cy="461665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EXPERIMENTAL PROCEDURES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8287" y="3201503"/>
            <a:ext cx="29996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ANTIMICROBIAL</a:t>
            </a:r>
          </a:p>
          <a:p>
            <a:r>
              <a:rPr lang="en-US" sz="3200" dirty="0" smtClean="0"/>
              <a:t>ACTIVITY</a:t>
            </a:r>
          </a:p>
          <a:p>
            <a:r>
              <a:rPr lang="en-US" sz="3200" dirty="0" smtClean="0"/>
              <a:t>ASSAY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068534" y="3632734"/>
            <a:ext cx="6942365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Antimicrobial activity is determined by the </a:t>
            </a:r>
            <a:r>
              <a:rPr lang="en-US" dirty="0" err="1" smtClean="0"/>
              <a:t>microbroth</a:t>
            </a:r>
            <a:r>
              <a:rPr lang="en-US" dirty="0" smtClean="0"/>
              <a:t> dilution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766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60080"/>
            <a:ext cx="11010900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RESEARCH TIMELINE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15" y="690912"/>
            <a:ext cx="10058400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9993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613</Words>
  <Application>Microsoft Office PowerPoint</Application>
  <PresentationFormat>宽屏</PresentationFormat>
  <Paragraphs>74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演示文稿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Han</cp:lastModifiedBy>
  <cp:revision>51</cp:revision>
  <dcterms:created xsi:type="dcterms:W3CDTF">2019-01-03T13:21:48Z</dcterms:created>
  <dcterms:modified xsi:type="dcterms:W3CDTF">2019-01-13T07:55:17Z</dcterms:modified>
</cp:coreProperties>
</file>