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7" r:id="rId3"/>
    <p:sldId id="261" r:id="rId4"/>
    <p:sldId id="259" r:id="rId5"/>
    <p:sldId id="264" r:id="rId6"/>
    <p:sldId id="288" r:id="rId7"/>
    <p:sldId id="289" r:id="rId8"/>
    <p:sldId id="290" r:id="rId9"/>
    <p:sldId id="260" r:id="rId10"/>
    <p:sldId id="263" r:id="rId11"/>
    <p:sldId id="285" r:id="rId12"/>
    <p:sldId id="287" r:id="rId13"/>
    <p:sldId id="286" r:id="rId14"/>
    <p:sldId id="266" r:id="rId15"/>
    <p:sldId id="267" r:id="rId16"/>
    <p:sldId id="265" r:id="rId17"/>
    <p:sldId id="268" r:id="rId18"/>
    <p:sldId id="269" r:id="rId19"/>
    <p:sldId id="273" r:id="rId20"/>
    <p:sldId id="274" r:id="rId21"/>
    <p:sldId id="283" r:id="rId22"/>
    <p:sldId id="270" r:id="rId23"/>
    <p:sldId id="272" r:id="rId24"/>
    <p:sldId id="275" r:id="rId25"/>
    <p:sldId id="277" r:id="rId26"/>
    <p:sldId id="278" r:id="rId27"/>
    <p:sldId id="279" r:id="rId28"/>
    <p:sldId id="280" r:id="rId29"/>
    <p:sldId id="281" r:id="rId30"/>
    <p:sldId id="284" r:id="rId31"/>
    <p:sldId id="282" r:id="rId32"/>
    <p:sldId id="291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8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F00A-1B4B-4804-8A12-C03F6CCE96B5}" type="datetimeFigureOut">
              <a:rPr lang="zh-CN" altLang="en-US" smtClean="0"/>
              <a:pPr/>
              <a:t>2018/11/20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1445-F466-4A68-9560-E7D73578BD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29401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F00A-1B4B-4804-8A12-C03F6CCE96B5}" type="datetimeFigureOut">
              <a:rPr lang="zh-CN" altLang="en-US" smtClean="0"/>
              <a:pPr/>
              <a:t>2018/11/20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1445-F466-4A68-9560-E7D73578BD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416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F00A-1B4B-4804-8A12-C03F6CCE96B5}" type="datetimeFigureOut">
              <a:rPr lang="zh-CN" altLang="en-US" smtClean="0"/>
              <a:pPr/>
              <a:t>2018/11/20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1445-F466-4A68-9560-E7D73578BD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7571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F00A-1B4B-4804-8A12-C03F6CCE96B5}" type="datetimeFigureOut">
              <a:rPr lang="zh-CN" altLang="en-US" smtClean="0"/>
              <a:pPr/>
              <a:t>2018/11/20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1445-F466-4A68-9560-E7D73578BD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6827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F00A-1B4B-4804-8A12-C03F6CCE96B5}" type="datetimeFigureOut">
              <a:rPr lang="zh-CN" altLang="en-US" smtClean="0"/>
              <a:pPr/>
              <a:t>2018/11/20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1445-F466-4A68-9560-E7D73578BD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34844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F00A-1B4B-4804-8A12-C03F6CCE96B5}" type="datetimeFigureOut">
              <a:rPr lang="zh-CN" altLang="en-US" smtClean="0"/>
              <a:pPr/>
              <a:t>2018/11/20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1445-F466-4A68-9560-E7D73578BD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19971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F00A-1B4B-4804-8A12-C03F6CCE96B5}" type="datetimeFigureOut">
              <a:rPr lang="zh-CN" altLang="en-US" smtClean="0"/>
              <a:pPr/>
              <a:t>2018/11/20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1445-F466-4A68-9560-E7D73578BD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32449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F00A-1B4B-4804-8A12-C03F6CCE96B5}" type="datetimeFigureOut">
              <a:rPr lang="zh-CN" altLang="en-US" smtClean="0"/>
              <a:pPr/>
              <a:t>2018/11/20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1445-F466-4A68-9560-E7D73578BD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6268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F00A-1B4B-4804-8A12-C03F6CCE96B5}" type="datetimeFigureOut">
              <a:rPr lang="zh-CN" altLang="en-US" smtClean="0"/>
              <a:pPr/>
              <a:t>2018/11/20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1445-F466-4A68-9560-E7D73578BD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8929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F00A-1B4B-4804-8A12-C03F6CCE96B5}" type="datetimeFigureOut">
              <a:rPr lang="zh-CN" altLang="en-US" smtClean="0"/>
              <a:pPr/>
              <a:t>2018/11/20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60A1445-F466-4A68-9560-E7D73578BD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2550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F00A-1B4B-4804-8A12-C03F6CCE96B5}" type="datetimeFigureOut">
              <a:rPr lang="zh-CN" altLang="en-US" smtClean="0"/>
              <a:pPr/>
              <a:t>2018/11/20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1445-F466-4A68-9560-E7D73578BD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0231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F00A-1B4B-4804-8A12-C03F6CCE96B5}" type="datetimeFigureOut">
              <a:rPr lang="zh-CN" altLang="en-US" smtClean="0"/>
              <a:pPr/>
              <a:t>2018/11/20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1445-F466-4A68-9560-E7D73578BD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5705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F00A-1B4B-4804-8A12-C03F6CCE96B5}" type="datetimeFigureOut">
              <a:rPr lang="zh-CN" altLang="en-US" smtClean="0"/>
              <a:pPr/>
              <a:t>2018/11/20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1445-F466-4A68-9560-E7D73578BD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9671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F00A-1B4B-4804-8A12-C03F6CCE96B5}" type="datetimeFigureOut">
              <a:rPr lang="zh-CN" altLang="en-US" smtClean="0"/>
              <a:pPr/>
              <a:t>2018/11/20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1445-F466-4A68-9560-E7D73578BD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5202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F00A-1B4B-4804-8A12-C03F6CCE96B5}" type="datetimeFigureOut">
              <a:rPr lang="zh-CN" altLang="en-US" smtClean="0"/>
              <a:pPr/>
              <a:t>2018/11/20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1445-F466-4A68-9560-E7D73578BD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7091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F00A-1B4B-4804-8A12-C03F6CCE96B5}" type="datetimeFigureOut">
              <a:rPr lang="zh-CN" altLang="en-US" smtClean="0"/>
              <a:pPr/>
              <a:t>2018/11/20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1445-F466-4A68-9560-E7D73578BD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4194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F00A-1B4B-4804-8A12-C03F6CCE96B5}" type="datetimeFigureOut">
              <a:rPr lang="zh-CN" altLang="en-US" smtClean="0"/>
              <a:pPr/>
              <a:t>2018/11/20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1445-F466-4A68-9560-E7D73578BD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6811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EAF00A-1B4B-4804-8A12-C03F6CCE96B5}" type="datetimeFigureOut">
              <a:rPr lang="zh-CN" altLang="en-US" smtClean="0"/>
              <a:pPr/>
              <a:t>2018/11/20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0A1445-F466-4A68-9560-E7D73578BD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7939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7200" dirty="0" smtClean="0"/>
              <a:t>海洋科学</a:t>
            </a:r>
            <a:endParaRPr lang="zh-CN" altLang="en-US" sz="72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zh-CN" altLang="en-US" sz="2800" dirty="0" smtClean="0"/>
              <a:t>中国科学院海洋研究所</a:t>
            </a:r>
            <a:endParaRPr lang="en-US" altLang="zh-CN" sz="2800" dirty="0" smtClean="0"/>
          </a:p>
          <a:p>
            <a:r>
              <a:rPr lang="en-US" altLang="zh-CN" sz="2800" dirty="0" smtClean="0"/>
              <a:t>《</a:t>
            </a:r>
            <a:r>
              <a:rPr lang="zh-CN" altLang="en-US" sz="2800" dirty="0" smtClean="0"/>
              <a:t>海洋科学</a:t>
            </a:r>
            <a:r>
              <a:rPr lang="en-US" altLang="zh-CN" sz="2800" dirty="0" smtClean="0"/>
              <a:t>》</a:t>
            </a:r>
            <a:r>
              <a:rPr lang="zh-CN" altLang="en-US" sz="2800" dirty="0" smtClean="0"/>
              <a:t>编辑部</a:t>
            </a:r>
            <a:endParaRPr lang="en-US" altLang="zh-CN" sz="2800" dirty="0" smtClean="0"/>
          </a:p>
          <a:p>
            <a:r>
              <a:rPr lang="en-US" altLang="zh-CN" sz="2800" dirty="0" smtClean="0"/>
              <a:t>2018.11.21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82137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54900" y="2666999"/>
            <a:ext cx="4895055" cy="31242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 altLang="zh-CN" sz="2400" b="1" dirty="0" smtClean="0"/>
          </a:p>
          <a:p>
            <a:endParaRPr lang="en-US" altLang="zh-CN" sz="2400" b="1" dirty="0" smtClean="0"/>
          </a:p>
          <a:p>
            <a:r>
              <a:rPr lang="zh-CN" altLang="en-US" sz="2400" b="1" dirty="0" smtClean="0"/>
              <a:t>美国</a:t>
            </a:r>
            <a:r>
              <a:rPr lang="en-US" altLang="zh-CN" sz="2400" b="1" dirty="0"/>
              <a:t>《</a:t>
            </a:r>
            <a:r>
              <a:rPr lang="zh-CN" altLang="en-US" sz="2400" b="1" dirty="0"/>
              <a:t>化学文摘</a:t>
            </a:r>
            <a:r>
              <a:rPr lang="en-US" altLang="zh-CN" sz="2400" b="1" dirty="0" smtClean="0"/>
              <a:t>》</a:t>
            </a:r>
            <a:r>
              <a:rPr lang="zh-CN" altLang="en-US" sz="2400" b="1" dirty="0" smtClean="0"/>
              <a:t>（</a:t>
            </a:r>
            <a:r>
              <a:rPr lang="en-US" altLang="zh-CN" sz="2400" b="1" dirty="0" smtClean="0"/>
              <a:t>CA</a:t>
            </a:r>
            <a:r>
              <a:rPr lang="zh-CN" altLang="en-US" sz="2400" b="1" dirty="0" smtClean="0"/>
              <a:t>）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英国</a:t>
            </a:r>
            <a:r>
              <a:rPr lang="en-US" altLang="zh-CN" sz="2400" b="1" dirty="0" smtClean="0"/>
              <a:t>《</a:t>
            </a:r>
            <a:r>
              <a:rPr lang="zh-CN" altLang="en-US" sz="2400" b="1" dirty="0" smtClean="0"/>
              <a:t>剑桥科学</a:t>
            </a:r>
            <a:r>
              <a:rPr lang="zh-CN" altLang="en-US" sz="2400" b="1" dirty="0"/>
              <a:t>文摘</a:t>
            </a:r>
            <a:r>
              <a:rPr lang="en-US" altLang="zh-CN" sz="2400" b="1" dirty="0" smtClean="0"/>
              <a:t>》(SA)</a:t>
            </a:r>
          </a:p>
          <a:p>
            <a:r>
              <a:rPr lang="zh-CN" altLang="en-US" sz="2400" b="1" dirty="0" smtClean="0"/>
              <a:t>联合国</a:t>
            </a:r>
            <a:r>
              <a:rPr lang="en-US" altLang="zh-CN" sz="2400" b="1" dirty="0" smtClean="0"/>
              <a:t>《</a:t>
            </a:r>
            <a:r>
              <a:rPr lang="zh-CN" altLang="en-US" sz="2400" b="1" dirty="0" smtClean="0"/>
              <a:t>水科学和渔业文摘</a:t>
            </a:r>
            <a:r>
              <a:rPr lang="en-US" altLang="zh-CN" sz="2400" b="1" dirty="0" smtClean="0"/>
              <a:t>》</a:t>
            </a:r>
            <a:r>
              <a:rPr lang="zh-CN" altLang="en-US" sz="2400" b="1" dirty="0" smtClean="0"/>
              <a:t>等</a:t>
            </a:r>
            <a:endParaRPr lang="zh-CN" altLang="en-US" sz="240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 altLang="zh-CN" sz="2400" b="1" dirty="0" smtClean="0"/>
          </a:p>
          <a:p>
            <a:r>
              <a:rPr lang="zh-CN" altLang="en-US" sz="2400" b="1" dirty="0" smtClean="0"/>
              <a:t>中国</a:t>
            </a:r>
            <a:r>
              <a:rPr lang="zh-CN" altLang="en-US" sz="2400" b="1" dirty="0"/>
              <a:t>期刊全文</a:t>
            </a:r>
            <a:r>
              <a:rPr lang="zh-CN" altLang="en-US" sz="2400" b="1" dirty="0" smtClean="0"/>
              <a:t>数据库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中国</a:t>
            </a:r>
            <a:r>
              <a:rPr lang="zh-CN" altLang="en-US" sz="2400" b="1" dirty="0"/>
              <a:t>学术期刊综合评价</a:t>
            </a:r>
            <a:r>
              <a:rPr lang="zh-CN" altLang="en-US" sz="2400" b="1" dirty="0" smtClean="0"/>
              <a:t>数据库</a:t>
            </a:r>
            <a:endParaRPr lang="en-US" altLang="zh-CN" sz="2400" b="1" dirty="0"/>
          </a:p>
          <a:p>
            <a:r>
              <a:rPr lang="zh-CN" altLang="en-US" sz="2400" b="1" dirty="0" smtClean="0"/>
              <a:t>中文</a:t>
            </a:r>
            <a:r>
              <a:rPr lang="zh-CN" altLang="en-US" sz="2400" b="1" dirty="0"/>
              <a:t>科技期刊</a:t>
            </a:r>
            <a:r>
              <a:rPr lang="zh-CN" altLang="en-US" sz="2400" b="1" dirty="0" smtClean="0"/>
              <a:t>数据库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中国海</a:t>
            </a:r>
            <a:r>
              <a:rPr lang="zh-CN" altLang="en-US" sz="2400" b="1" dirty="0"/>
              <a:t>洋文献</a:t>
            </a:r>
            <a:r>
              <a:rPr lang="zh-CN" altLang="en-US" sz="2400" b="1" dirty="0" smtClean="0"/>
              <a:t>数据库等</a:t>
            </a:r>
            <a:endParaRPr lang="zh-CN" altLang="en-US" sz="2400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2362199" y="908875"/>
            <a:ext cx="8207830" cy="1312213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7200" b="1" dirty="0" smtClean="0"/>
              <a:t>1.3  </a:t>
            </a:r>
            <a:r>
              <a:rPr lang="zh-CN" altLang="en-US" sz="7200" b="1" dirty="0" smtClean="0"/>
              <a:t>数据库收录情况</a:t>
            </a:r>
            <a:endParaRPr lang="zh-CN" altLang="en-US" sz="7200" b="1" dirty="0"/>
          </a:p>
        </p:txBody>
      </p:sp>
      <p:sp>
        <p:nvSpPr>
          <p:cNvPr id="8" name="圆角矩形 7"/>
          <p:cNvSpPr/>
          <p:nvPr/>
        </p:nvSpPr>
        <p:spPr>
          <a:xfrm>
            <a:off x="1758776" y="2739404"/>
            <a:ext cx="2133600" cy="620486"/>
          </a:xfrm>
          <a:prstGeom prst="roundRect">
            <a:avLst/>
          </a:pr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556555" y="2739404"/>
            <a:ext cx="2495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/>
              <a:t>国外数据库</a:t>
            </a:r>
            <a:endParaRPr lang="zh-CN" altLang="en-US" sz="3200" dirty="0"/>
          </a:p>
        </p:txBody>
      </p:sp>
      <p:sp>
        <p:nvSpPr>
          <p:cNvPr id="10" name="圆角矩形 9"/>
          <p:cNvSpPr/>
          <p:nvPr/>
        </p:nvSpPr>
        <p:spPr>
          <a:xfrm>
            <a:off x="6979266" y="2739404"/>
            <a:ext cx="2133600" cy="620486"/>
          </a:xfrm>
          <a:prstGeom prst="roundRect">
            <a:avLst/>
          </a:pr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821222" y="2771822"/>
            <a:ext cx="2449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/>
              <a:t>国内数据库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3490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3886" y="64314"/>
            <a:ext cx="10733314" cy="1948543"/>
          </a:xfrm>
          <a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US" altLang="zh-CN" sz="7200" b="1" dirty="0" smtClean="0"/>
              <a:t>1.4  </a:t>
            </a:r>
            <a:r>
              <a:rPr lang="zh-CN" altLang="en-US" sz="7200" b="1" dirty="0" smtClean="0"/>
              <a:t>浙江大学发稿情况</a:t>
            </a:r>
            <a:endParaRPr lang="zh-CN" altLang="en-US" sz="72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7041" y="2257425"/>
            <a:ext cx="5083770" cy="4486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3124" y="3219450"/>
            <a:ext cx="3609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0070C0"/>
                </a:solidFill>
              </a:rPr>
              <a:t>物理海洋、海洋工程类占优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665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3886" y="64314"/>
            <a:ext cx="10733314" cy="1948543"/>
          </a:xfrm>
          <a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US" altLang="zh-CN" sz="7200" b="1" dirty="0" smtClean="0"/>
              <a:t>1.5  </a:t>
            </a:r>
            <a:r>
              <a:rPr lang="zh-CN" altLang="en-US" sz="6600" b="1" dirty="0" smtClean="0"/>
              <a:t>浙江海洋大学发稿情况</a:t>
            </a:r>
            <a:endParaRPr lang="zh-CN" altLang="en-US" sz="66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8022" y="2250000"/>
            <a:ext cx="5677890" cy="450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5449" y="3324225"/>
            <a:ext cx="3609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0070C0"/>
                </a:solidFill>
              </a:rPr>
              <a:t>海洋生物、海洋生态类占优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00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3886" y="64314"/>
            <a:ext cx="10733314" cy="1948543"/>
          </a:xfrm>
          <a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US" altLang="zh-CN" sz="7200" b="1" dirty="0" smtClean="0"/>
              <a:t>1.6 </a:t>
            </a:r>
            <a:r>
              <a:rPr lang="zh-CN" altLang="en-US" sz="7200" b="1" dirty="0" smtClean="0"/>
              <a:t>海洋二所发稿情况</a:t>
            </a:r>
            <a:endParaRPr lang="zh-CN" altLang="en-US" sz="72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602" y="2250000"/>
            <a:ext cx="5027621" cy="450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3124" y="3219450"/>
            <a:ext cx="3609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0070C0"/>
                </a:solidFill>
              </a:rPr>
              <a:t>海洋地质、物理海洋类占优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94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97931" y="854044"/>
            <a:ext cx="7975510" cy="1312213"/>
          </a:xfrm>
          <a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zh-CN" altLang="en-US" sz="7200" b="1" dirty="0" smtClean="0"/>
              <a:t>报告内容</a:t>
            </a:r>
            <a:endParaRPr lang="zh-CN" altLang="en-US" sz="7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69532" y="2596562"/>
            <a:ext cx="5232309" cy="3488552"/>
          </a:xfrm>
        </p:spPr>
        <p:txBody>
          <a:bodyPr>
            <a:no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zh-CN" altLang="en-US" sz="5400" dirty="0" smtClean="0"/>
              <a:t>期刊简介</a:t>
            </a:r>
            <a:endParaRPr lang="en-US" altLang="zh-CN" sz="5400" dirty="0" smtClean="0"/>
          </a:p>
          <a:p>
            <a:pPr marL="457200" indent="-457200" algn="ctr">
              <a:buFont typeface="+mj-lt"/>
              <a:buAutoNum type="arabicPeriod"/>
            </a:pPr>
            <a:r>
              <a:rPr lang="zh-CN" altLang="en-US" sz="54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投稿须知</a:t>
            </a:r>
            <a:endParaRPr lang="en-US" altLang="zh-CN" sz="5400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zh-CN" altLang="en-US" sz="5400" dirty="0" smtClean="0"/>
              <a:t>处理流程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297576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2697931" y="854044"/>
            <a:ext cx="7975510" cy="131221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7200" b="1" dirty="0" smtClean="0"/>
              <a:t>2.</a:t>
            </a:r>
            <a:r>
              <a:rPr lang="zh-CN" altLang="en-US" sz="7200" b="1" dirty="0" smtClean="0"/>
              <a:t>投稿须知</a:t>
            </a:r>
            <a:endParaRPr lang="zh-CN" altLang="en-US" sz="7200" b="1" dirty="0"/>
          </a:p>
        </p:txBody>
      </p:sp>
    </p:spTree>
    <p:extLst>
      <p:ext uri="{BB962C8B-B14F-4D97-AF65-F5344CB8AC3E}">
        <p14:creationId xmlns:p14="http://schemas.microsoft.com/office/powerpoint/2010/main" xmlns="" val="3125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62200" y="2596561"/>
            <a:ext cx="8904514" cy="4065495"/>
          </a:xfrm>
        </p:spPr>
        <p:txBody>
          <a:bodyPr>
            <a:noAutofit/>
          </a:bodyPr>
          <a:lstStyle/>
          <a:p>
            <a:pPr defTabSz="914400" fontAlgn="ctr" hangingPunct="0">
              <a:spcBef>
                <a:spcPts val="24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Tx/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在线投稿系统，不接受纸质和</a:t>
            </a:r>
            <a:r>
              <a:rPr lang="en-US" altLang="zh-CN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email</a:t>
            </a:r>
            <a:r>
              <a:rPr lang="zh-CN" alt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投稿</a:t>
            </a:r>
            <a:endParaRPr lang="en-US" altLang="zh-CN" b="1" dirty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ctr" hangingPunct="0">
              <a:spcBef>
                <a:spcPts val="24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Tx/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特点</a:t>
            </a:r>
            <a:endParaRPr lang="en-US" altLang="zh-CN" b="1" dirty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ctr" hangingPunct="0">
              <a:spcBef>
                <a:spcPts val="24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Tx/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简单快捷</a:t>
            </a:r>
            <a:endParaRPr lang="en-US" altLang="zh-CN" b="1" dirty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ctr" hangingPunct="0">
              <a:spcBef>
                <a:spcPts val="24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Tx/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方便作者查询稿件状态</a:t>
            </a:r>
            <a:endParaRPr lang="en-US" altLang="zh-CN" b="1" dirty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ctr" hangingPunct="0">
              <a:spcBef>
                <a:spcPts val="24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Tx/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为读者提供免费的过刊浏览、查询和下载服务</a:t>
            </a:r>
            <a:endParaRPr lang="zh-CN" altLang="en-US" b="1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2362200" y="908875"/>
            <a:ext cx="7975510" cy="1312213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7200" b="1" dirty="0" smtClean="0"/>
              <a:t>2.1  </a:t>
            </a:r>
            <a:r>
              <a:rPr lang="zh-CN" altLang="en-US" sz="7200" b="1" dirty="0" smtClean="0"/>
              <a:t>在线投稿系统</a:t>
            </a:r>
            <a:endParaRPr lang="zh-CN" altLang="en-US" sz="7200" b="1" dirty="0"/>
          </a:p>
        </p:txBody>
      </p:sp>
      <p:sp>
        <p:nvSpPr>
          <p:cNvPr id="6" name="圆角矩形 5"/>
          <p:cNvSpPr/>
          <p:nvPr/>
        </p:nvSpPr>
        <p:spPr>
          <a:xfrm>
            <a:off x="2467218" y="2375454"/>
            <a:ext cx="2133600" cy="620486"/>
          </a:xfrm>
          <a:prstGeom prst="roundRect">
            <a:avLst/>
          </a:pr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2467218" y="3708809"/>
            <a:ext cx="2133600" cy="620486"/>
          </a:xfrm>
          <a:prstGeom prst="roundRect">
            <a:avLst/>
          </a:pr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670772" y="2596561"/>
            <a:ext cx="162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投稿方式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2670771" y="3863175"/>
            <a:ext cx="162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特          点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0457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dirty="0" smtClean="0"/>
              <a:t>网站首页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u="sng" dirty="0">
                <a:solidFill>
                  <a:schemeClr val="accent1">
                    <a:lumMod val="50000"/>
                  </a:schemeClr>
                </a:solidFill>
              </a:rPr>
              <a:t>http://qdhys.ijournal.cn/hykx/ch/index.aspx</a:t>
            </a:r>
            <a:endParaRPr lang="zh-CN" altLang="en-US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5673" y="2243095"/>
            <a:ext cx="5094959" cy="435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053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或者在中国科学院海洋研究所首页（</a:t>
            </a:r>
            <a:r>
              <a:rPr lang="en-US" altLang="zh-CN" u="sng" dirty="0">
                <a:solidFill>
                  <a:schemeClr val="accent1">
                    <a:lumMod val="50000"/>
                  </a:schemeClr>
                </a:solidFill>
              </a:rPr>
              <a:t>http://www.qdio.cas.cn/</a:t>
            </a:r>
            <a:r>
              <a:rPr lang="zh-CN" altLang="en-US" dirty="0" smtClean="0"/>
              <a:t>）“期刊”栏目下查找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9925" y="1835738"/>
            <a:ext cx="5752819" cy="490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315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071563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2700" dirty="0" smtClean="0"/>
              <a:t>投稿指南：关于学术质量、内容、作者权责、格式模板、作图要求等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图片 5" descr="投稿需知-网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1711" y="1676398"/>
            <a:ext cx="7994671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818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97931" y="854044"/>
            <a:ext cx="7975510" cy="1312213"/>
          </a:xfrm>
          <a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zh-CN" altLang="en-US" sz="7200" b="1" dirty="0" smtClean="0"/>
              <a:t>报告内容</a:t>
            </a:r>
            <a:endParaRPr lang="zh-CN" altLang="en-US" sz="7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69532" y="2596562"/>
            <a:ext cx="5232309" cy="3488552"/>
          </a:xfrm>
        </p:spPr>
        <p:txBody>
          <a:bodyPr>
            <a:no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zh-CN" altLang="en-US" sz="54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期刊简介</a:t>
            </a:r>
            <a:endParaRPr lang="en-US" altLang="zh-CN" sz="5400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zh-CN" altLang="en-US" sz="5400" dirty="0" smtClean="0"/>
              <a:t>投稿须知</a:t>
            </a:r>
            <a:endParaRPr lang="en-US" altLang="zh-CN" sz="5400" dirty="0" smtClean="0"/>
          </a:p>
          <a:p>
            <a:pPr marL="457200" indent="-457200" algn="ctr">
              <a:buFont typeface="+mj-lt"/>
              <a:buAutoNum type="arabicPeriod"/>
            </a:pPr>
            <a:r>
              <a:rPr lang="zh-CN" altLang="en-US" sz="5400" dirty="0" smtClean="0"/>
              <a:t>处理流程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152552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dirty="0" smtClean="0"/>
              <a:t>常用下载：版权协议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图片 4" descr="常用下载-网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9212" y="1885950"/>
            <a:ext cx="95535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737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3911" y="576943"/>
            <a:ext cx="10018713" cy="1752599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 smtClean="0"/>
              <a:t>过刊浏览：创刊至今已发表的所有文章，免费下载</a:t>
            </a:r>
            <a:endParaRPr lang="zh-CN" altLang="en-US" sz="32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图片 3" descr="过刊浏览-网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0787" y="1804987"/>
            <a:ext cx="945832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752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2362200" y="908875"/>
            <a:ext cx="7975510" cy="1312213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7200" b="1" dirty="0" smtClean="0"/>
              <a:t>2.2  </a:t>
            </a:r>
            <a:r>
              <a:rPr lang="zh-CN" altLang="en-US" sz="7200" b="1" dirty="0" smtClean="0"/>
              <a:t>投稿操作</a:t>
            </a:r>
            <a:endParaRPr lang="zh-CN" altLang="en-US" sz="72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1462984" y="3636536"/>
            <a:ext cx="2475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登录和注册</a:t>
            </a:r>
            <a:endParaRPr lang="zh-CN" altLang="en-US" sz="3600" dirty="0"/>
          </a:p>
        </p:txBody>
      </p:sp>
      <p:pic>
        <p:nvPicPr>
          <p:cNvPr id="5" name="图片 4" descr="登录注册-网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1013" y="2414587"/>
            <a:ext cx="700087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617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82615" y="522839"/>
            <a:ext cx="9741986" cy="149894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 smtClean="0"/>
              <a:t>提交稿件和其他附件（版权协议扫描件、插图的原文件或矢量图等）</a:t>
            </a:r>
            <a:endParaRPr lang="zh-CN" altLang="en-US" sz="32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图片 3" descr="上传文件-网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1663" y="1937469"/>
            <a:ext cx="9029700" cy="398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511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62200" y="2596562"/>
            <a:ext cx="8367714" cy="3418476"/>
          </a:xfrm>
        </p:spPr>
        <p:txBody>
          <a:bodyPr>
            <a:noAutofit/>
          </a:bodyPr>
          <a:lstStyle/>
          <a:p>
            <a:pPr marL="0" indent="0" defTabSz="914400" fontAlgn="ctr" hangingPunct="0">
              <a:lnSpc>
                <a:spcPct val="15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期</a:t>
            </a:r>
            <a:r>
              <a:rPr lang="zh-CN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刊是自然科</a:t>
            </a:r>
            <a:r>
              <a:rPr lang="zh-CN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学学术性期刊，尤其欢迎重大科研和应用研究成果的</a:t>
            </a: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高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端科技论文</a:t>
            </a:r>
            <a:r>
              <a:rPr lang="zh-CN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。近年拒稿率约为</a:t>
            </a:r>
            <a:r>
              <a:rPr lang="en-US" altLang="zh-CN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45%</a:t>
            </a:r>
            <a:r>
              <a:rPr lang="zh-CN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800" b="1" dirty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defTabSz="914400" fontAlgn="ctr" hangingPunct="0">
              <a:lnSpc>
                <a:spcPct val="15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论文将研究者的观点推广给外界，即说服自己</a:t>
            </a:r>
            <a:r>
              <a:rPr lang="en-US" altLang="zh-CN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说服编辑</a:t>
            </a:r>
            <a:r>
              <a:rPr lang="en-US" altLang="zh-CN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说服审稿人</a:t>
            </a:r>
            <a:r>
              <a:rPr lang="en-US" altLang="zh-CN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说服读者的过程。</a:t>
            </a:r>
            <a:endParaRPr lang="en-US" altLang="zh-CN" sz="2800" b="1" dirty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2362200" y="908875"/>
            <a:ext cx="7975510" cy="1312213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7200" b="1" dirty="0" smtClean="0"/>
              <a:t>2.3  </a:t>
            </a:r>
            <a:r>
              <a:rPr lang="zh-CN" altLang="en-US" sz="7200" b="1" dirty="0" smtClean="0"/>
              <a:t>写作建议</a:t>
            </a:r>
            <a:endParaRPr lang="zh-CN" altLang="en-US" sz="7200" b="1" dirty="0"/>
          </a:p>
        </p:txBody>
      </p:sp>
    </p:spTree>
    <p:extLst>
      <p:ext uri="{BB962C8B-B14F-4D97-AF65-F5344CB8AC3E}">
        <p14:creationId xmlns:p14="http://schemas.microsoft.com/office/powerpoint/2010/main" xmlns="" val="218838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90762" y="1467848"/>
            <a:ext cx="8982075" cy="5118689"/>
          </a:xfrm>
        </p:spPr>
        <p:txBody>
          <a:bodyPr>
            <a:noAutofit/>
          </a:bodyPr>
          <a:lstStyle/>
          <a:p>
            <a:pPr lvl="0" defTabSz="914400" fontAlgn="ctr" hangingPunct="0">
              <a:spcBef>
                <a:spcPts val="16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Tx/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在文章醒目的位置（如摘要、前言、结论等部分）点明创新点、能够解决的科学问题、对科学或社会的</a:t>
            </a:r>
            <a:r>
              <a:rPr lang="zh-CN" alt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贡</a:t>
            </a:r>
            <a:r>
              <a:rPr lang="zh-CN" alt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献</a:t>
            </a:r>
            <a:endParaRPr lang="en-US" altLang="zh-CN" b="1" dirty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defTabSz="914400" fontAlgn="ctr" hangingPunct="0">
              <a:spcBef>
                <a:spcPts val="16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Tx/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在讨论和结论处应该有涉及原理、机制、理论分析的成</a:t>
            </a:r>
            <a:r>
              <a:rPr lang="zh-CN" alt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分</a:t>
            </a:r>
            <a:endParaRPr lang="en-US" altLang="zh-CN" b="1" dirty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defTabSz="914400" fontAlgn="ctr" hangingPunct="0">
              <a:spcBef>
                <a:spcPts val="16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Tx/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多引用参考新发表论文，特别是英文文献</a:t>
            </a:r>
            <a:endParaRPr lang="en-US" altLang="zh-CN" b="1" dirty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defTabSz="914400" fontAlgn="ctr" hangingPunct="0">
              <a:spcBef>
                <a:spcPts val="16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Tx/>
              <a:buFont typeface="Wingdings" panose="05000000000000000000" pitchFamily="2" charset="2"/>
              <a:buChar char="l"/>
            </a:pPr>
            <a:endParaRPr lang="en-US" altLang="zh-CN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ctr" hangingPunct="0">
              <a:spcBef>
                <a:spcPts val="16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Tx/>
              <a:buNone/>
            </a:pPr>
            <a:endParaRPr lang="en-US" altLang="zh-CN" sz="2800" b="1" dirty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ctr" hangingPunct="0">
              <a:spcBef>
                <a:spcPts val="16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Tx/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看图说话，就事论事</a:t>
            </a:r>
            <a:endParaRPr lang="en-US" altLang="zh-CN" b="1" dirty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ctr" hangingPunct="0">
              <a:spcBef>
                <a:spcPts val="16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Tx/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数据单薄或不具有代表性</a:t>
            </a:r>
            <a:endParaRPr lang="en-US" altLang="zh-CN" b="1" dirty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ctr" hangingPunct="0">
              <a:spcBef>
                <a:spcPts val="16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Tx/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过分吹嘘</a:t>
            </a:r>
            <a:endParaRPr lang="en-US" altLang="zh-CN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299955" y="651167"/>
            <a:ext cx="2133600" cy="620486"/>
          </a:xfrm>
          <a:prstGeom prst="roundRect">
            <a:avLst/>
          </a:prstGeom>
          <a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2414256" y="3836210"/>
            <a:ext cx="2133600" cy="620486"/>
          </a:xfrm>
          <a:prstGeom prst="roundRect">
            <a:avLst/>
          </a:prstGeom>
          <a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556469" y="709389"/>
            <a:ext cx="162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宜</a:t>
            </a:r>
            <a:endParaRPr lang="zh-CN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17864" y="3818912"/>
            <a:ext cx="162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忌</a:t>
            </a:r>
            <a:endParaRPr lang="zh-CN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74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97931" y="854044"/>
            <a:ext cx="7975510" cy="1312213"/>
          </a:xfrm>
          <a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zh-CN" altLang="en-US" sz="7200" b="1" dirty="0" smtClean="0"/>
              <a:t>报告内容</a:t>
            </a:r>
            <a:endParaRPr lang="zh-CN" altLang="en-US" sz="7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69532" y="2596562"/>
            <a:ext cx="5232309" cy="3488552"/>
          </a:xfrm>
        </p:spPr>
        <p:txBody>
          <a:bodyPr>
            <a:no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zh-CN" altLang="en-US" sz="5400" dirty="0" smtClean="0"/>
              <a:t>期刊简介</a:t>
            </a:r>
            <a:endParaRPr lang="en-US" altLang="zh-CN" sz="5400" dirty="0" smtClean="0"/>
          </a:p>
          <a:p>
            <a:pPr marL="457200" indent="-457200" algn="ctr">
              <a:buFont typeface="+mj-lt"/>
              <a:buAutoNum type="arabicPeriod"/>
            </a:pPr>
            <a:r>
              <a:rPr lang="zh-CN" altLang="en-US" sz="5400" dirty="0" smtClean="0"/>
              <a:t>投稿须知</a:t>
            </a:r>
            <a:endParaRPr lang="en-US" altLang="zh-CN" sz="5400" dirty="0" smtClean="0"/>
          </a:p>
          <a:p>
            <a:pPr marL="457200" indent="-457200" algn="ctr">
              <a:buFont typeface="+mj-lt"/>
              <a:buAutoNum type="arabicPeriod"/>
            </a:pPr>
            <a:r>
              <a:rPr lang="zh-CN" altLang="en-US" sz="54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处理流程</a:t>
            </a:r>
            <a:endParaRPr lang="zh-CN" altLang="en-US" sz="540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66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2697931" y="854044"/>
            <a:ext cx="7975510" cy="131221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7200" b="1" dirty="0" smtClean="0"/>
              <a:t>3.</a:t>
            </a:r>
            <a:r>
              <a:rPr lang="zh-CN" altLang="en-US" sz="7200" b="1" dirty="0" smtClean="0"/>
              <a:t>处理流程</a:t>
            </a:r>
            <a:endParaRPr lang="zh-CN" altLang="en-US" sz="7200" b="1" dirty="0"/>
          </a:p>
        </p:txBody>
      </p:sp>
    </p:spTree>
    <p:extLst>
      <p:ext uri="{BB962C8B-B14F-4D97-AF65-F5344CB8AC3E}">
        <p14:creationId xmlns:p14="http://schemas.microsoft.com/office/powerpoint/2010/main" xmlns="" val="32243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62200" y="2596561"/>
            <a:ext cx="8904514" cy="4065495"/>
          </a:xfrm>
        </p:spPr>
        <p:txBody>
          <a:bodyPr>
            <a:noAutofit/>
          </a:bodyPr>
          <a:lstStyle/>
          <a:p>
            <a:pPr marL="0" indent="0" defTabSz="914400" fontAlgn="ctr" hangingPunct="0">
              <a:spcBef>
                <a:spcPts val="150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三</a:t>
            </a:r>
            <a:r>
              <a:rPr lang="zh-CN" alt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级审稿制度</a:t>
            </a:r>
            <a:endParaRPr lang="en-US" altLang="zh-CN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defTabSz="914400" fontAlgn="ctr" hangingPunct="0">
              <a:spcBef>
                <a:spcPts val="150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初审通常</a:t>
            </a:r>
            <a:r>
              <a:rPr lang="en-US" altLang="zh-CN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天内完成，将退稿或评审，节约作者时间</a:t>
            </a:r>
            <a:endParaRPr lang="en-US" altLang="zh-CN" b="1" dirty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defTabSz="914400" fontAlgn="ctr" hangingPunct="0">
              <a:spcBef>
                <a:spcPts val="150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专家评审的审稿期限通常为一个月；如果有复审、终审环节，也各需一个月</a:t>
            </a:r>
            <a:endParaRPr lang="en-US" altLang="zh-CN" b="1" dirty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defTabSz="914400" fontAlgn="ctr" hangingPunct="0">
              <a:spcBef>
                <a:spcPts val="150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稿件一旦被接收，旋即在线预出</a:t>
            </a:r>
            <a:r>
              <a:rPr lang="zh-CN" alt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版</a:t>
            </a:r>
            <a:endParaRPr lang="en-US" altLang="zh-CN" b="1" dirty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2362200" y="908875"/>
            <a:ext cx="7975510" cy="1312213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7200" b="1" dirty="0" smtClean="0"/>
              <a:t>3.1</a:t>
            </a:r>
            <a:r>
              <a:rPr lang="zh-CN" altLang="en-US" sz="7200" b="1" dirty="0" smtClean="0"/>
              <a:t>概况</a:t>
            </a:r>
            <a:endParaRPr lang="zh-CN" altLang="en-US" sz="7200" b="1" dirty="0"/>
          </a:p>
        </p:txBody>
      </p:sp>
    </p:spTree>
    <p:extLst>
      <p:ext uri="{BB962C8B-B14F-4D97-AF65-F5344CB8AC3E}">
        <p14:creationId xmlns:p14="http://schemas.microsoft.com/office/powerpoint/2010/main" xmlns="" val="416265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636092" y="1866738"/>
            <a:ext cx="1684052" cy="90534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sp>
        <p:nvSpPr>
          <p:cNvPr id="3" name="圆角矩形 2"/>
          <p:cNvSpPr/>
          <p:nvPr/>
        </p:nvSpPr>
        <p:spPr>
          <a:xfrm>
            <a:off x="3508435" y="1866737"/>
            <a:ext cx="1684052" cy="90534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sp>
        <p:nvSpPr>
          <p:cNvPr id="4" name="圆角矩形 3"/>
          <p:cNvSpPr/>
          <p:nvPr/>
        </p:nvSpPr>
        <p:spPr>
          <a:xfrm>
            <a:off x="5380778" y="1866736"/>
            <a:ext cx="1684052" cy="90534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sp>
        <p:nvSpPr>
          <p:cNvPr id="5" name="圆角矩形 4"/>
          <p:cNvSpPr/>
          <p:nvPr/>
        </p:nvSpPr>
        <p:spPr>
          <a:xfrm>
            <a:off x="7253121" y="1866736"/>
            <a:ext cx="1684052" cy="90534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sp>
        <p:nvSpPr>
          <p:cNvPr id="6" name="圆角矩形 5"/>
          <p:cNvSpPr/>
          <p:nvPr/>
        </p:nvSpPr>
        <p:spPr>
          <a:xfrm>
            <a:off x="9125464" y="1866736"/>
            <a:ext cx="1684052" cy="90534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1695668" y="2125000"/>
            <a:ext cx="1462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作者投稿</a:t>
            </a:r>
            <a:endParaRPr lang="zh-CN" altLang="en-US" sz="24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3626265" y="2124999"/>
            <a:ext cx="1498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编辑初审</a:t>
            </a:r>
            <a:endParaRPr lang="zh-CN" altLang="en-US" sz="24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5508172" y="2134743"/>
            <a:ext cx="1429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专家审稿</a:t>
            </a:r>
            <a:endParaRPr lang="zh-CN" altLang="en-US" sz="24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7390512" y="2134743"/>
            <a:ext cx="1419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稿件接收</a:t>
            </a:r>
            <a:endParaRPr lang="zh-CN" altLang="en-US" sz="24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9074565" y="2125000"/>
            <a:ext cx="1734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在线预出版</a:t>
            </a:r>
            <a:endParaRPr lang="zh-CN" altLang="en-US" sz="2400" b="1" dirty="0"/>
          </a:p>
        </p:txBody>
      </p:sp>
      <p:sp>
        <p:nvSpPr>
          <p:cNvPr id="12" name="圆角矩形 11"/>
          <p:cNvSpPr/>
          <p:nvPr/>
        </p:nvSpPr>
        <p:spPr>
          <a:xfrm>
            <a:off x="1636092" y="3945910"/>
            <a:ext cx="1684052" cy="90534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sp>
        <p:nvSpPr>
          <p:cNvPr id="13" name="圆角矩形 12"/>
          <p:cNvSpPr/>
          <p:nvPr/>
        </p:nvSpPr>
        <p:spPr>
          <a:xfrm>
            <a:off x="3508435" y="3945909"/>
            <a:ext cx="1684052" cy="90534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sp>
        <p:nvSpPr>
          <p:cNvPr id="14" name="圆角矩形 13"/>
          <p:cNvSpPr/>
          <p:nvPr/>
        </p:nvSpPr>
        <p:spPr>
          <a:xfrm>
            <a:off x="5380778" y="3945908"/>
            <a:ext cx="1684052" cy="90534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sp>
        <p:nvSpPr>
          <p:cNvPr id="15" name="圆角矩形 14"/>
          <p:cNvSpPr/>
          <p:nvPr/>
        </p:nvSpPr>
        <p:spPr>
          <a:xfrm>
            <a:off x="7253121" y="3945908"/>
            <a:ext cx="1684052" cy="90534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sp>
        <p:nvSpPr>
          <p:cNvPr id="16" name="圆角矩形 15"/>
          <p:cNvSpPr/>
          <p:nvPr/>
        </p:nvSpPr>
        <p:spPr>
          <a:xfrm>
            <a:off x="9125464" y="3945908"/>
            <a:ext cx="1684052" cy="90534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sp>
        <p:nvSpPr>
          <p:cNvPr id="17" name="文本框 16"/>
          <p:cNvSpPr txBox="1"/>
          <p:nvPr/>
        </p:nvSpPr>
        <p:spPr>
          <a:xfrm>
            <a:off x="1695668" y="4213915"/>
            <a:ext cx="1462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出版发表</a:t>
            </a:r>
            <a:endParaRPr lang="zh-CN" altLang="en-US" sz="2400" b="1" dirty="0"/>
          </a:p>
        </p:txBody>
      </p:sp>
      <p:sp>
        <p:nvSpPr>
          <p:cNvPr id="18" name="文本框 17"/>
          <p:cNvSpPr txBox="1"/>
          <p:nvPr/>
        </p:nvSpPr>
        <p:spPr>
          <a:xfrm>
            <a:off x="3619205" y="4204171"/>
            <a:ext cx="1462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作者核对</a:t>
            </a:r>
            <a:endParaRPr lang="zh-CN" altLang="en-US" sz="2400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5508171" y="4213914"/>
            <a:ext cx="1429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排版校对</a:t>
            </a:r>
            <a:endParaRPr lang="zh-CN" altLang="en-US" sz="2400" b="1" dirty="0"/>
          </a:p>
        </p:txBody>
      </p:sp>
      <p:sp>
        <p:nvSpPr>
          <p:cNvPr id="20" name="文本框 19"/>
          <p:cNvSpPr txBox="1"/>
          <p:nvPr/>
        </p:nvSpPr>
        <p:spPr>
          <a:xfrm>
            <a:off x="7347264" y="4213915"/>
            <a:ext cx="1462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作者修改</a:t>
            </a:r>
            <a:endParaRPr lang="zh-CN" altLang="en-US" sz="2400" b="1" dirty="0"/>
          </a:p>
        </p:txBody>
      </p:sp>
      <p:sp>
        <p:nvSpPr>
          <p:cNvPr id="21" name="文本框 20"/>
          <p:cNvSpPr txBox="1"/>
          <p:nvPr/>
        </p:nvSpPr>
        <p:spPr>
          <a:xfrm>
            <a:off x="9231085" y="4213915"/>
            <a:ext cx="146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编辑加工</a:t>
            </a:r>
            <a:endParaRPr lang="zh-CN" altLang="en-US" sz="2400" b="1" dirty="0"/>
          </a:p>
        </p:txBody>
      </p:sp>
      <p:sp>
        <p:nvSpPr>
          <p:cNvPr id="22" name="右弧形箭头 21"/>
          <p:cNvSpPr/>
          <p:nvPr/>
        </p:nvSpPr>
        <p:spPr>
          <a:xfrm>
            <a:off x="10997808" y="2194451"/>
            <a:ext cx="845850" cy="234489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右箭头 22"/>
          <p:cNvSpPr/>
          <p:nvPr/>
        </p:nvSpPr>
        <p:spPr>
          <a:xfrm>
            <a:off x="2906486" y="1295400"/>
            <a:ext cx="6498771" cy="435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左箭头 23"/>
          <p:cNvSpPr/>
          <p:nvPr/>
        </p:nvSpPr>
        <p:spPr>
          <a:xfrm>
            <a:off x="2797629" y="5109517"/>
            <a:ext cx="6542314" cy="4095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</p:spTree>
    <p:extLst>
      <p:ext uri="{BB962C8B-B14F-4D97-AF65-F5344CB8AC3E}">
        <p14:creationId xmlns:p14="http://schemas.microsoft.com/office/powerpoint/2010/main" xmlns="" val="233994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2697931" y="854044"/>
            <a:ext cx="7975510" cy="131221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7200" b="1" dirty="0" smtClean="0"/>
              <a:t>1.  </a:t>
            </a:r>
            <a:r>
              <a:rPr lang="zh-CN" altLang="en-US" sz="7200" b="1" dirty="0" smtClean="0"/>
              <a:t>期刊简介</a:t>
            </a:r>
            <a:endParaRPr lang="zh-CN" altLang="en-US" sz="7200" b="1" dirty="0"/>
          </a:p>
        </p:txBody>
      </p:sp>
    </p:spTree>
    <p:extLst>
      <p:ext uri="{BB962C8B-B14F-4D97-AF65-F5344CB8AC3E}">
        <p14:creationId xmlns:p14="http://schemas.microsoft.com/office/powerpoint/2010/main" xmlns="" val="327153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0137" y="2661286"/>
            <a:ext cx="3057526" cy="1467802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200" dirty="0" smtClean="0"/>
              <a:t>在线预出版：已接收但还没有正式出版</a:t>
            </a:r>
            <a:endParaRPr lang="zh-CN" altLang="en-US" sz="32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图片 3" descr="在线预出版-网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9099" y="185737"/>
            <a:ext cx="7768711" cy="647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80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62200" y="2596561"/>
            <a:ext cx="8904514" cy="4065495"/>
          </a:xfrm>
        </p:spPr>
        <p:txBody>
          <a:bodyPr>
            <a:noAutofit/>
          </a:bodyPr>
          <a:lstStyle/>
          <a:p>
            <a:pPr marL="0" indent="0" defTabSz="914400" fontAlgn="ctr" hangingPunct="0">
              <a:lnSpc>
                <a:spcPct val="15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提高</a:t>
            </a: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稿件质量是顺利发表的基础。</a:t>
            </a:r>
            <a:endParaRPr lang="en-US" altLang="zh-CN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defTabSz="914400" fontAlgn="ctr" hangingPunct="0">
              <a:lnSpc>
                <a:spcPct val="15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投稿前仔细阅读投稿要求，准备文稿和相关</a:t>
            </a:r>
            <a:r>
              <a:rPr lang="zh-CN" alt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文件。</a:t>
            </a:r>
            <a:endParaRPr lang="en-US" altLang="zh-CN" b="1" dirty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defTabSz="914400" fontAlgn="ctr" hangingPunct="0">
              <a:lnSpc>
                <a:spcPct val="15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修改时应紧密围绕审稿专家意见，认真完成修改稿和修改说明文档</a:t>
            </a:r>
            <a:endParaRPr lang="en-US" altLang="zh-CN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defTabSz="914400" fontAlgn="ctr" hangingPunct="0">
              <a:lnSpc>
                <a:spcPct val="15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作者可通过投稿系统和电子邮件关注稿件动向</a:t>
            </a:r>
            <a:endParaRPr lang="en-US" altLang="zh-CN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defTabSz="914400" fontAlgn="ctr" hangingPunct="0">
              <a:lnSpc>
                <a:spcPct val="15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None/>
            </a:pPr>
            <a:endParaRPr lang="en-US" altLang="zh-CN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2362200" y="908875"/>
            <a:ext cx="7975510" cy="1312213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7200" b="1" dirty="0" smtClean="0"/>
              <a:t>3.2</a:t>
            </a:r>
            <a:r>
              <a:rPr lang="zh-CN" altLang="en-US" sz="7200" b="1" dirty="0" smtClean="0"/>
              <a:t>注意</a:t>
            </a:r>
            <a:endParaRPr lang="zh-CN" altLang="en-US" sz="7200" b="1" dirty="0"/>
          </a:p>
        </p:txBody>
      </p:sp>
    </p:spTree>
    <p:extLst>
      <p:ext uri="{BB962C8B-B14F-4D97-AF65-F5344CB8AC3E}">
        <p14:creationId xmlns:p14="http://schemas.microsoft.com/office/powerpoint/2010/main" xmlns="" val="338051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2877762b70daae2a00f5bd9b4f296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3214" y="1357314"/>
            <a:ext cx="7515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祝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您科研有成，顺遂安康！</a:t>
            </a:r>
            <a:endParaRPr lang="en-US" altLang="zh-CN" sz="4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algn="r"/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谢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谢！</a:t>
            </a:r>
            <a:endParaRPr lang="zh-CN" alt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97931" y="854044"/>
            <a:ext cx="7975510" cy="1312213"/>
          </a:xfrm>
          <a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US" altLang="zh-CN" sz="7200" b="1" dirty="0" smtClean="0"/>
              <a:t>1.1</a:t>
            </a:r>
            <a:r>
              <a:rPr lang="zh-CN" altLang="en-US" sz="7200" b="1" dirty="0" smtClean="0"/>
              <a:t>概况</a:t>
            </a:r>
            <a:endParaRPr lang="zh-CN" altLang="en-US" sz="7200" b="1" dirty="0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789847" y="2879500"/>
            <a:ext cx="6019668" cy="3095664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1433" tIns="226783" rIns="91433" bIns="45717" anchorCtr="1"/>
          <a:lstStyle>
            <a:lvl1pPr defTabSz="4732338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14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7300" indent="-1460500" defTabSz="4732338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842000" indent="-1168400" defTabSz="4732338">
              <a:spcBef>
                <a:spcPct val="20000"/>
              </a:spcBef>
              <a:buClr>
                <a:schemeClr val="tx1"/>
              </a:buClr>
              <a:buChar char="•"/>
              <a:defRPr sz="1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178800" indent="-1168400" defTabSz="4732338">
              <a:spcBef>
                <a:spcPct val="20000"/>
              </a:spcBef>
              <a:buChar char="–"/>
              <a:defRPr sz="10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515600" indent="-1168400" defTabSz="4732338">
              <a:spcBef>
                <a:spcPct val="20000"/>
              </a:spcBef>
              <a:buChar char="»"/>
              <a:defRPr sz="10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972800" indent="-1168400" defTabSz="473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1430000" indent="-1168400" defTabSz="473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1887200" indent="-1168400" defTabSz="473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2344400" indent="-1168400" defTabSz="473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000" b="1" i="0" dirty="0" smtClean="0">
                <a:solidFill>
                  <a:srgbClr val="000000"/>
                </a:solidFill>
                <a:ea typeface="黑体" panose="02010609060101010101" pitchFamily="49" charset="-122"/>
                <a:cs typeface="宋体" panose="02010600030101010101" pitchFamily="2" charset="-122"/>
              </a:rPr>
              <a:t>1977</a:t>
            </a:r>
            <a:r>
              <a:rPr lang="zh-CN" altLang="en-US" sz="2000" b="1" i="0" dirty="0">
                <a:solidFill>
                  <a:srgbClr val="000000"/>
                </a:solidFill>
                <a:ea typeface="黑体" panose="02010609060101010101" pitchFamily="49" charset="-122"/>
                <a:cs typeface="宋体" panose="02010600030101010101" pitchFamily="2" charset="-122"/>
              </a:rPr>
              <a:t>年创刊</a:t>
            </a:r>
            <a:r>
              <a:rPr lang="zh-CN" altLang="en-US" sz="2000" b="1" i="0" dirty="0" smtClean="0">
                <a:solidFill>
                  <a:srgbClr val="000000"/>
                </a:solidFill>
                <a:ea typeface="黑体" panose="02010609060101010101" pitchFamily="49" charset="-122"/>
                <a:cs typeface="宋体" panose="02010600030101010101" pitchFamily="2" charset="-122"/>
              </a:rPr>
              <a:t>，月刊</a:t>
            </a:r>
            <a:endParaRPr lang="en-US" altLang="zh-CN" sz="2000" b="1" i="0" dirty="0">
              <a:solidFill>
                <a:srgbClr val="000000"/>
              </a:solidFill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000" b="1" i="0" dirty="0">
                <a:solidFill>
                  <a:srgbClr val="000000"/>
                </a:solidFill>
                <a:ea typeface="黑体" panose="02010609060101010101" pitchFamily="49" charset="-122"/>
                <a:cs typeface="宋体" panose="02010600030101010101" pitchFamily="2" charset="-122"/>
              </a:rPr>
              <a:t>主  编</a:t>
            </a:r>
            <a:r>
              <a:rPr lang="zh-CN" altLang="en-US" sz="2000" b="1" i="0" dirty="0" smtClean="0">
                <a:solidFill>
                  <a:srgbClr val="000000"/>
                </a:solidFill>
                <a:ea typeface="黑体" panose="02010609060101010101" pitchFamily="49" charset="-122"/>
                <a:cs typeface="宋体" panose="02010600030101010101" pitchFamily="2" charset="-122"/>
              </a:rPr>
              <a:t>：李铁刚 </a:t>
            </a:r>
            <a:r>
              <a:rPr lang="zh-CN" altLang="en-US" sz="1400" b="1" i="0" dirty="0" smtClean="0">
                <a:solidFill>
                  <a:srgbClr val="000000"/>
                </a:solidFill>
                <a:ea typeface="黑体" panose="02010609060101010101" pitchFamily="49" charset="-122"/>
                <a:cs typeface="宋体" panose="02010600030101010101" pitchFamily="2" charset="-122"/>
              </a:rPr>
              <a:t>研究员</a:t>
            </a:r>
            <a:endParaRPr lang="en-US" altLang="zh-CN" sz="1400" b="1" i="0" dirty="0" smtClean="0">
              <a:solidFill>
                <a:srgbClr val="000000"/>
              </a:solidFill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000" b="1" i="0" dirty="0" smtClean="0">
                <a:solidFill>
                  <a:srgbClr val="000000"/>
                </a:solidFill>
                <a:ea typeface="黑体" panose="02010609060101010101" pitchFamily="49" charset="-122"/>
                <a:cs typeface="宋体" panose="02010600030101010101" pitchFamily="2" charset="-122"/>
              </a:rPr>
              <a:t>主管</a:t>
            </a:r>
            <a:r>
              <a:rPr lang="zh-CN" altLang="en-US" sz="2000" b="1" i="0" dirty="0">
                <a:solidFill>
                  <a:srgbClr val="000000"/>
                </a:solidFill>
                <a:ea typeface="黑体" panose="02010609060101010101" pitchFamily="49" charset="-122"/>
                <a:cs typeface="宋体" panose="02010600030101010101" pitchFamily="2" charset="-122"/>
              </a:rPr>
              <a:t>单位</a:t>
            </a:r>
            <a:r>
              <a:rPr lang="en-US" altLang="zh-CN" sz="2000" b="1" i="0" dirty="0">
                <a:solidFill>
                  <a:srgbClr val="000000"/>
                </a:solidFill>
                <a:ea typeface="黑体" panose="02010609060101010101" pitchFamily="49" charset="-122"/>
                <a:cs typeface="宋体" panose="02010600030101010101" pitchFamily="2" charset="-122"/>
              </a:rPr>
              <a:t>: </a:t>
            </a:r>
            <a:r>
              <a:rPr lang="zh-CN" altLang="en-US" sz="2000" b="1" i="0" dirty="0" smtClean="0">
                <a:solidFill>
                  <a:srgbClr val="000000"/>
                </a:solidFill>
                <a:ea typeface="黑体" panose="02010609060101010101" pitchFamily="49" charset="-122"/>
                <a:cs typeface="宋体" panose="02010600030101010101" pitchFamily="2" charset="-122"/>
              </a:rPr>
              <a:t>中国科学院</a:t>
            </a:r>
            <a:endParaRPr lang="en-US" altLang="zh-CN" sz="2000" b="1" i="0" dirty="0" smtClean="0">
              <a:solidFill>
                <a:srgbClr val="000000"/>
              </a:solidFill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zh-CN" altLang="en-US" sz="2000" b="1" i="0" dirty="0" smtClean="0">
                <a:solidFill>
                  <a:srgbClr val="000000"/>
                </a:solidFill>
                <a:ea typeface="黑体" panose="02010609060101010101" pitchFamily="49" charset="-122"/>
                <a:cs typeface="宋体" panose="02010600030101010101" pitchFamily="2" charset="-122"/>
              </a:rPr>
              <a:t>主办</a:t>
            </a:r>
            <a:r>
              <a:rPr lang="zh-CN" altLang="en-US" sz="2000" b="1" i="0" dirty="0">
                <a:solidFill>
                  <a:srgbClr val="000000"/>
                </a:solidFill>
                <a:ea typeface="黑体" panose="02010609060101010101" pitchFamily="49" charset="-122"/>
                <a:cs typeface="宋体" panose="02010600030101010101" pitchFamily="2" charset="-122"/>
              </a:rPr>
              <a:t>单位</a:t>
            </a:r>
            <a:r>
              <a:rPr lang="en-US" altLang="zh-CN" sz="2000" b="1" i="0" dirty="0" smtClean="0">
                <a:solidFill>
                  <a:srgbClr val="000000"/>
                </a:solidFill>
                <a:ea typeface="黑体" panose="02010609060101010101" pitchFamily="49" charset="-122"/>
                <a:cs typeface="宋体" panose="02010600030101010101" pitchFamily="2" charset="-122"/>
              </a:rPr>
              <a:t>:</a:t>
            </a:r>
            <a:r>
              <a:rPr lang="zh-CN" altLang="en-US" sz="2000" b="1" dirty="0">
                <a:solidFill>
                  <a:srgbClr val="000000"/>
                </a:solidFill>
                <a:ea typeface="黑体" panose="02010609060101010101" pitchFamily="49" charset="-122"/>
                <a:cs typeface="宋体" panose="02010600030101010101" pitchFamily="2" charset="-122"/>
              </a:rPr>
              <a:t>中国科学院海洋研究所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zh-CN" altLang="en-US" sz="2000" b="1" i="0" dirty="0" smtClean="0">
                <a:solidFill>
                  <a:srgbClr val="000000"/>
                </a:solidFill>
                <a:ea typeface="黑体" panose="02010609060101010101" pitchFamily="49" charset="-122"/>
                <a:cs typeface="宋体" panose="02010600030101010101" pitchFamily="2" charset="-122"/>
              </a:rPr>
              <a:t>出版</a:t>
            </a:r>
            <a:r>
              <a:rPr lang="zh-CN" altLang="en-US" sz="2000" b="1" i="0" dirty="0">
                <a:solidFill>
                  <a:srgbClr val="000000"/>
                </a:solidFill>
                <a:ea typeface="黑体" panose="02010609060101010101" pitchFamily="49" charset="-122"/>
                <a:cs typeface="宋体" panose="02010600030101010101" pitchFamily="2" charset="-122"/>
              </a:rPr>
              <a:t>单位</a:t>
            </a:r>
            <a:r>
              <a:rPr lang="en-US" altLang="zh-CN" sz="2000" b="1" i="0" dirty="0">
                <a:solidFill>
                  <a:srgbClr val="000000"/>
                </a:solidFill>
                <a:ea typeface="黑体" panose="02010609060101010101" pitchFamily="49" charset="-122"/>
                <a:cs typeface="宋体" panose="02010600030101010101" pitchFamily="2" charset="-122"/>
              </a:rPr>
              <a:t>: </a:t>
            </a:r>
            <a:r>
              <a:rPr lang="zh-CN" altLang="en-US" sz="2000" b="1" i="0" dirty="0">
                <a:solidFill>
                  <a:srgbClr val="000000"/>
                </a:solidFill>
                <a:ea typeface="黑体" panose="02010609060101010101" pitchFamily="49" charset="-122"/>
                <a:cs typeface="宋体" panose="02010600030101010101" pitchFamily="2" charset="-122"/>
              </a:rPr>
              <a:t>科学出版社</a:t>
            </a:r>
            <a:endParaRPr lang="en-US" altLang="zh-CN" sz="2000" b="1" i="0" dirty="0">
              <a:solidFill>
                <a:srgbClr val="000000"/>
              </a:solidFill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1026" name="Picture 2" descr="D:\海洋科学工作文件\2018_5_small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3447" y="2879164"/>
            <a:ext cx="2426400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399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90775" y="1339261"/>
            <a:ext cx="8904514" cy="4065495"/>
          </a:xfrm>
        </p:spPr>
        <p:txBody>
          <a:bodyPr>
            <a:noAutofit/>
          </a:bodyPr>
          <a:lstStyle/>
          <a:p>
            <a:pPr marL="0" indent="0" defTabSz="914400" fontAlgn="ctr" hangingPunct="0">
              <a:lnSpc>
                <a:spcPct val="15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800" dirty="0"/>
              <a:t>《</a:t>
            </a:r>
            <a:r>
              <a:rPr lang="zh-CN" altLang="en-US" sz="2800" dirty="0"/>
              <a:t>海洋科学</a:t>
            </a:r>
            <a:r>
              <a:rPr lang="en-US" altLang="zh-CN" sz="2800" dirty="0" smtClean="0"/>
              <a:t>》</a:t>
            </a:r>
            <a:r>
              <a:rPr lang="zh-CN" altLang="en-US" sz="2800" dirty="0" smtClean="0"/>
              <a:t>是中国科技核心期刊，是我国</a:t>
            </a:r>
            <a:r>
              <a:rPr lang="zh-CN" altLang="en-US" sz="2800" dirty="0"/>
              <a:t>海洋领域唯一的一份月刊</a:t>
            </a:r>
            <a:r>
              <a:rPr lang="zh-CN" altLang="en-US" sz="2800" dirty="0" smtClean="0"/>
              <a:t>。办</a:t>
            </a:r>
            <a:r>
              <a:rPr lang="zh-CN" altLang="en-US" sz="2800" dirty="0"/>
              <a:t>刊</a:t>
            </a:r>
            <a:r>
              <a:rPr lang="zh-CN" altLang="en-US" sz="2800" dirty="0" smtClean="0"/>
              <a:t>宗旨是</a:t>
            </a:r>
            <a:r>
              <a:rPr lang="zh-CN" altLang="en-US" sz="2800" dirty="0"/>
              <a:t>密切联系生产实际、服务于我国现代化建设。及时报道</a:t>
            </a:r>
            <a:r>
              <a:rPr lang="zh-CN" altLang="en-US" sz="2800" dirty="0">
                <a:solidFill>
                  <a:srgbClr val="FF0000"/>
                </a:solidFill>
              </a:rPr>
              <a:t>海洋学</a:t>
            </a:r>
            <a:r>
              <a:rPr lang="zh-CN" altLang="en-US" sz="2800" dirty="0"/>
              <a:t>及其</a:t>
            </a:r>
            <a:r>
              <a:rPr lang="zh-CN" altLang="en-US" sz="2800" dirty="0">
                <a:solidFill>
                  <a:srgbClr val="FF0000"/>
                </a:solidFill>
              </a:rPr>
              <a:t>分支学科</a:t>
            </a:r>
            <a:r>
              <a:rPr lang="zh-CN" altLang="en-US" sz="2800" dirty="0"/>
              <a:t>的新成果、新理论、新观点、新工艺和新进展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98307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018海洋科学影响因子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914" y="1138239"/>
            <a:ext cx="10201276" cy="48285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海洋科学影响因子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6040" y="928687"/>
            <a:ext cx="7749535" cy="48807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海洋科学总被引频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6529" y="885825"/>
            <a:ext cx="7699691" cy="486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62200" y="2596561"/>
            <a:ext cx="8904514" cy="4065495"/>
          </a:xfrm>
        </p:spPr>
        <p:txBody>
          <a:bodyPr>
            <a:noAutofit/>
          </a:bodyPr>
          <a:lstStyle/>
          <a:p>
            <a:pPr marL="0" indent="0" defTabSz="914400" fontAlgn="ctr" hangingPunct="0">
              <a:lnSpc>
                <a:spcPct val="15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3200" dirty="0"/>
              <a:t>主要刊登</a:t>
            </a:r>
            <a:r>
              <a:rPr lang="zh-CN" altLang="en-US" sz="3200" dirty="0">
                <a:solidFill>
                  <a:srgbClr val="FF0000"/>
                </a:solidFill>
              </a:rPr>
              <a:t>海洋生物</a:t>
            </a:r>
            <a:r>
              <a:rPr lang="zh-CN" altLang="en-US" sz="3200" dirty="0"/>
              <a:t>、</a:t>
            </a:r>
            <a:r>
              <a:rPr lang="zh-CN" altLang="en-US" sz="3200" dirty="0">
                <a:solidFill>
                  <a:srgbClr val="FF0000"/>
                </a:solidFill>
              </a:rPr>
              <a:t>水产</a:t>
            </a:r>
            <a:r>
              <a:rPr lang="zh-CN" altLang="en-US" sz="3200" dirty="0"/>
              <a:t>、</a:t>
            </a:r>
            <a:r>
              <a:rPr lang="zh-CN" altLang="en-US" sz="3200" dirty="0">
                <a:solidFill>
                  <a:srgbClr val="FF0000"/>
                </a:solidFill>
              </a:rPr>
              <a:t>海洋材料和药物</a:t>
            </a:r>
            <a:r>
              <a:rPr lang="zh-CN" altLang="en-US" sz="3200" dirty="0"/>
              <a:t>、</a:t>
            </a:r>
            <a:r>
              <a:rPr lang="zh-CN" altLang="en-US" sz="3200" dirty="0">
                <a:solidFill>
                  <a:srgbClr val="FF0000"/>
                </a:solidFill>
              </a:rPr>
              <a:t>海洋环保</a:t>
            </a:r>
            <a:r>
              <a:rPr lang="zh-CN" altLang="en-US" sz="3200" dirty="0"/>
              <a:t>、</a:t>
            </a:r>
            <a:r>
              <a:rPr lang="zh-CN" altLang="en-US" sz="3200" dirty="0">
                <a:solidFill>
                  <a:srgbClr val="FF0000"/>
                </a:solidFill>
              </a:rPr>
              <a:t>海洋物理</a:t>
            </a:r>
            <a:r>
              <a:rPr lang="zh-CN" altLang="en-US" sz="3200" dirty="0"/>
              <a:t>、</a:t>
            </a:r>
            <a:r>
              <a:rPr lang="zh-CN" altLang="en-US" sz="3200" dirty="0">
                <a:solidFill>
                  <a:srgbClr val="FF0000"/>
                </a:solidFill>
              </a:rPr>
              <a:t>物理海洋</a:t>
            </a:r>
            <a:r>
              <a:rPr lang="zh-CN" altLang="en-US" sz="3200" dirty="0"/>
              <a:t>、</a:t>
            </a:r>
            <a:r>
              <a:rPr lang="zh-CN" altLang="en-US" sz="3200" dirty="0">
                <a:solidFill>
                  <a:srgbClr val="FF0000"/>
                </a:solidFill>
              </a:rPr>
              <a:t>海洋地质</a:t>
            </a:r>
            <a:r>
              <a:rPr lang="zh-CN" altLang="en-US" sz="3200" dirty="0"/>
              <a:t>、</a:t>
            </a:r>
            <a:r>
              <a:rPr lang="zh-CN" altLang="en-US" sz="3200" dirty="0">
                <a:solidFill>
                  <a:srgbClr val="FF0000"/>
                </a:solidFill>
              </a:rPr>
              <a:t>海洋化学</a:t>
            </a:r>
            <a:r>
              <a:rPr lang="zh-CN" altLang="en-US" sz="3200" dirty="0"/>
              <a:t>、</a:t>
            </a:r>
            <a:r>
              <a:rPr lang="zh-CN" altLang="en-US" sz="3200" dirty="0">
                <a:solidFill>
                  <a:srgbClr val="FF0000"/>
                </a:solidFill>
              </a:rPr>
              <a:t>海洋工程</a:t>
            </a:r>
            <a:r>
              <a:rPr lang="zh-CN" altLang="en-US" sz="3200" dirty="0"/>
              <a:t>、</a:t>
            </a:r>
            <a:r>
              <a:rPr lang="zh-CN" altLang="en-US" sz="3200" dirty="0">
                <a:solidFill>
                  <a:srgbClr val="FF0000"/>
                </a:solidFill>
              </a:rPr>
              <a:t>海洋仪器研制</a:t>
            </a:r>
            <a:r>
              <a:rPr lang="zh-CN" altLang="en-US" sz="3200" dirty="0"/>
              <a:t>等方面的文章。设有</a:t>
            </a:r>
            <a:r>
              <a:rPr lang="zh-CN" altLang="en-US" sz="3200" dirty="0">
                <a:solidFill>
                  <a:srgbClr val="0070C0"/>
                </a:solidFill>
              </a:rPr>
              <a:t>实验与技术</a:t>
            </a:r>
            <a:r>
              <a:rPr lang="zh-CN" altLang="en-US" sz="3200" dirty="0"/>
              <a:t>、</a:t>
            </a:r>
            <a:r>
              <a:rPr lang="zh-CN" altLang="en-US" sz="3200" dirty="0">
                <a:solidFill>
                  <a:srgbClr val="0070C0"/>
                </a:solidFill>
              </a:rPr>
              <a:t>研究报告</a:t>
            </a:r>
            <a:r>
              <a:rPr lang="zh-CN" altLang="en-US" sz="3200" dirty="0"/>
              <a:t>、</a:t>
            </a:r>
            <a:r>
              <a:rPr lang="zh-CN" altLang="en-US" sz="3200" dirty="0">
                <a:solidFill>
                  <a:srgbClr val="0070C0"/>
                </a:solidFill>
              </a:rPr>
              <a:t>研究论文</a:t>
            </a:r>
            <a:r>
              <a:rPr lang="zh-CN" altLang="en-US" sz="3200" dirty="0"/>
              <a:t>、</a:t>
            </a:r>
            <a:r>
              <a:rPr lang="zh-CN" altLang="en-US" sz="3200" dirty="0">
                <a:solidFill>
                  <a:srgbClr val="0070C0"/>
                </a:solidFill>
              </a:rPr>
              <a:t>研究综述</a:t>
            </a:r>
            <a:r>
              <a:rPr lang="zh-CN" altLang="en-US" sz="3200" dirty="0"/>
              <a:t>、</a:t>
            </a:r>
            <a:r>
              <a:rPr lang="zh-CN" altLang="en-US" sz="3200" dirty="0">
                <a:solidFill>
                  <a:srgbClr val="0070C0"/>
                </a:solidFill>
              </a:rPr>
              <a:t>科学视野</a:t>
            </a:r>
            <a:r>
              <a:rPr lang="zh-CN" altLang="en-US" sz="3200" dirty="0"/>
              <a:t>、</a:t>
            </a:r>
            <a:r>
              <a:rPr lang="zh-CN" altLang="en-US" sz="3200" dirty="0">
                <a:solidFill>
                  <a:srgbClr val="0070C0"/>
                </a:solidFill>
              </a:rPr>
              <a:t>研究简报</a:t>
            </a:r>
            <a:r>
              <a:rPr lang="zh-CN" altLang="en-US" sz="3200" dirty="0"/>
              <a:t>、</a:t>
            </a:r>
            <a:r>
              <a:rPr lang="zh-CN" altLang="en-US" sz="3200" dirty="0">
                <a:solidFill>
                  <a:srgbClr val="0070C0"/>
                </a:solidFill>
              </a:rPr>
              <a:t>论坛</a:t>
            </a:r>
            <a:r>
              <a:rPr lang="zh-CN" altLang="en-US" sz="3200" dirty="0"/>
              <a:t>、</a:t>
            </a:r>
            <a:r>
              <a:rPr lang="zh-CN" altLang="en-US" sz="3200" dirty="0">
                <a:solidFill>
                  <a:srgbClr val="0070C0"/>
                </a:solidFill>
              </a:rPr>
              <a:t>新产品介绍</a:t>
            </a:r>
            <a:r>
              <a:rPr lang="zh-CN" altLang="en-US" sz="3200" dirty="0"/>
              <a:t>（有偿刊登）等栏目。</a:t>
            </a:r>
            <a:endParaRPr lang="en-US" altLang="zh-CN" sz="3200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2362200" y="908875"/>
            <a:ext cx="7975510" cy="1312213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7200" b="1" dirty="0" smtClean="0"/>
              <a:t>1.2  </a:t>
            </a:r>
            <a:r>
              <a:rPr lang="zh-CN" altLang="en-US" sz="7200" b="1" dirty="0" smtClean="0"/>
              <a:t>学科范围</a:t>
            </a:r>
            <a:endParaRPr lang="zh-CN" altLang="en-US" sz="7200" b="1" dirty="0"/>
          </a:p>
        </p:txBody>
      </p:sp>
    </p:spTree>
    <p:extLst>
      <p:ext uri="{BB962C8B-B14F-4D97-AF65-F5344CB8AC3E}">
        <p14:creationId xmlns:p14="http://schemas.microsoft.com/office/powerpoint/2010/main" xmlns="" val="50172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视差">
  <a:themeElements>
    <a:clrScheme name="视差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视差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视差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TM03457496[[fn=视差]]</Template>
  <TotalTime>1208</TotalTime>
  <Words>1162</Words>
  <Application>Microsoft Office PowerPoint</Application>
  <PresentationFormat>自定义</PresentationFormat>
  <Paragraphs>99</Paragraphs>
  <Slides>32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视差</vt:lpstr>
      <vt:lpstr>海洋科学</vt:lpstr>
      <vt:lpstr>报告内容</vt:lpstr>
      <vt:lpstr>幻灯片 3</vt:lpstr>
      <vt:lpstr>1.1概况</vt:lpstr>
      <vt:lpstr>幻灯片 5</vt:lpstr>
      <vt:lpstr>幻灯片 6</vt:lpstr>
      <vt:lpstr>幻灯片 7</vt:lpstr>
      <vt:lpstr>幻灯片 8</vt:lpstr>
      <vt:lpstr>幻灯片 9</vt:lpstr>
      <vt:lpstr>幻灯片 10</vt:lpstr>
      <vt:lpstr>1.4  浙江大学发稿情况</vt:lpstr>
      <vt:lpstr>1.5  浙江海洋大学发稿情况</vt:lpstr>
      <vt:lpstr>1.6 海洋二所发稿情况</vt:lpstr>
      <vt:lpstr>报告内容</vt:lpstr>
      <vt:lpstr>幻灯片 15</vt:lpstr>
      <vt:lpstr>幻灯片 16</vt:lpstr>
      <vt:lpstr>网站首页 http://qdhys.ijournal.cn/hykx/ch/index.aspx</vt:lpstr>
      <vt:lpstr>或者在中国科学院海洋研究所首页（http://www.qdio.cas.cn/）“期刊”栏目下查找 </vt:lpstr>
      <vt:lpstr>投稿指南：关于学术质量、内容、作者权责、格式模板、作图要求等 </vt:lpstr>
      <vt:lpstr>常用下载：版权协议 </vt:lpstr>
      <vt:lpstr>过刊浏览：创刊至今已发表的所有文章，免费下载</vt:lpstr>
      <vt:lpstr>幻灯片 22</vt:lpstr>
      <vt:lpstr>提交稿件和其他附件（版权协议扫描件、插图的原文件或矢量图等）</vt:lpstr>
      <vt:lpstr>幻灯片 24</vt:lpstr>
      <vt:lpstr>幻灯片 25</vt:lpstr>
      <vt:lpstr>报告内容</vt:lpstr>
      <vt:lpstr>幻灯片 27</vt:lpstr>
      <vt:lpstr>幻灯片 28</vt:lpstr>
      <vt:lpstr>幻灯片 29</vt:lpstr>
      <vt:lpstr>在线预出版：已接收但还没有正式出版</vt:lpstr>
      <vt:lpstr>幻灯片 31</vt:lpstr>
      <vt:lpstr>幻灯片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丛培秀</dc:creator>
  <cp:lastModifiedBy>Administrator</cp:lastModifiedBy>
  <cp:revision>59</cp:revision>
  <dcterms:created xsi:type="dcterms:W3CDTF">2015-11-23T05:36:04Z</dcterms:created>
  <dcterms:modified xsi:type="dcterms:W3CDTF">2018-11-20T05:27:58Z</dcterms:modified>
</cp:coreProperties>
</file>