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sldIdLst>
    <p:sldId id="256" r:id="rId2"/>
    <p:sldId id="274" r:id="rId3"/>
    <p:sldId id="263" r:id="rId4"/>
    <p:sldId id="258" r:id="rId5"/>
    <p:sldId id="276" r:id="rId6"/>
    <p:sldId id="280" r:id="rId7"/>
    <p:sldId id="273" r:id="rId8"/>
    <p:sldId id="281" r:id="rId9"/>
    <p:sldId id="277" r:id="rId10"/>
    <p:sldId id="282" r:id="rId11"/>
    <p:sldId id="262" r:id="rId12"/>
    <p:sldId id="264" r:id="rId13"/>
    <p:sldId id="265" r:id="rId14"/>
    <p:sldId id="266" r:id="rId15"/>
    <p:sldId id="267" r:id="rId16"/>
    <p:sldId id="268" r:id="rId17"/>
    <p:sldId id="269" r:id="rId18"/>
    <p:sldId id="275" r:id="rId19"/>
    <p:sldId id="278" r:id="rId20"/>
    <p:sldId id="279" r:id="rId2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99"/>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884" autoAdjust="0"/>
  </p:normalViewPr>
  <p:slideViewPr>
    <p:cSldViewPr>
      <p:cViewPr varScale="1">
        <p:scale>
          <a:sx n="91" d="100"/>
          <a:sy n="91" d="100"/>
        </p:scale>
        <p:origin x="162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2A53A8-F517-4E0A-8172-96E2732E7A2E}" type="datetimeFigureOut">
              <a:rPr lang="zh-CN" altLang="en-US" smtClean="0"/>
              <a:t>2019/11/17</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901EE6-6ACE-4199-B1A4-F9B771E8029D}" type="slidenum">
              <a:rPr lang="zh-CN" altLang="en-US" smtClean="0"/>
              <a:t>‹#›</a:t>
            </a:fld>
            <a:endParaRPr lang="zh-CN" altLang="en-US"/>
          </a:p>
        </p:txBody>
      </p:sp>
    </p:spTree>
    <p:extLst>
      <p:ext uri="{BB962C8B-B14F-4D97-AF65-F5344CB8AC3E}">
        <p14:creationId xmlns:p14="http://schemas.microsoft.com/office/powerpoint/2010/main" val="1324517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en.wikipedia.org/wiki/Abstract_(summary)#cite_note-MIT-14" TargetMode="External"/><Relationship Id="rId2" Type="http://schemas.openxmlformats.org/officeDocument/2006/relationships/slide" Target="../slides/slide5.xml"/><Relationship Id="rId1" Type="http://schemas.openxmlformats.org/officeDocument/2006/relationships/notesMaster" Target="../notesMasters/notesMaster1.xml"/><Relationship Id="rId6" Type="http://schemas.openxmlformats.org/officeDocument/2006/relationships/hyperlink" Target="https://en.wikipedia.org/wiki/Abstract_(summary)#cite_note-16" TargetMode="External"/><Relationship Id="rId5" Type="http://schemas.openxmlformats.org/officeDocument/2006/relationships/hyperlink" Target="https://en.wikipedia.org/wiki/Video_abstract" TargetMode="External"/><Relationship Id="rId4" Type="http://schemas.openxmlformats.org/officeDocument/2006/relationships/hyperlink" Target="https://en.wikipedia.org/wiki/Abstract_(summary)#cite_note-15"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dirty="0" smtClean="0">
                <a:effectLst/>
              </a:rPr>
              <a:t>The graphic is intended to summarize or be an exemplar for the main thrust of the article. It is not intended to be as exhaustive a summary as the text abstract, rather it is supposed to indicate the type, scope, and technical coverage of the article at a glance. The use of graphical abstracts has been generally well received by the scientific community.</a:t>
            </a:r>
            <a:r>
              <a:rPr lang="en-US" baseline="30000" dirty="0" smtClean="0">
                <a:effectLst/>
                <a:hlinkClick r:id="rId3"/>
              </a:rPr>
              <a:t>[14]</a:t>
            </a:r>
            <a:r>
              <a:rPr lang="en-US" baseline="30000" dirty="0" smtClean="0">
                <a:effectLst/>
                <a:hlinkClick r:id="rId4"/>
              </a:rPr>
              <a:t>[15]</a:t>
            </a:r>
            <a:r>
              <a:rPr lang="en-US" dirty="0" smtClean="0">
                <a:effectLst/>
              </a:rPr>
              <a:t> Moreover, some journals also include </a:t>
            </a:r>
            <a:r>
              <a:rPr lang="en-US" dirty="0" smtClean="0">
                <a:effectLst/>
                <a:hlinkClick r:id="rId5" tooltip="Video abstract"/>
              </a:rPr>
              <a:t>video abstracts</a:t>
            </a:r>
            <a:r>
              <a:rPr lang="en-US" dirty="0" smtClean="0">
                <a:effectLst/>
              </a:rPr>
              <a:t> and animated abstracts made by the authors to easily explain their papers.</a:t>
            </a:r>
            <a:r>
              <a:rPr lang="en-US" baseline="30000" dirty="0" smtClean="0">
                <a:effectLst/>
                <a:hlinkClick r:id="rId6"/>
              </a:rPr>
              <a:t>[16]</a:t>
            </a:r>
            <a:r>
              <a:rPr lang="en-US" dirty="0" smtClean="0">
                <a:effectLst/>
              </a:rPr>
              <a:t> Many scientific publishers currently encourage authors to supplement their articles with graphical abstracts, in the hope that such a convenient visual summary will facilitate readers with a clearer outline of papers that are of interest and will result in improved overall visibility of the respective publication. However, the validity of this assumption has not been thoroughly studied, and a recent study statistically comparing publications with or without graphical abstracts with regard to several output parameters reflecting visibility failed to demonstrate an effectiveness of graphical abstracts for attracting attention to scientific publications</a:t>
            </a:r>
            <a:endParaRPr lang="en-US" dirty="0"/>
          </a:p>
        </p:txBody>
      </p:sp>
      <p:sp>
        <p:nvSpPr>
          <p:cNvPr id="4" name="灯片编号占位符 3"/>
          <p:cNvSpPr>
            <a:spLocks noGrp="1"/>
          </p:cNvSpPr>
          <p:nvPr>
            <p:ph type="sldNum" sz="quarter" idx="10"/>
          </p:nvPr>
        </p:nvSpPr>
        <p:spPr/>
        <p:txBody>
          <a:bodyPr/>
          <a:lstStyle/>
          <a:p>
            <a:fld id="{1E901EE6-6ACE-4199-B1A4-F9B771E8029D}" type="slidenum">
              <a:rPr lang="zh-CN" altLang="en-US" smtClean="0"/>
              <a:t>5</a:t>
            </a:fld>
            <a:endParaRPr lang="zh-CN" altLang="en-US"/>
          </a:p>
        </p:txBody>
      </p:sp>
    </p:spTree>
    <p:extLst>
      <p:ext uri="{BB962C8B-B14F-4D97-AF65-F5344CB8AC3E}">
        <p14:creationId xmlns:p14="http://schemas.microsoft.com/office/powerpoint/2010/main" val="28471556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10"/>
          </p:nvPr>
        </p:nvSpPr>
        <p:spPr/>
        <p:txBody>
          <a:bodyPr/>
          <a:lstStyle/>
          <a:p>
            <a:fld id="{1E901EE6-6ACE-4199-B1A4-F9B771E8029D}" type="slidenum">
              <a:rPr lang="zh-CN" altLang="en-US" smtClean="0"/>
              <a:t>10</a:t>
            </a:fld>
            <a:endParaRPr lang="zh-CN" altLang="en-US"/>
          </a:p>
        </p:txBody>
      </p:sp>
    </p:spTree>
    <p:extLst>
      <p:ext uri="{BB962C8B-B14F-4D97-AF65-F5344CB8AC3E}">
        <p14:creationId xmlns:p14="http://schemas.microsoft.com/office/powerpoint/2010/main" val="2429218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1E901EE6-6ACE-4199-B1A4-F9B771E8029D}" type="slidenum">
              <a:rPr lang="zh-CN" altLang="en-US" smtClean="0"/>
              <a:t>15</a:t>
            </a:fld>
            <a:endParaRPr lang="zh-CN" altLang="en-US"/>
          </a:p>
        </p:txBody>
      </p:sp>
    </p:spTree>
    <p:extLst>
      <p:ext uri="{BB962C8B-B14F-4D97-AF65-F5344CB8AC3E}">
        <p14:creationId xmlns:p14="http://schemas.microsoft.com/office/powerpoint/2010/main" val="40846224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cSld name="标题幻灯片">
    <p:bg>
      <p:bgPr>
        <a:solidFill>
          <a:schemeClr val="bg1"/>
        </a:solidFill>
        <a:effectLst/>
      </p:bgPr>
    </p:bg>
    <p:spTree>
      <p:nvGrpSpPr>
        <p:cNvPr id="1" name=""/>
        <p:cNvGrpSpPr/>
        <p:nvPr/>
      </p:nvGrpSpPr>
      <p:grpSpPr>
        <a:xfrm>
          <a:off x="0" y="0"/>
          <a:ext cx="0" cy="0"/>
          <a:chOff x="0" y="0"/>
          <a:chExt cx="0" cy="0"/>
        </a:xfrm>
      </p:grpSpPr>
      <p:pic>
        <p:nvPicPr>
          <p:cNvPr id="4" name="图片 101391" descr="未标题-1 拷贝"/>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1378" name="标题 101377"/>
          <p:cNvSpPr>
            <a:spLocks noGrp="1"/>
          </p:cNvSpPr>
          <p:nvPr>
            <p:ph type="ctrTitle"/>
          </p:nvPr>
        </p:nvSpPr>
        <p:spPr>
          <a:xfrm>
            <a:off x="685800" y="2130425"/>
            <a:ext cx="7772400" cy="1470025"/>
          </a:xfrm>
          <a:prstGeom prst="rect">
            <a:avLst/>
          </a:prstGeom>
          <a:noFill/>
          <a:ln w="9525">
            <a:noFill/>
            <a:miter/>
          </a:ln>
        </p:spPr>
        <p:txBody>
          <a:bodyPr/>
          <a:lstStyle>
            <a:lvl1pPr lvl="0">
              <a:defRPr kern="1200"/>
            </a:lvl1pPr>
          </a:lstStyle>
          <a:p>
            <a:pPr lvl="0"/>
            <a:r>
              <a:rPr lang="zh-CN" altLang="en-US" noProof="1" smtClean="0"/>
              <a:t>单击此处编辑母版标题样式</a:t>
            </a:r>
            <a:endParaRPr lang="zh-CN" altLang="en-US" noProof="1"/>
          </a:p>
        </p:txBody>
      </p:sp>
      <p:sp>
        <p:nvSpPr>
          <p:cNvPr id="101379" name="副标题 101378"/>
          <p:cNvSpPr>
            <a:spLocks noGrp="1"/>
          </p:cNvSpPr>
          <p:nvPr>
            <p:ph type="subTitle" idx="1"/>
          </p:nvPr>
        </p:nvSpPr>
        <p:spPr>
          <a:xfrm>
            <a:off x="1371600" y="3886200"/>
            <a:ext cx="6400800" cy="1752600"/>
          </a:xfrm>
          <a:prstGeom prst="rect">
            <a:avLst/>
          </a:prstGeom>
          <a:noFill/>
          <a:ln w="9525">
            <a:noFill/>
            <a:miter/>
          </a:ln>
        </p:spPr>
        <p:txBody>
          <a:bodyPr/>
          <a:lstStyle>
            <a:lvl1pPr marL="0" lvl="0" indent="0" algn="ctr">
              <a:buNone/>
              <a:defRPr kern="1200"/>
            </a:lvl1pPr>
            <a:lvl2pPr marL="457200" lvl="1" indent="-457200" algn="ctr">
              <a:buNone/>
              <a:defRPr kern="1200"/>
            </a:lvl2pPr>
            <a:lvl3pPr marL="914400" lvl="2" indent="-914400" algn="ctr">
              <a:buNone/>
              <a:defRPr kern="1200"/>
            </a:lvl3pPr>
            <a:lvl4pPr marL="1371600" lvl="3" indent="-1371600" algn="ctr">
              <a:buNone/>
              <a:defRPr kern="1200"/>
            </a:lvl4pPr>
            <a:lvl5pPr marL="1828800" lvl="4" indent="-1828800" algn="ctr">
              <a:buNone/>
              <a:defRPr kern="1200"/>
            </a:lvl5pPr>
          </a:lstStyle>
          <a:p>
            <a:pPr lvl="0"/>
            <a:r>
              <a:rPr lang="zh-CN" altLang="en-US" noProof="1" smtClean="0"/>
              <a:t>单击此处编辑母版副标题样式</a:t>
            </a:r>
            <a:endParaRPr lang="zh-CN" altLang="en-US" noProof="1"/>
          </a:p>
        </p:txBody>
      </p:sp>
      <p:sp>
        <p:nvSpPr>
          <p:cNvPr id="5" name="日期占位符 101379"/>
          <p:cNvSpPr>
            <a:spLocks noGrp="1"/>
          </p:cNvSpPr>
          <p:nvPr>
            <p:ph type="dt" sz="half" idx="10"/>
          </p:nvPr>
        </p:nvSpPr>
        <p:spPr>
          <a:xfrm>
            <a:off x="457200" y="6245225"/>
            <a:ext cx="2133600" cy="476250"/>
          </a:xfrm>
        </p:spPr>
        <p:txBody>
          <a:bodyPr anchor="t"/>
          <a:lstStyle>
            <a:lvl1pPr>
              <a:defRPr/>
            </a:lvl1pPr>
          </a:lstStyle>
          <a:p>
            <a:fld id="{0ABDDE28-0F03-411E-BF57-D322BA0A2413}" type="datetimeFigureOut">
              <a:rPr lang="zh-CN" altLang="en-US" smtClean="0"/>
              <a:pPr/>
              <a:t>2019/11/17</a:t>
            </a:fld>
            <a:endParaRPr lang="zh-CN" altLang="en-US"/>
          </a:p>
        </p:txBody>
      </p:sp>
      <p:sp>
        <p:nvSpPr>
          <p:cNvPr id="6" name="页脚占位符 101380"/>
          <p:cNvSpPr>
            <a:spLocks noGrp="1"/>
          </p:cNvSpPr>
          <p:nvPr>
            <p:ph type="ftr" sz="quarter" idx="11"/>
          </p:nvPr>
        </p:nvSpPr>
        <p:spPr>
          <a:xfrm>
            <a:off x="3124200" y="6245225"/>
            <a:ext cx="2895600" cy="476250"/>
          </a:xfrm>
        </p:spPr>
        <p:txBody>
          <a:bodyPr anchor="t"/>
          <a:lstStyle>
            <a:lvl1pPr>
              <a:defRPr/>
            </a:lvl1pPr>
          </a:lstStyle>
          <a:p>
            <a:endParaRPr lang="zh-CN" altLang="en-US"/>
          </a:p>
        </p:txBody>
      </p:sp>
      <p:sp>
        <p:nvSpPr>
          <p:cNvPr id="7" name="灯片编号占位符 101381"/>
          <p:cNvSpPr>
            <a:spLocks noGrp="1"/>
          </p:cNvSpPr>
          <p:nvPr>
            <p:ph type="sldNum" sz="quarter" idx="12"/>
          </p:nvPr>
        </p:nvSpPr>
        <p:spPr>
          <a:xfrm>
            <a:off x="6553200" y="6245225"/>
            <a:ext cx="2133600" cy="476250"/>
          </a:xfrm>
        </p:spPr>
        <p:txBody>
          <a:bodyPr/>
          <a:lstStyle>
            <a:lvl1pPr>
              <a:defRPr/>
            </a:lvl1pPr>
          </a:lstStyle>
          <a:p>
            <a:fld id="{CD29CC85-4D20-4AFC-9992-0895096A3FC1}" type="slidenum">
              <a:rPr lang="zh-CN" altLang="en-US" smtClean="0"/>
              <a:pPr/>
              <a:t>‹#›</a:t>
            </a:fld>
            <a:endParaRPr lang="zh-CN" altLang="en-US"/>
          </a:p>
        </p:txBody>
      </p:sp>
    </p:spTree>
    <p:extLst>
      <p:ext uri="{BB962C8B-B14F-4D97-AF65-F5344CB8AC3E}">
        <p14:creationId xmlns:p14="http://schemas.microsoft.com/office/powerpoint/2010/main" val="2476378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1027"/>
          <p:cNvSpPr>
            <a:spLocks noGrp="1"/>
          </p:cNvSpPr>
          <p:nvPr>
            <p:ph type="dt" sz="half" idx="10"/>
          </p:nvPr>
        </p:nvSpPr>
        <p:spPr/>
        <p:txBody>
          <a:bodyPr/>
          <a:lstStyle>
            <a:lvl1pPr>
              <a:defRPr/>
            </a:lvl1pPr>
          </a:lstStyle>
          <a:p>
            <a:fld id="{0ABDDE28-0F03-411E-BF57-D322BA0A2413}" type="datetimeFigureOut">
              <a:rPr lang="zh-CN" altLang="en-US" smtClean="0"/>
              <a:pPr/>
              <a:t>2019/11/17</a:t>
            </a:fld>
            <a:endParaRPr lang="zh-CN" altLang="en-US"/>
          </a:p>
        </p:txBody>
      </p:sp>
      <p:sp>
        <p:nvSpPr>
          <p:cNvPr id="5" name="页脚占位符 1028"/>
          <p:cNvSpPr>
            <a:spLocks noGrp="1"/>
          </p:cNvSpPr>
          <p:nvPr>
            <p:ph type="ftr" sz="quarter" idx="11"/>
          </p:nvPr>
        </p:nvSpPr>
        <p:spPr/>
        <p:txBody>
          <a:bodyPr/>
          <a:lstStyle>
            <a:lvl1pPr>
              <a:defRPr/>
            </a:lvl1pPr>
          </a:lstStyle>
          <a:p>
            <a:endParaRPr lang="zh-CN" altLang="en-US"/>
          </a:p>
        </p:txBody>
      </p:sp>
      <p:sp>
        <p:nvSpPr>
          <p:cNvPr id="6" name="灯片编号占位符 1029"/>
          <p:cNvSpPr>
            <a:spLocks noGrp="1"/>
          </p:cNvSpPr>
          <p:nvPr>
            <p:ph type="sldNum" sz="quarter" idx="12"/>
          </p:nvPr>
        </p:nvSpPr>
        <p:spPr/>
        <p:txBody>
          <a:bodyPr/>
          <a:lstStyle>
            <a:lvl1pPr>
              <a:defRPr/>
            </a:lvl1pPr>
          </a:lstStyle>
          <a:p>
            <a:fld id="{CD29CC85-4D20-4AFC-9992-0895096A3FC1}" type="slidenum">
              <a:rPr lang="zh-CN" altLang="en-US" smtClean="0"/>
              <a:pPr/>
              <a:t>‹#›</a:t>
            </a:fld>
            <a:endParaRPr lang="zh-CN" altLang="en-US"/>
          </a:p>
        </p:txBody>
      </p:sp>
    </p:spTree>
    <p:extLst>
      <p:ext uri="{BB962C8B-B14F-4D97-AF65-F5344CB8AC3E}">
        <p14:creationId xmlns:p14="http://schemas.microsoft.com/office/powerpoint/2010/main" val="3231476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09600"/>
            <a:ext cx="1943100" cy="5486400"/>
          </a:xfr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685800" y="609600"/>
            <a:ext cx="5716657" cy="5486400"/>
          </a:xfrm>
        </p:spPr>
        <p:txBody>
          <a:bodyPr vert="eaVert"/>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1027"/>
          <p:cNvSpPr>
            <a:spLocks noGrp="1"/>
          </p:cNvSpPr>
          <p:nvPr>
            <p:ph type="dt" sz="half" idx="10"/>
          </p:nvPr>
        </p:nvSpPr>
        <p:spPr/>
        <p:txBody>
          <a:bodyPr/>
          <a:lstStyle>
            <a:lvl1pPr>
              <a:defRPr/>
            </a:lvl1pPr>
          </a:lstStyle>
          <a:p>
            <a:fld id="{0ABDDE28-0F03-411E-BF57-D322BA0A2413}" type="datetimeFigureOut">
              <a:rPr lang="zh-CN" altLang="en-US" smtClean="0"/>
              <a:pPr/>
              <a:t>2019/11/17</a:t>
            </a:fld>
            <a:endParaRPr lang="zh-CN" altLang="en-US"/>
          </a:p>
        </p:txBody>
      </p:sp>
      <p:sp>
        <p:nvSpPr>
          <p:cNvPr id="5" name="页脚占位符 1028"/>
          <p:cNvSpPr>
            <a:spLocks noGrp="1"/>
          </p:cNvSpPr>
          <p:nvPr>
            <p:ph type="ftr" sz="quarter" idx="11"/>
          </p:nvPr>
        </p:nvSpPr>
        <p:spPr/>
        <p:txBody>
          <a:bodyPr/>
          <a:lstStyle>
            <a:lvl1pPr>
              <a:defRPr/>
            </a:lvl1pPr>
          </a:lstStyle>
          <a:p>
            <a:endParaRPr lang="zh-CN" altLang="en-US"/>
          </a:p>
        </p:txBody>
      </p:sp>
      <p:sp>
        <p:nvSpPr>
          <p:cNvPr id="6" name="灯片编号占位符 1029"/>
          <p:cNvSpPr>
            <a:spLocks noGrp="1"/>
          </p:cNvSpPr>
          <p:nvPr>
            <p:ph type="sldNum" sz="quarter" idx="12"/>
          </p:nvPr>
        </p:nvSpPr>
        <p:spPr/>
        <p:txBody>
          <a:bodyPr/>
          <a:lstStyle>
            <a:lvl1pPr>
              <a:defRPr/>
            </a:lvl1pPr>
          </a:lstStyle>
          <a:p>
            <a:fld id="{CD29CC85-4D20-4AFC-9992-0895096A3FC1}" type="slidenum">
              <a:rPr lang="zh-CN" altLang="en-US" smtClean="0"/>
              <a:pPr/>
              <a:t>‹#›</a:t>
            </a:fld>
            <a:endParaRPr lang="zh-CN" altLang="en-US"/>
          </a:p>
        </p:txBody>
      </p:sp>
    </p:spTree>
    <p:extLst>
      <p:ext uri="{BB962C8B-B14F-4D97-AF65-F5344CB8AC3E}">
        <p14:creationId xmlns:p14="http://schemas.microsoft.com/office/powerpoint/2010/main" val="1444698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1027"/>
          <p:cNvSpPr>
            <a:spLocks noGrp="1"/>
          </p:cNvSpPr>
          <p:nvPr>
            <p:ph type="dt" sz="half" idx="10"/>
          </p:nvPr>
        </p:nvSpPr>
        <p:spPr/>
        <p:txBody>
          <a:bodyPr/>
          <a:lstStyle>
            <a:lvl1pPr>
              <a:defRPr/>
            </a:lvl1pPr>
          </a:lstStyle>
          <a:p>
            <a:fld id="{0ABDDE28-0F03-411E-BF57-D322BA0A2413}" type="datetimeFigureOut">
              <a:rPr lang="zh-CN" altLang="en-US" smtClean="0"/>
              <a:pPr/>
              <a:t>2019/11/17</a:t>
            </a:fld>
            <a:endParaRPr lang="zh-CN" altLang="en-US"/>
          </a:p>
        </p:txBody>
      </p:sp>
      <p:sp>
        <p:nvSpPr>
          <p:cNvPr id="5" name="页脚占位符 1028"/>
          <p:cNvSpPr>
            <a:spLocks noGrp="1"/>
          </p:cNvSpPr>
          <p:nvPr>
            <p:ph type="ftr" sz="quarter" idx="11"/>
          </p:nvPr>
        </p:nvSpPr>
        <p:spPr/>
        <p:txBody>
          <a:bodyPr/>
          <a:lstStyle>
            <a:lvl1pPr>
              <a:defRPr/>
            </a:lvl1pPr>
          </a:lstStyle>
          <a:p>
            <a:endParaRPr lang="zh-CN" altLang="en-US"/>
          </a:p>
        </p:txBody>
      </p:sp>
      <p:sp>
        <p:nvSpPr>
          <p:cNvPr id="6" name="灯片编号占位符 1029"/>
          <p:cNvSpPr>
            <a:spLocks noGrp="1"/>
          </p:cNvSpPr>
          <p:nvPr>
            <p:ph type="sldNum" sz="quarter" idx="12"/>
          </p:nvPr>
        </p:nvSpPr>
        <p:spPr/>
        <p:txBody>
          <a:bodyPr/>
          <a:lstStyle>
            <a:lvl1pPr>
              <a:defRPr/>
            </a:lvl1pPr>
          </a:lstStyle>
          <a:p>
            <a:fld id="{CD29CC85-4D20-4AFC-9992-0895096A3FC1}" type="slidenum">
              <a:rPr lang="zh-CN" altLang="en-US" smtClean="0"/>
              <a:pPr/>
              <a:t>‹#›</a:t>
            </a:fld>
            <a:endParaRPr lang="zh-CN" altLang="en-US"/>
          </a:p>
        </p:txBody>
      </p:sp>
    </p:spTree>
    <p:extLst>
      <p:ext uri="{BB962C8B-B14F-4D97-AF65-F5344CB8AC3E}">
        <p14:creationId xmlns:p14="http://schemas.microsoft.com/office/powerpoint/2010/main" val="3698427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noProof="1" smtClean="0"/>
              <a:t>单击此处编辑母版文本样式</a:t>
            </a:r>
          </a:p>
        </p:txBody>
      </p:sp>
      <p:sp>
        <p:nvSpPr>
          <p:cNvPr id="4" name="日期占位符 1027"/>
          <p:cNvSpPr>
            <a:spLocks noGrp="1"/>
          </p:cNvSpPr>
          <p:nvPr>
            <p:ph type="dt" sz="half" idx="10"/>
          </p:nvPr>
        </p:nvSpPr>
        <p:spPr/>
        <p:txBody>
          <a:bodyPr/>
          <a:lstStyle>
            <a:lvl1pPr>
              <a:defRPr/>
            </a:lvl1pPr>
          </a:lstStyle>
          <a:p>
            <a:fld id="{0ABDDE28-0F03-411E-BF57-D322BA0A2413}" type="datetimeFigureOut">
              <a:rPr lang="zh-CN" altLang="en-US" smtClean="0"/>
              <a:pPr/>
              <a:t>2019/11/17</a:t>
            </a:fld>
            <a:endParaRPr lang="zh-CN" altLang="en-US"/>
          </a:p>
        </p:txBody>
      </p:sp>
      <p:sp>
        <p:nvSpPr>
          <p:cNvPr id="5" name="页脚占位符 1028"/>
          <p:cNvSpPr>
            <a:spLocks noGrp="1"/>
          </p:cNvSpPr>
          <p:nvPr>
            <p:ph type="ftr" sz="quarter" idx="11"/>
          </p:nvPr>
        </p:nvSpPr>
        <p:spPr/>
        <p:txBody>
          <a:bodyPr/>
          <a:lstStyle>
            <a:lvl1pPr>
              <a:defRPr/>
            </a:lvl1pPr>
          </a:lstStyle>
          <a:p>
            <a:endParaRPr lang="zh-CN" altLang="en-US"/>
          </a:p>
        </p:txBody>
      </p:sp>
      <p:sp>
        <p:nvSpPr>
          <p:cNvPr id="6" name="灯片编号占位符 1029"/>
          <p:cNvSpPr>
            <a:spLocks noGrp="1"/>
          </p:cNvSpPr>
          <p:nvPr>
            <p:ph type="sldNum" sz="quarter" idx="12"/>
          </p:nvPr>
        </p:nvSpPr>
        <p:spPr/>
        <p:txBody>
          <a:bodyPr/>
          <a:lstStyle>
            <a:lvl1pPr>
              <a:defRPr/>
            </a:lvl1pPr>
          </a:lstStyle>
          <a:p>
            <a:fld id="{CD29CC85-4D20-4AFC-9992-0895096A3FC1}" type="slidenum">
              <a:rPr lang="zh-CN" altLang="en-US" smtClean="0"/>
              <a:pPr/>
              <a:t>‹#›</a:t>
            </a:fld>
            <a:endParaRPr lang="zh-CN" altLang="en-US"/>
          </a:p>
        </p:txBody>
      </p:sp>
    </p:spTree>
    <p:extLst>
      <p:ext uri="{BB962C8B-B14F-4D97-AF65-F5344CB8AC3E}">
        <p14:creationId xmlns:p14="http://schemas.microsoft.com/office/powerpoint/2010/main" val="2448113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685800" y="1981200"/>
            <a:ext cx="3808476" cy="4114800"/>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内容占位符 3"/>
          <p:cNvSpPr>
            <a:spLocks noGrp="1"/>
          </p:cNvSpPr>
          <p:nvPr>
            <p:ph sz="half" idx="2"/>
          </p:nvPr>
        </p:nvSpPr>
        <p:spPr>
          <a:xfrm>
            <a:off x="4649724" y="1981200"/>
            <a:ext cx="3808476" cy="4114800"/>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5" name="日期占位符 1027"/>
          <p:cNvSpPr>
            <a:spLocks noGrp="1"/>
          </p:cNvSpPr>
          <p:nvPr>
            <p:ph type="dt" sz="half" idx="10"/>
          </p:nvPr>
        </p:nvSpPr>
        <p:spPr/>
        <p:txBody>
          <a:bodyPr/>
          <a:lstStyle>
            <a:lvl1pPr>
              <a:defRPr/>
            </a:lvl1pPr>
          </a:lstStyle>
          <a:p>
            <a:fld id="{0ABDDE28-0F03-411E-BF57-D322BA0A2413}" type="datetimeFigureOut">
              <a:rPr lang="zh-CN" altLang="en-US" smtClean="0"/>
              <a:pPr/>
              <a:t>2019/11/17</a:t>
            </a:fld>
            <a:endParaRPr lang="zh-CN" altLang="en-US"/>
          </a:p>
        </p:txBody>
      </p:sp>
      <p:sp>
        <p:nvSpPr>
          <p:cNvPr id="6" name="页脚占位符 1028"/>
          <p:cNvSpPr>
            <a:spLocks noGrp="1"/>
          </p:cNvSpPr>
          <p:nvPr>
            <p:ph type="ftr" sz="quarter" idx="11"/>
          </p:nvPr>
        </p:nvSpPr>
        <p:spPr/>
        <p:txBody>
          <a:bodyPr/>
          <a:lstStyle>
            <a:lvl1pPr>
              <a:defRPr/>
            </a:lvl1pPr>
          </a:lstStyle>
          <a:p>
            <a:endParaRPr lang="zh-CN" altLang="en-US"/>
          </a:p>
        </p:txBody>
      </p:sp>
      <p:sp>
        <p:nvSpPr>
          <p:cNvPr id="7" name="灯片编号占位符 1029"/>
          <p:cNvSpPr>
            <a:spLocks noGrp="1"/>
          </p:cNvSpPr>
          <p:nvPr>
            <p:ph type="sldNum" sz="quarter" idx="12"/>
          </p:nvPr>
        </p:nvSpPr>
        <p:spPr/>
        <p:txBody>
          <a:bodyPr/>
          <a:lstStyle>
            <a:lvl1pPr>
              <a:defRPr/>
            </a:lvl1pPr>
          </a:lstStyle>
          <a:p>
            <a:fld id="{CD29CC85-4D20-4AFC-9992-0895096A3FC1}" type="slidenum">
              <a:rPr lang="zh-CN" altLang="en-US" smtClean="0"/>
              <a:pPr/>
              <a:t>‹#›</a:t>
            </a:fld>
            <a:endParaRPr lang="zh-CN" altLang="en-US"/>
          </a:p>
        </p:txBody>
      </p:sp>
    </p:spTree>
    <p:extLst>
      <p:ext uri="{BB962C8B-B14F-4D97-AF65-F5344CB8AC3E}">
        <p14:creationId xmlns:p14="http://schemas.microsoft.com/office/powerpoint/2010/main" val="1269081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890081" y="1778438"/>
            <a:ext cx="3655181" cy="823912"/>
          </a:xfrm>
        </p:spPr>
        <p:txBody>
          <a:bodyPr anchor="ctr"/>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noProof="1" smtClean="0"/>
              <a:t>单击此处编辑母版文本样式</a:t>
            </a:r>
          </a:p>
        </p:txBody>
      </p:sp>
      <p:sp>
        <p:nvSpPr>
          <p:cNvPr id="4" name="内容占位符 3"/>
          <p:cNvSpPr>
            <a:spLocks noGrp="1"/>
          </p:cNvSpPr>
          <p:nvPr>
            <p:ph sz="half" idx="2"/>
          </p:nvPr>
        </p:nvSpPr>
        <p:spPr>
          <a:xfrm>
            <a:off x="890081" y="2665379"/>
            <a:ext cx="3655181" cy="3524284"/>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4692704" y="1778438"/>
            <a:ext cx="3673182" cy="823912"/>
          </a:xfrm>
        </p:spPr>
        <p:txBody>
          <a:bodyPr anchor="ctr"/>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noProof="1" smtClean="0"/>
              <a:t>单击此处编辑母版文本样式</a:t>
            </a:r>
          </a:p>
        </p:txBody>
      </p:sp>
      <p:sp>
        <p:nvSpPr>
          <p:cNvPr id="6" name="内容占位符 5"/>
          <p:cNvSpPr>
            <a:spLocks noGrp="1"/>
          </p:cNvSpPr>
          <p:nvPr>
            <p:ph sz="quarter" idx="4"/>
          </p:nvPr>
        </p:nvSpPr>
        <p:spPr>
          <a:xfrm>
            <a:off x="4692704" y="2665379"/>
            <a:ext cx="3673182" cy="3524284"/>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7" name="日期占位符 1027"/>
          <p:cNvSpPr>
            <a:spLocks noGrp="1"/>
          </p:cNvSpPr>
          <p:nvPr>
            <p:ph type="dt" sz="half" idx="10"/>
          </p:nvPr>
        </p:nvSpPr>
        <p:spPr/>
        <p:txBody>
          <a:bodyPr/>
          <a:lstStyle>
            <a:lvl1pPr>
              <a:defRPr/>
            </a:lvl1pPr>
          </a:lstStyle>
          <a:p>
            <a:fld id="{0ABDDE28-0F03-411E-BF57-D322BA0A2413}" type="datetimeFigureOut">
              <a:rPr lang="zh-CN" altLang="en-US" smtClean="0"/>
              <a:pPr/>
              <a:t>2019/11/17</a:t>
            </a:fld>
            <a:endParaRPr lang="zh-CN" altLang="en-US"/>
          </a:p>
        </p:txBody>
      </p:sp>
      <p:sp>
        <p:nvSpPr>
          <p:cNvPr id="8" name="页脚占位符 1028"/>
          <p:cNvSpPr>
            <a:spLocks noGrp="1"/>
          </p:cNvSpPr>
          <p:nvPr>
            <p:ph type="ftr" sz="quarter" idx="11"/>
          </p:nvPr>
        </p:nvSpPr>
        <p:spPr/>
        <p:txBody>
          <a:bodyPr/>
          <a:lstStyle>
            <a:lvl1pPr>
              <a:defRPr/>
            </a:lvl1pPr>
          </a:lstStyle>
          <a:p>
            <a:endParaRPr lang="zh-CN" altLang="en-US"/>
          </a:p>
        </p:txBody>
      </p:sp>
      <p:sp>
        <p:nvSpPr>
          <p:cNvPr id="9" name="灯片编号占位符 1029"/>
          <p:cNvSpPr>
            <a:spLocks noGrp="1"/>
          </p:cNvSpPr>
          <p:nvPr>
            <p:ph type="sldNum" sz="quarter" idx="12"/>
          </p:nvPr>
        </p:nvSpPr>
        <p:spPr/>
        <p:txBody>
          <a:bodyPr/>
          <a:lstStyle>
            <a:lvl1pPr>
              <a:defRPr/>
            </a:lvl1pPr>
          </a:lstStyle>
          <a:p>
            <a:fld id="{CD29CC85-4D20-4AFC-9992-0895096A3FC1}" type="slidenum">
              <a:rPr lang="zh-CN" altLang="en-US" smtClean="0"/>
              <a:pPr/>
              <a:t>‹#›</a:t>
            </a:fld>
            <a:endParaRPr lang="zh-CN" altLang="en-US"/>
          </a:p>
        </p:txBody>
      </p:sp>
    </p:spTree>
    <p:extLst>
      <p:ext uri="{BB962C8B-B14F-4D97-AF65-F5344CB8AC3E}">
        <p14:creationId xmlns:p14="http://schemas.microsoft.com/office/powerpoint/2010/main" val="1748018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日期占位符 1027"/>
          <p:cNvSpPr>
            <a:spLocks noGrp="1"/>
          </p:cNvSpPr>
          <p:nvPr>
            <p:ph type="dt" sz="half" idx="10"/>
          </p:nvPr>
        </p:nvSpPr>
        <p:spPr/>
        <p:txBody>
          <a:bodyPr/>
          <a:lstStyle>
            <a:lvl1pPr>
              <a:defRPr/>
            </a:lvl1pPr>
          </a:lstStyle>
          <a:p>
            <a:fld id="{0ABDDE28-0F03-411E-BF57-D322BA0A2413}" type="datetimeFigureOut">
              <a:rPr lang="zh-CN" altLang="en-US" smtClean="0"/>
              <a:pPr/>
              <a:t>2019/11/17</a:t>
            </a:fld>
            <a:endParaRPr lang="zh-CN" altLang="en-US"/>
          </a:p>
        </p:txBody>
      </p:sp>
      <p:sp>
        <p:nvSpPr>
          <p:cNvPr id="4" name="页脚占位符 1028"/>
          <p:cNvSpPr>
            <a:spLocks noGrp="1"/>
          </p:cNvSpPr>
          <p:nvPr>
            <p:ph type="ftr" sz="quarter" idx="11"/>
          </p:nvPr>
        </p:nvSpPr>
        <p:spPr/>
        <p:txBody>
          <a:bodyPr/>
          <a:lstStyle>
            <a:lvl1pPr>
              <a:defRPr/>
            </a:lvl1pPr>
          </a:lstStyle>
          <a:p>
            <a:endParaRPr lang="zh-CN" altLang="en-US"/>
          </a:p>
        </p:txBody>
      </p:sp>
      <p:sp>
        <p:nvSpPr>
          <p:cNvPr id="5" name="灯片编号占位符 1029"/>
          <p:cNvSpPr>
            <a:spLocks noGrp="1"/>
          </p:cNvSpPr>
          <p:nvPr>
            <p:ph type="sldNum" sz="quarter" idx="12"/>
          </p:nvPr>
        </p:nvSpPr>
        <p:spPr/>
        <p:txBody>
          <a:bodyPr/>
          <a:lstStyle>
            <a:lvl1pPr>
              <a:defRPr/>
            </a:lvl1pPr>
          </a:lstStyle>
          <a:p>
            <a:fld id="{CD29CC85-4D20-4AFC-9992-0895096A3FC1}" type="slidenum">
              <a:rPr lang="zh-CN" altLang="en-US" smtClean="0"/>
              <a:pPr/>
              <a:t>‹#›</a:t>
            </a:fld>
            <a:endParaRPr lang="zh-CN" altLang="en-US"/>
          </a:p>
        </p:txBody>
      </p:sp>
    </p:spTree>
    <p:extLst>
      <p:ext uri="{BB962C8B-B14F-4D97-AF65-F5344CB8AC3E}">
        <p14:creationId xmlns:p14="http://schemas.microsoft.com/office/powerpoint/2010/main" val="2561595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027"/>
          <p:cNvSpPr>
            <a:spLocks noGrp="1"/>
          </p:cNvSpPr>
          <p:nvPr>
            <p:ph type="dt" sz="half" idx="10"/>
          </p:nvPr>
        </p:nvSpPr>
        <p:spPr/>
        <p:txBody>
          <a:bodyPr/>
          <a:lstStyle>
            <a:lvl1pPr>
              <a:defRPr/>
            </a:lvl1pPr>
          </a:lstStyle>
          <a:p>
            <a:fld id="{0ABDDE28-0F03-411E-BF57-D322BA0A2413}" type="datetimeFigureOut">
              <a:rPr lang="zh-CN" altLang="en-US" smtClean="0"/>
              <a:pPr/>
              <a:t>2019/11/17</a:t>
            </a:fld>
            <a:endParaRPr lang="zh-CN" altLang="en-US"/>
          </a:p>
        </p:txBody>
      </p:sp>
      <p:sp>
        <p:nvSpPr>
          <p:cNvPr id="3" name="页脚占位符 1028"/>
          <p:cNvSpPr>
            <a:spLocks noGrp="1"/>
          </p:cNvSpPr>
          <p:nvPr>
            <p:ph type="ftr" sz="quarter" idx="11"/>
          </p:nvPr>
        </p:nvSpPr>
        <p:spPr/>
        <p:txBody>
          <a:bodyPr/>
          <a:lstStyle>
            <a:lvl1pPr>
              <a:defRPr/>
            </a:lvl1pPr>
          </a:lstStyle>
          <a:p>
            <a:endParaRPr lang="zh-CN" altLang="en-US"/>
          </a:p>
        </p:txBody>
      </p:sp>
      <p:sp>
        <p:nvSpPr>
          <p:cNvPr id="4" name="灯片编号占位符 1029"/>
          <p:cNvSpPr>
            <a:spLocks noGrp="1"/>
          </p:cNvSpPr>
          <p:nvPr>
            <p:ph type="sldNum" sz="quarter" idx="12"/>
          </p:nvPr>
        </p:nvSpPr>
        <p:spPr/>
        <p:txBody>
          <a:bodyPr/>
          <a:lstStyle>
            <a:lvl1pPr>
              <a:defRPr/>
            </a:lvl1pPr>
          </a:lstStyle>
          <a:p>
            <a:fld id="{CD29CC85-4D20-4AFC-9992-0895096A3FC1}" type="slidenum">
              <a:rPr lang="zh-CN" altLang="en-US" smtClean="0"/>
              <a:pPr/>
              <a:t>‹#›</a:t>
            </a:fld>
            <a:endParaRPr lang="zh-CN" altLang="en-US"/>
          </a:p>
        </p:txBody>
      </p:sp>
    </p:spTree>
    <p:extLst>
      <p:ext uri="{BB962C8B-B14F-4D97-AF65-F5344CB8AC3E}">
        <p14:creationId xmlns:p14="http://schemas.microsoft.com/office/powerpoint/2010/main" val="1783898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smtClean="0"/>
              <a:t>单击此处编辑母版文本样式</a:t>
            </a:r>
          </a:p>
        </p:txBody>
      </p:sp>
      <p:sp>
        <p:nvSpPr>
          <p:cNvPr id="5" name="日期占位符 1027"/>
          <p:cNvSpPr>
            <a:spLocks noGrp="1"/>
          </p:cNvSpPr>
          <p:nvPr>
            <p:ph type="dt" sz="half" idx="10"/>
          </p:nvPr>
        </p:nvSpPr>
        <p:spPr/>
        <p:txBody>
          <a:bodyPr/>
          <a:lstStyle>
            <a:lvl1pPr>
              <a:defRPr/>
            </a:lvl1pPr>
          </a:lstStyle>
          <a:p>
            <a:fld id="{0ABDDE28-0F03-411E-BF57-D322BA0A2413}" type="datetimeFigureOut">
              <a:rPr lang="zh-CN" altLang="en-US" smtClean="0"/>
              <a:pPr/>
              <a:t>2019/11/17</a:t>
            </a:fld>
            <a:endParaRPr lang="zh-CN" altLang="en-US"/>
          </a:p>
        </p:txBody>
      </p:sp>
      <p:sp>
        <p:nvSpPr>
          <p:cNvPr id="6" name="页脚占位符 1028"/>
          <p:cNvSpPr>
            <a:spLocks noGrp="1"/>
          </p:cNvSpPr>
          <p:nvPr>
            <p:ph type="ftr" sz="quarter" idx="11"/>
          </p:nvPr>
        </p:nvSpPr>
        <p:spPr/>
        <p:txBody>
          <a:bodyPr/>
          <a:lstStyle>
            <a:lvl1pPr>
              <a:defRPr/>
            </a:lvl1pPr>
          </a:lstStyle>
          <a:p>
            <a:endParaRPr lang="zh-CN" altLang="en-US"/>
          </a:p>
        </p:txBody>
      </p:sp>
      <p:sp>
        <p:nvSpPr>
          <p:cNvPr id="7" name="灯片编号占位符 1029"/>
          <p:cNvSpPr>
            <a:spLocks noGrp="1"/>
          </p:cNvSpPr>
          <p:nvPr>
            <p:ph type="sldNum" sz="quarter" idx="12"/>
          </p:nvPr>
        </p:nvSpPr>
        <p:spPr/>
        <p:txBody>
          <a:bodyPr/>
          <a:lstStyle>
            <a:lvl1pPr>
              <a:defRPr/>
            </a:lvl1pPr>
          </a:lstStyle>
          <a:p>
            <a:fld id="{CD29CC85-4D20-4AFC-9992-0895096A3FC1}" type="slidenum">
              <a:rPr lang="zh-CN" altLang="en-US" smtClean="0"/>
              <a:pPr/>
              <a:t>‹#›</a:t>
            </a:fld>
            <a:endParaRPr lang="zh-CN" altLang="en-US"/>
          </a:p>
        </p:txBody>
      </p:sp>
    </p:spTree>
    <p:extLst>
      <p:ext uri="{BB962C8B-B14F-4D97-AF65-F5344CB8AC3E}">
        <p14:creationId xmlns:p14="http://schemas.microsoft.com/office/powerpoint/2010/main" val="4001811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zh-CN" altLang="en-US" noProof="1" smtClean="0"/>
              <a:t>单击图标添加图片</a:t>
            </a:r>
            <a:endParaRPr lang="zh-CN" altLang="en-US"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noProof="1" smtClean="0"/>
              <a:t>单击此处编辑母版文本样式</a:t>
            </a:r>
          </a:p>
        </p:txBody>
      </p:sp>
      <p:sp>
        <p:nvSpPr>
          <p:cNvPr id="5" name="日期占位符 1027"/>
          <p:cNvSpPr>
            <a:spLocks noGrp="1"/>
          </p:cNvSpPr>
          <p:nvPr>
            <p:ph type="dt" sz="half" idx="10"/>
          </p:nvPr>
        </p:nvSpPr>
        <p:spPr/>
        <p:txBody>
          <a:bodyPr/>
          <a:lstStyle>
            <a:lvl1pPr>
              <a:defRPr/>
            </a:lvl1pPr>
          </a:lstStyle>
          <a:p>
            <a:fld id="{0ABDDE28-0F03-411E-BF57-D322BA0A2413}" type="datetimeFigureOut">
              <a:rPr lang="zh-CN" altLang="en-US" smtClean="0"/>
              <a:pPr/>
              <a:t>2019/11/17</a:t>
            </a:fld>
            <a:endParaRPr lang="zh-CN" altLang="en-US"/>
          </a:p>
        </p:txBody>
      </p:sp>
      <p:sp>
        <p:nvSpPr>
          <p:cNvPr id="6" name="页脚占位符 1028"/>
          <p:cNvSpPr>
            <a:spLocks noGrp="1"/>
          </p:cNvSpPr>
          <p:nvPr>
            <p:ph type="ftr" sz="quarter" idx="11"/>
          </p:nvPr>
        </p:nvSpPr>
        <p:spPr/>
        <p:txBody>
          <a:bodyPr/>
          <a:lstStyle>
            <a:lvl1pPr>
              <a:defRPr/>
            </a:lvl1pPr>
          </a:lstStyle>
          <a:p>
            <a:endParaRPr lang="zh-CN" altLang="en-US"/>
          </a:p>
        </p:txBody>
      </p:sp>
      <p:sp>
        <p:nvSpPr>
          <p:cNvPr id="7" name="灯片编号占位符 1029"/>
          <p:cNvSpPr>
            <a:spLocks noGrp="1"/>
          </p:cNvSpPr>
          <p:nvPr>
            <p:ph type="sldNum" sz="quarter" idx="12"/>
          </p:nvPr>
        </p:nvSpPr>
        <p:spPr/>
        <p:txBody>
          <a:bodyPr/>
          <a:lstStyle>
            <a:lvl1pPr>
              <a:defRPr/>
            </a:lvl1pPr>
          </a:lstStyle>
          <a:p>
            <a:fld id="{CD29CC85-4D20-4AFC-9992-0895096A3FC1}" type="slidenum">
              <a:rPr lang="zh-CN" altLang="en-US" smtClean="0"/>
              <a:pPr/>
              <a:t>‹#›</a:t>
            </a:fld>
            <a:endParaRPr lang="zh-CN" altLang="en-US"/>
          </a:p>
        </p:txBody>
      </p:sp>
    </p:spTree>
    <p:extLst>
      <p:ext uri="{BB962C8B-B14F-4D97-AF65-F5344CB8AC3E}">
        <p14:creationId xmlns:p14="http://schemas.microsoft.com/office/powerpoint/2010/main" val="684805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pic>
        <p:nvPicPr>
          <p:cNvPr id="1026" name="图片 1030" descr="未标题-2 拷贝"/>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标题 1025"/>
          <p:cNvSpPr>
            <a:spLocks noGrp="1" noChangeArrowheads="1"/>
          </p:cNvSpPr>
          <p:nvPr>
            <p:ph type="title" idx="4294967295"/>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8" name="文本占位符 1026"/>
          <p:cNvSpPr>
            <a:spLocks noGrp="1" noChangeArrowheads="1"/>
          </p:cNvSpPr>
          <p:nvPr>
            <p:ph type="body" idx="4294967295"/>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第二层</a:t>
            </a:r>
          </a:p>
          <a:p>
            <a:pPr lvl="2"/>
            <a:r>
              <a:rPr lang="zh-CN" altLang="en-US" smtClean="0"/>
              <a:t>第三层</a:t>
            </a:r>
          </a:p>
          <a:p>
            <a:pPr lvl="3"/>
            <a:r>
              <a:rPr lang="zh-CN" altLang="en-US" smtClean="0"/>
              <a:t>第四层</a:t>
            </a:r>
          </a:p>
          <a:p>
            <a:pPr lvl="4"/>
            <a:r>
              <a:rPr lang="zh-CN" altLang="en-US" smtClean="0"/>
              <a:t>第五层</a:t>
            </a:r>
          </a:p>
        </p:txBody>
      </p:sp>
      <p:sp>
        <p:nvSpPr>
          <p:cNvPr id="2" name="日期占位符 1027"/>
          <p:cNvSpPr>
            <a:spLocks noGrp="1"/>
          </p:cNvSpPr>
          <p:nvPr>
            <p:ph type="dt" sz="half" idx="2"/>
          </p:nvPr>
        </p:nvSpPr>
        <p:spPr>
          <a:xfrm>
            <a:off x="685800" y="6248400"/>
            <a:ext cx="1905000" cy="457200"/>
          </a:xfrm>
          <a:prstGeom prst="rect">
            <a:avLst/>
          </a:prstGeom>
          <a:noFill/>
          <a:ln w="9525">
            <a:noFill/>
            <a:miter/>
          </a:ln>
        </p:spPr>
        <p:txBody>
          <a:bodyPr/>
          <a:lstStyle>
            <a:lvl1pPr eaLnBrk="1" hangingPunct="1">
              <a:buFont typeface="Arial" pitchFamily="34" charset="0"/>
              <a:buNone/>
              <a:defRPr sz="1400" noProof="1">
                <a:latin typeface="Times New Roman" pitchFamily="18" charset="0"/>
                <a:ea typeface="宋体" pitchFamily="2" charset="-122"/>
              </a:defRPr>
            </a:lvl1pPr>
          </a:lstStyle>
          <a:p>
            <a:fld id="{0ABDDE28-0F03-411E-BF57-D322BA0A2413}" type="datetimeFigureOut">
              <a:rPr lang="zh-CN" altLang="en-US" smtClean="0"/>
              <a:pPr/>
              <a:t>2019/11/17</a:t>
            </a:fld>
            <a:endParaRPr lang="zh-CN" altLang="en-US"/>
          </a:p>
        </p:txBody>
      </p:sp>
      <p:sp>
        <p:nvSpPr>
          <p:cNvPr id="1029" name="页脚占位符 1028"/>
          <p:cNvSpPr>
            <a:spLocks noGrp="1"/>
          </p:cNvSpPr>
          <p:nvPr>
            <p:ph type="ftr" sz="quarter" idx="3"/>
          </p:nvPr>
        </p:nvSpPr>
        <p:spPr>
          <a:xfrm>
            <a:off x="3124200" y="6248400"/>
            <a:ext cx="2895600" cy="457200"/>
          </a:xfrm>
          <a:prstGeom prst="rect">
            <a:avLst/>
          </a:prstGeom>
          <a:noFill/>
          <a:ln w="9525">
            <a:noFill/>
            <a:miter/>
          </a:ln>
        </p:spPr>
        <p:txBody>
          <a:bodyPr/>
          <a:lstStyle>
            <a:lvl1pPr algn="ctr" eaLnBrk="1" hangingPunct="1">
              <a:buFont typeface="Arial" pitchFamily="34" charset="0"/>
              <a:buNone/>
              <a:defRPr sz="1400" noProof="1">
                <a:latin typeface="Times New Roman" pitchFamily="18" charset="0"/>
                <a:ea typeface="宋体" pitchFamily="2" charset="-122"/>
              </a:defRPr>
            </a:lvl1pPr>
          </a:lstStyle>
          <a:p>
            <a:endParaRPr lang="zh-CN" altLang="en-US"/>
          </a:p>
        </p:txBody>
      </p:sp>
      <p:sp>
        <p:nvSpPr>
          <p:cNvPr id="1030" name="灯片编号占位符 1029"/>
          <p:cNvSpPr>
            <a:spLocks noGrp="1"/>
          </p:cNvSpPr>
          <p:nvPr>
            <p:ph type="sldNum" sz="quarter" idx="4"/>
          </p:nvPr>
        </p:nvSpPr>
        <p:spPr>
          <a:xfrm>
            <a:off x="6553200" y="6248400"/>
            <a:ext cx="1905000" cy="457200"/>
          </a:xfrm>
          <a:prstGeom prst="rect">
            <a:avLst/>
          </a:prstGeom>
          <a:noFill/>
          <a:ln w="9525">
            <a:noFill/>
            <a:miter/>
          </a:ln>
        </p:spPr>
        <p:txBody>
          <a:bodyPr vert="horz" wrap="square" lIns="91440" tIns="45720" rIns="91440" bIns="45720" numCol="1" anchor="t" anchorCtr="0" compatLnSpc="1"/>
          <a:lstStyle>
            <a:lvl1pPr algn="r" eaLnBrk="1" hangingPunct="1">
              <a:buFont typeface="Arial" charset="0"/>
              <a:buNone/>
              <a:defRPr sz="1400" noProof="1">
                <a:latin typeface="Times New Roman" pitchFamily="18" charset="0"/>
                <a:ea typeface="宋体" pitchFamily="2" charset="-122"/>
                <a:cs typeface="+mn-ea"/>
              </a:defRPr>
            </a:lvl1pPr>
          </a:lstStyle>
          <a:p>
            <a:fld id="{CD29CC85-4D20-4AFC-9992-0895096A3FC1}" type="slidenum">
              <a:rPr lang="zh-CN" altLang="en-US" smtClean="0"/>
              <a:pPr/>
              <a:t>‹#›</a:t>
            </a:fld>
            <a:endParaRPr lang="zh-CN" altLang="en-US"/>
          </a:p>
        </p:txBody>
      </p:sp>
    </p:spTree>
    <p:extLst>
      <p:ext uri="{BB962C8B-B14F-4D97-AF65-F5344CB8AC3E}">
        <p14:creationId xmlns:p14="http://schemas.microsoft.com/office/powerpoint/2010/main" val="13653185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fontAlgn="base" hangingPunct="1">
        <a:spcBef>
          <a:spcPct val="0"/>
        </a:spcBef>
        <a:spcAft>
          <a:spcPct val="0"/>
        </a:spcAft>
        <a:buFont typeface="Arial" panose="020B0604020202020204" pitchFamily="34" charset="0"/>
        <a:defRPr sz="4400" kern="1200">
          <a:solidFill>
            <a:schemeClr val="tx2"/>
          </a:solidFill>
          <a:latin typeface="+mj-lt"/>
          <a:ea typeface="+mj-ea"/>
          <a:cs typeface="+mj-cs"/>
        </a:defRPr>
      </a:lvl1pPr>
      <a:lvl2pPr algn="ctr" rtl="0" eaLnBrk="1" fontAlgn="base" hangingPunct="1">
        <a:spcBef>
          <a:spcPct val="0"/>
        </a:spcBef>
        <a:spcAft>
          <a:spcPct val="0"/>
        </a:spcAft>
        <a:buFont typeface="Arial" panose="020B0604020202020204" pitchFamily="34" charset="0"/>
        <a:defRPr sz="4400">
          <a:solidFill>
            <a:schemeClr val="tx2"/>
          </a:solidFill>
          <a:latin typeface="Times New Roman" pitchFamily="18" charset="0"/>
          <a:ea typeface="宋体" pitchFamily="2" charset="-122"/>
        </a:defRPr>
      </a:lvl2pPr>
      <a:lvl3pPr algn="ctr" rtl="0" eaLnBrk="1" fontAlgn="base" hangingPunct="1">
        <a:spcBef>
          <a:spcPct val="0"/>
        </a:spcBef>
        <a:spcAft>
          <a:spcPct val="0"/>
        </a:spcAft>
        <a:buFont typeface="Arial" panose="020B0604020202020204" pitchFamily="34" charset="0"/>
        <a:defRPr sz="4400">
          <a:solidFill>
            <a:schemeClr val="tx2"/>
          </a:solidFill>
          <a:latin typeface="Times New Roman" pitchFamily="18" charset="0"/>
          <a:ea typeface="宋体" pitchFamily="2" charset="-122"/>
        </a:defRPr>
      </a:lvl3pPr>
      <a:lvl4pPr algn="ctr" rtl="0" eaLnBrk="1" fontAlgn="base" hangingPunct="1">
        <a:spcBef>
          <a:spcPct val="0"/>
        </a:spcBef>
        <a:spcAft>
          <a:spcPct val="0"/>
        </a:spcAft>
        <a:buFont typeface="Arial" panose="020B0604020202020204" pitchFamily="34" charset="0"/>
        <a:defRPr sz="4400">
          <a:solidFill>
            <a:schemeClr val="tx2"/>
          </a:solidFill>
          <a:latin typeface="Times New Roman" pitchFamily="18" charset="0"/>
          <a:ea typeface="宋体" pitchFamily="2" charset="-122"/>
        </a:defRPr>
      </a:lvl4pPr>
      <a:lvl5pPr algn="ctr" rtl="0" eaLnBrk="1" fontAlgn="base" hangingPunct="1">
        <a:spcBef>
          <a:spcPct val="0"/>
        </a:spcBef>
        <a:spcAft>
          <a:spcPct val="0"/>
        </a:spcAft>
        <a:buFont typeface="Arial" panose="020B0604020202020204" pitchFamily="34" charset="0"/>
        <a:defRPr sz="4400">
          <a:solidFill>
            <a:schemeClr val="tx2"/>
          </a:solidFill>
          <a:latin typeface="Times New Roman" pitchFamily="18" charset="0"/>
          <a:ea typeface="宋体" pitchFamily="2" charset="-122"/>
        </a:defRPr>
      </a:lvl5pPr>
      <a:lvl6pPr marL="457200" algn="ctr" rtl="0" eaLnBrk="1" fontAlgn="base" hangingPunct="1">
        <a:spcBef>
          <a:spcPct val="0"/>
        </a:spcBef>
        <a:spcAft>
          <a:spcPct val="0"/>
        </a:spcAft>
        <a:buFont typeface="Arial" pitchFamily="34" charset="0"/>
        <a:defRPr sz="4400">
          <a:solidFill>
            <a:schemeClr val="tx2"/>
          </a:solidFill>
          <a:latin typeface="Times New Roman" pitchFamily="18" charset="0"/>
          <a:ea typeface="宋体" pitchFamily="2" charset="-122"/>
        </a:defRPr>
      </a:lvl6pPr>
      <a:lvl7pPr marL="914400" algn="ctr" rtl="0" eaLnBrk="1" fontAlgn="base" hangingPunct="1">
        <a:spcBef>
          <a:spcPct val="0"/>
        </a:spcBef>
        <a:spcAft>
          <a:spcPct val="0"/>
        </a:spcAft>
        <a:buFont typeface="Arial" pitchFamily="34" charset="0"/>
        <a:defRPr sz="4400">
          <a:solidFill>
            <a:schemeClr val="tx2"/>
          </a:solidFill>
          <a:latin typeface="Times New Roman" pitchFamily="18" charset="0"/>
          <a:ea typeface="宋体" pitchFamily="2" charset="-122"/>
        </a:defRPr>
      </a:lvl7pPr>
      <a:lvl8pPr marL="1371600" algn="ctr" rtl="0" eaLnBrk="1" fontAlgn="base" hangingPunct="1">
        <a:spcBef>
          <a:spcPct val="0"/>
        </a:spcBef>
        <a:spcAft>
          <a:spcPct val="0"/>
        </a:spcAft>
        <a:buFont typeface="Arial" pitchFamily="34" charset="0"/>
        <a:defRPr sz="4400">
          <a:solidFill>
            <a:schemeClr val="tx2"/>
          </a:solidFill>
          <a:latin typeface="Times New Roman" pitchFamily="18" charset="0"/>
          <a:ea typeface="宋体" pitchFamily="2" charset="-122"/>
        </a:defRPr>
      </a:lvl8pPr>
      <a:lvl9pPr marL="1828800" algn="ctr" rtl="0" eaLnBrk="1" fontAlgn="base" hangingPunct="1">
        <a:spcBef>
          <a:spcPct val="0"/>
        </a:spcBef>
        <a:spcAft>
          <a:spcPct val="0"/>
        </a:spcAft>
        <a:buFont typeface="Arial" pitchFamily="34" charset="0"/>
        <a:defRPr sz="4400">
          <a:solidFill>
            <a:schemeClr val="tx2"/>
          </a:solidFill>
          <a:latin typeface="Times New Roman" pitchFamily="18" charset="0"/>
          <a:ea typeface="宋体" pitchFamily="2" charset="-122"/>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lvl="1"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lvl="2"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lvl="3"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lvl="4"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gehan@zju.edu.cn"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5.xml"/><Relationship Id="rId1" Type="http://schemas.openxmlformats.org/officeDocument/2006/relationships/slideLayout" Target="../slideLayouts/slideLayout2.xml"/><Relationship Id="rId4" Type="http://schemas.openxmlformats.org/officeDocument/2006/relationships/slide" Target="slide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33400" y="1196752"/>
            <a:ext cx="8359080" cy="2003648"/>
          </a:xfrm>
        </p:spPr>
        <p:txBody>
          <a:bodyPr>
            <a:normAutofit/>
          </a:bodyPr>
          <a:lstStyle/>
          <a:p>
            <a:pPr algn="ctr"/>
            <a:r>
              <a:rPr lang="en-US" altLang="zh-CN" dirty="0" smtClean="0"/>
              <a:t>TECHNICAL </a:t>
            </a:r>
            <a:r>
              <a:rPr lang="en-US" altLang="zh-CN" i="1" dirty="0" smtClean="0">
                <a:latin typeface="Times New Roman" panose="02020603050405020304" pitchFamily="18" charset="0"/>
                <a:cs typeface="Times New Roman" panose="02020603050405020304" pitchFamily="18" charset="0"/>
              </a:rPr>
              <a:t>READING</a:t>
            </a:r>
            <a:r>
              <a:rPr lang="en-US" altLang="zh-CN" dirty="0"/>
              <a:t> </a:t>
            </a:r>
            <a:r>
              <a:rPr lang="en-US" altLang="zh-CN" dirty="0" smtClean="0"/>
              <a:t/>
            </a:r>
            <a:br>
              <a:rPr lang="en-US" altLang="zh-CN" dirty="0" smtClean="0"/>
            </a:br>
            <a:r>
              <a:rPr lang="en-US" altLang="zh-CN" dirty="0" smtClean="0"/>
              <a:t>AND </a:t>
            </a:r>
            <a:r>
              <a:rPr lang="en-US" altLang="zh-CN" i="1" dirty="0" smtClean="0">
                <a:latin typeface="Times New Roman" panose="02020603050405020304" pitchFamily="18" charset="0"/>
                <a:cs typeface="Times New Roman" panose="02020603050405020304" pitchFamily="18" charset="0"/>
              </a:rPr>
              <a:t>WRITING</a:t>
            </a:r>
            <a:endParaRPr lang="zh-CN" altLang="en-US" i="1" dirty="0">
              <a:latin typeface="Times New Roman" panose="02020603050405020304" pitchFamily="18" charset="0"/>
              <a:cs typeface="Times New Roman" panose="02020603050405020304" pitchFamily="18" charset="0"/>
            </a:endParaRPr>
          </a:p>
        </p:txBody>
      </p:sp>
      <p:sp>
        <p:nvSpPr>
          <p:cNvPr id="3" name="副标题 2"/>
          <p:cNvSpPr>
            <a:spLocks noGrp="1"/>
          </p:cNvSpPr>
          <p:nvPr>
            <p:ph type="subTitle" idx="1"/>
          </p:nvPr>
        </p:nvSpPr>
        <p:spPr>
          <a:xfrm>
            <a:off x="683568" y="3429000"/>
            <a:ext cx="7854696" cy="1752600"/>
          </a:xfrm>
        </p:spPr>
        <p:txBody>
          <a:bodyPr/>
          <a:lstStyle/>
          <a:p>
            <a:r>
              <a:rPr lang="en-US" altLang="zh-CN" dirty="0" err="1" smtClean="0"/>
              <a:t>Ge</a:t>
            </a:r>
            <a:r>
              <a:rPr lang="en-US" altLang="zh-CN" dirty="0" smtClean="0"/>
              <a:t> Han</a:t>
            </a:r>
          </a:p>
          <a:p>
            <a:r>
              <a:rPr lang="en-US" altLang="zh-CN" dirty="0" smtClean="0"/>
              <a:t>Ocean College, Zhejiang University</a:t>
            </a:r>
          </a:p>
          <a:p>
            <a:r>
              <a:rPr lang="en-US" altLang="zh-CN" dirty="0" smtClean="0"/>
              <a:t>Email: </a:t>
            </a:r>
            <a:r>
              <a:rPr lang="en-US" altLang="zh-CN" i="1" dirty="0" smtClean="0">
                <a:hlinkClick r:id="rId2"/>
              </a:rPr>
              <a:t>gehan@zju.edu.cn</a:t>
            </a:r>
            <a:endParaRPr lang="en-US" altLang="zh-CN" i="1" dirty="0" smtClean="0"/>
          </a:p>
          <a:p>
            <a:endParaRPr lang="zh-CN"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43455" y="671130"/>
            <a:ext cx="2446040" cy="525622"/>
          </a:xfrm>
        </p:spPr>
        <p:txBody>
          <a:bodyPr/>
          <a:lstStyle/>
          <a:p>
            <a:r>
              <a:rPr lang="en-US" altLang="zh-CN" sz="3600" dirty="0" smtClean="0"/>
              <a:t>Conclusion</a:t>
            </a:r>
            <a:endParaRPr lang="en-US" sz="3600" dirty="0"/>
          </a:p>
        </p:txBody>
      </p:sp>
      <p:sp>
        <p:nvSpPr>
          <p:cNvPr id="3" name="内容占位符 2"/>
          <p:cNvSpPr>
            <a:spLocks noGrp="1"/>
          </p:cNvSpPr>
          <p:nvPr>
            <p:ph idx="1"/>
          </p:nvPr>
        </p:nvSpPr>
        <p:spPr>
          <a:xfrm>
            <a:off x="263230" y="1264349"/>
            <a:ext cx="8712968" cy="504056"/>
          </a:xfrm>
        </p:spPr>
        <p:txBody>
          <a:bodyPr/>
          <a:lstStyle/>
          <a:p>
            <a:r>
              <a:rPr lang="en-US" sz="2200" dirty="0" smtClean="0"/>
              <a:t>The conclusion part summarizes </a:t>
            </a:r>
            <a:r>
              <a:rPr lang="en-US" sz="2200" dirty="0"/>
              <a:t>the content and purpose of the </a:t>
            </a:r>
            <a:r>
              <a:rPr lang="en-US" sz="2200" dirty="0" smtClean="0"/>
              <a:t>paper.</a:t>
            </a:r>
            <a:endParaRPr lang="en-US" sz="2200" dirty="0"/>
          </a:p>
        </p:txBody>
      </p:sp>
      <p:sp>
        <p:nvSpPr>
          <p:cNvPr id="5" name="左箭头 4">
            <a:hlinkClick r:id="rId3" action="ppaction://hlinksldjump"/>
          </p:cNvPr>
          <p:cNvSpPr/>
          <p:nvPr/>
        </p:nvSpPr>
        <p:spPr>
          <a:xfrm>
            <a:off x="8442585" y="6425295"/>
            <a:ext cx="504056" cy="362101"/>
          </a:xfrm>
          <a:prstGeom prst="leftArrow">
            <a:avLst/>
          </a:prstGeom>
          <a:solidFill>
            <a:srgbClr val="336699"/>
          </a:solidFill>
          <a:ln w="19050" cap="flat" cmpd="sng" algn="ctr">
            <a:solidFill>
              <a:srgbClr val="336699"/>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en-US"/>
          </a:p>
        </p:txBody>
      </p:sp>
      <p:sp>
        <p:nvSpPr>
          <p:cNvPr id="6" name="矩形 5"/>
          <p:cNvSpPr/>
          <p:nvPr/>
        </p:nvSpPr>
        <p:spPr>
          <a:xfrm>
            <a:off x="243455" y="2273829"/>
            <a:ext cx="8532440" cy="4154984"/>
          </a:xfrm>
          <a:prstGeom prst="rect">
            <a:avLst/>
          </a:prstGeom>
        </p:spPr>
        <p:txBody>
          <a:bodyPr wrap="square">
            <a:spAutoFit/>
          </a:bodyPr>
          <a:lstStyle/>
          <a:p>
            <a:pPr algn="just"/>
            <a:r>
              <a:rPr lang="en-US" sz="2200" dirty="0">
                <a:solidFill>
                  <a:srgbClr val="FF0000"/>
                </a:solidFill>
              </a:rPr>
              <a:t>We study </a:t>
            </a:r>
            <a:r>
              <a:rPr lang="en-US" sz="2200" dirty="0"/>
              <a:t>the acoustic behavior of a dense suspension </a:t>
            </a:r>
            <a:r>
              <a:rPr lang="en-US" sz="2200" dirty="0" err="1"/>
              <a:t>coflowing</a:t>
            </a:r>
            <a:r>
              <a:rPr lang="en-US" sz="2200" dirty="0"/>
              <a:t> as side streams with an aqueous buffer as the central stream in a microchannel. </a:t>
            </a:r>
            <a:r>
              <a:rPr lang="en-US" sz="2200" dirty="0">
                <a:solidFill>
                  <a:srgbClr val="FF0000"/>
                </a:solidFill>
              </a:rPr>
              <a:t>We find that </a:t>
            </a:r>
            <a:r>
              <a:rPr lang="en-US" sz="2200" dirty="0" smtClean="0"/>
              <a:t>.... </a:t>
            </a:r>
            <a:r>
              <a:rPr lang="en-US" sz="2200" dirty="0"/>
              <a:t>The particle migration </a:t>
            </a:r>
            <a:r>
              <a:rPr lang="en-US" sz="2200" dirty="0" smtClean="0"/>
              <a:t>... </a:t>
            </a:r>
            <a:r>
              <a:rPr lang="en-US" sz="2200" dirty="0"/>
              <a:t>Depending on the operating conditions (acoustic impedance contrast of the suspension and buffer streams, flow rates, and energy densities) four different regimes </a:t>
            </a:r>
            <a:r>
              <a:rPr lang="en-US" sz="2200" dirty="0" smtClean="0"/>
              <a:t>…are </a:t>
            </a:r>
            <a:r>
              <a:rPr lang="en-US" sz="2200" dirty="0"/>
              <a:t>observed. Numerical simulations </a:t>
            </a:r>
            <a:r>
              <a:rPr lang="en-US" sz="2200" dirty="0" smtClean="0"/>
              <a:t>... </a:t>
            </a:r>
            <a:r>
              <a:rPr lang="en-US" sz="2200" dirty="0"/>
              <a:t>The four different regimes are illustrated </a:t>
            </a:r>
            <a:r>
              <a:rPr lang="en-US" sz="2200" dirty="0" smtClean="0"/>
              <a:t>... </a:t>
            </a:r>
            <a:r>
              <a:rPr lang="en-US" sz="2200" dirty="0"/>
              <a:t>The complete-relocation regime is observed </a:t>
            </a:r>
            <a:r>
              <a:rPr lang="en-US" sz="2200" dirty="0" smtClean="0"/>
              <a:t>... </a:t>
            </a:r>
            <a:r>
              <a:rPr lang="en-US" sz="2200" dirty="0"/>
              <a:t>For intermediate impedance differences between the buffer and the suspension, the relocation is observed </a:t>
            </a:r>
            <a:r>
              <a:rPr lang="en-US" sz="2200" dirty="0" smtClean="0"/>
              <a:t>... </a:t>
            </a:r>
            <a:r>
              <a:rPr lang="en-US" sz="2200" dirty="0">
                <a:solidFill>
                  <a:srgbClr val="FF0000"/>
                </a:solidFill>
              </a:rPr>
              <a:t>The partial-relocation regime offers a technique for splitting a suspension stream into two </a:t>
            </a:r>
            <a:r>
              <a:rPr lang="en-US" sz="2200" dirty="0" err="1">
                <a:solidFill>
                  <a:srgbClr val="FF0000"/>
                </a:solidFill>
              </a:rPr>
              <a:t>substreams</a:t>
            </a:r>
            <a:r>
              <a:rPr lang="en-US" sz="2200" dirty="0">
                <a:solidFill>
                  <a:srgbClr val="FF0000"/>
                </a:solidFill>
              </a:rPr>
              <a:t>, one stream with a higher concentration and another stream with a lower concentration.</a:t>
            </a:r>
          </a:p>
        </p:txBody>
      </p:sp>
      <p:sp>
        <p:nvSpPr>
          <p:cNvPr id="7" name="文本框 6"/>
          <p:cNvSpPr txBox="1"/>
          <p:nvPr/>
        </p:nvSpPr>
        <p:spPr>
          <a:xfrm>
            <a:off x="299014" y="1759322"/>
            <a:ext cx="1540806" cy="523220"/>
          </a:xfrm>
          <a:prstGeom prst="rect">
            <a:avLst/>
          </a:prstGeom>
          <a:noFill/>
        </p:spPr>
        <p:txBody>
          <a:bodyPr wrap="none" rtlCol="0">
            <a:spAutoFit/>
          </a:bodyPr>
          <a:lstStyle/>
          <a:p>
            <a:r>
              <a:rPr lang="en-US" sz="2800" b="1" dirty="0" smtClean="0"/>
              <a:t>Example</a:t>
            </a:r>
            <a:endParaRPr lang="en-US" sz="2800" b="1" dirty="0"/>
          </a:p>
        </p:txBody>
      </p:sp>
      <p:sp>
        <p:nvSpPr>
          <p:cNvPr id="8" name="矩形 7"/>
          <p:cNvSpPr/>
          <p:nvPr/>
        </p:nvSpPr>
        <p:spPr>
          <a:xfrm>
            <a:off x="248634" y="6368580"/>
            <a:ext cx="8193951" cy="461665"/>
          </a:xfrm>
          <a:prstGeom prst="rect">
            <a:avLst/>
          </a:prstGeom>
        </p:spPr>
        <p:txBody>
          <a:bodyPr wrap="square">
            <a:spAutoFit/>
          </a:bodyPr>
          <a:lstStyle/>
          <a:p>
            <a:r>
              <a:rPr lang="en-US" sz="1200" b="1" i="1" dirty="0" smtClean="0"/>
              <a:t>Ref</a:t>
            </a:r>
            <a:r>
              <a:rPr lang="en-US" sz="1200" i="1" dirty="0" smtClean="0"/>
              <a:t>: A</a:t>
            </a:r>
            <a:r>
              <a:rPr lang="en-US" sz="1200" i="1" dirty="0"/>
              <a:t>. </a:t>
            </a:r>
            <a:r>
              <a:rPr lang="en-US" sz="1200" i="1" dirty="0" err="1"/>
              <a:t>Nath</a:t>
            </a:r>
            <a:r>
              <a:rPr lang="en-US" sz="1200" i="1" dirty="0"/>
              <a:t> and A.K. Sen. Acoustic Behavior of a Dense Suspension in an Inhomogeneous Flow in a Microchannel. Phys. Rev. </a:t>
            </a:r>
            <a:r>
              <a:rPr lang="en-US" sz="1200" i="1" dirty="0" smtClean="0"/>
              <a:t>Applied, 2019, 12: 054009-1-12.</a:t>
            </a:r>
            <a:endParaRPr lang="en-US" sz="1200" i="1" dirty="0"/>
          </a:p>
        </p:txBody>
      </p:sp>
    </p:spTree>
    <p:extLst>
      <p:ext uri="{BB962C8B-B14F-4D97-AF65-F5344CB8AC3E}">
        <p14:creationId xmlns:p14="http://schemas.microsoft.com/office/powerpoint/2010/main" val="27526735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536" y="480946"/>
            <a:ext cx="8229600" cy="1010376"/>
          </a:xfrm>
        </p:spPr>
        <p:txBody>
          <a:bodyPr/>
          <a:lstStyle/>
          <a:p>
            <a:r>
              <a:rPr lang="en-US" altLang="zh-CN" dirty="0" smtClean="0"/>
              <a:t>The </a:t>
            </a:r>
            <a:r>
              <a:rPr lang="en-US" altLang="zh-CN" i="1" u="sng" dirty="0" smtClean="0"/>
              <a:t>Three-pass</a:t>
            </a:r>
            <a:r>
              <a:rPr lang="en-US" altLang="zh-CN" dirty="0" smtClean="0"/>
              <a:t> Approach</a:t>
            </a:r>
            <a:endParaRPr lang="zh-CN" altLang="en-US" dirty="0"/>
          </a:p>
        </p:txBody>
      </p:sp>
      <p:sp>
        <p:nvSpPr>
          <p:cNvPr id="3" name="内容占位符 2"/>
          <p:cNvSpPr>
            <a:spLocks noGrp="1"/>
          </p:cNvSpPr>
          <p:nvPr>
            <p:ph idx="1"/>
          </p:nvPr>
        </p:nvSpPr>
        <p:spPr>
          <a:xfrm>
            <a:off x="467544" y="2792227"/>
            <a:ext cx="8229600" cy="3820333"/>
          </a:xfrm>
        </p:spPr>
        <p:txBody>
          <a:bodyPr>
            <a:normAutofit/>
          </a:bodyPr>
          <a:lstStyle/>
          <a:p>
            <a:r>
              <a:rPr lang="en-US" altLang="zh-CN" sz="2400" i="1" u="sng" dirty="0" smtClean="0">
                <a:latin typeface="Times New Roman" pitchFamily="18" charset="0"/>
                <a:cs typeface="Times New Roman" pitchFamily="18" charset="0"/>
              </a:rPr>
              <a:t>First</a:t>
            </a:r>
            <a:r>
              <a:rPr lang="en-US" altLang="zh-CN" sz="2400" u="sng" dirty="0" smtClean="0"/>
              <a:t> Pass: </a:t>
            </a:r>
            <a:r>
              <a:rPr lang="en-US" altLang="zh-CN" sz="2400" dirty="0" smtClean="0"/>
              <a:t>		</a:t>
            </a:r>
          </a:p>
          <a:p>
            <a:pPr>
              <a:spcAft>
                <a:spcPts val="1200"/>
              </a:spcAft>
              <a:buNone/>
            </a:pPr>
            <a:r>
              <a:rPr lang="en-US" altLang="zh-CN" sz="2400" dirty="0" smtClean="0"/>
              <a:t>	</a:t>
            </a:r>
            <a:r>
              <a:rPr lang="en-US" altLang="zh-CN" sz="2000" dirty="0" smtClean="0"/>
              <a:t>Get </a:t>
            </a:r>
            <a:r>
              <a:rPr lang="en-US" altLang="zh-CN" sz="2000" dirty="0" smtClean="0"/>
              <a:t>a general idea about the </a:t>
            </a:r>
            <a:r>
              <a:rPr lang="en-US" altLang="zh-CN" sz="2000" dirty="0" smtClean="0"/>
              <a:t>paper</a:t>
            </a:r>
            <a:endParaRPr lang="en-US" altLang="zh-CN" sz="2400" dirty="0" smtClean="0"/>
          </a:p>
          <a:p>
            <a:r>
              <a:rPr lang="en-US" altLang="zh-CN" sz="2400" i="1" u="sng" dirty="0" smtClean="0">
                <a:latin typeface="Times New Roman" pitchFamily="18" charset="0"/>
                <a:cs typeface="Times New Roman" pitchFamily="18" charset="0"/>
              </a:rPr>
              <a:t>Second</a:t>
            </a:r>
            <a:r>
              <a:rPr lang="en-US" altLang="zh-CN" sz="2400" i="1" u="sng" dirty="0" smtClean="0"/>
              <a:t> Pass</a:t>
            </a:r>
            <a:r>
              <a:rPr lang="en-US" altLang="zh-CN" sz="2400" u="sng" dirty="0" smtClean="0"/>
              <a:t>:</a:t>
            </a:r>
            <a:r>
              <a:rPr lang="en-US" altLang="zh-CN" sz="2400" i="1" u="sng" dirty="0" smtClean="0"/>
              <a:t> </a:t>
            </a:r>
            <a:r>
              <a:rPr lang="en-US" altLang="zh-CN" sz="2400" dirty="0" smtClean="0"/>
              <a:t>	</a:t>
            </a:r>
          </a:p>
          <a:p>
            <a:pPr>
              <a:spcAft>
                <a:spcPts val="1200"/>
              </a:spcAft>
              <a:buNone/>
            </a:pPr>
            <a:r>
              <a:rPr lang="en-US" altLang="zh-CN" sz="2400" dirty="0" smtClean="0"/>
              <a:t>	</a:t>
            </a:r>
            <a:r>
              <a:rPr lang="en-US" altLang="zh-CN" sz="2000" dirty="0" smtClean="0"/>
              <a:t>Grasp </a:t>
            </a:r>
            <a:r>
              <a:rPr lang="en-US" altLang="zh-CN" sz="2000" dirty="0" smtClean="0"/>
              <a:t>the paper’s content, but not its details</a:t>
            </a:r>
            <a:r>
              <a:rPr lang="en-US" altLang="zh-CN" sz="2000" dirty="0" smtClean="0"/>
              <a:t>;</a:t>
            </a:r>
            <a:endParaRPr lang="en-US" altLang="zh-CN" sz="2400" dirty="0" smtClean="0"/>
          </a:p>
          <a:p>
            <a:r>
              <a:rPr lang="en-US" altLang="zh-CN" sz="2400" i="1" u="sng" dirty="0" smtClean="0">
                <a:latin typeface="Times New Roman" pitchFamily="18" charset="0"/>
                <a:cs typeface="Times New Roman" pitchFamily="18" charset="0"/>
              </a:rPr>
              <a:t>Third</a:t>
            </a:r>
            <a:r>
              <a:rPr lang="en-US" altLang="zh-CN" sz="2400" u="sng" dirty="0" smtClean="0"/>
              <a:t> Pass: </a:t>
            </a:r>
            <a:r>
              <a:rPr lang="en-US" altLang="zh-CN" sz="2400" dirty="0" smtClean="0"/>
              <a:t>		</a:t>
            </a:r>
          </a:p>
          <a:p>
            <a:pPr>
              <a:buNone/>
            </a:pPr>
            <a:r>
              <a:rPr lang="en-US" altLang="zh-CN" sz="2400" dirty="0" smtClean="0"/>
              <a:t>	</a:t>
            </a:r>
            <a:r>
              <a:rPr lang="en-US" altLang="zh-CN" sz="2000" dirty="0" smtClean="0"/>
              <a:t>Helps </a:t>
            </a:r>
            <a:r>
              <a:rPr lang="en-US" altLang="zh-CN" sz="2000" dirty="0" smtClean="0"/>
              <a:t>you understand the paper in depth</a:t>
            </a:r>
            <a:endParaRPr lang="zh-CN" altLang="en-US" sz="2000" dirty="0"/>
          </a:p>
        </p:txBody>
      </p:sp>
      <p:sp>
        <p:nvSpPr>
          <p:cNvPr id="4" name="TextBox 3"/>
          <p:cNvSpPr txBox="1"/>
          <p:nvPr/>
        </p:nvSpPr>
        <p:spPr>
          <a:xfrm>
            <a:off x="3420358" y="6366339"/>
            <a:ext cx="5586786" cy="246221"/>
          </a:xfrm>
          <a:prstGeom prst="rect">
            <a:avLst/>
          </a:prstGeom>
          <a:noFill/>
        </p:spPr>
        <p:txBody>
          <a:bodyPr wrap="none" rtlCol="0">
            <a:spAutoFit/>
          </a:bodyPr>
          <a:lstStyle/>
          <a:p>
            <a:r>
              <a:rPr lang="en-US" altLang="zh-CN" sz="1000" b="1" i="1" dirty="0" smtClean="0">
                <a:latin typeface="Times New Roman" pitchFamily="18" charset="0"/>
                <a:cs typeface="Times New Roman" pitchFamily="18" charset="0"/>
              </a:rPr>
              <a:t>Ref</a:t>
            </a:r>
            <a:r>
              <a:rPr lang="en-US" altLang="zh-CN" sz="1000" i="1" dirty="0" smtClean="0">
                <a:latin typeface="Times New Roman" pitchFamily="18" charset="0"/>
                <a:cs typeface="Times New Roman" pitchFamily="18" charset="0"/>
              </a:rPr>
              <a:t>:  David R. </a:t>
            </a:r>
            <a:r>
              <a:rPr lang="en-US" altLang="zh-CN" sz="1000" i="1" dirty="0" err="1" smtClean="0">
                <a:latin typeface="Times New Roman" pitchFamily="18" charset="0"/>
                <a:cs typeface="Times New Roman" pitchFamily="18" charset="0"/>
              </a:rPr>
              <a:t>Cheriton</a:t>
            </a:r>
            <a:r>
              <a:rPr lang="en-US" altLang="zh-CN" sz="1000" i="1" dirty="0" smtClean="0">
                <a:latin typeface="Times New Roman" pitchFamily="18" charset="0"/>
                <a:cs typeface="Times New Roman" pitchFamily="18" charset="0"/>
              </a:rPr>
              <a:t> School of Computer Science, University of Waterloo. How to read a paper. 2013.</a:t>
            </a:r>
            <a:endParaRPr lang="zh-CN" altLang="en-US" sz="1000" i="1" dirty="0">
              <a:latin typeface="Times New Roman" pitchFamily="18" charset="0"/>
              <a:cs typeface="Times New Roman" pitchFamily="18" charset="0"/>
            </a:endParaRPr>
          </a:p>
        </p:txBody>
      </p:sp>
      <p:sp>
        <p:nvSpPr>
          <p:cNvPr id="5" name="矩形 4"/>
          <p:cNvSpPr/>
          <p:nvPr/>
        </p:nvSpPr>
        <p:spPr>
          <a:xfrm>
            <a:off x="467544" y="1783806"/>
            <a:ext cx="8539114" cy="830997"/>
          </a:xfrm>
          <a:prstGeom prst="rect">
            <a:avLst/>
          </a:prstGeom>
        </p:spPr>
        <p:txBody>
          <a:bodyPr wrap="square">
            <a:spAutoFit/>
          </a:bodyPr>
          <a:lstStyle/>
          <a:p>
            <a:r>
              <a:rPr lang="en-US" sz="2400" dirty="0"/>
              <a:t>Each pass accomplishes </a:t>
            </a:r>
            <a:r>
              <a:rPr lang="en-US" sz="2400" dirty="0" smtClean="0"/>
              <a:t>specific goals </a:t>
            </a:r>
            <a:r>
              <a:rPr lang="en-US" sz="2400" dirty="0"/>
              <a:t>and builds upon the previous pass: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linds(horizontal)">
                                      <p:cBhvr>
                                        <p:cTn id="23" dur="500"/>
                                        <p:tgtEl>
                                          <p:spTgt spid="3">
                                            <p:txEl>
                                              <p:pRg st="4" end="4"/>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blinds(horizontal)">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0678" y="491357"/>
            <a:ext cx="8229600" cy="1082384"/>
          </a:xfrm>
        </p:spPr>
        <p:txBody>
          <a:bodyPr/>
          <a:lstStyle/>
          <a:p>
            <a:r>
              <a:rPr lang="en-US" altLang="zh-CN" sz="5400" i="1" dirty="0" smtClean="0">
                <a:latin typeface="Times New Roman" pitchFamily="18" charset="0"/>
                <a:cs typeface="Times New Roman" pitchFamily="18" charset="0"/>
              </a:rPr>
              <a:t>First</a:t>
            </a:r>
            <a:r>
              <a:rPr lang="en-US" altLang="zh-CN" sz="5400" dirty="0" smtClean="0"/>
              <a:t> Pass </a:t>
            </a:r>
            <a:r>
              <a:rPr lang="en-US" altLang="zh-CN" sz="2000" dirty="0" smtClean="0"/>
              <a:t>	</a:t>
            </a:r>
            <a:endParaRPr lang="zh-CN" altLang="en-US" sz="2000" dirty="0"/>
          </a:p>
        </p:txBody>
      </p:sp>
      <p:sp>
        <p:nvSpPr>
          <p:cNvPr id="3" name="内容占位符 2"/>
          <p:cNvSpPr>
            <a:spLocks noGrp="1"/>
          </p:cNvSpPr>
          <p:nvPr>
            <p:ph idx="1"/>
          </p:nvPr>
        </p:nvSpPr>
        <p:spPr>
          <a:xfrm>
            <a:off x="345268" y="2063655"/>
            <a:ext cx="8640960" cy="4176464"/>
          </a:xfrm>
        </p:spPr>
        <p:txBody>
          <a:bodyPr>
            <a:noAutofit/>
          </a:bodyPr>
          <a:lstStyle/>
          <a:p>
            <a:pPr algn="just">
              <a:lnSpc>
                <a:spcPct val="150000"/>
              </a:lnSpc>
            </a:pPr>
            <a:r>
              <a:rPr lang="en-US" altLang="zh-CN" sz="2200" dirty="0" smtClean="0"/>
              <a:t>Carefully read the title, abstract, and introduction.</a:t>
            </a:r>
          </a:p>
          <a:p>
            <a:pPr algn="just">
              <a:lnSpc>
                <a:spcPct val="150000"/>
              </a:lnSpc>
            </a:pPr>
            <a:r>
              <a:rPr lang="en-US" altLang="zh-CN" sz="2200" dirty="0" smtClean="0"/>
              <a:t>Read the section and sub-section headings, but ignore everything else.</a:t>
            </a:r>
          </a:p>
          <a:p>
            <a:pPr algn="just">
              <a:lnSpc>
                <a:spcPct val="150000"/>
              </a:lnSpc>
            </a:pPr>
            <a:r>
              <a:rPr lang="en-US" altLang="zh-CN" sz="2200" dirty="0" smtClean="0"/>
              <a:t>Glance at the mathematical content (if any) to determine the underlying theoretical foundations.</a:t>
            </a:r>
          </a:p>
          <a:p>
            <a:pPr algn="just">
              <a:lnSpc>
                <a:spcPct val="150000"/>
              </a:lnSpc>
            </a:pPr>
            <a:r>
              <a:rPr lang="en-US" altLang="zh-CN" sz="2200" dirty="0" smtClean="0"/>
              <a:t>Read the conclusions.</a:t>
            </a:r>
          </a:p>
          <a:p>
            <a:pPr algn="just">
              <a:lnSpc>
                <a:spcPct val="150000"/>
              </a:lnSpc>
            </a:pPr>
            <a:r>
              <a:rPr lang="en-US" altLang="zh-CN" sz="2200" dirty="0" smtClean="0"/>
              <a:t>Glance over the references, mentally ticking off the ones you have already read.</a:t>
            </a:r>
          </a:p>
        </p:txBody>
      </p:sp>
      <p:sp>
        <p:nvSpPr>
          <p:cNvPr id="4" name="矩形 3"/>
          <p:cNvSpPr/>
          <p:nvPr/>
        </p:nvSpPr>
        <p:spPr>
          <a:xfrm>
            <a:off x="5436096" y="1500644"/>
            <a:ext cx="2808312" cy="369332"/>
          </a:xfrm>
          <a:prstGeom prst="rect">
            <a:avLst/>
          </a:prstGeom>
        </p:spPr>
        <p:txBody>
          <a:bodyPr wrap="square">
            <a:spAutoFit/>
          </a:bodyPr>
          <a:lstStyle/>
          <a:p>
            <a:r>
              <a:rPr lang="en-US" dirty="0"/>
              <a:t>bird’s-eye view </a:t>
            </a:r>
            <a:r>
              <a:rPr lang="en-US" dirty="0" smtClean="0"/>
              <a:t>of the </a:t>
            </a:r>
            <a:r>
              <a:rPr lang="en-US" dirty="0"/>
              <a:t>paper</a:t>
            </a:r>
          </a:p>
        </p:txBody>
      </p:sp>
      <p:sp>
        <p:nvSpPr>
          <p:cNvPr id="5" name="矩形 4"/>
          <p:cNvSpPr/>
          <p:nvPr/>
        </p:nvSpPr>
        <p:spPr>
          <a:xfrm>
            <a:off x="5724128" y="981271"/>
            <a:ext cx="1202573" cy="369332"/>
          </a:xfrm>
          <a:prstGeom prst="rect">
            <a:avLst/>
          </a:prstGeom>
        </p:spPr>
        <p:txBody>
          <a:bodyPr wrap="none">
            <a:spAutoFit/>
          </a:bodyPr>
          <a:lstStyle/>
          <a:p>
            <a:r>
              <a:rPr lang="en-US" altLang="zh-CN" dirty="0"/>
              <a:t>(5-10 min)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692696"/>
            <a:ext cx="8229600" cy="866360"/>
          </a:xfrm>
        </p:spPr>
        <p:txBody>
          <a:bodyPr/>
          <a:lstStyle/>
          <a:p>
            <a:r>
              <a:rPr lang="en-US" altLang="zh-CN" sz="4800" dirty="0" smtClean="0">
                <a:cs typeface="Times New Roman" pitchFamily="18" charset="0"/>
              </a:rPr>
              <a:t>After the </a:t>
            </a:r>
            <a:r>
              <a:rPr lang="en-US" altLang="zh-CN" sz="4800" i="1" dirty="0" smtClean="0">
                <a:latin typeface="Times New Roman" pitchFamily="18" charset="0"/>
                <a:cs typeface="Times New Roman" pitchFamily="18" charset="0"/>
              </a:rPr>
              <a:t>First</a:t>
            </a:r>
            <a:r>
              <a:rPr lang="en-US" altLang="zh-CN" sz="4800" dirty="0" smtClean="0"/>
              <a:t> Pass</a:t>
            </a:r>
            <a:endParaRPr lang="zh-CN" altLang="en-US" dirty="0"/>
          </a:p>
        </p:txBody>
      </p:sp>
      <p:sp>
        <p:nvSpPr>
          <p:cNvPr id="3" name="内容占位符 2"/>
          <p:cNvSpPr>
            <a:spLocks noGrp="1"/>
          </p:cNvSpPr>
          <p:nvPr>
            <p:ph idx="1"/>
          </p:nvPr>
        </p:nvSpPr>
        <p:spPr>
          <a:xfrm>
            <a:off x="395536" y="1557188"/>
            <a:ext cx="8496944" cy="4968552"/>
          </a:xfrm>
        </p:spPr>
        <p:txBody>
          <a:bodyPr>
            <a:noAutofit/>
          </a:bodyPr>
          <a:lstStyle/>
          <a:p>
            <a:pPr algn="just">
              <a:lnSpc>
                <a:spcPct val="150000"/>
              </a:lnSpc>
            </a:pPr>
            <a:r>
              <a:rPr lang="en-US" altLang="zh-CN" sz="2200" dirty="0" smtClean="0"/>
              <a:t>After the </a:t>
            </a:r>
            <a:r>
              <a:rPr lang="en-US" altLang="zh-CN" sz="2200" i="1" u="sng" dirty="0" smtClean="0">
                <a:latin typeface="Times New Roman" pitchFamily="18" charset="0"/>
                <a:cs typeface="Times New Roman" pitchFamily="18" charset="0"/>
              </a:rPr>
              <a:t>first</a:t>
            </a:r>
            <a:r>
              <a:rPr lang="en-US" altLang="zh-CN" sz="2200" dirty="0" smtClean="0"/>
              <a:t> pass you should be able to answer the five </a:t>
            </a:r>
            <a:r>
              <a:rPr lang="en-US" altLang="zh-CN" sz="2200" i="1" dirty="0" smtClean="0">
                <a:solidFill>
                  <a:srgbClr val="FF0000"/>
                </a:solidFill>
                <a:latin typeface="Times New Roman" pitchFamily="18" charset="0"/>
                <a:cs typeface="Times New Roman" pitchFamily="18" charset="0"/>
              </a:rPr>
              <a:t>Cs</a:t>
            </a:r>
            <a:r>
              <a:rPr lang="en-US" altLang="zh-CN" sz="2200" dirty="0" smtClean="0"/>
              <a:t>:</a:t>
            </a:r>
          </a:p>
          <a:p>
            <a:pPr lvl="1" algn="just">
              <a:lnSpc>
                <a:spcPct val="150000"/>
              </a:lnSpc>
            </a:pPr>
            <a:r>
              <a:rPr lang="en-US" altLang="zh-CN" sz="2200" b="1" u="sng" dirty="0" smtClean="0"/>
              <a:t>Category</a:t>
            </a:r>
            <a:r>
              <a:rPr lang="en-US" altLang="zh-CN" sz="2200" dirty="0" smtClean="0"/>
              <a:t>: What type of paper is this? A measurement paper? An analysis of an existing system? A description of a research prototype?</a:t>
            </a:r>
          </a:p>
          <a:p>
            <a:pPr lvl="1" algn="just">
              <a:lnSpc>
                <a:spcPct val="150000"/>
              </a:lnSpc>
            </a:pPr>
            <a:r>
              <a:rPr lang="en-US" altLang="zh-CN" sz="2200" b="1" u="sng" dirty="0" smtClean="0"/>
              <a:t>Context</a:t>
            </a:r>
            <a:r>
              <a:rPr lang="en-US" altLang="zh-CN" sz="2200" dirty="0" smtClean="0"/>
              <a:t>: Which other papers is it related to? Which theoretical bases were used to analyze the problem?</a:t>
            </a:r>
          </a:p>
          <a:p>
            <a:pPr lvl="1" algn="just">
              <a:lnSpc>
                <a:spcPct val="150000"/>
              </a:lnSpc>
            </a:pPr>
            <a:r>
              <a:rPr lang="en-US" altLang="zh-CN" sz="2200" b="1" u="sng" dirty="0" smtClean="0"/>
              <a:t>Correctness</a:t>
            </a:r>
            <a:r>
              <a:rPr lang="en-US" altLang="zh-CN" sz="2200" dirty="0" smtClean="0"/>
              <a:t>: Do the assumptions appear to be valid?</a:t>
            </a:r>
          </a:p>
          <a:p>
            <a:pPr lvl="1" algn="just">
              <a:lnSpc>
                <a:spcPct val="150000"/>
              </a:lnSpc>
            </a:pPr>
            <a:r>
              <a:rPr lang="en-US" altLang="zh-CN" sz="2200" b="1" u="sng" dirty="0" smtClean="0"/>
              <a:t>Contributions</a:t>
            </a:r>
            <a:r>
              <a:rPr lang="en-US" altLang="zh-CN" sz="2200" dirty="0" smtClean="0"/>
              <a:t>: What are the paper’s main contributions?</a:t>
            </a:r>
          </a:p>
          <a:p>
            <a:pPr lvl="1" algn="just">
              <a:lnSpc>
                <a:spcPct val="150000"/>
              </a:lnSpc>
            </a:pPr>
            <a:r>
              <a:rPr lang="en-US" altLang="zh-CN" sz="2200" b="1" u="sng" dirty="0" smtClean="0"/>
              <a:t>Clarity</a:t>
            </a:r>
            <a:r>
              <a:rPr lang="en-US" altLang="zh-CN" sz="2200" dirty="0" smtClean="0"/>
              <a:t>: Is the paper well written?</a:t>
            </a:r>
            <a:endParaRPr lang="zh-CN" altLang="en-US" sz="2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03648" y="437187"/>
            <a:ext cx="5616624" cy="938368"/>
          </a:xfrm>
        </p:spPr>
        <p:txBody>
          <a:bodyPr/>
          <a:lstStyle/>
          <a:p>
            <a:r>
              <a:rPr lang="en-US" altLang="zh-CN" sz="4800" i="1" dirty="0" smtClean="0">
                <a:latin typeface="Times New Roman" pitchFamily="18" charset="0"/>
                <a:cs typeface="Times New Roman" pitchFamily="18" charset="0"/>
              </a:rPr>
              <a:t>Second</a:t>
            </a:r>
            <a:r>
              <a:rPr lang="en-US" altLang="zh-CN" sz="4800" dirty="0" smtClean="0"/>
              <a:t> Pass 	</a:t>
            </a:r>
            <a:endParaRPr lang="zh-CN" altLang="en-US" dirty="0"/>
          </a:p>
        </p:txBody>
      </p:sp>
      <p:sp>
        <p:nvSpPr>
          <p:cNvPr id="3" name="内容占位符 2"/>
          <p:cNvSpPr>
            <a:spLocks noGrp="1"/>
          </p:cNvSpPr>
          <p:nvPr>
            <p:ph idx="1"/>
          </p:nvPr>
        </p:nvSpPr>
        <p:spPr>
          <a:xfrm>
            <a:off x="179512" y="1844824"/>
            <a:ext cx="8712968" cy="4695800"/>
          </a:xfrm>
        </p:spPr>
        <p:txBody>
          <a:bodyPr>
            <a:noAutofit/>
          </a:bodyPr>
          <a:lstStyle/>
          <a:p>
            <a:pPr algn="just">
              <a:lnSpc>
                <a:spcPct val="150000"/>
              </a:lnSpc>
            </a:pPr>
            <a:r>
              <a:rPr lang="en-US" altLang="zh-CN" sz="2200" dirty="0" smtClean="0"/>
              <a:t>Note down terms you didn’t understand, or questions you may want to ask the author       				</a:t>
            </a:r>
            <a:r>
              <a:rPr lang="en-US" altLang="zh-CN" sz="1400" i="1" dirty="0" smtClean="0">
                <a:latin typeface="Times New Roman" pitchFamily="18" charset="0"/>
                <a:cs typeface="Times New Roman" pitchFamily="18" charset="0"/>
              </a:rPr>
              <a:t>Dominik </a:t>
            </a:r>
            <a:r>
              <a:rPr lang="en-US" altLang="zh-CN" sz="1400" i="1" dirty="0" err="1" smtClean="0">
                <a:latin typeface="Times New Roman" pitchFamily="18" charset="0"/>
                <a:cs typeface="Times New Roman" pitchFamily="18" charset="0"/>
              </a:rPr>
              <a:t>Grusemann</a:t>
            </a:r>
            <a:r>
              <a:rPr lang="en-US" altLang="zh-CN" sz="1400" i="1" dirty="0" smtClean="0">
                <a:latin typeface="Times New Roman" pitchFamily="18" charset="0"/>
                <a:cs typeface="Times New Roman" pitchFamily="18" charset="0"/>
              </a:rPr>
              <a:t> from </a:t>
            </a:r>
            <a:r>
              <a:rPr lang="en-US" altLang="zh-CN" sz="1400" i="1" dirty="0" err="1" smtClean="0">
                <a:latin typeface="Times New Roman" pitchFamily="18" charset="0"/>
                <a:cs typeface="Times New Roman" pitchFamily="18" charset="0"/>
              </a:rPr>
              <a:t>Uni</a:t>
            </a:r>
            <a:r>
              <a:rPr lang="en-US" altLang="zh-CN" sz="1400" i="1" dirty="0" smtClean="0">
                <a:latin typeface="Times New Roman" pitchFamily="18" charset="0"/>
                <a:cs typeface="Times New Roman" pitchFamily="18" charset="0"/>
              </a:rPr>
              <a:t> Augsburg</a:t>
            </a:r>
            <a:endParaRPr lang="en-US" altLang="zh-CN" sz="1400" dirty="0" smtClean="0"/>
          </a:p>
          <a:p>
            <a:pPr lvl="1" algn="just">
              <a:lnSpc>
                <a:spcPct val="150000"/>
              </a:lnSpc>
            </a:pPr>
            <a:r>
              <a:rPr lang="en-US" altLang="zh-CN" sz="2200" dirty="0" smtClean="0"/>
              <a:t>Look carefully at the figures, diagrams and other illustrations in the paper. Pay special attention to graphs: Are the axes properly labeled? Are results shown with error bars, so that conclusions are statistically significant? </a:t>
            </a:r>
            <a:r>
              <a:rPr lang="en-US" altLang="zh-CN" sz="1400" dirty="0" smtClean="0"/>
              <a:t>(</a:t>
            </a:r>
            <a:r>
              <a:rPr lang="en-US" altLang="zh-CN" sz="1400" i="1" dirty="0" smtClean="0"/>
              <a:t>separate the rush shoddy work from the truly excellent</a:t>
            </a:r>
            <a:r>
              <a:rPr lang="en-US" altLang="zh-CN" sz="1400" dirty="0" smtClean="0"/>
              <a:t>)</a:t>
            </a:r>
          </a:p>
          <a:p>
            <a:pPr lvl="1" algn="just">
              <a:lnSpc>
                <a:spcPct val="150000"/>
              </a:lnSpc>
            </a:pPr>
            <a:r>
              <a:rPr lang="en-US" altLang="zh-CN" sz="2200" dirty="0" smtClean="0"/>
              <a:t>Remember to mark relevant unread references for further reading </a:t>
            </a:r>
            <a:r>
              <a:rPr lang="en-US" altLang="zh-CN" sz="1400" dirty="0" smtClean="0"/>
              <a:t>(</a:t>
            </a:r>
            <a:r>
              <a:rPr lang="en-US" altLang="zh-CN" sz="1400" i="1" dirty="0" smtClean="0"/>
              <a:t>this is a good way to learn more about the background of the paper</a:t>
            </a:r>
            <a:r>
              <a:rPr lang="en-US" altLang="zh-CN" sz="1400" dirty="0" smtClean="0"/>
              <a:t>)</a:t>
            </a:r>
            <a:endParaRPr lang="zh-CN" altLang="en-US" sz="1400" dirty="0"/>
          </a:p>
        </p:txBody>
      </p:sp>
      <p:sp>
        <p:nvSpPr>
          <p:cNvPr id="4" name="矩形 3"/>
          <p:cNvSpPr/>
          <p:nvPr/>
        </p:nvSpPr>
        <p:spPr>
          <a:xfrm>
            <a:off x="5543719" y="825422"/>
            <a:ext cx="1518364" cy="369332"/>
          </a:xfrm>
          <a:prstGeom prst="rect">
            <a:avLst/>
          </a:prstGeom>
        </p:spPr>
        <p:txBody>
          <a:bodyPr wrap="none">
            <a:spAutoFit/>
          </a:bodyPr>
          <a:lstStyle/>
          <a:p>
            <a:r>
              <a:rPr lang="en-US" altLang="zh-CN" dirty="0" smtClean="0"/>
              <a:t>(up to 1 </a:t>
            </a:r>
            <a:r>
              <a:rPr lang="en-US" altLang="zh-CN" dirty="0"/>
              <a:t>hour) </a:t>
            </a:r>
            <a:endParaRPr lang="en-US" dirty="0"/>
          </a:p>
        </p:txBody>
      </p:sp>
      <p:sp>
        <p:nvSpPr>
          <p:cNvPr id="5" name="矩形 4"/>
          <p:cNvSpPr/>
          <p:nvPr/>
        </p:nvSpPr>
        <p:spPr>
          <a:xfrm>
            <a:off x="3089907" y="1263333"/>
            <a:ext cx="6054093" cy="369332"/>
          </a:xfrm>
          <a:prstGeom prst="rect">
            <a:avLst/>
          </a:prstGeom>
        </p:spPr>
        <p:txBody>
          <a:bodyPr wrap="none">
            <a:spAutoFit/>
          </a:bodyPr>
          <a:lstStyle/>
          <a:p>
            <a:r>
              <a:rPr lang="en-US" altLang="zh-CN" dirty="0" smtClean="0"/>
              <a:t>jot  down the key points, or make comments in the margins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43608" y="404664"/>
            <a:ext cx="7836060" cy="938368"/>
          </a:xfrm>
        </p:spPr>
        <p:txBody>
          <a:bodyPr/>
          <a:lstStyle/>
          <a:p>
            <a:r>
              <a:rPr lang="en-US" altLang="zh-CN" sz="4800" dirty="0" smtClean="0">
                <a:cs typeface="Times New Roman" pitchFamily="18" charset="0"/>
              </a:rPr>
              <a:t>After the </a:t>
            </a:r>
            <a:r>
              <a:rPr lang="en-US" altLang="zh-CN" sz="4800" i="1" dirty="0" smtClean="0">
                <a:latin typeface="Times New Roman" pitchFamily="18" charset="0"/>
                <a:cs typeface="Times New Roman" pitchFamily="18" charset="0"/>
              </a:rPr>
              <a:t>Second</a:t>
            </a:r>
            <a:r>
              <a:rPr lang="en-US" altLang="zh-CN" sz="4800" dirty="0" smtClean="0"/>
              <a:t> Pass</a:t>
            </a:r>
            <a:endParaRPr lang="zh-CN" altLang="en-US" sz="4800" dirty="0"/>
          </a:p>
        </p:txBody>
      </p:sp>
      <p:sp>
        <p:nvSpPr>
          <p:cNvPr id="3" name="内容占位符 2"/>
          <p:cNvSpPr>
            <a:spLocks noGrp="1"/>
          </p:cNvSpPr>
          <p:nvPr>
            <p:ph idx="1"/>
          </p:nvPr>
        </p:nvSpPr>
        <p:spPr>
          <a:xfrm>
            <a:off x="323528" y="1271024"/>
            <a:ext cx="8229600" cy="5326328"/>
          </a:xfrm>
        </p:spPr>
        <p:txBody>
          <a:bodyPr>
            <a:noAutofit/>
          </a:bodyPr>
          <a:lstStyle/>
          <a:p>
            <a:pPr algn="just">
              <a:lnSpc>
                <a:spcPts val="3300"/>
              </a:lnSpc>
              <a:spcBef>
                <a:spcPts val="0"/>
              </a:spcBef>
            </a:pPr>
            <a:r>
              <a:rPr lang="en-US" altLang="zh-CN" sz="2200" dirty="0" smtClean="0"/>
              <a:t>For the paper which you are interested:</a:t>
            </a:r>
          </a:p>
          <a:p>
            <a:pPr lvl="1" algn="just">
              <a:lnSpc>
                <a:spcPts val="3300"/>
              </a:lnSpc>
              <a:spcBef>
                <a:spcPts val="0"/>
              </a:spcBef>
            </a:pPr>
            <a:r>
              <a:rPr lang="en-US" altLang="zh-CN" sz="2200" dirty="0" smtClean="0"/>
              <a:t>Grasp the content of the paper.</a:t>
            </a:r>
          </a:p>
          <a:p>
            <a:pPr lvl="1" algn="just">
              <a:lnSpc>
                <a:spcPts val="3300"/>
              </a:lnSpc>
              <a:spcBef>
                <a:spcPts val="0"/>
              </a:spcBef>
            </a:pPr>
            <a:r>
              <a:rPr lang="en-US" altLang="zh-CN" sz="2200" dirty="0" smtClean="0"/>
              <a:t>Summarize the main thrust of the paper, with supporting evidence, to someone else.</a:t>
            </a:r>
          </a:p>
          <a:p>
            <a:pPr algn="just">
              <a:lnSpc>
                <a:spcPts val="3300"/>
              </a:lnSpc>
              <a:spcBef>
                <a:spcPts val="0"/>
              </a:spcBef>
            </a:pPr>
            <a:r>
              <a:rPr lang="en-US" altLang="zh-CN" sz="2200" dirty="0" smtClean="0"/>
              <a:t>Still don’t understand after the </a:t>
            </a:r>
            <a:r>
              <a:rPr lang="en-US" altLang="zh-CN" sz="2200" i="1" dirty="0" smtClean="0">
                <a:latin typeface="Times New Roman" pitchFamily="18" charset="0"/>
                <a:cs typeface="Times New Roman" pitchFamily="18" charset="0"/>
              </a:rPr>
              <a:t>second</a:t>
            </a:r>
            <a:r>
              <a:rPr lang="en-US" altLang="zh-CN" sz="2200" dirty="0" smtClean="0"/>
              <a:t> pass:</a:t>
            </a:r>
          </a:p>
          <a:p>
            <a:pPr lvl="1" algn="just">
              <a:lnSpc>
                <a:spcPts val="3300"/>
              </a:lnSpc>
              <a:spcBef>
                <a:spcPts val="0"/>
              </a:spcBef>
            </a:pPr>
            <a:r>
              <a:rPr lang="en-US" altLang="zh-CN" sz="2200" dirty="0" smtClean="0"/>
              <a:t>The subject matter is new to you, with unfamiliar terminology and acronyms.</a:t>
            </a:r>
          </a:p>
          <a:p>
            <a:pPr lvl="1" algn="just">
              <a:lnSpc>
                <a:spcPts val="3300"/>
              </a:lnSpc>
              <a:spcBef>
                <a:spcPts val="0"/>
              </a:spcBef>
            </a:pPr>
            <a:r>
              <a:rPr lang="en-US" altLang="zh-CN" sz="2200" dirty="0" smtClean="0"/>
              <a:t>You don’t understand the proof or experimental technique the author used.</a:t>
            </a:r>
          </a:p>
          <a:p>
            <a:pPr lvl="1" algn="just">
              <a:lnSpc>
                <a:spcPts val="3300"/>
              </a:lnSpc>
              <a:spcBef>
                <a:spcPts val="0"/>
              </a:spcBef>
            </a:pPr>
            <a:r>
              <a:rPr lang="en-US" altLang="zh-CN" sz="2200" dirty="0" smtClean="0"/>
              <a:t>The paper may be poorly written with unsubstantiated assertions and numerous forward references.</a:t>
            </a:r>
          </a:p>
          <a:p>
            <a:pPr lvl="1" algn="just">
              <a:lnSpc>
                <a:spcPts val="3300"/>
              </a:lnSpc>
              <a:spcBef>
                <a:spcPts val="0"/>
              </a:spcBef>
            </a:pPr>
            <a:r>
              <a:rPr lang="en-US" altLang="zh-CN" sz="2200" dirty="0" smtClean="0"/>
              <a:t>You are tired.</a:t>
            </a:r>
          </a:p>
          <a:p>
            <a:pPr algn="just">
              <a:lnSpc>
                <a:spcPts val="3300"/>
              </a:lnSpc>
              <a:spcBef>
                <a:spcPts val="0"/>
              </a:spcBef>
            </a:pPr>
            <a:endParaRPr lang="en-US" altLang="zh-CN" sz="2200" dirty="0" smtClean="0"/>
          </a:p>
          <a:p>
            <a:pPr lvl="1" algn="just">
              <a:lnSpc>
                <a:spcPts val="3300"/>
              </a:lnSpc>
              <a:spcBef>
                <a:spcPts val="0"/>
              </a:spcBef>
              <a:buNone/>
            </a:pPr>
            <a:endParaRPr lang="en-US" altLang="zh-CN" sz="2200" dirty="0" smtClean="0"/>
          </a:p>
        </p:txBody>
      </p:sp>
      <p:sp>
        <p:nvSpPr>
          <p:cNvPr id="4" name="TextBox 3"/>
          <p:cNvSpPr txBox="1"/>
          <p:nvPr/>
        </p:nvSpPr>
        <p:spPr>
          <a:xfrm>
            <a:off x="795518" y="3518817"/>
            <a:ext cx="7920880" cy="3078535"/>
          </a:xfrm>
          <a:prstGeom prst="rect">
            <a:avLst/>
          </a:prstGeom>
          <a:solidFill>
            <a:schemeClr val="bg1"/>
          </a:solidFill>
        </p:spPr>
        <p:txBody>
          <a:bodyPr wrap="square" rtlCol="0">
            <a:spAutoFit/>
          </a:bodyPr>
          <a:lstStyle/>
          <a:p>
            <a:pPr marL="342900" indent="-342900" algn="just">
              <a:lnSpc>
                <a:spcPct val="150000"/>
              </a:lnSpc>
              <a:buFont typeface="+mj-lt"/>
              <a:buAutoNum type="alphaLcPeriod"/>
            </a:pPr>
            <a:r>
              <a:rPr lang="en-US" altLang="zh-CN" sz="2200" dirty="0" smtClean="0"/>
              <a:t>Set the paper aside, hoping you don’t need to understand the material to be successful in your career. </a:t>
            </a:r>
          </a:p>
          <a:p>
            <a:pPr marL="342900" indent="-342900" algn="just">
              <a:lnSpc>
                <a:spcPct val="150000"/>
              </a:lnSpc>
              <a:buFont typeface="+mj-lt"/>
              <a:buAutoNum type="alphaLcPeriod"/>
            </a:pPr>
            <a:r>
              <a:rPr lang="en-US" altLang="zh-CN" sz="2200" dirty="0" smtClean="0"/>
              <a:t>Return to the paper later, perhaps after reading background material.</a:t>
            </a:r>
          </a:p>
          <a:p>
            <a:pPr marL="342900" indent="-342900" algn="just">
              <a:lnSpc>
                <a:spcPct val="150000"/>
              </a:lnSpc>
              <a:buFont typeface="+mj-lt"/>
              <a:buAutoNum type="alphaLcPeriod"/>
            </a:pPr>
            <a:r>
              <a:rPr lang="en-US" altLang="zh-CN" sz="2200" dirty="0" smtClean="0"/>
              <a:t>Persevere and go on to the </a:t>
            </a:r>
            <a:r>
              <a:rPr lang="en-US" altLang="zh-CN" sz="2200" i="1" dirty="0" smtClean="0">
                <a:latin typeface="Times New Roman" pitchFamily="18" charset="0"/>
                <a:cs typeface="Times New Roman" pitchFamily="18" charset="0"/>
              </a:rPr>
              <a:t>third</a:t>
            </a:r>
            <a:r>
              <a:rPr lang="en-US" altLang="zh-CN" sz="2200" dirty="0" smtClean="0"/>
              <a:t> pass.</a:t>
            </a:r>
          </a:p>
          <a:p>
            <a:pPr marL="342900" indent="-342900" algn="just">
              <a:lnSpc>
                <a:spcPct val="150000"/>
              </a:lnSpc>
              <a:buFont typeface="+mj-lt"/>
              <a:buAutoNum type="alphaLcPeriod"/>
            </a:pPr>
            <a:endParaRPr lang="zh-CN" altLang="en-US" sz="2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linds(horizontal)">
                                      <p:cBhvr>
                                        <p:cTn id="21" dur="500"/>
                                        <p:tgtEl>
                                          <p:spTgt spid="3">
                                            <p:txEl>
                                              <p:pRg st="4" end="4"/>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linds(horizontal)">
                                      <p:cBhvr>
                                        <p:cTn id="24" dur="500"/>
                                        <p:tgtEl>
                                          <p:spTgt spid="3">
                                            <p:txEl>
                                              <p:pRg st="5" end="5"/>
                                            </p:txEl>
                                          </p:spTgt>
                                        </p:tgtEl>
                                      </p:cBhvr>
                                    </p:animEffect>
                                  </p:childTnLst>
                                </p:cTn>
                              </p:par>
                              <p:par>
                                <p:cTn id="25" presetID="3" presetClass="entr" presetSubtype="1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par>
                                <p:cTn id="28" presetID="3" presetClass="entr" presetSubtype="10" fill="hold"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blinds(horizontal)">
                                      <p:cBhvr>
                                        <p:cTn id="30" dur="500"/>
                                        <p:tgtEl>
                                          <p:spTgt spid="3">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blinds(horizontal)">
                                      <p:cBhvr>
                                        <p:cTn id="3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606750"/>
            <a:ext cx="8229600" cy="938368"/>
          </a:xfrm>
        </p:spPr>
        <p:txBody>
          <a:bodyPr/>
          <a:lstStyle/>
          <a:p>
            <a:r>
              <a:rPr lang="en-US" altLang="zh-CN" sz="4800" i="1" dirty="0" smtClean="0">
                <a:latin typeface="Times New Roman" pitchFamily="18" charset="0"/>
                <a:cs typeface="Times New Roman" pitchFamily="18" charset="0"/>
              </a:rPr>
              <a:t>Third</a:t>
            </a:r>
            <a:r>
              <a:rPr lang="en-US" altLang="zh-CN" sz="4800" dirty="0" smtClean="0"/>
              <a:t> Pass </a:t>
            </a:r>
            <a:endParaRPr lang="zh-CN" altLang="en-US" dirty="0"/>
          </a:p>
        </p:txBody>
      </p:sp>
      <p:sp>
        <p:nvSpPr>
          <p:cNvPr id="3" name="内容占位符 2"/>
          <p:cNvSpPr>
            <a:spLocks noGrp="1"/>
          </p:cNvSpPr>
          <p:nvPr>
            <p:ph idx="1"/>
          </p:nvPr>
        </p:nvSpPr>
        <p:spPr>
          <a:xfrm>
            <a:off x="356774" y="1941277"/>
            <a:ext cx="8229600" cy="4584067"/>
          </a:xfrm>
        </p:spPr>
        <p:txBody>
          <a:bodyPr>
            <a:noAutofit/>
          </a:bodyPr>
          <a:lstStyle/>
          <a:p>
            <a:pPr algn="just">
              <a:lnSpc>
                <a:spcPts val="3500"/>
              </a:lnSpc>
              <a:spcBef>
                <a:spcPts val="0"/>
              </a:spcBef>
            </a:pPr>
            <a:r>
              <a:rPr lang="en-US" altLang="zh-CN" sz="2200" dirty="0" smtClean="0"/>
              <a:t>Attempt to </a:t>
            </a:r>
            <a:r>
              <a:rPr lang="en-US" altLang="zh-CN" sz="2200" i="1" dirty="0" smtClean="0">
                <a:latin typeface="Times New Roman" pitchFamily="18" charset="0"/>
                <a:cs typeface="Times New Roman" pitchFamily="18" charset="0"/>
              </a:rPr>
              <a:t>virtually re-implement</a:t>
            </a:r>
            <a:r>
              <a:rPr lang="en-US" altLang="zh-CN" sz="2200" dirty="0" smtClean="0"/>
              <a:t> the paper: making the same assumptions as the authors, re-create the work (Great attention to detail). </a:t>
            </a:r>
          </a:p>
          <a:p>
            <a:pPr lvl="1" algn="just">
              <a:lnSpc>
                <a:spcPts val="3500"/>
              </a:lnSpc>
              <a:spcBef>
                <a:spcPts val="0"/>
              </a:spcBef>
            </a:pPr>
            <a:r>
              <a:rPr lang="en-US" altLang="zh-CN" sz="2200" dirty="0" smtClean="0"/>
              <a:t>You should identify and challenge every assumption in every statement.</a:t>
            </a:r>
          </a:p>
          <a:p>
            <a:pPr lvl="1" algn="just">
              <a:lnSpc>
                <a:spcPts val="3500"/>
              </a:lnSpc>
              <a:spcBef>
                <a:spcPts val="0"/>
              </a:spcBef>
            </a:pPr>
            <a:r>
              <a:rPr lang="en-US" altLang="zh-CN" sz="2200" dirty="0" smtClean="0"/>
              <a:t>You should think about how you yourself would present a particular idea. (lend a sharp insight into the proof and presentation techniques in the paper and you can add this to your own repertoire of tools)</a:t>
            </a:r>
          </a:p>
          <a:p>
            <a:pPr lvl="1" algn="just">
              <a:lnSpc>
                <a:spcPts val="3500"/>
              </a:lnSpc>
              <a:spcBef>
                <a:spcPts val="0"/>
              </a:spcBef>
            </a:pPr>
            <a:r>
              <a:rPr lang="en-US" altLang="zh-CN" sz="2200" dirty="0" smtClean="0"/>
              <a:t>You should jot down ideas for future work.</a:t>
            </a:r>
          </a:p>
        </p:txBody>
      </p:sp>
      <p:sp>
        <p:nvSpPr>
          <p:cNvPr id="4" name="矩形 3"/>
          <p:cNvSpPr/>
          <p:nvPr/>
        </p:nvSpPr>
        <p:spPr>
          <a:xfrm>
            <a:off x="5868144" y="1002909"/>
            <a:ext cx="1662635" cy="369332"/>
          </a:xfrm>
          <a:prstGeom prst="rect">
            <a:avLst/>
          </a:prstGeom>
        </p:spPr>
        <p:txBody>
          <a:bodyPr wrap="none">
            <a:spAutoFit/>
          </a:bodyPr>
          <a:lstStyle/>
          <a:p>
            <a:r>
              <a:rPr lang="en-US" altLang="zh-CN" dirty="0"/>
              <a:t>(several hours)</a:t>
            </a:r>
            <a:endParaRPr lang="en-US" dirty="0"/>
          </a:p>
        </p:txBody>
      </p:sp>
      <p:sp>
        <p:nvSpPr>
          <p:cNvPr id="5" name="矩形 4"/>
          <p:cNvSpPr/>
          <p:nvPr/>
        </p:nvSpPr>
        <p:spPr>
          <a:xfrm>
            <a:off x="4151976" y="1360452"/>
            <a:ext cx="4562916" cy="369332"/>
          </a:xfrm>
          <a:prstGeom prst="rect">
            <a:avLst/>
          </a:prstGeom>
        </p:spPr>
        <p:txBody>
          <a:bodyPr wrap="none">
            <a:spAutoFit/>
          </a:bodyPr>
          <a:lstStyle/>
          <a:p>
            <a:r>
              <a:rPr lang="en-US" altLang="zh-CN" dirty="0" smtClean="0"/>
              <a:t>Attempt to virtually re-implement the paper</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3568" y="692696"/>
            <a:ext cx="7772400" cy="1143000"/>
          </a:xfrm>
        </p:spPr>
        <p:txBody>
          <a:bodyPr/>
          <a:lstStyle/>
          <a:p>
            <a:r>
              <a:rPr lang="en-US" altLang="zh-CN" sz="4800" dirty="0" smtClean="0">
                <a:cs typeface="Times New Roman" pitchFamily="18" charset="0"/>
              </a:rPr>
              <a:t>After the </a:t>
            </a:r>
            <a:r>
              <a:rPr lang="en-US" altLang="zh-CN" sz="4800" i="1" dirty="0" smtClean="0">
                <a:latin typeface="Times New Roman" pitchFamily="18" charset="0"/>
                <a:cs typeface="Times New Roman" pitchFamily="18" charset="0"/>
              </a:rPr>
              <a:t>Third</a:t>
            </a:r>
            <a:r>
              <a:rPr lang="en-US" altLang="zh-CN" sz="4800" dirty="0" smtClean="0"/>
              <a:t> Pass</a:t>
            </a:r>
            <a:endParaRPr lang="zh-CN" altLang="en-US" dirty="0"/>
          </a:p>
        </p:txBody>
      </p:sp>
      <p:sp>
        <p:nvSpPr>
          <p:cNvPr id="3" name="内容占位符 2"/>
          <p:cNvSpPr>
            <a:spLocks noGrp="1"/>
          </p:cNvSpPr>
          <p:nvPr>
            <p:ph idx="1"/>
          </p:nvPr>
        </p:nvSpPr>
        <p:spPr>
          <a:xfrm>
            <a:off x="675062" y="1859102"/>
            <a:ext cx="7789411" cy="4464496"/>
          </a:xfrm>
        </p:spPr>
        <p:txBody>
          <a:bodyPr>
            <a:noAutofit/>
          </a:bodyPr>
          <a:lstStyle/>
          <a:p>
            <a:pPr algn="just">
              <a:lnSpc>
                <a:spcPct val="200000"/>
              </a:lnSpc>
            </a:pPr>
            <a:r>
              <a:rPr lang="en-US" altLang="zh-CN" sz="2400" dirty="0" smtClean="0"/>
              <a:t>Be </a:t>
            </a:r>
            <a:r>
              <a:rPr lang="en-US" altLang="zh-CN" sz="2400" dirty="0" smtClean="0"/>
              <a:t>able to reconstruct the entire structure of the paper from memory, as well as be able to identify its strong and weak points</a:t>
            </a:r>
            <a:r>
              <a:rPr lang="en-US" altLang="zh-CN" sz="2400" dirty="0" smtClean="0"/>
              <a:t>.</a:t>
            </a:r>
            <a:endParaRPr lang="en-US" altLang="zh-CN" sz="2400" dirty="0" smtClean="0"/>
          </a:p>
          <a:p>
            <a:pPr algn="just">
              <a:lnSpc>
                <a:spcPct val="200000"/>
              </a:lnSpc>
            </a:pPr>
            <a:r>
              <a:rPr lang="en-US" altLang="zh-CN" sz="2400" dirty="0" smtClean="0"/>
              <a:t>Be able to pinpoint implicit assumptions, missing citations to relevant work, and potential issues with experimental or analytical techniques.</a:t>
            </a:r>
            <a:endParaRPr lang="zh-CN"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51520" y="980728"/>
            <a:ext cx="8568952" cy="5666248"/>
          </a:xfrm>
        </p:spPr>
        <p:txBody>
          <a:bodyPr/>
          <a:lstStyle/>
          <a:p>
            <a:pPr algn="just"/>
            <a:r>
              <a:rPr lang="en-US" sz="2200" dirty="0" smtClean="0"/>
              <a:t>Reading </a:t>
            </a:r>
            <a:r>
              <a:rPr lang="en-US" sz="2200" dirty="0"/>
              <a:t>a research paper must be a critical process. You should not assume that the authors are always correct. Instead, be </a:t>
            </a:r>
            <a:r>
              <a:rPr lang="en-US" sz="2200" dirty="0" smtClean="0"/>
              <a:t>suspicious.</a:t>
            </a:r>
          </a:p>
          <a:p>
            <a:pPr lvl="1" algn="just"/>
            <a:r>
              <a:rPr lang="en-US" sz="2200" i="1" dirty="0" smtClean="0"/>
              <a:t>If </a:t>
            </a:r>
            <a:r>
              <a:rPr lang="en-US" sz="2200" i="1" dirty="0"/>
              <a:t>the authors attempt to solve a problem, are they solving the right problem? </a:t>
            </a:r>
          </a:p>
          <a:p>
            <a:pPr lvl="1" algn="just"/>
            <a:r>
              <a:rPr lang="en-US" sz="2200" i="1" dirty="0" smtClean="0"/>
              <a:t>Are </a:t>
            </a:r>
            <a:r>
              <a:rPr lang="en-US" sz="2200" i="1" dirty="0"/>
              <a:t>there simple solutions the authors do not seem to have considered? </a:t>
            </a:r>
            <a:endParaRPr lang="en-US" sz="2200" i="1" dirty="0" smtClean="0"/>
          </a:p>
          <a:p>
            <a:pPr lvl="1" algn="just"/>
            <a:r>
              <a:rPr lang="en-US" sz="2200" i="1" dirty="0" smtClean="0"/>
              <a:t>What </a:t>
            </a:r>
            <a:r>
              <a:rPr lang="en-US" sz="2200" i="1" dirty="0"/>
              <a:t>are the limitations of the solution (including limitations the authors might not have noticed or clearly admitted</a:t>
            </a:r>
            <a:r>
              <a:rPr lang="en-US" sz="2200" i="1" dirty="0" smtClean="0"/>
              <a:t>)?</a:t>
            </a:r>
          </a:p>
          <a:p>
            <a:pPr lvl="1" algn="just"/>
            <a:r>
              <a:rPr lang="en-US" sz="2200" i="1" dirty="0" smtClean="0"/>
              <a:t>Are </a:t>
            </a:r>
            <a:r>
              <a:rPr lang="en-US" sz="2200" i="1" dirty="0"/>
              <a:t>the assumptions the authors make reasonable? </a:t>
            </a:r>
            <a:endParaRPr lang="en-US" sz="2200" i="1" dirty="0" smtClean="0"/>
          </a:p>
          <a:p>
            <a:pPr lvl="1" algn="just"/>
            <a:r>
              <a:rPr lang="en-US" sz="2200" i="1" dirty="0" smtClean="0"/>
              <a:t>Is </a:t>
            </a:r>
            <a:r>
              <a:rPr lang="en-US" sz="2200" i="1" dirty="0"/>
              <a:t>the logic of the paper clear and justiﬁable, given the assumptions, or is there a ﬂaw in the </a:t>
            </a:r>
            <a:r>
              <a:rPr lang="en-US" sz="2200" i="1" dirty="0" smtClean="0"/>
              <a:t>reasoning?</a:t>
            </a:r>
          </a:p>
          <a:p>
            <a:pPr lvl="1" algn="just"/>
            <a:r>
              <a:rPr lang="en-US" sz="2200" i="1" dirty="0" smtClean="0"/>
              <a:t>If </a:t>
            </a:r>
            <a:r>
              <a:rPr lang="en-US" sz="2200" i="1" dirty="0"/>
              <a:t>the authors present data, did they gather the right data to substantiate their argument, and did they appear to gather it in the correct manner? Did they interpret the data in a reasonable manner? Would other data be more compelling?</a:t>
            </a:r>
          </a:p>
          <a:p>
            <a:pPr marL="0" indent="0" algn="just">
              <a:buNone/>
            </a:pPr>
            <a:endParaRPr lang="en-US" sz="2200" dirty="0" smtClean="0"/>
          </a:p>
        </p:txBody>
      </p:sp>
      <p:sp>
        <p:nvSpPr>
          <p:cNvPr id="4" name="矩形 3"/>
          <p:cNvSpPr/>
          <p:nvPr/>
        </p:nvSpPr>
        <p:spPr>
          <a:xfrm>
            <a:off x="3131840" y="0"/>
            <a:ext cx="3789820" cy="830997"/>
          </a:xfrm>
          <a:prstGeom prst="rect">
            <a:avLst/>
          </a:prstGeom>
        </p:spPr>
        <p:txBody>
          <a:bodyPr wrap="none">
            <a:spAutoFit/>
          </a:bodyPr>
          <a:lstStyle/>
          <a:p>
            <a:r>
              <a:rPr lang="en-US" sz="4800" dirty="0">
                <a:latin typeface="+mj-lt"/>
              </a:rPr>
              <a:t>Read</a:t>
            </a:r>
            <a:r>
              <a:rPr lang="en-US" sz="4800" i="1" dirty="0">
                <a:latin typeface="+mj-lt"/>
              </a:rPr>
              <a:t> </a:t>
            </a:r>
            <a:r>
              <a:rPr lang="en-US" sz="4800" i="1" dirty="0" smtClean="0">
                <a:latin typeface="+mj-lt"/>
              </a:rPr>
              <a:t>critically</a:t>
            </a:r>
            <a:endParaRPr lang="en-US" sz="4800" i="1" dirty="0">
              <a:latin typeface="+mj-lt"/>
            </a:endParaRPr>
          </a:p>
        </p:txBody>
      </p:sp>
    </p:spTree>
    <p:extLst>
      <p:ext uri="{BB962C8B-B14F-4D97-AF65-F5344CB8AC3E}">
        <p14:creationId xmlns:p14="http://schemas.microsoft.com/office/powerpoint/2010/main" val="14088332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843808" y="116632"/>
            <a:ext cx="4822304" cy="1143000"/>
          </a:xfrm>
        </p:spPr>
        <p:txBody>
          <a:bodyPr/>
          <a:lstStyle/>
          <a:p>
            <a:r>
              <a:rPr lang="en-US" dirty="0"/>
              <a:t>Read</a:t>
            </a:r>
            <a:r>
              <a:rPr lang="en-US" i="1" dirty="0"/>
              <a:t> creatively</a:t>
            </a:r>
          </a:p>
        </p:txBody>
      </p:sp>
      <p:sp>
        <p:nvSpPr>
          <p:cNvPr id="3" name="内容占位符 2"/>
          <p:cNvSpPr>
            <a:spLocks noGrp="1"/>
          </p:cNvSpPr>
          <p:nvPr>
            <p:ph idx="1"/>
          </p:nvPr>
        </p:nvSpPr>
        <p:spPr>
          <a:xfrm>
            <a:off x="395536" y="1196752"/>
            <a:ext cx="8352928" cy="5332206"/>
          </a:xfrm>
        </p:spPr>
        <p:txBody>
          <a:bodyPr/>
          <a:lstStyle/>
          <a:p>
            <a:pPr algn="just">
              <a:lnSpc>
                <a:spcPts val="3500"/>
              </a:lnSpc>
            </a:pPr>
            <a:r>
              <a:rPr lang="en-US" sz="2200" dirty="0" smtClean="0"/>
              <a:t>Reading </a:t>
            </a:r>
            <a:r>
              <a:rPr lang="en-US" sz="2200" dirty="0"/>
              <a:t>a paper critically is easy, in that it is always easier to tear something down than to build it up. Reading creatively involves harder, more positive thinking.</a:t>
            </a:r>
          </a:p>
          <a:p>
            <a:pPr lvl="1" algn="just">
              <a:lnSpc>
                <a:spcPts val="3500"/>
              </a:lnSpc>
            </a:pPr>
            <a:r>
              <a:rPr lang="en-US" sz="2200" i="1" dirty="0"/>
              <a:t>What are the good ideas in this paper? </a:t>
            </a:r>
            <a:endParaRPr lang="en-US" sz="2200" i="1" dirty="0" smtClean="0"/>
          </a:p>
          <a:p>
            <a:pPr lvl="1" algn="just">
              <a:lnSpc>
                <a:spcPts val="3500"/>
              </a:lnSpc>
            </a:pPr>
            <a:r>
              <a:rPr lang="en-US" sz="2200" i="1" dirty="0" smtClean="0"/>
              <a:t>Do </a:t>
            </a:r>
            <a:r>
              <a:rPr lang="en-US" sz="2200" i="1" dirty="0"/>
              <a:t>these ideas have other applications or extensions that the authors might not have thought of? </a:t>
            </a:r>
            <a:endParaRPr lang="en-US" sz="2200" i="1" dirty="0" smtClean="0"/>
          </a:p>
          <a:p>
            <a:pPr lvl="1" algn="just">
              <a:lnSpc>
                <a:spcPts val="3500"/>
              </a:lnSpc>
            </a:pPr>
            <a:r>
              <a:rPr lang="en-US" sz="2200" i="1" dirty="0" smtClean="0"/>
              <a:t>Can </a:t>
            </a:r>
            <a:r>
              <a:rPr lang="en-US" sz="2200" i="1" dirty="0"/>
              <a:t>they be generalized further? </a:t>
            </a:r>
            <a:endParaRPr lang="en-US" sz="2200" i="1" dirty="0" smtClean="0"/>
          </a:p>
          <a:p>
            <a:pPr lvl="1" algn="just">
              <a:lnSpc>
                <a:spcPts val="3500"/>
              </a:lnSpc>
            </a:pPr>
            <a:r>
              <a:rPr lang="en-US" sz="2200" i="1" dirty="0" smtClean="0"/>
              <a:t>Are </a:t>
            </a:r>
            <a:r>
              <a:rPr lang="en-US" sz="2200" i="1" dirty="0"/>
              <a:t>there possible improvements that might make important practical differences</a:t>
            </a:r>
            <a:r>
              <a:rPr lang="en-US" sz="2200" i="1" dirty="0" smtClean="0"/>
              <a:t>?</a:t>
            </a:r>
          </a:p>
          <a:p>
            <a:pPr lvl="1" algn="just">
              <a:lnSpc>
                <a:spcPts val="3500"/>
              </a:lnSpc>
            </a:pPr>
            <a:r>
              <a:rPr lang="en-US" sz="2200" i="1" dirty="0" smtClean="0"/>
              <a:t> </a:t>
            </a:r>
            <a:r>
              <a:rPr lang="en-US" sz="2200" i="1" dirty="0"/>
              <a:t>If you were going to start doing research from this paper, what would be the next thing you would do?</a:t>
            </a:r>
          </a:p>
          <a:p>
            <a:pPr algn="just">
              <a:lnSpc>
                <a:spcPts val="3500"/>
              </a:lnSpc>
            </a:pPr>
            <a:endParaRPr lang="en-US" sz="2200" dirty="0"/>
          </a:p>
        </p:txBody>
      </p:sp>
    </p:spTree>
    <p:extLst>
      <p:ext uri="{BB962C8B-B14F-4D97-AF65-F5344CB8AC3E}">
        <p14:creationId xmlns:p14="http://schemas.microsoft.com/office/powerpoint/2010/main" val="42558260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1844824"/>
            <a:ext cx="7886700" cy="2852737"/>
          </a:xfrm>
        </p:spPr>
        <p:txBody>
          <a:bodyPr/>
          <a:lstStyle/>
          <a:p>
            <a:pPr algn="l"/>
            <a:r>
              <a:rPr lang="en-US" altLang="zh-CN" sz="4800" dirty="0" smtClean="0"/>
              <a:t/>
            </a:r>
            <a:br>
              <a:rPr lang="en-US" altLang="zh-CN" sz="4800" dirty="0" smtClean="0"/>
            </a:br>
            <a:r>
              <a:rPr lang="en-US" altLang="zh-CN" sz="4800" dirty="0" smtClean="0"/>
              <a:t>Lecture 2</a:t>
            </a:r>
            <a:r>
              <a:rPr lang="en-US" altLang="zh-CN" sz="4800" dirty="0"/>
              <a:t/>
            </a:r>
            <a:br>
              <a:rPr lang="en-US" altLang="zh-CN" sz="4800" dirty="0"/>
            </a:br>
            <a:r>
              <a:rPr lang="en-US" altLang="zh-CN" sz="4800" dirty="0" smtClean="0"/>
              <a:t/>
            </a:r>
            <a:br>
              <a:rPr lang="en-US" altLang="zh-CN" sz="4800" dirty="0" smtClean="0"/>
            </a:br>
            <a:r>
              <a:rPr lang="en-US" altLang="zh-CN" sz="4800" dirty="0" smtClean="0"/>
              <a:t>How </a:t>
            </a:r>
            <a:r>
              <a:rPr lang="en-US" altLang="zh-CN" sz="4800" dirty="0"/>
              <a:t>to read a technical paper?</a:t>
            </a:r>
            <a:r>
              <a:rPr lang="zh-CN" altLang="en-US" sz="4800" dirty="0"/>
              <a:t/>
            </a:r>
            <a:br>
              <a:rPr lang="zh-CN" altLang="en-US" sz="4800" dirty="0"/>
            </a:br>
            <a:endParaRPr lang="en-US" dirty="0"/>
          </a:p>
        </p:txBody>
      </p:sp>
    </p:spTree>
    <p:extLst>
      <p:ext uri="{BB962C8B-B14F-4D97-AF65-F5344CB8AC3E}">
        <p14:creationId xmlns:p14="http://schemas.microsoft.com/office/powerpoint/2010/main" val="12804793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77662" y="1772816"/>
            <a:ext cx="7920880" cy="4344779"/>
          </a:xfrm>
          <a:prstGeom prst="rect">
            <a:avLst/>
          </a:prstGeom>
        </p:spPr>
        <p:txBody>
          <a:bodyPr wrap="square">
            <a:spAutoFit/>
          </a:bodyPr>
          <a:lstStyle/>
          <a:p>
            <a:pPr algn="just"/>
            <a:r>
              <a:rPr lang="en-US" sz="2800" dirty="0"/>
              <a:t>Your one page review should include the following:</a:t>
            </a:r>
          </a:p>
          <a:p>
            <a:pPr marL="342900" indent="-342900" algn="just">
              <a:lnSpc>
                <a:spcPts val="3500"/>
              </a:lnSpc>
              <a:spcBef>
                <a:spcPts val="1800"/>
              </a:spcBef>
              <a:buFont typeface="Arial" panose="020B0604020202020204" pitchFamily="34" charset="0"/>
              <a:buChar char="•"/>
            </a:pPr>
            <a:r>
              <a:rPr lang="en-US" sz="2400" dirty="0"/>
              <a:t>a one or two sentence summary of the paper.</a:t>
            </a:r>
          </a:p>
          <a:p>
            <a:pPr marL="342900" indent="-342900" algn="just">
              <a:lnSpc>
                <a:spcPts val="3500"/>
              </a:lnSpc>
              <a:buFont typeface="Arial" panose="020B0604020202020204" pitchFamily="34" charset="0"/>
              <a:buChar char="•"/>
            </a:pPr>
            <a:r>
              <a:rPr lang="en-US" sz="2400" dirty="0"/>
              <a:t>a deeper, more extensive outline of the main points of the paper, including for example assumptions made, arguments presented, data analyzed, and conclusions drawn.</a:t>
            </a:r>
          </a:p>
          <a:p>
            <a:pPr marL="342900" indent="-342900" algn="just">
              <a:lnSpc>
                <a:spcPts val="3500"/>
              </a:lnSpc>
              <a:buFont typeface="Arial" panose="020B0604020202020204" pitchFamily="34" charset="0"/>
              <a:buChar char="•"/>
            </a:pPr>
            <a:r>
              <a:rPr lang="en-US" sz="2400" dirty="0"/>
              <a:t>any limitations or extensions you see for the ideas in the paper.</a:t>
            </a:r>
          </a:p>
          <a:p>
            <a:pPr marL="342900" indent="-342900" algn="just">
              <a:lnSpc>
                <a:spcPts val="3500"/>
              </a:lnSpc>
              <a:buFont typeface="Arial" panose="020B0604020202020204" pitchFamily="34" charset="0"/>
              <a:buChar char="•"/>
            </a:pPr>
            <a:r>
              <a:rPr lang="en-US" sz="2400" dirty="0"/>
              <a:t>your opinion of the paper; primarily, the quality of the ideas and its potential impact.</a:t>
            </a:r>
          </a:p>
        </p:txBody>
      </p:sp>
      <p:sp>
        <p:nvSpPr>
          <p:cNvPr id="3" name="文本框 2"/>
          <p:cNvSpPr txBox="1"/>
          <p:nvPr/>
        </p:nvSpPr>
        <p:spPr>
          <a:xfrm>
            <a:off x="477662" y="836712"/>
            <a:ext cx="2736647" cy="646331"/>
          </a:xfrm>
          <a:prstGeom prst="rect">
            <a:avLst/>
          </a:prstGeom>
          <a:noFill/>
        </p:spPr>
        <p:txBody>
          <a:bodyPr wrap="none" rtlCol="0">
            <a:spAutoFit/>
          </a:bodyPr>
          <a:lstStyle/>
          <a:p>
            <a:r>
              <a:rPr lang="en-US" sz="3600" b="1" dirty="0" smtClean="0"/>
              <a:t>Homework 1</a:t>
            </a:r>
            <a:endParaRPr lang="en-US" sz="3600" b="1" dirty="0"/>
          </a:p>
        </p:txBody>
      </p:sp>
    </p:spTree>
    <p:extLst>
      <p:ext uri="{BB962C8B-B14F-4D97-AF65-F5344CB8AC3E}">
        <p14:creationId xmlns:p14="http://schemas.microsoft.com/office/powerpoint/2010/main" val="827318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i="1" dirty="0" smtClean="0"/>
              <a:t>Why you have to read a paper?</a:t>
            </a:r>
            <a:endParaRPr lang="zh-CN" altLang="en-US" sz="3600" i="1" dirty="0"/>
          </a:p>
        </p:txBody>
      </p:sp>
      <p:sp>
        <p:nvSpPr>
          <p:cNvPr id="3" name="内容占位符 2"/>
          <p:cNvSpPr>
            <a:spLocks noGrp="1"/>
          </p:cNvSpPr>
          <p:nvPr>
            <p:ph idx="1"/>
          </p:nvPr>
        </p:nvSpPr>
        <p:spPr>
          <a:xfrm>
            <a:off x="539552" y="1844824"/>
            <a:ext cx="8456458" cy="4248472"/>
          </a:xfrm>
        </p:spPr>
        <p:txBody>
          <a:bodyPr/>
          <a:lstStyle/>
          <a:p>
            <a:pPr>
              <a:lnSpc>
                <a:spcPct val="150000"/>
              </a:lnSpc>
            </a:pPr>
            <a:r>
              <a:rPr lang="en-US" altLang="zh-CN" dirty="0" smtClean="0"/>
              <a:t>To review them for a conference, a class or a paper;</a:t>
            </a:r>
          </a:p>
          <a:p>
            <a:pPr>
              <a:lnSpc>
                <a:spcPct val="150000"/>
              </a:lnSpc>
            </a:pPr>
            <a:r>
              <a:rPr lang="en-US" altLang="zh-CN" dirty="0" smtClean="0"/>
              <a:t>To solve a problem;</a:t>
            </a:r>
          </a:p>
          <a:p>
            <a:pPr>
              <a:lnSpc>
                <a:spcPct val="150000"/>
              </a:lnSpc>
            </a:pPr>
            <a:r>
              <a:rPr lang="en-US" altLang="zh-CN" dirty="0" smtClean="0"/>
              <a:t>To keep current in your field;</a:t>
            </a:r>
          </a:p>
          <a:p>
            <a:pPr>
              <a:lnSpc>
                <a:spcPct val="150000"/>
              </a:lnSpc>
            </a:pPr>
            <a:r>
              <a:rPr lang="en-US" altLang="zh-CN" dirty="0" smtClean="0"/>
              <a:t>For a literature survey of a new field.</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03648" y="474408"/>
            <a:ext cx="6984776" cy="866360"/>
          </a:xfrm>
        </p:spPr>
        <p:txBody>
          <a:bodyPr/>
          <a:lstStyle/>
          <a:p>
            <a:r>
              <a:rPr lang="en-US" altLang="zh-CN" dirty="0" smtClean="0"/>
              <a:t>The structure of a paper</a:t>
            </a:r>
            <a:endParaRPr lang="zh-CN" altLang="en-US" dirty="0"/>
          </a:p>
        </p:txBody>
      </p:sp>
      <p:sp>
        <p:nvSpPr>
          <p:cNvPr id="3" name="内容占位符 2"/>
          <p:cNvSpPr>
            <a:spLocks noGrp="1"/>
          </p:cNvSpPr>
          <p:nvPr>
            <p:ph idx="1"/>
          </p:nvPr>
        </p:nvSpPr>
        <p:spPr>
          <a:xfrm>
            <a:off x="467544" y="1340768"/>
            <a:ext cx="8229600" cy="5305404"/>
          </a:xfrm>
        </p:spPr>
        <p:txBody>
          <a:bodyPr>
            <a:noAutofit/>
          </a:bodyPr>
          <a:lstStyle/>
          <a:p>
            <a:pPr>
              <a:lnSpc>
                <a:spcPts val="3300"/>
              </a:lnSpc>
            </a:pPr>
            <a:r>
              <a:rPr lang="en-US" altLang="zh-CN" sz="2200" dirty="0" smtClean="0"/>
              <a:t>Title</a:t>
            </a:r>
          </a:p>
          <a:p>
            <a:pPr>
              <a:lnSpc>
                <a:spcPts val="3300"/>
              </a:lnSpc>
            </a:pPr>
            <a:r>
              <a:rPr lang="en-US" altLang="zh-CN" sz="2200" dirty="0" smtClean="0"/>
              <a:t>Author information</a:t>
            </a:r>
          </a:p>
          <a:p>
            <a:pPr>
              <a:lnSpc>
                <a:spcPts val="3300"/>
              </a:lnSpc>
            </a:pPr>
            <a:r>
              <a:rPr lang="en-US" altLang="zh-CN" sz="2200" dirty="0" smtClean="0">
                <a:ln>
                  <a:solidFill>
                    <a:schemeClr val="tx1"/>
                  </a:solidFill>
                </a:ln>
                <a:hlinkClick r:id="rId2" action="ppaction://hlinksldjump"/>
              </a:rPr>
              <a:t>Abstract</a:t>
            </a:r>
            <a:endParaRPr lang="en-US" altLang="zh-CN" sz="2200" dirty="0" smtClean="0">
              <a:ln>
                <a:solidFill>
                  <a:schemeClr val="tx1"/>
                </a:solidFill>
              </a:ln>
            </a:endParaRPr>
          </a:p>
          <a:p>
            <a:pPr>
              <a:lnSpc>
                <a:spcPts val="3300"/>
              </a:lnSpc>
            </a:pPr>
            <a:r>
              <a:rPr lang="en-US" altLang="zh-CN" sz="2200" dirty="0" smtClean="0">
                <a:ln>
                  <a:solidFill>
                    <a:schemeClr val="tx1"/>
                  </a:solidFill>
                </a:ln>
                <a:hlinkClick r:id="rId3" action="ppaction://hlinksldjump"/>
              </a:rPr>
              <a:t>(Key words)</a:t>
            </a:r>
            <a:endParaRPr lang="en-US" altLang="zh-CN" sz="2200" dirty="0" smtClean="0">
              <a:ln>
                <a:solidFill>
                  <a:schemeClr val="tx1"/>
                </a:solidFill>
              </a:ln>
            </a:endParaRPr>
          </a:p>
          <a:p>
            <a:pPr>
              <a:lnSpc>
                <a:spcPts val="3300"/>
              </a:lnSpc>
            </a:pPr>
            <a:r>
              <a:rPr lang="en-US" altLang="zh-CN" sz="2200" dirty="0" smtClean="0">
                <a:ln>
                  <a:solidFill>
                    <a:schemeClr val="tx1"/>
                  </a:solidFill>
                </a:ln>
                <a:hlinkClick r:id="rId4" action="ppaction://hlinksldjump"/>
              </a:rPr>
              <a:t>Introduction</a:t>
            </a:r>
            <a:endParaRPr lang="en-US" altLang="zh-CN" sz="2200" dirty="0" smtClean="0">
              <a:ln>
                <a:solidFill>
                  <a:schemeClr val="tx1"/>
                </a:solidFill>
              </a:ln>
            </a:endParaRPr>
          </a:p>
          <a:p>
            <a:pPr>
              <a:lnSpc>
                <a:spcPts val="3300"/>
              </a:lnSpc>
            </a:pPr>
            <a:r>
              <a:rPr lang="en-US" altLang="zh-CN" sz="2200" dirty="0" smtClean="0"/>
              <a:t>Experiment/Methods</a:t>
            </a:r>
          </a:p>
          <a:p>
            <a:pPr>
              <a:lnSpc>
                <a:spcPts val="3300"/>
              </a:lnSpc>
            </a:pPr>
            <a:r>
              <a:rPr lang="en-US" altLang="zh-CN" sz="2200" dirty="0" smtClean="0"/>
              <a:t>Result and Discussion</a:t>
            </a:r>
          </a:p>
          <a:p>
            <a:pPr>
              <a:lnSpc>
                <a:spcPts val="3300"/>
              </a:lnSpc>
            </a:pPr>
            <a:r>
              <a:rPr lang="en-US" altLang="zh-CN" sz="2200" dirty="0" smtClean="0"/>
              <a:t>Conclusion</a:t>
            </a:r>
          </a:p>
          <a:p>
            <a:pPr>
              <a:lnSpc>
                <a:spcPts val="3300"/>
              </a:lnSpc>
            </a:pPr>
            <a:r>
              <a:rPr lang="en-US" altLang="zh-CN" sz="2200" dirty="0" smtClean="0"/>
              <a:t>Acknowledgement</a:t>
            </a:r>
          </a:p>
          <a:p>
            <a:pPr>
              <a:lnSpc>
                <a:spcPts val="3300"/>
              </a:lnSpc>
            </a:pPr>
            <a:r>
              <a:rPr lang="en-US" altLang="zh-CN" sz="2200" dirty="0" smtClean="0"/>
              <a:t>References</a:t>
            </a:r>
          </a:p>
          <a:p>
            <a:pPr>
              <a:lnSpc>
                <a:spcPts val="3300"/>
              </a:lnSpc>
            </a:pPr>
            <a:r>
              <a:rPr lang="en-US" altLang="zh-CN" sz="2200" dirty="0" smtClean="0"/>
              <a:t>(Supporting Information)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linds(horizontal)">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blinds(horizontal)">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blinds(horizontal)">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39552" y="908720"/>
            <a:ext cx="8064896" cy="2400657"/>
          </a:xfrm>
          <a:prstGeom prst="rect">
            <a:avLst/>
          </a:prstGeom>
        </p:spPr>
        <p:txBody>
          <a:bodyPr wrap="square">
            <a:spAutoFit/>
          </a:bodyPr>
          <a:lstStyle/>
          <a:p>
            <a:pPr algn="just">
              <a:lnSpc>
                <a:spcPts val="3000"/>
              </a:lnSpc>
            </a:pPr>
            <a:r>
              <a:rPr lang="en-US" sz="2200" dirty="0"/>
              <a:t>An </a:t>
            </a:r>
            <a:r>
              <a:rPr lang="en-US" sz="2200" b="1" dirty="0" smtClean="0"/>
              <a:t>Abstract</a:t>
            </a:r>
            <a:r>
              <a:rPr lang="en-US" sz="2200" dirty="0" smtClean="0"/>
              <a:t> </a:t>
            </a:r>
            <a:r>
              <a:rPr lang="en-US" sz="2200" dirty="0"/>
              <a:t>is </a:t>
            </a:r>
            <a:r>
              <a:rPr lang="en-US" sz="2200" dirty="0">
                <a:solidFill>
                  <a:srgbClr val="FF0000"/>
                </a:solidFill>
              </a:rPr>
              <a:t>a brief summary </a:t>
            </a:r>
            <a:r>
              <a:rPr lang="en-US" sz="2200" dirty="0"/>
              <a:t>of a research article, thesis, review, conference proceeding, or any in-depth analysis of a particular subject and is often </a:t>
            </a:r>
            <a:r>
              <a:rPr lang="en-US" sz="2200" dirty="0">
                <a:solidFill>
                  <a:srgbClr val="FF0000"/>
                </a:solidFill>
              </a:rPr>
              <a:t>used to help the reader quickly ascertain the paper's purpose</a:t>
            </a:r>
            <a:r>
              <a:rPr lang="en-US" sz="2200" dirty="0" smtClean="0">
                <a:solidFill>
                  <a:srgbClr val="FF0000"/>
                </a:solidFill>
              </a:rPr>
              <a:t>.</a:t>
            </a:r>
            <a:r>
              <a:rPr lang="en-US" sz="2200" baseline="30000" dirty="0" smtClean="0"/>
              <a:t> </a:t>
            </a:r>
            <a:r>
              <a:rPr lang="en-US" sz="2200" dirty="0" smtClean="0"/>
              <a:t>When </a:t>
            </a:r>
            <a:r>
              <a:rPr lang="en-US" sz="2200" dirty="0"/>
              <a:t>used, an abstract always appears at the beginning of a manuscript or typescript, </a:t>
            </a:r>
            <a:r>
              <a:rPr lang="en-US" sz="2200" dirty="0">
                <a:solidFill>
                  <a:srgbClr val="FF0000"/>
                </a:solidFill>
              </a:rPr>
              <a:t>acting as the point-of-entry for any given academic paper or patent application</a:t>
            </a:r>
            <a:r>
              <a:rPr lang="en-US" sz="2200" dirty="0"/>
              <a:t>. </a:t>
            </a:r>
          </a:p>
        </p:txBody>
      </p:sp>
      <p:sp>
        <p:nvSpPr>
          <p:cNvPr id="3" name="矩形 2"/>
          <p:cNvSpPr/>
          <p:nvPr/>
        </p:nvSpPr>
        <p:spPr>
          <a:xfrm>
            <a:off x="596872" y="3503953"/>
            <a:ext cx="8136904" cy="2785378"/>
          </a:xfrm>
          <a:prstGeom prst="rect">
            <a:avLst/>
          </a:prstGeom>
        </p:spPr>
        <p:txBody>
          <a:bodyPr wrap="square">
            <a:spAutoFit/>
          </a:bodyPr>
          <a:lstStyle/>
          <a:p>
            <a:pPr algn="just">
              <a:lnSpc>
                <a:spcPts val="3000"/>
              </a:lnSpc>
            </a:pPr>
            <a:r>
              <a:rPr lang="en-US" sz="2200" dirty="0" smtClean="0"/>
              <a:t>Typical Structure:</a:t>
            </a:r>
            <a:endParaRPr lang="en-US" sz="2200" dirty="0"/>
          </a:p>
          <a:p>
            <a:pPr marL="342900" indent="-342900" algn="just">
              <a:lnSpc>
                <a:spcPts val="3000"/>
              </a:lnSpc>
              <a:buFont typeface="Arial" panose="020B0604020202020204" pitchFamily="34" charset="0"/>
              <a:buChar char="•"/>
            </a:pPr>
            <a:r>
              <a:rPr lang="en-US" sz="2200" dirty="0" smtClean="0"/>
              <a:t>The </a:t>
            </a:r>
            <a:r>
              <a:rPr lang="en-US" sz="2200" dirty="0"/>
              <a:t>research focus (i.e. statement of the problem(s)/research issue(s) addressed);</a:t>
            </a:r>
          </a:p>
          <a:p>
            <a:pPr marL="342900" indent="-342900" algn="just">
              <a:lnSpc>
                <a:spcPts val="3000"/>
              </a:lnSpc>
              <a:buFont typeface="Arial" panose="020B0604020202020204" pitchFamily="34" charset="0"/>
              <a:buChar char="•"/>
            </a:pPr>
            <a:r>
              <a:rPr lang="en-US" sz="2200" dirty="0"/>
              <a:t>The research methods used (experimental research, case studies, questionnaires, etc.);</a:t>
            </a:r>
          </a:p>
          <a:p>
            <a:pPr marL="342900" indent="-342900" algn="just">
              <a:lnSpc>
                <a:spcPts val="3000"/>
              </a:lnSpc>
              <a:buFont typeface="Arial" panose="020B0604020202020204" pitchFamily="34" charset="0"/>
              <a:buChar char="•"/>
            </a:pPr>
            <a:r>
              <a:rPr lang="en-US" sz="2200" dirty="0"/>
              <a:t>The results/findings of the research; and</a:t>
            </a:r>
          </a:p>
          <a:p>
            <a:pPr marL="342900" indent="-342900" algn="just">
              <a:lnSpc>
                <a:spcPts val="3000"/>
              </a:lnSpc>
              <a:buFont typeface="Arial" panose="020B0604020202020204" pitchFamily="34" charset="0"/>
              <a:buChar char="•"/>
            </a:pPr>
            <a:r>
              <a:rPr lang="en-US" sz="2200" dirty="0"/>
              <a:t>The main conclusions and recommendations</a:t>
            </a:r>
          </a:p>
        </p:txBody>
      </p:sp>
      <p:sp>
        <p:nvSpPr>
          <p:cNvPr id="4" name="文本框 3"/>
          <p:cNvSpPr txBox="1"/>
          <p:nvPr/>
        </p:nvSpPr>
        <p:spPr>
          <a:xfrm>
            <a:off x="7393857" y="6430402"/>
            <a:ext cx="1339919" cy="307777"/>
          </a:xfrm>
          <a:prstGeom prst="rect">
            <a:avLst/>
          </a:prstGeom>
          <a:noFill/>
        </p:spPr>
        <p:txBody>
          <a:bodyPr wrap="none" rtlCol="0">
            <a:spAutoFit/>
          </a:bodyPr>
          <a:lstStyle/>
          <a:p>
            <a:r>
              <a:rPr lang="en-US" sz="1400" i="1" dirty="0" smtClean="0"/>
              <a:t>From Wikipedia</a:t>
            </a:r>
            <a:endParaRPr lang="en-US" sz="1400" i="1" dirty="0"/>
          </a:p>
        </p:txBody>
      </p:sp>
      <p:sp>
        <p:nvSpPr>
          <p:cNvPr id="6" name="矩形 5"/>
          <p:cNvSpPr/>
          <p:nvPr/>
        </p:nvSpPr>
        <p:spPr>
          <a:xfrm>
            <a:off x="0" y="0"/>
            <a:ext cx="2376264" cy="646331"/>
          </a:xfrm>
          <a:prstGeom prst="rect">
            <a:avLst/>
          </a:prstGeom>
          <a:solidFill>
            <a:schemeClr val="bg1"/>
          </a:solidFill>
        </p:spPr>
        <p:txBody>
          <a:bodyPr wrap="square">
            <a:spAutoFit/>
          </a:bodyPr>
          <a:lstStyle/>
          <a:p>
            <a:r>
              <a:rPr lang="en-US" sz="3600" b="1" dirty="0" smtClean="0"/>
              <a:t>Abstract</a:t>
            </a:r>
            <a:r>
              <a:rPr lang="en-US" sz="3600" dirty="0" smtClean="0"/>
              <a:t> </a:t>
            </a:r>
            <a:endParaRPr lang="en-US" sz="3600" dirty="0"/>
          </a:p>
        </p:txBody>
      </p:sp>
    </p:spTree>
    <p:extLst>
      <p:ext uri="{BB962C8B-B14F-4D97-AF65-F5344CB8AC3E}">
        <p14:creationId xmlns:p14="http://schemas.microsoft.com/office/powerpoint/2010/main" val="2601900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67544" y="836712"/>
            <a:ext cx="8064896" cy="1477328"/>
          </a:xfrm>
          <a:prstGeom prst="rect">
            <a:avLst/>
          </a:prstGeom>
        </p:spPr>
        <p:txBody>
          <a:bodyPr wrap="square">
            <a:spAutoFit/>
          </a:bodyPr>
          <a:lstStyle/>
          <a:p>
            <a:pPr algn="just">
              <a:lnSpc>
                <a:spcPct val="150000"/>
              </a:lnSpc>
            </a:pPr>
            <a:r>
              <a:rPr lang="en-US" altLang="zh-CN" sz="3200" dirty="0" smtClean="0"/>
              <a:t>Graphical </a:t>
            </a:r>
            <a:r>
              <a:rPr lang="en-US" altLang="zh-CN" sz="3200" dirty="0"/>
              <a:t>Abstract </a:t>
            </a:r>
            <a:endParaRPr lang="en-US" altLang="zh-CN" sz="3200" dirty="0" smtClean="0"/>
          </a:p>
          <a:p>
            <a:pPr algn="just">
              <a:lnSpc>
                <a:spcPct val="150000"/>
              </a:lnSpc>
            </a:pPr>
            <a:r>
              <a:rPr lang="en-US" altLang="zh-CN" sz="2800" dirty="0" smtClean="0"/>
              <a:t>(Video Abstracts/Animated Abstracts)</a:t>
            </a:r>
            <a:endParaRPr lang="en-US" sz="2800" dirty="0"/>
          </a:p>
        </p:txBody>
      </p:sp>
      <p:sp>
        <p:nvSpPr>
          <p:cNvPr id="3" name="矩形 2"/>
          <p:cNvSpPr/>
          <p:nvPr/>
        </p:nvSpPr>
        <p:spPr>
          <a:xfrm>
            <a:off x="475123" y="2564904"/>
            <a:ext cx="8064896" cy="2795958"/>
          </a:xfrm>
          <a:prstGeom prst="rect">
            <a:avLst/>
          </a:prstGeom>
        </p:spPr>
        <p:txBody>
          <a:bodyPr wrap="square">
            <a:spAutoFit/>
          </a:bodyPr>
          <a:lstStyle/>
          <a:p>
            <a:pPr algn="just">
              <a:lnSpc>
                <a:spcPct val="150000"/>
              </a:lnSpc>
            </a:pPr>
            <a:r>
              <a:rPr lang="en-US" sz="2400" dirty="0"/>
              <a:t>The graphic is intended to summarize or be an exemplar for the main thrust of the article. </a:t>
            </a:r>
            <a:endParaRPr lang="en-US" sz="2400" dirty="0" smtClean="0"/>
          </a:p>
          <a:p>
            <a:pPr algn="just">
              <a:lnSpc>
                <a:spcPct val="150000"/>
              </a:lnSpc>
            </a:pPr>
            <a:r>
              <a:rPr lang="en-US" sz="2400" dirty="0" smtClean="0"/>
              <a:t>Facilitate </a:t>
            </a:r>
            <a:r>
              <a:rPr lang="en-US" sz="2400" dirty="0"/>
              <a:t>readers with a clearer outline of papers that are of interest and will result in improved overall visibility of the respective publication. </a:t>
            </a:r>
            <a:endParaRPr lang="en-US" sz="2400" dirty="0" smtClean="0"/>
          </a:p>
        </p:txBody>
      </p:sp>
    </p:spTree>
    <p:extLst>
      <p:ext uri="{BB962C8B-B14F-4D97-AF65-F5344CB8AC3E}">
        <p14:creationId xmlns:p14="http://schemas.microsoft.com/office/powerpoint/2010/main" val="33844551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2">
            <a:hlinkClick r:id="rId2" action="ppaction://hlinksldjump"/>
          </p:cNvPr>
          <p:cNvPicPr>
            <a:picLocks noChangeAspect="1" noChangeArrowheads="1"/>
          </p:cNvPicPr>
          <p:nvPr/>
        </p:nvPicPr>
        <p:blipFill>
          <a:blip r:embed="rId3" cstate="print"/>
          <a:srcRect l="21656" t="9840" r="10620" b="6371"/>
          <a:stretch>
            <a:fillRect/>
          </a:stretch>
        </p:blipFill>
        <p:spPr bwMode="auto">
          <a:xfrm>
            <a:off x="755576" y="332656"/>
            <a:ext cx="7920880" cy="6124867"/>
          </a:xfrm>
          <a:prstGeom prst="rect">
            <a:avLst/>
          </a:prstGeom>
          <a:noFill/>
          <a:ln w="9525">
            <a:noFill/>
            <a:miter lim="800000"/>
            <a:headEnd/>
            <a:tailEnd/>
          </a:ln>
        </p:spPr>
      </p:pic>
      <p:sp>
        <p:nvSpPr>
          <p:cNvPr id="2" name="左箭头 1">
            <a:hlinkClick r:id="rId2" action="ppaction://hlinksldjump"/>
          </p:cNvPr>
          <p:cNvSpPr/>
          <p:nvPr/>
        </p:nvSpPr>
        <p:spPr>
          <a:xfrm>
            <a:off x="8388424" y="6419653"/>
            <a:ext cx="504056" cy="362101"/>
          </a:xfrm>
          <a:prstGeom prst="leftArrow">
            <a:avLst/>
          </a:prstGeom>
          <a:solidFill>
            <a:srgbClr val="336699"/>
          </a:solidFill>
          <a:ln w="19050" cap="flat" cmpd="sng" algn="ctr">
            <a:solidFill>
              <a:srgbClr val="336699"/>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en-US" sz="3600" b="1" dirty="0" smtClean="0"/>
              <a:t>Keywords</a:t>
            </a:r>
            <a:endParaRPr lang="en-US" sz="3600" dirty="0"/>
          </a:p>
        </p:txBody>
      </p:sp>
      <p:sp>
        <p:nvSpPr>
          <p:cNvPr id="3" name="内容占位符 2"/>
          <p:cNvSpPr>
            <a:spLocks noGrp="1"/>
          </p:cNvSpPr>
          <p:nvPr>
            <p:ph idx="1"/>
          </p:nvPr>
        </p:nvSpPr>
        <p:spPr>
          <a:xfrm>
            <a:off x="666982" y="1552734"/>
            <a:ext cx="7865458" cy="3676466"/>
          </a:xfrm>
        </p:spPr>
        <p:txBody>
          <a:bodyPr/>
          <a:lstStyle/>
          <a:p>
            <a:pPr algn="just">
              <a:lnSpc>
                <a:spcPct val="200000"/>
              </a:lnSpc>
            </a:pPr>
            <a:r>
              <a:rPr lang="en-US" sz="2400" b="1" dirty="0"/>
              <a:t>Keywords</a:t>
            </a:r>
            <a:r>
              <a:rPr lang="en-US" sz="2400" dirty="0"/>
              <a:t> are words that capture the essence of your </a:t>
            </a:r>
            <a:r>
              <a:rPr lang="en-US" sz="2400" b="1" dirty="0"/>
              <a:t>paper</a:t>
            </a:r>
            <a:r>
              <a:rPr lang="en-US" sz="2400" dirty="0"/>
              <a:t>. </a:t>
            </a:r>
            <a:r>
              <a:rPr lang="en-US" sz="2400" b="1" dirty="0"/>
              <a:t>Keywords</a:t>
            </a:r>
            <a:r>
              <a:rPr lang="en-US" sz="2400" dirty="0"/>
              <a:t> make your </a:t>
            </a:r>
            <a:r>
              <a:rPr lang="en-US" sz="2400" b="1" dirty="0"/>
              <a:t>paper</a:t>
            </a:r>
            <a:r>
              <a:rPr lang="en-US" sz="2400" dirty="0"/>
              <a:t> searchable and ensure that you get more citations. Therefore, it is important to include the most relevant </a:t>
            </a:r>
            <a:r>
              <a:rPr lang="en-US" sz="2400" b="1" dirty="0"/>
              <a:t>keywords</a:t>
            </a:r>
            <a:r>
              <a:rPr lang="en-US" sz="2400" dirty="0"/>
              <a:t> that will help other authors find your </a:t>
            </a:r>
            <a:r>
              <a:rPr lang="en-US" sz="2400" b="1" dirty="0"/>
              <a:t>paper</a:t>
            </a:r>
            <a:r>
              <a:rPr lang="en-US" sz="2400" dirty="0"/>
              <a:t>.</a:t>
            </a:r>
            <a:endParaRPr lang="en-US" sz="2400" dirty="0"/>
          </a:p>
        </p:txBody>
      </p:sp>
      <p:sp>
        <p:nvSpPr>
          <p:cNvPr id="4" name="矩形 3"/>
          <p:cNvSpPr/>
          <p:nvPr/>
        </p:nvSpPr>
        <p:spPr>
          <a:xfrm>
            <a:off x="685800" y="6237312"/>
            <a:ext cx="8027168" cy="276999"/>
          </a:xfrm>
          <a:prstGeom prst="rect">
            <a:avLst/>
          </a:prstGeom>
        </p:spPr>
        <p:txBody>
          <a:bodyPr wrap="square">
            <a:spAutoFit/>
          </a:bodyPr>
          <a:lstStyle/>
          <a:p>
            <a:r>
              <a:rPr lang="en-US" sz="1200" b="1" i="1" dirty="0" smtClean="0"/>
              <a:t>Ref:</a:t>
            </a:r>
            <a:r>
              <a:rPr lang="en-US" sz="1200" i="1" dirty="0" smtClean="0"/>
              <a:t> https</a:t>
            </a:r>
            <a:r>
              <a:rPr lang="en-US" sz="1200" i="1" dirty="0"/>
              <a:t>://www.editage.com/insights/how-to-create-keywords-for-a-research-paper</a:t>
            </a:r>
          </a:p>
        </p:txBody>
      </p:sp>
      <p:sp>
        <p:nvSpPr>
          <p:cNvPr id="5" name="左箭头 4">
            <a:hlinkClick r:id="rId2" action="ppaction://hlinksldjump"/>
          </p:cNvPr>
          <p:cNvSpPr/>
          <p:nvPr/>
        </p:nvSpPr>
        <p:spPr>
          <a:xfrm>
            <a:off x="7954144" y="5705527"/>
            <a:ext cx="504056" cy="362101"/>
          </a:xfrm>
          <a:prstGeom prst="leftArrow">
            <a:avLst/>
          </a:prstGeom>
          <a:solidFill>
            <a:srgbClr val="336699"/>
          </a:solidFill>
          <a:ln w="19050" cap="flat" cmpd="sng" algn="ctr">
            <a:solidFill>
              <a:srgbClr val="336699"/>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en-US"/>
          </a:p>
        </p:txBody>
      </p:sp>
    </p:spTree>
    <p:extLst>
      <p:ext uri="{BB962C8B-B14F-4D97-AF65-F5344CB8AC3E}">
        <p14:creationId xmlns:p14="http://schemas.microsoft.com/office/powerpoint/2010/main" val="22436522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13277" y="1712383"/>
            <a:ext cx="7755889" cy="1361911"/>
          </a:xfrm>
          <a:prstGeom prst="rect">
            <a:avLst/>
          </a:prstGeom>
        </p:spPr>
        <p:txBody>
          <a:bodyPr wrap="square">
            <a:spAutoFit/>
          </a:bodyPr>
          <a:lstStyle/>
          <a:p>
            <a:pPr algn="just">
              <a:lnSpc>
                <a:spcPts val="3300"/>
              </a:lnSpc>
            </a:pPr>
            <a:r>
              <a:rPr lang="en-US" sz="2200" dirty="0" smtClean="0"/>
              <a:t>By the introduction, the author usually attempts </a:t>
            </a:r>
            <a:r>
              <a:rPr lang="en-US" sz="2200" dirty="0"/>
              <a:t>to inform the reader about the rationale behind the work, and to justify why </a:t>
            </a:r>
            <a:r>
              <a:rPr lang="en-US" sz="2200" dirty="0" smtClean="0"/>
              <a:t>the </a:t>
            </a:r>
            <a:r>
              <a:rPr lang="en-US" sz="2200" dirty="0"/>
              <a:t>work is essential in the </a:t>
            </a:r>
            <a:r>
              <a:rPr lang="en-US" sz="2200" dirty="0" smtClean="0"/>
              <a:t>field.</a:t>
            </a:r>
            <a:endParaRPr lang="en-US" sz="2200" dirty="0"/>
          </a:p>
        </p:txBody>
      </p:sp>
      <p:sp>
        <p:nvSpPr>
          <p:cNvPr id="4" name="矩形 3"/>
          <p:cNvSpPr/>
          <p:nvPr/>
        </p:nvSpPr>
        <p:spPr>
          <a:xfrm>
            <a:off x="585072" y="3347036"/>
            <a:ext cx="7784093" cy="3093154"/>
          </a:xfrm>
          <a:prstGeom prst="rect">
            <a:avLst/>
          </a:prstGeom>
        </p:spPr>
        <p:txBody>
          <a:bodyPr wrap="square">
            <a:spAutoFit/>
          </a:bodyPr>
          <a:lstStyle/>
          <a:p>
            <a:pPr algn="just">
              <a:lnSpc>
                <a:spcPts val="3900"/>
              </a:lnSpc>
            </a:pPr>
            <a:r>
              <a:rPr lang="en-US" sz="2200" b="1" dirty="0" smtClean="0"/>
              <a:t>Typical Structure:</a:t>
            </a:r>
            <a:endParaRPr lang="en-US" sz="2200" b="1" dirty="0"/>
          </a:p>
          <a:p>
            <a:pPr marL="342900" indent="-342900" algn="just">
              <a:lnSpc>
                <a:spcPts val="3900"/>
              </a:lnSpc>
              <a:buFont typeface="Arial" panose="020B0604020202020204" pitchFamily="34" charset="0"/>
              <a:buChar char="•"/>
            </a:pPr>
            <a:r>
              <a:rPr lang="en-US" sz="2200" dirty="0" smtClean="0"/>
              <a:t>Background</a:t>
            </a:r>
          </a:p>
          <a:p>
            <a:pPr marL="342900" indent="-342900" algn="just">
              <a:lnSpc>
                <a:spcPts val="3900"/>
              </a:lnSpc>
              <a:buFont typeface="Arial" panose="020B0604020202020204" pitchFamily="34" charset="0"/>
              <a:buChar char="•"/>
            </a:pPr>
            <a:r>
              <a:rPr lang="en-US" sz="2200" dirty="0" smtClean="0"/>
              <a:t>Importance</a:t>
            </a:r>
          </a:p>
          <a:p>
            <a:pPr marL="342900" indent="-342900" algn="just">
              <a:lnSpc>
                <a:spcPts val="3900"/>
              </a:lnSpc>
              <a:buFont typeface="Arial" panose="020B0604020202020204" pitchFamily="34" charset="0"/>
              <a:buChar char="•"/>
            </a:pPr>
            <a:r>
              <a:rPr lang="en-US" sz="2200" dirty="0" smtClean="0"/>
              <a:t>Limitations</a:t>
            </a:r>
          </a:p>
          <a:p>
            <a:pPr marL="342900" indent="-342900" algn="just">
              <a:lnSpc>
                <a:spcPts val="3900"/>
              </a:lnSpc>
              <a:buFont typeface="Arial" panose="020B0604020202020204" pitchFamily="34" charset="0"/>
              <a:buChar char="•"/>
            </a:pPr>
            <a:r>
              <a:rPr lang="en-US" sz="2200" dirty="0" smtClean="0"/>
              <a:t>Assumptions</a:t>
            </a:r>
          </a:p>
          <a:p>
            <a:pPr marL="342900" indent="-342900" algn="just">
              <a:lnSpc>
                <a:spcPts val="3900"/>
              </a:lnSpc>
              <a:buFont typeface="Arial" panose="020B0604020202020204" pitchFamily="34" charset="0"/>
              <a:buChar char="•"/>
            </a:pPr>
            <a:endParaRPr lang="en-US" sz="2200" dirty="0"/>
          </a:p>
        </p:txBody>
      </p:sp>
      <p:sp>
        <p:nvSpPr>
          <p:cNvPr id="5" name="左箭头 4">
            <a:hlinkClick r:id="rId2" action="ppaction://hlinksldjump"/>
          </p:cNvPr>
          <p:cNvSpPr/>
          <p:nvPr/>
        </p:nvSpPr>
        <p:spPr>
          <a:xfrm>
            <a:off x="7740352" y="5805264"/>
            <a:ext cx="648072" cy="576064"/>
          </a:xfrm>
          <a:prstGeom prst="leftArrow">
            <a:avLst/>
          </a:prstGeom>
          <a:solidFill>
            <a:srgbClr val="336699"/>
          </a:solidFill>
          <a:ln>
            <a:solidFill>
              <a:srgbClr val="33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矩形 2"/>
          <p:cNvSpPr/>
          <p:nvPr/>
        </p:nvSpPr>
        <p:spPr>
          <a:xfrm>
            <a:off x="585073" y="915315"/>
            <a:ext cx="2467342" cy="646331"/>
          </a:xfrm>
          <a:prstGeom prst="rect">
            <a:avLst/>
          </a:prstGeom>
        </p:spPr>
        <p:txBody>
          <a:bodyPr wrap="none">
            <a:spAutoFit/>
          </a:bodyPr>
          <a:lstStyle/>
          <a:p>
            <a:r>
              <a:rPr lang="en-US" sz="3600" dirty="0" smtClean="0"/>
              <a:t>Introduction</a:t>
            </a:r>
            <a:endParaRPr lang="en-US" sz="3600" dirty="0"/>
          </a:p>
        </p:txBody>
      </p:sp>
    </p:spTree>
    <p:extLst>
      <p:ext uri="{BB962C8B-B14F-4D97-AF65-F5344CB8AC3E}">
        <p14:creationId xmlns:p14="http://schemas.microsoft.com/office/powerpoint/2010/main" val="2756302210"/>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
      <a:majorFont>
        <a:latin typeface="Times New Roman"/>
        <a:ea typeface="宋体"/>
        <a:cs typeface=""/>
      </a:majorFont>
      <a:minorFont>
        <a:latin typeface="Times New Roman"/>
        <a:ea typeface="宋体"/>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2">
        <a:dk1>
          <a:srgbClr val="EAEAEA"/>
        </a:dk1>
        <a:lt1>
          <a:srgbClr val="FFFFFF"/>
        </a:lt1>
        <a:dk2>
          <a:srgbClr val="000000"/>
        </a:dk2>
        <a:lt2>
          <a:srgbClr val="FFFFFF"/>
        </a:lt2>
        <a:accent1>
          <a:srgbClr val="00CC99"/>
        </a:accent1>
        <a:accent2>
          <a:srgbClr val="3333CC"/>
        </a:accent2>
        <a:accent3>
          <a:srgbClr val="AAAAAA"/>
        </a:accent3>
        <a:accent4>
          <a:srgbClr val="DADADA"/>
        </a:accent4>
        <a:accent5>
          <a:srgbClr val="AAE2CA"/>
        </a:accent5>
        <a:accent6>
          <a:srgbClr val="2D2DB9"/>
        </a:accent6>
        <a:hlink>
          <a:srgbClr val="CCCCFF"/>
        </a:hlink>
        <a:folHlink>
          <a:srgbClr val="000066"/>
        </a:folHlink>
      </a:clrScheme>
      <a:clrMap bg1="dk2" tx1="lt1" bg2="dk1" tx2="lt2" accent1="accent1" accent2="accent2" accent3="accent3" accent4="accent4" accent5="accent5" accent6="accent6" hlink="hlink" folHlink="folHlink"/>
    </a:extraClrScheme>
    <a:extraClrScheme>
      <a:clrScheme name="default 3">
        <a:dk1>
          <a:srgbClr val="EAEAEA"/>
        </a:dk1>
        <a:lt1>
          <a:srgbClr val="FFFFFF"/>
        </a:lt1>
        <a:dk2>
          <a:srgbClr val="CC0000"/>
        </a:dk2>
        <a:lt2>
          <a:srgbClr val="FFFFFF"/>
        </a:lt2>
        <a:accent1>
          <a:srgbClr val="FFFF66"/>
        </a:accent1>
        <a:accent2>
          <a:srgbClr val="3333CC"/>
        </a:accent2>
        <a:accent3>
          <a:srgbClr val="E2AAAA"/>
        </a:accent3>
        <a:accent4>
          <a:srgbClr val="DADADA"/>
        </a:accent4>
        <a:accent5>
          <a:srgbClr val="FFFFB8"/>
        </a:accent5>
        <a:accent6>
          <a:srgbClr val="2D2DB9"/>
        </a:accent6>
        <a:hlink>
          <a:srgbClr val="CCCCFF"/>
        </a:hlink>
        <a:folHlink>
          <a:srgbClr val="000066"/>
        </a:folHlink>
      </a:clrScheme>
      <a:clrMap bg1="dk2" tx1="lt1" bg2="dk1" tx2="lt2" accent1="accent1" accent2="accent2" accent3="accent3" accent4="accent4" accent5="accent5" accent6="accent6" hlink="hlink" folHlink="folHlink"/>
    </a:extraClrScheme>
    <a:extraClrScheme>
      <a:clrScheme name="default 4">
        <a:dk1>
          <a:srgbClr val="FF0000"/>
        </a:dk1>
        <a:lt1>
          <a:srgbClr val="FFFFCC"/>
        </a:lt1>
        <a:dk2>
          <a:srgbClr val="FF3300"/>
        </a:dk2>
        <a:lt2>
          <a:srgbClr val="008000"/>
        </a:lt2>
        <a:accent1>
          <a:srgbClr val="33CC33"/>
        </a:accent1>
        <a:accent2>
          <a:srgbClr val="3333CC"/>
        </a:accent2>
        <a:accent3>
          <a:srgbClr val="FFFFE2"/>
        </a:accent3>
        <a:accent4>
          <a:srgbClr val="DA0000"/>
        </a:accent4>
        <a:accent5>
          <a:srgbClr val="ADE2AD"/>
        </a:accent5>
        <a:accent6>
          <a:srgbClr val="2D2DB9"/>
        </a:accent6>
        <a:hlink>
          <a:srgbClr val="CCCCFF"/>
        </a:hlink>
        <a:folHlink>
          <a:srgbClr val="000066"/>
        </a:folHlink>
      </a:clrScheme>
      <a:clrMap bg1="lt1" tx1="dk1" bg2="lt2" tx2="dk2" accent1="accent1" accent2="accent2" accent3="accent3" accent4="accent4" accent5="accent5" accent6="accent6" hlink="hlink" folHlink="folHlink"/>
    </a:extraClrScheme>
    <a:extraClrScheme>
      <a:clrScheme name="default 5">
        <a:dk1>
          <a:srgbClr val="006600"/>
        </a:dk1>
        <a:lt1>
          <a:srgbClr val="FFFFFF"/>
        </a:lt1>
        <a:dk2>
          <a:srgbClr val="006600"/>
        </a:dk2>
        <a:lt2>
          <a:srgbClr val="663300"/>
        </a:lt2>
        <a:accent1>
          <a:srgbClr val="996633"/>
        </a:accent1>
        <a:accent2>
          <a:srgbClr val="3333CC"/>
        </a:accent2>
        <a:accent3>
          <a:srgbClr val="FFFFFF"/>
        </a:accent3>
        <a:accent4>
          <a:srgbClr val="005600"/>
        </a:accent4>
        <a:accent5>
          <a:srgbClr val="CAB8AD"/>
        </a:accent5>
        <a:accent6>
          <a:srgbClr val="2D2DB9"/>
        </a:accent6>
        <a:hlink>
          <a:srgbClr val="CCCCFF"/>
        </a:hlink>
        <a:folHlink>
          <a:srgbClr val="0000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ZJU" id="{723A2823-3F1C-49EF-A3DE-BF08CAF38EC9}" vid="{4257AE91-B1AC-469F-9D0A-3A8ABB177D51}"/>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ZJU</Template>
  <TotalTime>21943</TotalTime>
  <Words>1551</Words>
  <Application>Microsoft Office PowerPoint</Application>
  <PresentationFormat>全屏显示(4:3)</PresentationFormat>
  <Paragraphs>126</Paragraphs>
  <Slides>20</Slides>
  <Notes>3</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20</vt:i4>
      </vt:variant>
    </vt:vector>
  </HeadingPairs>
  <TitlesOfParts>
    <vt:vector size="25" baseType="lpstr">
      <vt:lpstr>宋体</vt:lpstr>
      <vt:lpstr>Arial</vt:lpstr>
      <vt:lpstr>Calibri</vt:lpstr>
      <vt:lpstr>Times New Roman</vt:lpstr>
      <vt:lpstr>default</vt:lpstr>
      <vt:lpstr>TECHNICAL READING  AND WRITING</vt:lpstr>
      <vt:lpstr> Lecture 2  How to read a technical paper? </vt:lpstr>
      <vt:lpstr>Why you have to read a paper?</vt:lpstr>
      <vt:lpstr>The structure of a paper</vt:lpstr>
      <vt:lpstr>PowerPoint 演示文稿</vt:lpstr>
      <vt:lpstr>PowerPoint 演示文稿</vt:lpstr>
      <vt:lpstr>PowerPoint 演示文稿</vt:lpstr>
      <vt:lpstr>Keywords</vt:lpstr>
      <vt:lpstr>PowerPoint 演示文稿</vt:lpstr>
      <vt:lpstr>Conclusion</vt:lpstr>
      <vt:lpstr>The Three-pass Approach</vt:lpstr>
      <vt:lpstr>First Pass  </vt:lpstr>
      <vt:lpstr>After the First Pass</vt:lpstr>
      <vt:lpstr>Second Pass  </vt:lpstr>
      <vt:lpstr>After the Second Pass</vt:lpstr>
      <vt:lpstr>Third Pass </vt:lpstr>
      <vt:lpstr>After the Third Pass</vt:lpstr>
      <vt:lpstr>PowerPoint 演示文稿</vt:lpstr>
      <vt:lpstr>Read creatively</vt:lpstr>
      <vt:lpstr>PowerPoint 演示文稿</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IN SHIP  AND  OCEAN ENGINEERING</dc:title>
  <dc:creator>hp</dc:creator>
  <cp:lastModifiedBy>Han</cp:lastModifiedBy>
  <cp:revision>263</cp:revision>
  <dcterms:created xsi:type="dcterms:W3CDTF">2015-12-02T10:12:34Z</dcterms:created>
  <dcterms:modified xsi:type="dcterms:W3CDTF">2019-11-18T08:20:07Z</dcterms:modified>
</cp:coreProperties>
</file>