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2"/>
  </p:notesMasterIdLst>
  <p:handoutMasterIdLst>
    <p:handoutMasterId r:id="rId53"/>
  </p:handoutMasterIdLst>
  <p:sldIdLst>
    <p:sldId id="399" r:id="rId2"/>
    <p:sldId id="400" r:id="rId3"/>
    <p:sldId id="398" r:id="rId4"/>
    <p:sldId id="404" r:id="rId5"/>
    <p:sldId id="412" r:id="rId6"/>
    <p:sldId id="405" r:id="rId7"/>
    <p:sldId id="449" r:id="rId8"/>
    <p:sldId id="450" r:id="rId9"/>
    <p:sldId id="406" r:id="rId10"/>
    <p:sldId id="407" r:id="rId11"/>
    <p:sldId id="408" r:id="rId12"/>
    <p:sldId id="409" r:id="rId13"/>
    <p:sldId id="410" r:id="rId14"/>
    <p:sldId id="411" r:id="rId15"/>
    <p:sldId id="415" r:id="rId16"/>
    <p:sldId id="416" r:id="rId17"/>
    <p:sldId id="417" r:id="rId18"/>
    <p:sldId id="418" r:id="rId19"/>
    <p:sldId id="451" r:id="rId20"/>
    <p:sldId id="419" r:id="rId21"/>
    <p:sldId id="420" r:id="rId22"/>
    <p:sldId id="452"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Lst>
  <p:sldSz cx="9144000" cy="6858000" type="screen4x3"/>
  <p:notesSz cx="6858000" cy="9107488"/>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914400" rtl="0" eaLnBrk="1" latinLnBrk="0" hangingPunct="1">
      <a:defRPr sz="2400" kern="1200">
        <a:solidFill>
          <a:schemeClr val="tx1"/>
        </a:solidFill>
        <a:latin typeface="Arial" charset="0"/>
        <a:ea typeface="Arial" charset="0"/>
        <a:cs typeface="Arial" charset="0"/>
      </a:defRPr>
    </a:lvl6pPr>
    <a:lvl7pPr marL="2743200" algn="l" defTabSz="914400" rtl="0" eaLnBrk="1" latinLnBrk="0" hangingPunct="1">
      <a:defRPr sz="2400" kern="1200">
        <a:solidFill>
          <a:schemeClr val="tx1"/>
        </a:solidFill>
        <a:latin typeface="Arial" charset="0"/>
        <a:ea typeface="Arial" charset="0"/>
        <a:cs typeface="Arial" charset="0"/>
      </a:defRPr>
    </a:lvl7pPr>
    <a:lvl8pPr marL="3200400" algn="l" defTabSz="914400" rtl="0" eaLnBrk="1" latinLnBrk="0" hangingPunct="1">
      <a:defRPr sz="2400" kern="1200">
        <a:solidFill>
          <a:schemeClr val="tx1"/>
        </a:solidFill>
        <a:latin typeface="Arial" charset="0"/>
        <a:ea typeface="Arial" charset="0"/>
        <a:cs typeface="Arial" charset="0"/>
      </a:defRPr>
    </a:lvl8pPr>
    <a:lvl9pPr marL="3657600" algn="l" defTabSz="914400" rtl="0" eaLnBrk="1" latinLnBrk="0" hangingPunct="1">
      <a:defRPr sz="24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33333"/>
    <a:srgbClr val="FFCC66"/>
    <a:srgbClr val="CC6600"/>
    <a:srgbClr val="FF0000"/>
    <a:srgbClr val="00CC00"/>
    <a:srgbClr val="FFFFFF"/>
    <a:srgbClr val="CC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0"/>
    <p:restoredTop sz="93458"/>
  </p:normalViewPr>
  <p:slideViewPr>
    <p:cSldViewPr snapToGrid="0">
      <p:cViewPr>
        <p:scale>
          <a:sx n="91" d="100"/>
          <a:sy n="91" d="100"/>
        </p:scale>
        <p:origin x="2352" y="448"/>
      </p:cViewPr>
      <p:guideLst>
        <p:guide orient="horz" pos="2160"/>
        <p:guide pos="283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p>
        </p:txBody>
      </p:sp>
      <p:sp>
        <p:nvSpPr>
          <p:cNvPr id="281603" name="Rectangle 3"/>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US"/>
          </a:p>
        </p:txBody>
      </p:sp>
      <p:sp>
        <p:nvSpPr>
          <p:cNvPr id="281604" name="Rectangle 4"/>
          <p:cNvSpPr>
            <a:spLocks noGrp="1" noChangeArrowheads="1"/>
          </p:cNvSpPr>
          <p:nvPr>
            <p:ph type="ftr" sz="quarter" idx="2"/>
          </p:nvPr>
        </p:nvSpPr>
        <p:spPr bwMode="auto">
          <a:xfrm>
            <a:off x="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p>
        </p:txBody>
      </p:sp>
      <p:sp>
        <p:nvSpPr>
          <p:cNvPr id="281605" name="Rectangle 5"/>
          <p:cNvSpPr>
            <a:spLocks noGrp="1" noChangeArrowheads="1"/>
          </p:cNvSpPr>
          <p:nvPr>
            <p:ph type="sldNum" sz="quarter" idx="3"/>
          </p:nvPr>
        </p:nvSpPr>
        <p:spPr bwMode="auto">
          <a:xfrm>
            <a:off x="388620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B46C0BA9-67AD-2F43-BE24-0AAE9680A1BF}"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p>
        </p:txBody>
      </p:sp>
      <p:sp>
        <p:nvSpPr>
          <p:cNvPr id="96259" name="Rectangle 3"/>
          <p:cNvSpPr>
            <a:spLocks noGrp="1" noChangeArrowheads="1"/>
          </p:cNvSpPr>
          <p:nvPr>
            <p:ph type="dt"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52525" y="682625"/>
            <a:ext cx="4554538" cy="3416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96261" name="Rectangle 5"/>
          <p:cNvSpPr>
            <a:spLocks noGrp="1" noChangeArrowheads="1"/>
          </p:cNvSpPr>
          <p:nvPr>
            <p:ph type="body" sz="quarter" idx="3"/>
          </p:nvPr>
        </p:nvSpPr>
        <p:spPr bwMode="auto">
          <a:xfrm>
            <a:off x="914400" y="4325938"/>
            <a:ext cx="5029200"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p>
        </p:txBody>
      </p:sp>
      <p:sp>
        <p:nvSpPr>
          <p:cNvPr id="96263" name="Rectangle 7"/>
          <p:cNvSpPr>
            <a:spLocks noGrp="1" noChangeArrowheads="1"/>
          </p:cNvSpPr>
          <p:nvPr>
            <p:ph type="sldNum" sz="quarter" idx="5"/>
          </p:nvPr>
        </p:nvSpPr>
        <p:spPr bwMode="auto">
          <a:xfrm>
            <a:off x="388620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5CB7671A-6858-2A41-95BA-D9DDC1579DB8}"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DCC248FD-240A-5144-B683-978A795281C4}" type="slidenum">
              <a:rPr lang="en-US" altLang="x-none" sz="1200">
                <a:latin typeface="Times New Roman" charset="0"/>
              </a:rPr>
              <a:pPr/>
              <a:t>13</a:t>
            </a:fld>
            <a:endParaRPr lang="en-US" altLang="x-none" sz="1200">
              <a:latin typeface="Times New Roman"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45072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AB76722D-D92E-2545-A688-AD5CCAE2107C}" type="slidenum">
              <a:rPr lang="en-US" altLang="x-none" sz="1200">
                <a:latin typeface="Times New Roman" charset="0"/>
              </a:rPr>
              <a:pPr/>
              <a:t>50</a:t>
            </a:fld>
            <a:endParaRPr lang="en-US" altLang="x-none" sz="1200">
              <a:latin typeface="Times New Roman"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86253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3F88FAFB-6820-1143-AB35-3B0891DFE199}" type="slidenum">
              <a:rPr lang="en-US" altLang="x-none" sz="1200">
                <a:latin typeface="Times New Roman" charset="0"/>
              </a:rPr>
              <a:pPr/>
              <a:t>24</a:t>
            </a:fld>
            <a:endParaRPr lang="en-US" altLang="x-none" sz="1200">
              <a:latin typeface="Times New Roman"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16716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C9892AB8-B006-F240-B94A-5D9F009FE61C}" type="slidenum">
              <a:rPr lang="en-US" altLang="x-none" sz="1200">
                <a:latin typeface="Times New Roman" charset="0"/>
              </a:rPr>
              <a:pPr/>
              <a:t>25</a:t>
            </a:fld>
            <a:endParaRPr lang="en-US" altLang="x-none" sz="1200">
              <a:latin typeface="Times New Roman"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66637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5773EB6D-D254-C946-B95E-E155A71733CD}" type="slidenum">
              <a:rPr lang="en-US" altLang="x-none" sz="1200">
                <a:latin typeface="Times New Roman" charset="0"/>
              </a:rPr>
              <a:pPr/>
              <a:t>41</a:t>
            </a:fld>
            <a:endParaRPr lang="en-US" altLang="x-none" sz="1200">
              <a:latin typeface="Times New Roman"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25726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626FDD14-E9F9-D74E-B999-00D0AA7C75BF}" type="slidenum">
              <a:rPr lang="en-US" altLang="x-none" sz="1200">
                <a:latin typeface="Times New Roman" charset="0"/>
              </a:rPr>
              <a:pPr/>
              <a:t>44</a:t>
            </a:fld>
            <a:endParaRPr lang="en-US" altLang="x-none" sz="1200">
              <a:latin typeface="Times New Roman"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99819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1E1CB28E-A428-584A-A73B-E1BBF1BE571C}" type="slidenum">
              <a:rPr lang="en-US" altLang="x-none" sz="1200">
                <a:latin typeface="Times New Roman" charset="0"/>
              </a:rPr>
              <a:pPr/>
              <a:t>45</a:t>
            </a:fld>
            <a:endParaRPr lang="en-US" altLang="x-none" sz="1200">
              <a:latin typeface="Times New Roman" charset="0"/>
            </a:endParaRPr>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167530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104B557D-2E13-9C46-863D-39CA12BFE8B6}" type="slidenum">
              <a:rPr lang="en-US" altLang="x-none" sz="1200">
                <a:latin typeface="Times New Roman" charset="0"/>
              </a:rPr>
              <a:pPr/>
              <a:t>46</a:t>
            </a:fld>
            <a:endParaRPr lang="en-US" altLang="x-none" sz="1200">
              <a:latin typeface="Times New Roman"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38462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9DE74FFE-F18E-7942-A09B-F9E6F37E0D1F}" type="slidenum">
              <a:rPr lang="en-US" altLang="x-none" sz="1200">
                <a:latin typeface="Times New Roman" charset="0"/>
              </a:rPr>
              <a:pPr/>
              <a:t>47</a:t>
            </a:fld>
            <a:endParaRPr lang="en-US" altLang="x-none" sz="1200">
              <a:latin typeface="Times New Roman"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200531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fld id="{98FF3163-C309-9241-954D-CD265B386D18}" type="slidenum">
              <a:rPr lang="en-US" altLang="x-none" sz="1200">
                <a:latin typeface="Times New Roman" charset="0"/>
              </a:rPr>
              <a:pPr/>
              <a:t>49</a:t>
            </a:fld>
            <a:endParaRPr lang="en-US" altLang="x-none" sz="1200">
              <a:latin typeface="Times New Roman"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Tree>
    <p:extLst>
      <p:ext uri="{BB962C8B-B14F-4D97-AF65-F5344CB8AC3E}">
        <p14:creationId xmlns:p14="http://schemas.microsoft.com/office/powerpoint/2010/main" val="99748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27692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48757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70733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71" y="91440"/>
            <a:ext cx="8319589" cy="398417"/>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74171" y="640080"/>
            <a:ext cx="8665029" cy="6217920"/>
          </a:xfrm>
        </p:spPr>
        <p:txBody>
          <a:bodyPr/>
          <a:lstStyle>
            <a:lvl1pPr>
              <a:defRPr sz="20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lgn="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46507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54283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94176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31893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02968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pPr>
              <a:defRPr/>
            </a:pPr>
            <a:endParaRPr lang="en-US" dirty="0"/>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dirty="0"/>
          </a:p>
        </p:txBody>
      </p:sp>
    </p:spTree>
    <p:extLst>
      <p:ext uri="{BB962C8B-B14F-4D97-AF65-F5344CB8AC3E}">
        <p14:creationId xmlns:p14="http://schemas.microsoft.com/office/powerpoint/2010/main" val="150024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r">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06722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r">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065205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15950" y="6240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solidFill>
                  <a:srgbClr val="000000"/>
                </a:solidFill>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0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00"/>
                </a:solidFill>
                <a:latin typeface="Times New Roman" pitchFamily="18" charset="0"/>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Unicode MS" pitchFamily="34" charset="-128"/>
        </a:defRPr>
      </a:lvl2pPr>
      <a:lvl3pPr algn="ctr" rtl="0" eaLnBrk="0" fontAlgn="base" hangingPunct="0">
        <a:spcBef>
          <a:spcPct val="0"/>
        </a:spcBef>
        <a:spcAft>
          <a:spcPct val="0"/>
        </a:spcAft>
        <a:defRPr sz="4400">
          <a:solidFill>
            <a:schemeClr val="accent2"/>
          </a:solidFill>
          <a:latin typeface="Arial Unicode MS" pitchFamily="34" charset="-128"/>
        </a:defRPr>
      </a:lvl3pPr>
      <a:lvl4pPr algn="ctr" rtl="0" eaLnBrk="0" fontAlgn="base" hangingPunct="0">
        <a:spcBef>
          <a:spcPct val="0"/>
        </a:spcBef>
        <a:spcAft>
          <a:spcPct val="0"/>
        </a:spcAft>
        <a:defRPr sz="4400">
          <a:solidFill>
            <a:schemeClr val="accent2"/>
          </a:solidFill>
          <a:latin typeface="Arial Unicode MS" pitchFamily="34" charset="-128"/>
        </a:defRPr>
      </a:lvl4pPr>
      <a:lvl5pPr algn="ctr" rtl="0" eaLnBrk="0" fontAlgn="base" hangingPunct="0">
        <a:spcBef>
          <a:spcPct val="0"/>
        </a:spcBef>
        <a:spcAft>
          <a:spcPct val="0"/>
        </a:spcAft>
        <a:defRPr sz="4400">
          <a:solidFill>
            <a:schemeClr val="accent2"/>
          </a:solidFill>
          <a:latin typeface="Arial Unicode MS" pitchFamily="34" charset="-128"/>
        </a:defRPr>
      </a:lvl5pPr>
      <a:lvl6pPr marL="457200" algn="ctr" rtl="0" eaLnBrk="0" fontAlgn="base" hangingPunct="0">
        <a:spcBef>
          <a:spcPct val="0"/>
        </a:spcBef>
        <a:spcAft>
          <a:spcPct val="0"/>
        </a:spcAft>
        <a:defRPr sz="4400">
          <a:solidFill>
            <a:schemeClr val="accent2"/>
          </a:solidFill>
          <a:latin typeface="Arial Unicode MS" pitchFamily="34" charset="-128"/>
        </a:defRPr>
      </a:lvl6pPr>
      <a:lvl7pPr marL="914400" algn="ctr" rtl="0" eaLnBrk="0" fontAlgn="base" hangingPunct="0">
        <a:spcBef>
          <a:spcPct val="0"/>
        </a:spcBef>
        <a:spcAft>
          <a:spcPct val="0"/>
        </a:spcAft>
        <a:defRPr sz="4400">
          <a:solidFill>
            <a:schemeClr val="accent2"/>
          </a:solidFill>
          <a:latin typeface="Arial Unicode MS" pitchFamily="34" charset="-128"/>
        </a:defRPr>
      </a:lvl7pPr>
      <a:lvl8pPr marL="1371600" algn="ctr" rtl="0" eaLnBrk="0" fontAlgn="base" hangingPunct="0">
        <a:spcBef>
          <a:spcPct val="0"/>
        </a:spcBef>
        <a:spcAft>
          <a:spcPct val="0"/>
        </a:spcAft>
        <a:defRPr sz="4400">
          <a:solidFill>
            <a:schemeClr val="accent2"/>
          </a:solidFill>
          <a:latin typeface="Arial Unicode MS" pitchFamily="34" charset="-128"/>
        </a:defRPr>
      </a:lvl8pPr>
      <a:lvl9pPr marL="1828800" algn="ctr" rtl="0" eaLnBrk="0" fontAlgn="base" hangingPunct="0">
        <a:spcBef>
          <a:spcPct val="0"/>
        </a:spcBef>
        <a:spcAft>
          <a:spcPct val="0"/>
        </a:spcAft>
        <a:defRPr sz="4400">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tags" Target="../tags/tag2.xml"/><Relationship Id="rId2"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1.emf"/><Relationship Id="rId5" Type="http://schemas.openxmlformats.org/officeDocument/2006/relationships/image" Target="../media/image4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51.png"/><Relationship Id="rId6" Type="http://schemas.openxmlformats.org/officeDocument/2006/relationships/oleObject" Target="../embeddings/oleObject4.bin"/><Relationship Id="rId7" Type="http://schemas.openxmlformats.org/officeDocument/2006/relationships/image" Target="../media/image5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60.png"/><Relationship Id="rId5" Type="http://schemas.openxmlformats.org/officeDocument/2006/relationships/oleObject" Target="../embeddings/oleObject6.bin"/><Relationship Id="rId6" Type="http://schemas.openxmlformats.org/officeDocument/2006/relationships/image" Target="../media/image59.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61.png"/><Relationship Id="rId6" Type="http://schemas.openxmlformats.org/officeDocument/2006/relationships/oleObject" Target="../embeddings/oleObject8.bin"/><Relationship Id="rId7" Type="http://schemas.openxmlformats.org/officeDocument/2006/relationships/image" Target="../media/image62.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1600" b="1" dirty="0">
                <a:solidFill>
                  <a:srgbClr val="000000"/>
                </a:solidFill>
                <a:latin typeface="Times" charset="0"/>
              </a:rPr>
              <a:t>Principles of Underwater sound, December 2016</a:t>
            </a:r>
          </a:p>
          <a:p>
            <a:r>
              <a:rPr lang="en-US" sz="1600" dirty="0">
                <a:solidFill>
                  <a:srgbClr val="000000"/>
                </a:solidFill>
                <a:latin typeface="Times" charset="0"/>
              </a:rPr>
              <a:t>This class will investigate underwater sound from a computational point of view. We will initially focus on the basic propagation in the ocean wave guide in both frequency and time domain. In the last part of the course will focus on ocean noise and source localization.</a:t>
            </a:r>
          </a:p>
          <a:p>
            <a:endParaRPr lang="en-US" sz="1600" dirty="0" smtClean="0">
              <a:solidFill>
                <a:srgbClr val="000000"/>
              </a:solidFill>
              <a:latin typeface="Times" charset="0"/>
            </a:endParaRPr>
          </a:p>
          <a:p>
            <a:r>
              <a:rPr lang="en-US" sz="1600" dirty="0" smtClean="0">
                <a:solidFill>
                  <a:srgbClr val="000000"/>
                </a:solidFill>
                <a:latin typeface="Times" charset="0"/>
              </a:rPr>
              <a:t>Professor </a:t>
            </a:r>
            <a:r>
              <a:rPr lang="en-US" sz="1600" dirty="0">
                <a:solidFill>
                  <a:srgbClr val="000000"/>
                </a:solidFill>
                <a:latin typeface="Times" charset="0"/>
              </a:rPr>
              <a:t>Peter Gerstoft, </a:t>
            </a:r>
            <a:r>
              <a:rPr lang="en-US" sz="1600" dirty="0" err="1">
                <a:solidFill>
                  <a:srgbClr val="000000"/>
                </a:solidFill>
                <a:latin typeface="Times" charset="0"/>
              </a:rPr>
              <a:t>Gerstoft@ucsd.edu</a:t>
            </a:r>
            <a:r>
              <a:rPr lang="en-US" sz="1600" dirty="0">
                <a:solidFill>
                  <a:srgbClr val="000000"/>
                </a:solidFill>
                <a:latin typeface="Times" charset="0"/>
              </a:rPr>
              <a:t> </a:t>
            </a:r>
            <a:r>
              <a:rPr lang="en-US" sz="1600" dirty="0"/>
              <a:t/>
            </a:r>
            <a:br>
              <a:rPr lang="en-US" sz="1600" dirty="0"/>
            </a:br>
            <a:r>
              <a:rPr lang="en-US" sz="1600" dirty="0">
                <a:solidFill>
                  <a:srgbClr val="000000"/>
                </a:solidFill>
                <a:latin typeface="Times" charset="0"/>
              </a:rPr>
              <a:t>Teaching Assistant Jie Li, jil004@ucsd.edu </a:t>
            </a:r>
            <a:r>
              <a:rPr lang="en-US" sz="1600" dirty="0"/>
              <a:t/>
            </a:r>
            <a:br>
              <a:rPr lang="en-US" sz="1600" dirty="0"/>
            </a:br>
            <a:r>
              <a:rPr lang="en-US" sz="1600" dirty="0">
                <a:solidFill>
                  <a:srgbClr val="000000"/>
                </a:solidFill>
                <a:latin typeface="Times" charset="0"/>
              </a:rPr>
              <a:t>Professor Jiang Zhu</a:t>
            </a:r>
          </a:p>
          <a:p>
            <a:r>
              <a:rPr lang="en-US" sz="1600" dirty="0">
                <a:solidFill>
                  <a:srgbClr val="000000"/>
                </a:solidFill>
                <a:latin typeface="Times" charset="0"/>
              </a:rPr>
              <a:t>We meet in </a:t>
            </a:r>
            <a:r>
              <a:rPr lang="en-US" sz="1600" dirty="0" err="1">
                <a:solidFill>
                  <a:srgbClr val="000000"/>
                </a:solidFill>
                <a:latin typeface="Times" charset="0"/>
              </a:rPr>
              <a:t>Zhoushan</a:t>
            </a:r>
            <a:r>
              <a:rPr lang="en-US" sz="1600" dirty="0">
                <a:solidFill>
                  <a:srgbClr val="000000"/>
                </a:solidFill>
                <a:latin typeface="Times" charset="0"/>
              </a:rPr>
              <a:t> campus</a:t>
            </a:r>
          </a:p>
          <a:p>
            <a:endParaRPr lang="en-US" sz="1600" b="1" dirty="0" smtClean="0">
              <a:solidFill>
                <a:srgbClr val="000000"/>
              </a:solidFill>
              <a:latin typeface="Times" charset="0"/>
            </a:endParaRPr>
          </a:p>
          <a:p>
            <a:r>
              <a:rPr lang="en-US" sz="1600" b="1" dirty="0" smtClean="0">
                <a:solidFill>
                  <a:srgbClr val="000000"/>
                </a:solidFill>
                <a:latin typeface="Times" charset="0"/>
              </a:rPr>
              <a:t>Main </a:t>
            </a:r>
            <a:r>
              <a:rPr lang="en-US" sz="1600" b="1" dirty="0">
                <a:solidFill>
                  <a:srgbClr val="000000"/>
                </a:solidFill>
                <a:latin typeface="Times" charset="0"/>
              </a:rPr>
              <a:t>Text: </a:t>
            </a:r>
            <a:r>
              <a:rPr lang="en-US" sz="1600" dirty="0">
                <a:solidFill>
                  <a:srgbClr val="000000"/>
                </a:solidFill>
                <a:latin typeface="Times" charset="0"/>
              </a:rPr>
              <a:t>Computational Ocean Acoustics, by Finn Jensen, F.B., Kuperman, W.A., Porter, M.B., Schmidt, H., 2011</a:t>
            </a:r>
          </a:p>
          <a:p>
            <a:endParaRPr lang="en-US" sz="1600" b="1" dirty="0" smtClean="0">
              <a:solidFill>
                <a:srgbClr val="000000"/>
              </a:solidFill>
              <a:latin typeface="Times" charset="0"/>
            </a:endParaRPr>
          </a:p>
          <a:p>
            <a:r>
              <a:rPr lang="en-US" sz="1600" b="1" dirty="0" smtClean="0">
                <a:solidFill>
                  <a:srgbClr val="000000"/>
                </a:solidFill>
                <a:latin typeface="Times" charset="0"/>
              </a:rPr>
              <a:t>Big </a:t>
            </a:r>
            <a:r>
              <a:rPr lang="en-US" sz="1600" b="1" dirty="0">
                <a:solidFill>
                  <a:srgbClr val="000000"/>
                </a:solidFill>
                <a:latin typeface="Times" charset="0"/>
              </a:rPr>
              <a:t>plan</a:t>
            </a:r>
          </a:p>
          <a:p>
            <a:pPr>
              <a:buFont typeface="Arial" charset="0"/>
              <a:buChar char="•"/>
            </a:pPr>
            <a:r>
              <a:rPr lang="en-US" sz="1600" dirty="0">
                <a:solidFill>
                  <a:srgbClr val="000000"/>
                </a:solidFill>
                <a:latin typeface="Times" charset="0"/>
              </a:rPr>
              <a:t>First class </a:t>
            </a:r>
            <a:r>
              <a:rPr lang="en-US" sz="1600" dirty="0" smtClean="0">
                <a:solidFill>
                  <a:srgbClr val="000000"/>
                </a:solidFill>
                <a:latin typeface="Times" charset="0"/>
              </a:rPr>
              <a:t>18 </a:t>
            </a:r>
            <a:r>
              <a:rPr lang="en-US" sz="1600" dirty="0">
                <a:solidFill>
                  <a:srgbClr val="000000"/>
                </a:solidFill>
                <a:latin typeface="Times" charset="0"/>
              </a:rPr>
              <a:t>Dec, last </a:t>
            </a:r>
            <a:r>
              <a:rPr lang="en-US" sz="1600" dirty="0" smtClean="0">
                <a:solidFill>
                  <a:srgbClr val="000000"/>
                </a:solidFill>
                <a:latin typeface="Times" charset="0"/>
              </a:rPr>
              <a:t>12 </a:t>
            </a:r>
            <a:r>
              <a:rPr lang="en-US" sz="1600" dirty="0">
                <a:solidFill>
                  <a:srgbClr val="000000"/>
                </a:solidFill>
                <a:latin typeface="Times" charset="0"/>
              </a:rPr>
              <a:t>Jan.</a:t>
            </a:r>
          </a:p>
          <a:p>
            <a:pPr>
              <a:buFont typeface="Arial" charset="0"/>
              <a:buChar char="•"/>
            </a:pPr>
            <a:r>
              <a:rPr lang="en-US" sz="1600" dirty="0">
                <a:solidFill>
                  <a:srgbClr val="000000"/>
                </a:solidFill>
                <a:latin typeface="Times" charset="0"/>
              </a:rPr>
              <a:t>Computer class Tuesday night and Friday last two classes (bring computer).</a:t>
            </a:r>
          </a:p>
          <a:p>
            <a:pPr>
              <a:buFont typeface="Arial" charset="0"/>
              <a:buChar char="•"/>
            </a:pPr>
            <a:r>
              <a:rPr lang="en-US" sz="1600" dirty="0">
                <a:solidFill>
                  <a:srgbClr val="000000"/>
                </a:solidFill>
                <a:latin typeface="Times" charset="0"/>
              </a:rPr>
              <a:t>Homework due Tuesday 8am and Friday 8am. Email </a:t>
            </a:r>
            <a:r>
              <a:rPr lang="en-US" sz="1600" dirty="0" smtClean="0">
                <a:solidFill>
                  <a:srgbClr val="000000"/>
                </a:solidFill>
                <a:latin typeface="Times" charset="0"/>
              </a:rPr>
              <a:t>homework/Matlab </a:t>
            </a:r>
            <a:r>
              <a:rPr lang="en-US" sz="1600" dirty="0">
                <a:solidFill>
                  <a:srgbClr val="000000"/>
                </a:solidFill>
                <a:latin typeface="Times" charset="0"/>
              </a:rPr>
              <a:t>code to Jie Li, jil004@ucsd.edu</a:t>
            </a:r>
          </a:p>
          <a:p>
            <a:r>
              <a:rPr lang="en-US" sz="1600" dirty="0">
                <a:solidFill>
                  <a:srgbClr val="000000"/>
                </a:solidFill>
                <a:latin typeface="Times" charset="0"/>
              </a:rPr>
              <a:t>Each week we meet:</a:t>
            </a:r>
            <a:br>
              <a:rPr lang="en-US" sz="1600" dirty="0">
                <a:solidFill>
                  <a:srgbClr val="000000"/>
                </a:solidFill>
                <a:latin typeface="Times" charset="0"/>
              </a:rPr>
            </a:br>
            <a:r>
              <a:rPr lang="en-US" sz="1600" dirty="0">
                <a:solidFill>
                  <a:srgbClr val="000000"/>
                </a:solidFill>
                <a:latin typeface="Times" charset="0"/>
              </a:rPr>
              <a:t>Tue 8-10:35</a:t>
            </a:r>
            <a:br>
              <a:rPr lang="en-US" sz="1600" dirty="0">
                <a:solidFill>
                  <a:srgbClr val="000000"/>
                </a:solidFill>
                <a:latin typeface="Times" charset="0"/>
              </a:rPr>
            </a:br>
            <a:r>
              <a:rPr lang="en-US" sz="1600" dirty="0">
                <a:solidFill>
                  <a:srgbClr val="000000"/>
                </a:solidFill>
                <a:latin typeface="Times" charset="0"/>
              </a:rPr>
              <a:t>Tue 19:20-20:55 computer</a:t>
            </a:r>
            <a:br>
              <a:rPr lang="en-US" sz="1600" dirty="0">
                <a:solidFill>
                  <a:srgbClr val="000000"/>
                </a:solidFill>
                <a:latin typeface="Times" charset="0"/>
              </a:rPr>
            </a:br>
            <a:r>
              <a:rPr lang="en-US" sz="1600" dirty="0">
                <a:solidFill>
                  <a:srgbClr val="000000"/>
                </a:solidFill>
                <a:latin typeface="Times" charset="0"/>
              </a:rPr>
              <a:t>Thu 14:05-16:40</a:t>
            </a:r>
            <a:br>
              <a:rPr lang="en-US" sz="1600" dirty="0">
                <a:solidFill>
                  <a:srgbClr val="000000"/>
                </a:solidFill>
                <a:latin typeface="Times" charset="0"/>
              </a:rPr>
            </a:br>
            <a:r>
              <a:rPr lang="en-US" sz="1600" dirty="0">
                <a:solidFill>
                  <a:srgbClr val="000000"/>
                </a:solidFill>
                <a:latin typeface="Times" charset="0"/>
              </a:rPr>
              <a:t>Fri 14:04-15-40</a:t>
            </a:r>
            <a:br>
              <a:rPr lang="en-US" sz="1600" dirty="0">
                <a:solidFill>
                  <a:srgbClr val="000000"/>
                </a:solidFill>
                <a:latin typeface="Times" charset="0"/>
              </a:rPr>
            </a:br>
            <a:r>
              <a:rPr lang="en-US" sz="1600" dirty="0">
                <a:solidFill>
                  <a:srgbClr val="000000"/>
                </a:solidFill>
                <a:latin typeface="Times" charset="0"/>
              </a:rPr>
              <a:t>Fri 15:50-17:30 computer</a:t>
            </a:r>
            <a:br>
              <a:rPr lang="en-US" sz="1600" dirty="0">
                <a:solidFill>
                  <a:srgbClr val="000000"/>
                </a:solidFill>
                <a:latin typeface="Times" charset="0"/>
              </a:rPr>
            </a:br>
            <a:endParaRPr lang="en-US" sz="1600" dirty="0" smtClean="0">
              <a:solidFill>
                <a:srgbClr val="000000"/>
              </a:solidFill>
              <a:latin typeface="Times" charset="0"/>
            </a:endParaRPr>
          </a:p>
          <a:p>
            <a:r>
              <a:rPr lang="en-US" sz="1600" dirty="0" smtClean="0">
                <a:solidFill>
                  <a:srgbClr val="000000"/>
                </a:solidFill>
                <a:latin typeface="Times" charset="0"/>
              </a:rPr>
              <a:t>The </a:t>
            </a:r>
            <a:r>
              <a:rPr lang="en-US" sz="1600" dirty="0">
                <a:solidFill>
                  <a:srgbClr val="000000"/>
                </a:solidFill>
                <a:latin typeface="Times" charset="0"/>
              </a:rPr>
              <a:t>first two week focus on ocean wave propagation, Chapter 1-2 and part of 4.</a:t>
            </a:r>
            <a:br>
              <a:rPr lang="en-US" sz="1600" dirty="0">
                <a:solidFill>
                  <a:srgbClr val="000000"/>
                </a:solidFill>
                <a:latin typeface="Times" charset="0"/>
              </a:rPr>
            </a:br>
            <a:r>
              <a:rPr lang="en-US" sz="1600" dirty="0">
                <a:solidFill>
                  <a:srgbClr val="000000"/>
                </a:solidFill>
                <a:latin typeface="Times" charset="0"/>
              </a:rPr>
              <a:t>Third week on pulse propagation</a:t>
            </a:r>
            <a:br>
              <a:rPr lang="en-US" sz="1600" dirty="0">
                <a:solidFill>
                  <a:srgbClr val="000000"/>
                </a:solidFill>
                <a:latin typeface="Times" charset="0"/>
              </a:rPr>
            </a:br>
            <a:r>
              <a:rPr lang="en-US" sz="1600" dirty="0">
                <a:solidFill>
                  <a:srgbClr val="000000"/>
                </a:solidFill>
                <a:latin typeface="Times" charset="0"/>
              </a:rPr>
              <a:t>Forth week on beamforming, matched field</a:t>
            </a:r>
            <a:r>
              <a:rPr lang="en-US" sz="1600" dirty="0" smtClean="0">
                <a:solidFill>
                  <a:srgbClr val="000000"/>
                </a:solidFill>
                <a:latin typeface="Times" charset="0"/>
              </a:rPr>
              <a:t>.</a:t>
            </a:r>
            <a:endParaRPr lang="en-US" sz="1600" dirty="0">
              <a:solidFill>
                <a:srgbClr val="000000"/>
              </a:solidFill>
              <a:latin typeface="Times" charset="0"/>
            </a:endParaRPr>
          </a:p>
        </p:txBody>
      </p:sp>
    </p:spTree>
    <p:extLst>
      <p:ext uri="{BB962C8B-B14F-4D97-AF65-F5344CB8AC3E}">
        <p14:creationId xmlns:p14="http://schemas.microsoft.com/office/powerpoint/2010/main" val="1583652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48212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3946525" y="4175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18436" name="Text Box 4"/>
          <p:cNvSpPr txBox="1">
            <a:spLocks noChangeArrowheads="1"/>
          </p:cNvSpPr>
          <p:nvPr/>
        </p:nvSpPr>
        <p:spPr bwMode="auto">
          <a:xfrm>
            <a:off x="2590800" y="457200"/>
            <a:ext cx="396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latin typeface="Times New Roman" charset="0"/>
              </a:rPr>
              <a:t>GENERIC SOUND SPEED STRUCTURE</a:t>
            </a:r>
            <a:endParaRPr lang="en-US" altLang="x-none" sz="1200">
              <a:latin typeface="Times New Roman" charset="0"/>
            </a:endParaRPr>
          </a:p>
        </p:txBody>
      </p:sp>
    </p:spTree>
    <p:extLst>
      <p:ext uri="{BB962C8B-B14F-4D97-AF65-F5344CB8AC3E}">
        <p14:creationId xmlns:p14="http://schemas.microsoft.com/office/powerpoint/2010/main" val="176255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24113"/>
            <a:ext cx="74676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flipV="1">
            <a:off x="1676400" y="917575"/>
            <a:ext cx="533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19460" name="Text Box 4"/>
          <p:cNvSpPr txBox="1">
            <a:spLocks noChangeArrowheads="1"/>
          </p:cNvSpPr>
          <p:nvPr/>
        </p:nvSpPr>
        <p:spPr bwMode="auto">
          <a:xfrm>
            <a:off x="1600200" y="1219200"/>
            <a:ext cx="563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latin typeface="Times New Roman" charset="0"/>
              </a:rPr>
              <a:t>GLOBAL SOUND SPEED STRUCTURE</a:t>
            </a:r>
            <a:endParaRPr lang="en-US" altLang="x-none" sz="1200">
              <a:latin typeface="Times New Roman" charset="0"/>
            </a:endParaRPr>
          </a:p>
        </p:txBody>
      </p:sp>
    </p:spTree>
    <p:extLst>
      <p:ext uri="{BB962C8B-B14F-4D97-AF65-F5344CB8AC3E}">
        <p14:creationId xmlns:p14="http://schemas.microsoft.com/office/powerpoint/2010/main" val="78956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4"/>
          <p:cNvSpPr>
            <a:spLocks noChangeShapeType="1"/>
          </p:cNvSpPr>
          <p:nvPr/>
        </p:nvSpPr>
        <p:spPr bwMode="auto">
          <a:xfrm>
            <a:off x="2954338" y="1765300"/>
            <a:ext cx="1547812" cy="24114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83" name="Text Box 5"/>
          <p:cNvSpPr txBox="1">
            <a:spLocks noChangeArrowheads="1"/>
          </p:cNvSpPr>
          <p:nvPr/>
        </p:nvSpPr>
        <p:spPr bwMode="auto">
          <a:xfrm>
            <a:off x="2955925" y="291941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a:t>c(z)</a:t>
            </a:r>
          </a:p>
        </p:txBody>
      </p:sp>
      <p:sp>
        <p:nvSpPr>
          <p:cNvPr id="20484" name="Freeform 8"/>
          <p:cNvSpPr>
            <a:spLocks/>
          </p:cNvSpPr>
          <p:nvPr/>
        </p:nvSpPr>
        <p:spPr bwMode="auto">
          <a:xfrm>
            <a:off x="3768725" y="2097088"/>
            <a:ext cx="2011363" cy="500062"/>
          </a:xfrm>
          <a:custGeom>
            <a:avLst/>
            <a:gdLst>
              <a:gd name="T0" fmla="*/ 0 w 708"/>
              <a:gd name="T1" fmla="*/ 41317 h 218"/>
              <a:gd name="T2" fmla="*/ 952133 w 708"/>
              <a:gd name="T3" fmla="*/ 493507 h 218"/>
              <a:gd name="T4" fmla="*/ 2012269 w 708"/>
              <a:gd name="T5" fmla="*/ 0 h 218"/>
              <a:gd name="T6" fmla="*/ 0 60000 65536"/>
              <a:gd name="T7" fmla="*/ 0 60000 65536"/>
              <a:gd name="T8" fmla="*/ 0 60000 65536"/>
            </a:gdLst>
            <a:ahLst/>
            <a:cxnLst>
              <a:cxn ang="T6">
                <a:pos x="T0" y="T1"/>
              </a:cxn>
              <a:cxn ang="T7">
                <a:pos x="T2" y="T3"/>
              </a:cxn>
              <a:cxn ang="T8">
                <a:pos x="T4" y="T5"/>
              </a:cxn>
            </a:cxnLst>
            <a:rect l="0" t="0" r="r" b="b"/>
            <a:pathLst>
              <a:path w="708" h="218">
                <a:moveTo>
                  <a:pt x="0" y="18"/>
                </a:moveTo>
                <a:cubicBezTo>
                  <a:pt x="108" y="118"/>
                  <a:pt x="217" y="218"/>
                  <a:pt x="335" y="215"/>
                </a:cubicBezTo>
                <a:cubicBezTo>
                  <a:pt x="453" y="212"/>
                  <a:pt x="580" y="106"/>
                  <a:pt x="708" y="0"/>
                </a:cubicBezTo>
              </a:path>
            </a:pathLst>
          </a:custGeom>
          <a:noFill/>
          <a:ln w="9525">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485" name="Group 1"/>
          <p:cNvGrpSpPr>
            <a:grpSpLocks/>
          </p:cNvGrpSpPr>
          <p:nvPr/>
        </p:nvGrpSpPr>
        <p:grpSpPr bwMode="auto">
          <a:xfrm>
            <a:off x="4659313" y="2065338"/>
            <a:ext cx="558800" cy="1035050"/>
            <a:chOff x="4495800" y="3817938"/>
            <a:chExt cx="558800" cy="1035050"/>
          </a:xfrm>
        </p:grpSpPr>
        <p:sp>
          <p:nvSpPr>
            <p:cNvPr id="20497" name="Line 6"/>
            <p:cNvSpPr>
              <a:spLocks noChangeShapeType="1"/>
            </p:cNvSpPr>
            <p:nvPr/>
          </p:nvSpPr>
          <p:spPr bwMode="auto">
            <a:xfrm>
              <a:off x="4495800" y="3817938"/>
              <a:ext cx="0" cy="103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8" name="Line 7"/>
            <p:cNvSpPr>
              <a:spLocks noChangeShapeType="1"/>
            </p:cNvSpPr>
            <p:nvPr/>
          </p:nvSpPr>
          <p:spPr bwMode="auto">
            <a:xfrm>
              <a:off x="4648200" y="3817938"/>
              <a:ext cx="0" cy="103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9" name="Line 9"/>
            <p:cNvSpPr>
              <a:spLocks noChangeShapeType="1"/>
            </p:cNvSpPr>
            <p:nvPr/>
          </p:nvSpPr>
          <p:spPr bwMode="auto">
            <a:xfrm>
              <a:off x="4652963" y="4762500"/>
              <a:ext cx="401637"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500" name="Line 10"/>
            <p:cNvSpPr>
              <a:spLocks noChangeShapeType="1"/>
            </p:cNvSpPr>
            <p:nvPr/>
          </p:nvSpPr>
          <p:spPr bwMode="auto">
            <a:xfrm>
              <a:off x="4665663" y="3900488"/>
              <a:ext cx="261937"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0486" name="Group 11"/>
          <p:cNvGrpSpPr>
            <a:grpSpLocks/>
          </p:cNvGrpSpPr>
          <p:nvPr/>
        </p:nvGrpSpPr>
        <p:grpSpPr bwMode="auto">
          <a:xfrm rot="-1786097">
            <a:off x="5780088" y="1439863"/>
            <a:ext cx="558800" cy="1035050"/>
            <a:chOff x="4495800" y="3817938"/>
            <a:chExt cx="558800" cy="1035050"/>
          </a:xfrm>
        </p:grpSpPr>
        <p:sp>
          <p:nvSpPr>
            <p:cNvPr id="20493" name="Line 6"/>
            <p:cNvSpPr>
              <a:spLocks noChangeShapeType="1"/>
            </p:cNvSpPr>
            <p:nvPr/>
          </p:nvSpPr>
          <p:spPr bwMode="auto">
            <a:xfrm>
              <a:off x="4495800" y="3817938"/>
              <a:ext cx="0" cy="103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4" name="Line 7"/>
            <p:cNvSpPr>
              <a:spLocks noChangeShapeType="1"/>
            </p:cNvSpPr>
            <p:nvPr/>
          </p:nvSpPr>
          <p:spPr bwMode="auto">
            <a:xfrm>
              <a:off x="4648200" y="3817938"/>
              <a:ext cx="0" cy="1035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5" name="Line 9"/>
            <p:cNvSpPr>
              <a:spLocks noChangeShapeType="1"/>
            </p:cNvSpPr>
            <p:nvPr/>
          </p:nvSpPr>
          <p:spPr bwMode="auto">
            <a:xfrm>
              <a:off x="4652963" y="4762500"/>
              <a:ext cx="401637"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496" name="Line 10"/>
            <p:cNvSpPr>
              <a:spLocks noChangeShapeType="1"/>
            </p:cNvSpPr>
            <p:nvPr/>
          </p:nvSpPr>
          <p:spPr bwMode="auto">
            <a:xfrm>
              <a:off x="4665663" y="3900488"/>
              <a:ext cx="261937"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0487" name="Title 2"/>
          <p:cNvSpPr>
            <a:spLocks noGrp="1"/>
          </p:cNvSpPr>
          <p:nvPr>
            <p:ph type="title"/>
          </p:nvPr>
        </p:nvSpPr>
        <p:spPr>
          <a:xfrm>
            <a:off x="0" y="22544"/>
            <a:ext cx="9031458" cy="1052513"/>
          </a:xfrm>
        </p:spPr>
        <p:txBody>
          <a:bodyPr/>
          <a:lstStyle/>
          <a:p>
            <a:r>
              <a:rPr lang="en-US" altLang="x-none" sz="2800"/>
              <a:t>Sound is Attracted to </a:t>
            </a:r>
            <a:br>
              <a:rPr lang="en-US" altLang="x-none" sz="2800"/>
            </a:br>
            <a:r>
              <a:rPr lang="en-US" altLang="x-none" sz="2800"/>
              <a:t>Low Speed of Sound!!</a:t>
            </a:r>
          </a:p>
        </p:txBody>
      </p:sp>
      <p:sp>
        <p:nvSpPr>
          <p:cNvPr id="4" name="TextBox 3"/>
          <p:cNvSpPr txBox="1"/>
          <p:nvPr/>
        </p:nvSpPr>
        <p:spPr>
          <a:xfrm>
            <a:off x="3678238" y="4408488"/>
            <a:ext cx="1997075" cy="523875"/>
          </a:xfrm>
          <a:prstGeom prst="rect">
            <a:avLst/>
          </a:prstGeom>
          <a:noFill/>
        </p:spPr>
        <p:txBody>
          <a:bodyPr wrap="none">
            <a:spAutoFit/>
          </a:bodyPr>
          <a:lstStyle/>
          <a:p>
            <a:pPr algn="ctr" eaLnBrk="0" hangingPunct="0">
              <a:defRPr/>
            </a:pPr>
            <a:r>
              <a:rPr lang="en-US" sz="2800" dirty="0">
                <a:solidFill>
                  <a:schemeClr val="accent6"/>
                </a:solidFill>
                <a:ea typeface="+mn-ea"/>
                <a:cs typeface="+mn-cs"/>
              </a:rPr>
              <a:t>Snell’s Law</a:t>
            </a:r>
          </a:p>
        </p:txBody>
      </p:sp>
      <p:pic>
        <p:nvPicPr>
          <p:cNvPr id="20489"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820988" y="4938713"/>
            <a:ext cx="367506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391275" y="1717675"/>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1" name="Straight Connector 9"/>
          <p:cNvCxnSpPr>
            <a:cxnSpLocks noChangeShapeType="1"/>
          </p:cNvCxnSpPr>
          <p:nvPr/>
        </p:nvCxnSpPr>
        <p:spPr bwMode="auto">
          <a:xfrm flipH="1">
            <a:off x="5994400" y="1971675"/>
            <a:ext cx="895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92" name="Straight Connector 25"/>
          <p:cNvCxnSpPr>
            <a:cxnSpLocks noChangeShapeType="1"/>
          </p:cNvCxnSpPr>
          <p:nvPr/>
        </p:nvCxnSpPr>
        <p:spPr bwMode="auto">
          <a:xfrm flipH="1">
            <a:off x="5994400" y="1547813"/>
            <a:ext cx="742950" cy="434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36962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1026"/>
          <p:cNvSpPr>
            <a:spLocks noChangeShapeType="1"/>
          </p:cNvSpPr>
          <p:nvPr/>
        </p:nvSpPr>
        <p:spPr bwMode="auto">
          <a:xfrm>
            <a:off x="1206500" y="1235075"/>
            <a:ext cx="6767513"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07" name="Rectangle 1027"/>
          <p:cNvSpPr>
            <a:spLocks noChangeArrowheads="1"/>
          </p:cNvSpPr>
          <p:nvPr/>
        </p:nvSpPr>
        <p:spPr bwMode="auto">
          <a:xfrm>
            <a:off x="1219200" y="1219200"/>
            <a:ext cx="6781800" cy="4343400"/>
          </a:xfrm>
          <a:prstGeom prst="rect">
            <a:avLst/>
          </a:prstGeom>
          <a:solidFill>
            <a:srgbClr val="CCFFFF">
              <a:alpha val="5098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08" name="Freeform 1028"/>
          <p:cNvSpPr>
            <a:spLocks/>
          </p:cNvSpPr>
          <p:nvPr/>
        </p:nvSpPr>
        <p:spPr bwMode="auto">
          <a:xfrm>
            <a:off x="1219200" y="2463800"/>
            <a:ext cx="838200" cy="3098800"/>
          </a:xfrm>
          <a:custGeom>
            <a:avLst/>
            <a:gdLst>
              <a:gd name="T0" fmla="*/ 0 w 528"/>
              <a:gd name="T1" fmla="*/ 965200 h 1952"/>
              <a:gd name="T2" fmla="*/ 304800 w 528"/>
              <a:gd name="T3" fmla="*/ 355600 h 1952"/>
              <a:gd name="T4" fmla="*/ 838200 w 528"/>
              <a:gd name="T5" fmla="*/ 3098800 h 1952"/>
              <a:gd name="T6" fmla="*/ 0 60000 65536"/>
              <a:gd name="T7" fmla="*/ 0 60000 65536"/>
              <a:gd name="T8" fmla="*/ 0 60000 65536"/>
            </a:gdLst>
            <a:ahLst/>
            <a:cxnLst>
              <a:cxn ang="T6">
                <a:pos x="T0" y="T1"/>
              </a:cxn>
              <a:cxn ang="T7">
                <a:pos x="T2" y="T3"/>
              </a:cxn>
              <a:cxn ang="T8">
                <a:pos x="T4" y="T5"/>
              </a:cxn>
            </a:cxnLst>
            <a:rect l="0" t="0" r="r" b="b"/>
            <a:pathLst>
              <a:path w="528" h="1952">
                <a:moveTo>
                  <a:pt x="0" y="608"/>
                </a:moveTo>
                <a:cubicBezTo>
                  <a:pt x="52" y="304"/>
                  <a:pt x="104" y="0"/>
                  <a:pt x="192" y="224"/>
                </a:cubicBezTo>
                <a:cubicBezTo>
                  <a:pt x="280" y="448"/>
                  <a:pt x="472" y="1664"/>
                  <a:pt x="528" y="1952"/>
                </a:cubicBezTo>
              </a:path>
            </a:pathLst>
          </a:custGeom>
          <a:pattFill prst="pct10">
            <a:fgClr>
              <a:schemeClr val="bg2">
                <a:alpha val="50980"/>
              </a:schemeClr>
            </a:fgClr>
            <a:bgClr>
              <a:srgbClr val="CCFFFF">
                <a:alpha val="50980"/>
              </a:srgbClr>
            </a:bgClr>
          </a:patt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Line 1029"/>
          <p:cNvSpPr>
            <a:spLocks noChangeShapeType="1"/>
          </p:cNvSpPr>
          <p:nvPr/>
        </p:nvSpPr>
        <p:spPr bwMode="auto">
          <a:xfrm flipH="1" flipV="1">
            <a:off x="1524000" y="2743200"/>
            <a:ext cx="12700" cy="539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0" name="Oval 1030"/>
          <p:cNvSpPr>
            <a:spLocks noChangeArrowheads="1"/>
          </p:cNvSpPr>
          <p:nvPr/>
        </p:nvSpPr>
        <p:spPr bwMode="auto">
          <a:xfrm>
            <a:off x="1524000" y="2743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1" name="Oval 1031"/>
          <p:cNvSpPr>
            <a:spLocks noChangeArrowheads="1"/>
          </p:cNvSpPr>
          <p:nvPr/>
        </p:nvSpPr>
        <p:spPr bwMode="auto">
          <a:xfrm>
            <a:off x="1524000" y="28194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2" name="Oval 1032"/>
          <p:cNvSpPr>
            <a:spLocks noChangeArrowheads="1"/>
          </p:cNvSpPr>
          <p:nvPr/>
        </p:nvSpPr>
        <p:spPr bwMode="auto">
          <a:xfrm>
            <a:off x="1524000" y="31242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3" name="Oval 1033"/>
          <p:cNvSpPr>
            <a:spLocks noChangeArrowheads="1"/>
          </p:cNvSpPr>
          <p:nvPr/>
        </p:nvSpPr>
        <p:spPr bwMode="auto">
          <a:xfrm>
            <a:off x="1524000" y="30480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4" name="Oval 1034"/>
          <p:cNvSpPr>
            <a:spLocks noChangeArrowheads="1"/>
          </p:cNvSpPr>
          <p:nvPr/>
        </p:nvSpPr>
        <p:spPr bwMode="auto">
          <a:xfrm>
            <a:off x="1524000" y="28956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5" name="Oval 1035"/>
          <p:cNvSpPr>
            <a:spLocks noChangeArrowheads="1"/>
          </p:cNvSpPr>
          <p:nvPr/>
        </p:nvSpPr>
        <p:spPr bwMode="auto">
          <a:xfrm>
            <a:off x="1524000" y="2971800"/>
            <a:ext cx="76200" cy="7620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6" name="Freeform 1036"/>
          <p:cNvSpPr>
            <a:spLocks/>
          </p:cNvSpPr>
          <p:nvPr/>
        </p:nvSpPr>
        <p:spPr bwMode="auto">
          <a:xfrm>
            <a:off x="1600200" y="1219200"/>
            <a:ext cx="1219200" cy="4343400"/>
          </a:xfrm>
          <a:custGeom>
            <a:avLst/>
            <a:gdLst>
              <a:gd name="T0" fmla="*/ 933450 w 1024"/>
              <a:gd name="T1" fmla="*/ 0 h 2736"/>
              <a:gd name="T2" fmla="*/ 762000 w 1024"/>
              <a:gd name="T3" fmla="*/ 304800 h 2736"/>
              <a:gd name="T4" fmla="*/ 76200 w 1024"/>
              <a:gd name="T5" fmla="*/ 1676400 h 2736"/>
              <a:gd name="T6" fmla="*/ 1219200 w 1024"/>
              <a:gd name="T7" fmla="*/ 4343400 h 27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4" h="2736">
                <a:moveTo>
                  <a:pt x="784" y="0"/>
                </a:moveTo>
                <a:cubicBezTo>
                  <a:pt x="772" y="8"/>
                  <a:pt x="760" y="16"/>
                  <a:pt x="640" y="192"/>
                </a:cubicBezTo>
                <a:cubicBezTo>
                  <a:pt x="520" y="368"/>
                  <a:pt x="0" y="632"/>
                  <a:pt x="64" y="1056"/>
                </a:cubicBezTo>
                <a:cubicBezTo>
                  <a:pt x="128" y="1480"/>
                  <a:pt x="576" y="2108"/>
                  <a:pt x="1024" y="273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1037"/>
          <p:cNvSpPr>
            <a:spLocks noChangeShapeType="1"/>
          </p:cNvSpPr>
          <p:nvPr/>
        </p:nvSpPr>
        <p:spPr bwMode="auto">
          <a:xfrm flipH="1">
            <a:off x="1676400" y="1295400"/>
            <a:ext cx="4114800" cy="1295400"/>
          </a:xfrm>
          <a:prstGeom prst="line">
            <a:avLst/>
          </a:prstGeom>
          <a:noFill/>
          <a:ln w="127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8" name="AutoShape 1038"/>
          <p:cNvSpPr>
            <a:spLocks noChangeArrowheads="1"/>
          </p:cNvSpPr>
          <p:nvPr/>
        </p:nvSpPr>
        <p:spPr bwMode="auto">
          <a:xfrm>
            <a:off x="1219200" y="3429000"/>
            <a:ext cx="838200" cy="2133600"/>
          </a:xfrm>
          <a:prstGeom prst="rtTriangle">
            <a:avLst/>
          </a:prstGeom>
          <a:pattFill prst="pct10">
            <a:fgClr>
              <a:schemeClr val="bg2">
                <a:alpha val="52156"/>
              </a:schemeClr>
            </a:fgClr>
            <a:bgClr>
              <a:srgbClr val="CCFFFF">
                <a:alpha val="52156"/>
              </a:srgb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19" name="Line 1039"/>
          <p:cNvSpPr>
            <a:spLocks noChangeShapeType="1"/>
          </p:cNvSpPr>
          <p:nvPr/>
        </p:nvSpPr>
        <p:spPr bwMode="auto">
          <a:xfrm>
            <a:off x="1219200" y="3429000"/>
            <a:ext cx="0" cy="2133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20" name="Line 1040"/>
          <p:cNvSpPr>
            <a:spLocks noChangeShapeType="1"/>
          </p:cNvSpPr>
          <p:nvPr/>
        </p:nvSpPr>
        <p:spPr bwMode="auto">
          <a:xfrm>
            <a:off x="1219200" y="5562600"/>
            <a:ext cx="8382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21" name="Line 1041"/>
          <p:cNvSpPr>
            <a:spLocks noChangeShapeType="1"/>
          </p:cNvSpPr>
          <p:nvPr/>
        </p:nvSpPr>
        <p:spPr bwMode="auto">
          <a:xfrm>
            <a:off x="1600200" y="5943600"/>
            <a:ext cx="5715000" cy="9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22" name="Oval 1042"/>
          <p:cNvSpPr>
            <a:spLocks noChangeArrowheads="1"/>
          </p:cNvSpPr>
          <p:nvPr/>
        </p:nvSpPr>
        <p:spPr bwMode="auto">
          <a:xfrm>
            <a:off x="6781800" y="1676400"/>
            <a:ext cx="6858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23" name="Rectangle 1043"/>
          <p:cNvSpPr>
            <a:spLocks noChangeArrowheads="1"/>
          </p:cNvSpPr>
          <p:nvPr/>
        </p:nvSpPr>
        <p:spPr bwMode="auto">
          <a:xfrm>
            <a:off x="7010400" y="1600200"/>
            <a:ext cx="762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21524" name="Freeform 1044"/>
          <p:cNvSpPr>
            <a:spLocks/>
          </p:cNvSpPr>
          <p:nvPr/>
        </p:nvSpPr>
        <p:spPr bwMode="auto">
          <a:xfrm>
            <a:off x="6553200" y="1600200"/>
            <a:ext cx="76200" cy="304800"/>
          </a:xfrm>
          <a:custGeom>
            <a:avLst/>
            <a:gdLst>
              <a:gd name="T0" fmla="*/ 76200 w 48"/>
              <a:gd name="T1" fmla="*/ 0 h 192"/>
              <a:gd name="T2" fmla="*/ 0 w 48"/>
              <a:gd name="T3" fmla="*/ 152400 h 192"/>
              <a:gd name="T4" fmla="*/ 76200 w 48"/>
              <a:gd name="T5" fmla="*/ 304800 h 192"/>
              <a:gd name="T6" fmla="*/ 0 60000 65536"/>
              <a:gd name="T7" fmla="*/ 0 60000 65536"/>
              <a:gd name="T8" fmla="*/ 0 60000 65536"/>
            </a:gdLst>
            <a:ahLst/>
            <a:cxnLst>
              <a:cxn ang="T6">
                <a:pos x="T0" y="T1"/>
              </a:cxn>
              <a:cxn ang="T7">
                <a:pos x="T2" y="T3"/>
              </a:cxn>
              <a:cxn ang="T8">
                <a:pos x="T4" y="T5"/>
              </a:cxn>
            </a:cxnLst>
            <a:rect l="0" t="0" r="r" b="b"/>
            <a:pathLst>
              <a:path w="48" h="192">
                <a:moveTo>
                  <a:pt x="48" y="0"/>
                </a:moveTo>
                <a:cubicBezTo>
                  <a:pt x="24" y="32"/>
                  <a:pt x="0" y="64"/>
                  <a:pt x="0" y="96"/>
                </a:cubicBezTo>
                <a:cubicBezTo>
                  <a:pt x="0" y="128"/>
                  <a:pt x="24" y="160"/>
                  <a:pt x="4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Freeform 1045"/>
          <p:cNvSpPr>
            <a:spLocks/>
          </p:cNvSpPr>
          <p:nvPr/>
        </p:nvSpPr>
        <p:spPr bwMode="auto">
          <a:xfrm>
            <a:off x="6477000" y="1600200"/>
            <a:ext cx="76200" cy="304800"/>
          </a:xfrm>
          <a:custGeom>
            <a:avLst/>
            <a:gdLst>
              <a:gd name="T0" fmla="*/ 76200 w 48"/>
              <a:gd name="T1" fmla="*/ 0 h 192"/>
              <a:gd name="T2" fmla="*/ 0 w 48"/>
              <a:gd name="T3" fmla="*/ 152400 h 192"/>
              <a:gd name="T4" fmla="*/ 76200 w 48"/>
              <a:gd name="T5" fmla="*/ 304800 h 192"/>
              <a:gd name="T6" fmla="*/ 0 60000 65536"/>
              <a:gd name="T7" fmla="*/ 0 60000 65536"/>
              <a:gd name="T8" fmla="*/ 0 60000 65536"/>
            </a:gdLst>
            <a:ahLst/>
            <a:cxnLst>
              <a:cxn ang="T6">
                <a:pos x="T0" y="T1"/>
              </a:cxn>
              <a:cxn ang="T7">
                <a:pos x="T2" y="T3"/>
              </a:cxn>
              <a:cxn ang="T8">
                <a:pos x="T4" y="T5"/>
              </a:cxn>
            </a:cxnLst>
            <a:rect l="0" t="0" r="r" b="b"/>
            <a:pathLst>
              <a:path w="48" h="192">
                <a:moveTo>
                  <a:pt x="48" y="0"/>
                </a:moveTo>
                <a:cubicBezTo>
                  <a:pt x="24" y="32"/>
                  <a:pt x="0" y="64"/>
                  <a:pt x="0" y="96"/>
                </a:cubicBezTo>
                <a:cubicBezTo>
                  <a:pt x="0" y="128"/>
                  <a:pt x="24" y="160"/>
                  <a:pt x="4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Freeform 1046"/>
          <p:cNvSpPr>
            <a:spLocks/>
          </p:cNvSpPr>
          <p:nvPr/>
        </p:nvSpPr>
        <p:spPr bwMode="auto">
          <a:xfrm>
            <a:off x="6324600" y="1600200"/>
            <a:ext cx="76200" cy="304800"/>
          </a:xfrm>
          <a:custGeom>
            <a:avLst/>
            <a:gdLst>
              <a:gd name="T0" fmla="*/ 76200 w 48"/>
              <a:gd name="T1" fmla="*/ 0 h 192"/>
              <a:gd name="T2" fmla="*/ 0 w 48"/>
              <a:gd name="T3" fmla="*/ 152400 h 192"/>
              <a:gd name="T4" fmla="*/ 76200 w 48"/>
              <a:gd name="T5" fmla="*/ 304800 h 192"/>
              <a:gd name="T6" fmla="*/ 0 60000 65536"/>
              <a:gd name="T7" fmla="*/ 0 60000 65536"/>
              <a:gd name="T8" fmla="*/ 0 60000 65536"/>
            </a:gdLst>
            <a:ahLst/>
            <a:cxnLst>
              <a:cxn ang="T6">
                <a:pos x="T0" y="T1"/>
              </a:cxn>
              <a:cxn ang="T7">
                <a:pos x="T2" y="T3"/>
              </a:cxn>
              <a:cxn ang="T8">
                <a:pos x="T4" y="T5"/>
              </a:cxn>
            </a:cxnLst>
            <a:rect l="0" t="0" r="r" b="b"/>
            <a:pathLst>
              <a:path w="48" h="192">
                <a:moveTo>
                  <a:pt x="48" y="0"/>
                </a:moveTo>
                <a:cubicBezTo>
                  <a:pt x="24" y="32"/>
                  <a:pt x="0" y="64"/>
                  <a:pt x="0" y="96"/>
                </a:cubicBezTo>
                <a:cubicBezTo>
                  <a:pt x="0" y="128"/>
                  <a:pt x="24" y="160"/>
                  <a:pt x="4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Freeform 1047"/>
          <p:cNvSpPr>
            <a:spLocks/>
          </p:cNvSpPr>
          <p:nvPr/>
        </p:nvSpPr>
        <p:spPr bwMode="auto">
          <a:xfrm>
            <a:off x="6096000" y="1600200"/>
            <a:ext cx="76200" cy="304800"/>
          </a:xfrm>
          <a:custGeom>
            <a:avLst/>
            <a:gdLst>
              <a:gd name="T0" fmla="*/ 76200 w 48"/>
              <a:gd name="T1" fmla="*/ 0 h 192"/>
              <a:gd name="T2" fmla="*/ 0 w 48"/>
              <a:gd name="T3" fmla="*/ 152400 h 192"/>
              <a:gd name="T4" fmla="*/ 76200 w 48"/>
              <a:gd name="T5" fmla="*/ 304800 h 192"/>
              <a:gd name="T6" fmla="*/ 0 60000 65536"/>
              <a:gd name="T7" fmla="*/ 0 60000 65536"/>
              <a:gd name="T8" fmla="*/ 0 60000 65536"/>
            </a:gdLst>
            <a:ahLst/>
            <a:cxnLst>
              <a:cxn ang="T6">
                <a:pos x="T0" y="T1"/>
              </a:cxn>
              <a:cxn ang="T7">
                <a:pos x="T2" y="T3"/>
              </a:cxn>
              <a:cxn ang="T8">
                <a:pos x="T4" y="T5"/>
              </a:cxn>
            </a:cxnLst>
            <a:rect l="0" t="0" r="r" b="b"/>
            <a:pathLst>
              <a:path w="48" h="192">
                <a:moveTo>
                  <a:pt x="48" y="0"/>
                </a:moveTo>
                <a:cubicBezTo>
                  <a:pt x="24" y="32"/>
                  <a:pt x="0" y="64"/>
                  <a:pt x="0" y="96"/>
                </a:cubicBezTo>
                <a:cubicBezTo>
                  <a:pt x="0" y="128"/>
                  <a:pt x="24" y="160"/>
                  <a:pt x="4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Text Box 1048"/>
          <p:cNvSpPr txBox="1">
            <a:spLocks noChangeArrowheads="1"/>
          </p:cNvSpPr>
          <p:nvPr/>
        </p:nvSpPr>
        <p:spPr bwMode="auto">
          <a:xfrm>
            <a:off x="3886200" y="6019800"/>
            <a:ext cx="1928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kumimoji="1" lang="en-US" altLang="zh-TW" sz="1400">
                <a:ea typeface="新細明體" charset="-120"/>
              </a:rPr>
              <a:t>Range ~1000 miles</a:t>
            </a:r>
          </a:p>
        </p:txBody>
      </p:sp>
      <p:sp>
        <p:nvSpPr>
          <p:cNvPr id="21529" name="Text Box 1049"/>
          <p:cNvSpPr txBox="1">
            <a:spLocks noChangeArrowheads="1"/>
          </p:cNvSpPr>
          <p:nvPr/>
        </p:nvSpPr>
        <p:spPr bwMode="auto">
          <a:xfrm>
            <a:off x="6473825" y="868363"/>
            <a:ext cx="1143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kumimoji="1" lang="en-US" altLang="zh-TW" sz="1200">
                <a:ea typeface="新細明體" charset="-120"/>
              </a:rPr>
              <a:t>polar latitudes</a:t>
            </a:r>
          </a:p>
        </p:txBody>
      </p:sp>
      <p:sp>
        <p:nvSpPr>
          <p:cNvPr id="21530" name="Text Box 1050"/>
          <p:cNvSpPr txBox="1">
            <a:spLocks noChangeArrowheads="1"/>
          </p:cNvSpPr>
          <p:nvPr/>
        </p:nvSpPr>
        <p:spPr bwMode="auto">
          <a:xfrm>
            <a:off x="1463675" y="831850"/>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kumimoji="1" lang="en-US" altLang="zh-TW" sz="1200">
                <a:ea typeface="新細明體" charset="-120"/>
              </a:rPr>
              <a:t>Mid latitudes</a:t>
            </a:r>
          </a:p>
        </p:txBody>
      </p:sp>
      <p:sp>
        <p:nvSpPr>
          <p:cNvPr id="21531" name="Text Box 1051"/>
          <p:cNvSpPr txBox="1">
            <a:spLocks noChangeArrowheads="1"/>
          </p:cNvSpPr>
          <p:nvPr/>
        </p:nvSpPr>
        <p:spPr bwMode="auto">
          <a:xfrm>
            <a:off x="838200" y="1828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SOSUS array</a:t>
            </a:r>
          </a:p>
        </p:txBody>
      </p:sp>
      <p:sp>
        <p:nvSpPr>
          <p:cNvPr id="21532" name="Text Box 1052"/>
          <p:cNvSpPr txBox="1">
            <a:spLocks noChangeArrowheads="1"/>
          </p:cNvSpPr>
          <p:nvPr/>
        </p:nvSpPr>
        <p:spPr bwMode="auto">
          <a:xfrm>
            <a:off x="2362200" y="4191000"/>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Typical mid-latitude sound speed profile</a:t>
            </a:r>
          </a:p>
        </p:txBody>
      </p:sp>
      <p:sp>
        <p:nvSpPr>
          <p:cNvPr id="21533" name="Text Box 1053"/>
          <p:cNvSpPr txBox="1">
            <a:spLocks noChangeArrowheads="1"/>
          </p:cNvSpPr>
          <p:nvPr/>
        </p:nvSpPr>
        <p:spPr bwMode="auto">
          <a:xfrm>
            <a:off x="6781800" y="3886200"/>
            <a:ext cx="1219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Typical northern sound speed profile</a:t>
            </a:r>
          </a:p>
        </p:txBody>
      </p:sp>
      <p:sp>
        <p:nvSpPr>
          <p:cNvPr id="21534" name="Text Box 1054"/>
          <p:cNvSpPr txBox="1">
            <a:spLocks noChangeArrowheads="1"/>
          </p:cNvSpPr>
          <p:nvPr/>
        </p:nvSpPr>
        <p:spPr bwMode="auto">
          <a:xfrm>
            <a:off x="6096000" y="1981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Radiated noise</a:t>
            </a:r>
          </a:p>
        </p:txBody>
      </p:sp>
      <p:sp>
        <p:nvSpPr>
          <p:cNvPr id="21535" name="Line 1055"/>
          <p:cNvSpPr>
            <a:spLocks noChangeShapeType="1"/>
          </p:cNvSpPr>
          <p:nvPr/>
        </p:nvSpPr>
        <p:spPr bwMode="auto">
          <a:xfrm flipH="1">
            <a:off x="1676400" y="1676400"/>
            <a:ext cx="4038600" cy="1295400"/>
          </a:xfrm>
          <a:prstGeom prst="line">
            <a:avLst/>
          </a:prstGeom>
          <a:noFill/>
          <a:ln w="12700">
            <a:solidFill>
              <a:srgbClr val="66669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36" name="Line 1056"/>
          <p:cNvSpPr>
            <a:spLocks noChangeShapeType="1"/>
          </p:cNvSpPr>
          <p:nvPr/>
        </p:nvSpPr>
        <p:spPr bwMode="auto">
          <a:xfrm flipH="1">
            <a:off x="1828800" y="2057400"/>
            <a:ext cx="4038600" cy="1295400"/>
          </a:xfrm>
          <a:prstGeom prst="line">
            <a:avLst/>
          </a:prstGeom>
          <a:noFill/>
          <a:ln w="127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37" name="Freeform 1057"/>
          <p:cNvSpPr>
            <a:spLocks/>
          </p:cNvSpPr>
          <p:nvPr/>
        </p:nvSpPr>
        <p:spPr bwMode="auto">
          <a:xfrm>
            <a:off x="5867400" y="1608138"/>
            <a:ext cx="76200" cy="304800"/>
          </a:xfrm>
          <a:custGeom>
            <a:avLst/>
            <a:gdLst>
              <a:gd name="T0" fmla="*/ 76200 w 48"/>
              <a:gd name="T1" fmla="*/ 0 h 192"/>
              <a:gd name="T2" fmla="*/ 0 w 48"/>
              <a:gd name="T3" fmla="*/ 152400 h 192"/>
              <a:gd name="T4" fmla="*/ 76200 w 48"/>
              <a:gd name="T5" fmla="*/ 304800 h 192"/>
              <a:gd name="T6" fmla="*/ 0 60000 65536"/>
              <a:gd name="T7" fmla="*/ 0 60000 65536"/>
              <a:gd name="T8" fmla="*/ 0 60000 65536"/>
            </a:gdLst>
            <a:ahLst/>
            <a:cxnLst>
              <a:cxn ang="T6">
                <a:pos x="T0" y="T1"/>
              </a:cxn>
              <a:cxn ang="T7">
                <a:pos x="T2" y="T3"/>
              </a:cxn>
              <a:cxn ang="T8">
                <a:pos x="T4" y="T5"/>
              </a:cxn>
            </a:cxnLst>
            <a:rect l="0" t="0" r="r" b="b"/>
            <a:pathLst>
              <a:path w="48" h="192">
                <a:moveTo>
                  <a:pt x="48" y="0"/>
                </a:moveTo>
                <a:cubicBezTo>
                  <a:pt x="24" y="32"/>
                  <a:pt x="0" y="64"/>
                  <a:pt x="0" y="96"/>
                </a:cubicBezTo>
                <a:cubicBezTo>
                  <a:pt x="0" y="128"/>
                  <a:pt x="24" y="160"/>
                  <a:pt x="48"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Line 1058"/>
          <p:cNvSpPr>
            <a:spLocks noChangeShapeType="1"/>
          </p:cNvSpPr>
          <p:nvPr/>
        </p:nvSpPr>
        <p:spPr bwMode="auto">
          <a:xfrm>
            <a:off x="1371600" y="22860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39" name="Text Box 1059"/>
          <p:cNvSpPr txBox="1">
            <a:spLocks noChangeArrowheads="1"/>
          </p:cNvSpPr>
          <p:nvPr/>
        </p:nvSpPr>
        <p:spPr bwMode="auto">
          <a:xfrm>
            <a:off x="0" y="3505200"/>
            <a:ext cx="1295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 Sea mountain or continental shelf</a:t>
            </a:r>
          </a:p>
        </p:txBody>
      </p:sp>
      <p:sp>
        <p:nvSpPr>
          <p:cNvPr id="21540" name="Line 1060"/>
          <p:cNvSpPr>
            <a:spLocks noChangeShapeType="1"/>
          </p:cNvSpPr>
          <p:nvPr/>
        </p:nvSpPr>
        <p:spPr bwMode="auto">
          <a:xfrm>
            <a:off x="838200" y="3962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1" name="Line 1061"/>
          <p:cNvSpPr>
            <a:spLocks noChangeShapeType="1"/>
          </p:cNvSpPr>
          <p:nvPr/>
        </p:nvSpPr>
        <p:spPr bwMode="auto">
          <a:xfrm flipH="1">
            <a:off x="2590800" y="48006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2" name="Line 1062"/>
          <p:cNvSpPr>
            <a:spLocks noChangeShapeType="1"/>
          </p:cNvSpPr>
          <p:nvPr/>
        </p:nvSpPr>
        <p:spPr bwMode="auto">
          <a:xfrm flipH="1">
            <a:off x="6934200" y="44958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3" name="Line 1063"/>
          <p:cNvSpPr>
            <a:spLocks noChangeShapeType="1"/>
          </p:cNvSpPr>
          <p:nvPr/>
        </p:nvSpPr>
        <p:spPr bwMode="auto">
          <a:xfrm flipH="1">
            <a:off x="5715000" y="1219200"/>
            <a:ext cx="76200" cy="38100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4" name="Line 1064"/>
          <p:cNvSpPr>
            <a:spLocks noChangeShapeType="1"/>
          </p:cNvSpPr>
          <p:nvPr/>
        </p:nvSpPr>
        <p:spPr bwMode="auto">
          <a:xfrm>
            <a:off x="5715000" y="1600200"/>
            <a:ext cx="1447800" cy="3962400"/>
          </a:xfrm>
          <a:prstGeom prst="line">
            <a:avLst/>
          </a:prstGeom>
          <a:noFill/>
          <a:ln w="317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5" name="Line 1065"/>
          <p:cNvSpPr>
            <a:spLocks noChangeShapeType="1"/>
          </p:cNvSpPr>
          <p:nvPr/>
        </p:nvSpPr>
        <p:spPr bwMode="auto">
          <a:xfrm>
            <a:off x="3913188" y="2368550"/>
            <a:ext cx="476250" cy="4381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6" name="Text Box 1066"/>
          <p:cNvSpPr txBox="1">
            <a:spLocks noChangeArrowheads="1"/>
          </p:cNvSpPr>
          <p:nvPr/>
        </p:nvSpPr>
        <p:spPr bwMode="auto">
          <a:xfrm>
            <a:off x="3730625" y="27701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Ray trapped in the Deep Sound Channel (DSC)</a:t>
            </a:r>
          </a:p>
        </p:txBody>
      </p:sp>
      <p:sp>
        <p:nvSpPr>
          <p:cNvPr id="21547" name="Line 1067"/>
          <p:cNvSpPr>
            <a:spLocks noChangeShapeType="1"/>
          </p:cNvSpPr>
          <p:nvPr/>
        </p:nvSpPr>
        <p:spPr bwMode="auto">
          <a:xfrm>
            <a:off x="8153400" y="1371600"/>
            <a:ext cx="0" cy="403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48" name="Text Box 1068"/>
          <p:cNvSpPr txBox="1">
            <a:spLocks noChangeArrowheads="1"/>
          </p:cNvSpPr>
          <p:nvPr/>
        </p:nvSpPr>
        <p:spPr bwMode="auto">
          <a:xfrm>
            <a:off x="8229600" y="26670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kumimoji="1" lang="en-US" altLang="zh-TW" sz="1400">
                <a:ea typeface="新細明體" charset="-120"/>
              </a:rPr>
              <a:t>   Depth ~10000 ft</a:t>
            </a:r>
          </a:p>
        </p:txBody>
      </p:sp>
      <p:sp>
        <p:nvSpPr>
          <p:cNvPr id="21549" name="Text Box 1069"/>
          <p:cNvSpPr txBox="1">
            <a:spLocks noChangeArrowheads="1"/>
          </p:cNvSpPr>
          <p:nvPr/>
        </p:nvSpPr>
        <p:spPr bwMode="auto">
          <a:xfrm>
            <a:off x="2193925" y="1600200"/>
            <a:ext cx="1535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kumimoji="1" lang="en-US" altLang="zh-TW" sz="1200">
                <a:ea typeface="新細明體" charset="-120"/>
              </a:rPr>
              <a:t>Layers of constant sound speed</a:t>
            </a:r>
          </a:p>
        </p:txBody>
      </p:sp>
      <p:sp>
        <p:nvSpPr>
          <p:cNvPr id="21550" name="Line 1070"/>
          <p:cNvSpPr>
            <a:spLocks noChangeShapeType="1"/>
          </p:cNvSpPr>
          <p:nvPr/>
        </p:nvSpPr>
        <p:spPr bwMode="auto">
          <a:xfrm flipH="1">
            <a:off x="2633663" y="2038350"/>
            <a:ext cx="219075" cy="219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51" name="Line 1071"/>
          <p:cNvSpPr>
            <a:spLocks noChangeShapeType="1"/>
          </p:cNvSpPr>
          <p:nvPr/>
        </p:nvSpPr>
        <p:spPr bwMode="auto">
          <a:xfrm>
            <a:off x="2852738" y="2038350"/>
            <a:ext cx="42862" cy="933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52" name="Freeform 1072"/>
          <p:cNvSpPr>
            <a:spLocks/>
          </p:cNvSpPr>
          <p:nvPr/>
        </p:nvSpPr>
        <p:spPr bwMode="auto">
          <a:xfrm>
            <a:off x="1719263" y="1417638"/>
            <a:ext cx="4022725" cy="1535112"/>
          </a:xfrm>
          <a:custGeom>
            <a:avLst/>
            <a:gdLst>
              <a:gd name="T0" fmla="*/ 4022725 w 2534"/>
              <a:gd name="T1" fmla="*/ 36512 h 967"/>
              <a:gd name="T2" fmla="*/ 3657600 w 2534"/>
              <a:gd name="T3" fmla="*/ 109537 h 967"/>
              <a:gd name="T4" fmla="*/ 3217863 w 2534"/>
              <a:gd name="T5" fmla="*/ 695325 h 967"/>
              <a:gd name="T6" fmla="*/ 2451100 w 2534"/>
              <a:gd name="T7" fmla="*/ 584200 h 967"/>
              <a:gd name="T8" fmla="*/ 2047875 w 2534"/>
              <a:gd name="T9" fmla="*/ 1060450 h 967"/>
              <a:gd name="T10" fmla="*/ 1316038 w 2534"/>
              <a:gd name="T11" fmla="*/ 914400 h 967"/>
              <a:gd name="T12" fmla="*/ 914400 w 2534"/>
              <a:gd name="T13" fmla="*/ 1462087 h 967"/>
              <a:gd name="T14" fmla="*/ 328613 w 2534"/>
              <a:gd name="T15" fmla="*/ 1243012 h 967"/>
              <a:gd name="T16" fmla="*/ 0 w 2534"/>
              <a:gd name="T17" fmla="*/ 1535112 h 9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4" h="967">
                <a:moveTo>
                  <a:pt x="2534" y="23"/>
                </a:moveTo>
                <a:cubicBezTo>
                  <a:pt x="2461" y="11"/>
                  <a:pt x="2389" y="0"/>
                  <a:pt x="2304" y="69"/>
                </a:cubicBezTo>
                <a:cubicBezTo>
                  <a:pt x="2219" y="138"/>
                  <a:pt x="2154" y="388"/>
                  <a:pt x="2027" y="438"/>
                </a:cubicBezTo>
                <a:cubicBezTo>
                  <a:pt x="1900" y="488"/>
                  <a:pt x="1667" y="330"/>
                  <a:pt x="1544" y="368"/>
                </a:cubicBezTo>
                <a:cubicBezTo>
                  <a:pt x="1421" y="406"/>
                  <a:pt x="1409" y="633"/>
                  <a:pt x="1290" y="668"/>
                </a:cubicBezTo>
                <a:cubicBezTo>
                  <a:pt x="1171" y="703"/>
                  <a:pt x="948" y="534"/>
                  <a:pt x="829" y="576"/>
                </a:cubicBezTo>
                <a:cubicBezTo>
                  <a:pt x="710" y="618"/>
                  <a:pt x="680" y="887"/>
                  <a:pt x="576" y="921"/>
                </a:cubicBezTo>
                <a:cubicBezTo>
                  <a:pt x="472" y="955"/>
                  <a:pt x="303" y="775"/>
                  <a:pt x="207" y="783"/>
                </a:cubicBezTo>
                <a:cubicBezTo>
                  <a:pt x="111" y="791"/>
                  <a:pt x="55" y="879"/>
                  <a:pt x="0" y="967"/>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3" name="Line 1073"/>
          <p:cNvSpPr>
            <a:spLocks noChangeShapeType="1"/>
          </p:cNvSpPr>
          <p:nvPr/>
        </p:nvSpPr>
        <p:spPr bwMode="auto">
          <a:xfrm>
            <a:off x="2362200" y="5562600"/>
            <a:ext cx="914400" cy="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54" name="Text Box 1074"/>
          <p:cNvSpPr txBox="1">
            <a:spLocks noChangeArrowheads="1"/>
          </p:cNvSpPr>
          <p:nvPr/>
        </p:nvSpPr>
        <p:spPr bwMode="auto">
          <a:xfrm>
            <a:off x="2590800" y="5608638"/>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200">
                <a:solidFill>
                  <a:schemeClr val="accent2"/>
                </a:solidFill>
                <a:latin typeface="Times" charset="0"/>
              </a:rPr>
              <a:t>C (m/s)</a:t>
            </a:r>
          </a:p>
        </p:txBody>
      </p:sp>
      <p:sp>
        <p:nvSpPr>
          <p:cNvPr id="21555" name="Text Box 1075"/>
          <p:cNvSpPr txBox="1">
            <a:spLocks noChangeArrowheads="1"/>
          </p:cNvSpPr>
          <p:nvPr/>
        </p:nvSpPr>
        <p:spPr bwMode="auto">
          <a:xfrm>
            <a:off x="212725" y="6446838"/>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200">
                <a:latin typeface="Times" charset="0"/>
              </a:rPr>
              <a:t>Box 1</a:t>
            </a:r>
          </a:p>
        </p:txBody>
      </p:sp>
      <p:sp>
        <p:nvSpPr>
          <p:cNvPr id="21556" name="Text Box 1076"/>
          <p:cNvSpPr txBox="1">
            <a:spLocks noChangeArrowheads="1"/>
          </p:cNvSpPr>
          <p:nvPr/>
        </p:nvSpPr>
        <p:spPr bwMode="auto">
          <a:xfrm>
            <a:off x="2317750" y="249238"/>
            <a:ext cx="4876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a:solidFill>
                  <a:schemeClr val="accent2"/>
                </a:solidFill>
                <a:ea typeface="ＭＳ Ｐゴシック" charset="-128"/>
              </a:rPr>
              <a:t>Historical Underwater Acoustics</a:t>
            </a:r>
          </a:p>
        </p:txBody>
      </p:sp>
    </p:spTree>
    <p:extLst>
      <p:ext uri="{BB962C8B-B14F-4D97-AF65-F5344CB8AC3E}">
        <p14:creationId xmlns:p14="http://schemas.microsoft.com/office/powerpoint/2010/main" val="3439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p:cNvPicPr>
            <a:picLocks noChangeAspect="1" noChangeArrowheads="1"/>
          </p:cNvPicPr>
          <p:nvPr/>
        </p:nvPicPr>
        <p:blipFill>
          <a:blip r:embed="rId2">
            <a:extLst>
              <a:ext uri="{28A0092B-C50C-407E-A947-70E740481C1C}">
                <a14:useLocalDpi xmlns:a14="http://schemas.microsoft.com/office/drawing/2010/main" val="0"/>
              </a:ext>
            </a:extLst>
          </a:blip>
          <a:srcRect t="13914" r="7497"/>
          <a:stretch>
            <a:fillRect/>
          </a:stretch>
        </p:blipFill>
        <p:spPr bwMode="auto">
          <a:xfrm>
            <a:off x="685800" y="1933575"/>
            <a:ext cx="718978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027"/>
          <p:cNvSpPr txBox="1">
            <a:spLocks noChangeArrowheads="1"/>
          </p:cNvSpPr>
          <p:nvPr/>
        </p:nvSpPr>
        <p:spPr bwMode="auto">
          <a:xfrm>
            <a:off x="2006600" y="396875"/>
            <a:ext cx="5943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x-none">
                <a:solidFill>
                  <a:schemeClr val="accent2"/>
                </a:solidFill>
              </a:rPr>
              <a:t>SOUND SPEED, SNELL’S LAW AND ATTENUATION</a:t>
            </a:r>
          </a:p>
        </p:txBody>
      </p:sp>
      <p:sp>
        <p:nvSpPr>
          <p:cNvPr id="22532" name="Text Box 1028"/>
          <p:cNvSpPr txBox="1">
            <a:spLocks noChangeArrowheads="1"/>
          </p:cNvSpPr>
          <p:nvPr/>
        </p:nvSpPr>
        <p:spPr bwMode="auto">
          <a:xfrm>
            <a:off x="1533525" y="3019425"/>
            <a:ext cx="1471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2000">
                <a:solidFill>
                  <a:schemeClr val="accent2"/>
                </a:solidFill>
              </a:rPr>
              <a:t>Snell’s Law</a:t>
            </a:r>
          </a:p>
        </p:txBody>
      </p:sp>
      <p:sp>
        <p:nvSpPr>
          <p:cNvPr id="22533" name="Text Box 1029"/>
          <p:cNvSpPr txBox="1">
            <a:spLocks noChangeArrowheads="1"/>
          </p:cNvSpPr>
          <p:nvPr/>
        </p:nvSpPr>
        <p:spPr bwMode="auto">
          <a:xfrm>
            <a:off x="1628775" y="3584575"/>
            <a:ext cx="1468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2000">
                <a:solidFill>
                  <a:schemeClr val="accent2"/>
                </a:solidFill>
              </a:rPr>
              <a:t>Attenuation</a:t>
            </a:r>
          </a:p>
        </p:txBody>
      </p:sp>
      <p:sp>
        <p:nvSpPr>
          <p:cNvPr id="22534" name="Text Box 1030"/>
          <p:cNvSpPr txBox="1">
            <a:spLocks noChangeArrowheads="1"/>
          </p:cNvSpPr>
          <p:nvPr/>
        </p:nvSpPr>
        <p:spPr bwMode="auto">
          <a:xfrm>
            <a:off x="1363663" y="1452563"/>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2000">
                <a:solidFill>
                  <a:schemeClr val="accent2"/>
                </a:solidFill>
              </a:rPr>
              <a:t>Sound Speed</a:t>
            </a:r>
          </a:p>
        </p:txBody>
      </p:sp>
    </p:spTree>
    <p:extLst>
      <p:ext uri="{BB962C8B-B14F-4D97-AF65-F5344CB8AC3E}">
        <p14:creationId xmlns:p14="http://schemas.microsoft.com/office/powerpoint/2010/main" val="113599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447800"/>
            <a:ext cx="79898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1484313" y="425450"/>
            <a:ext cx="69405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DEEP SOUND -CHANNEL PROPAGATION </a:t>
            </a:r>
          </a:p>
          <a:p>
            <a:pPr algn="ctr"/>
            <a:r>
              <a:rPr lang="en-US" altLang="x-none">
                <a:solidFill>
                  <a:schemeClr val="accent2"/>
                </a:solidFill>
              </a:rPr>
              <a:t>(NORWEGIAN SEA)</a:t>
            </a:r>
          </a:p>
        </p:txBody>
      </p:sp>
    </p:spTree>
    <p:extLst>
      <p:ext uri="{BB962C8B-B14F-4D97-AF65-F5344CB8AC3E}">
        <p14:creationId xmlns:p14="http://schemas.microsoft.com/office/powerpoint/2010/main" val="643120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524000"/>
            <a:ext cx="79898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2120900" y="420688"/>
            <a:ext cx="492918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SURFACE-DUCT PROPAGATION</a:t>
            </a:r>
          </a:p>
          <a:p>
            <a:pPr algn="ctr"/>
            <a:r>
              <a:rPr lang="en-US" altLang="x-none">
                <a:solidFill>
                  <a:schemeClr val="accent2"/>
                </a:solidFill>
              </a:rPr>
              <a:t>(NORWEGIAN SEA)</a:t>
            </a:r>
          </a:p>
        </p:txBody>
      </p:sp>
    </p:spTree>
    <p:extLst>
      <p:ext uri="{BB962C8B-B14F-4D97-AF65-F5344CB8AC3E}">
        <p14:creationId xmlns:p14="http://schemas.microsoft.com/office/powerpoint/2010/main" val="643434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547813" y="179388"/>
            <a:ext cx="6902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CONVERGENCE ZONE PROPAGATION </a:t>
            </a:r>
          </a:p>
          <a:p>
            <a:pPr algn="ctr"/>
            <a:r>
              <a:rPr lang="en-US" altLang="x-none" b="1">
                <a:solidFill>
                  <a:schemeClr val="accent2"/>
                </a:solidFill>
              </a:rPr>
              <a:t>(NORTH ATLANTIC)</a:t>
            </a:r>
          </a:p>
        </p:txBody>
      </p:sp>
    </p:spTree>
    <p:extLst>
      <p:ext uri="{BB962C8B-B14F-4D97-AF65-F5344CB8AC3E}">
        <p14:creationId xmlns:p14="http://schemas.microsoft.com/office/powerpoint/2010/main" val="1627562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600200"/>
            <a:ext cx="79898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657475" y="381000"/>
            <a:ext cx="3689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ARCTIC PROPAGATION</a:t>
            </a:r>
            <a:endParaRPr lang="en-US" altLang="x-none">
              <a:solidFill>
                <a:schemeClr val="accent2"/>
              </a:solidFill>
            </a:endParaRPr>
          </a:p>
        </p:txBody>
      </p:sp>
    </p:spTree>
    <p:extLst>
      <p:ext uri="{BB962C8B-B14F-4D97-AF65-F5344CB8AC3E}">
        <p14:creationId xmlns:p14="http://schemas.microsoft.com/office/powerpoint/2010/main" val="195138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90500"/>
            <a:ext cx="7810500" cy="5509200"/>
          </a:xfrm>
          <a:prstGeom prst="rect">
            <a:avLst/>
          </a:prstGeom>
          <a:noFill/>
        </p:spPr>
        <p:txBody>
          <a:bodyPr wrap="square" rtlCol="0">
            <a:spAutoFit/>
          </a:bodyPr>
          <a:lstStyle/>
          <a:p>
            <a:r>
              <a:rPr lang="en-US" sz="8800" dirty="0" smtClean="0"/>
              <a:t>I Presented to here on </a:t>
            </a:r>
            <a:r>
              <a:rPr lang="en-US" sz="8800" smtClean="0"/>
              <a:t>day 1in China </a:t>
            </a:r>
            <a:r>
              <a:rPr lang="en-US" sz="8800" dirty="0" smtClean="0"/>
              <a:t>13 Dec 2016</a:t>
            </a:r>
            <a:endParaRPr lang="en-US" sz="8800" dirty="0"/>
          </a:p>
        </p:txBody>
      </p:sp>
    </p:spTree>
    <p:extLst>
      <p:ext uri="{BB962C8B-B14F-4D97-AF65-F5344CB8AC3E}">
        <p14:creationId xmlns:p14="http://schemas.microsoft.com/office/powerpoint/2010/main" val="50967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4171" y="514390"/>
            <a:ext cx="8665029" cy="6217920"/>
          </a:xfrm>
        </p:spPr>
        <p:txBody>
          <a:bodyPr/>
          <a:lstStyle/>
          <a:p>
            <a:pPr marL="0" indent="0">
              <a:buNone/>
            </a:pPr>
            <a:r>
              <a:rPr lang="en-US" sz="1200" b="1" dirty="0"/>
              <a:t>Classes</a:t>
            </a:r>
          </a:p>
          <a:p>
            <a:pPr marL="0" indent="0">
              <a:buNone/>
            </a:pPr>
            <a:r>
              <a:rPr lang="en-US" sz="1200" b="1" dirty="0"/>
              <a:t>week 1:</a:t>
            </a:r>
            <a:r>
              <a:rPr lang="en-US" sz="1200" dirty="0"/>
              <a:t>class1: Homework1: read </a:t>
            </a:r>
            <a:r>
              <a:rPr lang="en-US" sz="1200" dirty="0" smtClean="0"/>
              <a:t>up to </a:t>
            </a:r>
            <a:r>
              <a:rPr lang="en-US" sz="1200" dirty="0"/>
              <a:t>page 35. Ask one (any!) question related to this in class. TL (1.3.4), Lloyd mirror (1.4.2), </a:t>
            </a:r>
            <a:r>
              <a:rPr lang="en-US" sz="1200" dirty="0" err="1"/>
              <a:t>Snells</a:t>
            </a:r>
            <a:r>
              <a:rPr lang="en-US" sz="1200" dirty="0"/>
              <a:t> law (check seismics), 1.6 bottom loss</a:t>
            </a:r>
          </a:p>
          <a:p>
            <a:pPr marL="0" indent="0">
              <a:buNone/>
            </a:pPr>
            <a:r>
              <a:rPr lang="en-US" sz="1200" dirty="0"/>
              <a:t>class2 computer homework1</a:t>
            </a:r>
          </a:p>
          <a:p>
            <a:pPr marL="0" indent="0">
              <a:buNone/>
            </a:pPr>
            <a:r>
              <a:rPr lang="en-US" sz="1200" dirty="0"/>
              <a:t>class3 Bottom loss, wave eq., Helmholtz 2-2.3</a:t>
            </a:r>
          </a:p>
          <a:p>
            <a:pPr marL="0" indent="0">
              <a:buNone/>
            </a:pPr>
            <a:r>
              <a:rPr lang="en-US" sz="1200" dirty="0"/>
              <a:t>class4 Layered media 2.4.1- 2.4.2</a:t>
            </a:r>
          </a:p>
          <a:p>
            <a:pPr marL="0" indent="0">
              <a:buNone/>
            </a:pPr>
            <a:r>
              <a:rPr lang="en-US" sz="1200" dirty="0"/>
              <a:t>class5 computer homework2 </a:t>
            </a:r>
            <a:br>
              <a:rPr lang="en-US" sz="1200" dirty="0"/>
            </a:br>
            <a:r>
              <a:rPr lang="en-US" sz="1200" b="1" dirty="0"/>
              <a:t>week 2:</a:t>
            </a:r>
            <a:endParaRPr lang="en-US" sz="1200" dirty="0"/>
          </a:p>
          <a:p>
            <a:pPr marL="0" indent="0">
              <a:buNone/>
            </a:pPr>
            <a:r>
              <a:rPr lang="en-US" sz="1200" dirty="0"/>
              <a:t>Class6: 2.4.3-2.4</a:t>
            </a:r>
          </a:p>
          <a:p>
            <a:pPr marL="0" indent="0">
              <a:buNone/>
            </a:pPr>
            <a:r>
              <a:rPr lang="en-US" sz="1200" dirty="0"/>
              <a:t>Class7 computer homework3</a:t>
            </a:r>
          </a:p>
          <a:p>
            <a:pPr marL="0" indent="0">
              <a:buNone/>
            </a:pPr>
            <a:r>
              <a:rPr lang="en-US" sz="1200" dirty="0"/>
              <a:t>Class8 </a:t>
            </a:r>
            <a:r>
              <a:rPr lang="en-US" sz="1200" dirty="0" err="1"/>
              <a:t>ch</a:t>
            </a:r>
            <a:r>
              <a:rPr lang="en-US" sz="1200" dirty="0"/>
              <a:t> 4 appendix A</a:t>
            </a:r>
          </a:p>
          <a:p>
            <a:pPr marL="0" indent="0">
              <a:buNone/>
            </a:pPr>
            <a:r>
              <a:rPr lang="en-US" sz="1200" dirty="0"/>
              <a:t>Class9 2.5</a:t>
            </a:r>
          </a:p>
          <a:p>
            <a:pPr marL="0" indent="0">
              <a:buNone/>
            </a:pPr>
            <a:r>
              <a:rPr lang="en-US" sz="1200" dirty="0"/>
              <a:t>Class10 computer homework4 </a:t>
            </a:r>
            <a:br>
              <a:rPr lang="en-US" sz="1200" dirty="0"/>
            </a:br>
            <a:r>
              <a:rPr lang="en-US" sz="1200" b="1" dirty="0"/>
              <a:t>week 3:</a:t>
            </a:r>
            <a:endParaRPr lang="en-US" sz="1200" dirty="0"/>
          </a:p>
          <a:p>
            <a:pPr marL="0" indent="0">
              <a:buNone/>
            </a:pPr>
            <a:r>
              <a:rPr lang="en-US" sz="1200" dirty="0"/>
              <a:t>Class11: Waveforms COA8.-8.2, 8.3.2, COA 3.2</a:t>
            </a:r>
          </a:p>
          <a:p>
            <a:pPr marL="0" indent="0">
              <a:buNone/>
            </a:pPr>
            <a:r>
              <a:rPr lang="en-US" sz="1200" dirty="0"/>
              <a:t>Class12 computer homework5, FFT</a:t>
            </a:r>
          </a:p>
          <a:p>
            <a:pPr marL="0" indent="0">
              <a:buNone/>
            </a:pPr>
            <a:r>
              <a:rPr lang="en-US" sz="1200" dirty="0"/>
              <a:t>Class13 Seismic waveform reflections, deconvolution</a:t>
            </a:r>
          </a:p>
          <a:p>
            <a:pPr marL="0" indent="0">
              <a:buNone/>
            </a:pPr>
            <a:r>
              <a:rPr lang="en-US" sz="1200" dirty="0"/>
              <a:t>Class14 </a:t>
            </a:r>
            <a:r>
              <a:rPr lang="en-US" sz="1200" dirty="0" err="1"/>
              <a:t>beamform</a:t>
            </a:r>
            <a:endParaRPr lang="en-US" sz="1200" dirty="0"/>
          </a:p>
          <a:p>
            <a:pPr marL="0" indent="0">
              <a:buNone/>
            </a:pPr>
            <a:r>
              <a:rPr lang="en-US" sz="1200" dirty="0"/>
              <a:t>Class15 computer homework6 </a:t>
            </a:r>
            <a:br>
              <a:rPr lang="en-US" sz="1200" dirty="0"/>
            </a:br>
            <a:r>
              <a:rPr lang="en-US" sz="1200" b="1" dirty="0"/>
              <a:t>week 4:</a:t>
            </a:r>
            <a:endParaRPr lang="en-US" sz="1200" dirty="0"/>
          </a:p>
          <a:p>
            <a:pPr marL="0" indent="0">
              <a:buNone/>
            </a:pPr>
            <a:r>
              <a:rPr lang="en-US" sz="1200" dirty="0"/>
              <a:t>Class16: </a:t>
            </a:r>
            <a:r>
              <a:rPr lang="en-US" sz="1200" dirty="0" err="1"/>
              <a:t>beamform</a:t>
            </a:r>
            <a:r>
              <a:rPr lang="en-US" sz="1200" dirty="0"/>
              <a:t>, high resolution </a:t>
            </a:r>
            <a:r>
              <a:rPr lang="en-US" sz="1200" dirty="0" err="1"/>
              <a:t>beamform</a:t>
            </a:r>
            <a:endParaRPr lang="en-US" sz="1200" dirty="0"/>
          </a:p>
          <a:p>
            <a:pPr marL="0" indent="0">
              <a:buNone/>
            </a:pPr>
            <a:r>
              <a:rPr lang="en-US" sz="1200" dirty="0"/>
              <a:t>Class17 computer homework7</a:t>
            </a:r>
          </a:p>
          <a:p>
            <a:pPr marL="0" indent="0">
              <a:buNone/>
            </a:pPr>
            <a:r>
              <a:rPr lang="en-US" sz="1200" dirty="0"/>
              <a:t>Class18 Compressed sensing in acoustics</a:t>
            </a:r>
          </a:p>
          <a:p>
            <a:pPr marL="0" indent="0">
              <a:buNone/>
            </a:pPr>
            <a:r>
              <a:rPr lang="en-US" sz="1200" dirty="0"/>
              <a:t>Class19 matched field</a:t>
            </a:r>
          </a:p>
          <a:p>
            <a:pPr marL="0" indent="0">
              <a:buNone/>
            </a:pPr>
            <a:r>
              <a:rPr lang="en-US" sz="1200" dirty="0"/>
              <a:t>Class20 final projects,</a:t>
            </a:r>
          </a:p>
          <a:p>
            <a:pPr marL="0" indent="0">
              <a:buNone/>
            </a:pPr>
            <a:r>
              <a:rPr lang="en-US" sz="1200" dirty="0"/>
              <a:t>week 5 Noise and noise processing. 9.3, </a:t>
            </a:r>
            <a:r>
              <a:rPr lang="en-US" sz="1200" dirty="0" smtClean="0"/>
              <a:t>10.4.3</a:t>
            </a:r>
            <a:endParaRPr lang="en-US" sz="1200" dirty="0"/>
          </a:p>
        </p:txBody>
      </p:sp>
    </p:spTree>
    <p:extLst>
      <p:ext uri="{BB962C8B-B14F-4D97-AF65-F5344CB8AC3E}">
        <p14:creationId xmlns:p14="http://schemas.microsoft.com/office/powerpoint/2010/main" val="175457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403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1444625" y="214313"/>
            <a:ext cx="6835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SHALLOW WATER SOUND SPEED PROFILES</a:t>
            </a:r>
            <a:endParaRPr lang="en-US" altLang="x-none">
              <a:solidFill>
                <a:schemeClr val="accent2"/>
              </a:solidFill>
            </a:endParaRPr>
          </a:p>
        </p:txBody>
      </p:sp>
    </p:spTree>
    <p:extLst>
      <p:ext uri="{BB962C8B-B14F-4D97-AF65-F5344CB8AC3E}">
        <p14:creationId xmlns:p14="http://schemas.microsoft.com/office/powerpoint/2010/main" val="63564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70" y="1149350"/>
            <a:ext cx="5112067" cy="545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1524000" y="874713"/>
            <a:ext cx="6096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31749" name="Text Box 5"/>
          <p:cNvSpPr txBox="1">
            <a:spLocks noChangeArrowheads="1"/>
          </p:cNvSpPr>
          <p:nvPr/>
        </p:nvSpPr>
        <p:spPr bwMode="auto">
          <a:xfrm>
            <a:off x="304800" y="52388"/>
            <a:ext cx="731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dirty="0" smtClean="0">
                <a:solidFill>
                  <a:schemeClr val="accent2"/>
                </a:solidFill>
              </a:rPr>
              <a:t>REFLECTIVITY</a:t>
            </a:r>
            <a:endParaRPr lang="en-US" altLang="x-none" dirty="0">
              <a:solidFill>
                <a:schemeClr val="accent2"/>
              </a:solidFill>
            </a:endParaRPr>
          </a:p>
        </p:txBody>
      </p:sp>
    </p:spTree>
    <p:extLst>
      <p:ext uri="{BB962C8B-B14F-4D97-AF65-F5344CB8AC3E}">
        <p14:creationId xmlns:p14="http://schemas.microsoft.com/office/powerpoint/2010/main" val="163440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02" y="1195755"/>
            <a:ext cx="8725875" cy="443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304800" y="52388"/>
            <a:ext cx="731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dirty="0" smtClean="0">
                <a:solidFill>
                  <a:schemeClr val="accent2"/>
                </a:solidFill>
              </a:rPr>
              <a:t>SHALLOW </a:t>
            </a:r>
            <a:r>
              <a:rPr lang="en-US" altLang="x-none" b="1" dirty="0">
                <a:solidFill>
                  <a:schemeClr val="accent2"/>
                </a:solidFill>
              </a:rPr>
              <a:t>WATER PROPAGATION</a:t>
            </a:r>
            <a:endParaRPr lang="en-US" altLang="x-none" dirty="0">
              <a:solidFill>
                <a:schemeClr val="accent2"/>
              </a:solidFill>
            </a:endParaRPr>
          </a:p>
        </p:txBody>
      </p:sp>
    </p:spTree>
    <p:extLst>
      <p:ext uri="{BB962C8B-B14F-4D97-AF65-F5344CB8AC3E}">
        <p14:creationId xmlns:p14="http://schemas.microsoft.com/office/powerpoint/2010/main" val="115738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6638"/>
            <a:ext cx="655320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075"/>
          <p:cNvSpPr txBox="1">
            <a:spLocks noChangeArrowheads="1"/>
          </p:cNvSpPr>
          <p:nvPr/>
        </p:nvSpPr>
        <p:spPr bwMode="auto">
          <a:xfrm>
            <a:off x="2152650" y="192088"/>
            <a:ext cx="5045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CONSTRUCTIVE INTERFERENCE</a:t>
            </a:r>
          </a:p>
          <a:p>
            <a:pPr algn="ctr"/>
            <a:r>
              <a:rPr lang="en-US" altLang="x-none" b="1">
                <a:solidFill>
                  <a:schemeClr val="accent2"/>
                </a:solidFill>
              </a:rPr>
              <a:t>MODAL PROPAGATION</a:t>
            </a:r>
            <a:endParaRPr lang="en-US" altLang="x-none">
              <a:solidFill>
                <a:schemeClr val="accent2"/>
              </a:solidFill>
            </a:endParaRPr>
          </a:p>
        </p:txBody>
      </p:sp>
    </p:spTree>
    <p:extLst>
      <p:ext uri="{BB962C8B-B14F-4D97-AF65-F5344CB8AC3E}">
        <p14:creationId xmlns:p14="http://schemas.microsoft.com/office/powerpoint/2010/main" val="1037490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flipH="1">
            <a:off x="3352800" y="1058863"/>
            <a:ext cx="3276600" cy="1828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5155" name="Rectangle 3"/>
          <p:cNvSpPr>
            <a:spLocks noChangeArrowheads="1"/>
          </p:cNvSpPr>
          <p:nvPr/>
        </p:nvSpPr>
        <p:spPr bwMode="auto">
          <a:xfrm>
            <a:off x="1676400" y="2887663"/>
            <a:ext cx="5867400" cy="533400"/>
          </a:xfrm>
          <a:prstGeom prst="rect">
            <a:avLst/>
          </a:pr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defRPr/>
            </a:pPr>
            <a:endParaRPr lang="en-US">
              <a:ea typeface="+mn-ea"/>
              <a:cs typeface="+mn-cs"/>
            </a:endParaRPr>
          </a:p>
        </p:txBody>
      </p:sp>
      <p:sp>
        <p:nvSpPr>
          <p:cNvPr id="33796" name="Line 4"/>
          <p:cNvSpPr>
            <a:spLocks noChangeShapeType="1"/>
          </p:cNvSpPr>
          <p:nvPr/>
        </p:nvSpPr>
        <p:spPr bwMode="auto">
          <a:xfrm>
            <a:off x="1676400" y="1058863"/>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7" name="Line 5"/>
          <p:cNvSpPr>
            <a:spLocks noChangeShapeType="1"/>
          </p:cNvSpPr>
          <p:nvPr/>
        </p:nvSpPr>
        <p:spPr bwMode="auto">
          <a:xfrm>
            <a:off x="1676400" y="1973263"/>
            <a:ext cx="152400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8" name="Line 6"/>
          <p:cNvSpPr>
            <a:spLocks noChangeShapeType="1"/>
          </p:cNvSpPr>
          <p:nvPr/>
        </p:nvSpPr>
        <p:spPr bwMode="auto">
          <a:xfrm flipV="1">
            <a:off x="1676400" y="1058863"/>
            <a:ext cx="152400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799" name="Line 7"/>
          <p:cNvSpPr>
            <a:spLocks noChangeShapeType="1"/>
          </p:cNvSpPr>
          <p:nvPr/>
        </p:nvSpPr>
        <p:spPr bwMode="auto">
          <a:xfrm>
            <a:off x="1676400" y="1973263"/>
            <a:ext cx="5791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0" name="Line 8"/>
          <p:cNvSpPr>
            <a:spLocks noChangeShapeType="1"/>
          </p:cNvSpPr>
          <p:nvPr/>
        </p:nvSpPr>
        <p:spPr bwMode="auto">
          <a:xfrm>
            <a:off x="1676400" y="1973263"/>
            <a:ext cx="5867400" cy="685800"/>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1" name="Line 9"/>
          <p:cNvSpPr>
            <a:spLocks noChangeShapeType="1"/>
          </p:cNvSpPr>
          <p:nvPr/>
        </p:nvSpPr>
        <p:spPr bwMode="auto">
          <a:xfrm>
            <a:off x="1676400" y="1973263"/>
            <a:ext cx="5029200" cy="91440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2" name="Line 10"/>
          <p:cNvSpPr>
            <a:spLocks noChangeShapeType="1"/>
          </p:cNvSpPr>
          <p:nvPr/>
        </p:nvSpPr>
        <p:spPr bwMode="auto">
          <a:xfrm>
            <a:off x="1676400" y="1973263"/>
            <a:ext cx="1676400" cy="9144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3" name="Line 11"/>
          <p:cNvSpPr>
            <a:spLocks noChangeShapeType="1"/>
          </p:cNvSpPr>
          <p:nvPr/>
        </p:nvSpPr>
        <p:spPr bwMode="auto">
          <a:xfrm flipH="1">
            <a:off x="6629400" y="2735263"/>
            <a:ext cx="838200" cy="152400"/>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4" name="Line 12"/>
          <p:cNvSpPr>
            <a:spLocks noChangeShapeType="1"/>
          </p:cNvSpPr>
          <p:nvPr/>
        </p:nvSpPr>
        <p:spPr bwMode="auto">
          <a:xfrm>
            <a:off x="6629400" y="1058863"/>
            <a:ext cx="838200" cy="4572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5" name="Arc 13"/>
          <p:cNvSpPr>
            <a:spLocks/>
          </p:cNvSpPr>
          <p:nvPr/>
        </p:nvSpPr>
        <p:spPr bwMode="auto">
          <a:xfrm>
            <a:off x="2209800" y="1668463"/>
            <a:ext cx="228600" cy="304800"/>
          </a:xfrm>
          <a:custGeom>
            <a:avLst/>
            <a:gdLst>
              <a:gd name="T0" fmla="*/ 0 w 21600"/>
              <a:gd name="T1" fmla="*/ 0 h 21600"/>
              <a:gd name="T2" fmla="*/ 228600 w 21600"/>
              <a:gd name="T3" fmla="*/ 304800 h 21600"/>
              <a:gd name="T4" fmla="*/ 0 w 21600"/>
              <a:gd name="T5" fmla="*/ 3048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6" name="Arc 14"/>
          <p:cNvSpPr>
            <a:spLocks/>
          </p:cNvSpPr>
          <p:nvPr/>
        </p:nvSpPr>
        <p:spPr bwMode="auto">
          <a:xfrm flipV="1">
            <a:off x="5562600" y="1973263"/>
            <a:ext cx="228600" cy="457200"/>
          </a:xfrm>
          <a:custGeom>
            <a:avLst/>
            <a:gdLst>
              <a:gd name="T0" fmla="*/ 0 w 21600"/>
              <a:gd name="T1" fmla="*/ 0 h 21600"/>
              <a:gd name="T2" fmla="*/ 228600 w 21600"/>
              <a:gd name="T3" fmla="*/ 457200 h 21600"/>
              <a:gd name="T4" fmla="*/ 0 w 21600"/>
              <a:gd name="T5" fmla="*/ 457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00FF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Arc 15"/>
          <p:cNvSpPr>
            <a:spLocks/>
          </p:cNvSpPr>
          <p:nvPr/>
        </p:nvSpPr>
        <p:spPr bwMode="auto">
          <a:xfrm flipV="1">
            <a:off x="4800600" y="1973263"/>
            <a:ext cx="381000" cy="533400"/>
          </a:xfrm>
          <a:custGeom>
            <a:avLst/>
            <a:gdLst>
              <a:gd name="T0" fmla="*/ 0 w 21600"/>
              <a:gd name="T1" fmla="*/ 0 h 21600"/>
              <a:gd name="T2" fmla="*/ 381000 w 21600"/>
              <a:gd name="T3" fmla="*/ 533400 h 21600"/>
              <a:gd name="T4" fmla="*/ 0 w 21600"/>
              <a:gd name="T5" fmla="*/ 533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8" name="Arc 16"/>
          <p:cNvSpPr>
            <a:spLocks/>
          </p:cNvSpPr>
          <p:nvPr/>
        </p:nvSpPr>
        <p:spPr bwMode="auto">
          <a:xfrm flipV="1">
            <a:off x="2819400" y="1973263"/>
            <a:ext cx="381000" cy="609600"/>
          </a:xfrm>
          <a:custGeom>
            <a:avLst/>
            <a:gdLst>
              <a:gd name="T0" fmla="*/ 0 w 21600"/>
              <a:gd name="T1" fmla="*/ 0 h 21600"/>
              <a:gd name="T2" fmla="*/ 381000 w 21600"/>
              <a:gd name="T3" fmla="*/ 609600 h 21600"/>
              <a:gd name="T4" fmla="*/ 0 w 21600"/>
              <a:gd name="T5" fmla="*/ 609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80808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9" name="Text Box 17"/>
          <p:cNvSpPr txBox="1">
            <a:spLocks noChangeArrowheads="1"/>
          </p:cNvSpPr>
          <p:nvPr/>
        </p:nvSpPr>
        <p:spPr bwMode="auto">
          <a:xfrm>
            <a:off x="5715000" y="198755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00FF00"/>
                </a:solidFill>
                <a:latin typeface="Symbol" charset="2"/>
              </a:rPr>
              <a:t>q</a:t>
            </a:r>
            <a:r>
              <a:rPr lang="en-US" altLang="x-none" sz="1800" baseline="-25000">
                <a:solidFill>
                  <a:srgbClr val="00FF00"/>
                </a:solidFill>
              </a:rPr>
              <a:t>1</a:t>
            </a:r>
          </a:p>
        </p:txBody>
      </p:sp>
      <p:sp>
        <p:nvSpPr>
          <p:cNvPr id="33810" name="Text Box 18"/>
          <p:cNvSpPr txBox="1">
            <a:spLocks noChangeArrowheads="1"/>
          </p:cNvSpPr>
          <p:nvPr/>
        </p:nvSpPr>
        <p:spPr bwMode="auto">
          <a:xfrm>
            <a:off x="5105400" y="198755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FF3300"/>
                </a:solidFill>
                <a:latin typeface="Symbol" charset="2"/>
              </a:rPr>
              <a:t>q</a:t>
            </a:r>
            <a:r>
              <a:rPr lang="en-US" altLang="x-none" sz="1800" baseline="-25000">
                <a:solidFill>
                  <a:srgbClr val="FF3300"/>
                </a:solidFill>
              </a:rPr>
              <a:t>2</a:t>
            </a:r>
          </a:p>
        </p:txBody>
      </p:sp>
      <p:sp>
        <p:nvSpPr>
          <p:cNvPr id="33811" name="Text Box 19"/>
          <p:cNvSpPr txBox="1">
            <a:spLocks noChangeArrowheads="1"/>
          </p:cNvSpPr>
          <p:nvPr/>
        </p:nvSpPr>
        <p:spPr bwMode="auto">
          <a:xfrm>
            <a:off x="2971800" y="236855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808080"/>
                </a:solidFill>
                <a:latin typeface="Symbol" charset="2"/>
              </a:rPr>
              <a:t>q</a:t>
            </a:r>
            <a:r>
              <a:rPr lang="en-US" altLang="x-none" sz="1800" baseline="-25000">
                <a:solidFill>
                  <a:srgbClr val="808080"/>
                </a:solidFill>
              </a:rPr>
              <a:t>n</a:t>
            </a:r>
          </a:p>
        </p:txBody>
      </p:sp>
      <p:sp>
        <p:nvSpPr>
          <p:cNvPr id="33812" name="Text Box 20"/>
          <p:cNvSpPr txBox="1">
            <a:spLocks noChangeArrowheads="1"/>
          </p:cNvSpPr>
          <p:nvPr/>
        </p:nvSpPr>
        <p:spPr bwMode="auto">
          <a:xfrm>
            <a:off x="2362200" y="153035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latin typeface="Symbol" charset="2"/>
              </a:rPr>
              <a:t>q</a:t>
            </a:r>
            <a:r>
              <a:rPr lang="en-US" altLang="x-none" sz="1800" baseline="-25000"/>
              <a:t>c</a:t>
            </a:r>
          </a:p>
        </p:txBody>
      </p:sp>
      <p:sp>
        <p:nvSpPr>
          <p:cNvPr id="33813" name="Line 21"/>
          <p:cNvSpPr>
            <a:spLocks noChangeShapeType="1"/>
          </p:cNvSpPr>
          <p:nvPr/>
        </p:nvSpPr>
        <p:spPr bwMode="auto">
          <a:xfrm>
            <a:off x="1676400" y="1973263"/>
            <a:ext cx="533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14" name="Line 22"/>
          <p:cNvSpPr>
            <a:spLocks noChangeShapeType="1"/>
          </p:cNvSpPr>
          <p:nvPr/>
        </p:nvSpPr>
        <p:spPr bwMode="auto">
          <a:xfrm flipH="1">
            <a:off x="2209800" y="2582863"/>
            <a:ext cx="1524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15" name="Line 23"/>
          <p:cNvSpPr>
            <a:spLocks noChangeShapeType="1"/>
          </p:cNvSpPr>
          <p:nvPr/>
        </p:nvSpPr>
        <p:spPr bwMode="auto">
          <a:xfrm>
            <a:off x="2209800" y="2887663"/>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16" name="Text Box 24"/>
          <p:cNvSpPr txBox="1">
            <a:spLocks noChangeArrowheads="1"/>
          </p:cNvSpPr>
          <p:nvPr/>
        </p:nvSpPr>
        <p:spPr bwMode="auto">
          <a:xfrm>
            <a:off x="822325" y="1133475"/>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r>
              <a:rPr lang="en-US" altLang="x-none" sz="1800"/>
              <a:t>a)</a:t>
            </a:r>
          </a:p>
        </p:txBody>
      </p:sp>
      <p:sp>
        <p:nvSpPr>
          <p:cNvPr id="33817" name="Text Box 25"/>
          <p:cNvSpPr txBox="1">
            <a:spLocks noChangeArrowheads="1"/>
          </p:cNvSpPr>
          <p:nvPr/>
        </p:nvSpPr>
        <p:spPr bwMode="auto">
          <a:xfrm>
            <a:off x="136525" y="6523038"/>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200">
                <a:latin typeface="Times" charset="0"/>
              </a:rPr>
              <a:t>Box 2</a:t>
            </a:r>
          </a:p>
        </p:txBody>
      </p:sp>
      <p:sp>
        <p:nvSpPr>
          <p:cNvPr id="305178" name="Rectangle 26"/>
          <p:cNvSpPr>
            <a:spLocks noChangeArrowheads="1"/>
          </p:cNvSpPr>
          <p:nvPr/>
        </p:nvSpPr>
        <p:spPr bwMode="auto">
          <a:xfrm>
            <a:off x="1676400" y="5915025"/>
            <a:ext cx="5867400" cy="533400"/>
          </a:xfrm>
          <a:prstGeom prst="rect">
            <a:avLst/>
          </a:prstGeom>
          <a:gradFill rotWithShape="1">
            <a:gsLst>
              <a:gs pos="0">
                <a:schemeClr val="bg1"/>
              </a:gs>
              <a:gs pos="100000">
                <a:schemeClr val="bg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defRPr/>
            </a:pPr>
            <a:endParaRPr lang="en-US">
              <a:ea typeface="+mn-ea"/>
              <a:cs typeface="+mn-cs"/>
            </a:endParaRPr>
          </a:p>
        </p:txBody>
      </p:sp>
      <p:sp>
        <p:nvSpPr>
          <p:cNvPr id="33819" name="Line 27"/>
          <p:cNvSpPr>
            <a:spLocks noChangeShapeType="1"/>
          </p:cNvSpPr>
          <p:nvPr/>
        </p:nvSpPr>
        <p:spPr bwMode="auto">
          <a:xfrm>
            <a:off x="1676400" y="4086225"/>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20" name="Freeform 28"/>
          <p:cNvSpPr>
            <a:spLocks/>
          </p:cNvSpPr>
          <p:nvPr/>
        </p:nvSpPr>
        <p:spPr bwMode="auto">
          <a:xfrm rot="5400000">
            <a:off x="3221038" y="4827587"/>
            <a:ext cx="2362200" cy="879475"/>
          </a:xfrm>
          <a:custGeom>
            <a:avLst/>
            <a:gdLst>
              <a:gd name="T0" fmla="*/ 29491 w 2403"/>
              <a:gd name="T1" fmla="*/ 358720 h 1802"/>
              <a:gd name="T2" fmla="*/ 92404 w 2403"/>
              <a:gd name="T3" fmla="*/ 278679 h 1802"/>
              <a:gd name="T4" fmla="*/ 151385 w 2403"/>
              <a:gd name="T5" fmla="*/ 205959 h 1802"/>
              <a:gd name="T6" fmla="*/ 214299 w 2403"/>
              <a:gd name="T7" fmla="*/ 140560 h 1802"/>
              <a:gd name="T8" fmla="*/ 273280 w 2403"/>
              <a:gd name="T9" fmla="*/ 84922 h 1802"/>
              <a:gd name="T10" fmla="*/ 337176 w 2403"/>
              <a:gd name="T11" fmla="*/ 43437 h 1802"/>
              <a:gd name="T12" fmla="*/ 400090 w 2403"/>
              <a:gd name="T13" fmla="*/ 14642 h 1802"/>
              <a:gd name="T14" fmla="*/ 459071 w 2403"/>
              <a:gd name="T15" fmla="*/ 2440 h 1802"/>
              <a:gd name="T16" fmla="*/ 521984 w 2403"/>
              <a:gd name="T17" fmla="*/ 2440 h 1802"/>
              <a:gd name="T18" fmla="*/ 580966 w 2403"/>
              <a:gd name="T19" fmla="*/ 19522 h 1802"/>
              <a:gd name="T20" fmla="*/ 643879 w 2403"/>
              <a:gd name="T21" fmla="*/ 50758 h 1802"/>
              <a:gd name="T22" fmla="*/ 702860 w 2403"/>
              <a:gd name="T23" fmla="*/ 97123 h 1802"/>
              <a:gd name="T24" fmla="*/ 766757 w 2403"/>
              <a:gd name="T25" fmla="*/ 155201 h 1802"/>
              <a:gd name="T26" fmla="*/ 829670 w 2403"/>
              <a:gd name="T27" fmla="*/ 220601 h 1802"/>
              <a:gd name="T28" fmla="*/ 888651 w 2403"/>
              <a:gd name="T29" fmla="*/ 295761 h 1802"/>
              <a:gd name="T30" fmla="*/ 951565 w 2403"/>
              <a:gd name="T31" fmla="*/ 375802 h 1802"/>
              <a:gd name="T32" fmla="*/ 1010546 w 2403"/>
              <a:gd name="T33" fmla="*/ 457796 h 1802"/>
              <a:gd name="T34" fmla="*/ 1073459 w 2403"/>
              <a:gd name="T35" fmla="*/ 540277 h 1802"/>
              <a:gd name="T36" fmla="*/ 1132440 w 2403"/>
              <a:gd name="T37" fmla="*/ 617878 h 1802"/>
              <a:gd name="T38" fmla="*/ 1196337 w 2403"/>
              <a:gd name="T39" fmla="*/ 688157 h 1802"/>
              <a:gd name="T40" fmla="*/ 1259250 w 2403"/>
              <a:gd name="T41" fmla="*/ 751117 h 1802"/>
              <a:gd name="T42" fmla="*/ 1318231 w 2403"/>
              <a:gd name="T43" fmla="*/ 804315 h 1802"/>
              <a:gd name="T44" fmla="*/ 1381145 w 2403"/>
              <a:gd name="T45" fmla="*/ 843359 h 1802"/>
              <a:gd name="T46" fmla="*/ 1440126 w 2403"/>
              <a:gd name="T47" fmla="*/ 869714 h 1802"/>
              <a:gd name="T48" fmla="*/ 1503039 w 2403"/>
              <a:gd name="T49" fmla="*/ 879475 h 1802"/>
              <a:gd name="T50" fmla="*/ 1562021 w 2403"/>
              <a:gd name="T51" fmla="*/ 874594 h 1802"/>
              <a:gd name="T52" fmla="*/ 1625917 w 2403"/>
              <a:gd name="T53" fmla="*/ 853120 h 1802"/>
              <a:gd name="T54" fmla="*/ 1688830 w 2403"/>
              <a:gd name="T55" fmla="*/ 818956 h 1802"/>
              <a:gd name="T56" fmla="*/ 1747812 w 2403"/>
              <a:gd name="T57" fmla="*/ 770639 h 1802"/>
              <a:gd name="T58" fmla="*/ 1810725 w 2403"/>
              <a:gd name="T59" fmla="*/ 712560 h 1802"/>
              <a:gd name="T60" fmla="*/ 1918857 w 2403"/>
              <a:gd name="T61" fmla="*/ 567120 h 1802"/>
              <a:gd name="T62" fmla="*/ 2030922 w 2403"/>
              <a:gd name="T63" fmla="*/ 499280 h 1802"/>
              <a:gd name="T64" fmla="*/ 2142986 w 2403"/>
              <a:gd name="T65" fmla="*/ 467557 h 1802"/>
              <a:gd name="T66" fmla="*/ 2250136 w 2403"/>
              <a:gd name="T67" fmla="*/ 453403 h 1802"/>
              <a:gd name="T68" fmla="*/ 2362200 w 2403"/>
              <a:gd name="T69" fmla="*/ 446082 h 18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03" h="1802">
                <a:moveTo>
                  <a:pt x="0" y="819"/>
                </a:moveTo>
                <a:lnTo>
                  <a:pt x="30" y="735"/>
                </a:lnTo>
                <a:lnTo>
                  <a:pt x="60" y="651"/>
                </a:lnTo>
                <a:lnTo>
                  <a:pt x="94" y="571"/>
                </a:lnTo>
                <a:lnTo>
                  <a:pt x="124" y="497"/>
                </a:lnTo>
                <a:lnTo>
                  <a:pt x="154" y="422"/>
                </a:lnTo>
                <a:lnTo>
                  <a:pt x="189" y="353"/>
                </a:lnTo>
                <a:lnTo>
                  <a:pt x="218" y="288"/>
                </a:lnTo>
                <a:lnTo>
                  <a:pt x="248" y="229"/>
                </a:lnTo>
                <a:lnTo>
                  <a:pt x="278" y="174"/>
                </a:lnTo>
                <a:lnTo>
                  <a:pt x="313" y="129"/>
                </a:lnTo>
                <a:lnTo>
                  <a:pt x="343" y="89"/>
                </a:lnTo>
                <a:lnTo>
                  <a:pt x="372" y="55"/>
                </a:lnTo>
                <a:lnTo>
                  <a:pt x="407" y="30"/>
                </a:lnTo>
                <a:lnTo>
                  <a:pt x="437" y="15"/>
                </a:lnTo>
                <a:lnTo>
                  <a:pt x="467" y="5"/>
                </a:lnTo>
                <a:lnTo>
                  <a:pt x="497" y="0"/>
                </a:lnTo>
                <a:lnTo>
                  <a:pt x="531" y="5"/>
                </a:lnTo>
                <a:lnTo>
                  <a:pt x="561" y="20"/>
                </a:lnTo>
                <a:lnTo>
                  <a:pt x="591" y="40"/>
                </a:lnTo>
                <a:lnTo>
                  <a:pt x="626" y="70"/>
                </a:lnTo>
                <a:lnTo>
                  <a:pt x="655" y="104"/>
                </a:lnTo>
                <a:lnTo>
                  <a:pt x="685" y="149"/>
                </a:lnTo>
                <a:lnTo>
                  <a:pt x="715" y="199"/>
                </a:lnTo>
                <a:lnTo>
                  <a:pt x="750" y="253"/>
                </a:lnTo>
                <a:lnTo>
                  <a:pt x="780" y="318"/>
                </a:lnTo>
                <a:lnTo>
                  <a:pt x="809" y="382"/>
                </a:lnTo>
                <a:lnTo>
                  <a:pt x="844" y="452"/>
                </a:lnTo>
                <a:lnTo>
                  <a:pt x="874" y="526"/>
                </a:lnTo>
                <a:lnTo>
                  <a:pt x="904" y="606"/>
                </a:lnTo>
                <a:lnTo>
                  <a:pt x="934" y="690"/>
                </a:lnTo>
                <a:lnTo>
                  <a:pt x="968" y="770"/>
                </a:lnTo>
                <a:lnTo>
                  <a:pt x="998" y="854"/>
                </a:lnTo>
                <a:lnTo>
                  <a:pt x="1028" y="938"/>
                </a:lnTo>
                <a:lnTo>
                  <a:pt x="1063" y="1023"/>
                </a:lnTo>
                <a:lnTo>
                  <a:pt x="1092" y="1107"/>
                </a:lnTo>
                <a:lnTo>
                  <a:pt x="1122" y="1187"/>
                </a:lnTo>
                <a:lnTo>
                  <a:pt x="1152" y="1266"/>
                </a:lnTo>
                <a:lnTo>
                  <a:pt x="1187" y="1341"/>
                </a:lnTo>
                <a:lnTo>
                  <a:pt x="1217" y="1410"/>
                </a:lnTo>
                <a:lnTo>
                  <a:pt x="1246" y="1480"/>
                </a:lnTo>
                <a:lnTo>
                  <a:pt x="1281" y="1539"/>
                </a:lnTo>
                <a:lnTo>
                  <a:pt x="1311" y="1599"/>
                </a:lnTo>
                <a:lnTo>
                  <a:pt x="1341" y="1648"/>
                </a:lnTo>
                <a:lnTo>
                  <a:pt x="1371" y="1693"/>
                </a:lnTo>
                <a:lnTo>
                  <a:pt x="1405" y="1728"/>
                </a:lnTo>
                <a:lnTo>
                  <a:pt x="1435" y="1758"/>
                </a:lnTo>
                <a:lnTo>
                  <a:pt x="1465" y="1782"/>
                </a:lnTo>
                <a:lnTo>
                  <a:pt x="1500" y="1792"/>
                </a:lnTo>
                <a:lnTo>
                  <a:pt x="1529" y="1802"/>
                </a:lnTo>
                <a:lnTo>
                  <a:pt x="1559" y="1802"/>
                </a:lnTo>
                <a:lnTo>
                  <a:pt x="1589" y="1792"/>
                </a:lnTo>
                <a:lnTo>
                  <a:pt x="1624" y="1773"/>
                </a:lnTo>
                <a:lnTo>
                  <a:pt x="1654" y="1748"/>
                </a:lnTo>
                <a:lnTo>
                  <a:pt x="1683" y="1718"/>
                </a:lnTo>
                <a:lnTo>
                  <a:pt x="1718" y="1678"/>
                </a:lnTo>
                <a:lnTo>
                  <a:pt x="1748" y="1634"/>
                </a:lnTo>
                <a:lnTo>
                  <a:pt x="1778" y="1579"/>
                </a:lnTo>
                <a:lnTo>
                  <a:pt x="1807" y="1519"/>
                </a:lnTo>
                <a:lnTo>
                  <a:pt x="1842" y="1460"/>
                </a:lnTo>
                <a:lnTo>
                  <a:pt x="1897" y="1281"/>
                </a:lnTo>
                <a:lnTo>
                  <a:pt x="1952" y="1162"/>
                </a:lnTo>
                <a:lnTo>
                  <a:pt x="2011" y="1077"/>
                </a:lnTo>
                <a:lnTo>
                  <a:pt x="2066" y="1023"/>
                </a:lnTo>
                <a:lnTo>
                  <a:pt x="2120" y="983"/>
                </a:lnTo>
                <a:lnTo>
                  <a:pt x="2180" y="958"/>
                </a:lnTo>
                <a:lnTo>
                  <a:pt x="2235" y="938"/>
                </a:lnTo>
                <a:lnTo>
                  <a:pt x="2289" y="929"/>
                </a:lnTo>
                <a:lnTo>
                  <a:pt x="2349" y="919"/>
                </a:lnTo>
                <a:lnTo>
                  <a:pt x="2403" y="914"/>
                </a:lnTo>
              </a:path>
            </a:pathLst>
          </a:custGeom>
          <a:noFill/>
          <a:ln w="19050">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1" name="Freeform 29" descr="50%"/>
          <p:cNvSpPr>
            <a:spLocks/>
          </p:cNvSpPr>
          <p:nvPr/>
        </p:nvSpPr>
        <p:spPr bwMode="auto">
          <a:xfrm rot="5400000">
            <a:off x="4000500" y="6105525"/>
            <a:ext cx="609600" cy="228600"/>
          </a:xfrm>
          <a:custGeom>
            <a:avLst/>
            <a:gdLst>
              <a:gd name="T0" fmla="*/ 5176 w 1060"/>
              <a:gd name="T1" fmla="*/ 0 h 973"/>
              <a:gd name="T2" fmla="*/ 0 w 1060"/>
              <a:gd name="T3" fmla="*/ 228600 h 973"/>
              <a:gd name="T4" fmla="*/ 60960 w 1060"/>
              <a:gd name="T5" fmla="*/ 155063 h 973"/>
              <a:gd name="T6" fmla="*/ 123070 w 1060"/>
              <a:gd name="T7" fmla="*/ 104785 h 973"/>
              <a:gd name="T8" fmla="*/ 183455 w 1060"/>
              <a:gd name="T9" fmla="*/ 71188 h 973"/>
              <a:gd name="T10" fmla="*/ 244415 w 1060"/>
              <a:gd name="T11" fmla="*/ 47928 h 973"/>
              <a:gd name="T12" fmla="*/ 304800 w 1060"/>
              <a:gd name="T13" fmla="*/ 31482 h 973"/>
              <a:gd name="T14" fmla="*/ 365185 w 1060"/>
              <a:gd name="T15" fmla="*/ 21145 h 973"/>
              <a:gd name="T16" fmla="*/ 427870 w 1060"/>
              <a:gd name="T17" fmla="*/ 13392 h 973"/>
              <a:gd name="T18" fmla="*/ 488255 w 1060"/>
              <a:gd name="T19" fmla="*/ 7988 h 973"/>
              <a:gd name="T20" fmla="*/ 548640 w 1060"/>
              <a:gd name="T21" fmla="*/ 4464 h 973"/>
              <a:gd name="T22" fmla="*/ 609600 w 1060"/>
              <a:gd name="T23" fmla="*/ 2584 h 973"/>
              <a:gd name="T24" fmla="*/ 0 w 1060"/>
              <a:gd name="T25" fmla="*/ 2349 h 9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0" h="973">
                <a:moveTo>
                  <a:pt x="9" y="0"/>
                </a:moveTo>
                <a:lnTo>
                  <a:pt x="0" y="973"/>
                </a:lnTo>
                <a:lnTo>
                  <a:pt x="106" y="660"/>
                </a:lnTo>
                <a:lnTo>
                  <a:pt x="214" y="446"/>
                </a:lnTo>
                <a:lnTo>
                  <a:pt x="319" y="303"/>
                </a:lnTo>
                <a:lnTo>
                  <a:pt x="425" y="204"/>
                </a:lnTo>
                <a:lnTo>
                  <a:pt x="530" y="134"/>
                </a:lnTo>
                <a:lnTo>
                  <a:pt x="635" y="90"/>
                </a:lnTo>
                <a:lnTo>
                  <a:pt x="744" y="57"/>
                </a:lnTo>
                <a:lnTo>
                  <a:pt x="849" y="34"/>
                </a:lnTo>
                <a:lnTo>
                  <a:pt x="954" y="19"/>
                </a:lnTo>
                <a:lnTo>
                  <a:pt x="1060" y="11"/>
                </a:lnTo>
                <a:lnTo>
                  <a:pt x="0" y="10"/>
                </a:lnTo>
              </a:path>
            </a:pathLst>
          </a:custGeom>
          <a:pattFill prst="pct50">
            <a:fgClr>
              <a:srgbClr val="FF3300"/>
            </a:fgClr>
            <a:bgClr>
              <a:srgbClr val="FFFFFF"/>
            </a:bgClr>
          </a:pattFill>
          <a:ln>
            <a:noFill/>
          </a:ln>
          <a:extLst>
            <a:ext uri="{91240B29-F687-4F45-9708-019B960494DF}">
              <a14:hiddenLine xmlns:a14="http://schemas.microsoft.com/office/drawing/2010/main" w="0">
                <a:solidFill>
                  <a:srgbClr val="0000FF"/>
                </a:solidFill>
                <a:prstDash val="solid"/>
                <a:round/>
                <a:headEnd/>
                <a:tailEnd/>
              </a14:hiddenLine>
            </a:ext>
          </a:extLst>
        </p:spPr>
        <p:txBody>
          <a:bodyPr/>
          <a:lstStyle/>
          <a:p>
            <a:endParaRPr lang="en-US"/>
          </a:p>
        </p:txBody>
      </p:sp>
      <p:sp>
        <p:nvSpPr>
          <p:cNvPr id="33822" name="Freeform 30"/>
          <p:cNvSpPr>
            <a:spLocks/>
          </p:cNvSpPr>
          <p:nvPr/>
        </p:nvSpPr>
        <p:spPr bwMode="auto">
          <a:xfrm rot="5400000">
            <a:off x="2285206" y="5076032"/>
            <a:ext cx="2363787" cy="381000"/>
          </a:xfrm>
          <a:custGeom>
            <a:avLst/>
            <a:gdLst>
              <a:gd name="T0" fmla="*/ 29877 w 1345"/>
              <a:gd name="T1" fmla="*/ 348036 h 994"/>
              <a:gd name="T2" fmla="*/ 93146 w 1345"/>
              <a:gd name="T3" fmla="*/ 312773 h 994"/>
              <a:gd name="T4" fmla="*/ 151142 w 1345"/>
              <a:gd name="T5" fmla="*/ 277892 h 994"/>
              <a:gd name="T6" fmla="*/ 214410 w 1345"/>
              <a:gd name="T7" fmla="*/ 244929 h 994"/>
              <a:gd name="T8" fmla="*/ 274164 w 1345"/>
              <a:gd name="T9" fmla="*/ 211965 h 994"/>
              <a:gd name="T10" fmla="*/ 337433 w 1345"/>
              <a:gd name="T11" fmla="*/ 180918 h 994"/>
              <a:gd name="T12" fmla="*/ 400701 w 1345"/>
              <a:gd name="T13" fmla="*/ 151020 h 994"/>
              <a:gd name="T14" fmla="*/ 458698 w 1345"/>
              <a:gd name="T15" fmla="*/ 124572 h 994"/>
              <a:gd name="T16" fmla="*/ 521966 w 1345"/>
              <a:gd name="T17" fmla="*/ 98891 h 994"/>
              <a:gd name="T18" fmla="*/ 581720 w 1345"/>
              <a:gd name="T19" fmla="*/ 76660 h 994"/>
              <a:gd name="T20" fmla="*/ 644989 w 1345"/>
              <a:gd name="T21" fmla="*/ 56345 h 994"/>
              <a:gd name="T22" fmla="*/ 702985 w 1345"/>
              <a:gd name="T23" fmla="*/ 39480 h 994"/>
              <a:gd name="T24" fmla="*/ 766254 w 1345"/>
              <a:gd name="T25" fmla="*/ 25681 h 994"/>
              <a:gd name="T26" fmla="*/ 829522 w 1345"/>
              <a:gd name="T27" fmla="*/ 13799 h 994"/>
              <a:gd name="T28" fmla="*/ 889276 w 1345"/>
              <a:gd name="T29" fmla="*/ 6516 h 994"/>
              <a:gd name="T30" fmla="*/ 952545 w 1345"/>
              <a:gd name="T31" fmla="*/ 1916 h 994"/>
              <a:gd name="T32" fmla="*/ 1010541 w 1345"/>
              <a:gd name="T33" fmla="*/ 0 h 994"/>
              <a:gd name="T34" fmla="*/ 1073810 w 1345"/>
              <a:gd name="T35" fmla="*/ 1916 h 994"/>
              <a:gd name="T36" fmla="*/ 1133563 w 1345"/>
              <a:gd name="T37" fmla="*/ 7283 h 994"/>
              <a:gd name="T38" fmla="*/ 1196832 w 1345"/>
              <a:gd name="T39" fmla="*/ 16865 h 994"/>
              <a:gd name="T40" fmla="*/ 1260101 w 1345"/>
              <a:gd name="T41" fmla="*/ 28747 h 994"/>
              <a:gd name="T42" fmla="*/ 1318097 w 1345"/>
              <a:gd name="T43" fmla="*/ 43696 h 994"/>
              <a:gd name="T44" fmla="*/ 1381365 w 1345"/>
              <a:gd name="T45" fmla="*/ 60561 h 994"/>
              <a:gd name="T46" fmla="*/ 1441119 w 1345"/>
              <a:gd name="T47" fmla="*/ 82026 h 994"/>
              <a:gd name="T48" fmla="*/ 1504388 w 1345"/>
              <a:gd name="T49" fmla="*/ 105407 h 994"/>
              <a:gd name="T50" fmla="*/ 1562384 w 1345"/>
              <a:gd name="T51" fmla="*/ 130705 h 994"/>
              <a:gd name="T52" fmla="*/ 1625653 w 1345"/>
              <a:gd name="T53" fmla="*/ 158686 h 994"/>
              <a:gd name="T54" fmla="*/ 1688921 w 1345"/>
              <a:gd name="T55" fmla="*/ 188200 h 994"/>
              <a:gd name="T56" fmla="*/ 1748675 w 1345"/>
              <a:gd name="T57" fmla="*/ 219247 h 994"/>
              <a:gd name="T58" fmla="*/ 1811944 w 1345"/>
              <a:gd name="T59" fmla="*/ 252211 h 994"/>
              <a:gd name="T60" fmla="*/ 1919149 w 1345"/>
              <a:gd name="T61" fmla="*/ 325805 h 994"/>
              <a:gd name="T62" fmla="*/ 2031627 w 1345"/>
              <a:gd name="T63" fmla="*/ 357619 h 994"/>
              <a:gd name="T64" fmla="*/ 2144104 w 1345"/>
              <a:gd name="T65" fmla="*/ 372567 h 994"/>
              <a:gd name="T66" fmla="*/ 2251309 w 1345"/>
              <a:gd name="T67" fmla="*/ 379084 h 994"/>
              <a:gd name="T68" fmla="*/ 2363787 w 1345"/>
              <a:gd name="T69" fmla="*/ 381000 h 9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45" h="994">
                <a:moveTo>
                  <a:pt x="0" y="955"/>
                </a:moveTo>
                <a:lnTo>
                  <a:pt x="17" y="908"/>
                </a:lnTo>
                <a:lnTo>
                  <a:pt x="33" y="861"/>
                </a:lnTo>
                <a:lnTo>
                  <a:pt x="53" y="816"/>
                </a:lnTo>
                <a:lnTo>
                  <a:pt x="70" y="769"/>
                </a:lnTo>
                <a:lnTo>
                  <a:pt x="86" y="725"/>
                </a:lnTo>
                <a:lnTo>
                  <a:pt x="106" y="680"/>
                </a:lnTo>
                <a:lnTo>
                  <a:pt x="122" y="639"/>
                </a:lnTo>
                <a:lnTo>
                  <a:pt x="139" y="594"/>
                </a:lnTo>
                <a:lnTo>
                  <a:pt x="156" y="553"/>
                </a:lnTo>
                <a:lnTo>
                  <a:pt x="175" y="511"/>
                </a:lnTo>
                <a:lnTo>
                  <a:pt x="192" y="472"/>
                </a:lnTo>
                <a:lnTo>
                  <a:pt x="208" y="433"/>
                </a:lnTo>
                <a:lnTo>
                  <a:pt x="228" y="394"/>
                </a:lnTo>
                <a:lnTo>
                  <a:pt x="245" y="358"/>
                </a:lnTo>
                <a:lnTo>
                  <a:pt x="261" y="325"/>
                </a:lnTo>
                <a:lnTo>
                  <a:pt x="278" y="289"/>
                </a:lnTo>
                <a:lnTo>
                  <a:pt x="297" y="258"/>
                </a:lnTo>
                <a:lnTo>
                  <a:pt x="314" y="228"/>
                </a:lnTo>
                <a:lnTo>
                  <a:pt x="331" y="200"/>
                </a:lnTo>
                <a:lnTo>
                  <a:pt x="350" y="172"/>
                </a:lnTo>
                <a:lnTo>
                  <a:pt x="367" y="147"/>
                </a:lnTo>
                <a:lnTo>
                  <a:pt x="383" y="125"/>
                </a:lnTo>
                <a:lnTo>
                  <a:pt x="400" y="103"/>
                </a:lnTo>
                <a:lnTo>
                  <a:pt x="420" y="83"/>
                </a:lnTo>
                <a:lnTo>
                  <a:pt x="436" y="67"/>
                </a:lnTo>
                <a:lnTo>
                  <a:pt x="453" y="50"/>
                </a:lnTo>
                <a:lnTo>
                  <a:pt x="472" y="36"/>
                </a:lnTo>
                <a:lnTo>
                  <a:pt x="489" y="25"/>
                </a:lnTo>
                <a:lnTo>
                  <a:pt x="506" y="17"/>
                </a:lnTo>
                <a:lnTo>
                  <a:pt x="522" y="8"/>
                </a:lnTo>
                <a:lnTo>
                  <a:pt x="542" y="5"/>
                </a:lnTo>
                <a:lnTo>
                  <a:pt x="559" y="3"/>
                </a:lnTo>
                <a:lnTo>
                  <a:pt x="575" y="0"/>
                </a:lnTo>
                <a:lnTo>
                  <a:pt x="595" y="3"/>
                </a:lnTo>
                <a:lnTo>
                  <a:pt x="611" y="5"/>
                </a:lnTo>
                <a:lnTo>
                  <a:pt x="628" y="14"/>
                </a:lnTo>
                <a:lnTo>
                  <a:pt x="645" y="19"/>
                </a:lnTo>
                <a:lnTo>
                  <a:pt x="664" y="30"/>
                </a:lnTo>
                <a:lnTo>
                  <a:pt x="681" y="44"/>
                </a:lnTo>
                <a:lnTo>
                  <a:pt x="697" y="58"/>
                </a:lnTo>
                <a:lnTo>
                  <a:pt x="717" y="75"/>
                </a:lnTo>
                <a:lnTo>
                  <a:pt x="734" y="92"/>
                </a:lnTo>
                <a:lnTo>
                  <a:pt x="750" y="114"/>
                </a:lnTo>
                <a:lnTo>
                  <a:pt x="767" y="136"/>
                </a:lnTo>
                <a:lnTo>
                  <a:pt x="786" y="158"/>
                </a:lnTo>
                <a:lnTo>
                  <a:pt x="803" y="186"/>
                </a:lnTo>
                <a:lnTo>
                  <a:pt x="820" y="214"/>
                </a:lnTo>
                <a:lnTo>
                  <a:pt x="839" y="242"/>
                </a:lnTo>
                <a:lnTo>
                  <a:pt x="856" y="275"/>
                </a:lnTo>
                <a:lnTo>
                  <a:pt x="873" y="305"/>
                </a:lnTo>
                <a:lnTo>
                  <a:pt x="889" y="341"/>
                </a:lnTo>
                <a:lnTo>
                  <a:pt x="909" y="375"/>
                </a:lnTo>
                <a:lnTo>
                  <a:pt x="925" y="414"/>
                </a:lnTo>
                <a:lnTo>
                  <a:pt x="942" y="453"/>
                </a:lnTo>
                <a:lnTo>
                  <a:pt x="961" y="491"/>
                </a:lnTo>
                <a:lnTo>
                  <a:pt x="978" y="530"/>
                </a:lnTo>
                <a:lnTo>
                  <a:pt x="995" y="572"/>
                </a:lnTo>
                <a:lnTo>
                  <a:pt x="1011" y="616"/>
                </a:lnTo>
                <a:lnTo>
                  <a:pt x="1031" y="658"/>
                </a:lnTo>
                <a:lnTo>
                  <a:pt x="1061" y="775"/>
                </a:lnTo>
                <a:lnTo>
                  <a:pt x="1092" y="850"/>
                </a:lnTo>
                <a:lnTo>
                  <a:pt x="1125" y="900"/>
                </a:lnTo>
                <a:lnTo>
                  <a:pt x="1156" y="933"/>
                </a:lnTo>
                <a:lnTo>
                  <a:pt x="1186" y="958"/>
                </a:lnTo>
                <a:lnTo>
                  <a:pt x="1220" y="972"/>
                </a:lnTo>
                <a:lnTo>
                  <a:pt x="1250" y="980"/>
                </a:lnTo>
                <a:lnTo>
                  <a:pt x="1281" y="989"/>
                </a:lnTo>
                <a:lnTo>
                  <a:pt x="1314" y="991"/>
                </a:lnTo>
                <a:lnTo>
                  <a:pt x="1345" y="994"/>
                </a:lnTo>
              </a:path>
            </a:pathLst>
          </a:custGeom>
          <a:noFill/>
          <a:ln w="1905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3" name="Freeform 31" descr="50%"/>
          <p:cNvSpPr>
            <a:spLocks/>
          </p:cNvSpPr>
          <p:nvPr/>
        </p:nvSpPr>
        <p:spPr bwMode="auto">
          <a:xfrm rot="5400000">
            <a:off x="3009900" y="6181725"/>
            <a:ext cx="609600" cy="76200"/>
          </a:xfrm>
          <a:custGeom>
            <a:avLst/>
            <a:gdLst>
              <a:gd name="T0" fmla="*/ 6189 w 985"/>
              <a:gd name="T1" fmla="*/ 76103 h 787"/>
              <a:gd name="T2" fmla="*/ 3713 w 985"/>
              <a:gd name="T3" fmla="*/ 0 h 787"/>
              <a:gd name="T4" fmla="*/ 63745 w 985"/>
              <a:gd name="T5" fmla="*/ 25949 h 787"/>
              <a:gd name="T6" fmla="*/ 125633 w 985"/>
              <a:gd name="T7" fmla="*/ 43183 h 787"/>
              <a:gd name="T8" fmla="*/ 185665 w 985"/>
              <a:gd name="T9" fmla="*/ 54705 h 787"/>
              <a:gd name="T10" fmla="*/ 246316 w 985"/>
              <a:gd name="T11" fmla="*/ 62354 h 787"/>
              <a:gd name="T12" fmla="*/ 306347 w 985"/>
              <a:gd name="T13" fmla="*/ 67292 h 787"/>
              <a:gd name="T14" fmla="*/ 366998 w 985"/>
              <a:gd name="T15" fmla="*/ 70681 h 787"/>
              <a:gd name="T16" fmla="*/ 428886 w 985"/>
              <a:gd name="T17" fmla="*/ 73005 h 787"/>
              <a:gd name="T18" fmla="*/ 488918 w 985"/>
              <a:gd name="T19" fmla="*/ 74360 h 787"/>
              <a:gd name="T20" fmla="*/ 548949 w 985"/>
              <a:gd name="T21" fmla="*/ 75425 h 787"/>
              <a:gd name="T22" fmla="*/ 609600 w 985"/>
              <a:gd name="T23" fmla="*/ 76200 h 787"/>
              <a:gd name="T24" fmla="*/ 0 w 985"/>
              <a:gd name="T25" fmla="*/ 75619 h 7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5" h="787">
                <a:moveTo>
                  <a:pt x="10" y="786"/>
                </a:moveTo>
                <a:lnTo>
                  <a:pt x="6" y="0"/>
                </a:lnTo>
                <a:lnTo>
                  <a:pt x="103" y="268"/>
                </a:lnTo>
                <a:lnTo>
                  <a:pt x="203" y="446"/>
                </a:lnTo>
                <a:lnTo>
                  <a:pt x="300" y="565"/>
                </a:lnTo>
                <a:lnTo>
                  <a:pt x="398" y="644"/>
                </a:lnTo>
                <a:lnTo>
                  <a:pt x="495" y="695"/>
                </a:lnTo>
                <a:lnTo>
                  <a:pt x="593" y="730"/>
                </a:lnTo>
                <a:lnTo>
                  <a:pt x="693" y="754"/>
                </a:lnTo>
                <a:lnTo>
                  <a:pt x="790" y="768"/>
                </a:lnTo>
                <a:lnTo>
                  <a:pt x="887" y="779"/>
                </a:lnTo>
                <a:lnTo>
                  <a:pt x="985" y="787"/>
                </a:lnTo>
                <a:lnTo>
                  <a:pt x="0" y="781"/>
                </a:lnTo>
              </a:path>
            </a:pathLst>
          </a:custGeom>
          <a:pattFill prst="pct50">
            <a:fgClr>
              <a:srgbClr val="00FF00"/>
            </a:fgClr>
            <a:bgClr>
              <a:schemeClr val="bg1"/>
            </a:bgClr>
          </a:pattFill>
          <a:ln>
            <a:noFill/>
          </a:ln>
          <a:extLst>
            <a:ext uri="{91240B29-F687-4F45-9708-019B960494DF}">
              <a14:hiddenLine xmlns:a14="http://schemas.microsoft.com/office/drawing/2010/main" w="0">
                <a:solidFill>
                  <a:srgbClr val="0000FF"/>
                </a:solidFill>
                <a:prstDash val="solid"/>
                <a:round/>
                <a:headEnd/>
                <a:tailEnd/>
              </a14:hiddenLine>
            </a:ext>
          </a:extLst>
        </p:spPr>
        <p:txBody>
          <a:bodyPr/>
          <a:lstStyle/>
          <a:p>
            <a:endParaRPr lang="en-US"/>
          </a:p>
        </p:txBody>
      </p:sp>
      <p:grpSp>
        <p:nvGrpSpPr>
          <p:cNvPr id="33824" name="Group 32"/>
          <p:cNvGrpSpPr>
            <a:grpSpLocks/>
          </p:cNvGrpSpPr>
          <p:nvPr/>
        </p:nvGrpSpPr>
        <p:grpSpPr bwMode="auto">
          <a:xfrm>
            <a:off x="2590800" y="4086225"/>
            <a:ext cx="152400" cy="2362200"/>
            <a:chOff x="1200" y="1392"/>
            <a:chExt cx="96" cy="1488"/>
          </a:xfrm>
        </p:grpSpPr>
        <p:sp>
          <p:nvSpPr>
            <p:cNvPr id="33845" name="Line 33"/>
            <p:cNvSpPr>
              <a:spLocks noChangeShapeType="1"/>
            </p:cNvSpPr>
            <p:nvPr/>
          </p:nvSpPr>
          <p:spPr bwMode="auto">
            <a:xfrm>
              <a:off x="1200" y="1392"/>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46" name="Line 34"/>
            <p:cNvSpPr>
              <a:spLocks noChangeShapeType="1"/>
            </p:cNvSpPr>
            <p:nvPr/>
          </p:nvSpPr>
          <p:spPr bwMode="auto">
            <a:xfrm>
              <a:off x="1296" y="2544"/>
              <a:ext cx="0"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3825" name="Group 35"/>
          <p:cNvGrpSpPr>
            <a:grpSpLocks/>
          </p:cNvGrpSpPr>
          <p:nvPr/>
        </p:nvGrpSpPr>
        <p:grpSpPr bwMode="auto">
          <a:xfrm>
            <a:off x="1600200" y="4391025"/>
            <a:ext cx="533400" cy="533400"/>
            <a:chOff x="960" y="3144"/>
            <a:chExt cx="336" cy="336"/>
          </a:xfrm>
        </p:grpSpPr>
        <p:sp>
          <p:nvSpPr>
            <p:cNvPr id="33843" name="Line 36"/>
            <p:cNvSpPr>
              <a:spLocks noChangeShapeType="1"/>
            </p:cNvSpPr>
            <p:nvPr/>
          </p:nvSpPr>
          <p:spPr bwMode="auto">
            <a:xfrm>
              <a:off x="960" y="3216"/>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44" name="Line 37"/>
            <p:cNvSpPr>
              <a:spLocks noChangeShapeType="1"/>
            </p:cNvSpPr>
            <p:nvPr/>
          </p:nvSpPr>
          <p:spPr bwMode="auto">
            <a:xfrm rot="5400000">
              <a:off x="888" y="331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3826" name="Text Box 38"/>
          <p:cNvSpPr txBox="1">
            <a:spLocks noChangeArrowheads="1"/>
          </p:cNvSpPr>
          <p:nvPr/>
        </p:nvSpPr>
        <p:spPr bwMode="auto">
          <a:xfrm>
            <a:off x="1752600" y="4238625"/>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400"/>
              <a:t>r</a:t>
            </a:r>
          </a:p>
        </p:txBody>
      </p:sp>
      <p:sp>
        <p:nvSpPr>
          <p:cNvPr id="33827" name="Text Box 39"/>
          <p:cNvSpPr txBox="1">
            <a:spLocks noChangeArrowheads="1"/>
          </p:cNvSpPr>
          <p:nvPr/>
        </p:nvSpPr>
        <p:spPr bwMode="auto">
          <a:xfrm>
            <a:off x="1524000" y="4543425"/>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400"/>
              <a:t>z</a:t>
            </a:r>
          </a:p>
        </p:txBody>
      </p:sp>
      <p:sp>
        <p:nvSpPr>
          <p:cNvPr id="33828" name="Text Box 40"/>
          <p:cNvSpPr txBox="1">
            <a:spLocks noChangeArrowheads="1"/>
          </p:cNvSpPr>
          <p:nvPr/>
        </p:nvSpPr>
        <p:spPr bwMode="auto">
          <a:xfrm>
            <a:off x="2133600" y="591502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latin typeface="Symbol" charset="2"/>
              </a:rPr>
              <a:t>r</a:t>
            </a:r>
            <a:r>
              <a:rPr lang="en-US" altLang="x-none" sz="1800" baseline="-25000"/>
              <a:t>b</a:t>
            </a:r>
            <a:r>
              <a:rPr lang="en-US" altLang="x-none" sz="1800"/>
              <a:t>,c</a:t>
            </a:r>
            <a:r>
              <a:rPr lang="en-US" altLang="x-none" sz="1800" baseline="-25000"/>
              <a:t>b</a:t>
            </a:r>
          </a:p>
        </p:txBody>
      </p:sp>
      <p:sp>
        <p:nvSpPr>
          <p:cNvPr id="33829" name="Text Box 41"/>
          <p:cNvSpPr txBox="1">
            <a:spLocks noChangeArrowheads="1"/>
          </p:cNvSpPr>
          <p:nvPr/>
        </p:nvSpPr>
        <p:spPr bwMode="auto">
          <a:xfrm>
            <a:off x="2209800" y="492442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t>c</a:t>
            </a:r>
            <a:r>
              <a:rPr lang="en-US" altLang="x-none" sz="1800" baseline="-25000">
                <a:latin typeface="Symbol" charset="2"/>
              </a:rPr>
              <a:t>w</a:t>
            </a:r>
          </a:p>
        </p:txBody>
      </p:sp>
      <p:sp>
        <p:nvSpPr>
          <p:cNvPr id="33830" name="Line 42"/>
          <p:cNvSpPr>
            <a:spLocks noChangeShapeType="1"/>
          </p:cNvSpPr>
          <p:nvPr/>
        </p:nvSpPr>
        <p:spPr bwMode="auto">
          <a:xfrm>
            <a:off x="3657600" y="5076825"/>
            <a:ext cx="609600" cy="0"/>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31" name="Line 43"/>
          <p:cNvSpPr>
            <a:spLocks noChangeShapeType="1"/>
          </p:cNvSpPr>
          <p:nvPr/>
        </p:nvSpPr>
        <p:spPr bwMode="auto">
          <a:xfrm>
            <a:off x="4419600" y="5076825"/>
            <a:ext cx="457200"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32" name="Text Box 44"/>
          <p:cNvSpPr txBox="1">
            <a:spLocks noChangeArrowheads="1"/>
          </p:cNvSpPr>
          <p:nvPr/>
        </p:nvSpPr>
        <p:spPr bwMode="auto">
          <a:xfrm>
            <a:off x="3657600" y="501491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00FF00"/>
                </a:solidFill>
              </a:rPr>
              <a:t>k</a:t>
            </a:r>
            <a:r>
              <a:rPr lang="en-US" altLang="x-none" sz="1800" baseline="-25000">
                <a:solidFill>
                  <a:srgbClr val="00FF00"/>
                </a:solidFill>
              </a:rPr>
              <a:t>r1</a:t>
            </a:r>
          </a:p>
        </p:txBody>
      </p:sp>
      <p:sp>
        <p:nvSpPr>
          <p:cNvPr id="33833" name="Text Box 45"/>
          <p:cNvSpPr txBox="1">
            <a:spLocks noChangeArrowheads="1"/>
          </p:cNvSpPr>
          <p:nvPr/>
        </p:nvSpPr>
        <p:spPr bwMode="auto">
          <a:xfrm>
            <a:off x="4419600" y="501491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FF3300"/>
                </a:solidFill>
              </a:rPr>
              <a:t>k</a:t>
            </a:r>
            <a:r>
              <a:rPr lang="en-US" altLang="x-none" sz="1800" baseline="-25000">
                <a:solidFill>
                  <a:srgbClr val="FF3300"/>
                </a:solidFill>
              </a:rPr>
              <a:t>r2</a:t>
            </a:r>
          </a:p>
        </p:txBody>
      </p:sp>
      <p:sp>
        <p:nvSpPr>
          <p:cNvPr id="33834" name="Text Box 46"/>
          <p:cNvSpPr txBox="1">
            <a:spLocks noChangeArrowheads="1"/>
          </p:cNvSpPr>
          <p:nvPr/>
        </p:nvSpPr>
        <p:spPr bwMode="auto">
          <a:xfrm>
            <a:off x="5105400" y="500062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endParaRPr lang="x-none" altLang="x-none" sz="1800" baseline="-25000">
              <a:solidFill>
                <a:srgbClr val="0000FF"/>
              </a:solidFill>
            </a:endParaRPr>
          </a:p>
        </p:txBody>
      </p:sp>
      <p:sp>
        <p:nvSpPr>
          <p:cNvPr id="33835" name="Rectangle 47"/>
          <p:cNvSpPr>
            <a:spLocks noChangeArrowheads="1"/>
          </p:cNvSpPr>
          <p:nvPr/>
        </p:nvSpPr>
        <p:spPr bwMode="auto">
          <a:xfrm>
            <a:off x="1676400" y="5915025"/>
            <a:ext cx="5867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3836" name="Text Box 48"/>
          <p:cNvSpPr txBox="1">
            <a:spLocks noChangeArrowheads="1"/>
          </p:cNvSpPr>
          <p:nvPr/>
        </p:nvSpPr>
        <p:spPr bwMode="auto">
          <a:xfrm>
            <a:off x="5791200" y="4848225"/>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t>…</a:t>
            </a:r>
          </a:p>
        </p:txBody>
      </p:sp>
      <p:sp>
        <p:nvSpPr>
          <p:cNvPr id="33837" name="Freeform 49" descr="50%"/>
          <p:cNvSpPr>
            <a:spLocks/>
          </p:cNvSpPr>
          <p:nvPr/>
        </p:nvSpPr>
        <p:spPr bwMode="auto">
          <a:xfrm>
            <a:off x="6858000" y="5915025"/>
            <a:ext cx="381000" cy="533400"/>
          </a:xfrm>
          <a:custGeom>
            <a:avLst/>
            <a:gdLst>
              <a:gd name="T0" fmla="*/ 6458 w 1121"/>
              <a:gd name="T1" fmla="*/ 0 h 1200"/>
              <a:gd name="T2" fmla="*/ 3059 w 1121"/>
              <a:gd name="T3" fmla="*/ 533400 h 1200"/>
              <a:gd name="T4" fmla="*/ 40445 w 1121"/>
              <a:gd name="T5" fmla="*/ 418719 h 1200"/>
              <a:gd name="T6" fmla="*/ 79191 w 1121"/>
              <a:gd name="T7" fmla="*/ 325819 h 1200"/>
              <a:gd name="T8" fmla="*/ 116917 w 1121"/>
              <a:gd name="T9" fmla="*/ 250698 h 1200"/>
              <a:gd name="T10" fmla="*/ 154303 w 1121"/>
              <a:gd name="T11" fmla="*/ 190691 h 1200"/>
              <a:gd name="T12" fmla="*/ 192029 w 1121"/>
              <a:gd name="T13" fmla="*/ 143129 h 1200"/>
              <a:gd name="T14" fmla="*/ 229756 w 1121"/>
              <a:gd name="T15" fmla="*/ 103124 h 1200"/>
              <a:gd name="T16" fmla="*/ 268161 w 1121"/>
              <a:gd name="T17" fmla="*/ 72009 h 1200"/>
              <a:gd name="T18" fmla="*/ 305888 w 1121"/>
              <a:gd name="T19" fmla="*/ 45784 h 1200"/>
              <a:gd name="T20" fmla="*/ 343614 w 1121"/>
              <a:gd name="T21" fmla="*/ 25337 h 1200"/>
              <a:gd name="T22" fmla="*/ 381000 w 1121"/>
              <a:gd name="T23" fmla="*/ 8890 h 1200"/>
              <a:gd name="T24" fmla="*/ 0 w 1121"/>
              <a:gd name="T25" fmla="*/ 10668 h 1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1" h="1200">
                <a:moveTo>
                  <a:pt x="19" y="0"/>
                </a:moveTo>
                <a:lnTo>
                  <a:pt x="9" y="1200"/>
                </a:lnTo>
                <a:lnTo>
                  <a:pt x="119" y="942"/>
                </a:lnTo>
                <a:lnTo>
                  <a:pt x="233" y="733"/>
                </a:lnTo>
                <a:lnTo>
                  <a:pt x="344" y="564"/>
                </a:lnTo>
                <a:lnTo>
                  <a:pt x="454" y="429"/>
                </a:lnTo>
                <a:lnTo>
                  <a:pt x="565" y="322"/>
                </a:lnTo>
                <a:lnTo>
                  <a:pt x="676" y="232"/>
                </a:lnTo>
                <a:lnTo>
                  <a:pt x="789" y="162"/>
                </a:lnTo>
                <a:lnTo>
                  <a:pt x="900" y="103"/>
                </a:lnTo>
                <a:lnTo>
                  <a:pt x="1011" y="57"/>
                </a:lnTo>
                <a:lnTo>
                  <a:pt x="1121" y="20"/>
                </a:lnTo>
                <a:lnTo>
                  <a:pt x="0" y="24"/>
                </a:lnTo>
              </a:path>
            </a:pathLst>
          </a:custGeom>
          <a:pattFill prst="pct50">
            <a:fgClr>
              <a:srgbClr val="808080"/>
            </a:fgClr>
            <a:bgClr>
              <a:schemeClr val="bg1"/>
            </a:bgClr>
          </a:pattFill>
          <a:ln>
            <a:noFill/>
          </a:ln>
          <a:extLst>
            <a:ext uri="{91240B29-F687-4F45-9708-019B960494DF}">
              <a14:hiddenLine xmlns:a14="http://schemas.microsoft.com/office/drawing/2010/main" w="0">
                <a:solidFill>
                  <a:srgbClr val="0000FF"/>
                </a:solidFill>
                <a:prstDash val="solid"/>
                <a:round/>
                <a:headEnd/>
                <a:tailEnd/>
              </a14:hiddenLine>
            </a:ext>
          </a:extLst>
        </p:spPr>
        <p:txBody>
          <a:bodyPr/>
          <a:lstStyle/>
          <a:p>
            <a:endParaRPr lang="en-US"/>
          </a:p>
        </p:txBody>
      </p:sp>
      <p:sp>
        <p:nvSpPr>
          <p:cNvPr id="33838" name="Freeform 50"/>
          <p:cNvSpPr>
            <a:spLocks/>
          </p:cNvSpPr>
          <p:nvPr/>
        </p:nvSpPr>
        <p:spPr bwMode="auto">
          <a:xfrm>
            <a:off x="6400800" y="4086225"/>
            <a:ext cx="838200" cy="2362200"/>
          </a:xfrm>
          <a:custGeom>
            <a:avLst/>
            <a:gdLst>
              <a:gd name="T0" fmla="*/ 748284 w 550"/>
              <a:gd name="T1" fmla="*/ 67768 h 1464"/>
              <a:gd name="T2" fmla="*/ 832104 w 550"/>
              <a:gd name="T3" fmla="*/ 130695 h 1464"/>
              <a:gd name="T4" fmla="*/ 605028 w 550"/>
              <a:gd name="T5" fmla="*/ 187169 h 1464"/>
              <a:gd name="T6" fmla="*/ 239268 w 550"/>
              <a:gd name="T7" fmla="*/ 250096 h 1464"/>
              <a:gd name="T8" fmla="*/ 4572 w 550"/>
              <a:gd name="T9" fmla="*/ 308183 h 1464"/>
              <a:gd name="T10" fmla="*/ 83820 w 550"/>
              <a:gd name="T11" fmla="*/ 371111 h 1464"/>
              <a:gd name="T12" fmla="*/ 409956 w 550"/>
              <a:gd name="T13" fmla="*/ 432425 h 1464"/>
              <a:gd name="T14" fmla="*/ 743712 w 550"/>
              <a:gd name="T15" fmla="*/ 488898 h 1464"/>
              <a:gd name="T16" fmla="*/ 833628 w 550"/>
              <a:gd name="T17" fmla="*/ 551825 h 1464"/>
              <a:gd name="T18" fmla="*/ 611124 w 550"/>
              <a:gd name="T19" fmla="*/ 609912 h 1464"/>
              <a:gd name="T20" fmla="*/ 245364 w 550"/>
              <a:gd name="T21" fmla="*/ 672840 h 1464"/>
              <a:gd name="T22" fmla="*/ 6096 w 550"/>
              <a:gd name="T23" fmla="*/ 729313 h 1464"/>
              <a:gd name="T24" fmla="*/ 77724 w 550"/>
              <a:gd name="T25" fmla="*/ 792241 h 1464"/>
              <a:gd name="T26" fmla="*/ 402336 w 550"/>
              <a:gd name="T27" fmla="*/ 853555 h 1464"/>
              <a:gd name="T28" fmla="*/ 739140 w 550"/>
              <a:gd name="T29" fmla="*/ 913255 h 1464"/>
              <a:gd name="T30" fmla="*/ 835152 w 550"/>
              <a:gd name="T31" fmla="*/ 974569 h 1464"/>
              <a:gd name="T32" fmla="*/ 618744 w 550"/>
              <a:gd name="T33" fmla="*/ 1032656 h 1464"/>
              <a:gd name="T34" fmla="*/ 252984 w 550"/>
              <a:gd name="T35" fmla="*/ 1093970 h 1464"/>
              <a:gd name="T36" fmla="*/ 9144 w 550"/>
              <a:gd name="T37" fmla="*/ 1153670 h 1464"/>
              <a:gd name="T38" fmla="*/ 74676 w 550"/>
              <a:gd name="T39" fmla="*/ 1214984 h 1464"/>
              <a:gd name="T40" fmla="*/ 396240 w 550"/>
              <a:gd name="T41" fmla="*/ 1277911 h 1464"/>
              <a:gd name="T42" fmla="*/ 734568 w 550"/>
              <a:gd name="T43" fmla="*/ 1334385 h 1464"/>
              <a:gd name="T44" fmla="*/ 835152 w 550"/>
              <a:gd name="T45" fmla="*/ 1397312 h 1464"/>
              <a:gd name="T46" fmla="*/ 624840 w 550"/>
              <a:gd name="T47" fmla="*/ 1455399 h 1464"/>
              <a:gd name="T48" fmla="*/ 257556 w 550"/>
              <a:gd name="T49" fmla="*/ 1516713 h 1464"/>
              <a:gd name="T50" fmla="*/ 12192 w 550"/>
              <a:gd name="T51" fmla="*/ 1574800 h 1464"/>
              <a:gd name="T52" fmla="*/ 68580 w 550"/>
              <a:gd name="T53" fmla="*/ 1636114 h 1464"/>
              <a:gd name="T54" fmla="*/ 388620 w 550"/>
              <a:gd name="T55" fmla="*/ 1699041 h 1464"/>
              <a:gd name="T56" fmla="*/ 729996 w 550"/>
              <a:gd name="T57" fmla="*/ 1757128 h 1464"/>
              <a:gd name="T58" fmla="*/ 838200 w 550"/>
              <a:gd name="T59" fmla="*/ 1820056 h 1464"/>
              <a:gd name="T60" fmla="*/ 690372 w 550"/>
              <a:gd name="T61" fmla="*/ 1924935 h 1464"/>
              <a:gd name="T62" fmla="*/ 595884 w 550"/>
              <a:gd name="T63" fmla="*/ 2036268 h 1464"/>
              <a:gd name="T64" fmla="*/ 534924 w 550"/>
              <a:gd name="T65" fmla="*/ 2145988 h 1464"/>
              <a:gd name="T66" fmla="*/ 492252 w 550"/>
              <a:gd name="T67" fmla="*/ 2250867 h 1464"/>
              <a:gd name="T68" fmla="*/ 467868 w 550"/>
              <a:gd name="T69" fmla="*/ 2362200 h 14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0" h="1464">
                <a:moveTo>
                  <a:pt x="257" y="0"/>
                </a:moveTo>
                <a:lnTo>
                  <a:pt x="491" y="42"/>
                </a:lnTo>
                <a:lnTo>
                  <a:pt x="546" y="59"/>
                </a:lnTo>
                <a:lnTo>
                  <a:pt x="546" y="81"/>
                </a:lnTo>
                <a:lnTo>
                  <a:pt x="493" y="99"/>
                </a:lnTo>
                <a:lnTo>
                  <a:pt x="397" y="116"/>
                </a:lnTo>
                <a:lnTo>
                  <a:pt x="276" y="137"/>
                </a:lnTo>
                <a:lnTo>
                  <a:pt x="157" y="155"/>
                </a:lnTo>
                <a:lnTo>
                  <a:pt x="59" y="173"/>
                </a:lnTo>
                <a:lnTo>
                  <a:pt x="3" y="191"/>
                </a:lnTo>
                <a:lnTo>
                  <a:pt x="2" y="211"/>
                </a:lnTo>
                <a:lnTo>
                  <a:pt x="55" y="230"/>
                </a:lnTo>
                <a:lnTo>
                  <a:pt x="149" y="247"/>
                </a:lnTo>
                <a:lnTo>
                  <a:pt x="269" y="268"/>
                </a:lnTo>
                <a:lnTo>
                  <a:pt x="391" y="286"/>
                </a:lnTo>
                <a:lnTo>
                  <a:pt x="488" y="303"/>
                </a:lnTo>
                <a:lnTo>
                  <a:pt x="544" y="322"/>
                </a:lnTo>
                <a:lnTo>
                  <a:pt x="547" y="342"/>
                </a:lnTo>
                <a:lnTo>
                  <a:pt x="495" y="360"/>
                </a:lnTo>
                <a:lnTo>
                  <a:pt x="401" y="378"/>
                </a:lnTo>
                <a:lnTo>
                  <a:pt x="281" y="399"/>
                </a:lnTo>
                <a:lnTo>
                  <a:pt x="161" y="417"/>
                </a:lnTo>
                <a:lnTo>
                  <a:pt x="62" y="434"/>
                </a:lnTo>
                <a:lnTo>
                  <a:pt x="4" y="452"/>
                </a:lnTo>
                <a:lnTo>
                  <a:pt x="2" y="474"/>
                </a:lnTo>
                <a:lnTo>
                  <a:pt x="51" y="491"/>
                </a:lnTo>
                <a:lnTo>
                  <a:pt x="146" y="509"/>
                </a:lnTo>
                <a:lnTo>
                  <a:pt x="264" y="529"/>
                </a:lnTo>
                <a:lnTo>
                  <a:pt x="386" y="548"/>
                </a:lnTo>
                <a:lnTo>
                  <a:pt x="485" y="566"/>
                </a:lnTo>
                <a:lnTo>
                  <a:pt x="542" y="583"/>
                </a:lnTo>
                <a:lnTo>
                  <a:pt x="548" y="604"/>
                </a:lnTo>
                <a:lnTo>
                  <a:pt x="499" y="622"/>
                </a:lnTo>
                <a:lnTo>
                  <a:pt x="406" y="640"/>
                </a:lnTo>
                <a:lnTo>
                  <a:pt x="286" y="661"/>
                </a:lnTo>
                <a:lnTo>
                  <a:pt x="166" y="678"/>
                </a:lnTo>
                <a:lnTo>
                  <a:pt x="65" y="696"/>
                </a:lnTo>
                <a:lnTo>
                  <a:pt x="6" y="715"/>
                </a:lnTo>
                <a:lnTo>
                  <a:pt x="0" y="735"/>
                </a:lnTo>
                <a:lnTo>
                  <a:pt x="49" y="753"/>
                </a:lnTo>
                <a:lnTo>
                  <a:pt x="141" y="770"/>
                </a:lnTo>
                <a:lnTo>
                  <a:pt x="260" y="792"/>
                </a:lnTo>
                <a:lnTo>
                  <a:pt x="381" y="810"/>
                </a:lnTo>
                <a:lnTo>
                  <a:pt x="482" y="827"/>
                </a:lnTo>
                <a:lnTo>
                  <a:pt x="541" y="845"/>
                </a:lnTo>
                <a:lnTo>
                  <a:pt x="548" y="866"/>
                </a:lnTo>
                <a:lnTo>
                  <a:pt x="501" y="884"/>
                </a:lnTo>
                <a:lnTo>
                  <a:pt x="410" y="902"/>
                </a:lnTo>
                <a:lnTo>
                  <a:pt x="292" y="922"/>
                </a:lnTo>
                <a:lnTo>
                  <a:pt x="169" y="940"/>
                </a:lnTo>
                <a:lnTo>
                  <a:pt x="68" y="959"/>
                </a:lnTo>
                <a:lnTo>
                  <a:pt x="8" y="976"/>
                </a:lnTo>
                <a:lnTo>
                  <a:pt x="0" y="997"/>
                </a:lnTo>
                <a:lnTo>
                  <a:pt x="45" y="1014"/>
                </a:lnTo>
                <a:lnTo>
                  <a:pt x="137" y="1033"/>
                </a:lnTo>
                <a:lnTo>
                  <a:pt x="255" y="1053"/>
                </a:lnTo>
                <a:lnTo>
                  <a:pt x="377" y="1071"/>
                </a:lnTo>
                <a:lnTo>
                  <a:pt x="479" y="1089"/>
                </a:lnTo>
                <a:lnTo>
                  <a:pt x="541" y="1106"/>
                </a:lnTo>
                <a:lnTo>
                  <a:pt x="550" y="1128"/>
                </a:lnTo>
                <a:lnTo>
                  <a:pt x="497" y="1160"/>
                </a:lnTo>
                <a:lnTo>
                  <a:pt x="453" y="1193"/>
                </a:lnTo>
                <a:lnTo>
                  <a:pt x="419" y="1228"/>
                </a:lnTo>
                <a:lnTo>
                  <a:pt x="391" y="1262"/>
                </a:lnTo>
                <a:lnTo>
                  <a:pt x="369" y="1294"/>
                </a:lnTo>
                <a:lnTo>
                  <a:pt x="351" y="1330"/>
                </a:lnTo>
                <a:lnTo>
                  <a:pt x="336" y="1362"/>
                </a:lnTo>
                <a:lnTo>
                  <a:pt x="323" y="1395"/>
                </a:lnTo>
                <a:lnTo>
                  <a:pt x="315" y="1431"/>
                </a:lnTo>
                <a:lnTo>
                  <a:pt x="307" y="1464"/>
                </a:lnTo>
              </a:path>
            </a:pathLst>
          </a:custGeom>
          <a:noFill/>
          <a:ln w="1905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9" name="Text Box 51"/>
          <p:cNvSpPr txBox="1">
            <a:spLocks noChangeArrowheads="1"/>
          </p:cNvSpPr>
          <p:nvPr/>
        </p:nvSpPr>
        <p:spPr bwMode="auto">
          <a:xfrm>
            <a:off x="7162800" y="5000625"/>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altLang="x-none" sz="1800">
                <a:solidFill>
                  <a:srgbClr val="808080"/>
                </a:solidFill>
              </a:rPr>
              <a:t>k</a:t>
            </a:r>
            <a:r>
              <a:rPr lang="en-US" altLang="x-none" sz="1800" baseline="-25000">
                <a:solidFill>
                  <a:srgbClr val="808080"/>
                </a:solidFill>
              </a:rPr>
              <a:t>rn</a:t>
            </a:r>
          </a:p>
        </p:txBody>
      </p:sp>
      <p:sp>
        <p:nvSpPr>
          <p:cNvPr id="33840" name="Line 52"/>
          <p:cNvSpPr>
            <a:spLocks noChangeShapeType="1"/>
          </p:cNvSpPr>
          <p:nvPr/>
        </p:nvSpPr>
        <p:spPr bwMode="auto">
          <a:xfrm>
            <a:off x="7239000" y="5076825"/>
            <a:ext cx="152400" cy="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41" name="Text Box 53"/>
          <p:cNvSpPr txBox="1">
            <a:spLocks noChangeArrowheads="1"/>
          </p:cNvSpPr>
          <p:nvPr/>
        </p:nvSpPr>
        <p:spPr bwMode="auto">
          <a:xfrm>
            <a:off x="669925" y="4008438"/>
            <a:ext cx="38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r>
              <a:rPr lang="en-US" altLang="x-none" sz="1800"/>
              <a:t>b)</a:t>
            </a:r>
          </a:p>
        </p:txBody>
      </p:sp>
      <p:sp>
        <p:nvSpPr>
          <p:cNvPr id="33842" name="Text Box 54"/>
          <p:cNvSpPr txBox="1">
            <a:spLocks noChangeArrowheads="1"/>
          </p:cNvSpPr>
          <p:nvPr/>
        </p:nvSpPr>
        <p:spPr bwMode="auto">
          <a:xfrm>
            <a:off x="2657475" y="141288"/>
            <a:ext cx="38814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Shallow Water Propagation</a:t>
            </a:r>
          </a:p>
          <a:p>
            <a:pPr algn="ctr"/>
            <a:r>
              <a:rPr lang="en-US" altLang="x-none">
                <a:solidFill>
                  <a:schemeClr val="accent2"/>
                </a:solidFill>
              </a:rPr>
              <a:t>Ray-Mode Analogy</a:t>
            </a:r>
          </a:p>
        </p:txBody>
      </p:sp>
    </p:spTree>
    <p:extLst>
      <p:ext uri="{BB962C8B-B14F-4D97-AF65-F5344CB8AC3E}">
        <p14:creationId xmlns:p14="http://schemas.microsoft.com/office/powerpoint/2010/main" val="168041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x-none"/>
              <a:t>Mode Cutoff</a:t>
            </a:r>
          </a:p>
        </p:txBody>
      </p:sp>
      <p:graphicFrame>
        <p:nvGraphicFramePr>
          <p:cNvPr id="34819" name="Object 3"/>
          <p:cNvGraphicFramePr>
            <a:graphicFrameLocks noChangeAspect="1"/>
          </p:cNvGraphicFramePr>
          <p:nvPr/>
        </p:nvGraphicFramePr>
        <p:xfrm>
          <a:off x="1600200" y="1447800"/>
          <a:ext cx="5410200" cy="5410200"/>
        </p:xfrm>
        <a:graphic>
          <a:graphicData uri="http://schemas.openxmlformats.org/presentationml/2006/ole">
            <mc:AlternateContent xmlns:mc="http://schemas.openxmlformats.org/markup-compatibility/2006">
              <mc:Choice xmlns:v="urn:schemas-microsoft-com:vml" Requires="v">
                <p:oleObj spid="_x0000_s1033" name="Document" r:id="rId4" imgW="4306824" imgH="3517392" progId="Word.Document.8">
                  <p:embed/>
                </p:oleObj>
              </mc:Choice>
              <mc:Fallback>
                <p:oleObj name="Document" r:id="rId4" imgW="4306824" imgH="351739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5410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52774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79898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4594225" y="90646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endParaRPr lang="x-none" altLang="x-none" sz="1200">
              <a:latin typeface="Times New Roman" charset="0"/>
            </a:endParaRPr>
          </a:p>
        </p:txBody>
      </p:sp>
      <p:sp>
        <p:nvSpPr>
          <p:cNvPr id="35844" name="Text Box 5"/>
          <p:cNvSpPr txBox="1">
            <a:spLocks noChangeArrowheads="1"/>
          </p:cNvSpPr>
          <p:nvPr/>
        </p:nvSpPr>
        <p:spPr bwMode="auto">
          <a:xfrm>
            <a:off x="1954213" y="538163"/>
            <a:ext cx="5410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x-none" sz="2000" b="1">
                <a:solidFill>
                  <a:schemeClr val="accent2"/>
                </a:solidFill>
              </a:rPr>
              <a:t>SHALLOW-WATER PROPAGATION</a:t>
            </a:r>
          </a:p>
          <a:p>
            <a:pPr algn="ctr">
              <a:spcBef>
                <a:spcPct val="50000"/>
              </a:spcBef>
            </a:pPr>
            <a:r>
              <a:rPr lang="en-US" altLang="x-none" sz="2000" b="1">
                <a:solidFill>
                  <a:schemeClr val="accent2"/>
                </a:solidFill>
              </a:rPr>
              <a:t>(SUMMER,  MEDITERRANEAN)</a:t>
            </a:r>
            <a:endParaRPr lang="en-US" altLang="x-none" sz="2000">
              <a:solidFill>
                <a:schemeClr val="accent2"/>
              </a:solidFill>
            </a:endParaRPr>
          </a:p>
        </p:txBody>
      </p:sp>
    </p:spTree>
    <p:extLst>
      <p:ext uri="{BB962C8B-B14F-4D97-AF65-F5344CB8AC3E}">
        <p14:creationId xmlns:p14="http://schemas.microsoft.com/office/powerpoint/2010/main" val="609052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1910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4556125" y="49768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05200"/>
            <a:ext cx="4191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1524000" y="417513"/>
            <a:ext cx="6172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CONTOURED PROPAGATION LOSS:</a:t>
            </a:r>
          </a:p>
          <a:p>
            <a:pPr algn="ctr"/>
            <a:r>
              <a:rPr lang="en-US" altLang="x-none" b="1">
                <a:solidFill>
                  <a:schemeClr val="accent2"/>
                </a:solidFill>
              </a:rPr>
              <a:t>“OPTIMUM FREQUENCY CURVES”</a:t>
            </a:r>
            <a:endParaRPr lang="en-US" altLang="x-none">
              <a:solidFill>
                <a:schemeClr val="accent2"/>
              </a:solidFill>
            </a:endParaRPr>
          </a:p>
        </p:txBody>
      </p:sp>
      <p:sp>
        <p:nvSpPr>
          <p:cNvPr id="36870" name="Text Box 6"/>
          <p:cNvSpPr txBox="1">
            <a:spLocks noChangeArrowheads="1"/>
          </p:cNvSpPr>
          <p:nvPr/>
        </p:nvSpPr>
        <p:spPr bwMode="auto">
          <a:xfrm>
            <a:off x="609600" y="1865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200">
                <a:latin typeface="Times New Roman" charset="0"/>
              </a:rPr>
              <a:t>BARENTS</a:t>
            </a:r>
          </a:p>
          <a:p>
            <a:pPr algn="ctr"/>
            <a:r>
              <a:rPr lang="en-US" altLang="x-none" sz="1200">
                <a:latin typeface="Times New Roman" charset="0"/>
              </a:rPr>
              <a:t>SEA</a:t>
            </a:r>
          </a:p>
        </p:txBody>
      </p:sp>
      <p:sp>
        <p:nvSpPr>
          <p:cNvPr id="36871" name="Text Box 7"/>
          <p:cNvSpPr txBox="1">
            <a:spLocks noChangeArrowheads="1"/>
          </p:cNvSpPr>
          <p:nvPr/>
        </p:nvSpPr>
        <p:spPr bwMode="auto">
          <a:xfrm>
            <a:off x="685800" y="48371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200">
                <a:latin typeface="Times New Roman" charset="0"/>
              </a:rPr>
              <a:t>ENGLISH</a:t>
            </a:r>
          </a:p>
          <a:p>
            <a:pPr algn="ctr"/>
            <a:r>
              <a:rPr lang="en-US" altLang="x-none" sz="1200">
                <a:latin typeface="Times New Roman" charset="0"/>
              </a:rPr>
              <a:t>CHANNEL</a:t>
            </a:r>
          </a:p>
        </p:txBody>
      </p:sp>
    </p:spTree>
    <p:extLst>
      <p:ext uri="{BB962C8B-B14F-4D97-AF65-F5344CB8AC3E}">
        <p14:creationId xmlns:p14="http://schemas.microsoft.com/office/powerpoint/2010/main" val="1438070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028"/>
          <p:cNvSpPr txBox="1">
            <a:spLocks noChangeArrowheads="1"/>
          </p:cNvSpPr>
          <p:nvPr/>
        </p:nvSpPr>
        <p:spPr bwMode="auto">
          <a:xfrm>
            <a:off x="2097088" y="573088"/>
            <a:ext cx="4976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OPTIMUM FREQUENCY CURVES</a:t>
            </a:r>
            <a:endParaRPr lang="en-US" altLang="x-none">
              <a:solidFill>
                <a:schemeClr val="accent2"/>
              </a:solidFill>
            </a:endParaRPr>
          </a:p>
        </p:txBody>
      </p:sp>
    </p:spTree>
    <p:extLst>
      <p:ext uri="{BB962C8B-B14F-4D97-AF65-F5344CB8AC3E}">
        <p14:creationId xmlns:p14="http://schemas.microsoft.com/office/powerpoint/2010/main" val="1871610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x-none"/>
              <a:t>Shallow Water Propagation</a:t>
            </a:r>
            <a:br>
              <a:rPr lang="en-US" altLang="x-none"/>
            </a:br>
            <a:r>
              <a:rPr lang="en-US" altLang="x-none"/>
              <a:t>Modal Interference</a:t>
            </a:r>
          </a:p>
        </p:txBody>
      </p:sp>
      <p:pic>
        <p:nvPicPr>
          <p:cNvPr id="38915" name="Picture 3" descr="pek_tlfrz_50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1162050"/>
            <a:ext cx="6723063"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80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Practicalities</a:t>
            </a:r>
            <a:endParaRPr lang="en-US" dirty="0"/>
          </a:p>
        </p:txBody>
      </p:sp>
      <p:sp>
        <p:nvSpPr>
          <p:cNvPr id="6" name="Content Placeholder 5"/>
          <p:cNvSpPr>
            <a:spLocks noGrp="1"/>
          </p:cNvSpPr>
          <p:nvPr>
            <p:ph idx="1"/>
          </p:nvPr>
        </p:nvSpPr>
        <p:spPr/>
        <p:txBody>
          <a:bodyPr/>
          <a:lstStyle/>
          <a:p>
            <a:r>
              <a:rPr lang="en-US" dirty="0" smtClean="0"/>
              <a:t>English</a:t>
            </a:r>
          </a:p>
          <a:p>
            <a:r>
              <a:rPr lang="en-US" dirty="0" smtClean="0"/>
              <a:t>Computer</a:t>
            </a:r>
          </a:p>
          <a:p>
            <a:r>
              <a:rPr lang="en-US" dirty="0" smtClean="0"/>
              <a:t>Homework </a:t>
            </a:r>
          </a:p>
          <a:p>
            <a:pPr marL="0" indent="0">
              <a:buNone/>
            </a:pPr>
            <a:r>
              <a:rPr lang="en-US" dirty="0"/>
              <a:t>	</a:t>
            </a:r>
            <a:r>
              <a:rPr lang="en-US" dirty="0" smtClean="0"/>
              <a:t>Homework2 (Lloyd Mirror to 20km) is due Friday 15, </a:t>
            </a:r>
          </a:p>
          <a:p>
            <a:pPr marL="0" indent="0">
              <a:buNone/>
            </a:pPr>
            <a:r>
              <a:rPr lang="en-US" dirty="0"/>
              <a:t>	</a:t>
            </a:r>
            <a:r>
              <a:rPr lang="en-US" dirty="0" smtClean="0"/>
              <a:t>Homework 3 (problem 1.6 page 62) Tuesday 20</a:t>
            </a:r>
          </a:p>
          <a:p>
            <a:pPr marL="0" indent="0">
              <a:buNone/>
            </a:pPr>
            <a:r>
              <a:rPr lang="en-US" dirty="0" smtClean="0"/>
              <a:t>     	Homework 4  (wavenumber integration) Friday 23</a:t>
            </a:r>
          </a:p>
          <a:p>
            <a:pPr marL="0" indent="0">
              <a:buNone/>
            </a:pPr>
            <a:r>
              <a:rPr lang="en-US" dirty="0"/>
              <a:t>	</a:t>
            </a:r>
            <a:r>
              <a:rPr lang="en-US" dirty="0" smtClean="0"/>
              <a:t>Homework 5 (pulse) Friday 30</a:t>
            </a:r>
          </a:p>
          <a:p>
            <a:r>
              <a:rPr lang="en-US" dirty="0" smtClean="0"/>
              <a:t>Grading, 60%homework, 40% final test</a:t>
            </a:r>
          </a:p>
          <a:p>
            <a:pPr marL="0" indent="0">
              <a:buNone/>
            </a:pPr>
            <a:r>
              <a:rPr lang="en-US" dirty="0"/>
              <a:t>	</a:t>
            </a:r>
            <a:r>
              <a:rPr lang="en-US" dirty="0" smtClean="0"/>
              <a:t>No copying!</a:t>
            </a:r>
          </a:p>
          <a:p>
            <a:r>
              <a:rPr lang="en-US" dirty="0" smtClean="0"/>
              <a:t>Website: </a:t>
            </a:r>
            <a:r>
              <a:rPr lang="en-US" dirty="0" err="1" smtClean="0"/>
              <a:t>noiselab.ucsd.edu</a:t>
            </a:r>
            <a:r>
              <a:rPr lang="en-US" dirty="0" smtClean="0"/>
              <a:t>/china2017</a:t>
            </a:r>
            <a:endParaRPr lang="en-US" dirty="0" smtClean="0"/>
          </a:p>
          <a:p>
            <a:endParaRPr lang="en-US" dirty="0"/>
          </a:p>
        </p:txBody>
      </p:sp>
    </p:spTree>
    <p:extLst>
      <p:ext uri="{BB962C8B-B14F-4D97-AF65-F5344CB8AC3E}">
        <p14:creationId xmlns:p14="http://schemas.microsoft.com/office/powerpoint/2010/main" val="1386259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x-none"/>
              <a:t>Ocean Seismo-Acoustics</a:t>
            </a:r>
          </a:p>
        </p:txBody>
      </p:sp>
      <p:sp>
        <p:nvSpPr>
          <p:cNvPr id="39939" name="Rectangle 3"/>
          <p:cNvSpPr>
            <a:spLocks noChangeArrowheads="1"/>
          </p:cNvSpPr>
          <p:nvPr/>
        </p:nvSpPr>
        <p:spPr bwMode="auto">
          <a:xfrm>
            <a:off x="1235075" y="2160588"/>
            <a:ext cx="573088" cy="1277937"/>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40" name="Rectangle 4"/>
          <p:cNvSpPr>
            <a:spLocks noChangeArrowheads="1"/>
          </p:cNvSpPr>
          <p:nvPr/>
        </p:nvSpPr>
        <p:spPr bwMode="auto">
          <a:xfrm>
            <a:off x="2705100" y="2151063"/>
            <a:ext cx="573088" cy="1277937"/>
          </a:xfrm>
          <a:prstGeom prst="rect">
            <a:avLst/>
          </a:prstGeom>
          <a:solidFill>
            <a:srgbClr val="CC66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41" name="Rectangle 5"/>
          <p:cNvSpPr>
            <a:spLocks noChangeArrowheads="1"/>
          </p:cNvSpPr>
          <p:nvPr/>
        </p:nvSpPr>
        <p:spPr bwMode="auto">
          <a:xfrm>
            <a:off x="4132263" y="2151063"/>
            <a:ext cx="573087" cy="1277937"/>
          </a:xfrm>
          <a:prstGeom prst="rect">
            <a:avLst/>
          </a:prstGeom>
          <a:solidFill>
            <a:schemeClr val="bg2"/>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42" name="Rectangle 6"/>
          <p:cNvSpPr>
            <a:spLocks noChangeArrowheads="1"/>
          </p:cNvSpPr>
          <p:nvPr/>
        </p:nvSpPr>
        <p:spPr bwMode="auto">
          <a:xfrm>
            <a:off x="5548313" y="2151063"/>
            <a:ext cx="573087" cy="1277937"/>
          </a:xfrm>
          <a:prstGeom prst="rect">
            <a:avLst/>
          </a:prstGeom>
          <a:solidFill>
            <a:srgbClr val="FFCC66"/>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43" name="Rectangle 7"/>
          <p:cNvSpPr>
            <a:spLocks noChangeArrowheads="1"/>
          </p:cNvSpPr>
          <p:nvPr/>
        </p:nvSpPr>
        <p:spPr bwMode="auto">
          <a:xfrm>
            <a:off x="6918325" y="2151063"/>
            <a:ext cx="573088" cy="1277937"/>
          </a:xfrm>
          <a:prstGeom prst="rect">
            <a:avLst/>
          </a:prstGeom>
          <a:solidFill>
            <a:srgbClr val="333333"/>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44" name="Text Box 8"/>
          <p:cNvSpPr txBox="1">
            <a:spLocks noChangeArrowheads="1"/>
          </p:cNvSpPr>
          <p:nvPr/>
        </p:nvSpPr>
        <p:spPr bwMode="auto">
          <a:xfrm>
            <a:off x="1106488" y="162083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800"/>
              <a:t>Water</a:t>
            </a:r>
          </a:p>
        </p:txBody>
      </p:sp>
      <p:sp>
        <p:nvSpPr>
          <p:cNvPr id="39945" name="Text Box 9"/>
          <p:cNvSpPr txBox="1">
            <a:spLocks noChangeArrowheads="1"/>
          </p:cNvSpPr>
          <p:nvPr/>
        </p:nvSpPr>
        <p:spPr bwMode="auto">
          <a:xfrm>
            <a:off x="2647950" y="16129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800"/>
              <a:t>Mud</a:t>
            </a:r>
          </a:p>
        </p:txBody>
      </p:sp>
      <p:sp>
        <p:nvSpPr>
          <p:cNvPr id="39946" name="Text Box 10"/>
          <p:cNvSpPr txBox="1">
            <a:spLocks noChangeArrowheads="1"/>
          </p:cNvSpPr>
          <p:nvPr/>
        </p:nvSpPr>
        <p:spPr bwMode="auto">
          <a:xfrm>
            <a:off x="4203700" y="16049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800"/>
              <a:t>Silt</a:t>
            </a:r>
          </a:p>
        </p:txBody>
      </p:sp>
      <p:sp>
        <p:nvSpPr>
          <p:cNvPr id="39947" name="Text Box 11"/>
          <p:cNvSpPr txBox="1">
            <a:spLocks noChangeArrowheads="1"/>
          </p:cNvSpPr>
          <p:nvPr/>
        </p:nvSpPr>
        <p:spPr bwMode="auto">
          <a:xfrm>
            <a:off x="5461000" y="160655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800"/>
              <a:t>Sand</a:t>
            </a:r>
          </a:p>
        </p:txBody>
      </p:sp>
      <p:sp>
        <p:nvSpPr>
          <p:cNvPr id="39948" name="Text Box 12"/>
          <p:cNvSpPr txBox="1">
            <a:spLocks noChangeArrowheads="1"/>
          </p:cNvSpPr>
          <p:nvPr/>
        </p:nvSpPr>
        <p:spPr bwMode="auto">
          <a:xfrm>
            <a:off x="6778625" y="1609725"/>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sz="1800"/>
              <a:t>Basalt</a:t>
            </a:r>
          </a:p>
        </p:txBody>
      </p:sp>
      <p:sp>
        <p:nvSpPr>
          <p:cNvPr id="39949" name="Rectangle 13"/>
          <p:cNvSpPr>
            <a:spLocks noChangeArrowheads="1"/>
          </p:cNvSpPr>
          <p:nvPr/>
        </p:nvSpPr>
        <p:spPr bwMode="auto">
          <a:xfrm>
            <a:off x="6927850" y="4198938"/>
            <a:ext cx="573088" cy="1277937"/>
          </a:xfrm>
          <a:prstGeom prst="rect">
            <a:avLst/>
          </a:prstGeom>
          <a:solidFill>
            <a:srgbClr val="333333"/>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a:p>
        </p:txBody>
      </p:sp>
      <p:sp>
        <p:nvSpPr>
          <p:cNvPr id="39950" name="Line 14"/>
          <p:cNvSpPr>
            <a:spLocks noChangeShapeType="1"/>
          </p:cNvSpPr>
          <p:nvPr/>
        </p:nvSpPr>
        <p:spPr bwMode="auto">
          <a:xfrm>
            <a:off x="673100" y="3429000"/>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951" name="Line 15"/>
          <p:cNvSpPr>
            <a:spLocks noChangeShapeType="1"/>
          </p:cNvSpPr>
          <p:nvPr/>
        </p:nvSpPr>
        <p:spPr bwMode="auto">
          <a:xfrm>
            <a:off x="747713" y="5481638"/>
            <a:ext cx="693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952" name="AutoShape 17"/>
          <p:cNvSpPr>
            <a:spLocks noChangeArrowheads="1"/>
          </p:cNvSpPr>
          <p:nvPr/>
        </p:nvSpPr>
        <p:spPr bwMode="auto">
          <a:xfrm flipV="1">
            <a:off x="5492750" y="4292600"/>
            <a:ext cx="690563" cy="1185863"/>
          </a:xfrm>
          <a:custGeom>
            <a:avLst/>
            <a:gdLst>
              <a:gd name="T0" fmla="*/ 658592 w 21600"/>
              <a:gd name="T1" fmla="*/ 592932 h 21600"/>
              <a:gd name="T2" fmla="*/ 345282 w 21600"/>
              <a:gd name="T3" fmla="*/ 1185863 h 21600"/>
              <a:gd name="T4" fmla="*/ 31971 w 21600"/>
              <a:gd name="T5" fmla="*/ 592932 h 21600"/>
              <a:gd name="T6" fmla="*/ 345282 w 21600"/>
              <a:gd name="T7" fmla="*/ 0 h 21600"/>
              <a:gd name="T8" fmla="*/ 0 60000 65536"/>
              <a:gd name="T9" fmla="*/ 0 60000 65536"/>
              <a:gd name="T10" fmla="*/ 0 60000 65536"/>
              <a:gd name="T11" fmla="*/ 0 60000 65536"/>
              <a:gd name="T12" fmla="*/ 2800 w 21600"/>
              <a:gd name="T13" fmla="*/ 2800 h 21600"/>
              <a:gd name="T14" fmla="*/ 18800 w 21600"/>
              <a:gd name="T15" fmla="*/ 18800 h 21600"/>
            </a:gdLst>
            <a:ahLst/>
            <a:cxnLst>
              <a:cxn ang="T8">
                <a:pos x="T0" y="T1"/>
              </a:cxn>
              <a:cxn ang="T9">
                <a:pos x="T2" y="T3"/>
              </a:cxn>
              <a:cxn ang="T10">
                <a:pos x="T4" y="T5"/>
              </a:cxn>
              <a:cxn ang="T11">
                <a:pos x="T6" y="T7"/>
              </a:cxn>
            </a:cxnLst>
            <a:rect l="T12" t="T13" r="T14" b="T15"/>
            <a:pathLst>
              <a:path w="21600" h="21600">
                <a:moveTo>
                  <a:pt x="0" y="0"/>
                </a:moveTo>
                <a:lnTo>
                  <a:pt x="1999" y="21600"/>
                </a:lnTo>
                <a:lnTo>
                  <a:pt x="19601" y="21600"/>
                </a:lnTo>
                <a:lnTo>
                  <a:pt x="21600" y="0"/>
                </a:lnTo>
                <a:lnTo>
                  <a:pt x="0" y="0"/>
                </a:lnTo>
                <a:close/>
              </a:path>
            </a:pathLst>
          </a:cu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AutoShape 18"/>
          <p:cNvSpPr>
            <a:spLocks noChangeArrowheads="1"/>
          </p:cNvSpPr>
          <p:nvPr/>
        </p:nvSpPr>
        <p:spPr bwMode="auto">
          <a:xfrm flipV="1">
            <a:off x="3984625" y="4452938"/>
            <a:ext cx="831850" cy="1035050"/>
          </a:xfrm>
          <a:custGeom>
            <a:avLst/>
            <a:gdLst>
              <a:gd name="T0" fmla="*/ 712772 w 21600"/>
              <a:gd name="T1" fmla="*/ 517525 h 21600"/>
              <a:gd name="T2" fmla="*/ 415925 w 21600"/>
              <a:gd name="T3" fmla="*/ 1035050 h 21600"/>
              <a:gd name="T4" fmla="*/ 119078 w 21600"/>
              <a:gd name="T5" fmla="*/ 517525 h 21600"/>
              <a:gd name="T6" fmla="*/ 415925 w 21600"/>
              <a:gd name="T7" fmla="*/ 0 h 21600"/>
              <a:gd name="T8" fmla="*/ 0 60000 65536"/>
              <a:gd name="T9" fmla="*/ 0 60000 65536"/>
              <a:gd name="T10" fmla="*/ 0 60000 65536"/>
              <a:gd name="T11" fmla="*/ 0 60000 65536"/>
              <a:gd name="T12" fmla="*/ 4892 w 21600"/>
              <a:gd name="T13" fmla="*/ 4892 h 21600"/>
              <a:gd name="T14" fmla="*/ 16708 w 21600"/>
              <a:gd name="T15" fmla="*/ 16708 h 21600"/>
            </a:gdLst>
            <a:ahLst/>
            <a:cxnLst>
              <a:cxn ang="T8">
                <a:pos x="T0" y="T1"/>
              </a:cxn>
              <a:cxn ang="T9">
                <a:pos x="T2" y="T3"/>
              </a:cxn>
              <a:cxn ang="T10">
                <a:pos x="T4" y="T5"/>
              </a:cxn>
              <a:cxn ang="T11">
                <a:pos x="T6" y="T7"/>
              </a:cxn>
            </a:cxnLst>
            <a:rect l="T12" t="T13" r="T14" b="T15"/>
            <a:pathLst>
              <a:path w="21600" h="21600">
                <a:moveTo>
                  <a:pt x="0" y="0"/>
                </a:moveTo>
                <a:lnTo>
                  <a:pt x="6183" y="21600"/>
                </a:lnTo>
                <a:lnTo>
                  <a:pt x="15417"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AutoShape 19"/>
          <p:cNvSpPr>
            <a:spLocks noChangeArrowheads="1"/>
          </p:cNvSpPr>
          <p:nvPr/>
        </p:nvSpPr>
        <p:spPr bwMode="auto">
          <a:xfrm flipV="1">
            <a:off x="2268538" y="5057775"/>
            <a:ext cx="1455737" cy="431800"/>
          </a:xfrm>
          <a:custGeom>
            <a:avLst/>
            <a:gdLst>
              <a:gd name="T0" fmla="*/ 1158861 w 21600"/>
              <a:gd name="T1" fmla="*/ 215900 h 21600"/>
              <a:gd name="T2" fmla="*/ 727869 w 21600"/>
              <a:gd name="T3" fmla="*/ 431800 h 21600"/>
              <a:gd name="T4" fmla="*/ 296876 w 21600"/>
              <a:gd name="T5" fmla="*/ 215900 h 21600"/>
              <a:gd name="T6" fmla="*/ 727869 w 21600"/>
              <a:gd name="T7" fmla="*/ 0 h 21600"/>
              <a:gd name="T8" fmla="*/ 0 60000 65536"/>
              <a:gd name="T9" fmla="*/ 0 60000 65536"/>
              <a:gd name="T10" fmla="*/ 0 60000 65536"/>
              <a:gd name="T11" fmla="*/ 0 60000 65536"/>
              <a:gd name="T12" fmla="*/ 6205 w 21600"/>
              <a:gd name="T13" fmla="*/ 6205 h 21600"/>
              <a:gd name="T14" fmla="*/ 15395 w 21600"/>
              <a:gd name="T15" fmla="*/ 15395 h 21600"/>
            </a:gdLst>
            <a:ahLst/>
            <a:cxnLst>
              <a:cxn ang="T8">
                <a:pos x="T0" y="T1"/>
              </a:cxn>
              <a:cxn ang="T9">
                <a:pos x="T2" y="T3"/>
              </a:cxn>
              <a:cxn ang="T10">
                <a:pos x="T4" y="T5"/>
              </a:cxn>
              <a:cxn ang="T11">
                <a:pos x="T6" y="T7"/>
              </a:cxn>
            </a:cxnLst>
            <a:rect l="T12" t="T13" r="T14" b="T15"/>
            <a:pathLst>
              <a:path w="21600" h="21600">
                <a:moveTo>
                  <a:pt x="0" y="0"/>
                </a:moveTo>
                <a:lnTo>
                  <a:pt x="8809" y="21600"/>
                </a:lnTo>
                <a:lnTo>
                  <a:pt x="12791" y="21600"/>
                </a:lnTo>
                <a:lnTo>
                  <a:pt x="21600" y="0"/>
                </a:lnTo>
                <a:lnTo>
                  <a:pt x="0" y="0"/>
                </a:lnTo>
                <a:close/>
              </a:path>
            </a:pathLst>
          </a:cu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5" name="AutoShape 20"/>
          <p:cNvSpPr>
            <a:spLocks noChangeArrowheads="1"/>
          </p:cNvSpPr>
          <p:nvPr/>
        </p:nvSpPr>
        <p:spPr bwMode="auto">
          <a:xfrm flipV="1">
            <a:off x="811213" y="5429250"/>
            <a:ext cx="1284287" cy="60325"/>
          </a:xfrm>
          <a:custGeom>
            <a:avLst/>
            <a:gdLst>
              <a:gd name="T0" fmla="*/ 1015895 w 21600"/>
              <a:gd name="T1" fmla="*/ 30163 h 21600"/>
              <a:gd name="T2" fmla="*/ 642144 w 21600"/>
              <a:gd name="T3" fmla="*/ 60325 h 21600"/>
              <a:gd name="T4" fmla="*/ 268392 w 21600"/>
              <a:gd name="T5" fmla="*/ 30163 h 21600"/>
              <a:gd name="T6" fmla="*/ 642144 w 21600"/>
              <a:gd name="T7" fmla="*/ 0 h 21600"/>
              <a:gd name="T8" fmla="*/ 0 60000 65536"/>
              <a:gd name="T9" fmla="*/ 0 60000 65536"/>
              <a:gd name="T10" fmla="*/ 0 60000 65536"/>
              <a:gd name="T11" fmla="*/ 0 60000 65536"/>
              <a:gd name="T12" fmla="*/ 6314 w 21600"/>
              <a:gd name="T13" fmla="*/ 6314 h 21600"/>
              <a:gd name="T14" fmla="*/ 15286 w 21600"/>
              <a:gd name="T15" fmla="*/ 15286 h 21600"/>
            </a:gdLst>
            <a:ahLst/>
            <a:cxnLst>
              <a:cxn ang="T8">
                <a:pos x="T0" y="T1"/>
              </a:cxn>
              <a:cxn ang="T9">
                <a:pos x="T2" y="T3"/>
              </a:cxn>
              <a:cxn ang="T10">
                <a:pos x="T4" y="T5"/>
              </a:cxn>
              <a:cxn ang="T11">
                <a:pos x="T6" y="T7"/>
              </a:cxn>
            </a:cxnLst>
            <a:rect l="T12" t="T13" r="T14" b="T15"/>
            <a:pathLst>
              <a:path w="21600" h="21600">
                <a:moveTo>
                  <a:pt x="0" y="0"/>
                </a:moveTo>
                <a:lnTo>
                  <a:pt x="9027" y="21600"/>
                </a:lnTo>
                <a:lnTo>
                  <a:pt x="12573" y="21600"/>
                </a:lnTo>
                <a:lnTo>
                  <a:pt x="21600" y="0"/>
                </a:lnTo>
                <a:lnTo>
                  <a:pt x="0" y="0"/>
                </a:lnTo>
                <a:close/>
              </a:path>
            </a:pathLst>
          </a:cu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6" name="Line 21"/>
          <p:cNvSpPr>
            <a:spLocks noChangeShapeType="1"/>
          </p:cNvSpPr>
          <p:nvPr/>
        </p:nvSpPr>
        <p:spPr bwMode="auto">
          <a:xfrm>
            <a:off x="1497013" y="6319838"/>
            <a:ext cx="579755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9957" name="Text Box 22"/>
          <p:cNvSpPr txBox="1">
            <a:spLocks noChangeArrowheads="1"/>
          </p:cNvSpPr>
          <p:nvPr/>
        </p:nvSpPr>
        <p:spPr bwMode="auto">
          <a:xfrm>
            <a:off x="3452813" y="5688013"/>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a:t>Shear Rigidity</a:t>
            </a:r>
          </a:p>
        </p:txBody>
      </p:sp>
    </p:spTree>
    <p:extLst>
      <p:ext uri="{BB962C8B-B14F-4D97-AF65-F5344CB8AC3E}">
        <p14:creationId xmlns:p14="http://schemas.microsoft.com/office/powerpoint/2010/main" val="11210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x-none"/>
              <a:t>Ocean Seismo-Acoustics</a:t>
            </a:r>
            <a:br>
              <a:rPr lang="en-US" altLang="x-none"/>
            </a:br>
            <a:r>
              <a:rPr lang="en-US" altLang="x-none"/>
              <a:t>Significance</a:t>
            </a:r>
          </a:p>
        </p:txBody>
      </p:sp>
      <p:graphicFrame>
        <p:nvGraphicFramePr>
          <p:cNvPr id="322643" name="Group 83"/>
          <p:cNvGraphicFramePr>
            <a:graphicFrameLocks noGrp="1"/>
          </p:cNvGraphicFramePr>
          <p:nvPr/>
        </p:nvGraphicFramePr>
        <p:xfrm>
          <a:off x="1447800" y="1849438"/>
          <a:ext cx="6096000" cy="4230624"/>
        </p:xfrm>
        <a:graphic>
          <a:graphicData uri="http://schemas.openxmlformats.org/drawingml/2006/table">
            <a:tbl>
              <a:tblPr/>
              <a:tblGrid>
                <a:gridCol w="1400175"/>
                <a:gridCol w="1038225"/>
                <a:gridCol w="1219200"/>
                <a:gridCol w="1219200"/>
                <a:gridCol w="1219200"/>
              </a:tblGrid>
              <a:tr h="812800">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Frequency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x-none" sz="1600" b="0" i="0" u="none" strike="noStrike" cap="none" normalizeH="0" baseline="0">
                        <a:ln>
                          <a:noFill/>
                        </a:ln>
                        <a:solidFill>
                          <a:schemeClr val="tx1"/>
                        </a:solidFill>
                        <a:effectLst/>
                        <a:latin typeface="Arial Unicode MS"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ULF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&lt; 1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VLF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1-30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LF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30-500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HF</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&gt;500 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Shallow Water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&lt; 300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28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28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Deep Water</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&gt; 300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28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28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28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Arial Unicode MS" charset="0"/>
                        </a:rPr>
                        <a:t>Arctic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x-none" sz="4400" b="0" i="0" u="none" strike="noStrike" cap="none" normalizeH="0" baseline="0">
                          <a:ln>
                            <a:noFill/>
                          </a:ln>
                          <a:solidFill>
                            <a:schemeClr val="tx1"/>
                          </a:solidFill>
                          <a:effectLst/>
                          <a:latin typeface="Arial Unicode M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Arial Unicode M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Arial Unicode M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Arial Unicode M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Arial Unicode M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Unicode MS" charset="0"/>
                        </a:defRPr>
                      </a:lvl1pPr>
                      <a:lvl2pPr marL="742950" indent="-285750" eaLnBrk="0" hangingPunct="0">
                        <a:spcBef>
                          <a:spcPct val="20000"/>
                        </a:spcBef>
                        <a:defRPr sz="2400">
                          <a:solidFill>
                            <a:schemeClr val="tx1"/>
                          </a:solidFill>
                          <a:latin typeface="Arial Unicode MS" charset="0"/>
                        </a:defRPr>
                      </a:lvl2pPr>
                      <a:lvl3pPr marL="1143000" indent="-228600" eaLnBrk="0" hangingPunct="0">
                        <a:spcBef>
                          <a:spcPct val="20000"/>
                        </a:spcBef>
                        <a:defRPr sz="2000">
                          <a:solidFill>
                            <a:schemeClr val="tx1"/>
                          </a:solidFill>
                          <a:latin typeface="Arial Unicode MS" charset="0"/>
                        </a:defRPr>
                      </a:lvl3pPr>
                      <a:lvl4pPr marL="1600200" indent="-228600" eaLnBrk="0" hangingPunct="0">
                        <a:spcBef>
                          <a:spcPct val="20000"/>
                        </a:spcBef>
                        <a:defRPr>
                          <a:solidFill>
                            <a:schemeClr val="tx1"/>
                          </a:solidFill>
                          <a:latin typeface="Arial Unicode MS" charset="0"/>
                        </a:defRPr>
                      </a:lvl4pPr>
                      <a:lvl5pPr marL="2057400" indent="-228600" eaLnBrk="0" hangingPunct="0">
                        <a:spcBef>
                          <a:spcPct val="20000"/>
                        </a:spcBef>
                        <a:defRPr>
                          <a:solidFill>
                            <a:schemeClr val="tx1"/>
                          </a:solidFill>
                          <a:latin typeface="Arial Unicode MS" charset="0"/>
                        </a:defRPr>
                      </a:lvl5pPr>
                      <a:lvl6pPr marL="2514600" indent="-228600" eaLnBrk="0" fontAlgn="base" hangingPunct="0">
                        <a:spcBef>
                          <a:spcPct val="20000"/>
                        </a:spcBef>
                        <a:spcAft>
                          <a:spcPct val="0"/>
                        </a:spcAft>
                        <a:defRPr>
                          <a:solidFill>
                            <a:schemeClr val="tx1"/>
                          </a:solidFill>
                          <a:latin typeface="Arial Unicode MS" charset="0"/>
                        </a:defRPr>
                      </a:lvl6pPr>
                      <a:lvl7pPr marL="2971800" indent="-228600" eaLnBrk="0" fontAlgn="base" hangingPunct="0">
                        <a:spcBef>
                          <a:spcPct val="20000"/>
                        </a:spcBef>
                        <a:spcAft>
                          <a:spcPct val="0"/>
                        </a:spcAft>
                        <a:defRPr>
                          <a:solidFill>
                            <a:schemeClr val="tx1"/>
                          </a:solidFill>
                          <a:latin typeface="Arial Unicode MS" charset="0"/>
                        </a:defRPr>
                      </a:lvl7pPr>
                      <a:lvl8pPr marL="3429000" indent="-228600" eaLnBrk="0" fontAlgn="base" hangingPunct="0">
                        <a:spcBef>
                          <a:spcPct val="20000"/>
                        </a:spcBef>
                        <a:spcAft>
                          <a:spcPct val="0"/>
                        </a:spcAft>
                        <a:defRPr>
                          <a:solidFill>
                            <a:schemeClr val="tx1"/>
                          </a:solidFill>
                          <a:latin typeface="Arial Unicode MS" charset="0"/>
                        </a:defRPr>
                      </a:lvl8pPr>
                      <a:lvl9pPr marL="3886200" indent="-228600" eaLnBrk="0" fontAlgn="base" hangingPunct="0">
                        <a:spcBef>
                          <a:spcPct val="20000"/>
                        </a:spcBef>
                        <a:spcAft>
                          <a:spcPct val="0"/>
                        </a:spcAft>
                        <a:defRPr>
                          <a:solidFill>
                            <a:schemeClr val="tx1"/>
                          </a:solidFill>
                          <a:latin typeface="Arial Unicode MS"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x-none" altLang="x-none" sz="2800" b="0" i="0" u="none" strike="noStrike" cap="none" normalizeH="0" baseline="0">
                        <a:ln>
                          <a:noFill/>
                        </a:ln>
                        <a:solidFill>
                          <a:schemeClr val="tx1"/>
                        </a:solidFill>
                        <a:effectLst/>
                        <a:latin typeface="Arial Unicode M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0233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x-none"/>
              <a:t>Shallow Water Seismo-Acoustics</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81175"/>
            <a:ext cx="41719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4"/>
          <p:cNvSpPr>
            <a:spLocks noChangeShapeType="1"/>
          </p:cNvSpPr>
          <p:nvPr/>
        </p:nvSpPr>
        <p:spPr bwMode="auto">
          <a:xfrm>
            <a:off x="1095375" y="5486400"/>
            <a:ext cx="30845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89" name="Line 5"/>
          <p:cNvSpPr>
            <a:spLocks noChangeShapeType="1"/>
          </p:cNvSpPr>
          <p:nvPr/>
        </p:nvSpPr>
        <p:spPr bwMode="auto">
          <a:xfrm>
            <a:off x="1758950" y="4611688"/>
            <a:ext cx="652463" cy="865187"/>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90" name="Line 6"/>
          <p:cNvSpPr>
            <a:spLocks noChangeShapeType="1"/>
          </p:cNvSpPr>
          <p:nvPr/>
        </p:nvSpPr>
        <p:spPr bwMode="auto">
          <a:xfrm>
            <a:off x="2424113" y="5497513"/>
            <a:ext cx="1073150" cy="4238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91" name="Line 7"/>
          <p:cNvSpPr>
            <a:spLocks noChangeShapeType="1"/>
          </p:cNvSpPr>
          <p:nvPr/>
        </p:nvSpPr>
        <p:spPr bwMode="auto">
          <a:xfrm>
            <a:off x="2416175" y="5499100"/>
            <a:ext cx="600075" cy="915988"/>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992" name="Text Box 8"/>
          <p:cNvSpPr txBox="1">
            <a:spLocks noChangeArrowheads="1"/>
          </p:cNvSpPr>
          <p:nvPr/>
        </p:nvSpPr>
        <p:spPr bwMode="auto">
          <a:xfrm>
            <a:off x="2216150" y="58086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a:solidFill>
                  <a:srgbClr val="008000"/>
                </a:solidFill>
              </a:rPr>
              <a:t>S</a:t>
            </a:r>
          </a:p>
        </p:txBody>
      </p:sp>
      <p:sp>
        <p:nvSpPr>
          <p:cNvPr id="41993" name="Text Box 9"/>
          <p:cNvSpPr txBox="1">
            <a:spLocks noChangeArrowheads="1"/>
          </p:cNvSpPr>
          <p:nvPr/>
        </p:nvSpPr>
        <p:spPr bwMode="auto">
          <a:xfrm>
            <a:off x="3473450" y="54991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a:solidFill>
                  <a:srgbClr val="FF0000"/>
                </a:solidFill>
              </a:rPr>
              <a:t>P</a:t>
            </a:r>
          </a:p>
        </p:txBody>
      </p:sp>
      <p:pic>
        <p:nvPicPr>
          <p:cNvPr id="41994" name="Picture 10" descr="slide_4_8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1612900"/>
            <a:ext cx="41163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243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x-none"/>
              <a:t>Shallow Water Seismo-Acoustics</a:t>
            </a:r>
            <a:br>
              <a:rPr lang="en-US" altLang="x-none"/>
            </a:br>
            <a:r>
              <a:rPr lang="en-US" altLang="x-none"/>
              <a:t>Scholte Interface Waves</a:t>
            </a:r>
          </a:p>
        </p:txBody>
      </p:sp>
      <p:pic>
        <p:nvPicPr>
          <p:cNvPr id="43011" name="Picture 3" descr="rauch1f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20800"/>
            <a:ext cx="3581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rauch2fi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3581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rauch4fix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43025"/>
            <a:ext cx="4114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rauch6fix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5" y="3592513"/>
            <a:ext cx="4130675"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296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dopp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4225925"/>
            <a:ext cx="46704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dopp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139950"/>
            <a:ext cx="46926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dopp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1568450"/>
            <a:ext cx="36337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ine 6"/>
          <p:cNvSpPr>
            <a:spLocks noChangeShapeType="1"/>
          </p:cNvSpPr>
          <p:nvPr/>
        </p:nvSpPr>
        <p:spPr bwMode="auto">
          <a:xfrm flipH="1">
            <a:off x="2230438" y="1873250"/>
            <a:ext cx="1327150" cy="2982913"/>
          </a:xfrm>
          <a:prstGeom prst="line">
            <a:avLst/>
          </a:prstGeom>
          <a:noFill/>
          <a:ln w="9525">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38" name="Line 7"/>
          <p:cNvSpPr>
            <a:spLocks noChangeShapeType="1"/>
          </p:cNvSpPr>
          <p:nvPr/>
        </p:nvSpPr>
        <p:spPr bwMode="auto">
          <a:xfrm flipH="1">
            <a:off x="1838325" y="1965325"/>
            <a:ext cx="679450" cy="3146425"/>
          </a:xfrm>
          <a:prstGeom prst="line">
            <a:avLst/>
          </a:prstGeom>
          <a:noFill/>
          <a:ln w="95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39" name="Line 8"/>
          <p:cNvSpPr>
            <a:spLocks noChangeShapeType="1"/>
          </p:cNvSpPr>
          <p:nvPr/>
        </p:nvSpPr>
        <p:spPr bwMode="auto">
          <a:xfrm>
            <a:off x="4167188" y="1644650"/>
            <a:ext cx="1817687" cy="328613"/>
          </a:xfrm>
          <a:prstGeom prst="line">
            <a:avLst/>
          </a:prstGeom>
          <a:noFill/>
          <a:ln w="952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40" name="Line 9"/>
          <p:cNvSpPr>
            <a:spLocks noChangeShapeType="1"/>
          </p:cNvSpPr>
          <p:nvPr/>
        </p:nvSpPr>
        <p:spPr bwMode="auto">
          <a:xfrm>
            <a:off x="2132013" y="3238500"/>
            <a:ext cx="741362" cy="0"/>
          </a:xfrm>
          <a:prstGeom prst="line">
            <a:avLst/>
          </a:prstGeom>
          <a:noFill/>
          <a:ln w="28575">
            <a:solidFill>
              <a:schemeClr val="accent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41" name="Text Box 10"/>
          <p:cNvSpPr txBox="1">
            <a:spLocks noChangeArrowheads="1"/>
          </p:cNvSpPr>
          <p:nvPr/>
        </p:nvSpPr>
        <p:spPr bwMode="auto">
          <a:xfrm>
            <a:off x="6838950" y="4476750"/>
            <a:ext cx="1481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600">
                <a:solidFill>
                  <a:srgbClr val="00CC00"/>
                </a:solidFill>
              </a:rPr>
              <a:t>Flexural Wave</a:t>
            </a:r>
          </a:p>
        </p:txBody>
      </p:sp>
      <p:sp>
        <p:nvSpPr>
          <p:cNvPr id="44042" name="Text Box 11"/>
          <p:cNvSpPr txBox="1">
            <a:spLocks noChangeArrowheads="1"/>
          </p:cNvSpPr>
          <p:nvPr/>
        </p:nvSpPr>
        <p:spPr bwMode="auto">
          <a:xfrm>
            <a:off x="5454650" y="5122863"/>
            <a:ext cx="1852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600">
                <a:solidFill>
                  <a:srgbClr val="00CC00"/>
                </a:solidFill>
              </a:rPr>
              <a:t>Longitudinal Wave</a:t>
            </a:r>
          </a:p>
        </p:txBody>
      </p:sp>
      <p:sp>
        <p:nvSpPr>
          <p:cNvPr id="44043" name="Line 12"/>
          <p:cNvSpPr>
            <a:spLocks noChangeShapeType="1"/>
          </p:cNvSpPr>
          <p:nvPr/>
        </p:nvSpPr>
        <p:spPr bwMode="auto">
          <a:xfrm flipH="1" flipV="1">
            <a:off x="6592888" y="3249613"/>
            <a:ext cx="860425" cy="1271587"/>
          </a:xfrm>
          <a:prstGeom prst="line">
            <a:avLst/>
          </a:prstGeom>
          <a:noFill/>
          <a:ln w="9525">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44" name="Line 13"/>
          <p:cNvSpPr>
            <a:spLocks noChangeShapeType="1"/>
          </p:cNvSpPr>
          <p:nvPr/>
        </p:nvSpPr>
        <p:spPr bwMode="auto">
          <a:xfrm flipH="1" flipV="1">
            <a:off x="5472113" y="3205163"/>
            <a:ext cx="688975" cy="1857375"/>
          </a:xfrm>
          <a:prstGeom prst="line">
            <a:avLst/>
          </a:prstGeom>
          <a:noFill/>
          <a:ln w="9525">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45" name="Text Box 15"/>
          <p:cNvSpPr>
            <a:spLocks noGrp="1" noChangeArrowheads="1"/>
          </p:cNvSpPr>
          <p:nvPr>
            <p:ph type="title"/>
          </p:nvPr>
        </p:nvSpPr>
        <p:spPr/>
        <p:txBody>
          <a:bodyPr/>
          <a:lstStyle/>
          <a:p>
            <a:r>
              <a:rPr lang="en-US" altLang="x-none" sz="2800">
                <a:latin typeface="Arial" charset="0"/>
              </a:rPr>
              <a:t>Arctic Seismo-Acoustics</a:t>
            </a:r>
            <a:r>
              <a:rPr lang="en-US" altLang="x-none" sz="2400">
                <a:latin typeface="Arial" charset="0"/>
              </a:rPr>
              <a:t/>
            </a:r>
            <a:br>
              <a:rPr lang="en-US" altLang="x-none" sz="2400">
                <a:latin typeface="Arial" charset="0"/>
              </a:rPr>
            </a:br>
            <a:r>
              <a:rPr lang="en-US" altLang="x-none" sz="2400">
                <a:latin typeface="Arial" charset="0"/>
              </a:rPr>
              <a:t>Acoustic Emission from Ice Fractures</a:t>
            </a:r>
          </a:p>
        </p:txBody>
      </p:sp>
    </p:spTree>
    <p:extLst>
      <p:ext uri="{BB962C8B-B14F-4D97-AF65-F5344CB8AC3E}">
        <p14:creationId xmlns:p14="http://schemas.microsoft.com/office/powerpoint/2010/main" val="1001448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73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38600"/>
            <a:ext cx="4559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2819400" y="525463"/>
            <a:ext cx="3657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endParaRPr lang="x-none" altLang="x-none" sz="1200">
              <a:latin typeface="Times New Roman" charset="0"/>
            </a:endParaRPr>
          </a:p>
        </p:txBody>
      </p:sp>
      <p:sp>
        <p:nvSpPr>
          <p:cNvPr id="45061" name="Rectangle 5"/>
          <p:cNvSpPr>
            <a:spLocks noChangeArrowheads="1"/>
          </p:cNvSpPr>
          <p:nvPr/>
        </p:nvSpPr>
        <p:spPr bwMode="auto">
          <a:xfrm>
            <a:off x="2133600" y="1524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PROPAGATION IN A RANGE DEPENDENT ENVIRONMENT </a:t>
            </a:r>
            <a:endParaRPr lang="en-US" altLang="x-none">
              <a:solidFill>
                <a:schemeClr val="accent2"/>
              </a:solidFill>
            </a:endParaRPr>
          </a:p>
        </p:txBody>
      </p:sp>
    </p:spTree>
    <p:extLst>
      <p:ext uri="{BB962C8B-B14F-4D97-AF65-F5344CB8AC3E}">
        <p14:creationId xmlns:p14="http://schemas.microsoft.com/office/powerpoint/2010/main" val="1515379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5422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54113"/>
            <a:ext cx="29718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2803525" y="14843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46085" name="Rectangle 8"/>
          <p:cNvSpPr>
            <a:spLocks noChangeArrowheads="1"/>
          </p:cNvSpPr>
          <p:nvPr/>
        </p:nvSpPr>
        <p:spPr bwMode="auto">
          <a:xfrm>
            <a:off x="5343525" y="1635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46086" name="Text Box 10"/>
          <p:cNvSpPr txBox="1">
            <a:spLocks noChangeArrowheads="1"/>
          </p:cNvSpPr>
          <p:nvPr/>
        </p:nvSpPr>
        <p:spPr bwMode="auto">
          <a:xfrm>
            <a:off x="2803525" y="1560513"/>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46087" name="Text Box 12"/>
          <p:cNvSpPr txBox="1">
            <a:spLocks noChangeArrowheads="1"/>
          </p:cNvSpPr>
          <p:nvPr/>
        </p:nvSpPr>
        <p:spPr bwMode="auto">
          <a:xfrm>
            <a:off x="1973263" y="341313"/>
            <a:ext cx="58086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x-none" b="1">
                <a:solidFill>
                  <a:schemeClr val="accent2"/>
                </a:solidFill>
              </a:rPr>
              <a:t>PROPAGATION OVER A SEAMOUNT</a:t>
            </a:r>
          </a:p>
          <a:p>
            <a:pPr algn="ctr">
              <a:spcBef>
                <a:spcPct val="50000"/>
              </a:spcBef>
            </a:pPr>
            <a:r>
              <a:rPr lang="en-US" altLang="x-none" b="1">
                <a:solidFill>
                  <a:schemeClr val="accent2"/>
                </a:solidFill>
              </a:rPr>
              <a:t>(NORTH PACIFIC)</a:t>
            </a:r>
            <a:endParaRPr lang="en-US" altLang="x-none">
              <a:solidFill>
                <a:schemeClr val="accent2"/>
              </a:solidFill>
            </a:endParaRPr>
          </a:p>
          <a:p>
            <a:pPr algn="ctr">
              <a:spcBef>
                <a:spcPct val="50000"/>
              </a:spcBef>
            </a:pPr>
            <a:r>
              <a:rPr lang="en-US" altLang="x-none" sz="1400" b="1">
                <a:solidFill>
                  <a:schemeClr val="accent2"/>
                </a:solidFill>
              </a:rPr>
              <a:t>data: Chapman and Ebbeson</a:t>
            </a:r>
            <a:endParaRPr lang="en-US" altLang="x-none" sz="1400">
              <a:solidFill>
                <a:schemeClr val="accent2"/>
              </a:solidFill>
            </a:endParaRPr>
          </a:p>
        </p:txBody>
      </p:sp>
    </p:spTree>
    <p:extLst>
      <p:ext uri="{BB962C8B-B14F-4D97-AF65-F5344CB8AC3E}">
        <p14:creationId xmlns:p14="http://schemas.microsoft.com/office/powerpoint/2010/main" val="1974182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700213"/>
            <a:ext cx="765492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1709738" y="682625"/>
            <a:ext cx="647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x-none" b="1">
                <a:solidFill>
                  <a:schemeClr val="accent2"/>
                </a:solidFill>
              </a:rPr>
              <a:t>HIERARCHY OF UNDERWATER ACOUSTIC MODELS</a:t>
            </a:r>
            <a:r>
              <a:rPr lang="en-US" altLang="x-none">
                <a:solidFill>
                  <a:schemeClr val="accent2"/>
                </a:solidFill>
              </a:rPr>
              <a:t> </a:t>
            </a:r>
          </a:p>
        </p:txBody>
      </p:sp>
    </p:spTree>
    <p:extLst>
      <p:ext uri="{BB962C8B-B14F-4D97-AF65-F5344CB8AC3E}">
        <p14:creationId xmlns:p14="http://schemas.microsoft.com/office/powerpoint/2010/main" val="1463217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143000"/>
            <a:ext cx="764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4"/>
          <p:cNvSpPr>
            <a:spLocks noChangeArrowheads="1"/>
          </p:cNvSpPr>
          <p:nvPr/>
        </p:nvSpPr>
        <p:spPr bwMode="auto">
          <a:xfrm>
            <a:off x="1752600" y="381000"/>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b="1">
                <a:solidFill>
                  <a:schemeClr val="accent2"/>
                </a:solidFill>
              </a:rPr>
              <a:t>MODEL CONSISTENCY</a:t>
            </a:r>
          </a:p>
          <a:p>
            <a:pPr algn="ctr"/>
            <a:r>
              <a:rPr lang="en-US" altLang="x-none" b="1">
                <a:solidFill>
                  <a:schemeClr val="accent2"/>
                </a:solidFill>
              </a:rPr>
              <a:t>MODES AND RAYS</a:t>
            </a:r>
            <a:endParaRPr lang="en-US" altLang="x-none">
              <a:solidFill>
                <a:schemeClr val="accent2"/>
              </a:solidFill>
            </a:endParaRPr>
          </a:p>
        </p:txBody>
      </p:sp>
    </p:spTree>
    <p:extLst>
      <p:ext uri="{BB962C8B-B14F-4D97-AF65-F5344CB8AC3E}">
        <p14:creationId xmlns:p14="http://schemas.microsoft.com/office/powerpoint/2010/main" val="1454036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xfrm>
            <a:off x="304800" y="6248400"/>
            <a:ext cx="3048000" cy="4572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400"/>
              <a:t>MIT Center for</a:t>
            </a:r>
          </a:p>
          <a:p>
            <a:pPr algn="l"/>
            <a:r>
              <a:rPr lang="en-US" altLang="x-none" sz="1400"/>
              <a:t>Ocean Engineering</a:t>
            </a:r>
          </a:p>
        </p:txBody>
      </p:sp>
      <p:graphicFrame>
        <p:nvGraphicFramePr>
          <p:cNvPr id="49155" name="Object 2"/>
          <p:cNvGraphicFramePr>
            <a:graphicFrameLocks noGrp="1" noChangeAspect="1"/>
          </p:cNvGraphicFramePr>
          <p:nvPr>
            <p:ph idx="1"/>
          </p:nvPr>
        </p:nvGraphicFramePr>
        <p:xfrm>
          <a:off x="228600" y="1316038"/>
          <a:ext cx="8305800" cy="4881562"/>
        </p:xfrm>
        <a:graphic>
          <a:graphicData uri="http://schemas.openxmlformats.org/presentationml/2006/ole">
            <mc:AlternateContent xmlns:mc="http://schemas.openxmlformats.org/markup-compatibility/2006">
              <mc:Choice xmlns:v="urn:schemas-microsoft-com:vml" Requires="v">
                <p:oleObj spid="_x0000_s61449" name="Visio" r:id="rId3" imgW="9603867" imgH="5645302" progId="Visio.Drawing.11">
                  <p:embed/>
                </p:oleObj>
              </mc:Choice>
              <mc:Fallback>
                <p:oleObj name="Visio" r:id="rId3" imgW="9603867" imgH="5645302" progId="Visio.Drawing.11">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16038"/>
                        <a:ext cx="8305800"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Rectangle 3"/>
          <p:cNvSpPr>
            <a:spLocks noGrp="1" noChangeArrowheads="1"/>
          </p:cNvSpPr>
          <p:nvPr>
            <p:ph type="title"/>
          </p:nvPr>
        </p:nvSpPr>
        <p:spPr/>
        <p:txBody>
          <a:bodyPr/>
          <a:lstStyle/>
          <a:p>
            <a:r>
              <a:rPr lang="en-US" altLang="x-none"/>
              <a:t>3D Propagation Around </a:t>
            </a:r>
            <a:br>
              <a:rPr lang="en-US" altLang="x-none"/>
            </a:br>
            <a:r>
              <a:rPr lang="en-US" altLang="x-none"/>
              <a:t>Conical Seamount</a:t>
            </a:r>
          </a:p>
        </p:txBody>
      </p:sp>
      <p:pic>
        <p:nvPicPr>
          <p:cNvPr id="491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5943600"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8" name="Text Box 5"/>
          <p:cNvSpPr txBox="1">
            <a:spLocks noChangeArrowheads="1"/>
          </p:cNvSpPr>
          <p:nvPr/>
        </p:nvSpPr>
        <p:spPr bwMode="auto">
          <a:xfrm>
            <a:off x="2422525" y="3308350"/>
            <a:ext cx="2162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eaLnBrk="1" hangingPunct="1"/>
            <a:r>
              <a:rPr lang="en-US" altLang="x-none" sz="1800">
                <a:solidFill>
                  <a:schemeClr val="bg2"/>
                </a:solidFill>
                <a:latin typeface="Tahoma" charset="0"/>
                <a:ea typeface="SimSun" charset="-122"/>
              </a:rPr>
              <a:t>sound speed profile</a:t>
            </a:r>
          </a:p>
        </p:txBody>
      </p:sp>
    </p:spTree>
    <p:extLst>
      <p:ext uri="{BB962C8B-B14F-4D97-AF65-F5344CB8AC3E}">
        <p14:creationId xmlns:p14="http://schemas.microsoft.com/office/powerpoint/2010/main" val="178152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58813" y="4427538"/>
            <a:ext cx="7772400" cy="1143000"/>
          </a:xfrm>
        </p:spPr>
        <p:txBody>
          <a:bodyPr/>
          <a:lstStyle/>
          <a:p>
            <a:r>
              <a:rPr lang="en-US" altLang="x-none"/>
              <a:t>Fundamentals of</a:t>
            </a:r>
            <a:br>
              <a:rPr lang="en-US" altLang="x-none"/>
            </a:br>
            <a:r>
              <a:rPr lang="en-US" altLang="x-none"/>
              <a:t>ENVIRONMENTAL OCEAN ACOUSTICS</a:t>
            </a:r>
            <a:br>
              <a:rPr lang="en-US" altLang="x-none"/>
            </a:br>
            <a:r>
              <a:rPr lang="en-US" altLang="x-none"/>
              <a:t/>
            </a:r>
            <a:br>
              <a:rPr lang="en-US" altLang="x-none"/>
            </a:br>
            <a:r>
              <a:rPr lang="en-US" altLang="x-none" sz="2400"/>
              <a:t>Computational Ocean Acoustics</a:t>
            </a:r>
            <a:br>
              <a:rPr lang="en-US" altLang="x-none" sz="2400"/>
            </a:br>
            <a:r>
              <a:rPr lang="en-US" altLang="x-none" sz="2400"/>
              <a:t>Chapter 1</a:t>
            </a:r>
          </a:p>
        </p:txBody>
      </p:sp>
      <p:pic>
        <p:nvPicPr>
          <p:cNvPr id="15363" name="Picture 3" descr="Plate-9"/>
          <p:cNvPicPr>
            <a:picLocks noChangeAspect="1" noChangeArrowheads="1"/>
          </p:cNvPicPr>
          <p:nvPr/>
        </p:nvPicPr>
        <p:blipFill>
          <a:blip r:embed="rId2">
            <a:extLst>
              <a:ext uri="{28A0092B-C50C-407E-A947-70E740481C1C}">
                <a14:useLocalDpi xmlns:a14="http://schemas.microsoft.com/office/drawing/2010/main" val="0"/>
              </a:ext>
            </a:extLst>
          </a:blip>
          <a:srcRect r="-142"/>
          <a:stretch>
            <a:fillRect/>
          </a:stretch>
        </p:blipFill>
        <p:spPr bwMode="auto">
          <a:xfrm>
            <a:off x="2143125" y="398463"/>
            <a:ext cx="47688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16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xfrm>
            <a:off x="304800" y="6248400"/>
            <a:ext cx="3048000" cy="4572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400"/>
              <a:t>MIT Center for</a:t>
            </a:r>
          </a:p>
          <a:p>
            <a:pPr algn="l"/>
            <a:r>
              <a:rPr lang="en-US" altLang="x-none" sz="1400"/>
              <a:t>Ocean Engineering</a:t>
            </a:r>
          </a:p>
        </p:txBody>
      </p:sp>
      <p:sp>
        <p:nvSpPr>
          <p:cNvPr id="50179" name="Rectangle 2"/>
          <p:cNvSpPr>
            <a:spLocks noGrp="1" noChangeArrowheads="1"/>
          </p:cNvSpPr>
          <p:nvPr>
            <p:ph type="title"/>
          </p:nvPr>
        </p:nvSpPr>
        <p:spPr/>
        <p:txBody>
          <a:bodyPr/>
          <a:lstStyle/>
          <a:p>
            <a:r>
              <a:rPr lang="en-US" altLang="x-none" sz="2800"/>
              <a:t>Comparison between 3D and Nx2D solutions</a:t>
            </a:r>
          </a:p>
        </p:txBody>
      </p:sp>
      <p:pic>
        <p:nvPicPr>
          <p:cNvPr id="501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59436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0181" name="Rectangle 4"/>
          <p:cNvSpPr>
            <a:spLocks noGrp="1" noChangeArrowheads="1"/>
          </p:cNvSpPr>
          <p:nvPr>
            <p:ph type="body" idx="1"/>
          </p:nvPr>
        </p:nvSpPr>
        <p:spPr>
          <a:xfrm>
            <a:off x="6248400" y="3657600"/>
            <a:ext cx="2971800" cy="2911475"/>
          </a:xfrm>
        </p:spPr>
        <p:txBody>
          <a:bodyPr/>
          <a:lstStyle/>
          <a:p>
            <a:pPr marL="0" indent="0" fontAlgn="b">
              <a:lnSpc>
                <a:spcPct val="80000"/>
              </a:lnSpc>
              <a:buFontTx/>
              <a:buNone/>
            </a:pPr>
            <a:endParaRPr lang="en-US" altLang="x-none" sz="1800"/>
          </a:p>
          <a:p>
            <a:pPr marL="0" indent="0" fontAlgn="b">
              <a:lnSpc>
                <a:spcPct val="80000"/>
              </a:lnSpc>
              <a:buClr>
                <a:srgbClr val="000000"/>
              </a:buClr>
              <a:buFontTx/>
              <a:buAutoNum type="alphaLcParenBoth"/>
            </a:pPr>
            <a:r>
              <a:rPr lang="en-US" altLang="x-none" sz="1800"/>
              <a:t>H=1000 m, 3D, </a:t>
            </a:r>
          </a:p>
          <a:p>
            <a:pPr marL="0" indent="0" fontAlgn="b">
              <a:lnSpc>
                <a:spcPct val="80000"/>
              </a:lnSpc>
              <a:buClr>
                <a:srgbClr val="000000"/>
              </a:buClr>
              <a:buFontTx/>
              <a:buNone/>
            </a:pPr>
            <a:endParaRPr lang="en-US" altLang="x-none" sz="1800"/>
          </a:p>
          <a:p>
            <a:pPr marL="0" indent="0" fontAlgn="b">
              <a:lnSpc>
                <a:spcPct val="80000"/>
              </a:lnSpc>
              <a:buClr>
                <a:srgbClr val="000000"/>
              </a:buClr>
              <a:buFontTx/>
              <a:buAutoNum type="alphaLcParenBoth" startAt="2"/>
            </a:pPr>
            <a:r>
              <a:rPr lang="en-US" altLang="x-none" sz="1800"/>
              <a:t>H=1000 m, Nx2D;</a:t>
            </a:r>
          </a:p>
          <a:p>
            <a:pPr marL="0" indent="0" fontAlgn="b">
              <a:lnSpc>
                <a:spcPct val="80000"/>
              </a:lnSpc>
              <a:buClr>
                <a:srgbClr val="000000"/>
              </a:buClr>
              <a:buFontTx/>
              <a:buNone/>
            </a:pPr>
            <a:endParaRPr lang="en-US" altLang="x-none" sz="1800"/>
          </a:p>
          <a:p>
            <a:pPr marL="0" indent="0" fontAlgn="b">
              <a:lnSpc>
                <a:spcPct val="80000"/>
              </a:lnSpc>
              <a:buClr>
                <a:srgbClr val="000000"/>
              </a:buClr>
              <a:buFontTx/>
              <a:buAutoNum type="alphaLcParenBoth" startAt="3"/>
            </a:pPr>
            <a:r>
              <a:rPr lang="en-US" altLang="x-none" sz="1800"/>
              <a:t>H=3800 m, 3D, </a:t>
            </a:r>
          </a:p>
          <a:p>
            <a:pPr marL="0" indent="0" fontAlgn="b">
              <a:lnSpc>
                <a:spcPct val="80000"/>
              </a:lnSpc>
              <a:buClr>
                <a:srgbClr val="000000"/>
              </a:buClr>
              <a:buFontTx/>
              <a:buNone/>
            </a:pPr>
            <a:endParaRPr lang="en-US" altLang="x-none" sz="1800"/>
          </a:p>
          <a:p>
            <a:pPr marL="0" indent="0" fontAlgn="b">
              <a:lnSpc>
                <a:spcPct val="80000"/>
              </a:lnSpc>
              <a:buClr>
                <a:srgbClr val="000000"/>
              </a:buClr>
              <a:buFontTx/>
              <a:buAutoNum type="alphaLcParenBoth" startAt="4"/>
            </a:pPr>
            <a:r>
              <a:rPr lang="en-US" altLang="x-none" sz="1800"/>
              <a:t>H=3800 m, Nx2D.</a:t>
            </a:r>
          </a:p>
        </p:txBody>
      </p:sp>
      <p:sp>
        <p:nvSpPr>
          <p:cNvPr id="1324037" name="Text Box 5"/>
          <p:cNvSpPr txBox="1">
            <a:spLocks noChangeArrowheads="1"/>
          </p:cNvSpPr>
          <p:nvPr/>
        </p:nvSpPr>
        <p:spPr bwMode="auto">
          <a:xfrm>
            <a:off x="517525" y="1371600"/>
            <a:ext cx="847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000">
                <a:solidFill>
                  <a:srgbClr val="000000"/>
                </a:solidFill>
                <a:effectLst>
                  <a:outerShdw blurRad="38100" dist="38100" dir="2700000" algn="tl">
                    <a:srgbClr val="C0C0C0"/>
                  </a:outerShdw>
                </a:effectLst>
                <a:latin typeface="Tahoma" pitchFamily="34" charset="0"/>
                <a:ea typeface="宋体" pitchFamily="2" charset="-122"/>
                <a:cs typeface="+mn-cs"/>
              </a:rPr>
              <a:t>TL in the horizontal plane at depth 300 m. The source frequency is 10 Hz.</a:t>
            </a:r>
          </a:p>
        </p:txBody>
      </p:sp>
    </p:spTree>
    <p:extLst>
      <p:ext uri="{BB962C8B-B14F-4D97-AF65-F5344CB8AC3E}">
        <p14:creationId xmlns:p14="http://schemas.microsoft.com/office/powerpoint/2010/main" val="1853315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990600"/>
            <a:ext cx="5340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1600200" y="381000"/>
            <a:ext cx="594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endParaRPr lang="x-none" altLang="x-none" sz="1200">
              <a:latin typeface="Times New Roman" charset="0"/>
            </a:endParaRPr>
          </a:p>
        </p:txBody>
      </p:sp>
      <p:sp>
        <p:nvSpPr>
          <p:cNvPr id="51204" name="Rectangle 4"/>
          <p:cNvSpPr>
            <a:spLocks noChangeArrowheads="1"/>
          </p:cNvSpPr>
          <p:nvPr/>
        </p:nvSpPr>
        <p:spPr bwMode="auto">
          <a:xfrm>
            <a:off x="2573338" y="166688"/>
            <a:ext cx="41275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AMBIENT NOISE SPECTRA</a:t>
            </a:r>
          </a:p>
          <a:p>
            <a:pPr algn="ctr"/>
            <a:r>
              <a:rPr lang="en-US" altLang="x-none">
                <a:solidFill>
                  <a:schemeClr val="accent2"/>
                </a:solidFill>
              </a:rPr>
              <a:t>Wenz Curves</a:t>
            </a:r>
          </a:p>
        </p:txBody>
      </p:sp>
    </p:spTree>
    <p:extLst>
      <p:ext uri="{BB962C8B-B14F-4D97-AF65-F5344CB8AC3E}">
        <p14:creationId xmlns:p14="http://schemas.microsoft.com/office/powerpoint/2010/main" val="1566573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Henrik\13.853\Figures\chap9\notes_9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1317625"/>
            <a:ext cx="516255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C:\Users\Henrik\13.853\Figures\chap9\fig9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133600"/>
            <a:ext cx="34385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2055813" y="155575"/>
            <a:ext cx="494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rgbClr val="3333CC"/>
                </a:solidFill>
              </a:rPr>
              <a:t>Surface Noise in a Stratified Ocean</a:t>
            </a:r>
          </a:p>
        </p:txBody>
      </p:sp>
      <p:sp>
        <p:nvSpPr>
          <p:cNvPr id="52229" name="Rectangle 5"/>
          <p:cNvSpPr>
            <a:spLocks noChangeArrowheads="1"/>
          </p:cNvSpPr>
          <p:nvPr/>
        </p:nvSpPr>
        <p:spPr bwMode="auto">
          <a:xfrm>
            <a:off x="3827463" y="1058863"/>
            <a:ext cx="5054600" cy="652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endParaRPr lang="x-none" altLang="x-none" sz="1200">
              <a:solidFill>
                <a:srgbClr val="000000"/>
              </a:solidFill>
              <a:latin typeface="Times New Roman" charset="0"/>
            </a:endParaRPr>
          </a:p>
        </p:txBody>
      </p:sp>
    </p:spTree>
    <p:extLst>
      <p:ext uri="{BB962C8B-B14F-4D97-AF65-F5344CB8AC3E}">
        <p14:creationId xmlns:p14="http://schemas.microsoft.com/office/powerpoint/2010/main" val="1824530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Henrik\13.853\Figures\chap9\fig9_3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552450"/>
            <a:ext cx="3544888"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C:\Users\Henrik\13.853\Figures\chap9\fig9_3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5" y="531813"/>
            <a:ext cx="354488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C:\Users\Henrik\13.853\Figures\chap9\fig9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4606925"/>
            <a:ext cx="42989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2057400" y="155575"/>
            <a:ext cx="4946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Surface Noise in a Stratified Ocean</a:t>
            </a:r>
          </a:p>
        </p:txBody>
      </p:sp>
      <p:sp>
        <p:nvSpPr>
          <p:cNvPr id="53254" name="Text Box 6"/>
          <p:cNvSpPr txBox="1">
            <a:spLocks noChangeArrowheads="1"/>
          </p:cNvSpPr>
          <p:nvPr/>
        </p:nvSpPr>
        <p:spPr bwMode="auto">
          <a:xfrm>
            <a:off x="7205663" y="2368550"/>
            <a:ext cx="1011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1400">
                <a:solidFill>
                  <a:schemeClr val="accent2"/>
                </a:solidFill>
              </a:rPr>
              <a:t>Total Field</a:t>
            </a:r>
          </a:p>
        </p:txBody>
      </p:sp>
      <p:sp>
        <p:nvSpPr>
          <p:cNvPr id="53255" name="Text Box 7"/>
          <p:cNvSpPr txBox="1">
            <a:spLocks noChangeArrowheads="1"/>
          </p:cNvSpPr>
          <p:nvPr/>
        </p:nvSpPr>
        <p:spPr bwMode="auto">
          <a:xfrm>
            <a:off x="4375150" y="3681413"/>
            <a:ext cx="1081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1400">
                <a:solidFill>
                  <a:schemeClr val="accent2"/>
                </a:solidFill>
              </a:rPr>
              <a:t>Continuous</a:t>
            </a:r>
          </a:p>
          <a:p>
            <a:r>
              <a:rPr lang="en-US" altLang="x-none" sz="1400">
                <a:solidFill>
                  <a:schemeClr val="accent2"/>
                </a:solidFill>
              </a:rPr>
              <a:t>Spectrum</a:t>
            </a:r>
          </a:p>
        </p:txBody>
      </p:sp>
      <p:sp>
        <p:nvSpPr>
          <p:cNvPr id="53256" name="Text Box 8"/>
          <p:cNvSpPr txBox="1">
            <a:spLocks noChangeArrowheads="1"/>
          </p:cNvSpPr>
          <p:nvPr/>
        </p:nvSpPr>
        <p:spPr bwMode="auto">
          <a:xfrm>
            <a:off x="4418013" y="762000"/>
            <a:ext cx="942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1400">
                <a:solidFill>
                  <a:schemeClr val="accent2"/>
                </a:solidFill>
              </a:rPr>
              <a:t>Discrete</a:t>
            </a:r>
          </a:p>
          <a:p>
            <a:r>
              <a:rPr lang="en-US" altLang="x-none" sz="1400">
                <a:solidFill>
                  <a:schemeClr val="accent2"/>
                </a:solidFill>
              </a:rPr>
              <a:t>Spectrum</a:t>
            </a:r>
          </a:p>
        </p:txBody>
      </p:sp>
      <p:sp>
        <p:nvSpPr>
          <p:cNvPr id="53257" name="Line 9"/>
          <p:cNvSpPr>
            <a:spLocks noChangeShapeType="1"/>
          </p:cNvSpPr>
          <p:nvPr/>
        </p:nvSpPr>
        <p:spPr bwMode="auto">
          <a:xfrm flipV="1">
            <a:off x="5357813" y="3071813"/>
            <a:ext cx="1135062" cy="631825"/>
          </a:xfrm>
          <a:prstGeom prst="line">
            <a:avLst/>
          </a:prstGeom>
          <a:noFill/>
          <a:ln w="952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258" name="Line 10"/>
          <p:cNvSpPr>
            <a:spLocks noChangeShapeType="1"/>
          </p:cNvSpPr>
          <p:nvPr/>
        </p:nvSpPr>
        <p:spPr bwMode="auto">
          <a:xfrm>
            <a:off x="5262563" y="1039813"/>
            <a:ext cx="1125537" cy="219075"/>
          </a:xfrm>
          <a:prstGeom prst="line">
            <a:avLst/>
          </a:prstGeom>
          <a:noFill/>
          <a:ln w="9525">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965487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1752600"/>
            <a:ext cx="7772400" cy="3657600"/>
          </a:xfrm>
        </p:spPr>
        <p:txBody>
          <a:bodyPr/>
          <a:lstStyle/>
          <a:p>
            <a:r>
              <a:rPr lang="en-US" altLang="x-none"/>
              <a:t>Some Applications</a:t>
            </a:r>
          </a:p>
        </p:txBody>
      </p:sp>
    </p:spTree>
    <p:extLst>
      <p:ext uri="{BB962C8B-B14F-4D97-AF65-F5344CB8AC3E}">
        <p14:creationId xmlns:p14="http://schemas.microsoft.com/office/powerpoint/2010/main" val="566026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650875"/>
            <a:ext cx="56769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3695700" y="153988"/>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x-none">
                <a:solidFill>
                  <a:schemeClr val="accent2"/>
                </a:solidFill>
                <a:ea typeface="ＭＳ Ｐゴシック" charset="-128"/>
              </a:rPr>
              <a:t>Sonars</a:t>
            </a:r>
          </a:p>
        </p:txBody>
      </p:sp>
    </p:spTree>
    <p:extLst>
      <p:ext uri="{BB962C8B-B14F-4D97-AF65-F5344CB8AC3E}">
        <p14:creationId xmlns:p14="http://schemas.microsoft.com/office/powerpoint/2010/main" val="1317824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990600" y="762000"/>
          <a:ext cx="6934200" cy="3276600"/>
        </p:xfrm>
        <a:graphic>
          <a:graphicData uri="http://schemas.openxmlformats.org/presentationml/2006/ole">
            <mc:AlternateContent xmlns:mc="http://schemas.openxmlformats.org/markup-compatibility/2006">
              <mc:Choice xmlns:v="urn:schemas-microsoft-com:vml" Requires="v">
                <p:oleObj spid="_x0000_s62479" name="Document" r:id="rId4" imgW="5956300" imgH="2705100" progId="Word.Document.8">
                  <p:embed/>
                </p:oleObj>
              </mc:Choice>
              <mc:Fallback>
                <p:oleObj name="Document" r:id="rId4" imgW="5956300" imgH="27051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2000"/>
                        <a:ext cx="6934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762000" y="4191000"/>
          <a:ext cx="7467600" cy="2667000"/>
        </p:xfrm>
        <a:graphic>
          <a:graphicData uri="http://schemas.openxmlformats.org/presentationml/2006/ole">
            <mc:AlternateContent xmlns:mc="http://schemas.openxmlformats.org/markup-compatibility/2006">
              <mc:Choice xmlns:v="urn:schemas-microsoft-com:vml" Requires="v">
                <p:oleObj spid="_x0000_s62480" name="Document" r:id="rId6" imgW="5956300" imgH="2311400" progId="Word.Document.8">
                  <p:embed/>
                </p:oleObj>
              </mc:Choice>
              <mc:Fallback>
                <p:oleObj name="Document" r:id="rId6" imgW="5956300" imgH="23114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191000"/>
                        <a:ext cx="7467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24" name="Text Box 4"/>
          <p:cNvSpPr txBox="1">
            <a:spLocks noChangeArrowheads="1"/>
          </p:cNvSpPr>
          <p:nvPr/>
        </p:nvSpPr>
        <p:spPr bwMode="auto">
          <a:xfrm>
            <a:off x="1447800" y="0"/>
            <a:ext cx="6492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endParaRPr lang="x-none" altLang="x-none">
              <a:ea typeface="ＭＳ Ｐゴシック" charset="-128"/>
            </a:endParaRPr>
          </a:p>
        </p:txBody>
      </p:sp>
      <p:sp>
        <p:nvSpPr>
          <p:cNvPr id="56325" name="Text Box 5"/>
          <p:cNvSpPr txBox="1">
            <a:spLocks noChangeArrowheads="1"/>
          </p:cNvSpPr>
          <p:nvPr/>
        </p:nvSpPr>
        <p:spPr bwMode="auto">
          <a:xfrm>
            <a:off x="1828800" y="128588"/>
            <a:ext cx="571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altLang="x-none" noProof="1">
                <a:solidFill>
                  <a:schemeClr val="accent2"/>
                </a:solidFill>
                <a:ea typeface="ＭＳ Ｐゴシック" charset="-128"/>
              </a:rPr>
              <a:t>Underwater acoustic bottom mapping</a:t>
            </a:r>
            <a:endParaRPr lang="en-US" altLang="x-none">
              <a:solidFill>
                <a:schemeClr val="accent2"/>
              </a:solidFill>
              <a:ea typeface="ＭＳ Ｐゴシック" charset="-128"/>
            </a:endParaRPr>
          </a:p>
        </p:txBody>
      </p:sp>
    </p:spTree>
    <p:extLst>
      <p:ext uri="{BB962C8B-B14F-4D97-AF65-F5344CB8AC3E}">
        <p14:creationId xmlns:p14="http://schemas.microsoft.com/office/powerpoint/2010/main" val="1133626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0" y="457200"/>
          <a:ext cx="5727700" cy="3103563"/>
        </p:xfrm>
        <a:graphic>
          <a:graphicData uri="http://schemas.openxmlformats.org/presentationml/2006/ole">
            <mc:AlternateContent xmlns:mc="http://schemas.openxmlformats.org/markup-compatibility/2006">
              <mc:Choice xmlns:v="urn:schemas-microsoft-com:vml" Requires="v">
                <p:oleObj spid="_x0000_s63497" name="Document" r:id="rId4" imgW="5943600" imgH="3098800" progId="Word.Document.8">
                  <p:embed/>
                </p:oleObj>
              </mc:Choice>
              <mc:Fallback>
                <p:oleObj name="Document" r:id="rId4" imgW="5943600" imgH="3098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838"/>
                      <a:stretch>
                        <a:fillRect/>
                      </a:stretch>
                    </p:blipFill>
                    <p:spPr bwMode="auto">
                      <a:xfrm>
                        <a:off x="0" y="457200"/>
                        <a:ext cx="5727700" cy="310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347" name="Text Box 3"/>
          <p:cNvSpPr txBox="1">
            <a:spLocks noChangeArrowheads="1"/>
          </p:cNvSpPr>
          <p:nvPr/>
        </p:nvSpPr>
        <p:spPr bwMode="auto">
          <a:xfrm>
            <a:off x="2195513" y="182563"/>
            <a:ext cx="51482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ea typeface="ＭＳ Ｐゴシック" charset="-128"/>
              </a:rPr>
              <a:t>Ocean Acoustic Tomography</a:t>
            </a:r>
          </a:p>
        </p:txBody>
      </p:sp>
      <p:pic>
        <p:nvPicPr>
          <p:cNvPr id="57348" name="Picture 4" descr="tom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00400"/>
            <a:ext cx="49911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5638800" y="1363663"/>
            <a:ext cx="350520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spcBef>
                <a:spcPct val="50000"/>
              </a:spcBef>
            </a:pPr>
            <a:r>
              <a:rPr lang="en-US" altLang="x-none">
                <a:ea typeface="ＭＳ Ｐゴシック" charset="-128"/>
              </a:rPr>
              <a:t>Different rays have </a:t>
            </a:r>
          </a:p>
          <a:p>
            <a:pPr algn="l">
              <a:spcBef>
                <a:spcPct val="50000"/>
              </a:spcBef>
            </a:pPr>
            <a:r>
              <a:rPr lang="en-US" altLang="x-none">
                <a:ea typeface="ＭＳ Ｐゴシック" charset="-128"/>
              </a:rPr>
              <a:t>Different group speeds</a:t>
            </a:r>
          </a:p>
          <a:p>
            <a:pPr algn="l">
              <a:spcBef>
                <a:spcPct val="50000"/>
              </a:spcBef>
            </a:pPr>
            <a:endParaRPr lang="en-US" altLang="x-none">
              <a:ea typeface="ＭＳ Ｐゴシック" charset="-128"/>
            </a:endParaRPr>
          </a:p>
          <a:p>
            <a:pPr algn="l">
              <a:spcBef>
                <a:spcPct val="50000"/>
              </a:spcBef>
            </a:pPr>
            <a:endParaRPr lang="en-US" altLang="x-none">
              <a:ea typeface="ＭＳ Ｐゴシック" charset="-128"/>
            </a:endParaRPr>
          </a:p>
          <a:p>
            <a:pPr algn="l">
              <a:spcBef>
                <a:spcPct val="50000"/>
              </a:spcBef>
            </a:pPr>
            <a:r>
              <a:rPr lang="en-US" altLang="x-none">
                <a:ea typeface="ＭＳ Ｐゴシック" charset="-128"/>
              </a:rPr>
              <a:t>Therefore have different</a:t>
            </a:r>
          </a:p>
          <a:p>
            <a:pPr algn="l">
              <a:spcBef>
                <a:spcPct val="50000"/>
              </a:spcBef>
            </a:pPr>
            <a:r>
              <a:rPr lang="en-US" altLang="x-none">
                <a:ea typeface="ＭＳ Ｐゴシック" charset="-128"/>
              </a:rPr>
              <a:t>Arrival times</a:t>
            </a:r>
          </a:p>
          <a:p>
            <a:pPr algn="l">
              <a:spcBef>
                <a:spcPct val="50000"/>
              </a:spcBef>
            </a:pPr>
            <a:endParaRPr lang="en-US" altLang="x-none">
              <a:ea typeface="ＭＳ Ｐゴシック" charset="-128"/>
            </a:endParaRPr>
          </a:p>
        </p:txBody>
      </p:sp>
      <p:sp>
        <p:nvSpPr>
          <p:cNvPr id="57350" name="Line 6"/>
          <p:cNvSpPr>
            <a:spLocks noChangeShapeType="1"/>
          </p:cNvSpPr>
          <p:nvPr/>
        </p:nvSpPr>
        <p:spPr bwMode="auto">
          <a:xfrm flipH="1">
            <a:off x="4876800" y="4495800"/>
            <a:ext cx="14478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7"/>
          <p:cNvSpPr>
            <a:spLocks noChangeShapeType="1"/>
          </p:cNvSpPr>
          <p:nvPr/>
        </p:nvSpPr>
        <p:spPr bwMode="auto">
          <a:xfrm flipH="1" flipV="1">
            <a:off x="4648200" y="1066800"/>
            <a:ext cx="1066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8"/>
          <p:cNvSpPr>
            <a:spLocks noChangeShapeType="1"/>
          </p:cNvSpPr>
          <p:nvPr/>
        </p:nvSpPr>
        <p:spPr bwMode="auto">
          <a:xfrm flipH="1" flipV="1">
            <a:off x="838200" y="304800"/>
            <a:ext cx="76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3" name="Line 9"/>
          <p:cNvSpPr>
            <a:spLocks noChangeShapeType="1"/>
          </p:cNvSpPr>
          <p:nvPr/>
        </p:nvSpPr>
        <p:spPr bwMode="auto">
          <a:xfrm flipH="1" flipV="1">
            <a:off x="4953000" y="1600200"/>
            <a:ext cx="609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0"/>
          <p:cNvSpPr>
            <a:spLocks noChangeShapeType="1"/>
          </p:cNvSpPr>
          <p:nvPr/>
        </p:nvSpPr>
        <p:spPr bwMode="auto">
          <a:xfrm flipH="1">
            <a:off x="1524000" y="4495800"/>
            <a:ext cx="4572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5" name="Text Box 11"/>
          <p:cNvSpPr txBox="1">
            <a:spLocks noChangeArrowheads="1"/>
          </p:cNvSpPr>
          <p:nvPr/>
        </p:nvSpPr>
        <p:spPr bwMode="auto">
          <a:xfrm>
            <a:off x="5715000" y="5334000"/>
            <a:ext cx="36814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a:solidFill>
                  <a:schemeClr val="hlink"/>
                </a:solidFill>
                <a:ea typeface="ＭＳ Ｐゴシック" charset="-128"/>
              </a:rPr>
              <a:t>Which ray corresponds</a:t>
            </a:r>
          </a:p>
          <a:p>
            <a:pPr algn="l"/>
            <a:r>
              <a:rPr lang="en-US" altLang="x-none">
                <a:solidFill>
                  <a:schemeClr val="hlink"/>
                </a:solidFill>
                <a:ea typeface="ＭＳ Ｐゴシック" charset="-128"/>
              </a:rPr>
              <a:t>To which arrival time?</a:t>
            </a:r>
            <a:endParaRPr lang="en-US" altLang="x-none">
              <a:ea typeface="ＭＳ Ｐゴシック" charset="-128"/>
            </a:endParaRPr>
          </a:p>
        </p:txBody>
      </p:sp>
    </p:spTree>
    <p:extLst>
      <p:ext uri="{BB962C8B-B14F-4D97-AF65-F5344CB8AC3E}">
        <p14:creationId xmlns:p14="http://schemas.microsoft.com/office/powerpoint/2010/main" val="504951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48176" y="0"/>
            <a:ext cx="7772400" cy="700088"/>
          </a:xfrm>
        </p:spPr>
        <p:txBody>
          <a:bodyPr/>
          <a:lstStyle/>
          <a:p>
            <a:r>
              <a:rPr lang="en-US" altLang="x-none" sz="3200"/>
              <a:t>Geo-Acoustic Inversion</a:t>
            </a:r>
          </a:p>
        </p:txBody>
      </p:sp>
      <p:pic>
        <p:nvPicPr>
          <p:cNvPr id="58371" name="Picture 3" descr="fig8_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76" y="3620543"/>
            <a:ext cx="3966633" cy="3223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fig8_1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550" y="782486"/>
            <a:ext cx="4032742" cy="28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fig8_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20" y="1165618"/>
            <a:ext cx="3794343" cy="245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fig8_1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642" y="3536068"/>
            <a:ext cx="4040756" cy="313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54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233363"/>
            <a:ext cx="941705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ea typeface="ＭＳ Ｐゴシック" charset="-128"/>
              </a:rPr>
              <a:t>Underwater Acoustic Communication</a:t>
            </a:r>
          </a:p>
        </p:txBody>
      </p:sp>
      <p:pic>
        <p:nvPicPr>
          <p:cNvPr id="59395" name="Picture 3" descr="comms-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60500"/>
            <a:ext cx="41910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9396" name="Object 4"/>
          <p:cNvGraphicFramePr>
            <a:graphicFrameLocks noChangeAspect="1"/>
          </p:cNvGraphicFramePr>
          <p:nvPr/>
        </p:nvGraphicFramePr>
        <p:xfrm>
          <a:off x="4038600" y="2352675"/>
          <a:ext cx="4432300" cy="4505325"/>
        </p:xfrm>
        <a:graphic>
          <a:graphicData uri="http://schemas.openxmlformats.org/presentationml/2006/ole">
            <mc:AlternateContent xmlns:mc="http://schemas.openxmlformats.org/markup-compatibility/2006">
              <mc:Choice xmlns:v="urn:schemas-microsoft-com:vml" Requires="v">
                <p:oleObj spid="_x0000_s64521" name="Document" r:id="rId5" imgW="4419600" imgH="4495800" progId="Word.Document.8">
                  <p:embed/>
                </p:oleObj>
              </mc:Choice>
              <mc:Fallback>
                <p:oleObj name="Document" r:id="rId5" imgW="4419600" imgH="44958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352675"/>
                        <a:ext cx="4432300"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9397" name="Text Box 5"/>
          <p:cNvSpPr txBox="1">
            <a:spLocks noChangeArrowheads="1"/>
          </p:cNvSpPr>
          <p:nvPr/>
        </p:nvSpPr>
        <p:spPr bwMode="auto">
          <a:xfrm>
            <a:off x="4495800" y="1530350"/>
            <a:ext cx="358457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2000">
                <a:ea typeface="ＭＳ Ｐゴシック" charset="-128"/>
              </a:rPr>
              <a:t>Transfer Function and Symbol</a:t>
            </a:r>
          </a:p>
          <a:p>
            <a:pPr algn="l"/>
            <a:r>
              <a:rPr lang="en-US" altLang="x-none" sz="2000">
                <a:ea typeface="ＭＳ Ｐゴシック" charset="-128"/>
              </a:rPr>
              <a:t>Spread in Shallow Water</a:t>
            </a:r>
          </a:p>
        </p:txBody>
      </p:sp>
      <p:sp>
        <p:nvSpPr>
          <p:cNvPr id="59398" name="Text Box 6"/>
          <p:cNvSpPr txBox="1">
            <a:spLocks noChangeArrowheads="1"/>
          </p:cNvSpPr>
          <p:nvPr/>
        </p:nvSpPr>
        <p:spPr bwMode="auto">
          <a:xfrm>
            <a:off x="6248400" y="2438400"/>
            <a:ext cx="236220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spcBef>
                <a:spcPct val="50000"/>
              </a:spcBef>
            </a:pPr>
            <a:r>
              <a:rPr lang="en-US" altLang="x-none" sz="1400">
                <a:ea typeface="ＭＳ Ｐゴシック" charset="-128"/>
              </a:rPr>
              <a:t>Fo=3500, 1 ms,r=10 km Depth 120m</a:t>
            </a:r>
          </a:p>
        </p:txBody>
      </p:sp>
      <p:sp>
        <p:nvSpPr>
          <p:cNvPr id="59399" name="Text Box 7"/>
          <p:cNvSpPr txBox="1">
            <a:spLocks noChangeArrowheads="1"/>
          </p:cNvSpPr>
          <p:nvPr/>
        </p:nvSpPr>
        <p:spPr bwMode="auto">
          <a:xfrm>
            <a:off x="6384925" y="3886200"/>
            <a:ext cx="2454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400">
                <a:ea typeface="ＭＳ Ｐゴシック" charset="-128"/>
              </a:rPr>
              <a:t>Fo=6500, .5 ms,r=4km</a:t>
            </a:r>
          </a:p>
          <a:p>
            <a:pPr algn="l"/>
            <a:r>
              <a:rPr lang="en-US" altLang="x-none" sz="1400">
                <a:ea typeface="ＭＳ Ｐゴシック" charset="-128"/>
              </a:rPr>
              <a:t>Depth 50m</a:t>
            </a:r>
          </a:p>
        </p:txBody>
      </p:sp>
      <p:sp>
        <p:nvSpPr>
          <p:cNvPr id="59400" name="Text Box 8"/>
          <p:cNvSpPr txBox="1">
            <a:spLocks noChangeArrowheads="1"/>
          </p:cNvSpPr>
          <p:nvPr/>
        </p:nvSpPr>
        <p:spPr bwMode="auto">
          <a:xfrm>
            <a:off x="6232525" y="5348288"/>
            <a:ext cx="22256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400">
                <a:ea typeface="ＭＳ Ｐゴシック" charset="-128"/>
              </a:rPr>
              <a:t>Fo=15000, .1 ms,r=.16km</a:t>
            </a:r>
          </a:p>
          <a:p>
            <a:pPr algn="l"/>
            <a:r>
              <a:rPr lang="en-US" altLang="x-none" sz="1400">
                <a:ea typeface="ＭＳ Ｐゴシック" charset="-128"/>
              </a:rPr>
              <a:t>Depth 12m</a:t>
            </a:r>
          </a:p>
        </p:txBody>
      </p:sp>
      <p:sp>
        <p:nvSpPr>
          <p:cNvPr id="59401" name="Text Box 9"/>
          <p:cNvSpPr txBox="1">
            <a:spLocks noChangeArrowheads="1"/>
          </p:cNvSpPr>
          <p:nvPr/>
        </p:nvSpPr>
        <p:spPr bwMode="auto">
          <a:xfrm>
            <a:off x="279400" y="5353050"/>
            <a:ext cx="2917825"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2000">
                <a:ea typeface="ＭＳ Ｐゴシック" charset="-128"/>
              </a:rPr>
              <a:t>MUST deal with </a:t>
            </a:r>
          </a:p>
          <a:p>
            <a:pPr algn="l"/>
            <a:r>
              <a:rPr lang="en-US" altLang="x-none" sz="2000">
                <a:ea typeface="ＭＳ Ｐゴシック" charset="-128"/>
              </a:rPr>
              <a:t>Intersymbol Interference</a:t>
            </a:r>
          </a:p>
          <a:p>
            <a:pPr algn="l"/>
            <a:r>
              <a:rPr lang="en-US" altLang="x-none" sz="2000">
                <a:ea typeface="ＭＳ Ｐゴシック" charset="-128"/>
              </a:rPr>
              <a:t>(“ISI”)</a:t>
            </a:r>
          </a:p>
          <a:p>
            <a:pPr algn="l"/>
            <a:endParaRPr lang="en-US" altLang="x-none" sz="2000">
              <a:ea typeface="ＭＳ Ｐゴシック" charset="-128"/>
            </a:endParaRPr>
          </a:p>
        </p:txBody>
      </p:sp>
    </p:spTree>
    <p:extLst>
      <p:ext uri="{BB962C8B-B14F-4D97-AF65-F5344CB8AC3E}">
        <p14:creationId xmlns:p14="http://schemas.microsoft.com/office/powerpoint/2010/main" val="135432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93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2652713" y="527050"/>
            <a:ext cx="4572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SCHEMATIC OF SOUND PROPAGATION PATHS</a:t>
            </a:r>
          </a:p>
        </p:txBody>
      </p:sp>
    </p:spTree>
    <p:extLst>
      <p:ext uri="{BB962C8B-B14F-4D97-AF65-F5344CB8AC3E}">
        <p14:creationId xmlns:p14="http://schemas.microsoft.com/office/powerpoint/2010/main" val="16144788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ChangeAspect="1"/>
          </p:cNvGraphicFramePr>
          <p:nvPr>
            <p:extLst>
              <p:ext uri="{D42A27DB-BD31-4B8C-83A1-F6EECF244321}">
                <p14:modId xmlns:p14="http://schemas.microsoft.com/office/powerpoint/2010/main" val="1685514233"/>
              </p:ext>
            </p:extLst>
          </p:nvPr>
        </p:nvGraphicFramePr>
        <p:xfrm>
          <a:off x="3729646" y="65256"/>
          <a:ext cx="4865080" cy="4070643"/>
        </p:xfrm>
        <a:graphic>
          <a:graphicData uri="http://schemas.openxmlformats.org/presentationml/2006/ole">
            <mc:AlternateContent xmlns:mc="http://schemas.openxmlformats.org/markup-compatibility/2006">
              <mc:Choice xmlns:v="urn:schemas-microsoft-com:vml" Requires="v">
                <p:oleObj spid="_x0000_s65553" name="Document" r:id="rId4" imgW="6108700" imgH="5105400" progId="Word.Document.8">
                  <p:embed/>
                </p:oleObj>
              </mc:Choice>
              <mc:Fallback>
                <p:oleObj name="Document" r:id="rId4" imgW="6108700" imgH="5105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646" y="65256"/>
                        <a:ext cx="4865080" cy="4070643"/>
                      </a:xfrm>
                      <a:prstGeom prst="rect">
                        <a:avLst/>
                      </a:prstGeom>
                      <a:noFill/>
                      <a:ln>
                        <a:noFill/>
                      </a:ln>
                      <a:effectLst/>
                      <a:extLst/>
                    </p:spPr>
                  </p:pic>
                </p:oleObj>
              </mc:Fallback>
            </mc:AlternateContent>
          </a:graphicData>
        </a:graphic>
      </p:graphicFrame>
      <p:graphicFrame>
        <p:nvGraphicFramePr>
          <p:cNvPr id="60419" name="Object 3"/>
          <p:cNvGraphicFramePr>
            <a:graphicFrameLocks noChangeAspect="1"/>
          </p:cNvGraphicFramePr>
          <p:nvPr>
            <p:extLst>
              <p:ext uri="{D42A27DB-BD31-4B8C-83A1-F6EECF244321}">
                <p14:modId xmlns:p14="http://schemas.microsoft.com/office/powerpoint/2010/main" val="705505078"/>
              </p:ext>
            </p:extLst>
          </p:nvPr>
        </p:nvGraphicFramePr>
        <p:xfrm>
          <a:off x="362973" y="4121831"/>
          <a:ext cx="5950558" cy="2856964"/>
        </p:xfrm>
        <a:graphic>
          <a:graphicData uri="http://schemas.openxmlformats.org/presentationml/2006/ole">
            <mc:AlternateContent xmlns:mc="http://schemas.openxmlformats.org/markup-compatibility/2006">
              <mc:Choice xmlns:v="urn:schemas-microsoft-com:vml" Requires="v">
                <p:oleObj spid="_x0000_s65554" name="Document" r:id="rId6" imgW="6112764" imgH="2935224" progId="Word.Document.8">
                  <p:embed/>
                </p:oleObj>
              </mc:Choice>
              <mc:Fallback>
                <p:oleObj name="Document" r:id="rId6" imgW="6112764" imgH="2935224"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73" y="4121831"/>
                        <a:ext cx="5950558" cy="2856964"/>
                      </a:xfrm>
                      <a:prstGeom prst="rect">
                        <a:avLst/>
                      </a:prstGeom>
                      <a:noFill/>
                      <a:ln>
                        <a:noFill/>
                      </a:ln>
                      <a:effectLst/>
                      <a:extLst/>
                    </p:spPr>
                  </p:pic>
                </p:oleObj>
              </mc:Fallback>
            </mc:AlternateContent>
          </a:graphicData>
        </a:graphic>
      </p:graphicFrame>
      <p:sp>
        <p:nvSpPr>
          <p:cNvPr id="60420" name="Text Box 4"/>
          <p:cNvSpPr txBox="1">
            <a:spLocks noChangeArrowheads="1"/>
          </p:cNvSpPr>
          <p:nvPr/>
        </p:nvSpPr>
        <p:spPr bwMode="auto">
          <a:xfrm>
            <a:off x="739775" y="1979613"/>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a:solidFill>
                  <a:schemeClr val="accent2"/>
                </a:solidFill>
                <a:ea typeface="ＭＳ Ｐゴシック" charset="-128"/>
              </a:rPr>
              <a:t>Man Made Sounds</a:t>
            </a:r>
          </a:p>
        </p:txBody>
      </p:sp>
      <p:sp>
        <p:nvSpPr>
          <p:cNvPr id="60421" name="Text Box 5"/>
          <p:cNvSpPr txBox="1">
            <a:spLocks noChangeArrowheads="1"/>
          </p:cNvSpPr>
          <p:nvPr/>
        </p:nvSpPr>
        <p:spPr bwMode="auto">
          <a:xfrm>
            <a:off x="6096000" y="4589463"/>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ea typeface="ＭＳ Ｐゴシック" charset="-128"/>
              </a:rPr>
              <a:t>Animal Sounds</a:t>
            </a:r>
          </a:p>
        </p:txBody>
      </p:sp>
    </p:spTree>
    <p:extLst>
      <p:ext uri="{BB962C8B-B14F-4D97-AF65-F5344CB8AC3E}">
        <p14:creationId xmlns:p14="http://schemas.microsoft.com/office/powerpoint/2010/main" val="1516778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x-none"/>
              <a:t>What is </a:t>
            </a:r>
            <a:br>
              <a:rPr lang="en-US" altLang="x-none"/>
            </a:br>
            <a:r>
              <a:rPr lang="en-US" altLang="x-none"/>
              <a:t>“Environmental Ocean Acoustics”</a:t>
            </a:r>
          </a:p>
        </p:txBody>
      </p:sp>
      <p:sp>
        <p:nvSpPr>
          <p:cNvPr id="16387" name="Content Placeholder 2"/>
          <p:cNvSpPr>
            <a:spLocks noGrp="1"/>
          </p:cNvSpPr>
          <p:nvPr>
            <p:ph idx="1"/>
          </p:nvPr>
        </p:nvSpPr>
        <p:spPr>
          <a:xfrm>
            <a:off x="685800" y="1589088"/>
            <a:ext cx="7772400" cy="4114800"/>
          </a:xfrm>
        </p:spPr>
        <p:txBody>
          <a:bodyPr/>
          <a:lstStyle/>
          <a:p>
            <a:r>
              <a:rPr lang="en-US" altLang="x-none" sz="2400">
                <a:solidFill>
                  <a:srgbClr val="00B050"/>
                </a:solidFill>
              </a:rPr>
              <a:t>Understanding</a:t>
            </a:r>
            <a:r>
              <a:rPr lang="en-US" altLang="x-none" sz="2400"/>
              <a:t> and </a:t>
            </a:r>
            <a:r>
              <a:rPr lang="en-US" altLang="x-none" sz="2400">
                <a:solidFill>
                  <a:srgbClr val="00B050"/>
                </a:solidFill>
              </a:rPr>
              <a:t>Modeling</a:t>
            </a:r>
            <a:r>
              <a:rPr lang="en-US" altLang="x-none" sz="2400"/>
              <a:t> the generation and propagation of sound  in the ocean</a:t>
            </a:r>
          </a:p>
          <a:p>
            <a:pPr lvl="1"/>
            <a:r>
              <a:rPr lang="en-US" altLang="x-none" sz="2000"/>
              <a:t>The ocean is a “thin” sheet with horizontal extend ~ 100 times the vertical, creating a waveguide.</a:t>
            </a:r>
          </a:p>
          <a:p>
            <a:pPr lvl="1"/>
            <a:r>
              <a:rPr lang="en-US" altLang="x-none" sz="2000"/>
              <a:t>Sound speed variability</a:t>
            </a:r>
          </a:p>
          <a:p>
            <a:pPr lvl="2"/>
            <a:r>
              <a:rPr lang="en-US" altLang="x-none" sz="1800"/>
              <a:t>~ 10% in vertical</a:t>
            </a:r>
          </a:p>
          <a:p>
            <a:pPr lvl="2"/>
            <a:r>
              <a:rPr lang="en-US" altLang="x-none" sz="1800"/>
              <a:t>~ 1% in horizontal for typical propagation ranges</a:t>
            </a:r>
          </a:p>
          <a:p>
            <a:pPr lvl="1"/>
            <a:r>
              <a:rPr lang="en-US" altLang="x-none" sz="2000"/>
              <a:t>Boundary Interaction</a:t>
            </a:r>
          </a:p>
          <a:p>
            <a:pPr lvl="2"/>
            <a:r>
              <a:rPr lang="en-US" altLang="x-none" sz="1800"/>
              <a:t>Bottom an “infinite” acoustic and elastic medium</a:t>
            </a:r>
          </a:p>
          <a:p>
            <a:pPr lvl="2"/>
            <a:r>
              <a:rPr lang="en-US" altLang="x-none" sz="1800"/>
              <a:t>Ice cover in polar regions</a:t>
            </a:r>
          </a:p>
          <a:p>
            <a:pPr lvl="2"/>
            <a:r>
              <a:rPr lang="en-US" altLang="x-none" sz="1800"/>
              <a:t>Surface waves and bubbles</a:t>
            </a:r>
          </a:p>
          <a:p>
            <a:pPr lvl="1"/>
            <a:r>
              <a:rPr lang="en-US" altLang="x-none" sz="2000"/>
              <a:t>Signals and noise</a:t>
            </a:r>
          </a:p>
          <a:p>
            <a:pPr lvl="1"/>
            <a:r>
              <a:rPr lang="en-US" altLang="x-none" sz="2000"/>
              <a:t>Scattering and Reverberation</a:t>
            </a:r>
          </a:p>
        </p:txBody>
      </p:sp>
    </p:spTree>
    <p:extLst>
      <p:ext uri="{BB962C8B-B14F-4D97-AF65-F5344CB8AC3E}">
        <p14:creationId xmlns:p14="http://schemas.microsoft.com/office/powerpoint/2010/main" val="51499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7"/>
          <p:cNvSpPr txBox="1">
            <a:spLocks noChangeArrowheads="1"/>
          </p:cNvSpPr>
          <p:nvPr/>
        </p:nvSpPr>
        <p:spPr bwMode="auto">
          <a:xfrm>
            <a:off x="4419600" y="4572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spcBef>
                <a:spcPct val="50000"/>
              </a:spcBef>
            </a:pPr>
            <a:endParaRPr lang="x-none" altLang="x-none" sz="1200">
              <a:latin typeface="Times New Roman" charset="0"/>
            </a:endParaRPr>
          </a:p>
        </p:txBody>
      </p:sp>
      <p:sp>
        <p:nvSpPr>
          <p:cNvPr id="24579" name="Text Box 1028"/>
          <p:cNvSpPr txBox="1">
            <a:spLocks noChangeArrowheads="1"/>
          </p:cNvSpPr>
          <p:nvPr/>
        </p:nvSpPr>
        <p:spPr bwMode="auto">
          <a:xfrm>
            <a:off x="2959100" y="325438"/>
            <a:ext cx="309721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Geometric Spreading</a:t>
            </a:r>
          </a:p>
        </p:txBody>
      </p:sp>
      <p:pic>
        <p:nvPicPr>
          <p:cNvPr id="24580" name="Picture 1030" descr="n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979488"/>
            <a:ext cx="7250112"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028"/>
          <p:cNvSpPr txBox="1">
            <a:spLocks noChangeArrowheads="1"/>
          </p:cNvSpPr>
          <p:nvPr/>
        </p:nvSpPr>
        <p:spPr bwMode="auto">
          <a:xfrm>
            <a:off x="3213100" y="4921250"/>
            <a:ext cx="27416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Transmission Loss</a:t>
            </a:r>
          </a:p>
          <a:p>
            <a:pPr algn="ctr"/>
            <a:endParaRPr lang="en-US" altLang="x-none">
              <a:solidFill>
                <a:schemeClr val="accent2"/>
              </a:solidFill>
            </a:endParaRPr>
          </a:p>
          <a:p>
            <a:pPr algn="ctr"/>
            <a:endParaRPr lang="en-US" altLang="x-none">
              <a:solidFill>
                <a:schemeClr val="accent2"/>
              </a:solidFill>
            </a:endParaRPr>
          </a:p>
        </p:txBody>
      </p:sp>
      <p:pic>
        <p:nvPicPr>
          <p:cNvPr id="24582"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84388" y="5483225"/>
            <a:ext cx="5102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48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371600"/>
            <a:ext cx="8140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075"/>
          <p:cNvSpPr txBox="1">
            <a:spLocks noChangeArrowheads="1"/>
          </p:cNvSpPr>
          <p:nvPr/>
        </p:nvSpPr>
        <p:spPr bwMode="auto">
          <a:xfrm>
            <a:off x="1828800" y="5334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ctr"/>
            <a:r>
              <a:rPr lang="en-US" altLang="x-none">
                <a:solidFill>
                  <a:schemeClr val="accent2"/>
                </a:solidFill>
              </a:rPr>
              <a:t>LLOYD MIRROR EFFECT</a:t>
            </a:r>
          </a:p>
        </p:txBody>
      </p:sp>
    </p:spTree>
    <p:extLst>
      <p:ext uri="{BB962C8B-B14F-4D97-AF65-F5344CB8AC3E}">
        <p14:creationId xmlns:p14="http://schemas.microsoft.com/office/powerpoint/2010/main" val="53537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32" descr="ne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5" y="228600"/>
            <a:ext cx="528955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033"/>
          <p:cNvSpPr txBox="1">
            <a:spLocks noChangeArrowheads="1"/>
          </p:cNvSpPr>
          <p:nvPr/>
        </p:nvSpPr>
        <p:spPr bwMode="auto">
          <a:xfrm>
            <a:off x="168275" y="3390900"/>
            <a:ext cx="1525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r>
              <a:rPr lang="en-US" altLang="x-none" sz="1200"/>
              <a:t>Cut and paste from:</a:t>
            </a:r>
          </a:p>
          <a:p>
            <a:pPr algn="l"/>
            <a:endParaRPr lang="en-US" altLang="x-none" sz="1200"/>
          </a:p>
          <a:p>
            <a:pPr algn="l"/>
            <a:r>
              <a:rPr lang="en-US" altLang="x-none" sz="1200"/>
              <a:t>Colladen and Sturm</a:t>
            </a:r>
          </a:p>
          <a:p>
            <a:pPr algn="l"/>
            <a:r>
              <a:rPr lang="en-US" altLang="x-none" sz="1200"/>
              <a:t>Lake Geneva 1826</a:t>
            </a:r>
          </a:p>
        </p:txBody>
      </p:sp>
      <p:sp>
        <p:nvSpPr>
          <p:cNvPr id="17412" name="Text Box 1034"/>
          <p:cNvSpPr txBox="1">
            <a:spLocks noChangeArrowheads="1"/>
          </p:cNvSpPr>
          <p:nvPr/>
        </p:nvSpPr>
        <p:spPr bwMode="auto">
          <a:xfrm>
            <a:off x="219075" y="2854325"/>
            <a:ext cx="179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lgn="r" eaLnBrk="0" hangingPunct="0">
              <a:defRPr sz="2400">
                <a:solidFill>
                  <a:schemeClr val="tx1"/>
                </a:solidFill>
                <a:latin typeface="Arial" charset="0"/>
              </a:defRPr>
            </a:lvl1pPr>
            <a:lvl2pPr marL="742950" indent="-285750" algn="r" eaLnBrk="0" hangingPunct="0">
              <a:defRPr sz="2400">
                <a:solidFill>
                  <a:schemeClr val="tx1"/>
                </a:solidFill>
                <a:latin typeface="Arial" charset="0"/>
              </a:defRPr>
            </a:lvl2pPr>
            <a:lvl3pPr marL="1143000" indent="-228600" algn="r" eaLnBrk="0" hangingPunct="0">
              <a:defRPr sz="2400">
                <a:solidFill>
                  <a:schemeClr val="tx1"/>
                </a:solidFill>
                <a:latin typeface="Arial" charset="0"/>
              </a:defRPr>
            </a:lvl3pPr>
            <a:lvl4pPr marL="1600200" indent="-228600" algn="r" eaLnBrk="0" hangingPunct="0">
              <a:defRPr sz="2400">
                <a:solidFill>
                  <a:schemeClr val="tx1"/>
                </a:solidFill>
                <a:latin typeface="Arial" charset="0"/>
              </a:defRPr>
            </a:lvl4pPr>
            <a:lvl5pPr marL="2057400" indent="-228600" algn="r" eaLnBrk="0" hangingPunct="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r>
              <a:rPr lang="en-US" altLang="x-none" sz="2000"/>
              <a:t>“Active Sonar”</a:t>
            </a:r>
          </a:p>
        </p:txBody>
      </p:sp>
    </p:spTree>
    <p:extLst>
      <p:ext uri="{BB962C8B-B14F-4D97-AF65-F5344CB8AC3E}">
        <p14:creationId xmlns:p14="http://schemas.microsoft.com/office/powerpoint/2010/main" val="1243465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9;&#9;equation&#9;\mbox{TL} = 20 \log_{10} \left( \frac{p(r,z)}{p(r=1m)} \right) = 10 \log_{10} \left( \frac{I(r,z)}{I(r=1m)} \right)&#9;&#9;template&#9;TPT1&#9;&#9;env&#9;TPENV1&#9;&#9;fore&#9;0&#9;&#9;back&#9;16777215&#9;&#9;eqnno&#9;2"/>
  <p:tag name="FILENAME" val="TP_tmp"/>
  <p:tag name="ORIGWIDTH" val="201"/>
  <p:tag name="PICTUREFILESIZE" val="16772"/>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9;&#9;equation&#9;\frac{\cos \theta(z)}{c(z)} = \mbox{const}&#9;&#9;template&#9;TPT1&#9;&#9;env&#9;TPENV1&#9;&#9;fore&#9;0&#9;&#9;back&#9;16777215&#9;&#9;eqnno&#9;3"/>
  <p:tag name="FILENAME" val="TP_tmp"/>
  <p:tag name="ORIGWIDTH" val="66"/>
  <p:tag name="PICTUREFILESIZE" val="633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9;&#9;equation&#9;\theta&#9;&#9;template&#9;TPT1&#9;&#9;env&#9;TPENV1&#9;&#9;fore&#9;0&#9;&#9;back&#9;16777215&#9;&#9;eqnno&#9;4"/>
  <p:tag name="FILENAME" val="TP_tmp"/>
  <p:tag name="ORIGWIDTH" val="7"/>
  <p:tag name="PICTUREFILESIZE" val="968"/>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5591</TotalTime>
  <Words>681</Words>
  <Application>Microsoft Macintosh PowerPoint</Application>
  <PresentationFormat>On-screen Show (4:3)</PresentationFormat>
  <Paragraphs>244</Paragraphs>
  <Slides>50</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63" baseType="lpstr">
      <vt:lpstr>Arial Unicode MS</vt:lpstr>
      <vt:lpstr>ＭＳ Ｐゴシック</vt:lpstr>
      <vt:lpstr>SimSun</vt:lpstr>
      <vt:lpstr>Symbol</vt:lpstr>
      <vt:lpstr>Tahoma</vt:lpstr>
      <vt:lpstr>Times</vt:lpstr>
      <vt:lpstr>Times New Roman</vt:lpstr>
      <vt:lpstr>宋体</vt:lpstr>
      <vt:lpstr>新細明體</vt:lpstr>
      <vt:lpstr>Arial</vt:lpstr>
      <vt:lpstr>1_Default Design</vt:lpstr>
      <vt:lpstr>Document</vt:lpstr>
      <vt:lpstr>Visio</vt:lpstr>
      <vt:lpstr>PowerPoint Presentation</vt:lpstr>
      <vt:lpstr>PowerPoint Presentation</vt:lpstr>
      <vt:lpstr>Practicalities</vt:lpstr>
      <vt:lpstr>Fundamentals of ENVIRONMENTAL OCEAN ACOUSTICS  Computational Ocean Acoustics Chapter 1</vt:lpstr>
      <vt:lpstr>PowerPoint Presentation</vt:lpstr>
      <vt:lpstr>What is  “Environmental Ocean Acoustics”</vt:lpstr>
      <vt:lpstr>PowerPoint Presentation</vt:lpstr>
      <vt:lpstr>PowerPoint Presentation</vt:lpstr>
      <vt:lpstr>PowerPoint Presentation</vt:lpstr>
      <vt:lpstr>PowerPoint Presentation</vt:lpstr>
      <vt:lpstr>PowerPoint Presentation</vt:lpstr>
      <vt:lpstr>Sound is Attracted to  Low Speed of Sound!!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 Cutoff</vt:lpstr>
      <vt:lpstr>PowerPoint Presentation</vt:lpstr>
      <vt:lpstr>PowerPoint Presentation</vt:lpstr>
      <vt:lpstr>PowerPoint Presentation</vt:lpstr>
      <vt:lpstr>Shallow Water Propagation Modal Interference</vt:lpstr>
      <vt:lpstr>Ocean Seismo-Acoustics</vt:lpstr>
      <vt:lpstr>Ocean Seismo-Acoustics Significance</vt:lpstr>
      <vt:lpstr>Shallow Water Seismo-Acoustics</vt:lpstr>
      <vt:lpstr>Shallow Water Seismo-Acoustics Scholte Interface Waves</vt:lpstr>
      <vt:lpstr>Arctic Seismo-Acoustics Acoustic Emission from Ice Fractures</vt:lpstr>
      <vt:lpstr>PowerPoint Presentation</vt:lpstr>
      <vt:lpstr>PowerPoint Presentation</vt:lpstr>
      <vt:lpstr>PowerPoint Presentation</vt:lpstr>
      <vt:lpstr>PowerPoint Presentation</vt:lpstr>
      <vt:lpstr>3D Propagation Around  Conical Seamount</vt:lpstr>
      <vt:lpstr>Comparison between 3D and Nx2D solutions</vt:lpstr>
      <vt:lpstr>PowerPoint Presentation</vt:lpstr>
      <vt:lpstr>PowerPoint Presentation</vt:lpstr>
      <vt:lpstr>PowerPoint Presentation</vt:lpstr>
      <vt:lpstr>Some Applications</vt:lpstr>
      <vt:lpstr>PowerPoint Presentation</vt:lpstr>
      <vt:lpstr>PowerPoint Presentation</vt:lpstr>
      <vt:lpstr>PowerPoint Presentation</vt:lpstr>
      <vt:lpstr>Geo-Acoustic Inversion</vt:lpstr>
      <vt:lpstr>PowerPoint Presentation</vt:lpstr>
      <vt:lpstr>PowerPoint Presentation</vt:lpstr>
    </vt:vector>
  </TitlesOfParts>
  <Company>saic</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saic</dc:creator>
  <cp:lastModifiedBy>Peter Gerstoft</cp:lastModifiedBy>
  <cp:revision>147</cp:revision>
  <cp:lastPrinted>2001-07-20T21:15:27Z</cp:lastPrinted>
  <dcterms:created xsi:type="dcterms:W3CDTF">2001-07-11T20:15:47Z</dcterms:created>
  <dcterms:modified xsi:type="dcterms:W3CDTF">2017-12-17T03:19:00Z</dcterms:modified>
</cp:coreProperties>
</file>