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6" r:id="rId3"/>
    <p:sldId id="270" r:id="rId4"/>
    <p:sldId id="275" r:id="rId5"/>
    <p:sldId id="277" r:id="rId6"/>
    <p:sldId id="271" r:id="rId7"/>
    <p:sldId id="280" r:id="rId8"/>
    <p:sldId id="272" r:id="rId9"/>
    <p:sldId id="276" r:id="rId10"/>
    <p:sldId id="282" r:id="rId11"/>
    <p:sldId id="283" r:id="rId12"/>
    <p:sldId id="284" r:id="rId13"/>
    <p:sldId id="285" r:id="rId14"/>
    <p:sldId id="286" r:id="rId15"/>
    <p:sldId id="279" r:id="rId16"/>
    <p:sldId id="281" r:id="rId17"/>
    <p:sldId id="287" r:id="rId18"/>
    <p:sldId id="273" r:id="rId19"/>
    <p:sldId id="274"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snapToGrid="0">
      <p:cViewPr>
        <p:scale>
          <a:sx n="60" d="100"/>
          <a:sy n="60" d="100"/>
        </p:scale>
        <p:origin x="1116"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41A05-CB13-4975-9B81-116483076E6F}" type="datetimeFigureOut">
              <a:rPr lang="en-US" smtClean="0"/>
              <a:t>1/13/2019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60FFA-793B-4B2E-9912-90551791ED78}" type="slidenum">
              <a:rPr lang="en-US" smtClean="0"/>
              <a:t>‹#›</a:t>
            </a:fld>
            <a:endParaRPr lang="en-US"/>
          </a:p>
        </p:txBody>
      </p:sp>
    </p:spTree>
    <p:extLst>
      <p:ext uri="{BB962C8B-B14F-4D97-AF65-F5344CB8AC3E}">
        <p14:creationId xmlns:p14="http://schemas.microsoft.com/office/powerpoint/2010/main" val="4212999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F60FFA-793B-4B2E-9912-90551791ED78}" type="slidenum">
              <a:rPr lang="en-US" smtClean="0"/>
              <a:t>3</a:t>
            </a:fld>
            <a:endParaRPr lang="en-US"/>
          </a:p>
        </p:txBody>
      </p:sp>
    </p:spTree>
    <p:extLst>
      <p:ext uri="{BB962C8B-B14F-4D97-AF65-F5344CB8AC3E}">
        <p14:creationId xmlns:p14="http://schemas.microsoft.com/office/powerpoint/2010/main" val="373745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F60FFA-793B-4B2E-9912-90551791ED78}" type="slidenum">
              <a:rPr lang="en-US" smtClean="0"/>
              <a:t>4</a:t>
            </a:fld>
            <a:endParaRPr lang="en-US"/>
          </a:p>
        </p:txBody>
      </p:sp>
    </p:spTree>
    <p:extLst>
      <p:ext uri="{BB962C8B-B14F-4D97-AF65-F5344CB8AC3E}">
        <p14:creationId xmlns:p14="http://schemas.microsoft.com/office/powerpoint/2010/main" val="2645534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F60FFA-793B-4B2E-9912-90551791ED78}" type="slidenum">
              <a:rPr lang="en-US" smtClean="0"/>
              <a:t>16</a:t>
            </a:fld>
            <a:endParaRPr lang="en-US"/>
          </a:p>
        </p:txBody>
      </p:sp>
    </p:spTree>
    <p:extLst>
      <p:ext uri="{BB962C8B-B14F-4D97-AF65-F5344CB8AC3E}">
        <p14:creationId xmlns:p14="http://schemas.microsoft.com/office/powerpoint/2010/main" val="2077159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F1F620-077F-4441-A55F-79B98A850261}"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B7E6B-F570-4179-A9E4-259182EA6437}" type="slidenum">
              <a:rPr lang="en-US" smtClean="0"/>
              <a:t>‹#›</a:t>
            </a:fld>
            <a:endParaRPr lang="en-US"/>
          </a:p>
        </p:txBody>
      </p:sp>
    </p:spTree>
    <p:extLst>
      <p:ext uri="{BB962C8B-B14F-4D97-AF65-F5344CB8AC3E}">
        <p14:creationId xmlns:p14="http://schemas.microsoft.com/office/powerpoint/2010/main" val="241780467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1F620-077F-4441-A55F-79B98A850261}"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B7E6B-F570-4179-A9E4-259182EA6437}" type="slidenum">
              <a:rPr lang="en-US" smtClean="0"/>
              <a:t>‹#›</a:t>
            </a:fld>
            <a:endParaRPr lang="en-US"/>
          </a:p>
        </p:txBody>
      </p:sp>
    </p:spTree>
    <p:extLst>
      <p:ext uri="{BB962C8B-B14F-4D97-AF65-F5344CB8AC3E}">
        <p14:creationId xmlns:p14="http://schemas.microsoft.com/office/powerpoint/2010/main" val="246893266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1F620-077F-4441-A55F-79B98A850261}"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B7E6B-F570-4179-A9E4-259182EA6437}" type="slidenum">
              <a:rPr lang="en-US" smtClean="0"/>
              <a:t>‹#›</a:t>
            </a:fld>
            <a:endParaRPr lang="en-US"/>
          </a:p>
        </p:txBody>
      </p:sp>
    </p:spTree>
    <p:extLst>
      <p:ext uri="{BB962C8B-B14F-4D97-AF65-F5344CB8AC3E}">
        <p14:creationId xmlns:p14="http://schemas.microsoft.com/office/powerpoint/2010/main" val="100184943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1F620-077F-4441-A55F-79B98A850261}"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B7E6B-F570-4179-A9E4-259182EA6437}" type="slidenum">
              <a:rPr lang="en-US" smtClean="0"/>
              <a:t>‹#›</a:t>
            </a:fld>
            <a:endParaRPr lang="en-US"/>
          </a:p>
        </p:txBody>
      </p:sp>
    </p:spTree>
    <p:extLst>
      <p:ext uri="{BB962C8B-B14F-4D97-AF65-F5344CB8AC3E}">
        <p14:creationId xmlns:p14="http://schemas.microsoft.com/office/powerpoint/2010/main" val="334967686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1F620-077F-4441-A55F-79B98A850261}"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B7E6B-F570-4179-A9E4-259182EA6437}" type="slidenum">
              <a:rPr lang="en-US" smtClean="0"/>
              <a:t>‹#›</a:t>
            </a:fld>
            <a:endParaRPr lang="en-US"/>
          </a:p>
        </p:txBody>
      </p:sp>
    </p:spTree>
    <p:extLst>
      <p:ext uri="{BB962C8B-B14F-4D97-AF65-F5344CB8AC3E}">
        <p14:creationId xmlns:p14="http://schemas.microsoft.com/office/powerpoint/2010/main" val="28642760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F1F620-077F-4441-A55F-79B98A850261}"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B7E6B-F570-4179-A9E4-259182EA6437}" type="slidenum">
              <a:rPr lang="en-US" smtClean="0"/>
              <a:t>‹#›</a:t>
            </a:fld>
            <a:endParaRPr lang="en-US"/>
          </a:p>
        </p:txBody>
      </p:sp>
    </p:spTree>
    <p:extLst>
      <p:ext uri="{BB962C8B-B14F-4D97-AF65-F5344CB8AC3E}">
        <p14:creationId xmlns:p14="http://schemas.microsoft.com/office/powerpoint/2010/main" val="413315469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F1F620-077F-4441-A55F-79B98A850261}" type="datetimeFigureOut">
              <a:rPr lang="en-US" smtClean="0"/>
              <a:t>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AB7E6B-F570-4179-A9E4-259182EA6437}" type="slidenum">
              <a:rPr lang="en-US" smtClean="0"/>
              <a:t>‹#›</a:t>
            </a:fld>
            <a:endParaRPr lang="en-US"/>
          </a:p>
        </p:txBody>
      </p:sp>
    </p:spTree>
    <p:extLst>
      <p:ext uri="{BB962C8B-B14F-4D97-AF65-F5344CB8AC3E}">
        <p14:creationId xmlns:p14="http://schemas.microsoft.com/office/powerpoint/2010/main" val="423591747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F1F620-077F-4441-A55F-79B98A850261}" type="datetimeFigureOut">
              <a:rPr lang="en-US" smtClean="0"/>
              <a:t>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AB7E6B-F570-4179-A9E4-259182EA6437}" type="slidenum">
              <a:rPr lang="en-US" smtClean="0"/>
              <a:t>‹#›</a:t>
            </a:fld>
            <a:endParaRPr lang="en-US"/>
          </a:p>
        </p:txBody>
      </p:sp>
    </p:spTree>
    <p:extLst>
      <p:ext uri="{BB962C8B-B14F-4D97-AF65-F5344CB8AC3E}">
        <p14:creationId xmlns:p14="http://schemas.microsoft.com/office/powerpoint/2010/main" val="172945332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1F620-077F-4441-A55F-79B98A850261}" type="datetimeFigureOut">
              <a:rPr lang="en-US" smtClean="0"/>
              <a:t>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AB7E6B-F570-4179-A9E4-259182EA6437}" type="slidenum">
              <a:rPr lang="en-US" smtClean="0"/>
              <a:t>‹#›</a:t>
            </a:fld>
            <a:endParaRPr lang="en-US"/>
          </a:p>
        </p:txBody>
      </p:sp>
    </p:spTree>
    <p:extLst>
      <p:ext uri="{BB962C8B-B14F-4D97-AF65-F5344CB8AC3E}">
        <p14:creationId xmlns:p14="http://schemas.microsoft.com/office/powerpoint/2010/main" val="193081705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1F620-077F-4441-A55F-79B98A850261}"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B7E6B-F570-4179-A9E4-259182EA6437}" type="slidenum">
              <a:rPr lang="en-US" smtClean="0"/>
              <a:t>‹#›</a:t>
            </a:fld>
            <a:endParaRPr lang="en-US"/>
          </a:p>
        </p:txBody>
      </p:sp>
    </p:spTree>
    <p:extLst>
      <p:ext uri="{BB962C8B-B14F-4D97-AF65-F5344CB8AC3E}">
        <p14:creationId xmlns:p14="http://schemas.microsoft.com/office/powerpoint/2010/main" val="285291917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1F620-077F-4441-A55F-79B98A850261}"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B7E6B-F570-4179-A9E4-259182EA6437}" type="slidenum">
              <a:rPr lang="en-US" smtClean="0"/>
              <a:t>‹#›</a:t>
            </a:fld>
            <a:endParaRPr lang="en-US"/>
          </a:p>
        </p:txBody>
      </p:sp>
    </p:spTree>
    <p:extLst>
      <p:ext uri="{BB962C8B-B14F-4D97-AF65-F5344CB8AC3E}">
        <p14:creationId xmlns:p14="http://schemas.microsoft.com/office/powerpoint/2010/main" val="58854656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1F620-077F-4441-A55F-79B98A850261}" type="datetimeFigureOut">
              <a:rPr lang="en-US" smtClean="0"/>
              <a:t>1/13/2019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B7E6B-F570-4179-A9E4-259182EA6437}" type="slidenum">
              <a:rPr lang="en-US" smtClean="0"/>
              <a:t>‹#›</a:t>
            </a:fld>
            <a:endParaRPr lang="en-US"/>
          </a:p>
        </p:txBody>
      </p:sp>
    </p:spTree>
    <p:extLst>
      <p:ext uri="{BB962C8B-B14F-4D97-AF65-F5344CB8AC3E}">
        <p14:creationId xmlns:p14="http://schemas.microsoft.com/office/powerpoint/2010/main" val="2782632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conomist.com/the-economist-explains/2018/03/21/why-is-so-much-of-the-worlds-coral-dy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bu.edu/research/articles/why-coral-reefs-are-dy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6744" y="0"/>
            <a:ext cx="11640456" cy="1774842"/>
          </a:xfrm>
        </p:spPr>
        <p:txBody>
          <a:bodyPr anchor="ctr">
            <a:normAutofit/>
          </a:bodyPr>
          <a:lstStyle/>
          <a:p>
            <a:r>
              <a:rPr lang="en-US" sz="4000" b="1" u="sng" dirty="0" smtClean="0">
                <a:solidFill>
                  <a:schemeClr val="accent5"/>
                </a:solidFill>
              </a:rPr>
              <a:t>DESIGN AND DEVELOPMENT OF UNDERWATER CAMERA AND INSTRUMENTATION MONITORING SYSTEM: CORAL REEF MONITORING SYSTEM</a:t>
            </a:r>
            <a:endParaRPr lang="en-US" sz="4000" b="1" u="sng" dirty="0">
              <a:solidFill>
                <a:schemeClr val="accent5"/>
              </a:solidFill>
            </a:endParaRPr>
          </a:p>
        </p:txBody>
      </p:sp>
      <p:sp>
        <p:nvSpPr>
          <p:cNvPr id="3" name="Subtitle 2"/>
          <p:cNvSpPr>
            <a:spLocks noGrp="1"/>
          </p:cNvSpPr>
          <p:nvPr>
            <p:ph type="subTitle" idx="1"/>
          </p:nvPr>
        </p:nvSpPr>
        <p:spPr>
          <a:xfrm>
            <a:off x="1524000" y="4918509"/>
            <a:ext cx="9144000" cy="1934653"/>
          </a:xfrm>
        </p:spPr>
        <p:txBody>
          <a:bodyPr>
            <a:normAutofit/>
          </a:bodyPr>
          <a:lstStyle/>
          <a:p>
            <a:pPr>
              <a:spcBef>
                <a:spcPts val="0"/>
              </a:spcBef>
              <a:spcAft>
                <a:spcPts val="3000"/>
              </a:spcAft>
            </a:pPr>
            <a:r>
              <a:rPr lang="en-US" dirty="0" smtClean="0"/>
              <a:t>Literature review, and scientific reading and writing</a:t>
            </a:r>
          </a:p>
          <a:p>
            <a:pPr>
              <a:lnSpc>
                <a:spcPct val="110000"/>
              </a:lnSpc>
              <a:spcBef>
                <a:spcPts val="0"/>
              </a:spcBef>
            </a:pPr>
            <a:r>
              <a:rPr lang="en-US" dirty="0"/>
              <a:t>S</a:t>
            </a:r>
            <a:r>
              <a:rPr lang="en-US" dirty="0" smtClean="0"/>
              <a:t>yed Raza </a:t>
            </a:r>
            <a:r>
              <a:rPr lang="en-US" dirty="0"/>
              <a:t>Mehdi</a:t>
            </a:r>
          </a:p>
          <a:p>
            <a:pPr>
              <a:lnSpc>
                <a:spcPct val="110000"/>
              </a:lnSpc>
              <a:spcBef>
                <a:spcPts val="0"/>
              </a:spcBef>
            </a:pPr>
            <a:r>
              <a:rPr lang="en-US" dirty="0" smtClean="0"/>
              <a:t>Student ID# 21734187</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9332" y="1824070"/>
            <a:ext cx="2926080" cy="2926080"/>
          </a:xfrm>
          <a:prstGeom prst="rect">
            <a:avLst/>
          </a:prstGeom>
        </p:spPr>
      </p:pic>
    </p:spTree>
    <p:extLst>
      <p:ext uri="{BB962C8B-B14F-4D97-AF65-F5344CB8AC3E}">
        <p14:creationId xmlns:p14="http://schemas.microsoft.com/office/powerpoint/2010/main" val="271750525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913" y="1427586"/>
            <a:ext cx="11969088" cy="5612413"/>
          </a:xfrm>
          <a:prstGeom prst="rect">
            <a:avLst/>
          </a:prstGeom>
          <a:solidFill>
            <a:schemeClr val="accent1">
              <a:lumMod val="40000"/>
              <a:lumOff val="60000"/>
            </a:schemeClr>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653885" y="1651381"/>
            <a:ext cx="3111689" cy="2579425"/>
          </a:xfrm>
          <a:prstGeom prst="round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u="sng" dirty="0" smtClean="0"/>
              <a:t>CONTROLLER</a:t>
            </a:r>
            <a:endParaRPr lang="en-US" b="1" u="sng" dirty="0"/>
          </a:p>
        </p:txBody>
      </p:sp>
      <p:sp>
        <p:nvSpPr>
          <p:cNvPr id="6" name="Right Arrow 5"/>
          <p:cNvSpPr/>
          <p:nvPr/>
        </p:nvSpPr>
        <p:spPr>
          <a:xfrm rot="16200000">
            <a:off x="5602403" y="934872"/>
            <a:ext cx="1187357" cy="245662"/>
          </a:xfrm>
          <a:prstGeom prst="rightArrow">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70893" y="1651380"/>
            <a:ext cx="450376" cy="3892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T</a:t>
            </a:r>
            <a:r>
              <a:rPr lang="en-US" dirty="0" err="1" smtClean="0">
                <a:solidFill>
                  <a:schemeClr val="tx1"/>
                </a:solidFill>
              </a:rPr>
              <a:t>x</a:t>
            </a:r>
            <a:endParaRPr lang="en-US" dirty="0">
              <a:solidFill>
                <a:schemeClr val="tx1"/>
              </a:solidFill>
            </a:endParaRPr>
          </a:p>
        </p:txBody>
      </p:sp>
      <p:sp>
        <p:nvSpPr>
          <p:cNvPr id="8" name="TextBox 7"/>
          <p:cNvSpPr txBox="1"/>
          <p:nvPr/>
        </p:nvSpPr>
        <p:spPr>
          <a:xfrm>
            <a:off x="6318912" y="716263"/>
            <a:ext cx="3452885" cy="369332"/>
          </a:xfrm>
          <a:prstGeom prst="rect">
            <a:avLst/>
          </a:prstGeom>
          <a:noFill/>
        </p:spPr>
        <p:txBody>
          <a:bodyPr wrap="square" rtlCol="0">
            <a:spAutoFit/>
          </a:bodyPr>
          <a:lstStyle/>
          <a:p>
            <a:r>
              <a:rPr lang="en-US" dirty="0" smtClean="0"/>
              <a:t>Data to On-shore module by CAT 5</a:t>
            </a:r>
            <a:endParaRPr lang="en-US" dirty="0"/>
          </a:p>
        </p:txBody>
      </p:sp>
      <p:sp>
        <p:nvSpPr>
          <p:cNvPr id="9" name="Rectangle 8"/>
          <p:cNvSpPr/>
          <p:nvPr/>
        </p:nvSpPr>
        <p:spPr>
          <a:xfrm>
            <a:off x="2947916" y="3222238"/>
            <a:ext cx="1097280" cy="36576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MUX</a:t>
            </a:r>
            <a:endParaRPr lang="en-US" dirty="0"/>
          </a:p>
        </p:txBody>
      </p:sp>
      <p:cxnSp>
        <p:nvCxnSpPr>
          <p:cNvPr id="11" name="Straight Arrow Connector 10"/>
          <p:cNvCxnSpPr/>
          <p:nvPr/>
        </p:nvCxnSpPr>
        <p:spPr>
          <a:xfrm>
            <a:off x="4067033" y="3405118"/>
            <a:ext cx="573204"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647058" y="3210513"/>
            <a:ext cx="450376" cy="3892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Rx</a:t>
            </a:r>
            <a:endParaRPr lang="en-US" dirty="0">
              <a:solidFill>
                <a:schemeClr val="tx1"/>
              </a:solidFill>
            </a:endParaRPr>
          </a:p>
        </p:txBody>
      </p:sp>
      <p:sp>
        <p:nvSpPr>
          <p:cNvPr id="13" name="Rectangle 12"/>
          <p:cNvSpPr/>
          <p:nvPr/>
        </p:nvSpPr>
        <p:spPr>
          <a:xfrm>
            <a:off x="5692476" y="3210513"/>
            <a:ext cx="1005840" cy="3892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Encoder</a:t>
            </a:r>
            <a:endParaRPr lang="en-US" dirty="0">
              <a:solidFill>
                <a:schemeClr val="tx1"/>
              </a:solidFill>
            </a:endParaRPr>
          </a:p>
        </p:txBody>
      </p:sp>
      <p:cxnSp>
        <p:nvCxnSpPr>
          <p:cNvPr id="14" name="Straight Arrow Connector 13"/>
          <p:cNvCxnSpPr/>
          <p:nvPr/>
        </p:nvCxnSpPr>
        <p:spPr>
          <a:xfrm>
            <a:off x="5119272" y="3405117"/>
            <a:ext cx="573204" cy="0"/>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0"/>
          </p:cNvCxnSpPr>
          <p:nvPr/>
        </p:nvCxnSpPr>
        <p:spPr>
          <a:xfrm flipH="1" flipV="1">
            <a:off x="6177887" y="2064450"/>
            <a:ext cx="0" cy="1146063"/>
          </a:xfrm>
          <a:prstGeom prst="straightConnector1">
            <a:avLst/>
          </a:prstGeom>
          <a:ln w="127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859809" y="2271720"/>
            <a:ext cx="1167793" cy="498775"/>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Ultrasonic sensor</a:t>
            </a:r>
            <a:endParaRPr lang="en-US" dirty="0"/>
          </a:p>
        </p:txBody>
      </p:sp>
      <p:cxnSp>
        <p:nvCxnSpPr>
          <p:cNvPr id="19" name="Straight Arrow Connector 18"/>
          <p:cNvCxnSpPr/>
          <p:nvPr/>
        </p:nvCxnSpPr>
        <p:spPr>
          <a:xfrm>
            <a:off x="4353635" y="464024"/>
            <a:ext cx="13647" cy="1576565"/>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55595" y="752565"/>
            <a:ext cx="3002508" cy="369332"/>
          </a:xfrm>
          <a:prstGeom prst="rect">
            <a:avLst/>
          </a:prstGeom>
          <a:noFill/>
        </p:spPr>
        <p:txBody>
          <a:bodyPr wrap="square" rtlCol="0">
            <a:spAutoFit/>
          </a:bodyPr>
          <a:lstStyle/>
          <a:p>
            <a:r>
              <a:rPr lang="en-US" dirty="0" smtClean="0"/>
              <a:t>Power from On-shore module</a:t>
            </a:r>
            <a:endParaRPr lang="en-US" dirty="0"/>
          </a:p>
        </p:txBody>
      </p:sp>
      <p:sp>
        <p:nvSpPr>
          <p:cNvPr id="21" name="Arc 20"/>
          <p:cNvSpPr/>
          <p:nvPr/>
        </p:nvSpPr>
        <p:spPr>
          <a:xfrm rot="16200000">
            <a:off x="803380" y="2190718"/>
            <a:ext cx="218364" cy="231131"/>
          </a:xfrm>
          <a:prstGeom prst="arc">
            <a:avLst/>
          </a:prstGeom>
          <a:ln w="2857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16200000">
            <a:off x="732872" y="2143416"/>
            <a:ext cx="274320" cy="274320"/>
          </a:xfrm>
          <a:prstGeom prst="arc">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rot="16200000">
            <a:off x="666905" y="2067900"/>
            <a:ext cx="365760" cy="36576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Connector 26"/>
          <p:cNvCxnSpPr/>
          <p:nvPr/>
        </p:nvCxnSpPr>
        <p:spPr>
          <a:xfrm>
            <a:off x="2027602" y="2531027"/>
            <a:ext cx="14389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3100771" y="2896787"/>
            <a:ext cx="731520"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859809" y="3022734"/>
            <a:ext cx="1167793" cy="18222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Other sensor</a:t>
            </a:r>
          </a:p>
          <a:p>
            <a:pPr algn="ctr"/>
            <a:r>
              <a:rPr lang="en-US" dirty="0" smtClean="0">
                <a:solidFill>
                  <a:schemeClr val="tx1"/>
                </a:solidFill>
              </a:rPr>
              <a:t>Network</a:t>
            </a:r>
          </a:p>
          <a:p>
            <a:pPr algn="ctr"/>
            <a:r>
              <a:rPr lang="en-US" dirty="0" smtClean="0">
                <a:solidFill>
                  <a:schemeClr val="tx1"/>
                </a:solidFill>
              </a:rPr>
              <a:t>(light, pH, </a:t>
            </a:r>
            <a:r>
              <a:rPr lang="en-US" dirty="0" err="1" smtClean="0">
                <a:solidFill>
                  <a:schemeClr val="tx1"/>
                </a:solidFill>
              </a:rPr>
              <a:t>salanity</a:t>
            </a:r>
            <a:r>
              <a:rPr lang="en-US" dirty="0" smtClean="0">
                <a:solidFill>
                  <a:schemeClr val="tx1"/>
                </a:solidFill>
              </a:rPr>
              <a:t>, temp)</a:t>
            </a:r>
          </a:p>
        </p:txBody>
      </p:sp>
      <p:cxnSp>
        <p:nvCxnSpPr>
          <p:cNvPr id="31" name="Straight Arrow Connector 30"/>
          <p:cNvCxnSpPr/>
          <p:nvPr/>
        </p:nvCxnSpPr>
        <p:spPr>
          <a:xfrm>
            <a:off x="2027602" y="3405117"/>
            <a:ext cx="914400" cy="0"/>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rotWithShape="1">
          <a:blip r:embed="rId2"/>
          <a:srcRect l="28322" t="53871" r="61189" b="34748"/>
          <a:stretch/>
        </p:blipFill>
        <p:spPr>
          <a:xfrm>
            <a:off x="8912896" y="5500048"/>
            <a:ext cx="2013607" cy="1228301"/>
          </a:xfrm>
          <a:prstGeom prst="rect">
            <a:avLst/>
          </a:prstGeom>
        </p:spPr>
      </p:pic>
      <p:sp>
        <p:nvSpPr>
          <p:cNvPr id="34" name="Rectangle 33"/>
          <p:cNvSpPr/>
          <p:nvPr/>
        </p:nvSpPr>
        <p:spPr>
          <a:xfrm>
            <a:off x="6485414" y="6103837"/>
            <a:ext cx="1280160"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CAMERA</a:t>
            </a:r>
            <a:endParaRPr lang="en-US" b="1" dirty="0">
              <a:solidFill>
                <a:schemeClr val="tx1"/>
              </a:solidFill>
            </a:endParaRPr>
          </a:p>
        </p:txBody>
      </p:sp>
      <p:pic>
        <p:nvPicPr>
          <p:cNvPr id="35" name="Picture 34"/>
          <p:cNvPicPr>
            <a:picLocks noChangeAspect="1"/>
          </p:cNvPicPr>
          <p:nvPr/>
        </p:nvPicPr>
        <p:blipFill rotWithShape="1">
          <a:blip r:embed="rId3"/>
          <a:srcRect l="14057" t="52379" r="60664" b="17210"/>
          <a:stretch/>
        </p:blipFill>
        <p:spPr>
          <a:xfrm>
            <a:off x="6698316" y="5432823"/>
            <a:ext cx="988752" cy="668741"/>
          </a:xfrm>
          <a:prstGeom prst="rect">
            <a:avLst/>
          </a:prstGeom>
        </p:spPr>
      </p:pic>
      <p:cxnSp>
        <p:nvCxnSpPr>
          <p:cNvPr id="36" name="Straight Connector 35"/>
          <p:cNvCxnSpPr/>
          <p:nvPr/>
        </p:nvCxnSpPr>
        <p:spPr>
          <a:xfrm>
            <a:off x="3466531" y="6286717"/>
            <a:ext cx="30188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3469260" y="3613370"/>
            <a:ext cx="0" cy="2686995"/>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8546891">
            <a:off x="7398839" y="4538457"/>
            <a:ext cx="542402" cy="586057"/>
          </a:xfrm>
          <a:prstGeom prst="trapezoid">
            <a:avLst>
              <a:gd name="adj" fmla="val 35065"/>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8068491" y="4475624"/>
            <a:ext cx="1318374" cy="369332"/>
          </a:xfrm>
          <a:prstGeom prst="rect">
            <a:avLst/>
          </a:prstGeom>
          <a:noFill/>
        </p:spPr>
        <p:txBody>
          <a:bodyPr wrap="square" rtlCol="0">
            <a:spAutoFit/>
          </a:bodyPr>
          <a:lstStyle/>
          <a:p>
            <a:r>
              <a:rPr lang="en-US" dirty="0" smtClean="0"/>
              <a:t>Light source</a:t>
            </a:r>
            <a:endParaRPr lang="en-US" dirty="0"/>
          </a:p>
        </p:txBody>
      </p:sp>
    </p:spTree>
    <p:extLst>
      <p:ext uri="{BB962C8B-B14F-4D97-AF65-F5344CB8AC3E}">
        <p14:creationId xmlns:p14="http://schemas.microsoft.com/office/powerpoint/2010/main" val="108680375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6686"/>
            <a:ext cx="10515600" cy="994002"/>
          </a:xfrm>
        </p:spPr>
        <p:txBody>
          <a:bodyPr>
            <a:normAutofit/>
          </a:bodyPr>
          <a:lstStyle/>
          <a:p>
            <a:r>
              <a:rPr lang="en-US" dirty="0" smtClean="0">
                <a:solidFill>
                  <a:srgbClr val="0070C0"/>
                </a:solidFill>
                <a:latin typeface="Arial" panose="020B0604020202020204" pitchFamily="34" charset="0"/>
                <a:cs typeface="Arial" panose="020B0604020202020204" pitchFamily="34" charset="0"/>
              </a:rPr>
              <a:t>Arduino UNO</a:t>
            </a:r>
            <a:endParaRPr lang="en-GB" sz="40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1" y="1822996"/>
            <a:ext cx="5535303" cy="4461690"/>
          </a:xfrm>
        </p:spPr>
        <p:txBody>
          <a:bodyPr>
            <a:normAutofit/>
          </a:bodyPr>
          <a:lstStyle/>
          <a:p>
            <a:pPr algn="just">
              <a:lnSpc>
                <a:spcPct val="110000"/>
              </a:lnSpc>
              <a:spcBef>
                <a:spcPts val="1200"/>
              </a:spcBef>
              <a:spcAft>
                <a:spcPts val="1200"/>
              </a:spcAft>
              <a:buClr>
                <a:schemeClr val="accent1"/>
              </a:buClr>
              <a:buSzPct val="125000"/>
              <a:buFont typeface="Wingdings" panose="05000000000000000000" pitchFamily="2" charset="2"/>
              <a:buChar char="§"/>
            </a:pPr>
            <a:r>
              <a:rPr lang="en-US" dirty="0"/>
              <a:t> </a:t>
            </a:r>
            <a:r>
              <a:rPr lang="en-US" dirty="0" smtClean="0"/>
              <a:t>	</a:t>
            </a:r>
            <a:r>
              <a:rPr lang="en-US" dirty="0" smtClean="0">
                <a:cs typeface="Arial" panose="020B0604020202020204" pitchFamily="34" charset="0"/>
              </a:rPr>
              <a:t>Operates on 5v DC.</a:t>
            </a:r>
          </a:p>
          <a:p>
            <a:pPr algn="just">
              <a:lnSpc>
                <a:spcPct val="110000"/>
              </a:lnSpc>
              <a:spcBef>
                <a:spcPts val="1200"/>
              </a:spcBef>
              <a:spcAft>
                <a:spcPts val="1200"/>
              </a:spcAft>
              <a:buClr>
                <a:schemeClr val="accent1"/>
              </a:buClr>
              <a:buSzPct val="125000"/>
              <a:buFont typeface="Wingdings" panose="05000000000000000000" pitchFamily="2" charset="2"/>
              <a:buChar char="§"/>
            </a:pPr>
            <a:r>
              <a:rPr lang="en-US" dirty="0" smtClean="0">
                <a:cs typeface="Arial" panose="020B0604020202020204" pitchFamily="34" charset="0"/>
              </a:rPr>
              <a:t> 	Programmed on Arduino IDE.</a:t>
            </a:r>
          </a:p>
          <a:p>
            <a:pPr algn="just">
              <a:lnSpc>
                <a:spcPct val="110000"/>
              </a:lnSpc>
              <a:spcBef>
                <a:spcPts val="1200"/>
              </a:spcBef>
              <a:spcAft>
                <a:spcPts val="1200"/>
              </a:spcAft>
              <a:buClr>
                <a:schemeClr val="accent1"/>
              </a:buClr>
              <a:buSzPct val="125000"/>
              <a:buFont typeface="Wingdings" panose="05000000000000000000" pitchFamily="2" charset="2"/>
              <a:buChar char="§"/>
            </a:pPr>
            <a:r>
              <a:rPr lang="en-US" dirty="0" smtClean="0">
                <a:cs typeface="Arial" panose="020B0604020202020204" pitchFamily="34" charset="0"/>
              </a:rPr>
              <a:t>	ATMEGA 328 microcontroller.</a:t>
            </a:r>
          </a:p>
          <a:p>
            <a:pPr algn="just">
              <a:lnSpc>
                <a:spcPct val="110000"/>
              </a:lnSpc>
              <a:spcBef>
                <a:spcPts val="1200"/>
              </a:spcBef>
              <a:spcAft>
                <a:spcPts val="1200"/>
              </a:spcAft>
              <a:buClr>
                <a:schemeClr val="accent1"/>
              </a:buClr>
              <a:buSzPct val="125000"/>
              <a:buFont typeface="Wingdings" panose="05000000000000000000" pitchFamily="2" charset="2"/>
              <a:buChar char="§"/>
            </a:pPr>
            <a:r>
              <a:rPr lang="en-US" dirty="0">
                <a:cs typeface="Arial" panose="020B0604020202020204" pitchFamily="34" charset="0"/>
              </a:rPr>
              <a:t>	</a:t>
            </a:r>
            <a:r>
              <a:rPr lang="en-US" dirty="0" smtClean="0">
                <a:cs typeface="Arial" panose="020B0604020202020204" pitchFamily="34" charset="0"/>
              </a:rPr>
              <a:t>Memory 32KB</a:t>
            </a:r>
          </a:p>
          <a:p>
            <a:pPr algn="just">
              <a:lnSpc>
                <a:spcPct val="110000"/>
              </a:lnSpc>
              <a:spcBef>
                <a:spcPts val="1200"/>
              </a:spcBef>
              <a:spcAft>
                <a:spcPts val="1200"/>
              </a:spcAft>
              <a:buClr>
                <a:schemeClr val="accent1"/>
              </a:buClr>
              <a:buSzPct val="125000"/>
              <a:buFont typeface="Wingdings" panose="05000000000000000000" pitchFamily="2" charset="2"/>
              <a:buChar char="§"/>
            </a:pPr>
            <a:r>
              <a:rPr lang="en-US" sz="2300" dirty="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16 MHz</a:t>
            </a:r>
          </a:p>
          <a:p>
            <a:pPr marL="0" indent="0">
              <a:buNone/>
            </a:pPr>
            <a:endParaRPr lang="en-GB" sz="3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l="15001" t="34468" r="51329" b="22808"/>
          <a:stretch/>
        </p:blipFill>
        <p:spPr>
          <a:xfrm>
            <a:off x="8488908" y="1193687"/>
            <a:ext cx="3198125" cy="2281528"/>
          </a:xfrm>
          <a:prstGeom prst="rect">
            <a:avLst/>
          </a:prstGeom>
        </p:spPr>
      </p:pic>
    </p:spTree>
    <p:extLst>
      <p:ext uri="{BB962C8B-B14F-4D97-AF65-F5344CB8AC3E}">
        <p14:creationId xmlns:p14="http://schemas.microsoft.com/office/powerpoint/2010/main" val="265398442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6686"/>
            <a:ext cx="10515600" cy="994002"/>
          </a:xfrm>
        </p:spPr>
        <p:txBody>
          <a:bodyPr>
            <a:normAutofit/>
          </a:bodyPr>
          <a:lstStyle/>
          <a:p>
            <a:r>
              <a:rPr lang="en-US" dirty="0" err="1" smtClean="0">
                <a:solidFill>
                  <a:srgbClr val="0070C0"/>
                </a:solidFill>
                <a:latin typeface="Arial" panose="020B0604020202020204" pitchFamily="34" charset="0"/>
                <a:cs typeface="Arial" panose="020B0604020202020204" pitchFamily="34" charset="0"/>
              </a:rPr>
              <a:t>Gopro</a:t>
            </a:r>
            <a:r>
              <a:rPr lang="en-US" dirty="0" smtClean="0">
                <a:solidFill>
                  <a:srgbClr val="0070C0"/>
                </a:solidFill>
                <a:latin typeface="Arial" panose="020B0604020202020204" pitchFamily="34" charset="0"/>
                <a:cs typeface="Arial" panose="020B0604020202020204" pitchFamily="34" charset="0"/>
              </a:rPr>
              <a:t> </a:t>
            </a:r>
            <a:r>
              <a:rPr lang="en-US" dirty="0">
                <a:solidFill>
                  <a:srgbClr val="0070C0"/>
                </a:solidFill>
                <a:latin typeface="Arial" panose="020B0604020202020204" pitchFamily="34" charset="0"/>
                <a:cs typeface="Arial" panose="020B0604020202020204" pitchFamily="34" charset="0"/>
              </a:rPr>
              <a:t>Hero </a:t>
            </a:r>
            <a:r>
              <a:rPr lang="en-US" dirty="0" smtClean="0">
                <a:solidFill>
                  <a:srgbClr val="0070C0"/>
                </a:solidFill>
                <a:latin typeface="Arial" panose="020B0604020202020204" pitchFamily="34" charset="0"/>
                <a:cs typeface="Arial" panose="020B0604020202020204" pitchFamily="34" charset="0"/>
              </a:rPr>
              <a:t>5</a:t>
            </a:r>
            <a:endParaRPr lang="en-GB" sz="40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822996"/>
            <a:ext cx="6204044" cy="4461690"/>
          </a:xfrm>
        </p:spPr>
        <p:txBody>
          <a:bodyPr>
            <a:normAutofit/>
          </a:bodyPr>
          <a:lstStyle/>
          <a:p>
            <a:pPr algn="just">
              <a:lnSpc>
                <a:spcPct val="110000"/>
              </a:lnSpc>
              <a:spcBef>
                <a:spcPts val="1200"/>
              </a:spcBef>
              <a:spcAft>
                <a:spcPts val="1200"/>
              </a:spcAft>
              <a:buClr>
                <a:schemeClr val="accent1"/>
              </a:buClr>
              <a:buSzPct val="125000"/>
              <a:buFont typeface="Wingdings" panose="05000000000000000000" pitchFamily="2" charset="2"/>
              <a:buChar char="§"/>
            </a:pPr>
            <a:r>
              <a:rPr lang="en-US" dirty="0"/>
              <a:t> </a:t>
            </a:r>
            <a:r>
              <a:rPr lang="en-US" dirty="0" smtClean="0"/>
              <a:t>	</a:t>
            </a:r>
            <a:r>
              <a:rPr lang="en-US" dirty="0"/>
              <a:t>4K/30fps maximum resolution</a:t>
            </a:r>
            <a:r>
              <a:rPr lang="en-US" dirty="0" smtClean="0">
                <a:cs typeface="Arial" panose="020B0604020202020204" pitchFamily="34" charset="0"/>
              </a:rPr>
              <a:t>.</a:t>
            </a:r>
            <a:endParaRPr lang="en-US" dirty="0" smtClean="0">
              <a:cs typeface="Arial" panose="020B0604020202020204" pitchFamily="34" charset="0"/>
            </a:endParaRPr>
          </a:p>
          <a:p>
            <a:pPr algn="just">
              <a:lnSpc>
                <a:spcPct val="110000"/>
              </a:lnSpc>
              <a:spcBef>
                <a:spcPts val="1200"/>
              </a:spcBef>
              <a:spcAft>
                <a:spcPts val="1200"/>
              </a:spcAft>
              <a:buClr>
                <a:schemeClr val="accent1"/>
              </a:buClr>
              <a:buSzPct val="125000"/>
              <a:buFont typeface="Wingdings" panose="05000000000000000000" pitchFamily="2" charset="2"/>
              <a:buChar char="§"/>
            </a:pPr>
            <a:r>
              <a:rPr lang="en-US" dirty="0" smtClean="0">
                <a:cs typeface="Arial" panose="020B0604020202020204" pitchFamily="34" charset="0"/>
              </a:rPr>
              <a:t> 	</a:t>
            </a:r>
            <a:r>
              <a:rPr lang="en-US" dirty="0">
                <a:cs typeface="Arial" panose="020B0604020202020204" pitchFamily="34" charset="0"/>
              </a:rPr>
              <a:t>Waterproof to 10m without a case.</a:t>
            </a:r>
            <a:endParaRPr lang="en-US" dirty="0" smtClean="0">
              <a:cs typeface="Arial" panose="020B0604020202020204" pitchFamily="34" charset="0"/>
            </a:endParaRPr>
          </a:p>
          <a:p>
            <a:pPr algn="just">
              <a:lnSpc>
                <a:spcPct val="110000"/>
              </a:lnSpc>
              <a:spcBef>
                <a:spcPts val="1200"/>
              </a:spcBef>
              <a:spcAft>
                <a:spcPts val="1200"/>
              </a:spcAft>
              <a:buClr>
                <a:schemeClr val="accent1"/>
              </a:buClr>
              <a:buSzPct val="125000"/>
              <a:buFont typeface="Wingdings" panose="05000000000000000000" pitchFamily="2" charset="2"/>
              <a:buChar char="§"/>
            </a:pPr>
            <a:r>
              <a:rPr lang="en-US" dirty="0" smtClean="0">
                <a:cs typeface="Arial" panose="020B0604020202020204" pitchFamily="34" charset="0"/>
              </a:rPr>
              <a:t>	</a:t>
            </a:r>
            <a:r>
              <a:rPr lang="en-US" dirty="0">
                <a:cs typeface="Arial" panose="020B0604020202020204" pitchFamily="34" charset="0"/>
              </a:rPr>
              <a:t>GPS.</a:t>
            </a:r>
            <a:endParaRPr lang="en-US" dirty="0" smtClean="0">
              <a:cs typeface="Arial" panose="020B0604020202020204" pitchFamily="34" charset="0"/>
            </a:endParaRPr>
          </a:p>
          <a:p>
            <a:pPr algn="just">
              <a:lnSpc>
                <a:spcPct val="110000"/>
              </a:lnSpc>
              <a:spcBef>
                <a:spcPts val="1200"/>
              </a:spcBef>
              <a:spcAft>
                <a:spcPts val="1200"/>
              </a:spcAft>
              <a:buClr>
                <a:schemeClr val="accent1"/>
              </a:buClr>
              <a:buSzPct val="125000"/>
              <a:buFont typeface="Wingdings" panose="05000000000000000000" pitchFamily="2" charset="2"/>
              <a:buChar char="§"/>
            </a:pPr>
            <a:r>
              <a:rPr lang="en-US" dirty="0">
                <a:cs typeface="Arial" panose="020B0604020202020204" pitchFamily="34" charset="0"/>
              </a:rPr>
              <a:t>	</a:t>
            </a:r>
            <a:r>
              <a:rPr lang="en-US" dirty="0"/>
              <a:t>Electronic Image </a:t>
            </a:r>
            <a:r>
              <a:rPr lang="en-US" dirty="0" smtClean="0"/>
              <a:t>Stabilization.</a:t>
            </a:r>
          </a:p>
          <a:p>
            <a:pPr algn="just">
              <a:lnSpc>
                <a:spcPct val="110000"/>
              </a:lnSpc>
              <a:spcBef>
                <a:spcPts val="1200"/>
              </a:spcBef>
              <a:spcAft>
                <a:spcPts val="1200"/>
              </a:spcAft>
              <a:buClr>
                <a:schemeClr val="accent1"/>
              </a:buClr>
              <a:buSzPct val="125000"/>
              <a:buFont typeface="Wingdings" panose="05000000000000000000" pitchFamily="2" charset="2"/>
              <a:buChar char="§"/>
            </a:pPr>
            <a:r>
              <a:rPr lang="en-US" dirty="0"/>
              <a:t>	</a:t>
            </a:r>
            <a:r>
              <a:rPr lang="en-US" dirty="0" smtClean="0"/>
              <a:t>2-inch </a:t>
            </a:r>
            <a:r>
              <a:rPr lang="en-US" dirty="0"/>
              <a:t>touchscreen display</a:t>
            </a:r>
            <a:endParaRPr lang="en-US" dirty="0"/>
          </a:p>
          <a:p>
            <a:pPr marL="0" indent="0">
              <a:buNone/>
            </a:pPr>
            <a:endParaRPr lang="en-GB" sz="3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2"/>
          <a:srcRect l="71454" t="36677" r="17942" b="49069"/>
          <a:stretch/>
        </p:blipFill>
        <p:spPr>
          <a:xfrm>
            <a:off x="7920840" y="1690688"/>
            <a:ext cx="3432960" cy="2594680"/>
          </a:xfrm>
          <a:prstGeom prst="rect">
            <a:avLst/>
          </a:prstGeom>
        </p:spPr>
      </p:pic>
    </p:spTree>
    <p:extLst>
      <p:ext uri="{BB962C8B-B14F-4D97-AF65-F5344CB8AC3E}">
        <p14:creationId xmlns:p14="http://schemas.microsoft.com/office/powerpoint/2010/main" val="421079261"/>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6686"/>
            <a:ext cx="10515600" cy="994002"/>
          </a:xfrm>
        </p:spPr>
        <p:txBody>
          <a:bodyPr>
            <a:normAutofit/>
          </a:bodyPr>
          <a:lstStyle/>
          <a:p>
            <a:r>
              <a:rPr lang="en-US" dirty="0" smtClean="0">
                <a:solidFill>
                  <a:srgbClr val="0070C0"/>
                </a:solidFill>
                <a:latin typeface="Arial" panose="020B0604020202020204" pitchFamily="34" charset="0"/>
                <a:cs typeface="Arial" panose="020B0604020202020204" pitchFamily="34" charset="0"/>
              </a:rPr>
              <a:t>Lighting source</a:t>
            </a:r>
            <a:endParaRPr lang="en-GB" sz="40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607167"/>
            <a:ext cx="6204044" cy="2052910"/>
          </a:xfrm>
        </p:spPr>
        <p:txBody>
          <a:bodyPr>
            <a:normAutofit fontScale="92500" lnSpcReduction="10000"/>
          </a:bodyPr>
          <a:lstStyle/>
          <a:p>
            <a:pPr algn="just">
              <a:lnSpc>
                <a:spcPct val="110000"/>
              </a:lnSpc>
              <a:spcBef>
                <a:spcPts val="1200"/>
              </a:spcBef>
              <a:spcAft>
                <a:spcPts val="1200"/>
              </a:spcAft>
              <a:buClr>
                <a:schemeClr val="accent1"/>
              </a:buClr>
              <a:buSzPct val="125000"/>
              <a:buFont typeface="Wingdings" panose="05000000000000000000" pitchFamily="2" charset="2"/>
              <a:buChar char="§"/>
            </a:pPr>
            <a:r>
              <a:rPr lang="en-US" dirty="0"/>
              <a:t> </a:t>
            </a:r>
            <a:r>
              <a:rPr lang="en-US" dirty="0" smtClean="0"/>
              <a:t>	LED</a:t>
            </a:r>
            <a:r>
              <a:rPr lang="en-US" dirty="0" smtClean="0">
                <a:cs typeface="Arial" panose="020B0604020202020204" pitchFamily="34" charset="0"/>
              </a:rPr>
              <a:t>.</a:t>
            </a:r>
          </a:p>
          <a:p>
            <a:pPr algn="just">
              <a:lnSpc>
                <a:spcPct val="110000"/>
              </a:lnSpc>
              <a:spcBef>
                <a:spcPts val="1200"/>
              </a:spcBef>
              <a:spcAft>
                <a:spcPts val="1200"/>
              </a:spcAft>
              <a:buClr>
                <a:schemeClr val="accent1"/>
              </a:buClr>
              <a:buSzPct val="125000"/>
              <a:buFont typeface="Wingdings" panose="05000000000000000000" pitchFamily="2" charset="2"/>
              <a:buChar char="§"/>
            </a:pPr>
            <a:r>
              <a:rPr lang="en-US" dirty="0" smtClean="0">
                <a:cs typeface="Arial" panose="020B0604020202020204" pitchFamily="34" charset="0"/>
              </a:rPr>
              <a:t> 	12W.</a:t>
            </a:r>
          </a:p>
          <a:p>
            <a:pPr algn="just">
              <a:lnSpc>
                <a:spcPct val="110000"/>
              </a:lnSpc>
              <a:spcBef>
                <a:spcPts val="1200"/>
              </a:spcBef>
              <a:spcAft>
                <a:spcPts val="1200"/>
              </a:spcAft>
              <a:buClr>
                <a:schemeClr val="accent1"/>
              </a:buClr>
              <a:buSzPct val="125000"/>
              <a:buFont typeface="Wingdings" panose="05000000000000000000" pitchFamily="2" charset="2"/>
              <a:buChar char="§"/>
            </a:pPr>
            <a:r>
              <a:rPr lang="en-US" dirty="0" smtClean="0">
                <a:cs typeface="Arial" panose="020B0604020202020204" pitchFamily="34" charset="0"/>
              </a:rPr>
              <a:t>	12v.</a:t>
            </a:r>
          </a:p>
          <a:p>
            <a:pPr marL="0" indent="0" algn="just">
              <a:lnSpc>
                <a:spcPct val="110000"/>
              </a:lnSpc>
              <a:spcBef>
                <a:spcPts val="1200"/>
              </a:spcBef>
              <a:spcAft>
                <a:spcPts val="1200"/>
              </a:spcAft>
              <a:buClr>
                <a:schemeClr val="accent1"/>
              </a:buClr>
              <a:buSzPct val="125000"/>
              <a:buNone/>
            </a:pPr>
            <a:endParaRPr lang="en-GB" sz="3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l="32833" t="26632" r="46294" b="27285"/>
          <a:stretch/>
        </p:blipFill>
        <p:spPr>
          <a:xfrm>
            <a:off x="7841983" y="1607167"/>
            <a:ext cx="1561324" cy="1937924"/>
          </a:xfrm>
          <a:prstGeom prst="rect">
            <a:avLst/>
          </a:prstGeom>
        </p:spPr>
      </p:pic>
      <p:sp>
        <p:nvSpPr>
          <p:cNvPr id="6" name="Title 1"/>
          <p:cNvSpPr txBox="1">
            <a:spLocks/>
          </p:cNvSpPr>
          <p:nvPr/>
        </p:nvSpPr>
        <p:spPr>
          <a:xfrm>
            <a:off x="783145" y="3576556"/>
            <a:ext cx="10515600" cy="9940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70C0"/>
                </a:solidFill>
                <a:latin typeface="Arial" panose="020B0604020202020204" pitchFamily="34" charset="0"/>
                <a:cs typeface="Arial" panose="020B0604020202020204" pitchFamily="34" charset="0"/>
              </a:rPr>
              <a:t>Light sensor</a:t>
            </a:r>
            <a:endParaRPr lang="en-GB" sz="4000" dirty="0">
              <a:solidFill>
                <a:srgbClr val="0070C0"/>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4307006" y="4603011"/>
            <a:ext cx="6204044" cy="205291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spcBef>
                <a:spcPts val="1200"/>
              </a:spcBef>
              <a:spcAft>
                <a:spcPts val="1200"/>
              </a:spcAft>
              <a:buClr>
                <a:schemeClr val="accent1"/>
              </a:buClr>
              <a:buSzPct val="125000"/>
              <a:buFont typeface="Wingdings" panose="05000000000000000000" pitchFamily="2" charset="2"/>
              <a:buChar char="§"/>
            </a:pPr>
            <a:r>
              <a:rPr lang="en-US" dirty="0" smtClean="0"/>
              <a:t> 	</a:t>
            </a:r>
            <a:r>
              <a:rPr lang="en-US" dirty="0"/>
              <a:t>LI-192 Underwater Quantum Sensor</a:t>
            </a:r>
            <a:r>
              <a:rPr lang="en-US" dirty="0" smtClean="0">
                <a:cs typeface="Arial" panose="020B0604020202020204" pitchFamily="34" charset="0"/>
              </a:rPr>
              <a:t>.</a:t>
            </a:r>
          </a:p>
          <a:p>
            <a:pPr algn="just">
              <a:lnSpc>
                <a:spcPct val="110000"/>
              </a:lnSpc>
              <a:spcBef>
                <a:spcPts val="1200"/>
              </a:spcBef>
              <a:spcAft>
                <a:spcPts val="1200"/>
              </a:spcAft>
              <a:buClr>
                <a:schemeClr val="accent1"/>
              </a:buClr>
              <a:buSzPct val="125000"/>
              <a:buFont typeface="Wingdings" panose="05000000000000000000" pitchFamily="2" charset="2"/>
              <a:buChar char="§"/>
            </a:pPr>
            <a:r>
              <a:rPr lang="en-US" dirty="0" smtClean="0">
                <a:cs typeface="Arial" panose="020B0604020202020204" pitchFamily="34" charset="0"/>
              </a:rPr>
              <a:t> 	Silicon photodiode.</a:t>
            </a:r>
          </a:p>
          <a:p>
            <a:pPr algn="just">
              <a:lnSpc>
                <a:spcPct val="110000"/>
              </a:lnSpc>
              <a:spcBef>
                <a:spcPts val="1200"/>
              </a:spcBef>
              <a:spcAft>
                <a:spcPts val="1200"/>
              </a:spcAft>
              <a:buClr>
                <a:schemeClr val="accent1"/>
              </a:buClr>
              <a:buSzPct val="125000"/>
              <a:buFont typeface="Wingdings" panose="05000000000000000000" pitchFamily="2" charset="2"/>
              <a:buChar char="§"/>
            </a:pPr>
            <a:r>
              <a:rPr lang="en-US" dirty="0" smtClean="0">
                <a:cs typeface="Arial" panose="020B0604020202020204" pitchFamily="34" charset="0"/>
              </a:rPr>
              <a:t>	</a:t>
            </a:r>
            <a:r>
              <a:rPr lang="en-US" dirty="0"/>
              <a:t>U</a:t>
            </a:r>
            <a:r>
              <a:rPr lang="en-US" dirty="0" smtClean="0"/>
              <a:t>niform sensitivity </a:t>
            </a:r>
            <a:r>
              <a:rPr lang="en-US" dirty="0"/>
              <a:t>between 400 nm to 700 nm</a:t>
            </a:r>
            <a:r>
              <a:rPr lang="en-US" dirty="0" smtClean="0">
                <a:cs typeface="Arial" panose="020B0604020202020204" pitchFamily="34" charset="0"/>
              </a:rPr>
              <a:t>.</a:t>
            </a:r>
          </a:p>
        </p:txBody>
      </p:sp>
      <p:pic>
        <p:nvPicPr>
          <p:cNvPr id="9" name="Picture 8"/>
          <p:cNvPicPr>
            <a:picLocks noChangeAspect="1"/>
          </p:cNvPicPr>
          <p:nvPr/>
        </p:nvPicPr>
        <p:blipFill rotWithShape="1">
          <a:blip r:embed="rId3"/>
          <a:srcRect l="62833" t="34468" r="15350" b="39413"/>
          <a:stretch/>
        </p:blipFill>
        <p:spPr>
          <a:xfrm>
            <a:off x="838200" y="4602023"/>
            <a:ext cx="2838734" cy="1910686"/>
          </a:xfrm>
          <a:prstGeom prst="rect">
            <a:avLst/>
          </a:prstGeom>
        </p:spPr>
      </p:pic>
    </p:spTree>
    <p:extLst>
      <p:ext uri="{BB962C8B-B14F-4D97-AF65-F5344CB8AC3E}">
        <p14:creationId xmlns:p14="http://schemas.microsoft.com/office/powerpoint/2010/main" val="64579654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6686"/>
            <a:ext cx="10515600" cy="994002"/>
          </a:xfrm>
        </p:spPr>
        <p:txBody>
          <a:bodyPr>
            <a:normAutofit/>
          </a:bodyPr>
          <a:lstStyle/>
          <a:p>
            <a:r>
              <a:rPr lang="en-US" dirty="0" smtClean="0">
                <a:solidFill>
                  <a:srgbClr val="0070C0"/>
                </a:solidFill>
                <a:latin typeface="Arial" panose="020B0604020202020204" pitchFamily="34" charset="0"/>
                <a:cs typeface="Arial" panose="020B0604020202020204" pitchFamily="34" charset="0"/>
              </a:rPr>
              <a:t>pH sensor SKU:SEN0161</a:t>
            </a:r>
            <a:endParaRPr lang="en-GB" sz="40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1443391"/>
            <a:ext cx="6204044" cy="2609994"/>
          </a:xfrm>
        </p:spPr>
        <p:txBody>
          <a:bodyPr>
            <a:normAutofit/>
          </a:bodyPr>
          <a:lstStyle/>
          <a:p>
            <a:r>
              <a:rPr lang="en-US" dirty="0" smtClean="0"/>
              <a:t>Power </a:t>
            </a:r>
            <a:r>
              <a:rPr lang="en-US" dirty="0"/>
              <a:t>: 5.00V</a:t>
            </a:r>
          </a:p>
          <a:p>
            <a:r>
              <a:rPr lang="en-US" dirty="0" smtClean="0"/>
              <a:t>Measuring </a:t>
            </a:r>
            <a:r>
              <a:rPr lang="en-US" dirty="0"/>
              <a:t>Range :0 - 14PH</a:t>
            </a:r>
          </a:p>
          <a:p>
            <a:r>
              <a:rPr lang="en-US" dirty="0" smtClean="0"/>
              <a:t>Accuracy </a:t>
            </a:r>
            <a:r>
              <a:rPr lang="en-US" dirty="0"/>
              <a:t>: ± 0.1pH (25 ℃)</a:t>
            </a:r>
          </a:p>
          <a:p>
            <a:r>
              <a:rPr lang="en-US" dirty="0"/>
              <a:t>Response Time : ≤ </a:t>
            </a:r>
            <a:r>
              <a:rPr lang="en-US" dirty="0" smtClean="0"/>
              <a:t>1min</a:t>
            </a:r>
            <a:endParaRPr lang="en-US" dirty="0"/>
          </a:p>
          <a:p>
            <a:r>
              <a:rPr lang="en-US" dirty="0"/>
              <a:t>Gain Adjustment </a:t>
            </a:r>
            <a:r>
              <a:rPr lang="en-US" dirty="0" smtClean="0"/>
              <a:t>Potentiometer</a:t>
            </a:r>
            <a:endParaRPr lang="en-US" dirty="0"/>
          </a:p>
          <a:p>
            <a:pPr marL="0" indent="0" algn="just">
              <a:lnSpc>
                <a:spcPct val="110000"/>
              </a:lnSpc>
              <a:spcBef>
                <a:spcPts val="1200"/>
              </a:spcBef>
              <a:spcAft>
                <a:spcPts val="1200"/>
              </a:spcAft>
              <a:buClr>
                <a:schemeClr val="accent1"/>
              </a:buClr>
              <a:buSzPct val="125000"/>
              <a:buNone/>
            </a:pPr>
            <a:endParaRPr lang="en-GB" sz="3000" dirty="0">
              <a:latin typeface="Arial" panose="020B0604020202020204" pitchFamily="34" charset="0"/>
              <a:cs typeface="Arial" panose="020B0604020202020204" pitchFamily="34" charset="0"/>
            </a:endParaRPr>
          </a:p>
        </p:txBody>
      </p:sp>
      <p:sp>
        <p:nvSpPr>
          <p:cNvPr id="6" name="Title 1"/>
          <p:cNvSpPr txBox="1">
            <a:spLocks/>
          </p:cNvSpPr>
          <p:nvPr/>
        </p:nvSpPr>
        <p:spPr>
          <a:xfrm>
            <a:off x="838200" y="3856306"/>
            <a:ext cx="10515600" cy="9940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rgbClr val="0070C0"/>
                </a:solidFill>
                <a:latin typeface="Arial" panose="020B0604020202020204" pitchFamily="34" charset="0"/>
                <a:cs typeface="Arial" panose="020B0604020202020204" pitchFamily="34" charset="0"/>
              </a:rPr>
              <a:t>Temperature sensor</a:t>
            </a:r>
            <a:endParaRPr lang="en-GB" sz="4000" dirty="0">
              <a:solidFill>
                <a:srgbClr val="0070C0"/>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3732663" y="4720276"/>
            <a:ext cx="7963468" cy="2137723"/>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spcBef>
                <a:spcPts val="1200"/>
              </a:spcBef>
              <a:spcAft>
                <a:spcPts val="1200"/>
              </a:spcAft>
              <a:buClr>
                <a:schemeClr val="accent1"/>
              </a:buClr>
              <a:buSzPct val="125000"/>
              <a:buFont typeface="Wingdings" panose="05000000000000000000" pitchFamily="2" charset="2"/>
              <a:buChar char="§"/>
            </a:pPr>
            <a:r>
              <a:rPr lang="en-US" dirty="0" smtClean="0"/>
              <a:t> 	</a:t>
            </a:r>
            <a:r>
              <a:rPr lang="en-US" dirty="0"/>
              <a:t>Measurement range: -58 to 230 °F (-50 to 110 °C</a:t>
            </a:r>
            <a:r>
              <a:rPr lang="en-US" dirty="0" smtClean="0"/>
              <a:t>)</a:t>
            </a:r>
            <a:r>
              <a:rPr lang="en-US" dirty="0" smtClean="0">
                <a:cs typeface="Arial" panose="020B0604020202020204" pitchFamily="34" charset="0"/>
              </a:rPr>
              <a:t>.</a:t>
            </a:r>
          </a:p>
          <a:p>
            <a:pPr algn="just">
              <a:lnSpc>
                <a:spcPct val="110000"/>
              </a:lnSpc>
              <a:spcBef>
                <a:spcPts val="1200"/>
              </a:spcBef>
              <a:spcAft>
                <a:spcPts val="1200"/>
              </a:spcAft>
              <a:buClr>
                <a:schemeClr val="accent1"/>
              </a:buClr>
              <a:buSzPct val="125000"/>
              <a:buFont typeface="Wingdings" panose="05000000000000000000" pitchFamily="2" charset="2"/>
              <a:buChar char="§"/>
            </a:pPr>
            <a:r>
              <a:rPr lang="en-US" dirty="0" smtClean="0">
                <a:cs typeface="Arial" panose="020B0604020202020204" pitchFamily="34" charset="0"/>
              </a:rPr>
              <a:t> 	</a:t>
            </a:r>
            <a:r>
              <a:rPr lang="en-US" dirty="0"/>
              <a:t>Water proof Negative Temperature Coefficient </a:t>
            </a:r>
            <a:r>
              <a:rPr lang="en-US" dirty="0" smtClean="0"/>
              <a:t>sensor.</a:t>
            </a:r>
          </a:p>
          <a:p>
            <a:pPr algn="just">
              <a:lnSpc>
                <a:spcPct val="110000"/>
              </a:lnSpc>
              <a:spcBef>
                <a:spcPts val="1200"/>
              </a:spcBef>
              <a:spcAft>
                <a:spcPts val="1200"/>
              </a:spcAft>
              <a:buClr>
                <a:schemeClr val="accent1"/>
              </a:buClr>
              <a:buSzPct val="125000"/>
              <a:buFont typeface="Wingdings" panose="05000000000000000000" pitchFamily="2" charset="2"/>
              <a:buChar char="§"/>
            </a:pPr>
            <a:r>
              <a:rPr lang="en-US" dirty="0" smtClean="0"/>
              <a:t>	Passive instrument</a:t>
            </a:r>
          </a:p>
          <a:p>
            <a:pPr algn="just">
              <a:lnSpc>
                <a:spcPct val="110000"/>
              </a:lnSpc>
              <a:spcBef>
                <a:spcPts val="1200"/>
              </a:spcBef>
              <a:spcAft>
                <a:spcPts val="1200"/>
              </a:spcAft>
              <a:buClr>
                <a:schemeClr val="accent1"/>
              </a:buClr>
              <a:buSzPct val="125000"/>
              <a:buFont typeface="Wingdings" panose="05000000000000000000" pitchFamily="2" charset="2"/>
              <a:buChar char="§"/>
            </a:pPr>
            <a:endParaRPr lang="en-US" dirty="0" smtClean="0">
              <a:cs typeface="Arial" panose="020B0604020202020204" pitchFamily="34" charset="0"/>
            </a:endParaRPr>
          </a:p>
        </p:txBody>
      </p:sp>
      <p:pic>
        <p:nvPicPr>
          <p:cNvPr id="4" name="Picture 3"/>
          <p:cNvPicPr>
            <a:picLocks noChangeAspect="1"/>
          </p:cNvPicPr>
          <p:nvPr/>
        </p:nvPicPr>
        <p:blipFill rotWithShape="1">
          <a:blip r:embed="rId2"/>
          <a:srcRect l="29476" t="23834" r="53531" b="53218"/>
          <a:stretch/>
        </p:blipFill>
        <p:spPr>
          <a:xfrm>
            <a:off x="1064891" y="4850308"/>
            <a:ext cx="2441082" cy="1853415"/>
          </a:xfrm>
          <a:prstGeom prst="rect">
            <a:avLst/>
          </a:prstGeom>
        </p:spPr>
      </p:pic>
      <p:pic>
        <p:nvPicPr>
          <p:cNvPr id="7" name="Picture 6"/>
          <p:cNvPicPr>
            <a:picLocks noChangeAspect="1"/>
          </p:cNvPicPr>
          <p:nvPr/>
        </p:nvPicPr>
        <p:blipFill rotWithShape="1">
          <a:blip r:embed="rId3"/>
          <a:srcRect l="12589" t="40812" r="60454" b="24673"/>
          <a:stretch/>
        </p:blipFill>
        <p:spPr>
          <a:xfrm>
            <a:off x="7977481" y="1420288"/>
            <a:ext cx="2441082" cy="1842448"/>
          </a:xfrm>
          <a:prstGeom prst="rect">
            <a:avLst/>
          </a:prstGeom>
        </p:spPr>
      </p:pic>
    </p:spTree>
    <p:extLst>
      <p:ext uri="{BB962C8B-B14F-4D97-AF65-F5344CB8AC3E}">
        <p14:creationId xmlns:p14="http://schemas.microsoft.com/office/powerpoint/2010/main" val="388281827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1000"/>
                                        <p:tgtEl>
                                          <p:spTgt spid="8"/>
                                        </p:tgtEl>
                                      </p:cBhvr>
                                    </p:animEffect>
                                    <p:anim calcmode="lin" valueType="num">
                                      <p:cBhvr>
                                        <p:cTn id="60" dur="1000" fill="hold"/>
                                        <p:tgtEl>
                                          <p:spTgt spid="8"/>
                                        </p:tgtEl>
                                        <p:attrNameLst>
                                          <p:attrName>ppt_x</p:attrName>
                                        </p:attrNameLst>
                                      </p:cBhvr>
                                      <p:tavLst>
                                        <p:tav tm="0">
                                          <p:val>
                                            <p:strVal val="#ppt_x"/>
                                          </p:val>
                                        </p:tav>
                                        <p:tav tm="100000">
                                          <p:val>
                                            <p:strVal val="#ppt_x"/>
                                          </p:val>
                                        </p:tav>
                                      </p:tavLst>
                                    </p:anim>
                                    <p:anim calcmode="lin" valueType="num">
                                      <p:cBhvr>
                                        <p:cTn id="6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96686"/>
            <a:ext cx="10515600" cy="994002"/>
          </a:xfrm>
        </p:spPr>
        <p:txBody>
          <a:bodyPr>
            <a:normAutofit/>
          </a:bodyPr>
          <a:lstStyle/>
          <a:p>
            <a:r>
              <a:rPr lang="en-US" dirty="0" smtClean="0">
                <a:solidFill>
                  <a:srgbClr val="0070C0"/>
                </a:solidFill>
                <a:latin typeface="Arial" panose="020B0604020202020204" pitchFamily="34" charset="0"/>
                <a:cs typeface="Arial" panose="020B0604020202020204" pitchFamily="34" charset="0"/>
              </a:rPr>
              <a:t>Ultrasonic</a:t>
            </a:r>
            <a:r>
              <a:rPr lang="en-US" sz="4000" dirty="0" smtClean="0">
                <a:solidFill>
                  <a:srgbClr val="0070C0"/>
                </a:solidFill>
                <a:latin typeface="Arial" panose="020B0604020202020204" pitchFamily="34" charset="0"/>
                <a:cs typeface="Arial" panose="020B0604020202020204" pitchFamily="34" charset="0"/>
              </a:rPr>
              <a:t> Sensor</a:t>
            </a:r>
            <a:endParaRPr lang="en-GB" sz="40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309256" y="1822996"/>
            <a:ext cx="8044543" cy="4461690"/>
          </a:xfrm>
        </p:spPr>
        <p:txBody>
          <a:bodyPr>
            <a:normAutofit/>
          </a:bodyPr>
          <a:lstStyle/>
          <a:p>
            <a:pPr algn="just">
              <a:lnSpc>
                <a:spcPct val="110000"/>
              </a:lnSpc>
              <a:spcBef>
                <a:spcPts val="1200"/>
              </a:spcBef>
              <a:spcAft>
                <a:spcPts val="1200"/>
              </a:spcAft>
              <a:buClr>
                <a:schemeClr val="accent1"/>
              </a:buClr>
              <a:buSzPct val="125000"/>
              <a:buFont typeface="Wingdings" panose="05000000000000000000" pitchFamily="2" charset="2"/>
              <a:buChar char="§"/>
            </a:pPr>
            <a:r>
              <a:rPr lang="en-US" dirty="0"/>
              <a:t> </a:t>
            </a:r>
            <a:r>
              <a:rPr lang="en-US" dirty="0" smtClean="0">
                <a:cs typeface="Arial" panose="020B0604020202020204" pitchFamily="34" charset="0"/>
              </a:rPr>
              <a:t>Ultrasonic Sensor JSN-SR04T will be used.</a:t>
            </a:r>
          </a:p>
          <a:p>
            <a:pPr algn="just">
              <a:lnSpc>
                <a:spcPct val="110000"/>
              </a:lnSpc>
              <a:spcBef>
                <a:spcPts val="1200"/>
              </a:spcBef>
              <a:spcAft>
                <a:spcPts val="1200"/>
              </a:spcAft>
              <a:buClr>
                <a:schemeClr val="accent1"/>
              </a:buClr>
              <a:buSzPct val="125000"/>
              <a:buFont typeface="Wingdings" panose="05000000000000000000" pitchFamily="2" charset="2"/>
              <a:buChar char="§"/>
            </a:pPr>
            <a:r>
              <a:rPr lang="en-US" dirty="0" smtClean="0">
                <a:cs typeface="Arial" panose="020B0604020202020204" pitchFamily="34" charset="0"/>
              </a:rPr>
              <a:t> Working distance is 0.2 m to 4.5 m.</a:t>
            </a:r>
          </a:p>
          <a:p>
            <a:pPr algn="just">
              <a:lnSpc>
                <a:spcPct val="110000"/>
              </a:lnSpc>
              <a:spcBef>
                <a:spcPts val="1200"/>
              </a:spcBef>
              <a:spcAft>
                <a:spcPts val="1200"/>
              </a:spcAft>
              <a:buClr>
                <a:schemeClr val="accent1"/>
              </a:buClr>
              <a:buSzPct val="125000"/>
              <a:buFont typeface="Wingdings" panose="05000000000000000000" pitchFamily="2" charset="2"/>
              <a:buChar char="§"/>
            </a:pPr>
            <a:r>
              <a:rPr lang="en-US" dirty="0" smtClean="0">
                <a:cs typeface="Arial" panose="020B0604020202020204" pitchFamily="34" charset="0"/>
              </a:rPr>
              <a:t>Waterproof probe.</a:t>
            </a:r>
          </a:p>
          <a:p>
            <a:pPr algn="just">
              <a:lnSpc>
                <a:spcPct val="110000"/>
              </a:lnSpc>
              <a:spcBef>
                <a:spcPts val="1200"/>
              </a:spcBef>
              <a:spcAft>
                <a:spcPts val="1200"/>
              </a:spcAft>
              <a:buClr>
                <a:schemeClr val="accent1"/>
              </a:buClr>
              <a:buSzPct val="125000"/>
              <a:buFont typeface="Wingdings" panose="05000000000000000000" pitchFamily="2" charset="2"/>
              <a:buChar char="§"/>
            </a:pPr>
            <a:r>
              <a:rPr lang="en-US" dirty="0" smtClean="0">
                <a:cs typeface="Arial" panose="020B0604020202020204" pitchFamily="34" charset="0"/>
              </a:rPr>
              <a:t>4 pins on board, 2 power pins, trig pin and echo pin.</a:t>
            </a:r>
          </a:p>
          <a:p>
            <a:pPr algn="just">
              <a:lnSpc>
                <a:spcPct val="110000"/>
              </a:lnSpc>
              <a:spcBef>
                <a:spcPts val="1200"/>
              </a:spcBef>
              <a:spcAft>
                <a:spcPts val="1200"/>
              </a:spcAft>
              <a:buClr>
                <a:schemeClr val="accent1"/>
              </a:buClr>
              <a:buSzPct val="125000"/>
              <a:buFont typeface="Wingdings" panose="05000000000000000000" pitchFamily="2" charset="2"/>
              <a:buChar char="§"/>
            </a:pPr>
            <a:r>
              <a:rPr lang="en-US" dirty="0" smtClean="0">
                <a:cs typeface="Arial" panose="020B0604020202020204" pitchFamily="34" charset="0"/>
              </a:rPr>
              <a:t>Operates on 5v DC.</a:t>
            </a:r>
            <a:endParaRPr lang="en-US" sz="2300" dirty="0" smtClean="0">
              <a:latin typeface="Arial" panose="020B0604020202020204" pitchFamily="34" charset="0"/>
              <a:cs typeface="Arial" panose="020B0604020202020204" pitchFamily="34" charset="0"/>
            </a:endParaRPr>
          </a:p>
          <a:p>
            <a:pPr marL="0" indent="0">
              <a:buNone/>
            </a:pPr>
            <a:endParaRPr lang="en-GB" sz="3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165" y="2546551"/>
            <a:ext cx="2760320" cy="2395563"/>
          </a:xfrm>
          <a:prstGeom prst="rect">
            <a:avLst/>
          </a:prstGeom>
        </p:spPr>
      </p:pic>
    </p:spTree>
    <p:extLst>
      <p:ext uri="{BB962C8B-B14F-4D97-AF65-F5344CB8AC3E}">
        <p14:creationId xmlns:p14="http://schemas.microsoft.com/office/powerpoint/2010/main" val="272622829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1568"/>
            <a:ext cx="5484779" cy="2361283"/>
          </a:xfrm>
        </p:spPr>
        <p:txBody>
          <a:bodyPr>
            <a:normAutofit/>
          </a:bodyPr>
          <a:lstStyle/>
          <a:p>
            <a:pPr marL="0" indent="0">
              <a:lnSpc>
                <a:spcPct val="100000"/>
              </a:lnSpc>
              <a:spcBef>
                <a:spcPts val="1200"/>
              </a:spcBef>
              <a:spcAft>
                <a:spcPts val="1200"/>
              </a:spcAft>
              <a:buNone/>
            </a:pPr>
            <a:r>
              <a:rPr lang="en-US" dirty="0" smtClean="0">
                <a:solidFill>
                  <a:srgbClr val="0070C0"/>
                </a:solidFill>
              </a:rPr>
              <a:t>On-shore module consist of:</a:t>
            </a:r>
          </a:p>
          <a:p>
            <a:pPr>
              <a:lnSpc>
                <a:spcPct val="100000"/>
              </a:lnSpc>
              <a:spcBef>
                <a:spcPts val="600"/>
              </a:spcBef>
              <a:spcAft>
                <a:spcPts val="600"/>
              </a:spcAft>
              <a:buClr>
                <a:schemeClr val="accent1"/>
              </a:buClr>
              <a:buSzPct val="125000"/>
              <a:buFont typeface="Wingdings" panose="05000000000000000000" pitchFamily="2" charset="2"/>
              <a:buChar char="§"/>
            </a:pPr>
            <a:r>
              <a:rPr lang="en-US" dirty="0" smtClean="0"/>
              <a:t>	Controller (Raspberry Pi)</a:t>
            </a:r>
          </a:p>
          <a:p>
            <a:pPr>
              <a:lnSpc>
                <a:spcPct val="100000"/>
              </a:lnSpc>
              <a:spcBef>
                <a:spcPts val="600"/>
              </a:spcBef>
              <a:spcAft>
                <a:spcPts val="600"/>
              </a:spcAft>
              <a:buClr>
                <a:schemeClr val="accent1"/>
              </a:buClr>
              <a:buSzPct val="125000"/>
              <a:buFont typeface="Wingdings" panose="05000000000000000000" pitchFamily="2" charset="2"/>
              <a:buChar char="§"/>
            </a:pPr>
            <a:r>
              <a:rPr lang="en-US" dirty="0" smtClean="0"/>
              <a:t>	Battery and charging device</a:t>
            </a:r>
          </a:p>
          <a:p>
            <a:pPr>
              <a:lnSpc>
                <a:spcPct val="100000"/>
              </a:lnSpc>
              <a:spcBef>
                <a:spcPts val="600"/>
              </a:spcBef>
              <a:spcAft>
                <a:spcPts val="600"/>
              </a:spcAft>
              <a:buClr>
                <a:schemeClr val="accent1"/>
              </a:buClr>
              <a:buSzPct val="125000"/>
              <a:buFont typeface="Wingdings" panose="05000000000000000000" pitchFamily="2" charset="2"/>
              <a:buChar char="§"/>
            </a:pPr>
            <a:r>
              <a:rPr lang="en-US" dirty="0" smtClean="0"/>
              <a:t>	Internet device</a:t>
            </a:r>
          </a:p>
        </p:txBody>
      </p:sp>
      <p:cxnSp>
        <p:nvCxnSpPr>
          <p:cNvPr id="10" name="Straight Arrow Connector 9"/>
          <p:cNvCxnSpPr/>
          <p:nvPr/>
        </p:nvCxnSpPr>
        <p:spPr>
          <a:xfrm>
            <a:off x="3089492" y="3750570"/>
            <a:ext cx="73152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971899" y="4113970"/>
            <a:ext cx="0" cy="15756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366783" y="3750570"/>
            <a:ext cx="0" cy="4938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538686" y="4751689"/>
            <a:ext cx="1433213" cy="369332"/>
          </a:xfrm>
          <a:prstGeom prst="rect">
            <a:avLst/>
          </a:prstGeom>
          <a:noFill/>
        </p:spPr>
        <p:txBody>
          <a:bodyPr wrap="none" rtlCol="0">
            <a:spAutoFit/>
          </a:bodyPr>
          <a:lstStyle/>
          <a:p>
            <a:r>
              <a:rPr lang="en-US" dirty="0" smtClean="0"/>
              <a:t>Power to UW</a:t>
            </a:r>
            <a:endParaRPr lang="en-US" dirty="0"/>
          </a:p>
        </p:txBody>
      </p:sp>
      <p:sp>
        <p:nvSpPr>
          <p:cNvPr id="25" name="TextBox 24"/>
          <p:cNvSpPr txBox="1"/>
          <p:nvPr/>
        </p:nvSpPr>
        <p:spPr>
          <a:xfrm>
            <a:off x="2227512" y="6346558"/>
            <a:ext cx="1573754" cy="369332"/>
          </a:xfrm>
          <a:prstGeom prst="rect">
            <a:avLst/>
          </a:prstGeom>
          <a:noFill/>
        </p:spPr>
        <p:txBody>
          <a:bodyPr wrap="square" rtlCol="0">
            <a:spAutoFit/>
          </a:bodyPr>
          <a:lstStyle/>
          <a:p>
            <a:r>
              <a:rPr lang="en-US" dirty="0" smtClean="0"/>
              <a:t>Data from UW</a:t>
            </a:r>
            <a:endParaRPr lang="en-US" dirty="0"/>
          </a:p>
        </p:txBody>
      </p:sp>
      <p:sp>
        <p:nvSpPr>
          <p:cNvPr id="26" name="Lightning Bolt 25"/>
          <p:cNvSpPr/>
          <p:nvPr/>
        </p:nvSpPr>
        <p:spPr>
          <a:xfrm>
            <a:off x="945110" y="3112851"/>
            <a:ext cx="182880" cy="274320"/>
          </a:xfrm>
          <a:prstGeom prst="lightningBol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ightning Bolt 26"/>
          <p:cNvSpPr/>
          <p:nvPr/>
        </p:nvSpPr>
        <p:spPr>
          <a:xfrm>
            <a:off x="838200" y="3156067"/>
            <a:ext cx="182880" cy="274320"/>
          </a:xfrm>
          <a:prstGeom prst="lightningBol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377554" y="4617965"/>
            <a:ext cx="173349" cy="14987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c 28"/>
          <p:cNvSpPr/>
          <p:nvPr/>
        </p:nvSpPr>
        <p:spPr>
          <a:xfrm>
            <a:off x="10361177" y="4490174"/>
            <a:ext cx="331841" cy="290807"/>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a:off x="10349059" y="4351621"/>
            <a:ext cx="497762" cy="449632"/>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1" name="Picture 30"/>
          <p:cNvPicPr>
            <a:picLocks noChangeAspect="1"/>
          </p:cNvPicPr>
          <p:nvPr/>
        </p:nvPicPr>
        <p:blipFill rotWithShape="1">
          <a:blip r:embed="rId3"/>
          <a:srcRect l="58426" t="26446" r="10421" b="53591"/>
          <a:stretch/>
        </p:blipFill>
        <p:spPr>
          <a:xfrm>
            <a:off x="6921945" y="1271840"/>
            <a:ext cx="4949261" cy="1783067"/>
          </a:xfrm>
          <a:prstGeom prst="rect">
            <a:avLst/>
          </a:prstGeom>
        </p:spPr>
      </p:pic>
      <p:sp>
        <p:nvSpPr>
          <p:cNvPr id="32" name="Rounded Rectangle 31"/>
          <p:cNvSpPr/>
          <p:nvPr/>
        </p:nvSpPr>
        <p:spPr>
          <a:xfrm>
            <a:off x="1156241" y="3390785"/>
            <a:ext cx="1918648" cy="726799"/>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Solar panel</a:t>
            </a:r>
            <a:endParaRPr lang="en-US" dirty="0">
              <a:solidFill>
                <a:schemeClr val="tx1"/>
              </a:solidFill>
            </a:endParaRPr>
          </a:p>
        </p:txBody>
      </p:sp>
      <p:sp>
        <p:nvSpPr>
          <p:cNvPr id="33" name="Rounded Rectangle 32"/>
          <p:cNvSpPr/>
          <p:nvPr/>
        </p:nvSpPr>
        <p:spPr>
          <a:xfrm>
            <a:off x="3801266" y="3387171"/>
            <a:ext cx="1918648" cy="726799"/>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Battery</a:t>
            </a:r>
            <a:endParaRPr lang="en-US" dirty="0">
              <a:solidFill>
                <a:schemeClr val="tx1"/>
              </a:solidFill>
            </a:endParaRPr>
          </a:p>
        </p:txBody>
      </p:sp>
      <p:sp>
        <p:nvSpPr>
          <p:cNvPr id="34" name="Rounded Rectangle 33"/>
          <p:cNvSpPr/>
          <p:nvPr/>
        </p:nvSpPr>
        <p:spPr>
          <a:xfrm>
            <a:off x="4566022" y="4244454"/>
            <a:ext cx="3360018" cy="247143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u="sng" dirty="0" smtClean="0">
                <a:solidFill>
                  <a:schemeClr val="tx1"/>
                </a:solidFill>
              </a:rPr>
              <a:t>CONTROLLER</a:t>
            </a:r>
            <a:endParaRPr lang="en-US" u="sng" dirty="0">
              <a:solidFill>
                <a:schemeClr val="tx1"/>
              </a:solidFill>
            </a:endParaRPr>
          </a:p>
        </p:txBody>
      </p:sp>
      <p:sp>
        <p:nvSpPr>
          <p:cNvPr id="35" name="Bent Arrow 34"/>
          <p:cNvSpPr/>
          <p:nvPr/>
        </p:nvSpPr>
        <p:spPr>
          <a:xfrm>
            <a:off x="3801266" y="6198539"/>
            <a:ext cx="897034" cy="548640"/>
          </a:xfrm>
          <a:prstGeom prst="ben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8" name="Straight Connector 37"/>
          <p:cNvCxnSpPr>
            <a:stCxn id="33" idx="3"/>
          </p:cNvCxnSpPr>
          <p:nvPr/>
        </p:nvCxnSpPr>
        <p:spPr>
          <a:xfrm flipV="1">
            <a:off x="5719914" y="3750570"/>
            <a:ext cx="646869"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4727192" y="6167249"/>
            <a:ext cx="450376" cy="3892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Rx</a:t>
            </a:r>
            <a:endParaRPr lang="en-US" dirty="0">
              <a:solidFill>
                <a:schemeClr val="tx1"/>
              </a:solidFill>
            </a:endParaRPr>
          </a:p>
        </p:txBody>
      </p:sp>
      <p:sp>
        <p:nvSpPr>
          <p:cNvPr id="41" name="Rectangle 40"/>
          <p:cNvSpPr/>
          <p:nvPr/>
        </p:nvSpPr>
        <p:spPr>
          <a:xfrm>
            <a:off x="7439969" y="4785247"/>
            <a:ext cx="450376" cy="3892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T</a:t>
            </a:r>
            <a:r>
              <a:rPr lang="en-US" dirty="0" err="1" smtClean="0">
                <a:solidFill>
                  <a:schemeClr val="tx1"/>
                </a:solidFill>
              </a:rPr>
              <a:t>x</a:t>
            </a:r>
            <a:endParaRPr lang="en-US" dirty="0">
              <a:solidFill>
                <a:schemeClr val="tx1"/>
              </a:solidFill>
            </a:endParaRPr>
          </a:p>
        </p:txBody>
      </p:sp>
      <p:sp>
        <p:nvSpPr>
          <p:cNvPr id="42" name="Rounded Rectangle 41"/>
          <p:cNvSpPr/>
          <p:nvPr/>
        </p:nvSpPr>
        <p:spPr>
          <a:xfrm>
            <a:off x="8442529" y="4794629"/>
            <a:ext cx="1918648" cy="38920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Internet device</a:t>
            </a:r>
            <a:endParaRPr lang="en-US" dirty="0">
              <a:solidFill>
                <a:schemeClr val="tx1"/>
              </a:solidFill>
            </a:endParaRPr>
          </a:p>
        </p:txBody>
      </p:sp>
      <p:cxnSp>
        <p:nvCxnSpPr>
          <p:cNvPr id="43" name="Straight Arrow Connector 42"/>
          <p:cNvCxnSpPr/>
          <p:nvPr/>
        </p:nvCxnSpPr>
        <p:spPr>
          <a:xfrm flipV="1">
            <a:off x="7926040" y="4975585"/>
            <a:ext cx="457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5642710" y="6152063"/>
            <a:ext cx="1360531" cy="3892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Decoder</a:t>
            </a:r>
            <a:endParaRPr lang="en-US" dirty="0">
              <a:solidFill>
                <a:schemeClr val="tx1"/>
              </a:solidFill>
            </a:endParaRPr>
          </a:p>
        </p:txBody>
      </p:sp>
      <p:sp>
        <p:nvSpPr>
          <p:cNvPr id="46" name="Rectangle 45"/>
          <p:cNvSpPr/>
          <p:nvPr/>
        </p:nvSpPr>
        <p:spPr>
          <a:xfrm>
            <a:off x="5642710" y="4780981"/>
            <a:ext cx="1360531" cy="38920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Encoder</a:t>
            </a:r>
            <a:endParaRPr lang="en-US" dirty="0">
              <a:solidFill>
                <a:schemeClr val="tx1"/>
              </a:solidFill>
            </a:endParaRPr>
          </a:p>
        </p:txBody>
      </p:sp>
      <p:cxnSp>
        <p:nvCxnSpPr>
          <p:cNvPr id="47" name="Straight Arrow Connector 46"/>
          <p:cNvCxnSpPr/>
          <p:nvPr/>
        </p:nvCxnSpPr>
        <p:spPr>
          <a:xfrm flipV="1">
            <a:off x="6322975" y="5161409"/>
            <a:ext cx="0" cy="10058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5199158" y="6358861"/>
            <a:ext cx="457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7003241" y="4975585"/>
            <a:ext cx="4572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19003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1000"/>
                                        <p:tgtEl>
                                          <p:spTgt spid="21"/>
                                        </p:tgtEl>
                                      </p:cBhvr>
                                    </p:animEffect>
                                    <p:anim calcmode="lin" valueType="num">
                                      <p:cBhvr>
                                        <p:cTn id="46" dur="1000" fill="hold"/>
                                        <p:tgtEl>
                                          <p:spTgt spid="21"/>
                                        </p:tgtEl>
                                        <p:attrNameLst>
                                          <p:attrName>ppt_x</p:attrName>
                                        </p:attrNameLst>
                                      </p:cBhvr>
                                      <p:tavLst>
                                        <p:tav tm="0">
                                          <p:val>
                                            <p:strVal val="#ppt_x"/>
                                          </p:val>
                                        </p:tav>
                                        <p:tav tm="100000">
                                          <p:val>
                                            <p:strVal val="#ppt_x"/>
                                          </p:val>
                                        </p:tav>
                                      </p:tavLst>
                                    </p:anim>
                                    <p:anim calcmode="lin" valueType="num">
                                      <p:cBhvr>
                                        <p:cTn id="47" dur="1000" fill="hold"/>
                                        <p:tgtEl>
                                          <p:spTgt spid="21"/>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1000"/>
                                        <p:tgtEl>
                                          <p:spTgt spid="28"/>
                                        </p:tgtEl>
                                      </p:cBhvr>
                                    </p:animEffect>
                                    <p:anim calcmode="lin" valueType="num">
                                      <p:cBhvr>
                                        <p:cTn id="66" dur="1000" fill="hold"/>
                                        <p:tgtEl>
                                          <p:spTgt spid="28"/>
                                        </p:tgtEl>
                                        <p:attrNameLst>
                                          <p:attrName>ppt_x</p:attrName>
                                        </p:attrNameLst>
                                      </p:cBhvr>
                                      <p:tavLst>
                                        <p:tav tm="0">
                                          <p:val>
                                            <p:strVal val="#ppt_x"/>
                                          </p:val>
                                        </p:tav>
                                        <p:tav tm="100000">
                                          <p:val>
                                            <p:strVal val="#ppt_x"/>
                                          </p:val>
                                        </p:tav>
                                      </p:tavLst>
                                    </p:anim>
                                    <p:anim calcmode="lin" valueType="num">
                                      <p:cBhvr>
                                        <p:cTn id="67" dur="1000" fill="hold"/>
                                        <p:tgtEl>
                                          <p:spTgt spid="28"/>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1000"/>
                                        <p:tgtEl>
                                          <p:spTgt spid="30"/>
                                        </p:tgtEl>
                                      </p:cBhvr>
                                    </p:animEffect>
                                    <p:anim calcmode="lin" valueType="num">
                                      <p:cBhvr>
                                        <p:cTn id="76" dur="1000" fill="hold"/>
                                        <p:tgtEl>
                                          <p:spTgt spid="30"/>
                                        </p:tgtEl>
                                        <p:attrNameLst>
                                          <p:attrName>ppt_x</p:attrName>
                                        </p:attrNameLst>
                                      </p:cBhvr>
                                      <p:tavLst>
                                        <p:tav tm="0">
                                          <p:val>
                                            <p:strVal val="#ppt_x"/>
                                          </p:val>
                                        </p:tav>
                                        <p:tav tm="100000">
                                          <p:val>
                                            <p:strVal val="#ppt_x"/>
                                          </p:val>
                                        </p:tav>
                                      </p:tavLst>
                                    </p:anim>
                                    <p:anim calcmode="lin" valueType="num">
                                      <p:cBhvr>
                                        <p:cTn id="77" dur="1000" fill="hold"/>
                                        <p:tgtEl>
                                          <p:spTgt spid="30"/>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1000"/>
                                        <p:tgtEl>
                                          <p:spTgt spid="32"/>
                                        </p:tgtEl>
                                      </p:cBhvr>
                                    </p:animEffect>
                                    <p:anim calcmode="lin" valueType="num">
                                      <p:cBhvr>
                                        <p:cTn id="81" dur="1000" fill="hold"/>
                                        <p:tgtEl>
                                          <p:spTgt spid="32"/>
                                        </p:tgtEl>
                                        <p:attrNameLst>
                                          <p:attrName>ppt_x</p:attrName>
                                        </p:attrNameLst>
                                      </p:cBhvr>
                                      <p:tavLst>
                                        <p:tav tm="0">
                                          <p:val>
                                            <p:strVal val="#ppt_x"/>
                                          </p:val>
                                        </p:tav>
                                        <p:tav tm="100000">
                                          <p:val>
                                            <p:strVal val="#ppt_x"/>
                                          </p:val>
                                        </p:tav>
                                      </p:tavLst>
                                    </p:anim>
                                    <p:anim calcmode="lin" valueType="num">
                                      <p:cBhvr>
                                        <p:cTn id="82" dur="1000" fill="hold"/>
                                        <p:tgtEl>
                                          <p:spTgt spid="32"/>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1000"/>
                                        <p:tgtEl>
                                          <p:spTgt spid="34"/>
                                        </p:tgtEl>
                                      </p:cBhvr>
                                    </p:animEffect>
                                    <p:anim calcmode="lin" valueType="num">
                                      <p:cBhvr>
                                        <p:cTn id="91" dur="1000" fill="hold"/>
                                        <p:tgtEl>
                                          <p:spTgt spid="34"/>
                                        </p:tgtEl>
                                        <p:attrNameLst>
                                          <p:attrName>ppt_x</p:attrName>
                                        </p:attrNameLst>
                                      </p:cBhvr>
                                      <p:tavLst>
                                        <p:tav tm="0">
                                          <p:val>
                                            <p:strVal val="#ppt_x"/>
                                          </p:val>
                                        </p:tav>
                                        <p:tav tm="100000">
                                          <p:val>
                                            <p:strVal val="#ppt_x"/>
                                          </p:val>
                                        </p:tav>
                                      </p:tavLst>
                                    </p:anim>
                                    <p:anim calcmode="lin" valueType="num">
                                      <p:cBhvr>
                                        <p:cTn id="92" dur="1000" fill="hold"/>
                                        <p:tgtEl>
                                          <p:spTgt spid="34"/>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1000"/>
                                        <p:tgtEl>
                                          <p:spTgt spid="35"/>
                                        </p:tgtEl>
                                      </p:cBhvr>
                                    </p:animEffect>
                                    <p:anim calcmode="lin" valueType="num">
                                      <p:cBhvr>
                                        <p:cTn id="96" dur="1000" fill="hold"/>
                                        <p:tgtEl>
                                          <p:spTgt spid="35"/>
                                        </p:tgtEl>
                                        <p:attrNameLst>
                                          <p:attrName>ppt_x</p:attrName>
                                        </p:attrNameLst>
                                      </p:cBhvr>
                                      <p:tavLst>
                                        <p:tav tm="0">
                                          <p:val>
                                            <p:strVal val="#ppt_x"/>
                                          </p:val>
                                        </p:tav>
                                        <p:tav tm="100000">
                                          <p:val>
                                            <p:strVal val="#ppt_x"/>
                                          </p:val>
                                        </p:tav>
                                      </p:tavLst>
                                    </p:anim>
                                    <p:anim calcmode="lin" valueType="num">
                                      <p:cBhvr>
                                        <p:cTn id="97" dur="1000" fill="hold"/>
                                        <p:tgtEl>
                                          <p:spTgt spid="35"/>
                                        </p:tgtEl>
                                        <p:attrNameLst>
                                          <p:attrName>ppt_y</p:attrName>
                                        </p:attrNameLst>
                                      </p:cBhvr>
                                      <p:tavLst>
                                        <p:tav tm="0">
                                          <p:val>
                                            <p:strVal val="#ppt_y-.1"/>
                                          </p:val>
                                        </p:tav>
                                        <p:tav tm="100000">
                                          <p:val>
                                            <p:strVal val="#ppt_y"/>
                                          </p:val>
                                        </p:tav>
                                      </p:tavLst>
                                    </p:anim>
                                  </p:childTnLst>
                                </p:cTn>
                              </p:par>
                              <p:par>
                                <p:cTn id="98" presetID="47" presetClass="entr" presetSubtype="0" fill="hold"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1000" fill="hold"/>
                                        <p:tgtEl>
                                          <p:spTgt spid="38"/>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41"/>
                                        </p:tgtEl>
                                        <p:attrNameLst>
                                          <p:attrName>style.visibility</p:attrName>
                                        </p:attrNameLst>
                                      </p:cBhvr>
                                      <p:to>
                                        <p:strVal val="visible"/>
                                      </p:to>
                                    </p:set>
                                    <p:animEffect transition="in" filter="fade">
                                      <p:cBhvr>
                                        <p:cTn id="110" dur="1000"/>
                                        <p:tgtEl>
                                          <p:spTgt spid="41"/>
                                        </p:tgtEl>
                                      </p:cBhvr>
                                    </p:animEffect>
                                    <p:anim calcmode="lin" valueType="num">
                                      <p:cBhvr>
                                        <p:cTn id="111" dur="1000" fill="hold"/>
                                        <p:tgtEl>
                                          <p:spTgt spid="41"/>
                                        </p:tgtEl>
                                        <p:attrNameLst>
                                          <p:attrName>ppt_x</p:attrName>
                                        </p:attrNameLst>
                                      </p:cBhvr>
                                      <p:tavLst>
                                        <p:tav tm="0">
                                          <p:val>
                                            <p:strVal val="#ppt_x"/>
                                          </p:val>
                                        </p:tav>
                                        <p:tav tm="100000">
                                          <p:val>
                                            <p:strVal val="#ppt_x"/>
                                          </p:val>
                                        </p:tav>
                                      </p:tavLst>
                                    </p:anim>
                                    <p:anim calcmode="lin" valueType="num">
                                      <p:cBhvr>
                                        <p:cTn id="112" dur="1000" fill="hold"/>
                                        <p:tgtEl>
                                          <p:spTgt spid="41"/>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1000"/>
                                        <p:tgtEl>
                                          <p:spTgt spid="42"/>
                                        </p:tgtEl>
                                      </p:cBhvr>
                                    </p:animEffect>
                                    <p:anim calcmode="lin" valueType="num">
                                      <p:cBhvr>
                                        <p:cTn id="116" dur="1000" fill="hold"/>
                                        <p:tgtEl>
                                          <p:spTgt spid="42"/>
                                        </p:tgtEl>
                                        <p:attrNameLst>
                                          <p:attrName>ppt_x</p:attrName>
                                        </p:attrNameLst>
                                      </p:cBhvr>
                                      <p:tavLst>
                                        <p:tav tm="0">
                                          <p:val>
                                            <p:strVal val="#ppt_x"/>
                                          </p:val>
                                        </p:tav>
                                        <p:tav tm="100000">
                                          <p:val>
                                            <p:strVal val="#ppt_x"/>
                                          </p:val>
                                        </p:tav>
                                      </p:tavLst>
                                    </p:anim>
                                    <p:anim calcmode="lin" valueType="num">
                                      <p:cBhvr>
                                        <p:cTn id="117" dur="1000" fill="hold"/>
                                        <p:tgtEl>
                                          <p:spTgt spid="42"/>
                                        </p:tgtEl>
                                        <p:attrNameLst>
                                          <p:attrName>ppt_y</p:attrName>
                                        </p:attrNameLst>
                                      </p:cBhvr>
                                      <p:tavLst>
                                        <p:tav tm="0">
                                          <p:val>
                                            <p:strVal val="#ppt_y-.1"/>
                                          </p:val>
                                        </p:tav>
                                        <p:tav tm="100000">
                                          <p:val>
                                            <p:strVal val="#ppt_y"/>
                                          </p:val>
                                        </p:tav>
                                      </p:tavLst>
                                    </p:anim>
                                  </p:childTnLst>
                                </p:cTn>
                              </p:par>
                              <p:par>
                                <p:cTn id="118" presetID="47" presetClass="entr" presetSubtype="0" fill="hold"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46"/>
                                        </p:tgtEl>
                                        <p:attrNameLst>
                                          <p:attrName>style.visibility</p:attrName>
                                        </p:attrNameLst>
                                      </p:cBhvr>
                                      <p:to>
                                        <p:strVal val="visible"/>
                                      </p:to>
                                    </p:set>
                                    <p:animEffect transition="in" filter="fade">
                                      <p:cBhvr>
                                        <p:cTn id="130" dur="1000"/>
                                        <p:tgtEl>
                                          <p:spTgt spid="46"/>
                                        </p:tgtEl>
                                      </p:cBhvr>
                                    </p:animEffect>
                                    <p:anim calcmode="lin" valueType="num">
                                      <p:cBhvr>
                                        <p:cTn id="131" dur="1000" fill="hold"/>
                                        <p:tgtEl>
                                          <p:spTgt spid="46"/>
                                        </p:tgtEl>
                                        <p:attrNameLst>
                                          <p:attrName>ppt_x</p:attrName>
                                        </p:attrNameLst>
                                      </p:cBhvr>
                                      <p:tavLst>
                                        <p:tav tm="0">
                                          <p:val>
                                            <p:strVal val="#ppt_x"/>
                                          </p:val>
                                        </p:tav>
                                        <p:tav tm="100000">
                                          <p:val>
                                            <p:strVal val="#ppt_x"/>
                                          </p:val>
                                        </p:tav>
                                      </p:tavLst>
                                    </p:anim>
                                    <p:anim calcmode="lin" valueType="num">
                                      <p:cBhvr>
                                        <p:cTn id="132" dur="1000" fill="hold"/>
                                        <p:tgtEl>
                                          <p:spTgt spid="46"/>
                                        </p:tgtEl>
                                        <p:attrNameLst>
                                          <p:attrName>ppt_y</p:attrName>
                                        </p:attrNameLst>
                                      </p:cBhvr>
                                      <p:tavLst>
                                        <p:tav tm="0">
                                          <p:val>
                                            <p:strVal val="#ppt_y-.1"/>
                                          </p:val>
                                        </p:tav>
                                        <p:tav tm="100000">
                                          <p:val>
                                            <p:strVal val="#ppt_y"/>
                                          </p:val>
                                        </p:tav>
                                      </p:tavLst>
                                    </p:anim>
                                  </p:childTnLst>
                                </p:cTn>
                              </p:par>
                              <p:par>
                                <p:cTn id="133" presetID="47" presetClass="entr" presetSubtype="0" fill="hold" nodeType="withEffect">
                                  <p:stCondLst>
                                    <p:cond delay="0"/>
                                  </p:stCondLst>
                                  <p:childTnLst>
                                    <p:set>
                                      <p:cBhvr>
                                        <p:cTn id="134" dur="1" fill="hold">
                                          <p:stCondLst>
                                            <p:cond delay="0"/>
                                          </p:stCondLst>
                                        </p:cTn>
                                        <p:tgtEl>
                                          <p:spTgt spid="47"/>
                                        </p:tgtEl>
                                        <p:attrNameLst>
                                          <p:attrName>style.visibility</p:attrName>
                                        </p:attrNameLst>
                                      </p:cBhvr>
                                      <p:to>
                                        <p:strVal val="visible"/>
                                      </p:to>
                                    </p:set>
                                    <p:animEffect transition="in" filter="fade">
                                      <p:cBhvr>
                                        <p:cTn id="135" dur="1000"/>
                                        <p:tgtEl>
                                          <p:spTgt spid="47"/>
                                        </p:tgtEl>
                                      </p:cBhvr>
                                    </p:animEffect>
                                    <p:anim calcmode="lin" valueType="num">
                                      <p:cBhvr>
                                        <p:cTn id="136" dur="1000" fill="hold"/>
                                        <p:tgtEl>
                                          <p:spTgt spid="47"/>
                                        </p:tgtEl>
                                        <p:attrNameLst>
                                          <p:attrName>ppt_x</p:attrName>
                                        </p:attrNameLst>
                                      </p:cBhvr>
                                      <p:tavLst>
                                        <p:tav tm="0">
                                          <p:val>
                                            <p:strVal val="#ppt_x"/>
                                          </p:val>
                                        </p:tav>
                                        <p:tav tm="100000">
                                          <p:val>
                                            <p:strVal val="#ppt_x"/>
                                          </p:val>
                                        </p:tav>
                                      </p:tavLst>
                                    </p:anim>
                                    <p:anim calcmode="lin" valueType="num">
                                      <p:cBhvr>
                                        <p:cTn id="137" dur="1000" fill="hold"/>
                                        <p:tgtEl>
                                          <p:spTgt spid="47"/>
                                        </p:tgtEl>
                                        <p:attrNameLst>
                                          <p:attrName>ppt_y</p:attrName>
                                        </p:attrNameLst>
                                      </p:cBhvr>
                                      <p:tavLst>
                                        <p:tav tm="0">
                                          <p:val>
                                            <p:strVal val="#ppt_y-.1"/>
                                          </p:val>
                                        </p:tav>
                                        <p:tav tm="100000">
                                          <p:val>
                                            <p:strVal val="#ppt_y"/>
                                          </p:val>
                                        </p:tav>
                                      </p:tavLst>
                                    </p:anim>
                                  </p:childTnLst>
                                </p:cTn>
                              </p:par>
                              <p:par>
                                <p:cTn id="138" presetID="47" presetClass="entr" presetSubtype="0" fill="hold" nodeType="withEffect">
                                  <p:stCondLst>
                                    <p:cond delay="0"/>
                                  </p:stCondLst>
                                  <p:childTnLst>
                                    <p:set>
                                      <p:cBhvr>
                                        <p:cTn id="139" dur="1" fill="hold">
                                          <p:stCondLst>
                                            <p:cond delay="0"/>
                                          </p:stCondLst>
                                        </p:cTn>
                                        <p:tgtEl>
                                          <p:spTgt spid="48"/>
                                        </p:tgtEl>
                                        <p:attrNameLst>
                                          <p:attrName>style.visibility</p:attrName>
                                        </p:attrNameLst>
                                      </p:cBhvr>
                                      <p:to>
                                        <p:strVal val="visible"/>
                                      </p:to>
                                    </p:set>
                                    <p:animEffect transition="in" filter="fade">
                                      <p:cBhvr>
                                        <p:cTn id="140" dur="1000"/>
                                        <p:tgtEl>
                                          <p:spTgt spid="48"/>
                                        </p:tgtEl>
                                      </p:cBhvr>
                                    </p:animEffect>
                                    <p:anim calcmode="lin" valueType="num">
                                      <p:cBhvr>
                                        <p:cTn id="141" dur="1000" fill="hold"/>
                                        <p:tgtEl>
                                          <p:spTgt spid="48"/>
                                        </p:tgtEl>
                                        <p:attrNameLst>
                                          <p:attrName>ppt_x</p:attrName>
                                        </p:attrNameLst>
                                      </p:cBhvr>
                                      <p:tavLst>
                                        <p:tav tm="0">
                                          <p:val>
                                            <p:strVal val="#ppt_x"/>
                                          </p:val>
                                        </p:tav>
                                        <p:tav tm="100000">
                                          <p:val>
                                            <p:strVal val="#ppt_x"/>
                                          </p:val>
                                        </p:tav>
                                      </p:tavLst>
                                    </p:anim>
                                    <p:anim calcmode="lin" valueType="num">
                                      <p:cBhvr>
                                        <p:cTn id="142" dur="1000" fill="hold"/>
                                        <p:tgtEl>
                                          <p:spTgt spid="48"/>
                                        </p:tgtEl>
                                        <p:attrNameLst>
                                          <p:attrName>ppt_y</p:attrName>
                                        </p:attrNameLst>
                                      </p:cBhvr>
                                      <p:tavLst>
                                        <p:tav tm="0">
                                          <p:val>
                                            <p:strVal val="#ppt_y-.1"/>
                                          </p:val>
                                        </p:tav>
                                        <p:tav tm="100000">
                                          <p:val>
                                            <p:strVal val="#ppt_y"/>
                                          </p:val>
                                        </p:tav>
                                      </p:tavLst>
                                    </p:anim>
                                  </p:childTnLst>
                                </p:cTn>
                              </p:par>
                              <p:par>
                                <p:cTn id="143" presetID="47" presetClass="entr" presetSubtype="0" fill="hold" nodeType="withEffect">
                                  <p:stCondLst>
                                    <p:cond delay="0"/>
                                  </p:stCondLst>
                                  <p:childTnLst>
                                    <p:set>
                                      <p:cBhvr>
                                        <p:cTn id="144" dur="1" fill="hold">
                                          <p:stCondLst>
                                            <p:cond delay="0"/>
                                          </p:stCondLst>
                                        </p:cTn>
                                        <p:tgtEl>
                                          <p:spTgt spid="49"/>
                                        </p:tgtEl>
                                        <p:attrNameLst>
                                          <p:attrName>style.visibility</p:attrName>
                                        </p:attrNameLst>
                                      </p:cBhvr>
                                      <p:to>
                                        <p:strVal val="visible"/>
                                      </p:to>
                                    </p:set>
                                    <p:animEffect transition="in" filter="fade">
                                      <p:cBhvr>
                                        <p:cTn id="145" dur="1000"/>
                                        <p:tgtEl>
                                          <p:spTgt spid="49"/>
                                        </p:tgtEl>
                                      </p:cBhvr>
                                    </p:animEffect>
                                    <p:anim calcmode="lin" valueType="num">
                                      <p:cBhvr>
                                        <p:cTn id="146" dur="1000" fill="hold"/>
                                        <p:tgtEl>
                                          <p:spTgt spid="49"/>
                                        </p:tgtEl>
                                        <p:attrNameLst>
                                          <p:attrName>ppt_x</p:attrName>
                                        </p:attrNameLst>
                                      </p:cBhvr>
                                      <p:tavLst>
                                        <p:tav tm="0">
                                          <p:val>
                                            <p:strVal val="#ppt_x"/>
                                          </p:val>
                                        </p:tav>
                                        <p:tav tm="100000">
                                          <p:val>
                                            <p:strVal val="#ppt_x"/>
                                          </p:val>
                                        </p:tav>
                                      </p:tavLst>
                                    </p:anim>
                                    <p:anim calcmode="lin" valueType="num">
                                      <p:cBhvr>
                                        <p:cTn id="14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7" presetClass="entr" presetSubtype="0" fill="hold" nodeType="clickEffect">
                                  <p:stCondLst>
                                    <p:cond delay="0"/>
                                  </p:stCondLst>
                                  <p:childTnLst>
                                    <p:set>
                                      <p:cBhvr>
                                        <p:cTn id="151" dur="1" fill="hold">
                                          <p:stCondLst>
                                            <p:cond delay="0"/>
                                          </p:stCondLst>
                                        </p:cTn>
                                        <p:tgtEl>
                                          <p:spTgt spid="31"/>
                                        </p:tgtEl>
                                        <p:attrNameLst>
                                          <p:attrName>style.visibility</p:attrName>
                                        </p:attrNameLst>
                                      </p:cBhvr>
                                      <p:to>
                                        <p:strVal val="visible"/>
                                      </p:to>
                                    </p:set>
                                    <p:animEffect transition="in" filter="fade">
                                      <p:cBhvr>
                                        <p:cTn id="152" dur="1000"/>
                                        <p:tgtEl>
                                          <p:spTgt spid="31"/>
                                        </p:tgtEl>
                                      </p:cBhvr>
                                    </p:animEffect>
                                    <p:anim calcmode="lin" valueType="num">
                                      <p:cBhvr>
                                        <p:cTn id="153" dur="1000" fill="hold"/>
                                        <p:tgtEl>
                                          <p:spTgt spid="31"/>
                                        </p:tgtEl>
                                        <p:attrNameLst>
                                          <p:attrName>ppt_x</p:attrName>
                                        </p:attrNameLst>
                                      </p:cBhvr>
                                      <p:tavLst>
                                        <p:tav tm="0">
                                          <p:val>
                                            <p:strVal val="#ppt_x"/>
                                          </p:val>
                                        </p:tav>
                                        <p:tav tm="100000">
                                          <p:val>
                                            <p:strVal val="#ppt_x"/>
                                          </p:val>
                                        </p:tav>
                                      </p:tavLst>
                                    </p:anim>
                                    <p:anim calcmode="lin" valueType="num">
                                      <p:cBhvr>
                                        <p:cTn id="15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4" grpId="0"/>
      <p:bldP spid="25" grpId="0"/>
      <p:bldP spid="27" grpId="0" animBg="1"/>
      <p:bldP spid="28" grpId="0" animBg="1"/>
      <p:bldP spid="29" grpId="0" animBg="1"/>
      <p:bldP spid="30" grpId="0" animBg="1"/>
      <p:bldP spid="32" grpId="0" animBg="1"/>
      <p:bldP spid="33" grpId="0" animBg="1"/>
      <p:bldP spid="34" grpId="0" animBg="1"/>
      <p:bldP spid="35" grpId="0" animBg="1"/>
      <p:bldP spid="40" grpId="0" animBg="1"/>
      <p:bldP spid="41" grpId="0" animBg="1"/>
      <p:bldP spid="42" grpId="0" animBg="1"/>
      <p:bldP spid="45" grpId="0" animBg="1"/>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1568"/>
            <a:ext cx="10515600" cy="4844014"/>
          </a:xfrm>
        </p:spPr>
        <p:txBody>
          <a:bodyPr>
            <a:normAutofit/>
          </a:bodyPr>
          <a:lstStyle/>
          <a:p>
            <a:pPr marL="0" indent="0">
              <a:lnSpc>
                <a:spcPct val="100000"/>
              </a:lnSpc>
              <a:spcBef>
                <a:spcPts val="1200"/>
              </a:spcBef>
              <a:spcAft>
                <a:spcPts val="1200"/>
              </a:spcAft>
              <a:buNone/>
            </a:pPr>
            <a:r>
              <a:rPr lang="en-US" dirty="0" smtClean="0">
                <a:solidFill>
                  <a:srgbClr val="0070C0"/>
                </a:solidFill>
              </a:rPr>
              <a:t>GUI module:</a:t>
            </a:r>
          </a:p>
          <a:p>
            <a:pPr>
              <a:lnSpc>
                <a:spcPct val="100000"/>
              </a:lnSpc>
              <a:spcBef>
                <a:spcPts val="1200"/>
              </a:spcBef>
              <a:spcAft>
                <a:spcPts val="1200"/>
              </a:spcAft>
            </a:pPr>
            <a:r>
              <a:rPr lang="en-US" dirty="0" smtClean="0"/>
              <a:t>GUI will be developed in visual studio.</a:t>
            </a:r>
          </a:p>
          <a:p>
            <a:pPr>
              <a:lnSpc>
                <a:spcPct val="100000"/>
              </a:lnSpc>
              <a:spcBef>
                <a:spcPts val="1200"/>
              </a:spcBef>
              <a:spcAft>
                <a:spcPts val="1200"/>
              </a:spcAft>
            </a:pPr>
            <a:r>
              <a:rPr lang="en-US" dirty="0" smtClean="0"/>
              <a:t>Will provide basic interface with real time video streaming capability.</a:t>
            </a:r>
          </a:p>
          <a:p>
            <a:pPr>
              <a:lnSpc>
                <a:spcPct val="100000"/>
              </a:lnSpc>
              <a:spcBef>
                <a:spcPts val="1200"/>
              </a:spcBef>
              <a:spcAft>
                <a:spcPts val="1200"/>
              </a:spcAft>
            </a:pPr>
            <a:r>
              <a:rPr lang="en-US" dirty="0" smtClean="0"/>
              <a:t>Analyze the transducer data obtained through internet link.</a:t>
            </a:r>
          </a:p>
          <a:p>
            <a:pPr>
              <a:lnSpc>
                <a:spcPct val="100000"/>
              </a:lnSpc>
              <a:spcBef>
                <a:spcPts val="1200"/>
              </a:spcBef>
              <a:spcAft>
                <a:spcPts val="1200"/>
              </a:spcAft>
            </a:pPr>
            <a:endParaRPr lang="en-US" dirty="0" smtClean="0"/>
          </a:p>
          <a:p>
            <a:pPr marL="0" indent="0">
              <a:lnSpc>
                <a:spcPct val="100000"/>
              </a:lnSpc>
              <a:spcBef>
                <a:spcPts val="1200"/>
              </a:spcBef>
              <a:spcAft>
                <a:spcPts val="1200"/>
              </a:spcAft>
              <a:buNone/>
            </a:pPr>
            <a:endParaRPr lang="en-US" dirty="0" smtClean="0">
              <a:solidFill>
                <a:srgbClr val="0070C0"/>
              </a:solidFill>
            </a:endParaRPr>
          </a:p>
        </p:txBody>
      </p:sp>
    </p:spTree>
    <p:extLst>
      <p:ext uri="{BB962C8B-B14F-4D97-AF65-F5344CB8AC3E}">
        <p14:creationId xmlns:p14="http://schemas.microsoft.com/office/powerpoint/2010/main" val="417086629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1260"/>
            <a:ext cx="10515600" cy="731520"/>
          </a:xfrm>
          <a:solidFill>
            <a:schemeClr val="accent5">
              <a:lumMod val="60000"/>
              <a:lumOff val="40000"/>
            </a:schemeClr>
          </a:solidFill>
          <a:effectLst>
            <a:innerShdw blurRad="63500" dist="50800" dir="2700000">
              <a:prstClr val="black">
                <a:alpha val="50000"/>
              </a:prstClr>
            </a:innerShdw>
          </a:effectLst>
        </p:spPr>
        <p:txBody>
          <a:bodyPr>
            <a:normAutofit/>
          </a:bodyPr>
          <a:lstStyle/>
          <a:p>
            <a:r>
              <a:rPr lang="en-US" b="1" u="sng" dirty="0" smtClean="0">
                <a:solidFill>
                  <a:schemeClr val="bg1"/>
                </a:solidFill>
              </a:rPr>
              <a:t>FUTURE WORK :</a:t>
            </a:r>
            <a:endParaRPr lang="en-US" b="1" u="sng" dirty="0">
              <a:solidFill>
                <a:schemeClr val="bg1"/>
              </a:solidFill>
            </a:endParaRPr>
          </a:p>
        </p:txBody>
      </p:sp>
      <p:sp>
        <p:nvSpPr>
          <p:cNvPr id="3" name="TextBox 2"/>
          <p:cNvSpPr txBox="1"/>
          <p:nvPr/>
        </p:nvSpPr>
        <p:spPr>
          <a:xfrm>
            <a:off x="838200" y="1799776"/>
            <a:ext cx="10515600" cy="2862322"/>
          </a:xfrm>
          <a:prstGeom prst="rect">
            <a:avLst/>
          </a:prstGeom>
          <a:noFill/>
        </p:spPr>
        <p:txBody>
          <a:bodyPr wrap="square" rtlCol="0">
            <a:spAutoFit/>
          </a:bodyPr>
          <a:lstStyle/>
          <a:p>
            <a:pPr marL="457200" indent="-457200" algn="just">
              <a:spcBef>
                <a:spcPts val="1200"/>
              </a:spcBef>
              <a:spcAft>
                <a:spcPts val="1200"/>
              </a:spcAft>
              <a:buFont typeface="Arial" panose="020B0604020202020204" pitchFamily="34" charset="0"/>
              <a:buChar char="•"/>
            </a:pPr>
            <a:r>
              <a:rPr lang="en-US" sz="2800" dirty="0" smtClean="0"/>
              <a:t>Obtain a big data set, further use it in sensing and alarming.</a:t>
            </a:r>
          </a:p>
          <a:p>
            <a:pPr marL="457200" indent="-457200" algn="just">
              <a:spcBef>
                <a:spcPts val="1200"/>
              </a:spcBef>
              <a:spcAft>
                <a:spcPts val="1200"/>
              </a:spcAft>
              <a:buFont typeface="Arial" panose="020B0604020202020204" pitchFamily="34" charset="0"/>
              <a:buChar char="•"/>
            </a:pPr>
            <a:r>
              <a:rPr lang="en-US" sz="2800" dirty="0" smtClean="0"/>
              <a:t>More enhanced real time visual results using different image processing techniques.</a:t>
            </a:r>
          </a:p>
          <a:p>
            <a:pPr marL="457200" indent="-457200" algn="just">
              <a:spcBef>
                <a:spcPts val="1200"/>
              </a:spcBef>
              <a:spcAft>
                <a:spcPts val="1200"/>
              </a:spcAft>
              <a:buFont typeface="Arial" panose="020B0604020202020204" pitchFamily="34" charset="0"/>
              <a:buChar char="•"/>
            </a:pPr>
            <a:r>
              <a:rPr lang="en-US" sz="2800" dirty="0" smtClean="0"/>
              <a:t>Furthermore, we can modify the system for microscopic level of studies of coral reefs.</a:t>
            </a:r>
            <a:endParaRPr lang="en-US" sz="2800" dirty="0"/>
          </a:p>
        </p:txBody>
      </p:sp>
    </p:spTree>
    <p:extLst>
      <p:ext uri="{BB962C8B-B14F-4D97-AF65-F5344CB8AC3E}">
        <p14:creationId xmlns:p14="http://schemas.microsoft.com/office/powerpoint/2010/main" val="110249183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1260"/>
            <a:ext cx="10515600" cy="731520"/>
          </a:xfrm>
          <a:solidFill>
            <a:schemeClr val="accent5">
              <a:lumMod val="60000"/>
              <a:lumOff val="40000"/>
            </a:schemeClr>
          </a:solidFill>
          <a:effectLst>
            <a:innerShdw blurRad="63500" dist="50800" dir="2700000">
              <a:prstClr val="black">
                <a:alpha val="50000"/>
              </a:prstClr>
            </a:innerShdw>
          </a:effectLst>
        </p:spPr>
        <p:txBody>
          <a:bodyPr>
            <a:normAutofit/>
          </a:bodyPr>
          <a:lstStyle/>
          <a:p>
            <a:r>
              <a:rPr lang="en-US" b="1" u="sng" dirty="0" smtClean="0">
                <a:solidFill>
                  <a:schemeClr val="bg1"/>
                </a:solidFill>
              </a:rPr>
              <a:t>CONCLUSION:</a:t>
            </a:r>
            <a:endParaRPr lang="en-US" b="1" u="sng" dirty="0">
              <a:solidFill>
                <a:schemeClr val="bg1"/>
              </a:solidFill>
            </a:endParaRPr>
          </a:p>
        </p:txBody>
      </p:sp>
      <p:sp>
        <p:nvSpPr>
          <p:cNvPr id="3" name="TextBox 2"/>
          <p:cNvSpPr txBox="1"/>
          <p:nvPr/>
        </p:nvSpPr>
        <p:spPr>
          <a:xfrm>
            <a:off x="838200" y="1654628"/>
            <a:ext cx="10515600" cy="2554545"/>
          </a:xfrm>
          <a:prstGeom prst="rect">
            <a:avLst/>
          </a:prstGeom>
          <a:noFill/>
        </p:spPr>
        <p:txBody>
          <a:bodyPr wrap="square" rtlCol="0">
            <a:spAutoFit/>
          </a:bodyPr>
          <a:lstStyle/>
          <a:p>
            <a:pPr marL="457200" indent="-457200" algn="just">
              <a:spcBef>
                <a:spcPts val="1200"/>
              </a:spcBef>
              <a:spcAft>
                <a:spcPts val="1200"/>
              </a:spcAft>
              <a:buFont typeface="Arial" panose="020B0604020202020204" pitchFamily="34" charset="0"/>
              <a:buChar char="•"/>
            </a:pPr>
            <a:r>
              <a:rPr lang="en-US" sz="2800" dirty="0" smtClean="0"/>
              <a:t>This system will help us in monitoring the changes in the coral habitat and facilitate ecologist in taking any pre-emptive measures to prevent any harm to the underwater environment accordingly. </a:t>
            </a:r>
          </a:p>
          <a:p>
            <a:pPr marL="457200" indent="-457200" algn="just">
              <a:spcBef>
                <a:spcPts val="1200"/>
              </a:spcBef>
              <a:spcAft>
                <a:spcPts val="1200"/>
              </a:spcAft>
              <a:buFont typeface="Arial" panose="020B0604020202020204" pitchFamily="34" charset="0"/>
              <a:buChar char="•"/>
            </a:pPr>
            <a:r>
              <a:rPr lang="en-US" sz="2800" dirty="0" smtClean="0"/>
              <a:t>As a result we can avert the specific area of the ocean from getting devoid of the marine life.  </a:t>
            </a:r>
            <a:endParaRPr lang="en-US" sz="2800" dirty="0"/>
          </a:p>
        </p:txBody>
      </p:sp>
    </p:spTree>
    <p:extLst>
      <p:ext uri="{BB962C8B-B14F-4D97-AF65-F5344CB8AC3E}">
        <p14:creationId xmlns:p14="http://schemas.microsoft.com/office/powerpoint/2010/main" val="156370251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3769" y="750769"/>
            <a:ext cx="10635916" cy="5786199"/>
          </a:xfrm>
          <a:prstGeom prst="rect">
            <a:avLst/>
          </a:prstGeom>
          <a:noFill/>
        </p:spPr>
        <p:txBody>
          <a:bodyPr wrap="square" rtlCol="0">
            <a:spAutoFit/>
          </a:bodyPr>
          <a:lstStyle/>
          <a:p>
            <a:pPr algn="ctr">
              <a:spcAft>
                <a:spcPts val="4800"/>
              </a:spcAft>
            </a:pPr>
            <a:r>
              <a:rPr lang="en-US" sz="4400" b="1" dirty="0" smtClean="0">
                <a:solidFill>
                  <a:schemeClr val="accent1"/>
                </a:solidFill>
                <a:latin typeface="+mj-lt"/>
              </a:rPr>
              <a:t>CONTENTS</a:t>
            </a:r>
          </a:p>
          <a:p>
            <a:pPr marL="457200" indent="-457200">
              <a:spcAft>
                <a:spcPts val="1800"/>
              </a:spcAft>
              <a:buClr>
                <a:schemeClr val="accent1"/>
              </a:buClr>
              <a:buSzPct val="125000"/>
              <a:buFont typeface="Wingdings" panose="05000000000000000000" pitchFamily="2" charset="2"/>
              <a:buChar char="§"/>
            </a:pPr>
            <a:r>
              <a:rPr lang="en-US" sz="2800" dirty="0" smtClean="0"/>
              <a:t>Motivation.</a:t>
            </a:r>
          </a:p>
          <a:p>
            <a:pPr marL="457200" indent="-457200">
              <a:spcAft>
                <a:spcPts val="1800"/>
              </a:spcAft>
              <a:buClr>
                <a:schemeClr val="accent1"/>
              </a:buClr>
              <a:buSzPct val="125000"/>
              <a:buFont typeface="Wingdings" panose="05000000000000000000" pitchFamily="2" charset="2"/>
              <a:buChar char="§"/>
            </a:pPr>
            <a:r>
              <a:rPr lang="en-US" sz="2800" dirty="0" smtClean="0"/>
              <a:t>Research objective.</a:t>
            </a:r>
          </a:p>
          <a:p>
            <a:pPr marL="457200" indent="-457200">
              <a:spcAft>
                <a:spcPts val="1800"/>
              </a:spcAft>
              <a:buClr>
                <a:schemeClr val="accent1"/>
              </a:buClr>
              <a:buSzPct val="125000"/>
              <a:buFont typeface="Wingdings" panose="05000000000000000000" pitchFamily="2" charset="2"/>
              <a:buChar char="§"/>
            </a:pPr>
            <a:r>
              <a:rPr lang="en-US" sz="2800" dirty="0" smtClean="0"/>
              <a:t>Literature review.</a:t>
            </a:r>
          </a:p>
          <a:p>
            <a:pPr marL="457200" indent="-457200">
              <a:spcAft>
                <a:spcPts val="1800"/>
              </a:spcAft>
              <a:buClr>
                <a:schemeClr val="accent1"/>
              </a:buClr>
              <a:buSzPct val="125000"/>
              <a:buFont typeface="Wingdings" panose="05000000000000000000" pitchFamily="2" charset="2"/>
              <a:buChar char="§"/>
            </a:pPr>
            <a:r>
              <a:rPr lang="en-US" sz="2800" dirty="0" smtClean="0"/>
              <a:t>Methodology. </a:t>
            </a:r>
          </a:p>
          <a:p>
            <a:pPr marL="457200" indent="-457200">
              <a:spcAft>
                <a:spcPts val="1800"/>
              </a:spcAft>
              <a:buClr>
                <a:schemeClr val="accent1"/>
              </a:buClr>
              <a:buSzPct val="125000"/>
              <a:buFont typeface="Wingdings" panose="05000000000000000000" pitchFamily="2" charset="2"/>
              <a:buChar char="§"/>
            </a:pPr>
            <a:r>
              <a:rPr lang="en-US" sz="2800" dirty="0" smtClean="0"/>
              <a:t>Future work.</a:t>
            </a:r>
          </a:p>
          <a:p>
            <a:pPr marL="457200" indent="-457200">
              <a:spcAft>
                <a:spcPts val="1800"/>
              </a:spcAft>
              <a:buClr>
                <a:schemeClr val="accent1"/>
              </a:buClr>
              <a:buSzPct val="125000"/>
              <a:buFont typeface="Wingdings" panose="05000000000000000000" pitchFamily="2" charset="2"/>
              <a:buChar char="§"/>
            </a:pPr>
            <a:r>
              <a:rPr lang="en-US" sz="2800" dirty="0" smtClean="0"/>
              <a:t>Conclusion.</a:t>
            </a:r>
            <a:endParaRPr lang="en-US" sz="2800" dirty="0"/>
          </a:p>
          <a:p>
            <a:pPr marL="457200" indent="-457200">
              <a:spcAft>
                <a:spcPts val="1800"/>
              </a:spcAft>
              <a:buClr>
                <a:schemeClr val="accent1"/>
              </a:buClr>
              <a:buSzPct val="125000"/>
              <a:buFont typeface="Wingdings" panose="05000000000000000000" pitchFamily="2" charset="2"/>
              <a:buChar char="§"/>
            </a:pPr>
            <a:r>
              <a:rPr lang="en-US" sz="2800" dirty="0" smtClean="0"/>
              <a:t>Q/A.</a:t>
            </a:r>
          </a:p>
        </p:txBody>
      </p:sp>
    </p:spTree>
    <p:extLst>
      <p:ext uri="{BB962C8B-B14F-4D97-AF65-F5344CB8AC3E}">
        <p14:creationId xmlns:p14="http://schemas.microsoft.com/office/powerpoint/2010/main" val="50549519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832" y="1647880"/>
            <a:ext cx="5332397" cy="1325563"/>
          </a:xfrm>
          <a:solidFill>
            <a:schemeClr val="accent5">
              <a:lumMod val="60000"/>
              <a:lumOff val="40000"/>
            </a:schemeClr>
          </a:solidFill>
          <a:effectLst>
            <a:reflection blurRad="6350" stA="50000" endA="300" endPos="90000" dir="5400000" sy="-100000" algn="bl" rotWithShape="0"/>
          </a:effectLst>
        </p:spPr>
        <p:txBody>
          <a:bodyPr>
            <a:normAutofit/>
          </a:bodyPr>
          <a:lstStyle/>
          <a:p>
            <a:pPr algn="ctr"/>
            <a:r>
              <a:rPr lang="en-US" sz="6600" b="1" u="sng" dirty="0" smtClean="0">
                <a:solidFill>
                  <a:schemeClr val="bg1"/>
                </a:solidFill>
              </a:rPr>
              <a:t>THANK YOU!!!</a:t>
            </a:r>
            <a:endParaRPr lang="en-US" sz="6600" b="1" u="sng" dirty="0">
              <a:solidFill>
                <a:schemeClr val="bg1"/>
              </a:solidFill>
            </a:endParaRPr>
          </a:p>
        </p:txBody>
      </p:sp>
      <p:sp>
        <p:nvSpPr>
          <p:cNvPr id="3" name="Title 1"/>
          <p:cNvSpPr txBox="1">
            <a:spLocks/>
          </p:cNvSpPr>
          <p:nvPr/>
        </p:nvSpPr>
        <p:spPr>
          <a:xfrm>
            <a:off x="4363617" y="4516836"/>
            <a:ext cx="2880829" cy="1325563"/>
          </a:xfrm>
          <a:prstGeom prst="rect">
            <a:avLst/>
          </a:prstGeom>
          <a:solidFill>
            <a:schemeClr val="accent5">
              <a:lumMod val="60000"/>
              <a:lumOff val="40000"/>
            </a:schemeClr>
          </a:solidFill>
          <a:effectLst>
            <a:reflection blurRad="6350" stA="50000" endA="300" endPos="90000" dir="5400000" sy="-100000" algn="bl" rotWithShape="0"/>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u="sng" dirty="0" smtClean="0">
                <a:solidFill>
                  <a:schemeClr val="bg1"/>
                </a:solidFill>
              </a:rPr>
              <a:t>Q/A</a:t>
            </a:r>
            <a:endParaRPr lang="en-US" sz="6600" b="1" u="sng" dirty="0">
              <a:solidFill>
                <a:schemeClr val="bg1"/>
              </a:solidFill>
            </a:endParaRPr>
          </a:p>
        </p:txBody>
      </p:sp>
    </p:spTree>
    <p:extLst>
      <p:ext uri="{BB962C8B-B14F-4D97-AF65-F5344CB8AC3E}">
        <p14:creationId xmlns:p14="http://schemas.microsoft.com/office/powerpoint/2010/main" val="65138345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1260"/>
            <a:ext cx="10515600" cy="731520"/>
          </a:xfrm>
          <a:solidFill>
            <a:schemeClr val="accent5">
              <a:lumMod val="60000"/>
              <a:lumOff val="40000"/>
            </a:schemeClr>
          </a:solidFill>
          <a:effectLst>
            <a:innerShdw blurRad="63500" dist="50800" dir="2700000">
              <a:prstClr val="black">
                <a:alpha val="50000"/>
              </a:prstClr>
            </a:innerShdw>
          </a:effectLst>
        </p:spPr>
        <p:txBody>
          <a:bodyPr>
            <a:normAutofit/>
          </a:bodyPr>
          <a:lstStyle/>
          <a:p>
            <a:r>
              <a:rPr lang="en-US" b="1" u="sng" dirty="0" smtClean="0">
                <a:solidFill>
                  <a:schemeClr val="bg1"/>
                </a:solidFill>
              </a:rPr>
              <a:t>MOTIVATION:</a:t>
            </a:r>
            <a:endParaRPr lang="en-US" b="1" u="sng" dirty="0">
              <a:solidFill>
                <a:schemeClr val="bg1"/>
              </a:solidFill>
            </a:endParaRPr>
          </a:p>
        </p:txBody>
      </p:sp>
      <p:sp>
        <p:nvSpPr>
          <p:cNvPr id="5" name="TextBox 4"/>
          <p:cNvSpPr txBox="1"/>
          <p:nvPr/>
        </p:nvSpPr>
        <p:spPr>
          <a:xfrm>
            <a:off x="838199" y="1760560"/>
            <a:ext cx="10515600" cy="3724096"/>
          </a:xfrm>
          <a:prstGeom prst="rect">
            <a:avLst/>
          </a:prstGeom>
          <a:noFill/>
        </p:spPr>
        <p:txBody>
          <a:bodyPr wrap="square" rtlCol="0">
            <a:spAutoFit/>
          </a:bodyPr>
          <a:lstStyle/>
          <a:p>
            <a:pPr marL="285750" indent="-285750" algn="just">
              <a:spcBef>
                <a:spcPts val="1200"/>
              </a:spcBef>
              <a:spcAft>
                <a:spcPts val="1200"/>
              </a:spcAft>
              <a:buFont typeface="Arial" panose="020B0604020202020204" pitchFamily="34" charset="0"/>
              <a:buChar char="•"/>
            </a:pPr>
            <a:r>
              <a:rPr lang="en-US" sz="2800" dirty="0"/>
              <a:t>Coral reefs are dying at an alarming rate all around the globe</a:t>
            </a:r>
            <a:r>
              <a:rPr lang="en-US" sz="2800" dirty="0" smtClean="0"/>
              <a:t>.</a:t>
            </a:r>
          </a:p>
          <a:p>
            <a:pPr marL="285750" indent="-285750" algn="just">
              <a:spcBef>
                <a:spcPts val="1200"/>
              </a:spcBef>
              <a:spcAft>
                <a:spcPts val="1200"/>
              </a:spcAft>
              <a:buFont typeface="Arial" panose="020B0604020202020204" pitchFamily="34" charset="0"/>
              <a:buChar char="•"/>
            </a:pPr>
            <a:r>
              <a:rPr lang="en-US" sz="2800" dirty="0" smtClean="0"/>
              <a:t>Roughly </a:t>
            </a:r>
            <a:r>
              <a:rPr lang="en-US" sz="2800" dirty="0"/>
              <a:t>a fifth of all coral in the world has died in the past three years. </a:t>
            </a:r>
            <a:r>
              <a:rPr lang="en-US" sz="2800" dirty="0" smtClean="0"/>
              <a:t>There </a:t>
            </a:r>
            <a:r>
              <a:rPr lang="en-US" sz="2800" dirty="0"/>
              <a:t>is now just half the amount of coral that was in the oceans 40 years ago</a:t>
            </a:r>
            <a:r>
              <a:rPr lang="en-US" sz="2800" dirty="0" smtClean="0"/>
              <a:t>. (1)</a:t>
            </a:r>
            <a:endParaRPr lang="en-US" sz="2800" dirty="0"/>
          </a:p>
          <a:p>
            <a:pPr marL="285750" indent="-285750" algn="just">
              <a:spcBef>
                <a:spcPts val="1200"/>
              </a:spcBef>
              <a:spcAft>
                <a:spcPts val="1200"/>
              </a:spcAft>
              <a:buFont typeface="Arial" panose="020B0604020202020204" pitchFamily="34" charset="0"/>
              <a:buChar char="•"/>
            </a:pPr>
            <a:r>
              <a:rPr lang="en-US" sz="2800" dirty="0"/>
              <a:t>Coral reefs limit shoreline erosion, reduce the destructive power of storms, and provide food and shelter for marine life that feeds millions of people. </a:t>
            </a:r>
            <a:endParaRPr lang="en-US" sz="2800" dirty="0" smtClean="0"/>
          </a:p>
        </p:txBody>
      </p:sp>
      <p:sp>
        <p:nvSpPr>
          <p:cNvPr id="6" name="TextBox 5"/>
          <p:cNvSpPr txBox="1"/>
          <p:nvPr/>
        </p:nvSpPr>
        <p:spPr>
          <a:xfrm>
            <a:off x="-1" y="6488668"/>
            <a:ext cx="12192000" cy="369332"/>
          </a:xfrm>
          <a:prstGeom prst="rect">
            <a:avLst/>
          </a:prstGeom>
          <a:noFill/>
        </p:spPr>
        <p:txBody>
          <a:bodyPr wrap="square" rtlCol="0">
            <a:spAutoFit/>
          </a:bodyPr>
          <a:lstStyle/>
          <a:p>
            <a:r>
              <a:rPr lang="en-US" dirty="0" smtClean="0"/>
              <a:t>1. </a:t>
            </a:r>
            <a:r>
              <a:rPr lang="en-US" dirty="0">
                <a:hlinkClick r:id="rId3"/>
              </a:rPr>
              <a:t>https://</a:t>
            </a:r>
            <a:r>
              <a:rPr lang="en-US" dirty="0" smtClean="0">
                <a:hlinkClick r:id="rId3"/>
              </a:rPr>
              <a:t>www.economist.com/the-economist-explains/2018/03/21/why-is-so-much-of-the-worlds-coral-dying</a:t>
            </a:r>
            <a:endParaRPr lang="en-US" dirty="0"/>
          </a:p>
        </p:txBody>
      </p:sp>
    </p:spTree>
    <p:extLst>
      <p:ext uri="{BB962C8B-B14F-4D97-AF65-F5344CB8AC3E}">
        <p14:creationId xmlns:p14="http://schemas.microsoft.com/office/powerpoint/2010/main" val="267602933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1332" t="13442" r="22334" b="10367"/>
          <a:stretch/>
        </p:blipFill>
        <p:spPr>
          <a:xfrm>
            <a:off x="2844802" y="4158857"/>
            <a:ext cx="2645568" cy="2011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754743" y="721025"/>
            <a:ext cx="10515600" cy="3539430"/>
          </a:xfrm>
          <a:prstGeom prst="rect">
            <a:avLst/>
          </a:prstGeom>
          <a:noFill/>
        </p:spPr>
        <p:txBody>
          <a:bodyPr wrap="square" rtlCol="0">
            <a:spAutoFit/>
          </a:bodyPr>
          <a:lstStyle/>
          <a:p>
            <a:r>
              <a:rPr lang="en-US" sz="2800" dirty="0" smtClean="0">
                <a:solidFill>
                  <a:schemeClr val="accent5"/>
                </a:solidFill>
              </a:rPr>
              <a:t>In order to protect coral habitat, we need to monitor the few damaging causes, that can be:</a:t>
            </a:r>
          </a:p>
          <a:p>
            <a:pPr marL="285750" indent="-285750">
              <a:buClr>
                <a:schemeClr val="accent5"/>
              </a:buClr>
              <a:buFont typeface="Arial" panose="020B0604020202020204" pitchFamily="34" charset="0"/>
              <a:buChar char="•"/>
            </a:pPr>
            <a:r>
              <a:rPr lang="en-US" sz="2800" dirty="0" smtClean="0"/>
              <a:t>Rising </a:t>
            </a:r>
            <a:r>
              <a:rPr lang="en-US" sz="2800" dirty="0"/>
              <a:t>temperature, </a:t>
            </a:r>
            <a:endParaRPr lang="en-US" sz="2800" dirty="0" smtClean="0"/>
          </a:p>
          <a:p>
            <a:pPr marL="285750" indent="-285750">
              <a:buClr>
                <a:schemeClr val="accent5"/>
              </a:buClr>
              <a:buFont typeface="Arial" panose="020B0604020202020204" pitchFamily="34" charset="0"/>
              <a:buChar char="•"/>
            </a:pPr>
            <a:r>
              <a:rPr lang="en-US" sz="2800" dirty="0" smtClean="0"/>
              <a:t>changing </a:t>
            </a:r>
            <a:r>
              <a:rPr lang="en-US" sz="2800" dirty="0"/>
              <a:t>pH, </a:t>
            </a:r>
            <a:endParaRPr lang="en-US" sz="2800" dirty="0" smtClean="0"/>
          </a:p>
          <a:p>
            <a:pPr marL="285750" indent="-285750">
              <a:buClr>
                <a:schemeClr val="accent5"/>
              </a:buClr>
              <a:buFont typeface="Arial" panose="020B0604020202020204" pitchFamily="34" charset="0"/>
              <a:buChar char="•"/>
            </a:pPr>
            <a:r>
              <a:rPr lang="en-US" sz="2800" dirty="0" smtClean="0"/>
              <a:t>less </a:t>
            </a:r>
            <a:r>
              <a:rPr lang="en-US" sz="2800" dirty="0"/>
              <a:t>availability of sun light (</a:t>
            </a:r>
            <a:r>
              <a:rPr lang="en-US" sz="2800" dirty="0" smtClean="0"/>
              <a:t>because of </a:t>
            </a:r>
            <a:r>
              <a:rPr lang="en-US" sz="2800" dirty="0"/>
              <a:t>suspended </a:t>
            </a:r>
            <a:r>
              <a:rPr lang="en-US" sz="2800" dirty="0" smtClean="0"/>
              <a:t>debris</a:t>
            </a:r>
            <a:r>
              <a:rPr lang="en-US" sz="2800" dirty="0"/>
              <a:t>), </a:t>
            </a:r>
            <a:endParaRPr lang="en-US" sz="2800" dirty="0" smtClean="0"/>
          </a:p>
          <a:p>
            <a:pPr marL="285750" indent="-285750">
              <a:buClr>
                <a:schemeClr val="accent5"/>
              </a:buClr>
              <a:buFont typeface="Arial" panose="020B0604020202020204" pitchFamily="34" charset="0"/>
              <a:buChar char="•"/>
            </a:pPr>
            <a:r>
              <a:rPr lang="en-US" sz="2800" dirty="0" smtClean="0"/>
              <a:t>overfishing</a:t>
            </a:r>
            <a:r>
              <a:rPr lang="en-US" sz="2800" dirty="0"/>
              <a:t>, </a:t>
            </a:r>
            <a:endParaRPr lang="en-US" sz="2800" dirty="0" smtClean="0"/>
          </a:p>
          <a:p>
            <a:pPr marL="285750" indent="-285750">
              <a:buClr>
                <a:schemeClr val="accent5"/>
              </a:buClr>
              <a:buFont typeface="Arial" panose="020B0604020202020204" pitchFamily="34" charset="0"/>
              <a:buChar char="•"/>
            </a:pPr>
            <a:r>
              <a:rPr lang="en-US" sz="2800" dirty="0" smtClean="0"/>
              <a:t>coral bleaching</a:t>
            </a:r>
            <a:r>
              <a:rPr lang="en-US" sz="2800" dirty="0"/>
              <a:t>,</a:t>
            </a:r>
            <a:endParaRPr lang="en-US" sz="2800" dirty="0" smtClean="0"/>
          </a:p>
          <a:p>
            <a:pPr marL="285750" indent="-285750">
              <a:buClr>
                <a:schemeClr val="accent5"/>
              </a:buClr>
              <a:buFont typeface="Arial" panose="020B0604020202020204" pitchFamily="34" charset="0"/>
              <a:buChar char="•"/>
            </a:pPr>
            <a:r>
              <a:rPr lang="en-US" sz="2800" dirty="0" smtClean="0"/>
              <a:t>other </a:t>
            </a:r>
            <a:r>
              <a:rPr lang="en-US" sz="2800" dirty="0"/>
              <a:t>water </a:t>
            </a:r>
            <a:r>
              <a:rPr lang="en-US" sz="2800" dirty="0" smtClean="0"/>
              <a:t>pollutants.</a:t>
            </a:r>
            <a:endParaRPr lang="en-US" sz="2800" dirty="0"/>
          </a:p>
        </p:txBody>
      </p:sp>
      <p:sp>
        <p:nvSpPr>
          <p:cNvPr id="6" name="TextBox 5"/>
          <p:cNvSpPr txBox="1"/>
          <p:nvPr/>
        </p:nvSpPr>
        <p:spPr>
          <a:xfrm>
            <a:off x="2278743" y="4265151"/>
            <a:ext cx="464457" cy="369332"/>
          </a:xfrm>
          <a:prstGeom prst="rect">
            <a:avLst/>
          </a:prstGeom>
          <a:noFill/>
        </p:spPr>
        <p:txBody>
          <a:bodyPr wrap="square" rtlCol="0">
            <a:spAutoFit/>
          </a:bodyPr>
          <a:lstStyle/>
          <a:p>
            <a:r>
              <a:rPr lang="en-US" dirty="0" smtClean="0"/>
              <a:t>(2)</a:t>
            </a:r>
            <a:endParaRPr lang="en-US" dirty="0"/>
          </a:p>
        </p:txBody>
      </p:sp>
      <p:sp>
        <p:nvSpPr>
          <p:cNvPr id="7" name="TextBox 6"/>
          <p:cNvSpPr txBox="1"/>
          <p:nvPr/>
        </p:nvSpPr>
        <p:spPr>
          <a:xfrm>
            <a:off x="0" y="6220991"/>
            <a:ext cx="6634509" cy="646331"/>
          </a:xfrm>
          <a:prstGeom prst="rect">
            <a:avLst/>
          </a:prstGeom>
          <a:noFill/>
        </p:spPr>
        <p:txBody>
          <a:bodyPr wrap="none" rtlCol="0">
            <a:spAutoFit/>
          </a:bodyPr>
          <a:lstStyle/>
          <a:p>
            <a:r>
              <a:rPr lang="en-US" dirty="0" smtClean="0"/>
              <a:t>2. </a:t>
            </a:r>
            <a:r>
              <a:rPr lang="en-US" dirty="0" smtClean="0">
                <a:hlinkClick r:id="rId4"/>
              </a:rPr>
              <a:t>https</a:t>
            </a:r>
            <a:r>
              <a:rPr lang="en-US" dirty="0">
                <a:hlinkClick r:id="rId4"/>
              </a:rPr>
              <a:t>://www.bu.edu/research/articles/why-coral-reefs-are-dying</a:t>
            </a:r>
            <a:r>
              <a:rPr lang="en-US" dirty="0" smtClean="0">
                <a:hlinkClick r:id="rId4"/>
              </a:rPr>
              <a:t>/</a:t>
            </a:r>
            <a:r>
              <a:rPr lang="en-US" dirty="0" smtClean="0"/>
              <a:t> </a:t>
            </a:r>
          </a:p>
          <a:p>
            <a:r>
              <a:rPr lang="en-US" dirty="0" smtClean="0"/>
              <a:t>3. </a:t>
            </a:r>
            <a:r>
              <a:rPr lang="en-US" dirty="0" err="1" smtClean="0">
                <a:solidFill>
                  <a:srgbClr val="0070C0"/>
                </a:solidFill>
              </a:rPr>
              <a:t>Pauly</a:t>
            </a:r>
            <a:r>
              <a:rPr lang="en-US" dirty="0" smtClean="0">
                <a:solidFill>
                  <a:srgbClr val="0070C0"/>
                </a:solidFill>
              </a:rPr>
              <a:t> et.al 1998.</a:t>
            </a:r>
            <a:endParaRPr lang="en-US" dirty="0">
              <a:solidFill>
                <a:srgbClr val="0070C0"/>
              </a:solidFill>
            </a:endParaRPr>
          </a:p>
        </p:txBody>
      </p:sp>
      <p:pic>
        <p:nvPicPr>
          <p:cNvPr id="8" name="Picture 7"/>
          <p:cNvPicPr>
            <a:picLocks noChangeAspect="1"/>
          </p:cNvPicPr>
          <p:nvPr/>
        </p:nvPicPr>
        <p:blipFill rotWithShape="1">
          <a:blip r:embed="rId5"/>
          <a:srcRect l="27355" t="23164" r="27578" b="18303"/>
          <a:stretch/>
        </p:blipFill>
        <p:spPr>
          <a:xfrm>
            <a:off x="6115846" y="4165014"/>
            <a:ext cx="2659144" cy="2011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5548086" y="4216233"/>
            <a:ext cx="464457"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142316672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1260"/>
            <a:ext cx="10515600" cy="731520"/>
          </a:xfrm>
          <a:solidFill>
            <a:schemeClr val="accent5">
              <a:lumMod val="60000"/>
              <a:lumOff val="40000"/>
            </a:schemeClr>
          </a:solidFill>
          <a:effectLst>
            <a:innerShdw blurRad="63500" dist="50800" dir="2700000">
              <a:prstClr val="black">
                <a:alpha val="50000"/>
              </a:prstClr>
            </a:innerShdw>
          </a:effectLst>
        </p:spPr>
        <p:txBody>
          <a:bodyPr>
            <a:normAutofit/>
          </a:bodyPr>
          <a:lstStyle/>
          <a:p>
            <a:r>
              <a:rPr lang="en-US" b="1" u="sng" dirty="0" smtClean="0">
                <a:solidFill>
                  <a:schemeClr val="bg1"/>
                </a:solidFill>
              </a:rPr>
              <a:t>RESEARCH OBJECTIVE:</a:t>
            </a:r>
            <a:endParaRPr lang="en-US" b="1" u="sng" dirty="0">
              <a:solidFill>
                <a:schemeClr val="bg1"/>
              </a:solidFill>
            </a:endParaRPr>
          </a:p>
        </p:txBody>
      </p:sp>
      <p:sp>
        <p:nvSpPr>
          <p:cNvPr id="3" name="TextBox 2"/>
          <p:cNvSpPr txBox="1"/>
          <p:nvPr/>
        </p:nvSpPr>
        <p:spPr>
          <a:xfrm>
            <a:off x="838200" y="1799772"/>
            <a:ext cx="10515600" cy="3724096"/>
          </a:xfrm>
          <a:prstGeom prst="rect">
            <a:avLst/>
          </a:prstGeom>
          <a:noFill/>
        </p:spPr>
        <p:txBody>
          <a:bodyPr wrap="square" rtlCol="0">
            <a:spAutoFit/>
          </a:bodyPr>
          <a:lstStyle/>
          <a:p>
            <a:pPr marL="285750" indent="-285750">
              <a:spcBef>
                <a:spcPts val="1200"/>
              </a:spcBef>
              <a:spcAft>
                <a:spcPts val="1200"/>
              </a:spcAft>
              <a:buClr>
                <a:schemeClr val="accent1"/>
              </a:buClr>
              <a:buSzPct val="125000"/>
              <a:buFont typeface="Arial" panose="020B0604020202020204" pitchFamily="34" charset="0"/>
              <a:buChar char="•"/>
            </a:pPr>
            <a:r>
              <a:rPr lang="en-US" sz="2800" dirty="0" smtClean="0"/>
              <a:t>Design a prototype for coral monitoring system</a:t>
            </a:r>
          </a:p>
          <a:p>
            <a:pPr marL="285750" indent="-285750">
              <a:spcBef>
                <a:spcPts val="1200"/>
              </a:spcBef>
              <a:spcAft>
                <a:spcPts val="1200"/>
              </a:spcAft>
              <a:buClr>
                <a:schemeClr val="accent1"/>
              </a:buClr>
              <a:buSzPct val="125000"/>
              <a:buFont typeface="Arial" panose="020B0604020202020204" pitchFamily="34" charset="0"/>
              <a:buChar char="•"/>
            </a:pPr>
            <a:r>
              <a:rPr lang="en-US" sz="2800" dirty="0" smtClean="0"/>
              <a:t>Communication between underwater platform and ground control point</a:t>
            </a:r>
          </a:p>
          <a:p>
            <a:pPr marL="285750" indent="-285750">
              <a:spcBef>
                <a:spcPts val="1200"/>
              </a:spcBef>
              <a:spcAft>
                <a:spcPts val="1200"/>
              </a:spcAft>
              <a:buClr>
                <a:schemeClr val="accent1"/>
              </a:buClr>
              <a:buSzPct val="125000"/>
              <a:buFont typeface="Arial" panose="020B0604020202020204" pitchFamily="34" charset="0"/>
              <a:buChar char="•"/>
            </a:pPr>
            <a:r>
              <a:rPr lang="en-US" sz="2800" dirty="0" smtClean="0"/>
              <a:t>Developing a GUI (</a:t>
            </a:r>
            <a:r>
              <a:rPr lang="en-US" sz="2800" dirty="0"/>
              <a:t>G</a:t>
            </a:r>
            <a:r>
              <a:rPr lang="en-US" sz="2800" dirty="0" smtClean="0"/>
              <a:t>raphical </a:t>
            </a:r>
            <a:r>
              <a:rPr lang="en-US" sz="2800" dirty="0"/>
              <a:t>U</a:t>
            </a:r>
            <a:r>
              <a:rPr lang="en-US" sz="2800" dirty="0" smtClean="0"/>
              <a:t>ser Interface) for monitoring the sensor outputs.</a:t>
            </a:r>
          </a:p>
          <a:p>
            <a:pPr marL="285750" indent="-285750">
              <a:buClr>
                <a:schemeClr val="accent1"/>
              </a:buClr>
              <a:buSzPct val="125000"/>
              <a:buFont typeface="Arial" panose="020B0604020202020204" pitchFamily="34" charset="0"/>
              <a:buChar char="•"/>
            </a:pPr>
            <a:endParaRPr lang="en-US" sz="2800" dirty="0" smtClean="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81231868"/>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1260"/>
            <a:ext cx="10515600" cy="731520"/>
          </a:xfrm>
          <a:solidFill>
            <a:schemeClr val="accent5">
              <a:lumMod val="60000"/>
              <a:lumOff val="40000"/>
            </a:schemeClr>
          </a:solidFill>
          <a:effectLst>
            <a:innerShdw blurRad="63500" dist="50800" dir="2700000">
              <a:prstClr val="black">
                <a:alpha val="50000"/>
              </a:prstClr>
            </a:innerShdw>
          </a:effectLst>
        </p:spPr>
        <p:txBody>
          <a:bodyPr>
            <a:normAutofit/>
          </a:bodyPr>
          <a:lstStyle/>
          <a:p>
            <a:r>
              <a:rPr lang="en-US" b="1" u="sng" dirty="0" smtClean="0">
                <a:solidFill>
                  <a:schemeClr val="bg1"/>
                </a:solidFill>
              </a:rPr>
              <a:t>LITERATURE REVIEW:</a:t>
            </a:r>
            <a:endParaRPr lang="en-US" b="1" u="sng" dirty="0">
              <a:solidFill>
                <a:schemeClr val="bg1"/>
              </a:solidFill>
            </a:endParaRPr>
          </a:p>
        </p:txBody>
      </p:sp>
      <p:sp>
        <p:nvSpPr>
          <p:cNvPr id="3" name="TextBox 2"/>
          <p:cNvSpPr txBox="1"/>
          <p:nvPr/>
        </p:nvSpPr>
        <p:spPr>
          <a:xfrm>
            <a:off x="838200" y="1698173"/>
            <a:ext cx="10515600" cy="4001095"/>
          </a:xfrm>
          <a:prstGeom prst="rect">
            <a:avLst/>
          </a:prstGeom>
          <a:noFill/>
        </p:spPr>
        <p:txBody>
          <a:bodyPr wrap="square" rtlCol="0">
            <a:spAutoFit/>
          </a:bodyPr>
          <a:lstStyle/>
          <a:p>
            <a:pPr marL="457200" indent="-457200" algn="just">
              <a:spcBef>
                <a:spcPts val="1200"/>
              </a:spcBef>
              <a:spcAft>
                <a:spcPts val="1200"/>
              </a:spcAft>
              <a:buClr>
                <a:schemeClr val="accent5"/>
              </a:buClr>
              <a:buSzPct val="125000"/>
              <a:buFont typeface="Wingdings" panose="05000000000000000000" pitchFamily="2" charset="2"/>
              <a:buChar char="§"/>
            </a:pPr>
            <a:r>
              <a:rPr lang="en-US" sz="2800" dirty="0" smtClean="0"/>
              <a:t>It is impossible for any human diver to carry underwater camera with limited battery source and recording capacity to record marine life and coral behavior over 24 hours, continuously for few weeks. Moreover, for overall studies of benthic environment we need other instrumentation sensors along with camera. (4)</a:t>
            </a:r>
          </a:p>
          <a:p>
            <a:pPr marL="457200" indent="-457200" algn="just">
              <a:spcBef>
                <a:spcPts val="1200"/>
              </a:spcBef>
              <a:spcAft>
                <a:spcPts val="1200"/>
              </a:spcAft>
              <a:buClr>
                <a:schemeClr val="accent5"/>
              </a:buClr>
              <a:buSzPct val="125000"/>
              <a:buFont typeface="Wingdings" panose="05000000000000000000" pitchFamily="2" charset="2"/>
              <a:buChar char="§"/>
            </a:pPr>
            <a:r>
              <a:rPr lang="en-US" sz="2800" dirty="0"/>
              <a:t>Monitoring and assessment </a:t>
            </a:r>
            <a:r>
              <a:rPr lang="en-US" sz="2800" dirty="0" smtClean="0"/>
              <a:t>of corals </a:t>
            </a:r>
            <a:r>
              <a:rPr lang="en-US" sz="2800" dirty="0"/>
              <a:t>might trigger a management </a:t>
            </a:r>
            <a:r>
              <a:rPr lang="en-US" sz="2800" dirty="0" smtClean="0"/>
              <a:t>response and </a:t>
            </a:r>
            <a:r>
              <a:rPr lang="en-US" sz="2800" dirty="0"/>
              <a:t>determine the cause of changes of </a:t>
            </a:r>
            <a:r>
              <a:rPr lang="en-US" sz="2800" dirty="0" smtClean="0"/>
              <a:t>concern. (5) </a:t>
            </a:r>
            <a:endParaRPr lang="en-US" sz="3200" dirty="0"/>
          </a:p>
          <a:p>
            <a:pPr marL="457200" indent="-457200" algn="just">
              <a:buClr>
                <a:schemeClr val="accent5"/>
              </a:buClr>
              <a:buSzPct val="125000"/>
              <a:buFont typeface="Wingdings" panose="05000000000000000000" pitchFamily="2" charset="2"/>
              <a:buChar char="§"/>
            </a:pPr>
            <a:endParaRPr lang="en-US" sz="2800" dirty="0"/>
          </a:p>
        </p:txBody>
      </p:sp>
      <p:sp>
        <p:nvSpPr>
          <p:cNvPr id="4" name="TextBox 3"/>
          <p:cNvSpPr txBox="1"/>
          <p:nvPr/>
        </p:nvSpPr>
        <p:spPr>
          <a:xfrm>
            <a:off x="0" y="5792436"/>
            <a:ext cx="12192000" cy="923330"/>
          </a:xfrm>
          <a:prstGeom prst="rect">
            <a:avLst/>
          </a:prstGeom>
          <a:noFill/>
        </p:spPr>
        <p:txBody>
          <a:bodyPr wrap="square" rtlCol="0">
            <a:spAutoFit/>
          </a:bodyPr>
          <a:lstStyle/>
          <a:p>
            <a:r>
              <a:rPr lang="en-US" dirty="0"/>
              <a:t>4</a:t>
            </a:r>
            <a:r>
              <a:rPr lang="en-US" dirty="0" smtClean="0"/>
              <a:t>. </a:t>
            </a:r>
            <a:r>
              <a:rPr lang="en-US" dirty="0" smtClean="0">
                <a:solidFill>
                  <a:schemeClr val="accent5"/>
                </a:solidFill>
              </a:rPr>
              <a:t>“An underwater camera and instrumentation system for monitoring the undersea monitoring”, </a:t>
            </a:r>
            <a:r>
              <a:rPr lang="en-US" dirty="0" err="1" smtClean="0">
                <a:solidFill>
                  <a:schemeClr val="accent5"/>
                </a:solidFill>
              </a:rPr>
              <a:t>K.K.Ku</a:t>
            </a:r>
            <a:r>
              <a:rPr lang="en-US" dirty="0" smtClean="0">
                <a:solidFill>
                  <a:schemeClr val="accent5"/>
                </a:solidFill>
              </a:rPr>
              <a:t>, 11</a:t>
            </a:r>
            <a:r>
              <a:rPr lang="en-US" baseline="30000" dirty="0" smtClean="0">
                <a:solidFill>
                  <a:schemeClr val="accent5"/>
                </a:solidFill>
              </a:rPr>
              <a:t>th</a:t>
            </a:r>
            <a:r>
              <a:rPr lang="en-US" dirty="0" smtClean="0">
                <a:solidFill>
                  <a:schemeClr val="accent5"/>
                </a:solidFill>
              </a:rPr>
              <a:t> IEEE International Conference on Mechatronics and Machine Vision in Practice, March 2004.</a:t>
            </a:r>
          </a:p>
          <a:p>
            <a:r>
              <a:rPr lang="en-US" dirty="0"/>
              <a:t>5. </a:t>
            </a:r>
            <a:r>
              <a:rPr lang="en-US" dirty="0">
                <a:solidFill>
                  <a:schemeClr val="accent5"/>
                </a:solidFill>
              </a:rPr>
              <a:t>http://reefresilience.org/coral-reefs/monitoring-and-assessment/</a:t>
            </a:r>
          </a:p>
        </p:txBody>
      </p:sp>
    </p:spTree>
    <p:extLst>
      <p:ext uri="{BB962C8B-B14F-4D97-AF65-F5344CB8AC3E}">
        <p14:creationId xmlns:p14="http://schemas.microsoft.com/office/powerpoint/2010/main" val="216707465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899891"/>
            <a:ext cx="10515600" cy="2194560"/>
          </a:xfrm>
          <a:prstGeom prst="rect">
            <a:avLst/>
          </a:prstGeom>
          <a:noFill/>
        </p:spPr>
        <p:txBody>
          <a:bodyPr wrap="square" rtlCol="0">
            <a:spAutoFit/>
          </a:bodyPr>
          <a:lstStyle/>
          <a:p>
            <a:pPr marL="457200" indent="-457200" algn="just">
              <a:buClr>
                <a:schemeClr val="accent5"/>
              </a:buClr>
              <a:buSzPct val="125000"/>
              <a:buFont typeface="Wingdings" panose="05000000000000000000" pitchFamily="2" charset="2"/>
              <a:buChar char="§"/>
            </a:pPr>
            <a:r>
              <a:rPr lang="en-US" sz="2800" dirty="0" smtClean="0"/>
              <a:t>Coral reef habitat is ever changing. Long term monitoring and data sets are required to determine and analyze the complex processes of coral ecology. A well designed and wide spectrum monitoring techniques can be the reliable sources of providing such huge amount of data sets.</a:t>
            </a:r>
            <a:r>
              <a:rPr lang="en-US" sz="3200" dirty="0" smtClean="0"/>
              <a:t> (6)</a:t>
            </a:r>
            <a:endParaRPr lang="en-US" sz="3200" dirty="0"/>
          </a:p>
        </p:txBody>
      </p:sp>
      <p:sp>
        <p:nvSpPr>
          <p:cNvPr id="5" name="TextBox 4"/>
          <p:cNvSpPr txBox="1"/>
          <p:nvPr/>
        </p:nvSpPr>
        <p:spPr>
          <a:xfrm>
            <a:off x="0" y="6211669"/>
            <a:ext cx="12192000" cy="646331"/>
          </a:xfrm>
          <a:prstGeom prst="rect">
            <a:avLst/>
          </a:prstGeom>
          <a:noFill/>
        </p:spPr>
        <p:txBody>
          <a:bodyPr wrap="square" rtlCol="0">
            <a:spAutoFit/>
          </a:bodyPr>
          <a:lstStyle/>
          <a:p>
            <a:r>
              <a:rPr lang="en-US" dirty="0" smtClean="0"/>
              <a:t>6. </a:t>
            </a:r>
            <a:r>
              <a:rPr lang="en-US" dirty="0" smtClean="0">
                <a:solidFill>
                  <a:schemeClr val="accent5"/>
                </a:solidFill>
              </a:rPr>
              <a:t>“An underwater camera system for real time coral reef fish monitoring”, </a:t>
            </a:r>
            <a:r>
              <a:rPr lang="en-US" dirty="0" err="1" smtClean="0">
                <a:solidFill>
                  <a:schemeClr val="accent5"/>
                </a:solidFill>
              </a:rPr>
              <a:t>Quen</a:t>
            </a:r>
            <a:r>
              <a:rPr lang="en-US" dirty="0" smtClean="0">
                <a:solidFill>
                  <a:schemeClr val="accent5"/>
                </a:solidFill>
              </a:rPr>
              <a:t> Jan. </a:t>
            </a:r>
            <a:r>
              <a:rPr lang="en-US" dirty="0" err="1" smtClean="0">
                <a:solidFill>
                  <a:schemeClr val="accent5"/>
                </a:solidFill>
              </a:rPr>
              <a:t>Rong</a:t>
            </a:r>
            <a:r>
              <a:rPr lang="en-US" dirty="0" smtClean="0">
                <a:solidFill>
                  <a:schemeClr val="accent5"/>
                </a:solidFill>
              </a:rPr>
              <a:t>, The Raffles Bulletin of Zoology, no 14, Jan 2007.</a:t>
            </a:r>
            <a:endParaRPr lang="en-US" dirty="0">
              <a:solidFill>
                <a:schemeClr val="accent5"/>
              </a:solidFill>
            </a:endParaRPr>
          </a:p>
        </p:txBody>
      </p:sp>
      <p:pic>
        <p:nvPicPr>
          <p:cNvPr id="6" name="Picture 5"/>
          <p:cNvPicPr>
            <a:picLocks noChangeAspect="1"/>
          </p:cNvPicPr>
          <p:nvPr/>
        </p:nvPicPr>
        <p:blipFill rotWithShape="1">
          <a:blip r:embed="rId2"/>
          <a:srcRect l="25235" t="22173" r="28024" b="35763"/>
          <a:stretch/>
        </p:blipFill>
        <p:spPr>
          <a:xfrm>
            <a:off x="3084286" y="3236241"/>
            <a:ext cx="54217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1985314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1260"/>
            <a:ext cx="10515600" cy="731520"/>
          </a:xfrm>
          <a:solidFill>
            <a:schemeClr val="accent5">
              <a:lumMod val="60000"/>
              <a:lumOff val="40000"/>
            </a:schemeClr>
          </a:solidFill>
          <a:effectLst>
            <a:innerShdw blurRad="63500" dist="50800" dir="2700000">
              <a:prstClr val="black">
                <a:alpha val="50000"/>
              </a:prstClr>
            </a:innerShdw>
          </a:effectLst>
        </p:spPr>
        <p:txBody>
          <a:bodyPr>
            <a:normAutofit/>
          </a:bodyPr>
          <a:lstStyle/>
          <a:p>
            <a:r>
              <a:rPr lang="en-US" b="1" u="sng" dirty="0" smtClean="0">
                <a:solidFill>
                  <a:schemeClr val="bg1"/>
                </a:solidFill>
              </a:rPr>
              <a:t>METHODOLOGY:</a:t>
            </a:r>
            <a:endParaRPr lang="en-US" b="1" u="sng" dirty="0">
              <a:solidFill>
                <a:schemeClr val="bg1"/>
              </a:solidFill>
            </a:endParaRPr>
          </a:p>
        </p:txBody>
      </p:sp>
      <p:sp>
        <p:nvSpPr>
          <p:cNvPr id="3" name="TextBox 2"/>
          <p:cNvSpPr txBox="1"/>
          <p:nvPr/>
        </p:nvSpPr>
        <p:spPr>
          <a:xfrm>
            <a:off x="838200" y="1828805"/>
            <a:ext cx="10515600" cy="2739211"/>
          </a:xfrm>
          <a:prstGeom prst="rect">
            <a:avLst/>
          </a:prstGeom>
          <a:noFill/>
        </p:spPr>
        <p:txBody>
          <a:bodyPr wrap="square" rtlCol="0">
            <a:spAutoFit/>
          </a:bodyPr>
          <a:lstStyle/>
          <a:p>
            <a:pPr>
              <a:spcBef>
                <a:spcPts val="1200"/>
              </a:spcBef>
              <a:spcAft>
                <a:spcPts val="1200"/>
              </a:spcAft>
            </a:pPr>
            <a:r>
              <a:rPr lang="en-US" sz="2800" dirty="0" smtClean="0">
                <a:solidFill>
                  <a:schemeClr val="accent1"/>
                </a:solidFill>
              </a:rPr>
              <a:t>The system consist of three modules:</a:t>
            </a:r>
          </a:p>
          <a:p>
            <a:pPr marL="342900" indent="-342900">
              <a:spcBef>
                <a:spcPts val="1200"/>
              </a:spcBef>
              <a:spcAft>
                <a:spcPts val="1200"/>
              </a:spcAft>
              <a:buClr>
                <a:schemeClr val="accent1"/>
              </a:buClr>
              <a:buSzPct val="110000"/>
              <a:buAutoNum type="arabicPeriod"/>
            </a:pPr>
            <a:r>
              <a:rPr lang="en-US" sz="2800" dirty="0" smtClean="0"/>
              <a:t>	Underwater module</a:t>
            </a:r>
          </a:p>
          <a:p>
            <a:pPr marL="342900" indent="-342900">
              <a:spcBef>
                <a:spcPts val="1200"/>
              </a:spcBef>
              <a:spcAft>
                <a:spcPts val="1200"/>
              </a:spcAft>
              <a:buClr>
                <a:schemeClr val="accent1"/>
              </a:buClr>
              <a:buSzPct val="110000"/>
              <a:buAutoNum type="arabicPeriod"/>
            </a:pPr>
            <a:r>
              <a:rPr lang="en-US" sz="2800" dirty="0" smtClean="0"/>
              <a:t>	On-shore module </a:t>
            </a:r>
          </a:p>
          <a:p>
            <a:pPr marL="342900" indent="-342900">
              <a:spcBef>
                <a:spcPts val="1200"/>
              </a:spcBef>
              <a:spcAft>
                <a:spcPts val="1200"/>
              </a:spcAft>
              <a:buClr>
                <a:schemeClr val="accent1"/>
              </a:buClr>
              <a:buSzPct val="110000"/>
              <a:buAutoNum type="arabicPeriod"/>
            </a:pPr>
            <a:r>
              <a:rPr lang="en-US" sz="2800" dirty="0"/>
              <a:t>	</a:t>
            </a:r>
            <a:r>
              <a:rPr lang="en-US" sz="2800" dirty="0" smtClean="0"/>
              <a:t>Graphical User Interface (GUI module).</a:t>
            </a:r>
            <a:endParaRPr lang="en-US" sz="2800" dirty="0"/>
          </a:p>
        </p:txBody>
      </p:sp>
      <p:sp>
        <p:nvSpPr>
          <p:cNvPr id="4" name="Rounded Rectangle 3"/>
          <p:cNvSpPr/>
          <p:nvPr/>
        </p:nvSpPr>
        <p:spPr>
          <a:xfrm>
            <a:off x="809172" y="5065486"/>
            <a:ext cx="2743200" cy="914400"/>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5"/>
                </a:solidFill>
              </a:rPr>
              <a:t>UW MODULE </a:t>
            </a:r>
            <a:endParaRPr lang="en-US" dirty="0">
              <a:solidFill>
                <a:schemeClr val="accent5"/>
              </a:solidFill>
            </a:endParaRPr>
          </a:p>
        </p:txBody>
      </p:sp>
      <p:sp>
        <p:nvSpPr>
          <p:cNvPr id="5" name="Rounded Rectangle 4"/>
          <p:cNvSpPr/>
          <p:nvPr/>
        </p:nvSpPr>
        <p:spPr>
          <a:xfrm>
            <a:off x="5265057" y="5065486"/>
            <a:ext cx="2743200" cy="914400"/>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5"/>
                </a:solidFill>
              </a:rPr>
              <a:t>ON-SHORE MODULE </a:t>
            </a:r>
            <a:endParaRPr lang="en-US" dirty="0">
              <a:solidFill>
                <a:schemeClr val="accent5"/>
              </a:solidFill>
            </a:endParaRPr>
          </a:p>
        </p:txBody>
      </p:sp>
      <p:cxnSp>
        <p:nvCxnSpPr>
          <p:cNvPr id="7" name="Straight Arrow Connector 6"/>
          <p:cNvCxnSpPr>
            <a:stCxn id="4" idx="3"/>
          </p:cNvCxnSpPr>
          <p:nvPr/>
        </p:nvCxnSpPr>
        <p:spPr>
          <a:xfrm>
            <a:off x="3552372" y="5522686"/>
            <a:ext cx="171993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3545118" y="5617030"/>
            <a:ext cx="171993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rot="5400000" flipH="1" flipV="1">
            <a:off x="7874964" y="2813107"/>
            <a:ext cx="2385674" cy="2119085"/>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rot="5400000" flipH="1" flipV="1">
            <a:off x="8061835" y="2764122"/>
            <a:ext cx="2385674" cy="2217055"/>
          </a:xfrm>
          <a:prstGeom prst="curvedConnector3">
            <a:avLst>
              <a:gd name="adj1" fmla="val 43916"/>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8610600" y="1725141"/>
            <a:ext cx="2743200" cy="914400"/>
          </a:xfrm>
          <a:prstGeom prst="round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5"/>
                </a:solidFill>
              </a:rPr>
              <a:t>GUI MODULE </a:t>
            </a:r>
            <a:endParaRPr lang="en-US" dirty="0">
              <a:solidFill>
                <a:schemeClr val="accent5"/>
              </a:solidFill>
            </a:endParaRPr>
          </a:p>
        </p:txBody>
      </p:sp>
      <p:sp>
        <p:nvSpPr>
          <p:cNvPr id="18" name="TextBox 17"/>
          <p:cNvSpPr txBox="1"/>
          <p:nvPr/>
        </p:nvSpPr>
        <p:spPr>
          <a:xfrm>
            <a:off x="8922657" y="4198684"/>
            <a:ext cx="1059543" cy="369332"/>
          </a:xfrm>
          <a:prstGeom prst="rect">
            <a:avLst/>
          </a:prstGeom>
          <a:noFill/>
          <a:ln>
            <a:solidFill>
              <a:schemeClr val="accent5"/>
            </a:solidFill>
          </a:ln>
        </p:spPr>
        <p:txBody>
          <a:bodyPr wrap="square" rtlCol="0">
            <a:spAutoFit/>
          </a:bodyPr>
          <a:lstStyle/>
          <a:p>
            <a:r>
              <a:rPr lang="en-US" dirty="0" err="1" smtClean="0"/>
              <a:t>Wifi</a:t>
            </a:r>
            <a:r>
              <a:rPr lang="en-US" dirty="0" smtClean="0"/>
              <a:t> Link</a:t>
            </a:r>
            <a:endParaRPr lang="en-US" dirty="0"/>
          </a:p>
        </p:txBody>
      </p:sp>
      <p:sp>
        <p:nvSpPr>
          <p:cNvPr id="19" name="TextBox 18"/>
          <p:cNvSpPr txBox="1"/>
          <p:nvPr/>
        </p:nvSpPr>
        <p:spPr>
          <a:xfrm>
            <a:off x="3234870" y="6154190"/>
            <a:ext cx="2354941" cy="646331"/>
          </a:xfrm>
          <a:prstGeom prst="rect">
            <a:avLst/>
          </a:prstGeom>
          <a:noFill/>
          <a:ln>
            <a:solidFill>
              <a:schemeClr val="accent5"/>
            </a:solidFill>
          </a:ln>
        </p:spPr>
        <p:txBody>
          <a:bodyPr wrap="square" rtlCol="0">
            <a:spAutoFit/>
          </a:bodyPr>
          <a:lstStyle/>
          <a:p>
            <a:r>
              <a:rPr lang="en-US" dirty="0" smtClean="0"/>
              <a:t>Power transmission </a:t>
            </a:r>
            <a:r>
              <a:rPr lang="en-US" dirty="0" smtClean="0">
                <a:solidFill>
                  <a:schemeClr val="accent5"/>
                </a:solidFill>
              </a:rPr>
              <a:t>and</a:t>
            </a:r>
            <a:r>
              <a:rPr lang="en-US" dirty="0" smtClean="0"/>
              <a:t> </a:t>
            </a:r>
            <a:r>
              <a:rPr lang="en-US" dirty="0" smtClean="0">
                <a:solidFill>
                  <a:schemeClr val="accent5"/>
                </a:solidFill>
              </a:rPr>
              <a:t>communication</a:t>
            </a:r>
            <a:endParaRPr lang="en-US" dirty="0">
              <a:solidFill>
                <a:schemeClr val="accent5"/>
              </a:solidFill>
            </a:endParaRPr>
          </a:p>
        </p:txBody>
      </p:sp>
    </p:spTree>
    <p:extLst>
      <p:ext uri="{BB962C8B-B14F-4D97-AF65-F5344CB8AC3E}">
        <p14:creationId xmlns:p14="http://schemas.microsoft.com/office/powerpoint/2010/main" val="12559180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0-#ppt_w/2"/>
                                          </p:val>
                                        </p:tav>
                                        <p:tav tm="100000">
                                          <p:val>
                                            <p:strVal val="#ppt_x"/>
                                          </p:val>
                                        </p:tav>
                                      </p:tavLst>
                                    </p:anim>
                                    <p:anim calcmode="lin" valueType="num">
                                      <p:cBhvr additive="base">
                                        <p:cTn id="30" dur="500" fill="hold"/>
                                        <p:tgtEl>
                                          <p:spTgt spid="8"/>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0-#ppt_w/2"/>
                                          </p:val>
                                        </p:tav>
                                        <p:tav tm="100000">
                                          <p:val>
                                            <p:strVal val="#ppt_x"/>
                                          </p:val>
                                        </p:tav>
                                      </p:tavLst>
                                    </p:anim>
                                    <p:anim calcmode="lin" valueType="num">
                                      <p:cBhvr additive="base">
                                        <p:cTn id="4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1+#ppt_w/2"/>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6"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1+#ppt_w/2"/>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6"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1+#ppt_w/2"/>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51568"/>
            <a:ext cx="10515600" cy="6106431"/>
          </a:xfrm>
        </p:spPr>
        <p:txBody>
          <a:bodyPr>
            <a:normAutofit/>
          </a:bodyPr>
          <a:lstStyle/>
          <a:p>
            <a:pPr marL="0" indent="0">
              <a:lnSpc>
                <a:spcPct val="100000"/>
              </a:lnSpc>
              <a:spcBef>
                <a:spcPts val="1200"/>
              </a:spcBef>
              <a:spcAft>
                <a:spcPts val="1200"/>
              </a:spcAft>
              <a:buNone/>
            </a:pPr>
            <a:r>
              <a:rPr lang="en-US" dirty="0" smtClean="0">
                <a:solidFill>
                  <a:srgbClr val="0070C0"/>
                </a:solidFill>
              </a:rPr>
              <a:t>Underwater module consist of:</a:t>
            </a:r>
          </a:p>
          <a:p>
            <a:pPr>
              <a:lnSpc>
                <a:spcPct val="100000"/>
              </a:lnSpc>
              <a:spcBef>
                <a:spcPts val="1200"/>
              </a:spcBef>
              <a:spcAft>
                <a:spcPts val="1200"/>
              </a:spcAft>
              <a:buClr>
                <a:schemeClr val="accent1"/>
              </a:buClr>
              <a:buSzPct val="125000"/>
              <a:buFont typeface="Wingdings" panose="05000000000000000000" pitchFamily="2" charset="2"/>
              <a:buChar char="§"/>
            </a:pPr>
            <a:r>
              <a:rPr lang="en-US" dirty="0" smtClean="0"/>
              <a:t>	Controller (Arduino UNO)</a:t>
            </a:r>
          </a:p>
          <a:p>
            <a:pPr>
              <a:lnSpc>
                <a:spcPct val="100000"/>
              </a:lnSpc>
              <a:spcBef>
                <a:spcPts val="1200"/>
              </a:spcBef>
              <a:spcAft>
                <a:spcPts val="1200"/>
              </a:spcAft>
              <a:buClr>
                <a:schemeClr val="accent1"/>
              </a:buClr>
              <a:buSzPct val="125000"/>
              <a:buFont typeface="Wingdings" panose="05000000000000000000" pitchFamily="2" charset="2"/>
              <a:buChar char="§"/>
            </a:pPr>
            <a:r>
              <a:rPr lang="en-US" dirty="0" smtClean="0"/>
              <a:t>	Cameras (installed at 120 degrees apart)</a:t>
            </a:r>
            <a:endParaRPr lang="en-US" dirty="0"/>
          </a:p>
          <a:p>
            <a:pPr>
              <a:lnSpc>
                <a:spcPct val="100000"/>
              </a:lnSpc>
              <a:spcBef>
                <a:spcPts val="1200"/>
              </a:spcBef>
              <a:spcAft>
                <a:spcPts val="1200"/>
              </a:spcAft>
              <a:buClr>
                <a:schemeClr val="accent1"/>
              </a:buClr>
              <a:buSzPct val="125000"/>
              <a:buFont typeface="Wingdings" panose="05000000000000000000" pitchFamily="2" charset="2"/>
              <a:buChar char="§"/>
            </a:pPr>
            <a:r>
              <a:rPr lang="en-US" dirty="0" smtClean="0"/>
              <a:t>	Lightning modules at each camera at 45 degrees </a:t>
            </a:r>
          </a:p>
          <a:p>
            <a:pPr>
              <a:lnSpc>
                <a:spcPct val="100000"/>
              </a:lnSpc>
              <a:spcBef>
                <a:spcPts val="1200"/>
              </a:spcBef>
              <a:spcAft>
                <a:spcPts val="1200"/>
              </a:spcAft>
              <a:buClr>
                <a:schemeClr val="accent1"/>
              </a:buClr>
              <a:buSzPct val="125000"/>
              <a:buFont typeface="Wingdings" panose="05000000000000000000" pitchFamily="2" charset="2"/>
              <a:buChar char="§"/>
            </a:pPr>
            <a:r>
              <a:rPr lang="en-US" dirty="0" smtClean="0"/>
              <a:t>	pH sensor</a:t>
            </a:r>
          </a:p>
          <a:p>
            <a:pPr>
              <a:lnSpc>
                <a:spcPct val="100000"/>
              </a:lnSpc>
              <a:spcBef>
                <a:spcPts val="1200"/>
              </a:spcBef>
              <a:spcAft>
                <a:spcPts val="1200"/>
              </a:spcAft>
              <a:buClr>
                <a:schemeClr val="accent1"/>
              </a:buClr>
              <a:buSzPct val="125000"/>
              <a:buFont typeface="Wingdings" panose="05000000000000000000" pitchFamily="2" charset="2"/>
              <a:buChar char="§"/>
            </a:pPr>
            <a:r>
              <a:rPr lang="en-US" dirty="0" smtClean="0"/>
              <a:t>	Temperature sensor</a:t>
            </a:r>
          </a:p>
          <a:p>
            <a:pPr>
              <a:lnSpc>
                <a:spcPct val="100000"/>
              </a:lnSpc>
              <a:spcBef>
                <a:spcPts val="1200"/>
              </a:spcBef>
              <a:spcAft>
                <a:spcPts val="1200"/>
              </a:spcAft>
              <a:buClr>
                <a:schemeClr val="accent1"/>
              </a:buClr>
              <a:buSzPct val="125000"/>
              <a:buFont typeface="Wingdings" panose="05000000000000000000" pitchFamily="2" charset="2"/>
              <a:buChar char="§"/>
            </a:pPr>
            <a:r>
              <a:rPr lang="en-US" dirty="0" smtClean="0"/>
              <a:t>	Light sensor</a:t>
            </a:r>
          </a:p>
          <a:p>
            <a:pPr>
              <a:lnSpc>
                <a:spcPct val="100000"/>
              </a:lnSpc>
              <a:spcBef>
                <a:spcPts val="1200"/>
              </a:spcBef>
              <a:spcAft>
                <a:spcPts val="1200"/>
              </a:spcAft>
              <a:buClr>
                <a:schemeClr val="accent1"/>
              </a:buClr>
              <a:buSzPct val="125000"/>
              <a:buFont typeface="Wingdings" panose="05000000000000000000" pitchFamily="2" charset="2"/>
              <a:buChar char="§"/>
            </a:pPr>
            <a:r>
              <a:rPr lang="en-US" dirty="0" smtClean="0"/>
              <a:t>	Ultrasonic sensor</a:t>
            </a:r>
          </a:p>
        </p:txBody>
      </p:sp>
    </p:spTree>
    <p:extLst>
      <p:ext uri="{BB962C8B-B14F-4D97-AF65-F5344CB8AC3E}">
        <p14:creationId xmlns:p14="http://schemas.microsoft.com/office/powerpoint/2010/main" val="83204199"/>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3407</TotalTime>
  <Words>732</Words>
  <Application>Microsoft Office PowerPoint</Application>
  <PresentationFormat>Widescreen</PresentationFormat>
  <Paragraphs>136</Paragraphs>
  <Slides>20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DESIGN AND DEVELOPMENT OF UNDERWATER CAMERA AND INSTRUMENTATION MONITORING SYSTEM: CORAL REEF MONITORING SYSTEM</vt:lpstr>
      <vt:lpstr>PowerPoint Presentation</vt:lpstr>
      <vt:lpstr>MOTIVATION:</vt:lpstr>
      <vt:lpstr>PowerPoint Presentation</vt:lpstr>
      <vt:lpstr>RESEARCH OBJECTIVE:</vt:lpstr>
      <vt:lpstr>LITERATURE REVIEW:</vt:lpstr>
      <vt:lpstr>PowerPoint Presentation</vt:lpstr>
      <vt:lpstr>METHODOLOGY:</vt:lpstr>
      <vt:lpstr>PowerPoint Presentation</vt:lpstr>
      <vt:lpstr>PowerPoint Presentation</vt:lpstr>
      <vt:lpstr>Arduino UNO</vt:lpstr>
      <vt:lpstr>Gopro Hero 5</vt:lpstr>
      <vt:lpstr>Lighting source</vt:lpstr>
      <vt:lpstr>pH sensor SKU:SEN0161</vt:lpstr>
      <vt:lpstr>Ultrasonic Sensor</vt:lpstr>
      <vt:lpstr>PowerPoint Presentation</vt:lpstr>
      <vt:lpstr>PowerPoint Presentation</vt:lpstr>
      <vt:lpstr>FUTURE WORK :</vt:lpstr>
      <vt:lpstr>CONCLUSION: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Underwater wireless optical communication system, based on blue-green laser</dc:title>
  <dc:creator>Raza</dc:creator>
  <cp:lastModifiedBy>Raza</cp:lastModifiedBy>
  <cp:revision>117</cp:revision>
  <dcterms:created xsi:type="dcterms:W3CDTF">2018-01-08T14:33:47Z</dcterms:created>
  <dcterms:modified xsi:type="dcterms:W3CDTF">2019-01-13T15:14:27Z</dcterms:modified>
</cp:coreProperties>
</file>