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7" r:id="rId3"/>
    <p:sldId id="268" r:id="rId4"/>
    <p:sldId id="269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997700" cy="92837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333333"/>
    <a:srgbClr val="FFCC66"/>
    <a:srgbClr val="CC6600"/>
    <a:srgbClr val="FF0000"/>
    <a:srgbClr val="00CC00"/>
    <a:srgbClr val="CC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46"/>
    <p:restoredTop sz="93431"/>
  </p:normalViewPr>
  <p:slideViewPr>
    <p:cSldViewPr snapToGrid="0">
      <p:cViewPr varScale="1">
        <p:scale>
          <a:sx n="115" d="100"/>
          <a:sy n="115" d="100"/>
        </p:scale>
        <p:origin x="1472" y="200"/>
      </p:cViewPr>
      <p:guideLst>
        <p:guide orient="horz" pos="2160"/>
        <p:guide pos="283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9BA73E4-8FE0-4D33-8712-87F7AAA3B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60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E25C952-ACD1-4F18-87F6-298180C1B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7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3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9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3350"/>
            <a:ext cx="1943100" cy="596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3350"/>
            <a:ext cx="5676900" cy="596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0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0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032750" y="6450013"/>
            <a:ext cx="801688" cy="2254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Lecture 3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0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3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240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8008938" y="6464300"/>
            <a:ext cx="977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</a:rPr>
              <a:t>Llecture 1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24000"/>
            <a:ext cx="79898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120900" y="420688"/>
            <a:ext cx="49291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x-none">
                <a:solidFill>
                  <a:schemeClr val="accent2"/>
                </a:solidFill>
              </a:rPr>
              <a:t>SURFACE-DUCT PROPAGATION</a:t>
            </a:r>
          </a:p>
          <a:p>
            <a:pPr algn="ctr"/>
            <a:r>
              <a:rPr lang="en-US" altLang="x-none">
                <a:solidFill>
                  <a:schemeClr val="accent2"/>
                </a:solidFill>
              </a:rPr>
              <a:t>(NORWEGIAN SEA)</a:t>
            </a:r>
          </a:p>
        </p:txBody>
      </p:sp>
    </p:spTree>
    <p:extLst>
      <p:ext uri="{BB962C8B-B14F-4D97-AF65-F5344CB8AC3E}">
        <p14:creationId xmlns:p14="http://schemas.microsoft.com/office/powerpoint/2010/main" val="18473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Users\Henrik\Ocean Acoustics Tutorial\Lerici_02\p2-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5"/>
          <a:stretch>
            <a:fillRect/>
          </a:stretch>
        </p:blipFill>
        <p:spPr bwMode="auto">
          <a:xfrm>
            <a:off x="3443288" y="1344613"/>
            <a:ext cx="54546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:\Users\Henrik\Ocean Acoustics Tutorial\Lerici_02\p2-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r="21097" b="70105"/>
          <a:stretch>
            <a:fillRect/>
          </a:stretch>
        </p:blipFill>
        <p:spPr bwMode="auto">
          <a:xfrm>
            <a:off x="271463" y="2230438"/>
            <a:ext cx="316388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43113" y="25955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  <a:latin typeface="Times" pitchFamily="18" charset="0"/>
              </a:rPr>
              <a:t>k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570038" y="2530475"/>
            <a:ext cx="747712" cy="434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919413" y="211296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  <a:latin typeface="Times" pitchFamily="18" charset="0"/>
              </a:rPr>
              <a:t>k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32125" y="2219325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604963" y="38179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  <a:latin typeface="Times" pitchFamily="18" charset="0"/>
              </a:rPr>
              <a:t>k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717675" y="39243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>
                <a:solidFill>
                  <a:schemeClr val="accent2"/>
                </a:solidFill>
              </a:rPr>
              <a:t>z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-478224">
            <a:off x="1735138" y="2597150"/>
            <a:ext cx="987425" cy="701675"/>
          </a:xfrm>
          <a:prstGeom prst="parallelogram">
            <a:avLst>
              <a:gd name="adj" fmla="val 35181"/>
            </a:avLst>
          </a:prstGeom>
          <a:solidFill>
            <a:schemeClr val="hlink">
              <a:alpha val="50195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95263" y="31750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  <a:latin typeface="Times" pitchFamily="18" charset="0"/>
              </a:rPr>
              <a:t>k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07975" y="3281363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920875" y="3232150"/>
            <a:ext cx="1016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1920875" y="2965450"/>
            <a:ext cx="388938" cy="28575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1903413" y="3113088"/>
            <a:ext cx="109537" cy="73025"/>
          </a:xfrm>
          <a:custGeom>
            <a:avLst/>
            <a:gdLst>
              <a:gd name="T0" fmla="*/ 0 w 69"/>
              <a:gd name="T1" fmla="*/ 40 h 46"/>
              <a:gd name="T2" fmla="*/ 46 w 69"/>
              <a:gd name="T3" fmla="*/ 0 h 46"/>
              <a:gd name="T4" fmla="*/ 69 w 69"/>
              <a:gd name="T5" fmla="*/ 46 h 46"/>
              <a:gd name="T6" fmla="*/ 0 60000 65536"/>
              <a:gd name="T7" fmla="*/ 0 60000 65536"/>
              <a:gd name="T8" fmla="*/ 0 60000 65536"/>
              <a:gd name="T9" fmla="*/ 0 w 69"/>
              <a:gd name="T10" fmla="*/ 0 h 46"/>
              <a:gd name="T11" fmla="*/ 69 w 69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46">
                <a:moveTo>
                  <a:pt x="0" y="40"/>
                </a:moveTo>
                <a:lnTo>
                  <a:pt x="46" y="0"/>
                </a:lnTo>
                <a:lnTo>
                  <a:pt x="69" y="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 flipV="1">
            <a:off x="2595563" y="3260725"/>
            <a:ext cx="703262" cy="8207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306763" y="4090988"/>
            <a:ext cx="2355850" cy="517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03213" y="4787900"/>
            <a:ext cx="2584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  <a:latin typeface="Times" pitchFamily="18" charset="0"/>
              </a:rPr>
              <a:t>k</a:t>
            </a:r>
            <a:r>
              <a:rPr lang="en-US" sz="2000">
                <a:solidFill>
                  <a:schemeClr val="accent2"/>
                </a:solidFill>
              </a:rPr>
              <a:t>: Wave vector</a:t>
            </a:r>
          </a:p>
          <a:p>
            <a:pPr algn="ctr"/>
            <a:r>
              <a:rPr lang="en-US" sz="2000">
                <a:solidFill>
                  <a:schemeClr val="accent2"/>
                </a:solidFill>
              </a:rPr>
              <a:t>Propagation direction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257425" y="225425"/>
            <a:ext cx="4514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/>
              <a:t>The Helmholtz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Users\Henrik\Ocean Acoustics Tutorial\Lerici_02\p2-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0"/>
          <a:stretch>
            <a:fillRect/>
          </a:stretch>
        </p:blipFill>
        <p:spPr bwMode="auto">
          <a:xfrm>
            <a:off x="323850" y="4387850"/>
            <a:ext cx="39306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E:\Users\Henrik\Ocean Acoustics Tutorial\Lerici_02\p2-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67"/>
          <a:stretch>
            <a:fillRect/>
          </a:stretch>
        </p:blipFill>
        <p:spPr bwMode="auto">
          <a:xfrm>
            <a:off x="4953000" y="1201738"/>
            <a:ext cx="3563938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E:\Users\Henrik\Ocean Acoustics Tutorial\Lerici_02\p2-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r="21097" b="70105"/>
          <a:stretch>
            <a:fillRect/>
          </a:stretch>
        </p:blipFill>
        <p:spPr bwMode="auto">
          <a:xfrm>
            <a:off x="681038" y="1839913"/>
            <a:ext cx="316388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452688" y="22050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  <a:latin typeface="Times" pitchFamily="18" charset="0"/>
              </a:rPr>
              <a:t>k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979613" y="2139950"/>
            <a:ext cx="747712" cy="434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328988" y="17224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  <a:latin typeface="Times" pitchFamily="18" charset="0"/>
              </a:rPr>
              <a:t>k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441700" y="18288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014538" y="34274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  <a:latin typeface="Times" pitchFamily="18" charset="0"/>
              </a:rPr>
              <a:t>k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127250" y="3533775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>
                <a:solidFill>
                  <a:schemeClr val="accent2"/>
                </a:solidFill>
              </a:rPr>
              <a:t>z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04838" y="27844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  <a:latin typeface="Times" pitchFamily="18" charset="0"/>
              </a:rPr>
              <a:t>k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17550" y="2890838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2330450" y="2841625"/>
            <a:ext cx="1016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3005138" y="2870200"/>
            <a:ext cx="703262" cy="8207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257425" y="225425"/>
            <a:ext cx="4514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/>
              <a:t>The Helmholtz Equation</a:t>
            </a: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852488" y="955675"/>
            <a:ext cx="2263775" cy="2373313"/>
          </a:xfrm>
          <a:prstGeom prst="ellipse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Users\Henrik\Ocean Acoustics Tutorial\Lerici_02\p2-0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83"/>
          <a:stretch>
            <a:fillRect/>
          </a:stretch>
        </p:blipFill>
        <p:spPr bwMode="auto">
          <a:xfrm>
            <a:off x="338138" y="2387600"/>
            <a:ext cx="3303587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E:\Users\Henrik\Ocean Acoustics Tutorial\Lerici_02\p2-0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0"/>
          <a:stretch>
            <a:fillRect/>
          </a:stretch>
        </p:blipFill>
        <p:spPr bwMode="auto">
          <a:xfrm>
            <a:off x="4316413" y="1160463"/>
            <a:ext cx="386556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20850" y="141288"/>
            <a:ext cx="566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/>
              <a:t>Source in Unbounded Medium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Users\Henrik\Ocean Acoustics Tutorial\Lerici_02\p2-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13441" b="68272"/>
          <a:stretch>
            <a:fillRect/>
          </a:stretch>
        </p:blipFill>
        <p:spPr bwMode="auto">
          <a:xfrm>
            <a:off x="730250" y="3987800"/>
            <a:ext cx="3073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E:\Users\Henrik\Ocean Acoustics Tutorial\Lerici_02\p2-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6"/>
          <a:stretch>
            <a:fillRect/>
          </a:stretch>
        </p:blipFill>
        <p:spPr bwMode="auto">
          <a:xfrm>
            <a:off x="4503738" y="1435100"/>
            <a:ext cx="4405312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E:\Users\Henrik\Ocean Acoustics Tutorial\Lerici_02\p2-0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83"/>
          <a:stretch>
            <a:fillRect/>
          </a:stretch>
        </p:blipFill>
        <p:spPr bwMode="auto">
          <a:xfrm>
            <a:off x="550863" y="1862138"/>
            <a:ext cx="3303587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04913" y="141288"/>
            <a:ext cx="6702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/>
              <a:t>Point Source in Unbounded Medium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24113"/>
            <a:ext cx="74676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 flipV="1">
            <a:off x="1676400" y="917575"/>
            <a:ext cx="533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x-none" altLang="x-none" sz="1200">
              <a:latin typeface="Times New Roman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00200" y="1219200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x-none" b="1">
                <a:latin typeface="Times New Roman" charset="0"/>
              </a:rPr>
              <a:t>GLOBAL SOUND SPEED STRUCTURE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64" y="2221593"/>
            <a:ext cx="44069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/Fig.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15" y="1204277"/>
            <a:ext cx="5932170" cy="444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8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Ocean Acoustic Theory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741488"/>
            <a:ext cx="86963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Acoustic Wave Equation			2.1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Integral Transforms				2.2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Helmholtz Equation				2.2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Source in Unbounded Media		2.3.1-2.3.2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Source in Bounded Media			2.3.3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Reflection and Transmission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 Ideal Waveguide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Image Method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Wavenumber Integral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Normal Modes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Pekeris Waveguide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594475" y="1287463"/>
            <a:ext cx="820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/>
              <a:t>JKPS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sers\Henrik\Ocean Acoustics Tutorial\Lerici_02\p2-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53128"/>
          <a:stretch>
            <a:fillRect/>
          </a:stretch>
        </p:blipFill>
        <p:spPr bwMode="auto">
          <a:xfrm>
            <a:off x="534988" y="2655888"/>
            <a:ext cx="428625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E:\Users\Henrik\Ocean Acoustics Tutorial\Lerici_02\p2-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7"/>
          <a:stretch>
            <a:fillRect/>
          </a:stretch>
        </p:blipFill>
        <p:spPr bwMode="auto">
          <a:xfrm>
            <a:off x="4760913" y="1306513"/>
            <a:ext cx="4164012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162550" y="4719638"/>
            <a:ext cx="3390900" cy="13017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16100" y="225425"/>
            <a:ext cx="5395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/>
              <a:t>The Acoustic Wave Equation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14563" y="1263650"/>
            <a:ext cx="942975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40000" y="1741488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Symbol" pitchFamily="18" charset="2"/>
              </a:rPr>
              <a:t>r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695575" y="1746250"/>
            <a:ext cx="981075" cy="706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455988" y="19415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latin typeface="Times New Roman" pitchFamily="18" charset="0"/>
              </a:rPr>
              <a:t>v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895475" y="1735138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836738" y="16637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i="1">
                <a:latin typeface="Times" pitchFamily="18" charset="0"/>
              </a:rPr>
              <a:t>p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3160713" y="1736725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rot="5400000">
            <a:off x="2524919" y="1115219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rot="-5400000">
            <a:off x="2524919" y="2353469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897188" y="87630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dV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66800" y="0"/>
            <a:ext cx="7100888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3" descr="E:\Users\Henrik\Ocean Acoustics Tutorial\Lerici_02\p2-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 b="81128"/>
          <a:stretch>
            <a:fillRect/>
          </a:stretch>
        </p:blipFill>
        <p:spPr bwMode="auto">
          <a:xfrm>
            <a:off x="288925" y="3500438"/>
            <a:ext cx="408463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:\Users\Henrik\Ocean Acoustics Tutorial\Lerici_02\p2-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3"/>
          <a:stretch>
            <a:fillRect/>
          </a:stretch>
        </p:blipFill>
        <p:spPr bwMode="auto">
          <a:xfrm>
            <a:off x="4513263" y="973138"/>
            <a:ext cx="3833812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16100" y="225425"/>
            <a:ext cx="5395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/>
              <a:t>The Acoustic Wave Equation</a:t>
            </a:r>
          </a:p>
        </p:txBody>
      </p:sp>
      <p:pic>
        <p:nvPicPr>
          <p:cNvPr id="6150" name="Picture 6" descr="E:\Users\Henrik\Ocean Acoustics Tutorial\Lerici_02\p2-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9"/>
          <a:stretch>
            <a:fillRect/>
          </a:stretch>
        </p:blipFill>
        <p:spPr bwMode="auto">
          <a:xfrm>
            <a:off x="336550" y="1911350"/>
            <a:ext cx="3886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Users\Henrik\Ocean Acoustics Tutorial\Lerici_02\p2-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/>
          <a:stretch>
            <a:fillRect/>
          </a:stretch>
        </p:blipFill>
        <p:spPr bwMode="auto">
          <a:xfrm>
            <a:off x="1231900" y="2222500"/>
            <a:ext cx="6500813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E:\Users\Henrik\Ocean Acoustics Tutorial\Lerici_02\p2-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7" b="38452"/>
          <a:stretch>
            <a:fillRect/>
          </a:stretch>
        </p:blipFill>
        <p:spPr bwMode="auto">
          <a:xfrm>
            <a:off x="1470025" y="1046163"/>
            <a:ext cx="57134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16100" y="225425"/>
            <a:ext cx="5395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/>
              <a:t>The Acoustic Wave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Users\Henrik\Ocean Acoustics Tutorial\Lerici_02\p2-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5980" r="15649" b="50787"/>
          <a:stretch>
            <a:fillRect/>
          </a:stretch>
        </p:blipFill>
        <p:spPr bwMode="auto">
          <a:xfrm>
            <a:off x="279400" y="1525588"/>
            <a:ext cx="4048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57425" y="225425"/>
            <a:ext cx="4514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/>
              <a:t>The Helmholtz Equation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33450" y="3122613"/>
            <a:ext cx="2733675" cy="119062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08513" y="2570163"/>
            <a:ext cx="378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>
                <a:solidFill>
                  <a:schemeClr val="accent2"/>
                </a:solidFill>
              </a:rPr>
              <a:t>Solution of Helmholtz Equation depends 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35075" y="4670425"/>
            <a:ext cx="1979613" cy="835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>
                <a:latin typeface="Times" pitchFamily="18" charset="0"/>
              </a:rPr>
              <a:t>Medium wavenumber</a:t>
            </a:r>
          </a:p>
          <a:p>
            <a:pPr algn="ctr"/>
            <a:endParaRPr lang="en-US" sz="1600">
              <a:latin typeface="Times" pitchFamily="18" charset="0"/>
            </a:endParaRPr>
          </a:p>
          <a:p>
            <a:pPr algn="ctr"/>
            <a:r>
              <a:rPr lang="en-US" sz="1600" i="1">
                <a:latin typeface="Times" pitchFamily="18" charset="0"/>
              </a:rPr>
              <a:t>k</a:t>
            </a:r>
            <a:r>
              <a:rPr lang="en-US" sz="1600">
                <a:latin typeface="Times" pitchFamily="18" charset="0"/>
              </a:rPr>
              <a:t>(</a:t>
            </a:r>
            <a:r>
              <a:rPr lang="en-US" sz="1600" b="1">
                <a:latin typeface="Times" pitchFamily="18" charset="0"/>
              </a:rPr>
              <a:t>r</a:t>
            </a:r>
            <a:r>
              <a:rPr lang="en-US" sz="1600">
                <a:latin typeface="Times" pitchFamily="18" charset="0"/>
              </a:rPr>
              <a:t>) = </a:t>
            </a:r>
            <a:r>
              <a:rPr lang="en-US" sz="1600" i="1">
                <a:latin typeface="Symbol" pitchFamily="18" charset="2"/>
              </a:rPr>
              <a:t>w</a:t>
            </a:r>
            <a:r>
              <a:rPr lang="en-US" sz="1600">
                <a:latin typeface="Times" pitchFamily="18" charset="0"/>
              </a:rPr>
              <a:t>/</a:t>
            </a:r>
            <a:r>
              <a:rPr lang="en-US" sz="1600" i="1">
                <a:latin typeface="Times" pitchFamily="18" charset="0"/>
              </a:rPr>
              <a:t>c</a:t>
            </a:r>
            <a:r>
              <a:rPr lang="en-US" sz="1600">
                <a:latin typeface="Times" pitchFamily="18" charset="0"/>
              </a:rPr>
              <a:t>(</a:t>
            </a:r>
            <a:r>
              <a:rPr lang="en-US" sz="1600" b="1">
                <a:latin typeface="Times" pitchFamily="18" charset="0"/>
              </a:rPr>
              <a:t>r</a:t>
            </a:r>
            <a:r>
              <a:rPr lang="en-US" sz="1600">
                <a:latin typeface="Times" pitchFamily="18" charset="0"/>
              </a:rPr>
              <a:t>)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 flipV="1">
            <a:off x="1966913" y="4073525"/>
            <a:ext cx="166687" cy="590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414838" y="3522663"/>
            <a:ext cx="42973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en-US" sz="1600"/>
              <a:t> Dimensionality of propagation problem</a:t>
            </a:r>
          </a:p>
          <a:p>
            <a:pPr algn="l">
              <a:buFontTx/>
              <a:buChar char="•"/>
            </a:pPr>
            <a:r>
              <a:rPr lang="en-US" sz="1600"/>
              <a:t> Medium wavenumber/sound speed variation</a:t>
            </a:r>
          </a:p>
          <a:p>
            <a:pPr algn="l">
              <a:buFontTx/>
              <a:buChar char="•"/>
            </a:pPr>
            <a:r>
              <a:rPr lang="en-US" sz="1600"/>
              <a:t> Boundary geometry and conditions</a:t>
            </a:r>
          </a:p>
          <a:p>
            <a:pPr algn="l">
              <a:buFontTx/>
              <a:buChar char="•"/>
            </a:pPr>
            <a:r>
              <a:rPr lang="en-US" sz="1600"/>
              <a:t> Source-receiver geometry</a:t>
            </a:r>
          </a:p>
          <a:p>
            <a:pPr algn="l">
              <a:buFontTx/>
              <a:buChar char="•"/>
            </a:pPr>
            <a:r>
              <a:rPr lang="en-US" sz="1600"/>
              <a:t> Frequency and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99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12262</TotalTime>
  <Words>106</Words>
  <Application>Microsoft Macintosh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Unicode MS</vt:lpstr>
      <vt:lpstr>Symbol</vt:lpstr>
      <vt:lpstr>Times</vt:lpstr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Ocean Acoustic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saic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saic</dc:creator>
  <cp:lastModifiedBy>Peter Gerstoft</cp:lastModifiedBy>
  <cp:revision>123</cp:revision>
  <cp:lastPrinted>2001-07-20T21:15:27Z</cp:lastPrinted>
  <dcterms:created xsi:type="dcterms:W3CDTF">2001-07-11T20:15:47Z</dcterms:created>
  <dcterms:modified xsi:type="dcterms:W3CDTF">2016-12-15T10:08:57Z</dcterms:modified>
</cp:coreProperties>
</file>