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257" r:id="rId3"/>
    <p:sldId id="259" r:id="rId4"/>
    <p:sldId id="260" r:id="rId5"/>
    <p:sldId id="261" r:id="rId6"/>
    <p:sldId id="262" r:id="rId7"/>
    <p:sldId id="263" r:id="rId8"/>
    <p:sldId id="264" r:id="rId9"/>
    <p:sldId id="265" r:id="rId10"/>
    <p:sldId id="266" r:id="rId11"/>
    <p:sldId id="281" r:id="rId12"/>
    <p:sldId id="268" r:id="rId13"/>
    <p:sldId id="270" r:id="rId14"/>
    <p:sldId id="272" r:id="rId15"/>
    <p:sldId id="273" r:id="rId16"/>
    <p:sldId id="274" r:id="rId17"/>
    <p:sldId id="275" r:id="rId18"/>
    <p:sldId id="276" r:id="rId19"/>
    <p:sldId id="277" r:id="rId20"/>
    <p:sldId id="278" r:id="rId21"/>
    <p:sldId id="279" r:id="rId22"/>
    <p:sldId id="280" r:id="rId23"/>
    <p:sldId id="291" r:id="rId24"/>
    <p:sldId id="288" r:id="rId25"/>
    <p:sldId id="292" r:id="rId26"/>
    <p:sldId id="289" r:id="rId27"/>
    <p:sldId id="282" r:id="rId28"/>
    <p:sldId id="283" r:id="rId29"/>
    <p:sldId id="284"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9" d="100"/>
          <a:sy n="69" d="100"/>
        </p:scale>
        <p:origin x="-462" y="-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wkash\Desktop\all%20notes%20for%20fib\fib%20global%20indian%20pie%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plotArea>
      <c:layout/>
      <c:pieChart>
        <c:varyColors val="1"/>
        <c:ser>
          <c:idx val="0"/>
          <c:order val="0"/>
          <c:tx>
            <c:strRef>
              <c:f>Sheet1!$D$50</c:f>
              <c:strCache>
                <c:ptCount val="1"/>
                <c:pt idx="0">
                  <c:v>No. of STATE</c:v>
                </c:pt>
              </c:strCache>
            </c:strRef>
          </c:tx>
          <c:cat>
            <c:strRef>
              <c:f>Sheet1!$C$51:$C$58</c:f>
              <c:strCache>
                <c:ptCount val="8"/>
                <c:pt idx="0">
                  <c:v>E.coli</c:v>
                </c:pt>
                <c:pt idx="1">
                  <c:v>T.C.</c:v>
                </c:pt>
                <c:pt idx="2">
                  <c:v>F.C.</c:v>
                </c:pt>
                <c:pt idx="3">
                  <c:v>Enterococci</c:v>
                </c:pt>
                <c:pt idx="4">
                  <c:v>F.S.</c:v>
                </c:pt>
                <c:pt idx="5">
                  <c:v>Salmonella</c:v>
                </c:pt>
                <c:pt idx="6">
                  <c:v>Vibrio</c:v>
                </c:pt>
                <c:pt idx="7">
                  <c:v>Shigella</c:v>
                </c:pt>
              </c:strCache>
            </c:strRef>
          </c:cat>
          <c:val>
            <c:numRef>
              <c:f>Sheet1!$D$51:$D$58</c:f>
              <c:numCache>
                <c:formatCode>General</c:formatCode>
                <c:ptCount val="8"/>
                <c:pt idx="0">
                  <c:v>6</c:v>
                </c:pt>
                <c:pt idx="1">
                  <c:v>8</c:v>
                </c:pt>
                <c:pt idx="2">
                  <c:v>5</c:v>
                </c:pt>
                <c:pt idx="3">
                  <c:v>2</c:v>
                </c:pt>
                <c:pt idx="4">
                  <c:v>5</c:v>
                </c:pt>
                <c:pt idx="5">
                  <c:v>7</c:v>
                </c:pt>
                <c:pt idx="6">
                  <c:v>8</c:v>
                </c:pt>
                <c:pt idx="7">
                  <c:v>4</c:v>
                </c:pt>
              </c:numCache>
            </c:numRef>
          </c:val>
        </c:ser>
        <c:firstSliceAng val="0"/>
      </c:pieChart>
    </c:plotArea>
    <c:legend>
      <c:legendPos val="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767255-9154-4001-BA5C-BD34B799218A}" type="datetimeFigureOut">
              <a:rPr lang="en-US" smtClean="0"/>
              <a:pPr/>
              <a:t>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4AD453-C3C0-4A33-9DE7-2131E50F456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4AD453-C3C0-4A33-9DE7-2131E50F456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E87ECA3-6151-42E3-B6FE-3ABDC59EA90F}" type="datetimeFigureOut">
              <a:rPr lang="en-US" smtClean="0"/>
              <a:pPr/>
              <a:t>1/9/2019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9A6915BC-988B-4716-8587-713E7F7A5EBC}"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87ECA3-6151-42E3-B6FE-3ABDC59EA90F}" type="datetimeFigureOut">
              <a:rPr lang="en-US" smtClean="0"/>
              <a:pPr/>
              <a:t>1/9/2019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A6915BC-988B-4716-8587-713E7F7A5E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87ECA3-6151-42E3-B6FE-3ABDC59EA90F}" type="datetimeFigureOut">
              <a:rPr lang="en-US" smtClean="0"/>
              <a:pPr/>
              <a:t>1/9/2019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A6915BC-988B-4716-8587-713E7F7A5E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87ECA3-6151-42E3-B6FE-3ABDC59EA90F}" type="datetimeFigureOut">
              <a:rPr lang="en-US" smtClean="0"/>
              <a:pPr/>
              <a:t>1/9/2019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A6915BC-988B-4716-8587-713E7F7A5E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E87ECA3-6151-42E3-B6FE-3ABDC59EA90F}" type="datetimeFigureOut">
              <a:rPr lang="en-US" smtClean="0"/>
              <a:pPr/>
              <a:t>1/9/2019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A6915BC-988B-4716-8587-713E7F7A5EBC}"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E87ECA3-6151-42E3-B6FE-3ABDC59EA90F}" type="datetimeFigureOut">
              <a:rPr lang="en-US" smtClean="0"/>
              <a:pPr/>
              <a:t>1/9/2019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A6915BC-988B-4716-8587-713E7F7A5E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E87ECA3-6151-42E3-B6FE-3ABDC59EA90F}" type="datetimeFigureOut">
              <a:rPr lang="en-US" smtClean="0"/>
              <a:pPr/>
              <a:t>1/9/2019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A6915BC-988B-4716-8587-713E7F7A5E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E87ECA3-6151-42E3-B6FE-3ABDC59EA90F}" type="datetimeFigureOut">
              <a:rPr lang="en-US" smtClean="0"/>
              <a:pPr/>
              <a:t>1/9/2019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A6915BC-988B-4716-8587-713E7F7A5E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E87ECA3-6151-42E3-B6FE-3ABDC59EA90F}" type="datetimeFigureOut">
              <a:rPr lang="en-US" smtClean="0"/>
              <a:pPr/>
              <a:t>1/9/2019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A6915BC-988B-4716-8587-713E7F7A5EBC}"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E87ECA3-6151-42E3-B6FE-3ABDC59EA90F}" type="datetimeFigureOut">
              <a:rPr lang="en-US" smtClean="0"/>
              <a:pPr/>
              <a:t>1/9/2019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A6915BC-988B-4716-8587-713E7F7A5E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E87ECA3-6151-42E3-B6FE-3ABDC59EA90F}" type="datetimeFigureOut">
              <a:rPr lang="en-US" smtClean="0"/>
              <a:pPr/>
              <a:t>1/9/2019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A6915BC-988B-4716-8587-713E7F7A5EBC}"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E87ECA3-6151-42E3-B6FE-3ABDC59EA90F}" type="datetimeFigureOut">
              <a:rPr lang="en-US" smtClean="0"/>
              <a:pPr/>
              <a:t>1/9/2019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A6915BC-988B-4716-8587-713E7F7A5EBC}"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534400" cy="2209800"/>
          </a:xfrm>
        </p:spPr>
        <p:txBody>
          <a:bodyPr>
            <a:normAutofit fontScale="90000"/>
          </a:bodyPr>
          <a:lstStyle/>
          <a:p>
            <a:pPr algn="ctr"/>
            <a:r>
              <a:rPr lang="en-US" dirty="0" smtClean="0">
                <a:solidFill>
                  <a:srgbClr val="000000"/>
                </a:solidFill>
                <a:effectLst/>
                <a:latin typeface="Calibri" pitchFamily="34" charset="0"/>
                <a:ea typeface="Times New Roman" pitchFamily="18" charset="0"/>
                <a:cs typeface="Mangal" pitchFamily="18" charset="0"/>
              </a:rPr>
              <a:t/>
            </a:r>
            <a:br>
              <a:rPr lang="en-US" dirty="0" smtClean="0">
                <a:solidFill>
                  <a:srgbClr val="000000"/>
                </a:solidFill>
                <a:effectLst/>
                <a:latin typeface="Calibri" pitchFamily="34" charset="0"/>
                <a:ea typeface="Times New Roman" pitchFamily="18" charset="0"/>
                <a:cs typeface="Mangal" pitchFamily="18" charset="0"/>
              </a:rPr>
            </a:br>
            <a:r>
              <a:rPr lang="en-US" dirty="0" smtClean="0">
                <a:solidFill>
                  <a:srgbClr val="000000"/>
                </a:solidFill>
                <a:effectLst/>
                <a:latin typeface="Calibri" pitchFamily="34" charset="0"/>
                <a:ea typeface="Times New Roman" pitchFamily="18" charset="0"/>
                <a:cs typeface="Mangal" pitchFamily="18" charset="0"/>
              </a:rPr>
              <a:t/>
            </a:r>
            <a:br>
              <a:rPr lang="en-US" dirty="0" smtClean="0">
                <a:solidFill>
                  <a:srgbClr val="000000"/>
                </a:solidFill>
                <a:effectLst/>
                <a:latin typeface="Calibri" pitchFamily="34" charset="0"/>
                <a:ea typeface="Times New Roman" pitchFamily="18" charset="0"/>
                <a:cs typeface="Mangal" pitchFamily="18" charset="0"/>
              </a:rPr>
            </a:br>
            <a:r>
              <a:rPr lang="en-US" dirty="0" smtClean="0">
                <a:solidFill>
                  <a:srgbClr val="000000"/>
                </a:solidFill>
                <a:effectLst/>
                <a:latin typeface="Calibri" pitchFamily="34" charset="0"/>
                <a:ea typeface="Times New Roman" pitchFamily="18" charset="0"/>
                <a:cs typeface="Mangal" pitchFamily="18" charset="0"/>
              </a:rPr>
              <a:t/>
            </a:r>
            <a:br>
              <a:rPr lang="en-US" dirty="0" smtClean="0">
                <a:solidFill>
                  <a:srgbClr val="000000"/>
                </a:solidFill>
                <a:effectLst/>
                <a:latin typeface="Calibri" pitchFamily="34" charset="0"/>
                <a:ea typeface="Times New Roman" pitchFamily="18" charset="0"/>
                <a:cs typeface="Mangal" pitchFamily="18" charset="0"/>
              </a:rPr>
            </a:br>
            <a:r>
              <a:rPr lang="en-US" dirty="0" smtClean="0">
                <a:solidFill>
                  <a:srgbClr val="000000"/>
                </a:solidFill>
                <a:effectLst/>
                <a:latin typeface="Calibri" pitchFamily="34" charset="0"/>
                <a:ea typeface="Times New Roman" pitchFamily="18" charset="0"/>
                <a:cs typeface="Mangal" pitchFamily="18" charset="0"/>
              </a:rPr>
              <a:t/>
            </a:r>
            <a:br>
              <a:rPr lang="en-US" dirty="0" smtClean="0">
                <a:solidFill>
                  <a:srgbClr val="000000"/>
                </a:solidFill>
                <a:effectLst/>
                <a:latin typeface="Calibri" pitchFamily="34" charset="0"/>
                <a:ea typeface="Times New Roman" pitchFamily="18" charset="0"/>
                <a:cs typeface="Mangal" pitchFamily="18" charset="0"/>
              </a:rPr>
            </a:br>
            <a:r>
              <a:rPr lang="en-US" dirty="0" smtClean="0">
                <a:solidFill>
                  <a:srgbClr val="000000"/>
                </a:solidFill>
                <a:effectLst/>
                <a:latin typeface="Calibri" pitchFamily="34" charset="0"/>
                <a:ea typeface="Times New Roman" pitchFamily="18" charset="0"/>
                <a:cs typeface="Mangal" pitchFamily="18" charset="0"/>
              </a:rPr>
              <a:t/>
            </a:r>
            <a:br>
              <a:rPr lang="en-US" dirty="0" smtClean="0">
                <a:solidFill>
                  <a:srgbClr val="000000"/>
                </a:solidFill>
                <a:effectLst/>
                <a:latin typeface="Calibri" pitchFamily="34" charset="0"/>
                <a:ea typeface="Times New Roman" pitchFamily="18" charset="0"/>
                <a:cs typeface="Mangal" pitchFamily="18" charset="0"/>
              </a:rPr>
            </a:br>
            <a:r>
              <a:rPr lang="en-US" sz="4000" b="1" dirty="0" smtClean="0">
                <a:solidFill>
                  <a:srgbClr val="000000"/>
                </a:solidFill>
                <a:effectLst/>
                <a:latin typeface="Calibri" pitchFamily="34" charset="0"/>
                <a:ea typeface="Times New Roman" pitchFamily="18" charset="0"/>
                <a:cs typeface="Mangal" pitchFamily="18" charset="0"/>
              </a:rPr>
              <a:t>Global scenario and detection techniques of pathogenic fecal indicator bacteria (FIB) in the estuarine, river, coastal ecosystem </a:t>
            </a:r>
            <a:r>
              <a:rPr lang="en-US" dirty="0" smtClean="0">
                <a:solidFill>
                  <a:srgbClr val="000000"/>
                </a:solidFill>
                <a:effectLst/>
                <a:latin typeface="Calibri" pitchFamily="34" charset="0"/>
                <a:ea typeface="Times New Roman" pitchFamily="18" charset="0"/>
                <a:cs typeface="Mangal" pitchFamily="18" charset="0"/>
              </a:rPr>
              <a:t/>
            </a:r>
            <a:br>
              <a:rPr lang="en-US" dirty="0" smtClean="0">
                <a:solidFill>
                  <a:srgbClr val="000000"/>
                </a:solidFill>
                <a:effectLst/>
                <a:latin typeface="Calibri" pitchFamily="34" charset="0"/>
                <a:ea typeface="Times New Roman" pitchFamily="18" charset="0"/>
                <a:cs typeface="Mangal" pitchFamily="18" charset="0"/>
              </a:rPr>
            </a:br>
            <a:endParaRPr lang="en-US" dirty="0"/>
          </a:p>
        </p:txBody>
      </p:sp>
      <p:sp>
        <p:nvSpPr>
          <p:cNvPr id="3" name="Subtitle 2"/>
          <p:cNvSpPr>
            <a:spLocks noGrp="1"/>
          </p:cNvSpPr>
          <p:nvPr>
            <p:ph type="subTitle" idx="1"/>
          </p:nvPr>
        </p:nvSpPr>
        <p:spPr>
          <a:xfrm>
            <a:off x="533400" y="1905000"/>
            <a:ext cx="7772400" cy="4953000"/>
          </a:xfrm>
        </p:spPr>
        <p:txBody>
          <a:bodyPr>
            <a:normAutofit lnSpcReduction="10000"/>
          </a:bodyPr>
          <a:lstStyle/>
          <a:p>
            <a:pPr marL="404813" lvl="0" indent="-377825" algn="just" eaLnBrk="0" fontAlgn="base" hangingPunct="0">
              <a:spcBef>
                <a:spcPct val="0"/>
              </a:spcBef>
              <a:spcAft>
                <a:spcPct val="0"/>
              </a:spcAft>
              <a:tabLst>
                <a:tab pos="342900" algn="l"/>
              </a:tabLst>
            </a:pPr>
            <a:endParaRPr kumimoji="0" lang="en-US" sz="280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marL="404813" lvl="0" indent="-377825" algn="just" eaLnBrk="0" fontAlgn="base" hangingPunct="0">
              <a:spcBef>
                <a:spcPct val="0"/>
              </a:spcBef>
              <a:spcAft>
                <a:spcPct val="0"/>
              </a:spcAft>
              <a:tabLst>
                <a:tab pos="342900" algn="l"/>
              </a:tabLst>
            </a:pPr>
            <a:endParaRPr lang="en-US" sz="2800" dirty="0" smtClean="0">
              <a:solidFill>
                <a:srgbClr val="000000"/>
              </a:solidFill>
              <a:latin typeface="Calibri" pitchFamily="34" charset="0"/>
              <a:ea typeface="Times New Roman" pitchFamily="18" charset="0"/>
              <a:cs typeface="Calibri" pitchFamily="34" charset="0"/>
            </a:endParaRPr>
          </a:p>
          <a:p>
            <a:pPr marL="404813" lvl="0" indent="-377825" algn="just" eaLnBrk="0" fontAlgn="base" hangingPunct="0">
              <a:spcBef>
                <a:spcPct val="0"/>
              </a:spcBef>
              <a:spcAft>
                <a:spcPct val="0"/>
              </a:spcAft>
              <a:tabLst>
                <a:tab pos="342900" algn="l"/>
              </a:tabLst>
            </a:pPr>
            <a:endParaRPr kumimoji="0" lang="en-US" sz="280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marL="404813" lvl="0" indent="-377825" algn="just" eaLnBrk="0" fontAlgn="base" hangingPunct="0">
              <a:spcBef>
                <a:spcPct val="0"/>
              </a:spcBef>
              <a:spcAft>
                <a:spcPct val="0"/>
              </a:spcAft>
              <a:tabLst>
                <a:tab pos="342900" algn="l"/>
              </a:tabLst>
            </a:pPr>
            <a:endParaRPr lang="en-US" sz="2800" dirty="0" smtClean="0">
              <a:solidFill>
                <a:srgbClr val="000000"/>
              </a:solidFill>
              <a:latin typeface="Calibri" pitchFamily="34" charset="0"/>
              <a:ea typeface="Times New Roman" pitchFamily="18" charset="0"/>
              <a:cs typeface="Calibri" pitchFamily="34" charset="0"/>
            </a:endParaRPr>
          </a:p>
          <a:p>
            <a:pPr marL="404813" lvl="0" indent="-377825" algn="ctr" eaLnBrk="0" fontAlgn="base" hangingPunct="0">
              <a:spcBef>
                <a:spcPct val="0"/>
              </a:spcBef>
              <a:spcAft>
                <a:spcPct val="0"/>
              </a:spcAft>
              <a:tabLst>
                <a:tab pos="342900" algn="l"/>
              </a:tabLst>
            </a:pPr>
            <a:r>
              <a:rPr kumimoji="0" lang="en-US" sz="280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endParaRPr lang="en-US" sz="2800" dirty="0" smtClean="0">
              <a:solidFill>
                <a:srgbClr val="000000"/>
              </a:solidFill>
              <a:latin typeface="Calibri" pitchFamily="34" charset="0"/>
              <a:ea typeface="Times New Roman" pitchFamily="18" charset="0"/>
              <a:cs typeface="Calibri" pitchFamily="34" charset="0"/>
            </a:endParaRPr>
          </a:p>
          <a:p>
            <a:pPr marL="404813" lvl="0" indent="-377825" algn="ctr" eaLnBrk="0" fontAlgn="base" hangingPunct="0">
              <a:spcBef>
                <a:spcPct val="0"/>
              </a:spcBef>
              <a:spcAft>
                <a:spcPct val="0"/>
              </a:spcAft>
              <a:tabLst>
                <a:tab pos="342900" algn="l"/>
              </a:tabLst>
            </a:pPr>
            <a:endParaRPr lang="en-US" sz="2400" b="1" dirty="0" smtClean="0">
              <a:solidFill>
                <a:srgbClr val="000000"/>
              </a:solidFill>
              <a:latin typeface="Calibri" pitchFamily="34" charset="0"/>
              <a:ea typeface="Times New Roman" pitchFamily="18" charset="0"/>
              <a:cs typeface="Calibri" pitchFamily="34" charset="0"/>
            </a:endParaRPr>
          </a:p>
          <a:p>
            <a:pPr marL="404813" lvl="0" indent="-377825" algn="ctr" eaLnBrk="0" fontAlgn="base" hangingPunct="0">
              <a:spcBef>
                <a:spcPct val="0"/>
              </a:spcBef>
              <a:spcAft>
                <a:spcPct val="0"/>
              </a:spcAft>
              <a:tabLst>
                <a:tab pos="342900" algn="l"/>
              </a:tabLst>
            </a:pPr>
            <a:r>
              <a:rPr lang="en-US" sz="2400" b="1" dirty="0" smtClean="0">
                <a:solidFill>
                  <a:srgbClr val="000000"/>
                </a:solidFill>
                <a:latin typeface="Calibri" pitchFamily="34" charset="0"/>
                <a:ea typeface="Times New Roman" pitchFamily="18" charset="0"/>
                <a:cs typeface="Calibri" pitchFamily="34" charset="0"/>
              </a:rPr>
              <a:t>Document Retrieval, Literature Review, and Scientific Reading and Writing</a:t>
            </a:r>
            <a:endParaRPr kumimoji="0" lang="en-US" sz="24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marL="404813" lvl="0" indent="-377825" algn="ctr" eaLnBrk="0" fontAlgn="base" hangingPunct="0">
              <a:spcBef>
                <a:spcPct val="0"/>
              </a:spcBef>
              <a:spcAft>
                <a:spcPct val="0"/>
              </a:spcAft>
              <a:tabLst>
                <a:tab pos="342900" algn="l"/>
              </a:tabLst>
            </a:pPr>
            <a:endParaRPr lang="en-US" sz="1800" b="1" dirty="0" smtClean="0">
              <a:solidFill>
                <a:srgbClr val="000000"/>
              </a:solidFill>
              <a:latin typeface="Calibri" pitchFamily="34" charset="0"/>
              <a:ea typeface="Times New Roman" pitchFamily="18" charset="0"/>
              <a:cs typeface="Calibri" pitchFamily="34" charset="0"/>
            </a:endParaRPr>
          </a:p>
          <a:p>
            <a:pPr marL="404813" lvl="0" indent="-377825" algn="ctr" eaLnBrk="0" fontAlgn="base" hangingPunct="0">
              <a:spcBef>
                <a:spcPct val="0"/>
              </a:spcBef>
              <a:spcAft>
                <a:spcPct val="0"/>
              </a:spcAft>
              <a:tabLst>
                <a:tab pos="342900" algn="l"/>
              </a:tabLst>
            </a:pPr>
            <a:endParaRPr kumimoji="0" lang="en-US"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marL="404813" lvl="0" indent="-377825" eaLnBrk="0" fontAlgn="base" hangingPunct="0">
              <a:spcBef>
                <a:spcPct val="0"/>
              </a:spcBef>
              <a:spcAft>
                <a:spcPct val="0"/>
              </a:spcAft>
              <a:tabLst>
                <a:tab pos="342900" algn="l"/>
              </a:tabLst>
            </a:pPr>
            <a:r>
              <a:rPr kumimoji="0" lang="en-US" sz="200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sz="2000" i="0" u="none" strike="noStrike" cap="none" normalizeH="0" dirty="0" smtClean="0">
                <a:ln>
                  <a:noFill/>
                </a:ln>
                <a:solidFill>
                  <a:srgbClr val="000000"/>
                </a:solidFill>
                <a:effectLst/>
                <a:latin typeface="Calibri" pitchFamily="34" charset="0"/>
                <a:ea typeface="Times New Roman" pitchFamily="18" charset="0"/>
                <a:cs typeface="Calibri" pitchFamily="34" charset="0"/>
              </a:rPr>
              <a:t>   </a:t>
            </a:r>
            <a:r>
              <a:rPr kumimoji="0" lang="en-US" sz="200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Awkash</a:t>
            </a:r>
            <a:r>
              <a:rPr kumimoji="0" lang="en-US" sz="2000" i="0" u="none" strike="noStrike" cap="none" normalizeH="0" dirty="0" smtClean="0">
                <a:ln>
                  <a:noFill/>
                </a:ln>
                <a:solidFill>
                  <a:srgbClr val="000000"/>
                </a:solidFill>
                <a:effectLst/>
                <a:latin typeface="Calibri" pitchFamily="34" charset="0"/>
                <a:ea typeface="Times New Roman" pitchFamily="18" charset="0"/>
                <a:cs typeface="Calibri" pitchFamily="34" charset="0"/>
              </a:rPr>
              <a:t> Sharma</a:t>
            </a:r>
          </a:p>
          <a:p>
            <a:pPr marL="404813" lvl="0" indent="-377825" eaLnBrk="0" fontAlgn="base" hangingPunct="0">
              <a:spcBef>
                <a:spcPct val="0"/>
              </a:spcBef>
              <a:spcAft>
                <a:spcPct val="0"/>
              </a:spcAft>
              <a:tabLst>
                <a:tab pos="342900" algn="l"/>
              </a:tabLst>
            </a:pPr>
            <a:r>
              <a:rPr lang="en-US" sz="2000" dirty="0" smtClean="0">
                <a:solidFill>
                  <a:srgbClr val="000000"/>
                </a:solidFill>
                <a:latin typeface="Calibri" pitchFamily="34" charset="0"/>
                <a:ea typeface="Times New Roman" pitchFamily="18" charset="0"/>
                <a:cs typeface="Calibri" pitchFamily="34" charset="0"/>
              </a:rPr>
              <a:t>      Marine Pharmacology</a:t>
            </a:r>
          </a:p>
          <a:p>
            <a:pPr marL="404813" lvl="0" indent="-377825" eaLnBrk="0" fontAlgn="base" hangingPunct="0">
              <a:spcBef>
                <a:spcPct val="0"/>
              </a:spcBef>
              <a:spcAft>
                <a:spcPct val="0"/>
              </a:spcAft>
              <a:tabLst>
                <a:tab pos="342900" algn="l"/>
              </a:tabLst>
            </a:pPr>
            <a:r>
              <a:rPr kumimoji="0" lang="en-US" sz="2000" i="0" u="none" strike="noStrike" cap="none" normalizeH="0" dirty="0" smtClean="0">
                <a:ln>
                  <a:noFill/>
                </a:ln>
                <a:solidFill>
                  <a:srgbClr val="000000"/>
                </a:solidFill>
                <a:effectLst/>
                <a:latin typeface="Calibri" pitchFamily="34" charset="0"/>
                <a:ea typeface="Times New Roman" pitchFamily="18" charset="0"/>
                <a:cs typeface="Calibri" pitchFamily="34" charset="0"/>
              </a:rPr>
              <a:t>      Student ID-11834066</a:t>
            </a:r>
          </a:p>
          <a:p>
            <a:pPr marL="404813" lvl="0" indent="-377825" eaLnBrk="0" fontAlgn="base" hangingPunct="0">
              <a:spcBef>
                <a:spcPct val="0"/>
              </a:spcBef>
              <a:spcAft>
                <a:spcPct val="0"/>
              </a:spcAft>
              <a:tabLst>
                <a:tab pos="342900" algn="l"/>
              </a:tabLst>
            </a:pPr>
            <a:r>
              <a:rPr kumimoji="0" lang="en-US" sz="2000" i="0" u="none" strike="noStrike" cap="none" normalizeH="0" dirty="0" smtClean="0">
                <a:ln>
                  <a:noFill/>
                </a:ln>
                <a:solidFill>
                  <a:srgbClr val="000000"/>
                </a:solidFill>
                <a:effectLst/>
                <a:latin typeface="Calibri" pitchFamily="34" charset="0"/>
                <a:ea typeface="Times New Roman" pitchFamily="18" charset="0"/>
                <a:cs typeface="Calibri" pitchFamily="34" charset="0"/>
              </a:rPr>
              <a:t>      Ocean College, Zhejiang University</a:t>
            </a:r>
          </a:p>
          <a:p>
            <a:pPr marL="404813" lvl="0" indent="-377825" eaLnBrk="0" fontAlgn="base" hangingPunct="0">
              <a:spcBef>
                <a:spcPct val="0"/>
              </a:spcBef>
              <a:spcAft>
                <a:spcPct val="0"/>
              </a:spcAft>
              <a:tabLst>
                <a:tab pos="342900" algn="l"/>
              </a:tabLst>
            </a:pPr>
            <a:r>
              <a:rPr lang="en-US" sz="2000" dirty="0" smtClean="0">
                <a:solidFill>
                  <a:srgbClr val="000000"/>
                </a:solidFill>
                <a:latin typeface="Calibri" pitchFamily="34" charset="0"/>
                <a:ea typeface="Times New Roman" pitchFamily="18" charset="0"/>
                <a:cs typeface="Calibri" pitchFamily="34" charset="0"/>
              </a:rPr>
              <a:t>      </a:t>
            </a:r>
            <a:r>
              <a:rPr lang="en-US" sz="2000" dirty="0" err="1" smtClean="0">
                <a:solidFill>
                  <a:srgbClr val="000000"/>
                </a:solidFill>
                <a:latin typeface="Calibri" pitchFamily="34" charset="0"/>
                <a:ea typeface="Times New Roman" pitchFamily="18" charset="0"/>
                <a:cs typeface="Calibri" pitchFamily="34" charset="0"/>
              </a:rPr>
              <a:t>Zhoushan</a:t>
            </a:r>
            <a:r>
              <a:rPr lang="en-US" sz="2000" dirty="0" smtClean="0">
                <a:solidFill>
                  <a:srgbClr val="000000"/>
                </a:solidFill>
                <a:latin typeface="Calibri" pitchFamily="34" charset="0"/>
                <a:ea typeface="Times New Roman" pitchFamily="18" charset="0"/>
                <a:cs typeface="Calibri" pitchFamily="34" charset="0"/>
              </a:rPr>
              <a:t>, China</a:t>
            </a:r>
            <a:endParaRPr kumimoji="0" lang="en-US" sz="2000" i="0" u="none" strike="noStrike" cap="none" normalizeH="0" dirty="0" smtClean="0">
              <a:ln>
                <a:noFill/>
              </a:ln>
              <a:solidFill>
                <a:srgbClr val="000000"/>
              </a:solidFill>
              <a:effectLst/>
              <a:latin typeface="Calibri" pitchFamily="34" charset="0"/>
              <a:ea typeface="Times New Roman" pitchFamily="18" charset="0"/>
              <a:cs typeface="Calibri" pitchFamily="34" charset="0"/>
            </a:endParaRPr>
          </a:p>
          <a:p>
            <a:pPr marL="404813" lvl="0" indent="-377825" algn="just" eaLnBrk="0" fontAlgn="base" hangingPunct="0">
              <a:spcBef>
                <a:spcPct val="0"/>
              </a:spcBef>
              <a:spcAft>
                <a:spcPct val="0"/>
              </a:spcAft>
              <a:tabLst>
                <a:tab pos="342900" algn="l"/>
              </a:tabLst>
            </a:pPr>
            <a:endParaRPr kumimoji="0" lang="en-US" sz="8000" i="0" u="none" strike="noStrike" cap="none" normalizeH="0" baseline="0" dirty="0" smtClean="0">
              <a:ln>
                <a:noFill/>
              </a:ln>
              <a:solidFill>
                <a:schemeClr val="tx1"/>
              </a:solidFill>
              <a:effectLst/>
              <a:latin typeface="Calibri" pitchFamily="34" charset="0"/>
              <a:cs typeface="Calibri" pitchFamily="34" charset="0"/>
            </a:endParaRPr>
          </a:p>
          <a:p>
            <a:pPr algn="just"/>
            <a:endParaRPr lang="en-US" dirty="0"/>
          </a:p>
        </p:txBody>
      </p:sp>
      <p:pic>
        <p:nvPicPr>
          <p:cNvPr id="4" name="Picture 3"/>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276600" y="1981200"/>
            <a:ext cx="2362200" cy="20574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42900" algn="l"/>
              </a:tabLst>
            </a:pPr>
            <a:endParaRPr kumimoji="0" lang="en-US" sz="1200" b="1"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342900" algn="l"/>
              </a:tabLst>
            </a:pPr>
            <a:endParaRPr lang="en-US" sz="2400" b="1" dirty="0">
              <a:solidFill>
                <a:srgbClr val="000000"/>
              </a:solidFill>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342900" algn="l"/>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42900" algn="l"/>
              </a:tabLst>
            </a:pPr>
            <a:endParaRPr kumimoji="0" lang="en-US" sz="2400" b="1"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42900" algn="l"/>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nvGraphicFramePr>
        <p:xfrm>
          <a:off x="0" y="0"/>
          <a:ext cx="9144000" cy="6858000"/>
        </p:xfrm>
        <a:graphic>
          <a:graphicData uri="http://schemas.openxmlformats.org/drawingml/2006/table">
            <a:tbl>
              <a:tblPr/>
              <a:tblGrid>
                <a:gridCol w="669472"/>
                <a:gridCol w="2024743"/>
                <a:gridCol w="2041071"/>
                <a:gridCol w="1714501"/>
                <a:gridCol w="2694213"/>
              </a:tblGrid>
              <a:tr h="711599">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5</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Escherichia coli (EC) and </a:t>
                      </a:r>
                      <a:r>
                        <a:rPr lang="en-US" sz="1100" dirty="0" err="1">
                          <a:solidFill>
                            <a:srgbClr val="000000"/>
                          </a:solidFill>
                          <a:latin typeface="Calibri" pitchFamily="34" charset="0"/>
                          <a:ea typeface="Times New Roman"/>
                          <a:cs typeface="Calibri" pitchFamily="34" charset="0"/>
                        </a:rPr>
                        <a:t>Enterococcus</a:t>
                      </a:r>
                      <a:r>
                        <a:rPr lang="en-US" sz="1100" dirty="0">
                          <a:solidFill>
                            <a:srgbClr val="000000"/>
                          </a:solidFill>
                          <a:latin typeface="Calibri" pitchFamily="34" charset="0"/>
                          <a:ea typeface="Times New Roman"/>
                          <a:cs typeface="Calibri" pitchFamily="34" charset="0"/>
                        </a:rPr>
                        <a:t> spp. (ENT)</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New River Estuary (NRE),North Carolina (NC)</a:t>
                      </a:r>
                      <a:endParaRPr lang="en-US" sz="110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USA</a:t>
                      </a:r>
                      <a:endParaRPr lang="en-US" sz="110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Stumpf, Curtis H., et al. (2010)</a:t>
                      </a:r>
                      <a:endParaRPr lang="en-US" sz="110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599">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6</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Escherichia coli ,  </a:t>
                      </a:r>
                      <a:r>
                        <a:rPr lang="en-US" sz="1100" dirty="0" err="1">
                          <a:solidFill>
                            <a:srgbClr val="000000"/>
                          </a:solidFill>
                          <a:latin typeface="Calibri" pitchFamily="34" charset="0"/>
                          <a:ea typeface="Times New Roman"/>
                          <a:cs typeface="Calibri" pitchFamily="34" charset="0"/>
                        </a:rPr>
                        <a:t>genusSalmonella</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estuarine diamondback terrapin</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USA</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Harwood, Valerie J., et al.  (1999)</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321">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7</a:t>
                      </a:r>
                      <a:endParaRPr lang="en-US" sz="110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Vibrio</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vulnificus,oysters</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the Great Bay estuary</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United kingdom</a:t>
                      </a:r>
                      <a:endParaRPr lang="en-US" sz="110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100" dirty="0">
                        <a:solidFill>
                          <a:srgbClr val="000000"/>
                        </a:solidFill>
                        <a:latin typeface="Calibri" pitchFamily="34" charset="0"/>
                        <a:ea typeface="Times New Roman"/>
                        <a:cs typeface="Calibri" pitchFamily="34" charset="0"/>
                      </a:endParaRPr>
                    </a:p>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O'neill</a:t>
                      </a:r>
                      <a:r>
                        <a:rPr lang="en-US" sz="1100" dirty="0">
                          <a:solidFill>
                            <a:srgbClr val="000000"/>
                          </a:solidFill>
                          <a:latin typeface="Calibri" pitchFamily="34" charset="0"/>
                          <a:ea typeface="Times New Roman"/>
                          <a:cs typeface="Calibri" pitchFamily="34" charset="0"/>
                        </a:rPr>
                        <a:t>, K. R., S. H. Jones, and D. J. Grimes et. al.  (1992)</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599">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8</a:t>
                      </a:r>
                      <a:endParaRPr lang="en-US" sz="110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fewer total and fecal bacteria</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Chesapeake Bay region, the </a:t>
                      </a:r>
                      <a:r>
                        <a:rPr lang="en-US" sz="1100" dirty="0" err="1">
                          <a:solidFill>
                            <a:srgbClr val="000000"/>
                          </a:solidFill>
                          <a:latin typeface="Calibri" pitchFamily="34" charset="0"/>
                          <a:ea typeface="Times New Roman"/>
                          <a:cs typeface="Calibri" pitchFamily="34" charset="0"/>
                        </a:rPr>
                        <a:t>Lynnhaven</a:t>
                      </a:r>
                      <a:r>
                        <a:rPr lang="en-US" sz="1100" dirty="0">
                          <a:solidFill>
                            <a:srgbClr val="000000"/>
                          </a:solidFill>
                          <a:latin typeface="Calibri" pitchFamily="34" charset="0"/>
                          <a:ea typeface="Times New Roman"/>
                          <a:cs typeface="Calibri" pitchFamily="34" charset="0"/>
                        </a:rPr>
                        <a:t> Estuary</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USA</a:t>
                      </a:r>
                      <a:endParaRPr lang="en-US" sz="110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Erkenbrecher</a:t>
                      </a:r>
                      <a:r>
                        <a:rPr lang="en-US" sz="1100" dirty="0">
                          <a:solidFill>
                            <a:srgbClr val="000000"/>
                          </a:solidFill>
                          <a:latin typeface="Calibri" pitchFamily="34" charset="0"/>
                          <a:ea typeface="Times New Roman"/>
                          <a:cs typeface="Calibri" pitchFamily="34" charset="0"/>
                        </a:rPr>
                        <a:t> et. al. (1981)</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599">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9</a:t>
                      </a:r>
                      <a:endParaRPr lang="en-US" sz="110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Enterococci</a:t>
                      </a:r>
                      <a:r>
                        <a:rPr lang="en-US" sz="1100" dirty="0">
                          <a:solidFill>
                            <a:srgbClr val="000000"/>
                          </a:solidFill>
                          <a:latin typeface="Calibri" pitchFamily="34" charset="0"/>
                          <a:ea typeface="Times New Roman"/>
                          <a:cs typeface="Calibri" pitchFamily="34" charset="0"/>
                        </a:rPr>
                        <a:t> and Escherichia coli)</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Hanalei Bay, </a:t>
                      </a:r>
                      <a:r>
                        <a:rPr lang="en-US" sz="1100" dirty="0" err="1">
                          <a:solidFill>
                            <a:srgbClr val="000000"/>
                          </a:solidFill>
                          <a:latin typeface="Calibri" pitchFamily="34" charset="0"/>
                          <a:ea typeface="Times New Roman"/>
                          <a:cs typeface="Calibri" pitchFamily="34" charset="0"/>
                        </a:rPr>
                        <a:t>Kaua`i</a:t>
                      </a:r>
                      <a:r>
                        <a:rPr lang="en-US" sz="1100" dirty="0">
                          <a:solidFill>
                            <a:srgbClr val="000000"/>
                          </a:solidFill>
                          <a:latin typeface="Calibri" pitchFamily="34" charset="0"/>
                          <a:ea typeface="Times New Roman"/>
                          <a:cs typeface="Calibri" pitchFamily="34" charset="0"/>
                        </a:rPr>
                        <a:t> (Hawai`i</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USA</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Knee, Karen L., et al.  (2008)</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572">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10</a:t>
                      </a:r>
                      <a:endParaRPr lang="en-US" sz="110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Escherichia coli (E. coli)</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lagoon of Venice</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ITALY</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Quero</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Grazia</a:t>
                      </a:r>
                      <a:r>
                        <a:rPr lang="en-US" sz="1100" dirty="0">
                          <a:solidFill>
                            <a:srgbClr val="000000"/>
                          </a:solidFill>
                          <a:latin typeface="Calibri" pitchFamily="34" charset="0"/>
                          <a:ea typeface="Times New Roman"/>
                          <a:cs typeface="Calibri" pitchFamily="34" charset="0"/>
                        </a:rPr>
                        <a:t> M., et al. (2015)</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572">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11</a:t>
                      </a:r>
                      <a:endParaRPr lang="en-US" sz="110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Fecal coloform</a:t>
                      </a:r>
                      <a:endParaRPr lang="en-US" sz="110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Ria</a:t>
                      </a:r>
                      <a:r>
                        <a:rPr lang="en-US" sz="1100" dirty="0">
                          <a:solidFill>
                            <a:srgbClr val="000000"/>
                          </a:solidFill>
                          <a:latin typeface="Calibri" pitchFamily="34" charset="0"/>
                          <a:ea typeface="Times New Roman"/>
                          <a:cs typeface="Calibri" pitchFamily="34" charset="0"/>
                        </a:rPr>
                        <a:t> Formosa  lagoon</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Portugal</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Cravo</a:t>
                      </a:r>
                      <a:r>
                        <a:rPr lang="en-US" sz="1100" dirty="0">
                          <a:solidFill>
                            <a:srgbClr val="000000"/>
                          </a:solidFill>
                          <a:latin typeface="Calibri" pitchFamily="34" charset="0"/>
                          <a:ea typeface="Times New Roman"/>
                          <a:cs typeface="Calibri" pitchFamily="34" charset="0"/>
                        </a:rPr>
                        <a:t>, Alexandra, et al. (2015)</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7398">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12</a:t>
                      </a:r>
                      <a:endParaRPr lang="en-US" sz="110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Escherichia coli (EC) and Enterococcus sp. (ENT), Vibrio sp.</a:t>
                      </a:r>
                      <a:endParaRPr lang="en-US" sz="110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Neuse River Estuary (NRE)</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USA</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Fries, J. Stephen, Gregory W. </a:t>
                      </a:r>
                      <a:r>
                        <a:rPr lang="en-US" sz="1100" dirty="0" err="1">
                          <a:solidFill>
                            <a:srgbClr val="000000"/>
                          </a:solidFill>
                          <a:latin typeface="Calibri" pitchFamily="34" charset="0"/>
                          <a:ea typeface="Times New Roman"/>
                          <a:cs typeface="Calibri" pitchFamily="34" charset="0"/>
                        </a:rPr>
                        <a:t>Characklis</a:t>
                      </a:r>
                      <a:r>
                        <a:rPr lang="en-US" sz="1100" dirty="0">
                          <a:solidFill>
                            <a:srgbClr val="000000"/>
                          </a:solidFill>
                          <a:latin typeface="Calibri" pitchFamily="34" charset="0"/>
                          <a:ea typeface="Times New Roman"/>
                          <a:cs typeface="Calibri" pitchFamily="34" charset="0"/>
                        </a:rPr>
                        <a:t>, and Rachel T. Noble et al. (2008)</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142">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13</a:t>
                      </a:r>
                      <a:endParaRPr lang="en-US" sz="110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Escherichia coli and faecal streptococci</a:t>
                      </a:r>
                      <a:endParaRPr lang="en-US" sz="110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Mahe Estuary, Kerala</a:t>
                      </a:r>
                      <a:endParaRPr lang="en-US" sz="110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India</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Gore, P. S., </a:t>
                      </a:r>
                      <a:r>
                        <a:rPr lang="en-US" sz="1100" dirty="0" err="1">
                          <a:solidFill>
                            <a:srgbClr val="000000"/>
                          </a:solidFill>
                          <a:latin typeface="Calibri" pitchFamily="34" charset="0"/>
                          <a:ea typeface="Times New Roman"/>
                          <a:cs typeface="Calibri" pitchFamily="34" charset="0"/>
                        </a:rPr>
                        <a:t>Raveendran</a:t>
                      </a:r>
                      <a:r>
                        <a:rPr lang="en-US" sz="1100" dirty="0">
                          <a:solidFill>
                            <a:srgbClr val="000000"/>
                          </a:solidFill>
                          <a:latin typeface="Calibri" pitchFamily="34" charset="0"/>
                          <a:ea typeface="Times New Roman"/>
                          <a:cs typeface="Calibri" pitchFamily="34" charset="0"/>
                        </a:rPr>
                        <a:t>, O., </a:t>
                      </a:r>
                      <a:r>
                        <a:rPr lang="en-US" sz="1100" dirty="0" err="1">
                          <a:solidFill>
                            <a:srgbClr val="000000"/>
                          </a:solidFill>
                          <a:latin typeface="Calibri" pitchFamily="34" charset="0"/>
                          <a:ea typeface="Times New Roman"/>
                          <a:cs typeface="Calibri" pitchFamily="34" charset="0"/>
                        </a:rPr>
                        <a:t>Iyer</a:t>
                      </a:r>
                      <a:r>
                        <a:rPr lang="en-US" sz="1100" dirty="0">
                          <a:solidFill>
                            <a:srgbClr val="000000"/>
                          </a:solidFill>
                          <a:latin typeface="Calibri" pitchFamily="34" charset="0"/>
                          <a:ea typeface="Times New Roman"/>
                          <a:cs typeface="Calibri" pitchFamily="34" charset="0"/>
                        </a:rPr>
                        <a:t>, T. S. G., </a:t>
                      </a:r>
                      <a:r>
                        <a:rPr lang="en-US" sz="1100" dirty="0" err="1">
                          <a:solidFill>
                            <a:srgbClr val="000000"/>
                          </a:solidFill>
                          <a:latin typeface="Calibri" pitchFamily="34" charset="0"/>
                          <a:ea typeface="Times New Roman"/>
                          <a:cs typeface="Calibri" pitchFamily="34" charset="0"/>
                        </a:rPr>
                        <a:t>Varma</a:t>
                      </a:r>
                      <a:r>
                        <a:rPr lang="en-US" sz="1100" dirty="0">
                          <a:solidFill>
                            <a:srgbClr val="000000"/>
                          </a:solidFill>
                          <a:latin typeface="Calibri" pitchFamily="34" charset="0"/>
                          <a:ea typeface="Times New Roman"/>
                          <a:cs typeface="Calibri" pitchFamily="34" charset="0"/>
                        </a:rPr>
                        <a:t>, P. R. G., &amp; </a:t>
                      </a:r>
                      <a:r>
                        <a:rPr lang="en-US" sz="1100" dirty="0" err="1">
                          <a:solidFill>
                            <a:srgbClr val="000000"/>
                          </a:solidFill>
                          <a:latin typeface="Calibri" pitchFamily="34" charset="0"/>
                          <a:ea typeface="Times New Roman"/>
                          <a:cs typeface="Calibri" pitchFamily="34" charset="0"/>
                        </a:rPr>
                        <a:t>Sankaranarayanan</a:t>
                      </a:r>
                      <a:r>
                        <a:rPr lang="en-US" sz="1100" dirty="0">
                          <a:solidFill>
                            <a:srgbClr val="000000"/>
                          </a:solidFill>
                          <a:latin typeface="Calibri" pitchFamily="34" charset="0"/>
                          <a:ea typeface="Times New Roman"/>
                          <a:cs typeface="Calibri" pitchFamily="34" charset="0"/>
                        </a:rPr>
                        <a:t>, V. N. et al. (1992).</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1599">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14</a:t>
                      </a:r>
                      <a:endParaRPr lang="en-US" sz="110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faecal indicators , Escherichia coli and Salmonella</a:t>
                      </a:r>
                      <a:endParaRPr lang="en-US" sz="110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Seine estuary</a:t>
                      </a:r>
                      <a:endParaRPr lang="en-US" sz="110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France</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Berthe</a:t>
                      </a:r>
                      <a:r>
                        <a:rPr lang="en-US" sz="1100" dirty="0">
                          <a:solidFill>
                            <a:srgbClr val="000000"/>
                          </a:solidFill>
                          <a:latin typeface="Calibri" pitchFamily="34" charset="0"/>
                          <a:ea typeface="Times New Roman"/>
                          <a:cs typeface="Calibri" pitchFamily="34" charset="0"/>
                        </a:rPr>
                        <a:t>, Thierry, et al.  (2008)</a:t>
                      </a:r>
                      <a:endParaRPr lang="en-US" sz="1100" dirty="0">
                        <a:latin typeface="Calibri" pitchFamily="34" charset="0"/>
                        <a:ea typeface="Calibri"/>
                        <a:cs typeface="Calibri" pitchFamily="34" charset="0"/>
                      </a:endParaRPr>
                    </a:p>
                  </a:txBody>
                  <a:tcPr marL="42749" marR="42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 y="0"/>
          <a:ext cx="9144002" cy="6857999"/>
        </p:xfrm>
        <a:graphic>
          <a:graphicData uri="http://schemas.openxmlformats.org/drawingml/2006/table">
            <a:tbl>
              <a:tblPr/>
              <a:tblGrid>
                <a:gridCol w="669473"/>
                <a:gridCol w="2024742"/>
                <a:gridCol w="2041073"/>
                <a:gridCol w="1714499"/>
                <a:gridCol w="2694215"/>
              </a:tblGrid>
              <a:tr h="569147">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15</a:t>
                      </a:r>
                      <a:endParaRPr lang="en-US" sz="1100" dirty="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total coliform, Escherichia coli, and enterococci bacteria</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Newport Bay</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USA</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Fries, J. Stephen, Gregory W. et al.(2005)</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5482">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16</a:t>
                      </a:r>
                      <a:endParaRPr lang="en-US" sz="1100" dirty="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total </a:t>
                      </a:r>
                      <a:r>
                        <a:rPr lang="en-US" sz="1100" dirty="0" err="1">
                          <a:solidFill>
                            <a:srgbClr val="000000"/>
                          </a:solidFill>
                          <a:latin typeface="Calibri" pitchFamily="34" charset="0"/>
                          <a:ea typeface="Times New Roman"/>
                          <a:cs typeface="Calibri" pitchFamily="34" charset="0"/>
                        </a:rPr>
                        <a:t>coliforms</a:t>
                      </a:r>
                      <a:r>
                        <a:rPr lang="en-US" sz="1100" dirty="0">
                          <a:solidFill>
                            <a:srgbClr val="000000"/>
                          </a:solidFill>
                          <a:latin typeface="Calibri" pitchFamily="34" charset="0"/>
                          <a:ea typeface="Times New Roman"/>
                          <a:cs typeface="Calibri" pitchFamily="34" charset="0"/>
                        </a:rPr>
                        <a:t> (TC) and </a:t>
                      </a:r>
                      <a:r>
                        <a:rPr lang="en-US" sz="1100" dirty="0" err="1">
                          <a:solidFill>
                            <a:srgbClr val="000000"/>
                          </a:solidFill>
                          <a:latin typeface="Calibri" pitchFamily="34" charset="0"/>
                          <a:ea typeface="Times New Roman"/>
                          <a:cs typeface="Calibri" pitchFamily="34" charset="0"/>
                        </a:rPr>
                        <a:t>faecal</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coliforms,Escherichia</a:t>
                      </a:r>
                      <a:r>
                        <a:rPr lang="en-US" sz="1100" dirty="0">
                          <a:solidFill>
                            <a:srgbClr val="000000"/>
                          </a:solidFill>
                          <a:latin typeface="Calibri" pitchFamily="34" charset="0"/>
                          <a:ea typeface="Times New Roman"/>
                          <a:cs typeface="Calibri" pitchFamily="34" charset="0"/>
                        </a:rPr>
                        <a:t> coli, </a:t>
                      </a:r>
                      <a:r>
                        <a:rPr lang="en-US" sz="1100" dirty="0" err="1">
                          <a:solidFill>
                            <a:srgbClr val="000000"/>
                          </a:solidFill>
                          <a:latin typeface="Calibri" pitchFamily="34" charset="0"/>
                          <a:ea typeface="Times New Roman"/>
                          <a:cs typeface="Calibri" pitchFamily="34" charset="0"/>
                        </a:rPr>
                        <a:t>enterococcus</a:t>
                      </a:r>
                      <a:r>
                        <a:rPr lang="en-US" sz="1100" dirty="0">
                          <a:solidFill>
                            <a:srgbClr val="000000"/>
                          </a:solidFill>
                          <a:latin typeface="Calibri" pitchFamily="34" charset="0"/>
                          <a:ea typeface="Times New Roman"/>
                          <a:cs typeface="Calibri" pitchFamily="34" charset="0"/>
                        </a:rPr>
                        <a:t> (ENT), and aerobic </a:t>
                      </a:r>
                      <a:r>
                        <a:rPr lang="en-US" sz="1100" dirty="0" err="1">
                          <a:solidFill>
                            <a:srgbClr val="000000"/>
                          </a:solidFill>
                          <a:latin typeface="Calibri" pitchFamily="34" charset="0"/>
                          <a:ea typeface="Times New Roman"/>
                          <a:cs typeface="Calibri" pitchFamily="34" charset="0"/>
                        </a:rPr>
                        <a:t>mesophilic</a:t>
                      </a:r>
                      <a:r>
                        <a:rPr lang="en-US" sz="1100" dirty="0">
                          <a:solidFill>
                            <a:srgbClr val="000000"/>
                          </a:solidFill>
                          <a:latin typeface="Calibri" pitchFamily="34" charset="0"/>
                          <a:ea typeface="Times New Roman"/>
                          <a:cs typeface="Calibri" pitchFamily="34" charset="0"/>
                        </a:rPr>
                        <a:t> bacteria (AMB)</a:t>
                      </a:r>
                      <a:endParaRPr lang="en-US" sz="1100" dirty="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Vidy Bay (Lake Geneva)</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Switzerland</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John, P. O. T. E., et al. (2009)</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2315">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17</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Acinetobacter</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Aeromonas</a:t>
                      </a:r>
                      <a:r>
                        <a:rPr lang="en-US" sz="1100" dirty="0">
                          <a:solidFill>
                            <a:srgbClr val="000000"/>
                          </a:solidFill>
                          <a:latin typeface="Calibri" pitchFamily="34" charset="0"/>
                          <a:ea typeface="Times New Roman"/>
                          <a:cs typeface="Calibri" pitchFamily="34" charset="0"/>
                        </a:rPr>
                        <a:t>, and </a:t>
                      </a:r>
                      <a:r>
                        <a:rPr lang="en-US" sz="1100" dirty="0" err="1">
                          <a:solidFill>
                            <a:srgbClr val="000000"/>
                          </a:solidFill>
                          <a:latin typeface="Calibri" pitchFamily="34" charset="0"/>
                          <a:ea typeface="Times New Roman"/>
                          <a:cs typeface="Calibri" pitchFamily="34" charset="0"/>
                        </a:rPr>
                        <a:t>Pseudomonas,Arcobacter</a:t>
                      </a:r>
                      <a:r>
                        <a:rPr lang="en-US" sz="1100" dirty="0">
                          <a:solidFill>
                            <a:srgbClr val="000000"/>
                          </a:solidFill>
                          <a:latin typeface="Calibri" pitchFamily="34" charset="0"/>
                          <a:ea typeface="Times New Roman"/>
                          <a:cs typeface="Calibri" pitchFamily="34" charset="0"/>
                        </a:rPr>
                        <a:t> and </a:t>
                      </a:r>
                      <a:r>
                        <a:rPr lang="en-US" sz="1100" dirty="0" err="1">
                          <a:solidFill>
                            <a:srgbClr val="000000"/>
                          </a:solidFill>
                          <a:latin typeface="Calibri" pitchFamily="34" charset="0"/>
                          <a:ea typeface="Times New Roman"/>
                          <a:cs typeface="Calibri" pitchFamily="34" charset="0"/>
                        </a:rPr>
                        <a:t>Trichococcus</a:t>
                      </a:r>
                      <a:endParaRPr lang="en-US" sz="1100" dirty="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Milwaukee estuary</a:t>
                      </a:r>
                      <a:endParaRPr lang="en-US" sz="1100" dirty="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USA</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Fisher, Jenny C., et al.  (2015)</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888">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18</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Escherichia coli (E. coli)</a:t>
                      </a:r>
                      <a:endParaRPr lang="en-US" sz="1100" dirty="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lagoon of Venice</a:t>
                      </a:r>
                      <a:endParaRPr lang="en-US" sz="1100" dirty="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Italy</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Quero</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Grazia</a:t>
                      </a:r>
                      <a:r>
                        <a:rPr lang="en-US" sz="1100" dirty="0">
                          <a:solidFill>
                            <a:srgbClr val="000000"/>
                          </a:solidFill>
                          <a:latin typeface="Calibri" pitchFamily="34" charset="0"/>
                          <a:ea typeface="Times New Roman"/>
                          <a:cs typeface="Calibri" pitchFamily="34" charset="0"/>
                        </a:rPr>
                        <a:t> M., et al. (2015)</a:t>
                      </a:r>
                      <a:endParaRPr lang="en-US" sz="1100" dirty="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888">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19</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Fecal </a:t>
                      </a:r>
                      <a:r>
                        <a:rPr lang="en-US" sz="1100" dirty="0" err="1">
                          <a:solidFill>
                            <a:srgbClr val="000000"/>
                          </a:solidFill>
                          <a:latin typeface="Calibri" pitchFamily="34" charset="0"/>
                          <a:ea typeface="Times New Roman"/>
                          <a:cs typeface="Calibri" pitchFamily="34" charset="0"/>
                        </a:rPr>
                        <a:t>coloform</a:t>
                      </a:r>
                      <a:endParaRPr lang="en-US" sz="1100" dirty="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Ria</a:t>
                      </a:r>
                      <a:r>
                        <a:rPr lang="en-US" sz="1100" dirty="0">
                          <a:solidFill>
                            <a:srgbClr val="000000"/>
                          </a:solidFill>
                          <a:latin typeface="Calibri" pitchFamily="34" charset="0"/>
                          <a:ea typeface="Times New Roman"/>
                          <a:cs typeface="Calibri" pitchFamily="34" charset="0"/>
                        </a:rPr>
                        <a:t> Formosa  lagoon</a:t>
                      </a:r>
                      <a:endParaRPr lang="en-US" sz="1100" dirty="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Portugal</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Cravo, Alexandra, et al.  (2015)</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8650">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20</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total coliforms – TC, fecal coliforms – FC and Escherichia coli., Vibrio cholerae – VC, Shigella – SH, and Salmonella spp, Shigella</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Mandovi</a:t>
                      </a:r>
                      <a:r>
                        <a:rPr lang="en-US" sz="1100" dirty="0">
                          <a:solidFill>
                            <a:srgbClr val="000000"/>
                          </a:solidFill>
                          <a:latin typeface="Calibri" pitchFamily="34" charset="0"/>
                          <a:ea typeface="Times New Roman"/>
                          <a:cs typeface="Calibri" pitchFamily="34" charset="0"/>
                        </a:rPr>
                        <a:t> and </a:t>
                      </a:r>
                      <a:r>
                        <a:rPr lang="en-US" sz="1100" dirty="0" err="1">
                          <a:solidFill>
                            <a:srgbClr val="000000"/>
                          </a:solidFill>
                          <a:latin typeface="Calibri" pitchFamily="34" charset="0"/>
                          <a:ea typeface="Times New Roman"/>
                          <a:cs typeface="Calibri" pitchFamily="34" charset="0"/>
                        </a:rPr>
                        <a:t>Zuari</a:t>
                      </a:r>
                      <a:r>
                        <a:rPr lang="en-US" sz="1100" dirty="0">
                          <a:solidFill>
                            <a:srgbClr val="000000"/>
                          </a:solidFill>
                          <a:latin typeface="Calibri" pitchFamily="34" charset="0"/>
                          <a:ea typeface="Times New Roman"/>
                          <a:cs typeface="Calibri" pitchFamily="34" charset="0"/>
                        </a:rPr>
                        <a:t> estuaries</a:t>
                      </a:r>
                      <a:endParaRPr lang="en-US" sz="1100" dirty="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India</a:t>
                      </a:r>
                      <a:endParaRPr lang="en-US" sz="1100" dirty="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Rodrigues, V., et al. (2011)</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9147">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21</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total coliforms, fecal coliforms and fecal streptococci</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Two estuary and two coastal lagoon stations along Chennai</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India</a:t>
                      </a:r>
                      <a:endParaRPr lang="en-US" sz="1100" dirty="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Jayakumar, Renganathan, et al. (2013)</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5482">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22</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faecal streptococci, total coliforms, Vibrio cholerae and Vibrio parahaemolyticus</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Rangat Bay, Middle Andaman, Andaman Islands.</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India</a:t>
                      </a:r>
                      <a:endParaRPr lang="en-US" sz="110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Dheenan</a:t>
                      </a:r>
                      <a:r>
                        <a:rPr lang="en-US" sz="1100" dirty="0">
                          <a:solidFill>
                            <a:srgbClr val="000000"/>
                          </a:solidFill>
                          <a:latin typeface="Calibri" pitchFamily="34" charset="0"/>
                          <a:ea typeface="Times New Roman"/>
                          <a:cs typeface="Calibri" pitchFamily="34" charset="0"/>
                        </a:rPr>
                        <a:t>, P. S., et al.  (2014)</a:t>
                      </a:r>
                      <a:endParaRPr lang="en-US" sz="1100" dirty="0">
                        <a:latin typeface="Calibri" pitchFamily="34" charset="0"/>
                        <a:ea typeface="Calibri"/>
                        <a:cs typeface="Calibri" pitchFamily="34" charset="0"/>
                      </a:endParaRPr>
                    </a:p>
                  </a:txBody>
                  <a:tcPr marL="34874" marR="34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152399"/>
          <a:ext cx="9144002" cy="6805592"/>
        </p:xfrm>
        <a:graphic>
          <a:graphicData uri="http://schemas.openxmlformats.org/drawingml/2006/table">
            <a:tbl>
              <a:tblPr/>
              <a:tblGrid>
                <a:gridCol w="669472"/>
                <a:gridCol w="2024744"/>
                <a:gridCol w="2041071"/>
                <a:gridCol w="1714501"/>
                <a:gridCol w="2694214"/>
              </a:tblGrid>
              <a:tr h="654243">
                <a:tc>
                  <a:txBody>
                    <a:bodyPr/>
                    <a:lstStyle/>
                    <a:p>
                      <a:pPr marL="0" marR="0" algn="l">
                        <a:lnSpc>
                          <a:spcPct val="115000"/>
                        </a:lnSpc>
                        <a:spcBef>
                          <a:spcPts val="0"/>
                        </a:spcBef>
                        <a:spcAft>
                          <a:spcPts val="0"/>
                        </a:spcAft>
                      </a:pPr>
                      <a:r>
                        <a:rPr lang="en-US" sz="2000" b="1" dirty="0">
                          <a:solidFill>
                            <a:srgbClr val="000000"/>
                          </a:solidFill>
                          <a:latin typeface="Calibri" pitchFamily="34" charset="0"/>
                          <a:ea typeface="Times New Roman"/>
                          <a:cs typeface="Calibri" pitchFamily="34" charset="0"/>
                        </a:rPr>
                        <a:t>SR. NO</a:t>
                      </a:r>
                      <a:endParaRPr lang="en-US" sz="2000" dirty="0">
                        <a:latin typeface="Calibri" pitchFamily="34" charset="0"/>
                        <a:ea typeface="Calibri"/>
                        <a:cs typeface="Calibri" pitchFamily="34" charset="0"/>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dirty="0">
                          <a:solidFill>
                            <a:srgbClr val="000000"/>
                          </a:solidFill>
                          <a:latin typeface="Calibri" pitchFamily="34" charset="0"/>
                          <a:ea typeface="Times New Roman"/>
                          <a:cs typeface="Calibri" pitchFamily="34" charset="0"/>
                        </a:rPr>
                        <a:t>FIB</a:t>
                      </a:r>
                      <a:endParaRPr lang="en-US" sz="2000" dirty="0">
                        <a:latin typeface="Calibri" pitchFamily="34" charset="0"/>
                        <a:ea typeface="Calibri"/>
                        <a:cs typeface="Calibri" pitchFamily="34" charset="0"/>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dirty="0">
                          <a:solidFill>
                            <a:srgbClr val="000000"/>
                          </a:solidFill>
                          <a:latin typeface="Calibri" pitchFamily="34" charset="0"/>
                          <a:ea typeface="Times New Roman"/>
                          <a:cs typeface="Calibri" pitchFamily="34" charset="0"/>
                        </a:rPr>
                        <a:t>RIVER</a:t>
                      </a:r>
                      <a:endParaRPr lang="en-US" sz="2000" dirty="0">
                        <a:latin typeface="Calibri" pitchFamily="34" charset="0"/>
                        <a:ea typeface="Calibri"/>
                        <a:cs typeface="Calibri" pitchFamily="34" charset="0"/>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dirty="0">
                          <a:solidFill>
                            <a:srgbClr val="000000"/>
                          </a:solidFill>
                          <a:latin typeface="Calibri" pitchFamily="34" charset="0"/>
                          <a:ea typeface="Times New Roman"/>
                          <a:cs typeface="Calibri" pitchFamily="34" charset="0"/>
                        </a:rPr>
                        <a:t>COUNTRY</a:t>
                      </a:r>
                      <a:endParaRPr lang="en-US" sz="2000" dirty="0">
                        <a:latin typeface="Calibri" pitchFamily="34" charset="0"/>
                        <a:ea typeface="Calibri"/>
                        <a:cs typeface="Calibri" pitchFamily="34" charset="0"/>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dirty="0">
                          <a:solidFill>
                            <a:srgbClr val="000000"/>
                          </a:solidFill>
                          <a:latin typeface="Calibri" pitchFamily="34" charset="0"/>
                          <a:ea typeface="Times New Roman"/>
                          <a:cs typeface="Calibri" pitchFamily="34" charset="0"/>
                        </a:rPr>
                        <a:t>REFFERENCE</a:t>
                      </a:r>
                      <a:endParaRPr lang="en-US" sz="2000" dirty="0">
                        <a:latin typeface="Calibri" pitchFamily="34" charset="0"/>
                        <a:ea typeface="Calibri"/>
                        <a:cs typeface="Calibri" pitchFamily="34" charset="0"/>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1596">
                <a:tc>
                  <a:txBody>
                    <a:bodyPr/>
                    <a:lstStyle/>
                    <a:p>
                      <a:pPr marL="0" marR="0" algn="l">
                        <a:lnSpc>
                          <a:spcPct val="115000"/>
                        </a:lnSpc>
                        <a:spcBef>
                          <a:spcPts val="0"/>
                        </a:spcBef>
                        <a:spcAft>
                          <a:spcPts val="0"/>
                        </a:spcAft>
                      </a:pPr>
                      <a:r>
                        <a:rPr lang="en-US" sz="1800" dirty="0">
                          <a:solidFill>
                            <a:srgbClr val="000000"/>
                          </a:solidFill>
                          <a:latin typeface="Calibri" pitchFamily="34" charset="0"/>
                          <a:ea typeface="Times New Roman"/>
                          <a:cs typeface="Calibri" pitchFamily="34" charset="0"/>
                        </a:rPr>
                        <a:t>1</a:t>
                      </a:r>
                      <a:endParaRPr lang="en-US" sz="1800" dirty="0">
                        <a:latin typeface="Calibri" pitchFamily="34" charset="0"/>
                        <a:ea typeface="Calibri"/>
                        <a:cs typeface="Calibri" pitchFamily="34" charset="0"/>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solidFill>
                            <a:srgbClr val="000000"/>
                          </a:solidFill>
                          <a:latin typeface="Calibri" pitchFamily="34" charset="0"/>
                          <a:ea typeface="Times New Roman"/>
                          <a:cs typeface="Calibri" pitchFamily="34" charset="0"/>
                        </a:rPr>
                        <a:t>E. coli and intestinal </a:t>
                      </a:r>
                      <a:r>
                        <a:rPr lang="en-US" sz="1800" dirty="0" err="1">
                          <a:solidFill>
                            <a:srgbClr val="000000"/>
                          </a:solidFill>
                          <a:latin typeface="Calibri" pitchFamily="34" charset="0"/>
                          <a:ea typeface="Times New Roman"/>
                          <a:cs typeface="Calibri" pitchFamily="34" charset="0"/>
                        </a:rPr>
                        <a:t>enterococci</a:t>
                      </a:r>
                      <a:endParaRPr lang="en-US" sz="1800" dirty="0">
                        <a:latin typeface="Calibri" pitchFamily="34" charset="0"/>
                        <a:ea typeface="Calibri"/>
                        <a:cs typeface="Calibri" pitchFamily="34" charset="0"/>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Seine, Marne, Oise rivers</a:t>
                      </a:r>
                      <a:endParaRPr lang="en-US" sz="1800">
                        <a:latin typeface="Calibri" pitchFamily="34" charset="0"/>
                        <a:ea typeface="Calibri"/>
                        <a:cs typeface="Calibri" pitchFamily="34" charset="0"/>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France</a:t>
                      </a:r>
                      <a:endParaRPr lang="en-US" sz="1800">
                        <a:latin typeface="Calibri" pitchFamily="34" charset="0"/>
                        <a:ea typeface="Calibri"/>
                        <a:cs typeface="Calibri" pitchFamily="34" charset="0"/>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Servais, Pierre, et al.  (2007)</a:t>
                      </a:r>
                      <a:endParaRPr lang="en-US" sz="1800">
                        <a:latin typeface="Calibri" pitchFamily="34" charset="0"/>
                        <a:ea typeface="Calibri"/>
                        <a:cs typeface="Calibri" pitchFamily="34" charset="0"/>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3229">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2</a:t>
                      </a:r>
                      <a:endParaRPr lang="en-US" sz="1800">
                        <a:latin typeface="Calibri" pitchFamily="34" charset="0"/>
                        <a:ea typeface="Calibri"/>
                        <a:cs typeface="Calibri" pitchFamily="34" charset="0"/>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err="1">
                          <a:solidFill>
                            <a:srgbClr val="000000"/>
                          </a:solidFill>
                          <a:latin typeface="Calibri" pitchFamily="34" charset="0"/>
                          <a:ea typeface="Times New Roman"/>
                          <a:cs typeface="Calibri" pitchFamily="34" charset="0"/>
                        </a:rPr>
                        <a:t>Enterococcus</a:t>
                      </a:r>
                      <a:r>
                        <a:rPr lang="en-US" sz="1800" dirty="0">
                          <a:solidFill>
                            <a:srgbClr val="000000"/>
                          </a:solidFill>
                          <a:latin typeface="Calibri" pitchFamily="34" charset="0"/>
                          <a:ea typeface="Times New Roman"/>
                          <a:cs typeface="Calibri" pitchFamily="34" charset="0"/>
                        </a:rPr>
                        <a:t> </a:t>
                      </a:r>
                      <a:r>
                        <a:rPr lang="en-US" sz="1800" dirty="0" err="1">
                          <a:solidFill>
                            <a:srgbClr val="000000"/>
                          </a:solidFill>
                          <a:latin typeface="Calibri" pitchFamily="34" charset="0"/>
                          <a:ea typeface="Times New Roman"/>
                          <a:cs typeface="Calibri" pitchFamily="34" charset="0"/>
                        </a:rPr>
                        <a:t>faecalis</a:t>
                      </a:r>
                      <a:r>
                        <a:rPr lang="en-US" sz="1800" dirty="0">
                          <a:solidFill>
                            <a:srgbClr val="000000"/>
                          </a:solidFill>
                          <a:latin typeface="Calibri" pitchFamily="34" charset="0"/>
                          <a:ea typeface="Times New Roman"/>
                          <a:cs typeface="Calibri" pitchFamily="34" charset="0"/>
                        </a:rPr>
                        <a:t>, E. </a:t>
                      </a:r>
                      <a:r>
                        <a:rPr lang="en-US" sz="1800" dirty="0" err="1">
                          <a:solidFill>
                            <a:srgbClr val="000000"/>
                          </a:solidFill>
                          <a:latin typeface="Calibri" pitchFamily="34" charset="0"/>
                          <a:ea typeface="Times New Roman"/>
                          <a:cs typeface="Calibri" pitchFamily="34" charset="0"/>
                        </a:rPr>
                        <a:t>faecalis</a:t>
                      </a:r>
                      <a:r>
                        <a:rPr lang="en-US" sz="1800" dirty="0">
                          <a:solidFill>
                            <a:srgbClr val="000000"/>
                          </a:solidFill>
                          <a:latin typeface="Calibri" pitchFamily="34" charset="0"/>
                          <a:ea typeface="Times New Roman"/>
                          <a:cs typeface="Calibri" pitchFamily="34" charset="0"/>
                        </a:rPr>
                        <a:t>, E. </a:t>
                      </a:r>
                      <a:r>
                        <a:rPr lang="en-US" sz="1800" dirty="0" err="1">
                          <a:solidFill>
                            <a:srgbClr val="000000"/>
                          </a:solidFill>
                          <a:latin typeface="Calibri" pitchFamily="34" charset="0"/>
                          <a:ea typeface="Times New Roman"/>
                          <a:cs typeface="Calibri" pitchFamily="34" charset="0"/>
                        </a:rPr>
                        <a:t>casseliflavus</a:t>
                      </a:r>
                      <a:endParaRPr lang="en-US" sz="1800" dirty="0">
                        <a:latin typeface="Calibri" pitchFamily="34" charset="0"/>
                        <a:ea typeface="Calibri"/>
                        <a:cs typeface="Calibri" pitchFamily="34" charset="0"/>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Skidaway River</a:t>
                      </a:r>
                      <a:endParaRPr lang="en-US" sz="1800">
                        <a:latin typeface="Calibri" pitchFamily="34" charset="0"/>
                        <a:ea typeface="Calibri"/>
                        <a:cs typeface="Calibri" pitchFamily="34" charset="0"/>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USA</a:t>
                      </a:r>
                      <a:endParaRPr lang="en-US" sz="1800">
                        <a:latin typeface="Calibri" pitchFamily="34" charset="0"/>
                        <a:ea typeface="Calibri"/>
                        <a:cs typeface="Calibri" pitchFamily="34" charset="0"/>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Mote, Beth L., Jeffrey W. Turner, and Erin K. Lipp et al. (2012)</a:t>
                      </a:r>
                      <a:endParaRPr lang="en-US" sz="1800">
                        <a:latin typeface="Calibri" pitchFamily="34" charset="0"/>
                        <a:ea typeface="Calibri"/>
                        <a:cs typeface="Calibri" pitchFamily="34" charset="0"/>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5276">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3</a:t>
                      </a:r>
                      <a:endParaRPr lang="en-US" sz="1800">
                        <a:latin typeface="Calibri" pitchFamily="34" charset="0"/>
                        <a:ea typeface="Calibri"/>
                        <a:cs typeface="Calibri" pitchFamily="34" charset="0"/>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err="1">
                          <a:solidFill>
                            <a:srgbClr val="000000"/>
                          </a:solidFill>
                          <a:latin typeface="Calibri" pitchFamily="34" charset="0"/>
                          <a:ea typeface="Times New Roman"/>
                          <a:cs typeface="Calibri" pitchFamily="34" charset="0"/>
                        </a:rPr>
                        <a:t>Methanobacteriaceae,Methanospirillaceae,Methanoregulaceae</a:t>
                      </a:r>
                      <a:r>
                        <a:rPr lang="en-US" sz="1800" dirty="0">
                          <a:solidFill>
                            <a:srgbClr val="000000"/>
                          </a:solidFill>
                          <a:latin typeface="Calibri" pitchFamily="34" charset="0"/>
                          <a:ea typeface="Times New Roman"/>
                          <a:cs typeface="Calibri" pitchFamily="34" charset="0"/>
                        </a:rPr>
                        <a:t>, </a:t>
                      </a:r>
                      <a:r>
                        <a:rPr lang="en-US" sz="1800" dirty="0" err="1">
                          <a:solidFill>
                            <a:srgbClr val="000000"/>
                          </a:solidFill>
                          <a:latin typeface="Calibri" pitchFamily="34" charset="0"/>
                          <a:ea typeface="Times New Roman"/>
                          <a:cs typeface="Calibri" pitchFamily="34" charset="0"/>
                        </a:rPr>
                        <a:t>Nitrososphaeraceae</a:t>
                      </a:r>
                      <a:r>
                        <a:rPr lang="en-US" sz="1800" dirty="0">
                          <a:solidFill>
                            <a:srgbClr val="000000"/>
                          </a:solidFill>
                          <a:latin typeface="Calibri" pitchFamily="34" charset="0"/>
                          <a:ea typeface="Times New Roman"/>
                          <a:cs typeface="Calibri" pitchFamily="34" charset="0"/>
                        </a:rPr>
                        <a:t> and Miscellaneous , </a:t>
                      </a:r>
                      <a:r>
                        <a:rPr lang="en-US" sz="1800" dirty="0" err="1">
                          <a:solidFill>
                            <a:srgbClr val="000000"/>
                          </a:solidFill>
                          <a:latin typeface="Calibri" pitchFamily="34" charset="0"/>
                          <a:ea typeface="Times New Roman"/>
                          <a:cs typeface="Calibri" pitchFamily="34" charset="0"/>
                        </a:rPr>
                        <a:t>Methanobrevibacter</a:t>
                      </a:r>
                      <a:r>
                        <a:rPr lang="en-US" sz="1800" dirty="0">
                          <a:solidFill>
                            <a:srgbClr val="000000"/>
                          </a:solidFill>
                          <a:latin typeface="Calibri" pitchFamily="34" charset="0"/>
                          <a:ea typeface="Times New Roman"/>
                          <a:cs typeface="Calibri" pitchFamily="34" charset="0"/>
                        </a:rPr>
                        <a:t> and </a:t>
                      </a:r>
                      <a:r>
                        <a:rPr lang="en-US" sz="1800" dirty="0" err="1">
                          <a:solidFill>
                            <a:srgbClr val="000000"/>
                          </a:solidFill>
                          <a:latin typeface="Calibri" pitchFamily="34" charset="0"/>
                          <a:ea typeface="Times New Roman"/>
                          <a:cs typeface="Calibri" pitchFamily="34" charset="0"/>
                        </a:rPr>
                        <a:t>Methanosphaera</a:t>
                      </a:r>
                      <a:endParaRPr lang="en-US" sz="1800" dirty="0">
                        <a:latin typeface="Calibri" pitchFamily="34" charset="0"/>
                        <a:ea typeface="Calibri"/>
                        <a:cs typeface="Calibri" pitchFamily="34" charset="0"/>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err="1">
                          <a:solidFill>
                            <a:srgbClr val="000000"/>
                          </a:solidFill>
                          <a:latin typeface="Calibri" pitchFamily="34" charset="0"/>
                          <a:ea typeface="Times New Roman"/>
                          <a:cs typeface="Calibri" pitchFamily="34" charset="0"/>
                        </a:rPr>
                        <a:t>Jiulong</a:t>
                      </a:r>
                      <a:r>
                        <a:rPr lang="en-US" sz="1800" dirty="0">
                          <a:solidFill>
                            <a:srgbClr val="000000"/>
                          </a:solidFill>
                          <a:latin typeface="Calibri" pitchFamily="34" charset="0"/>
                          <a:ea typeface="Times New Roman"/>
                          <a:cs typeface="Calibri" pitchFamily="34" charset="0"/>
                        </a:rPr>
                        <a:t> River Watershed, JRW</a:t>
                      </a:r>
                      <a:endParaRPr lang="en-US" sz="1800" dirty="0">
                        <a:latin typeface="Calibri" pitchFamily="34" charset="0"/>
                        <a:ea typeface="Calibri"/>
                        <a:cs typeface="Calibri" pitchFamily="34" charset="0"/>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solidFill>
                            <a:srgbClr val="000000"/>
                          </a:solidFill>
                          <a:latin typeface="Calibri" pitchFamily="34" charset="0"/>
                          <a:ea typeface="Times New Roman"/>
                          <a:cs typeface="Calibri" pitchFamily="34" charset="0"/>
                        </a:rPr>
                        <a:t>China</a:t>
                      </a:r>
                      <a:endParaRPr lang="en-US" sz="1800" dirty="0">
                        <a:latin typeface="Calibri" pitchFamily="34" charset="0"/>
                        <a:ea typeface="Calibri"/>
                        <a:cs typeface="Calibri" pitchFamily="34" charset="0"/>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err="1">
                          <a:solidFill>
                            <a:srgbClr val="000000"/>
                          </a:solidFill>
                          <a:latin typeface="Calibri" pitchFamily="34" charset="0"/>
                          <a:ea typeface="Times New Roman"/>
                          <a:cs typeface="Calibri" pitchFamily="34" charset="0"/>
                        </a:rPr>
                        <a:t>Hu</a:t>
                      </a:r>
                      <a:r>
                        <a:rPr lang="en-US" sz="1800" dirty="0">
                          <a:solidFill>
                            <a:srgbClr val="000000"/>
                          </a:solidFill>
                          <a:latin typeface="Calibri" pitchFamily="34" charset="0"/>
                          <a:ea typeface="Times New Roman"/>
                          <a:cs typeface="Calibri" pitchFamily="34" charset="0"/>
                        </a:rPr>
                        <a:t>, </a:t>
                      </a:r>
                      <a:r>
                        <a:rPr lang="en-US" sz="1800" dirty="0" err="1">
                          <a:solidFill>
                            <a:srgbClr val="000000"/>
                          </a:solidFill>
                          <a:latin typeface="Calibri" pitchFamily="34" charset="0"/>
                          <a:ea typeface="Times New Roman"/>
                          <a:cs typeface="Calibri" pitchFamily="34" charset="0"/>
                        </a:rPr>
                        <a:t>Anyi</a:t>
                      </a:r>
                      <a:r>
                        <a:rPr lang="en-US" sz="1800" dirty="0">
                          <a:solidFill>
                            <a:srgbClr val="000000"/>
                          </a:solidFill>
                          <a:latin typeface="Calibri" pitchFamily="34" charset="0"/>
                          <a:ea typeface="Times New Roman"/>
                          <a:cs typeface="Calibri" pitchFamily="34" charset="0"/>
                        </a:rPr>
                        <a:t>, et al.  (2016)</a:t>
                      </a:r>
                      <a:endParaRPr lang="en-US" sz="1800" dirty="0">
                        <a:latin typeface="Calibri" pitchFamily="34" charset="0"/>
                        <a:ea typeface="Calibri"/>
                        <a:cs typeface="Calibri" pitchFamily="34" charset="0"/>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7638">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4</a:t>
                      </a:r>
                      <a:endParaRPr lang="en-US" sz="1800">
                        <a:latin typeface="Calibri" pitchFamily="34" charset="0"/>
                        <a:ea typeface="Calibri"/>
                        <a:cs typeface="Calibri" pitchFamily="34" charset="0"/>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solidFill>
                            <a:srgbClr val="000000"/>
                          </a:solidFill>
                          <a:latin typeface="Calibri" pitchFamily="34" charset="0"/>
                          <a:ea typeface="Times New Roman"/>
                          <a:cs typeface="Calibri" pitchFamily="34" charset="0"/>
                        </a:rPr>
                        <a:t>Total Coli (TC), </a:t>
                      </a:r>
                      <a:r>
                        <a:rPr lang="en-US" sz="1800" dirty="0" err="1">
                          <a:solidFill>
                            <a:srgbClr val="000000"/>
                          </a:solidFill>
                          <a:latin typeface="Calibri" pitchFamily="34" charset="0"/>
                          <a:ea typeface="Times New Roman"/>
                          <a:cs typeface="Calibri" pitchFamily="34" charset="0"/>
                        </a:rPr>
                        <a:t>Faecal</a:t>
                      </a:r>
                      <a:r>
                        <a:rPr lang="en-US" sz="1800" dirty="0">
                          <a:solidFill>
                            <a:srgbClr val="000000"/>
                          </a:solidFill>
                          <a:latin typeface="Calibri" pitchFamily="34" charset="0"/>
                          <a:ea typeface="Times New Roman"/>
                          <a:cs typeface="Calibri" pitchFamily="34" charset="0"/>
                        </a:rPr>
                        <a:t> Coli (FC) and </a:t>
                      </a:r>
                      <a:r>
                        <a:rPr lang="en-US" sz="1800" dirty="0" err="1">
                          <a:solidFill>
                            <a:srgbClr val="000000"/>
                          </a:solidFill>
                          <a:latin typeface="Calibri" pitchFamily="34" charset="0"/>
                          <a:ea typeface="Times New Roman"/>
                          <a:cs typeface="Calibri" pitchFamily="34" charset="0"/>
                        </a:rPr>
                        <a:t>Faecal</a:t>
                      </a:r>
                      <a:r>
                        <a:rPr lang="en-US" sz="1800" dirty="0">
                          <a:solidFill>
                            <a:srgbClr val="000000"/>
                          </a:solidFill>
                          <a:latin typeface="Calibri" pitchFamily="34" charset="0"/>
                          <a:ea typeface="Times New Roman"/>
                          <a:cs typeface="Calibri" pitchFamily="34" charset="0"/>
                        </a:rPr>
                        <a:t> </a:t>
                      </a:r>
                      <a:r>
                        <a:rPr lang="en-US" sz="1800" dirty="0" err="1">
                          <a:solidFill>
                            <a:srgbClr val="000000"/>
                          </a:solidFill>
                          <a:latin typeface="Calibri" pitchFamily="34" charset="0"/>
                          <a:ea typeface="Times New Roman"/>
                          <a:cs typeface="Calibri" pitchFamily="34" charset="0"/>
                        </a:rPr>
                        <a:t>Streptocoli</a:t>
                      </a:r>
                      <a:r>
                        <a:rPr lang="en-US" sz="1800" dirty="0">
                          <a:solidFill>
                            <a:srgbClr val="000000"/>
                          </a:solidFill>
                          <a:latin typeface="Calibri" pitchFamily="34" charset="0"/>
                          <a:ea typeface="Times New Roman"/>
                          <a:cs typeface="Calibri" pitchFamily="34" charset="0"/>
                        </a:rPr>
                        <a:t> (FS)</a:t>
                      </a:r>
                      <a:endParaRPr lang="en-US" sz="1800" dirty="0">
                        <a:latin typeface="Calibri" pitchFamily="34" charset="0"/>
                        <a:ea typeface="Calibri"/>
                        <a:cs typeface="Calibri" pitchFamily="34" charset="0"/>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smtClean="0">
                          <a:solidFill>
                            <a:srgbClr val="000000"/>
                          </a:solidFill>
                          <a:latin typeface="Calibri" pitchFamily="34" charset="0"/>
                          <a:ea typeface="Times New Roman"/>
                          <a:cs typeface="Calibri" pitchFamily="34" charset="0"/>
                        </a:rPr>
                        <a:t>River </a:t>
                      </a:r>
                      <a:r>
                        <a:rPr lang="en-US" sz="1800" dirty="0" err="1">
                          <a:solidFill>
                            <a:srgbClr val="000000"/>
                          </a:solidFill>
                          <a:latin typeface="Calibri" pitchFamily="34" charset="0"/>
                          <a:ea typeface="Times New Roman"/>
                          <a:cs typeface="Calibri" pitchFamily="34" charset="0"/>
                        </a:rPr>
                        <a:t>Gomti</a:t>
                      </a:r>
                      <a:endParaRPr lang="en-US" sz="1800" dirty="0">
                        <a:latin typeface="Calibri" pitchFamily="34" charset="0"/>
                        <a:ea typeface="Calibri"/>
                        <a:cs typeface="Calibri" pitchFamily="34" charset="0"/>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solidFill>
                            <a:srgbClr val="000000"/>
                          </a:solidFill>
                          <a:latin typeface="Calibri" pitchFamily="34" charset="0"/>
                          <a:ea typeface="Times New Roman"/>
                          <a:cs typeface="Calibri" pitchFamily="34" charset="0"/>
                        </a:rPr>
                        <a:t>India</a:t>
                      </a:r>
                      <a:endParaRPr lang="en-US" sz="1800" dirty="0">
                        <a:latin typeface="Calibri" pitchFamily="34" charset="0"/>
                        <a:ea typeface="Calibri"/>
                        <a:cs typeface="Calibri" pitchFamily="34" charset="0"/>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err="1">
                          <a:solidFill>
                            <a:srgbClr val="000000"/>
                          </a:solidFill>
                          <a:latin typeface="Calibri" pitchFamily="34" charset="0"/>
                          <a:ea typeface="Times New Roman"/>
                          <a:cs typeface="Calibri" pitchFamily="34" charset="0"/>
                        </a:rPr>
                        <a:t>Anukool</a:t>
                      </a:r>
                      <a:r>
                        <a:rPr lang="en-US" sz="1800" dirty="0">
                          <a:solidFill>
                            <a:srgbClr val="000000"/>
                          </a:solidFill>
                          <a:latin typeface="Calibri" pitchFamily="34" charset="0"/>
                          <a:ea typeface="Times New Roman"/>
                          <a:cs typeface="Calibri" pitchFamily="34" charset="0"/>
                        </a:rPr>
                        <a:t>, </a:t>
                      </a:r>
                      <a:r>
                        <a:rPr lang="en-US" sz="1800" dirty="0" err="1">
                          <a:solidFill>
                            <a:srgbClr val="000000"/>
                          </a:solidFill>
                          <a:latin typeface="Calibri" pitchFamily="34" charset="0"/>
                          <a:ea typeface="Times New Roman"/>
                          <a:cs typeface="Calibri" pitchFamily="34" charset="0"/>
                        </a:rPr>
                        <a:t>Srivastava</a:t>
                      </a:r>
                      <a:r>
                        <a:rPr lang="en-US" sz="1800" dirty="0">
                          <a:solidFill>
                            <a:srgbClr val="000000"/>
                          </a:solidFill>
                          <a:latin typeface="Calibri" pitchFamily="34" charset="0"/>
                          <a:ea typeface="Times New Roman"/>
                          <a:cs typeface="Calibri" pitchFamily="34" charset="0"/>
                        </a:rPr>
                        <a:t>, and </a:t>
                      </a:r>
                      <a:r>
                        <a:rPr lang="en-US" sz="1800" dirty="0" err="1">
                          <a:solidFill>
                            <a:srgbClr val="000000"/>
                          </a:solidFill>
                          <a:latin typeface="Calibri" pitchFamily="34" charset="0"/>
                          <a:ea typeface="Times New Roman"/>
                          <a:cs typeface="Calibri" pitchFamily="34" charset="0"/>
                        </a:rPr>
                        <a:t>Srivastava</a:t>
                      </a:r>
                      <a:r>
                        <a:rPr lang="en-US" sz="1800" dirty="0">
                          <a:solidFill>
                            <a:srgbClr val="000000"/>
                          </a:solidFill>
                          <a:latin typeface="Calibri" pitchFamily="34" charset="0"/>
                          <a:ea typeface="Times New Roman"/>
                          <a:cs typeface="Calibri" pitchFamily="34" charset="0"/>
                        </a:rPr>
                        <a:t> </a:t>
                      </a:r>
                      <a:r>
                        <a:rPr lang="en-US" sz="1800" dirty="0" err="1">
                          <a:solidFill>
                            <a:srgbClr val="000000"/>
                          </a:solidFill>
                          <a:latin typeface="Calibri" pitchFamily="34" charset="0"/>
                          <a:ea typeface="Times New Roman"/>
                          <a:cs typeface="Calibri" pitchFamily="34" charset="0"/>
                        </a:rPr>
                        <a:t>Shivani</a:t>
                      </a:r>
                      <a:r>
                        <a:rPr lang="en-US" sz="1800" dirty="0">
                          <a:solidFill>
                            <a:srgbClr val="000000"/>
                          </a:solidFill>
                          <a:latin typeface="Calibri" pitchFamily="34" charset="0"/>
                          <a:ea typeface="Times New Roman"/>
                          <a:cs typeface="Calibri" pitchFamily="34" charset="0"/>
                        </a:rPr>
                        <a:t>. et al. (2011)</a:t>
                      </a:r>
                      <a:endParaRPr lang="en-US" sz="1800" dirty="0">
                        <a:latin typeface="Calibri" pitchFamily="34" charset="0"/>
                        <a:ea typeface="Calibri"/>
                        <a:cs typeface="Calibri" pitchFamily="34" charset="0"/>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410">
                <a:tc>
                  <a:txBody>
                    <a:bodyPr/>
                    <a:lstStyle/>
                    <a:p>
                      <a:pPr marL="0" marR="0" algn="l">
                        <a:lnSpc>
                          <a:spcPct val="115000"/>
                        </a:lnSpc>
                        <a:spcBef>
                          <a:spcPts val="0"/>
                        </a:spcBef>
                        <a:spcAft>
                          <a:spcPts val="0"/>
                        </a:spcAft>
                      </a:pPr>
                      <a:endParaRPr lang="en-US" sz="1800" dirty="0">
                        <a:latin typeface="Calibri"/>
                        <a:ea typeface="Calibri"/>
                        <a:cs typeface="Mangal"/>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800" dirty="0">
                        <a:latin typeface="Calibri"/>
                        <a:ea typeface="Calibri"/>
                        <a:cs typeface="Mangal"/>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800" dirty="0">
                        <a:latin typeface="Calibri"/>
                        <a:ea typeface="Calibri"/>
                        <a:cs typeface="Mangal"/>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800" dirty="0">
                        <a:latin typeface="Calibri"/>
                        <a:ea typeface="Calibri"/>
                        <a:cs typeface="Mangal"/>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800">
                        <a:latin typeface="Calibri"/>
                        <a:ea typeface="Calibri"/>
                        <a:cs typeface="Mangal"/>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410">
                <a:tc>
                  <a:txBody>
                    <a:bodyPr/>
                    <a:lstStyle/>
                    <a:p>
                      <a:pPr marL="0" marR="0" algn="l">
                        <a:lnSpc>
                          <a:spcPct val="115000"/>
                        </a:lnSpc>
                        <a:spcBef>
                          <a:spcPts val="0"/>
                        </a:spcBef>
                        <a:spcAft>
                          <a:spcPts val="0"/>
                        </a:spcAft>
                      </a:pPr>
                      <a:endParaRPr lang="en-US" sz="1800">
                        <a:latin typeface="Calibri"/>
                        <a:ea typeface="Calibri"/>
                        <a:cs typeface="Mangal"/>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800" dirty="0">
                        <a:latin typeface="Calibri"/>
                        <a:ea typeface="Calibri"/>
                        <a:cs typeface="Mangal"/>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800" dirty="0">
                        <a:latin typeface="Calibri"/>
                        <a:ea typeface="Calibri"/>
                        <a:cs typeface="Mangal"/>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800" dirty="0">
                        <a:latin typeface="Calibri"/>
                        <a:ea typeface="Calibri"/>
                        <a:cs typeface="Mangal"/>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800" dirty="0">
                        <a:latin typeface="Calibri"/>
                        <a:ea typeface="Calibri"/>
                        <a:cs typeface="Mangal"/>
                      </a:endParaRPr>
                    </a:p>
                  </a:txBody>
                  <a:tcPr marL="33980" marR="339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65432"/>
          <a:ext cx="9144000" cy="6792570"/>
        </p:xfrm>
        <a:graphic>
          <a:graphicData uri="http://schemas.openxmlformats.org/drawingml/2006/table">
            <a:tbl>
              <a:tblPr/>
              <a:tblGrid>
                <a:gridCol w="669473"/>
                <a:gridCol w="2024743"/>
                <a:gridCol w="2041073"/>
                <a:gridCol w="1714498"/>
                <a:gridCol w="2694213"/>
              </a:tblGrid>
              <a:tr h="670661">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7</a:t>
                      </a:r>
                      <a:endParaRPr lang="en-US" sz="1100" dirty="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Fecal </a:t>
                      </a:r>
                      <a:r>
                        <a:rPr lang="en-US" sz="1100" dirty="0" err="1">
                          <a:solidFill>
                            <a:srgbClr val="000000"/>
                          </a:solidFill>
                          <a:latin typeface="Calibri" pitchFamily="34" charset="0"/>
                          <a:ea typeface="Times New Roman"/>
                          <a:cs typeface="Calibri" pitchFamily="34" charset="0"/>
                        </a:rPr>
                        <a:t>coliform</a:t>
                      </a:r>
                      <a:r>
                        <a:rPr lang="en-US" sz="1100" dirty="0">
                          <a:solidFill>
                            <a:srgbClr val="000000"/>
                          </a:solidFill>
                          <a:latin typeface="Calibri" pitchFamily="34" charset="0"/>
                          <a:ea typeface="Times New Roman"/>
                          <a:cs typeface="Calibri" pitchFamily="34" charset="0"/>
                        </a:rPr>
                        <a:t> bacteria, </a:t>
                      </a:r>
                      <a:r>
                        <a:rPr lang="en-US" sz="1100" dirty="0" err="1">
                          <a:solidFill>
                            <a:srgbClr val="000000"/>
                          </a:solidFill>
                          <a:latin typeface="Calibri" pitchFamily="34" charset="0"/>
                          <a:ea typeface="Times New Roman"/>
                          <a:cs typeface="Calibri" pitchFamily="34" charset="0"/>
                        </a:rPr>
                        <a:t>enterococci</a:t>
                      </a:r>
                      <a:r>
                        <a:rPr lang="en-US" sz="1100" dirty="0">
                          <a:solidFill>
                            <a:srgbClr val="000000"/>
                          </a:solidFill>
                          <a:latin typeface="Calibri" pitchFamily="34" charset="0"/>
                          <a:ea typeface="Times New Roman"/>
                          <a:cs typeface="Calibri" pitchFamily="34" charset="0"/>
                        </a:rPr>
                        <a:t> or Clostridium </a:t>
                      </a:r>
                      <a:r>
                        <a:rPr lang="en-US" sz="1100" dirty="0" err="1">
                          <a:solidFill>
                            <a:srgbClr val="000000"/>
                          </a:solidFill>
                          <a:latin typeface="Calibri" pitchFamily="34" charset="0"/>
                          <a:ea typeface="Times New Roman"/>
                          <a:cs typeface="Calibri" pitchFamily="34" charset="0"/>
                        </a:rPr>
                        <a:t>perfringens</a:t>
                      </a:r>
                      <a:endParaRPr lang="en-US" sz="1100" dirty="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Florida river</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USA</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Lipp, Erin K., et al.  (2002)</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798">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8</a:t>
                      </a:r>
                      <a:endParaRPr lang="en-US" sz="1100" dirty="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Fecal </a:t>
                      </a:r>
                      <a:r>
                        <a:rPr lang="en-US" sz="1100" dirty="0" err="1">
                          <a:solidFill>
                            <a:srgbClr val="000000"/>
                          </a:solidFill>
                          <a:latin typeface="Calibri" pitchFamily="34" charset="0"/>
                          <a:ea typeface="Times New Roman"/>
                          <a:cs typeface="Calibri" pitchFamily="34" charset="0"/>
                        </a:rPr>
                        <a:t>coliform,Fecal</a:t>
                      </a:r>
                      <a:r>
                        <a:rPr lang="en-US" sz="1100" dirty="0">
                          <a:solidFill>
                            <a:srgbClr val="000000"/>
                          </a:solidFill>
                          <a:latin typeface="Calibri" pitchFamily="34" charset="0"/>
                          <a:ea typeface="Times New Roman"/>
                          <a:cs typeface="Calibri" pitchFamily="34" charset="0"/>
                        </a:rPr>
                        <a:t> streptococci</a:t>
                      </a:r>
                      <a:endParaRPr lang="en-US" sz="1100" dirty="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Golden Horn River</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Turkey</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Aslan-Yılmaz, Aslı, Erdoğan Okuş, and Süleyman Övez. et al. (2004)</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597">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9</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Escherichia coli (EC) and Total </a:t>
                      </a:r>
                      <a:r>
                        <a:rPr lang="en-US" sz="1100" dirty="0" err="1">
                          <a:solidFill>
                            <a:srgbClr val="000000"/>
                          </a:solidFill>
                          <a:latin typeface="Calibri" pitchFamily="34" charset="0"/>
                          <a:ea typeface="Times New Roman"/>
                          <a:cs typeface="Calibri" pitchFamily="34" charset="0"/>
                        </a:rPr>
                        <a:t>Coliforms</a:t>
                      </a:r>
                      <a:r>
                        <a:rPr lang="en-US" sz="1100" dirty="0">
                          <a:solidFill>
                            <a:srgbClr val="000000"/>
                          </a:solidFill>
                          <a:latin typeface="Calibri" pitchFamily="34" charset="0"/>
                          <a:ea typeface="Times New Roman"/>
                          <a:cs typeface="Calibri" pitchFamily="34" charset="0"/>
                        </a:rPr>
                        <a:t> (TC)</a:t>
                      </a:r>
                      <a:endParaRPr lang="en-US" sz="1100" dirty="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Red River</a:t>
                      </a:r>
                      <a:endParaRPr lang="en-US" sz="1100" dirty="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Viet Nam</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Nguyen, Huong Thi Mai, et al. (2016).</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4875">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10</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Escherichia coli, </a:t>
                      </a:r>
                      <a:r>
                        <a:rPr lang="en-US" sz="1100" dirty="0" err="1">
                          <a:solidFill>
                            <a:srgbClr val="000000"/>
                          </a:solidFill>
                          <a:latin typeface="Calibri" pitchFamily="34" charset="0"/>
                          <a:ea typeface="Times New Roman"/>
                          <a:cs typeface="Calibri" pitchFamily="34" charset="0"/>
                        </a:rPr>
                        <a:t>enterococci</a:t>
                      </a:r>
                      <a:r>
                        <a:rPr lang="en-US" sz="1100" dirty="0">
                          <a:solidFill>
                            <a:srgbClr val="000000"/>
                          </a:solidFill>
                          <a:latin typeface="Calibri" pitchFamily="34" charset="0"/>
                          <a:ea typeface="Times New Roman"/>
                          <a:cs typeface="Calibri" pitchFamily="34" charset="0"/>
                        </a:rPr>
                        <a:t>, Clostridium </a:t>
                      </a:r>
                      <a:r>
                        <a:rPr lang="en-US" sz="1100" dirty="0" err="1">
                          <a:solidFill>
                            <a:srgbClr val="000000"/>
                          </a:solidFill>
                          <a:latin typeface="Calibri" pitchFamily="34" charset="0"/>
                          <a:ea typeface="Times New Roman"/>
                          <a:cs typeface="Calibri" pitchFamily="34" charset="0"/>
                        </a:rPr>
                        <a:t>perfringens,fRNA</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coliphages,Campylobacter</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spp.,Cryptosporidium</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oocysts</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Giardia</a:t>
                      </a:r>
                      <a:r>
                        <a:rPr lang="en-US" sz="1100" dirty="0">
                          <a:solidFill>
                            <a:srgbClr val="000000"/>
                          </a:solidFill>
                          <a:latin typeface="Calibri" pitchFamily="34" charset="0"/>
                          <a:ea typeface="Times New Roman"/>
                          <a:cs typeface="Calibri" pitchFamily="34" charset="0"/>
                        </a:rPr>
                        <a:t> cysts, adenoviruses, and </a:t>
                      </a:r>
                      <a:r>
                        <a:rPr lang="en-US" sz="1100" dirty="0" err="1">
                          <a:solidFill>
                            <a:srgbClr val="000000"/>
                          </a:solidFill>
                          <a:latin typeface="Calibri" pitchFamily="34" charset="0"/>
                          <a:ea typeface="Times New Roman"/>
                          <a:cs typeface="Calibri" pitchFamily="34" charset="0"/>
                        </a:rPr>
                        <a:t>enteroviruses</a:t>
                      </a:r>
                      <a:endParaRPr lang="en-US" sz="1100" dirty="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Yarra</a:t>
                      </a:r>
                      <a:r>
                        <a:rPr lang="en-US" sz="1100" dirty="0">
                          <a:solidFill>
                            <a:srgbClr val="000000"/>
                          </a:solidFill>
                          <a:latin typeface="Calibri" pitchFamily="34" charset="0"/>
                          <a:ea typeface="Times New Roman"/>
                          <a:cs typeface="Calibri" pitchFamily="34" charset="0"/>
                        </a:rPr>
                        <a:t> River</a:t>
                      </a:r>
                      <a:endParaRPr lang="en-US" sz="1100" dirty="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Australia</a:t>
                      </a:r>
                      <a:endParaRPr lang="en-US" sz="1100" dirty="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Henry, </a:t>
                      </a:r>
                      <a:r>
                        <a:rPr lang="en-US" sz="1100" dirty="0" err="1">
                          <a:solidFill>
                            <a:srgbClr val="000000"/>
                          </a:solidFill>
                          <a:latin typeface="Calibri" pitchFamily="34" charset="0"/>
                          <a:ea typeface="Times New Roman"/>
                          <a:cs typeface="Calibri" pitchFamily="34" charset="0"/>
                        </a:rPr>
                        <a:t>Rebekah</a:t>
                      </a:r>
                      <a:r>
                        <a:rPr lang="en-US" sz="1100" dirty="0">
                          <a:solidFill>
                            <a:srgbClr val="000000"/>
                          </a:solidFill>
                          <a:latin typeface="Calibri" pitchFamily="34" charset="0"/>
                          <a:ea typeface="Times New Roman"/>
                          <a:cs typeface="Calibri" pitchFamily="34" charset="0"/>
                        </a:rPr>
                        <a:t>, et al.  (2016).</a:t>
                      </a:r>
                      <a:endParaRPr lang="en-US" sz="1100" dirty="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7768">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11</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uman viruses, bovine viruses, protozoa, and pathogenic bacteria,Enterovirus, adenovirus A, Salmonella spp., Campylobacter jejuni</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Lake Michigan</a:t>
                      </a:r>
                      <a:endParaRPr lang="en-US" sz="1100" dirty="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USA</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Corsi, Steven R., et al.  (2016)</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661">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12</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Escherichia coli (EC), intestinal enterococci (IE),somatic coliphages (SC)</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Lahn</a:t>
                      </a:r>
                      <a:r>
                        <a:rPr lang="en-US" sz="1100" dirty="0">
                          <a:solidFill>
                            <a:srgbClr val="000000"/>
                          </a:solidFill>
                          <a:latin typeface="Calibri" pitchFamily="34" charset="0"/>
                          <a:ea typeface="Times New Roman"/>
                          <a:cs typeface="Calibri" pitchFamily="34" charset="0"/>
                        </a:rPr>
                        <a:t> River</a:t>
                      </a:r>
                      <a:endParaRPr lang="en-US" sz="1100" dirty="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Germany</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Herrig, Ilona M., et al. (2015)</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399">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13</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E. coli and C. perfringens</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Apies River</a:t>
                      </a:r>
                      <a:endParaRPr lang="en-US" sz="1100" dirty="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South Africa</a:t>
                      </a:r>
                      <a:endParaRPr lang="en-US" sz="1100" dirty="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Abia, Akebe Luther King, et al. (2015)</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597">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14</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fecal coloform, e.coli</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Danshuei River estuarine,Keelung River</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Taiwan</a:t>
                      </a:r>
                      <a:endParaRPr lang="en-US" sz="1100" dirty="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Liu, Wen-Cheng, Wen-Ting Chan, and Chih-Chieh Young et al. (2015)</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4214">
                <a:tc>
                  <a:txBody>
                    <a:bodyPr/>
                    <a:lstStyle/>
                    <a:p>
                      <a:pPr marL="0" marR="0" algn="l">
                        <a:lnSpc>
                          <a:spcPct val="115000"/>
                        </a:lnSpc>
                        <a:spcBef>
                          <a:spcPts val="0"/>
                        </a:spcBef>
                        <a:spcAft>
                          <a:spcPts val="0"/>
                        </a:spcAft>
                      </a:pPr>
                      <a:endParaRPr lang="en-US" sz="1100">
                        <a:solidFill>
                          <a:srgbClr val="000000"/>
                        </a:solidFill>
                        <a:latin typeface="Calibri" pitchFamily="34" charset="0"/>
                        <a:ea typeface="Times New Roman"/>
                        <a:cs typeface="Calibri" pitchFamily="34" charset="0"/>
                      </a:endParaRPr>
                    </a:p>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15</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F+ coliphages (viruses infecting E. coli), human adenovirus and human enterovirus</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Santa Ana River watershed</a:t>
                      </a:r>
                      <a:endParaRPr lang="en-US" sz="110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USA</a:t>
                      </a:r>
                      <a:endParaRPr lang="en-US" sz="1100" dirty="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Surbeck</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Cristiane</a:t>
                      </a:r>
                      <a:r>
                        <a:rPr lang="en-US" sz="1100" dirty="0">
                          <a:solidFill>
                            <a:srgbClr val="000000"/>
                          </a:solidFill>
                          <a:latin typeface="Calibri" pitchFamily="34" charset="0"/>
                          <a:ea typeface="Times New Roman"/>
                          <a:cs typeface="Calibri" pitchFamily="34" charset="0"/>
                        </a:rPr>
                        <a:t> Q., et al.(2006)</a:t>
                      </a:r>
                      <a:endParaRPr lang="en-US" sz="1100" dirty="0">
                        <a:latin typeface="Calibri" pitchFamily="34" charset="0"/>
                        <a:ea typeface="Calibri"/>
                        <a:cs typeface="Calibri" pitchFamily="34" charset="0"/>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8600" y="228601"/>
          <a:ext cx="8763001" cy="6624828"/>
        </p:xfrm>
        <a:graphic>
          <a:graphicData uri="http://schemas.openxmlformats.org/drawingml/2006/table">
            <a:tbl>
              <a:tblPr/>
              <a:tblGrid>
                <a:gridCol w="641577"/>
                <a:gridCol w="1940379"/>
                <a:gridCol w="1956026"/>
                <a:gridCol w="1643063"/>
                <a:gridCol w="2581956"/>
              </a:tblGrid>
              <a:tr h="609599">
                <a:tc>
                  <a:txBody>
                    <a:bodyPr/>
                    <a:lstStyle/>
                    <a:p>
                      <a:pPr marL="0" marR="0" algn="l">
                        <a:lnSpc>
                          <a:spcPct val="115000"/>
                        </a:lnSpc>
                        <a:spcBef>
                          <a:spcPts val="0"/>
                        </a:spcBef>
                        <a:spcAft>
                          <a:spcPts val="0"/>
                        </a:spcAft>
                      </a:pPr>
                      <a:r>
                        <a:rPr lang="en-US" sz="1400" dirty="0">
                          <a:solidFill>
                            <a:srgbClr val="000000"/>
                          </a:solidFill>
                          <a:latin typeface="Times New Roman"/>
                          <a:ea typeface="Times New Roman"/>
                          <a:cs typeface="Mangal"/>
                        </a:rPr>
                        <a:t>16</a:t>
                      </a:r>
                      <a:endParaRPr lang="en-US" sz="1400" dirty="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solidFill>
                            <a:srgbClr val="000000"/>
                          </a:solidFill>
                          <a:latin typeface="Times New Roman"/>
                          <a:ea typeface="Times New Roman"/>
                          <a:cs typeface="Mangal"/>
                        </a:rPr>
                        <a:t>fecal </a:t>
                      </a:r>
                      <a:r>
                        <a:rPr lang="en-US" sz="1400" dirty="0" err="1">
                          <a:solidFill>
                            <a:srgbClr val="000000"/>
                          </a:solidFill>
                          <a:latin typeface="Times New Roman"/>
                          <a:ea typeface="Times New Roman"/>
                          <a:cs typeface="Mangal"/>
                        </a:rPr>
                        <a:t>coliform</a:t>
                      </a:r>
                      <a:r>
                        <a:rPr lang="en-US" sz="1400" dirty="0">
                          <a:solidFill>
                            <a:srgbClr val="000000"/>
                          </a:solidFill>
                          <a:latin typeface="Times New Roman"/>
                          <a:ea typeface="Times New Roman"/>
                          <a:cs typeface="Mangal"/>
                        </a:rPr>
                        <a:t>, total </a:t>
                      </a:r>
                      <a:r>
                        <a:rPr lang="en-US" sz="1400" dirty="0" err="1">
                          <a:solidFill>
                            <a:srgbClr val="000000"/>
                          </a:solidFill>
                          <a:latin typeface="Times New Roman"/>
                          <a:ea typeface="Times New Roman"/>
                          <a:cs typeface="Mangal"/>
                        </a:rPr>
                        <a:t>coliform</a:t>
                      </a:r>
                      <a:r>
                        <a:rPr lang="en-US" sz="1400" dirty="0">
                          <a:solidFill>
                            <a:srgbClr val="000000"/>
                          </a:solidFill>
                          <a:latin typeface="Times New Roman"/>
                          <a:ea typeface="Times New Roman"/>
                          <a:cs typeface="Mangal"/>
                        </a:rPr>
                        <a:t>, fecal Streptococcus, fecal </a:t>
                      </a:r>
                      <a:r>
                        <a:rPr lang="en-US" sz="1400" dirty="0" err="1">
                          <a:solidFill>
                            <a:srgbClr val="000000"/>
                          </a:solidFill>
                          <a:latin typeface="Times New Roman"/>
                          <a:ea typeface="Times New Roman"/>
                          <a:cs typeface="Mangal"/>
                        </a:rPr>
                        <a:t>Enterococcus,Pseudomonas</a:t>
                      </a:r>
                      <a:r>
                        <a:rPr lang="en-US" sz="1400" dirty="0">
                          <a:solidFill>
                            <a:srgbClr val="000000"/>
                          </a:solidFill>
                          <a:latin typeface="Times New Roman"/>
                          <a:ea typeface="Times New Roman"/>
                          <a:cs typeface="Mangal"/>
                        </a:rPr>
                        <a:t> </a:t>
                      </a:r>
                      <a:r>
                        <a:rPr lang="en-US" sz="1400" dirty="0" err="1">
                          <a:solidFill>
                            <a:srgbClr val="000000"/>
                          </a:solidFill>
                          <a:latin typeface="Times New Roman"/>
                          <a:ea typeface="Times New Roman"/>
                          <a:cs typeface="Mangal"/>
                        </a:rPr>
                        <a:t>aeruginosa</a:t>
                      </a:r>
                      <a:r>
                        <a:rPr lang="en-US" sz="1400" dirty="0">
                          <a:solidFill>
                            <a:srgbClr val="000000"/>
                          </a:solidFill>
                          <a:latin typeface="Times New Roman"/>
                          <a:ea typeface="Times New Roman"/>
                          <a:cs typeface="Mangal"/>
                        </a:rPr>
                        <a:t>, Staphylococcus </a:t>
                      </a:r>
                      <a:r>
                        <a:rPr lang="en-US" sz="1400" dirty="0" err="1">
                          <a:solidFill>
                            <a:srgbClr val="000000"/>
                          </a:solidFill>
                          <a:latin typeface="Times New Roman"/>
                          <a:ea typeface="Times New Roman"/>
                          <a:cs typeface="Mangal"/>
                        </a:rPr>
                        <a:t>aureus</a:t>
                      </a:r>
                      <a:r>
                        <a:rPr lang="en-US" sz="1400" dirty="0">
                          <a:solidFill>
                            <a:srgbClr val="000000"/>
                          </a:solidFill>
                          <a:latin typeface="Times New Roman"/>
                          <a:ea typeface="Times New Roman"/>
                          <a:cs typeface="Mangal"/>
                        </a:rPr>
                        <a:t>, </a:t>
                      </a:r>
                      <a:r>
                        <a:rPr lang="en-US" sz="1400" dirty="0" err="1">
                          <a:solidFill>
                            <a:srgbClr val="000000"/>
                          </a:solidFill>
                          <a:latin typeface="Times New Roman"/>
                          <a:ea typeface="Times New Roman"/>
                          <a:cs typeface="Mangal"/>
                        </a:rPr>
                        <a:t>Giardia</a:t>
                      </a:r>
                      <a:r>
                        <a:rPr lang="en-US" sz="1400" dirty="0">
                          <a:solidFill>
                            <a:srgbClr val="000000"/>
                          </a:solidFill>
                          <a:latin typeface="Times New Roman"/>
                          <a:ea typeface="Times New Roman"/>
                          <a:cs typeface="Mangal"/>
                        </a:rPr>
                        <a:t> </a:t>
                      </a:r>
                      <a:r>
                        <a:rPr lang="en-US" sz="1400" dirty="0" err="1">
                          <a:solidFill>
                            <a:srgbClr val="000000"/>
                          </a:solidFill>
                          <a:latin typeface="Times New Roman"/>
                          <a:ea typeface="Times New Roman"/>
                          <a:cs typeface="Mangal"/>
                        </a:rPr>
                        <a:t>lamblia</a:t>
                      </a:r>
                      <a:r>
                        <a:rPr lang="en-US" sz="1400" dirty="0">
                          <a:solidFill>
                            <a:srgbClr val="000000"/>
                          </a:solidFill>
                          <a:latin typeface="Times New Roman"/>
                          <a:ea typeface="Times New Roman"/>
                          <a:cs typeface="Mangal"/>
                        </a:rPr>
                        <a:t>, </a:t>
                      </a:r>
                      <a:r>
                        <a:rPr lang="en-US" sz="1400" dirty="0" err="1">
                          <a:solidFill>
                            <a:srgbClr val="000000"/>
                          </a:solidFill>
                          <a:latin typeface="Times New Roman"/>
                          <a:ea typeface="Times New Roman"/>
                          <a:cs typeface="Mangal"/>
                        </a:rPr>
                        <a:t>andCryptosporidium</a:t>
                      </a:r>
                      <a:r>
                        <a:rPr lang="en-US" sz="1400" dirty="0">
                          <a:solidFill>
                            <a:srgbClr val="000000"/>
                          </a:solidFill>
                          <a:latin typeface="Times New Roman"/>
                          <a:ea typeface="Times New Roman"/>
                          <a:cs typeface="Mangal"/>
                        </a:rPr>
                        <a:t> </a:t>
                      </a:r>
                      <a:r>
                        <a:rPr lang="en-US" sz="1400" dirty="0" err="1">
                          <a:solidFill>
                            <a:srgbClr val="000000"/>
                          </a:solidFill>
                          <a:latin typeface="Times New Roman"/>
                          <a:ea typeface="Times New Roman"/>
                          <a:cs typeface="Mangal"/>
                        </a:rPr>
                        <a:t>parvum</a:t>
                      </a:r>
                      <a:endParaRPr lang="en-US" sz="1400" dirty="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Times New Roman"/>
                          <a:ea typeface="Times New Roman"/>
                          <a:cs typeface="Mangal"/>
                        </a:rPr>
                        <a:t>Lower Passaic River</a:t>
                      </a:r>
                      <a:endParaRPr lang="en-US" sz="140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Times New Roman"/>
                          <a:ea typeface="Times New Roman"/>
                          <a:cs typeface="Mangal"/>
                        </a:rPr>
                        <a:t>USA</a:t>
                      </a:r>
                      <a:endParaRPr lang="en-US" sz="140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solidFill>
                            <a:srgbClr val="000000"/>
                          </a:solidFill>
                          <a:latin typeface="Times New Roman"/>
                          <a:ea typeface="Times New Roman"/>
                          <a:cs typeface="Mangal"/>
                        </a:rPr>
                        <a:t>Donovan, E. P., et al. (2008)</a:t>
                      </a:r>
                      <a:endParaRPr lang="en-US" sz="1400" dirty="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54">
                <a:tc>
                  <a:txBody>
                    <a:bodyPr/>
                    <a:lstStyle/>
                    <a:p>
                      <a:pPr marL="0" marR="0" algn="l">
                        <a:lnSpc>
                          <a:spcPct val="115000"/>
                        </a:lnSpc>
                        <a:spcBef>
                          <a:spcPts val="0"/>
                        </a:spcBef>
                        <a:spcAft>
                          <a:spcPts val="0"/>
                        </a:spcAft>
                      </a:pPr>
                      <a:r>
                        <a:rPr lang="en-US" sz="1400">
                          <a:solidFill>
                            <a:srgbClr val="000000"/>
                          </a:solidFill>
                          <a:latin typeface="Times New Roman"/>
                          <a:ea typeface="Times New Roman"/>
                          <a:cs typeface="Mangal"/>
                        </a:rPr>
                        <a:t>17</a:t>
                      </a:r>
                      <a:endParaRPr lang="en-US" sz="140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solidFill>
                            <a:srgbClr val="000000"/>
                          </a:solidFill>
                          <a:latin typeface="Times New Roman"/>
                          <a:ea typeface="Times New Roman"/>
                          <a:cs typeface="Mangal"/>
                        </a:rPr>
                        <a:t>Fecal </a:t>
                      </a:r>
                      <a:r>
                        <a:rPr lang="en-US" sz="1400" dirty="0" err="1">
                          <a:solidFill>
                            <a:srgbClr val="000000"/>
                          </a:solidFill>
                          <a:latin typeface="Times New Roman"/>
                          <a:ea typeface="Times New Roman"/>
                          <a:cs typeface="Mangal"/>
                        </a:rPr>
                        <a:t>coloform</a:t>
                      </a:r>
                      <a:r>
                        <a:rPr lang="en-US" sz="1400" dirty="0">
                          <a:solidFill>
                            <a:srgbClr val="000000"/>
                          </a:solidFill>
                          <a:latin typeface="Times New Roman"/>
                          <a:ea typeface="Times New Roman"/>
                          <a:cs typeface="Mangal"/>
                        </a:rPr>
                        <a:t>, </a:t>
                      </a:r>
                      <a:r>
                        <a:rPr lang="en-US" sz="1400" dirty="0" err="1">
                          <a:solidFill>
                            <a:srgbClr val="000000"/>
                          </a:solidFill>
                          <a:latin typeface="Times New Roman"/>
                          <a:ea typeface="Times New Roman"/>
                          <a:cs typeface="Mangal"/>
                        </a:rPr>
                        <a:t>e.coli</a:t>
                      </a:r>
                      <a:endParaRPr lang="en-US" sz="1400" dirty="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Times New Roman"/>
                          <a:ea typeface="Times New Roman"/>
                          <a:cs typeface="Mangal"/>
                        </a:rPr>
                        <a:t>Lis River watershed, in the Leiria region</a:t>
                      </a:r>
                      <a:endParaRPr lang="en-US" sz="140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Times New Roman"/>
                          <a:ea typeface="Times New Roman"/>
                          <a:cs typeface="Mangal"/>
                        </a:rPr>
                        <a:t>Portugal</a:t>
                      </a:r>
                      <a:endParaRPr lang="en-US" sz="140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Times New Roman"/>
                          <a:ea typeface="Times New Roman"/>
                          <a:cs typeface="Mangal"/>
                        </a:rPr>
                        <a:t>Fonseca, A., et al.  (2015)</a:t>
                      </a:r>
                      <a:endParaRPr lang="en-US" sz="140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709">
                <a:tc>
                  <a:txBody>
                    <a:bodyPr/>
                    <a:lstStyle/>
                    <a:p>
                      <a:pPr marL="0" marR="0" algn="l">
                        <a:lnSpc>
                          <a:spcPct val="115000"/>
                        </a:lnSpc>
                        <a:spcBef>
                          <a:spcPts val="0"/>
                        </a:spcBef>
                        <a:spcAft>
                          <a:spcPts val="0"/>
                        </a:spcAft>
                      </a:pPr>
                      <a:r>
                        <a:rPr lang="en-US" sz="1400">
                          <a:solidFill>
                            <a:srgbClr val="000000"/>
                          </a:solidFill>
                          <a:latin typeface="Times New Roman"/>
                          <a:ea typeface="Times New Roman"/>
                          <a:cs typeface="Mangal"/>
                        </a:rPr>
                        <a:t>18</a:t>
                      </a:r>
                      <a:endParaRPr lang="en-US" sz="140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solidFill>
                            <a:srgbClr val="000000"/>
                          </a:solidFill>
                          <a:latin typeface="Times New Roman"/>
                          <a:ea typeface="Times New Roman"/>
                          <a:cs typeface="Mangal"/>
                        </a:rPr>
                        <a:t>Escherichia coli (E. coli), a </a:t>
                      </a:r>
                      <a:r>
                        <a:rPr lang="en-US" sz="1400" dirty="0" err="1">
                          <a:solidFill>
                            <a:srgbClr val="000000"/>
                          </a:solidFill>
                          <a:latin typeface="Times New Roman"/>
                          <a:ea typeface="Times New Roman"/>
                          <a:cs typeface="Mangal"/>
                        </a:rPr>
                        <a:t>faecal</a:t>
                      </a:r>
                      <a:r>
                        <a:rPr lang="en-US" sz="1400" dirty="0">
                          <a:solidFill>
                            <a:srgbClr val="000000"/>
                          </a:solidFill>
                          <a:latin typeface="Times New Roman"/>
                          <a:ea typeface="Times New Roman"/>
                          <a:cs typeface="Mangal"/>
                        </a:rPr>
                        <a:t> indicator bacteria (FIB)</a:t>
                      </a:r>
                      <a:endParaRPr lang="en-US" sz="1400" dirty="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Times New Roman"/>
                          <a:ea typeface="Times New Roman"/>
                          <a:cs typeface="Mangal"/>
                        </a:rPr>
                        <a:t>Nam Khan river, tributary of the Mekong river</a:t>
                      </a:r>
                      <a:endParaRPr lang="en-US" sz="140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Times New Roman"/>
                          <a:ea typeface="Times New Roman"/>
                          <a:cs typeface="Mangal"/>
                        </a:rPr>
                        <a:t>China</a:t>
                      </a:r>
                      <a:endParaRPr lang="en-US" sz="140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Times New Roman"/>
                          <a:ea typeface="Times New Roman"/>
                          <a:cs typeface="Mangal"/>
                        </a:rPr>
                        <a:t>Causse, Jean, et al. (2015)</a:t>
                      </a:r>
                      <a:endParaRPr lang="en-US" sz="140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782">
                <a:tc>
                  <a:txBody>
                    <a:bodyPr/>
                    <a:lstStyle/>
                    <a:p>
                      <a:pPr marL="0" marR="0" algn="l">
                        <a:lnSpc>
                          <a:spcPct val="115000"/>
                        </a:lnSpc>
                        <a:spcBef>
                          <a:spcPts val="0"/>
                        </a:spcBef>
                        <a:spcAft>
                          <a:spcPts val="0"/>
                        </a:spcAft>
                      </a:pPr>
                      <a:r>
                        <a:rPr lang="en-US" sz="1400">
                          <a:solidFill>
                            <a:srgbClr val="000000"/>
                          </a:solidFill>
                          <a:latin typeface="Times New Roman"/>
                          <a:ea typeface="Times New Roman"/>
                          <a:cs typeface="Mangal"/>
                        </a:rPr>
                        <a:t>19</a:t>
                      </a:r>
                      <a:endParaRPr lang="en-US" sz="140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Times New Roman"/>
                          <a:ea typeface="Times New Roman"/>
                          <a:cs typeface="Mangal"/>
                        </a:rPr>
                        <a:t>Escherichia colieria, Vibrio cholerae,</a:t>
                      </a:r>
                      <a:endParaRPr lang="en-US" sz="140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err="1">
                          <a:solidFill>
                            <a:srgbClr val="000000"/>
                          </a:solidFill>
                          <a:latin typeface="Times New Roman"/>
                          <a:ea typeface="Times New Roman"/>
                          <a:cs typeface="Mangal"/>
                        </a:rPr>
                        <a:t>Vembanadu</a:t>
                      </a:r>
                      <a:r>
                        <a:rPr lang="en-US" sz="1400" dirty="0">
                          <a:solidFill>
                            <a:srgbClr val="000000"/>
                          </a:solidFill>
                          <a:latin typeface="Times New Roman"/>
                          <a:ea typeface="Times New Roman"/>
                          <a:cs typeface="Mangal"/>
                        </a:rPr>
                        <a:t> Lake</a:t>
                      </a:r>
                      <a:endParaRPr lang="en-US" sz="1400" dirty="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Times New Roman"/>
                          <a:ea typeface="Times New Roman"/>
                          <a:cs typeface="Mangal"/>
                        </a:rPr>
                        <a:t>India</a:t>
                      </a:r>
                      <a:endParaRPr lang="en-US" sz="140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Times New Roman"/>
                          <a:ea typeface="Times New Roman"/>
                          <a:cs typeface="Mangal"/>
                        </a:rPr>
                        <a:t>Chandran, Abhirosh, A. A. M. Hatha, and Sherin Varghese. et al. (2008)</a:t>
                      </a:r>
                      <a:endParaRPr lang="en-US" sz="140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055">
                <a:tc>
                  <a:txBody>
                    <a:bodyPr/>
                    <a:lstStyle/>
                    <a:p>
                      <a:pPr marL="0" marR="0" algn="l">
                        <a:lnSpc>
                          <a:spcPct val="115000"/>
                        </a:lnSpc>
                        <a:spcBef>
                          <a:spcPts val="0"/>
                        </a:spcBef>
                        <a:spcAft>
                          <a:spcPts val="0"/>
                        </a:spcAft>
                      </a:pPr>
                      <a:r>
                        <a:rPr lang="en-US" sz="1400">
                          <a:solidFill>
                            <a:srgbClr val="000000"/>
                          </a:solidFill>
                          <a:latin typeface="Times New Roman"/>
                          <a:ea typeface="Times New Roman"/>
                          <a:cs typeface="Mangal"/>
                        </a:rPr>
                        <a:t>20</a:t>
                      </a:r>
                      <a:endParaRPr lang="en-US" sz="140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Times New Roman"/>
                          <a:ea typeface="Times New Roman"/>
                          <a:cs typeface="Mangal"/>
                        </a:rPr>
                        <a:t>Betaproteobacteria, Epsilonproteobacteria,Acidobacteria, Bacteroidetes and Verrucomicrobia</a:t>
                      </a:r>
                      <a:endParaRPr lang="en-US" sz="140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solidFill>
                            <a:srgbClr val="000000"/>
                          </a:solidFill>
                          <a:latin typeface="Times New Roman"/>
                          <a:ea typeface="Times New Roman"/>
                          <a:cs typeface="Mangal"/>
                        </a:rPr>
                        <a:t>urban river (</a:t>
                      </a:r>
                      <a:r>
                        <a:rPr lang="en-US" sz="1400" dirty="0" err="1">
                          <a:solidFill>
                            <a:srgbClr val="000000"/>
                          </a:solidFill>
                          <a:latin typeface="Times New Roman"/>
                          <a:ea typeface="Times New Roman"/>
                          <a:cs typeface="Mangal"/>
                        </a:rPr>
                        <a:t>Mooi</a:t>
                      </a:r>
                      <a:r>
                        <a:rPr lang="en-US" sz="1400" dirty="0">
                          <a:solidFill>
                            <a:srgbClr val="000000"/>
                          </a:solidFill>
                          <a:latin typeface="Times New Roman"/>
                          <a:ea typeface="Times New Roman"/>
                          <a:cs typeface="Mangal"/>
                        </a:rPr>
                        <a:t> River)</a:t>
                      </a:r>
                      <a:endParaRPr lang="en-US" sz="1400" dirty="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Times New Roman"/>
                          <a:ea typeface="Times New Roman"/>
                          <a:cs typeface="Mangal"/>
                        </a:rPr>
                        <a:t>South Africa</a:t>
                      </a:r>
                      <a:endParaRPr lang="en-US" sz="140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Times New Roman"/>
                          <a:ea typeface="Times New Roman"/>
                          <a:cs typeface="Mangal"/>
                        </a:rPr>
                        <a:t>Jordaan, K., and C. C. Bezuidenhout. et al (2015)</a:t>
                      </a:r>
                      <a:endParaRPr lang="en-US" sz="140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782">
                <a:tc>
                  <a:txBody>
                    <a:bodyPr/>
                    <a:lstStyle/>
                    <a:p>
                      <a:pPr marL="0" marR="0" algn="l">
                        <a:lnSpc>
                          <a:spcPct val="115000"/>
                        </a:lnSpc>
                        <a:spcBef>
                          <a:spcPts val="0"/>
                        </a:spcBef>
                        <a:spcAft>
                          <a:spcPts val="0"/>
                        </a:spcAft>
                      </a:pPr>
                      <a:r>
                        <a:rPr lang="en-US" sz="1400">
                          <a:solidFill>
                            <a:srgbClr val="000000"/>
                          </a:solidFill>
                          <a:latin typeface="Times New Roman"/>
                          <a:ea typeface="Times New Roman"/>
                          <a:cs typeface="Mangal"/>
                        </a:rPr>
                        <a:t>21</a:t>
                      </a:r>
                      <a:endParaRPr lang="en-US" sz="140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Times New Roman"/>
                          <a:ea typeface="Times New Roman"/>
                          <a:cs typeface="Mangal"/>
                        </a:rPr>
                        <a:t>fecal (FC) and total coliform (TC) bacteria</a:t>
                      </a:r>
                      <a:endParaRPr lang="en-US" sz="140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solidFill>
                            <a:srgbClr val="000000"/>
                          </a:solidFill>
                          <a:latin typeface="Times New Roman"/>
                          <a:ea typeface="Times New Roman"/>
                          <a:cs typeface="Mangal"/>
                        </a:rPr>
                        <a:t>rivers from southern Atlantic rainforest</a:t>
                      </a:r>
                      <a:endParaRPr lang="en-US" sz="1400" dirty="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solidFill>
                            <a:srgbClr val="000000"/>
                          </a:solidFill>
                          <a:latin typeface="Times New Roman"/>
                          <a:ea typeface="Times New Roman"/>
                          <a:cs typeface="Mangal"/>
                        </a:rPr>
                        <a:t>South America</a:t>
                      </a:r>
                      <a:endParaRPr lang="en-US" sz="1400" dirty="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Times New Roman"/>
                          <a:ea typeface="Times New Roman"/>
                          <a:cs typeface="Mangal"/>
                        </a:rPr>
                        <a:t>Avigliano, Esteban, and Nahuel Francisco Schenone et al. (2015)</a:t>
                      </a:r>
                      <a:endParaRPr lang="en-US" sz="140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836">
                <a:tc>
                  <a:txBody>
                    <a:bodyPr/>
                    <a:lstStyle/>
                    <a:p>
                      <a:pPr marL="0" marR="0" algn="l">
                        <a:lnSpc>
                          <a:spcPct val="115000"/>
                        </a:lnSpc>
                        <a:spcBef>
                          <a:spcPts val="0"/>
                        </a:spcBef>
                        <a:spcAft>
                          <a:spcPts val="0"/>
                        </a:spcAft>
                      </a:pPr>
                      <a:r>
                        <a:rPr lang="en-US" sz="1400">
                          <a:solidFill>
                            <a:srgbClr val="000000"/>
                          </a:solidFill>
                          <a:latin typeface="Times New Roman"/>
                          <a:ea typeface="Times New Roman"/>
                          <a:cs typeface="Mangal"/>
                        </a:rPr>
                        <a:t>22</a:t>
                      </a:r>
                      <a:endParaRPr lang="en-US" sz="140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Times New Roman"/>
                          <a:ea typeface="Times New Roman"/>
                          <a:cs typeface="Mangal"/>
                        </a:rPr>
                        <a:t>Escherichia coli,Vibrio parahaemolyticus and Salmonella paratyphi</a:t>
                      </a:r>
                      <a:endParaRPr lang="en-US" sz="140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Times New Roman"/>
                          <a:ea typeface="Times New Roman"/>
                          <a:cs typeface="Mangal"/>
                        </a:rPr>
                        <a:t>Vembanadu Lake</a:t>
                      </a:r>
                      <a:endParaRPr lang="en-US" sz="140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a:solidFill>
                            <a:srgbClr val="000000"/>
                          </a:solidFill>
                          <a:latin typeface="Times New Roman"/>
                          <a:ea typeface="Times New Roman"/>
                          <a:cs typeface="Mangal"/>
                        </a:rPr>
                        <a:t>India</a:t>
                      </a:r>
                      <a:endParaRPr lang="en-US" sz="140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err="1">
                          <a:solidFill>
                            <a:srgbClr val="000000"/>
                          </a:solidFill>
                          <a:latin typeface="Times New Roman"/>
                          <a:ea typeface="Times New Roman"/>
                          <a:cs typeface="Mangal"/>
                        </a:rPr>
                        <a:t>Abhirosh</a:t>
                      </a:r>
                      <a:r>
                        <a:rPr lang="en-US" sz="1400" dirty="0">
                          <a:solidFill>
                            <a:srgbClr val="000000"/>
                          </a:solidFill>
                          <a:latin typeface="Times New Roman"/>
                          <a:ea typeface="Times New Roman"/>
                          <a:cs typeface="Mangal"/>
                        </a:rPr>
                        <a:t>, C., et al. (2010)</a:t>
                      </a:r>
                      <a:endParaRPr lang="en-US" sz="1400" dirty="0">
                        <a:latin typeface="Calibri"/>
                        <a:ea typeface="Calibri"/>
                        <a:cs typeface="Mangal"/>
                      </a:endParaRP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228600"/>
          <a:ext cx="8762999" cy="6884415"/>
        </p:xfrm>
        <a:graphic>
          <a:graphicData uri="http://schemas.openxmlformats.org/drawingml/2006/table">
            <a:tbl>
              <a:tblPr/>
              <a:tblGrid>
                <a:gridCol w="641578"/>
                <a:gridCol w="1940377"/>
                <a:gridCol w="1956028"/>
                <a:gridCol w="1643061"/>
                <a:gridCol w="2581955"/>
              </a:tblGrid>
              <a:tr h="568960">
                <a:tc>
                  <a:txBody>
                    <a:bodyPr/>
                    <a:lstStyle/>
                    <a:p>
                      <a:pPr marL="0" marR="0" algn="l">
                        <a:lnSpc>
                          <a:spcPct val="115000"/>
                        </a:lnSpc>
                        <a:spcBef>
                          <a:spcPts val="0"/>
                        </a:spcBef>
                        <a:spcAft>
                          <a:spcPts val="0"/>
                        </a:spcAft>
                      </a:pPr>
                      <a:r>
                        <a:rPr lang="en-US" sz="1200" dirty="0">
                          <a:solidFill>
                            <a:srgbClr val="000000"/>
                          </a:solidFill>
                          <a:latin typeface="Times New Roman"/>
                          <a:ea typeface="Times New Roman"/>
                          <a:cs typeface="Mangal"/>
                        </a:rPr>
                        <a:t>23</a:t>
                      </a:r>
                      <a:endParaRPr lang="en-US" sz="1200" dirty="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latin typeface="Times New Roman"/>
                          <a:ea typeface="Times New Roman"/>
                          <a:cs typeface="Mangal"/>
                        </a:rPr>
                        <a:t>Total </a:t>
                      </a:r>
                      <a:r>
                        <a:rPr lang="en-US" sz="1200" dirty="0" err="1">
                          <a:solidFill>
                            <a:srgbClr val="000000"/>
                          </a:solidFill>
                          <a:latin typeface="Times New Roman"/>
                          <a:ea typeface="Times New Roman"/>
                          <a:cs typeface="Mangal"/>
                        </a:rPr>
                        <a:t>coliform</a:t>
                      </a:r>
                      <a:r>
                        <a:rPr lang="en-US" sz="1200" dirty="0">
                          <a:solidFill>
                            <a:srgbClr val="000000"/>
                          </a:solidFill>
                          <a:latin typeface="Times New Roman"/>
                          <a:ea typeface="Times New Roman"/>
                          <a:cs typeface="Mangal"/>
                        </a:rPr>
                        <a:t> (TC) and fecal </a:t>
                      </a:r>
                      <a:r>
                        <a:rPr lang="en-US" sz="1200" dirty="0" err="1">
                          <a:solidFill>
                            <a:srgbClr val="000000"/>
                          </a:solidFill>
                          <a:latin typeface="Times New Roman"/>
                          <a:ea typeface="Times New Roman"/>
                          <a:cs typeface="Mangal"/>
                        </a:rPr>
                        <a:t>coliform</a:t>
                      </a:r>
                      <a:r>
                        <a:rPr lang="en-US" sz="1200" dirty="0">
                          <a:solidFill>
                            <a:srgbClr val="000000"/>
                          </a:solidFill>
                          <a:latin typeface="Times New Roman"/>
                          <a:ea typeface="Times New Roman"/>
                          <a:cs typeface="Mangal"/>
                        </a:rPr>
                        <a:t> (FC), represented </a:t>
                      </a:r>
                      <a:r>
                        <a:rPr lang="en-US" sz="1200" dirty="0" err="1">
                          <a:solidFill>
                            <a:srgbClr val="000000"/>
                          </a:solidFill>
                          <a:latin typeface="Times New Roman"/>
                          <a:ea typeface="Times New Roman"/>
                          <a:cs typeface="Mangal"/>
                        </a:rPr>
                        <a:t>byEscherichia</a:t>
                      </a:r>
                      <a:r>
                        <a:rPr lang="en-US" sz="1200" dirty="0">
                          <a:solidFill>
                            <a:srgbClr val="000000"/>
                          </a:solidFill>
                          <a:latin typeface="Times New Roman"/>
                          <a:ea typeface="Times New Roman"/>
                          <a:cs typeface="Mangal"/>
                        </a:rPr>
                        <a:t> coli</a:t>
                      </a:r>
                      <a:endParaRPr lang="en-US" sz="1200" dirty="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Sinos River Basin (SRB)</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South Brazil</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Dalla Vecchia, Andréia, et al.  (2015)</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960">
                <a:tc>
                  <a:txBody>
                    <a:bodyPr/>
                    <a:lstStyle/>
                    <a:p>
                      <a:pPr marL="0" marR="0" algn="l">
                        <a:lnSpc>
                          <a:spcPct val="115000"/>
                        </a:lnSpc>
                        <a:spcBef>
                          <a:spcPts val="0"/>
                        </a:spcBef>
                        <a:spcAft>
                          <a:spcPts val="0"/>
                        </a:spcAft>
                      </a:pPr>
                      <a:endParaRPr lang="en-US" sz="1200">
                        <a:solidFill>
                          <a:srgbClr val="000000"/>
                        </a:solidFill>
                        <a:latin typeface="Times New Roman"/>
                        <a:ea typeface="Times New Roman"/>
                        <a:cs typeface="Mangal"/>
                      </a:endParaRPr>
                    </a:p>
                    <a:p>
                      <a:pPr marL="0" marR="0" algn="l">
                        <a:lnSpc>
                          <a:spcPct val="115000"/>
                        </a:lnSpc>
                        <a:spcBef>
                          <a:spcPts val="0"/>
                        </a:spcBef>
                        <a:spcAft>
                          <a:spcPts val="0"/>
                        </a:spcAft>
                      </a:pPr>
                      <a:r>
                        <a:rPr lang="en-US" sz="1200">
                          <a:solidFill>
                            <a:srgbClr val="000000"/>
                          </a:solidFill>
                          <a:latin typeface="Times New Roman"/>
                          <a:ea typeface="Times New Roman"/>
                          <a:cs typeface="Mangal"/>
                        </a:rPr>
                        <a:t>24</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latin typeface="Times New Roman"/>
                          <a:ea typeface="Times New Roman"/>
                          <a:cs typeface="Mangal"/>
                        </a:rPr>
                        <a:t>Fecal </a:t>
                      </a:r>
                      <a:r>
                        <a:rPr lang="en-US" sz="1200" dirty="0" err="1">
                          <a:solidFill>
                            <a:srgbClr val="000000"/>
                          </a:solidFill>
                          <a:latin typeface="Times New Roman"/>
                          <a:ea typeface="Times New Roman"/>
                          <a:cs typeface="Mangal"/>
                        </a:rPr>
                        <a:t>coliforms</a:t>
                      </a:r>
                      <a:r>
                        <a:rPr lang="en-US" sz="1200" dirty="0">
                          <a:solidFill>
                            <a:srgbClr val="000000"/>
                          </a:solidFill>
                          <a:latin typeface="Times New Roman"/>
                          <a:ea typeface="Times New Roman"/>
                          <a:cs typeface="Mangal"/>
                        </a:rPr>
                        <a:t>, Fecal streptococci, Escherichia coli (E. coli</a:t>
                      </a:r>
                      <a:endParaRPr lang="en-US" sz="1200" dirty="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Wadi El Bey river</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Tunisia</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Mhamdi, Fodha, Imen Khouni, and Ahmed Ghrabi et al.(2016)</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270">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25</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latin typeface="Times New Roman"/>
                          <a:ea typeface="Times New Roman"/>
                          <a:cs typeface="Mangal"/>
                        </a:rPr>
                        <a:t>Escherichia coli and Streptococcus sp.</a:t>
                      </a:r>
                      <a:endParaRPr lang="en-US" sz="1200" dirty="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latin typeface="Times New Roman"/>
                          <a:ea typeface="Times New Roman"/>
                          <a:cs typeface="Mangal"/>
                        </a:rPr>
                        <a:t>river </a:t>
                      </a:r>
                      <a:r>
                        <a:rPr lang="en-US" sz="1200" dirty="0" err="1">
                          <a:solidFill>
                            <a:srgbClr val="000000"/>
                          </a:solidFill>
                          <a:latin typeface="Times New Roman"/>
                          <a:ea typeface="Times New Roman"/>
                          <a:cs typeface="Mangal"/>
                        </a:rPr>
                        <a:t>Damodar</a:t>
                      </a:r>
                      <a:endParaRPr lang="en-US" sz="1200" dirty="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India</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Chatterjee, Soroj Kumar, Indranil Bhattacharjee, and Goutam Chandra. et al.(2010)</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960">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26</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latin typeface="Times New Roman"/>
                          <a:ea typeface="Times New Roman"/>
                          <a:cs typeface="Mangal"/>
                        </a:rPr>
                        <a:t>Escherichia coli (E. coli)</a:t>
                      </a:r>
                      <a:endParaRPr lang="en-US" sz="1200" dirty="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err="1">
                          <a:solidFill>
                            <a:srgbClr val="000000"/>
                          </a:solidFill>
                          <a:latin typeface="Times New Roman"/>
                          <a:ea typeface="Times New Roman"/>
                          <a:cs typeface="Mangal"/>
                        </a:rPr>
                        <a:t>dryland</a:t>
                      </a:r>
                      <a:r>
                        <a:rPr lang="en-US" sz="1200" dirty="0">
                          <a:solidFill>
                            <a:srgbClr val="000000"/>
                          </a:solidFill>
                          <a:latin typeface="Times New Roman"/>
                          <a:ea typeface="Times New Roman"/>
                          <a:cs typeface="Mangal"/>
                        </a:rPr>
                        <a:t> rivers and wetland systems, </a:t>
                      </a:r>
                      <a:r>
                        <a:rPr lang="en-US" sz="1200" dirty="0" err="1">
                          <a:solidFill>
                            <a:srgbClr val="000000"/>
                          </a:solidFill>
                          <a:latin typeface="Times New Roman"/>
                          <a:ea typeface="Times New Roman"/>
                          <a:cs typeface="Mangal"/>
                        </a:rPr>
                        <a:t>Chobe</a:t>
                      </a:r>
                      <a:r>
                        <a:rPr lang="en-US" sz="1200" dirty="0">
                          <a:solidFill>
                            <a:srgbClr val="000000"/>
                          </a:solidFill>
                          <a:latin typeface="Times New Roman"/>
                          <a:ea typeface="Times New Roman"/>
                          <a:cs typeface="Mangal"/>
                        </a:rPr>
                        <a:t> River , Botswana</a:t>
                      </a:r>
                      <a:endParaRPr lang="en-US" sz="1200" dirty="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South Africa</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Fox, J. Tyler, and Kathleen A. Alexander et al. (2015)</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480">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27</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Escherichia coli (E. coli)</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latin typeface="Times New Roman"/>
                          <a:ea typeface="Times New Roman"/>
                          <a:cs typeface="Mangal"/>
                        </a:rPr>
                        <a:t>river tributaries and in Tillamook Bay</a:t>
                      </a:r>
                      <a:endParaRPr lang="en-US" sz="1200" dirty="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USA</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Shanks, Orin C., et al. (2006)</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80">
                <a:tc>
                  <a:txBody>
                    <a:bodyPr/>
                    <a:lstStyle/>
                    <a:p>
                      <a:pPr marL="0" marR="0" algn="l">
                        <a:lnSpc>
                          <a:spcPct val="115000"/>
                        </a:lnSpc>
                        <a:spcBef>
                          <a:spcPts val="0"/>
                        </a:spcBef>
                        <a:spcAft>
                          <a:spcPts val="0"/>
                        </a:spcAft>
                      </a:pPr>
                      <a:endParaRPr lang="en-US" sz="1200">
                        <a:solidFill>
                          <a:srgbClr val="000000"/>
                        </a:solidFill>
                        <a:latin typeface="Times New Roman"/>
                        <a:ea typeface="Times New Roman"/>
                        <a:cs typeface="Mangal"/>
                      </a:endParaRPr>
                    </a:p>
                    <a:p>
                      <a:pPr marL="0" marR="0" algn="l">
                        <a:lnSpc>
                          <a:spcPct val="115000"/>
                        </a:lnSpc>
                        <a:spcBef>
                          <a:spcPts val="0"/>
                        </a:spcBef>
                        <a:spcAft>
                          <a:spcPts val="0"/>
                        </a:spcAft>
                      </a:pPr>
                      <a:r>
                        <a:rPr lang="en-US" sz="1200">
                          <a:solidFill>
                            <a:srgbClr val="000000"/>
                          </a:solidFill>
                          <a:latin typeface="Times New Roman"/>
                          <a:ea typeface="Times New Roman"/>
                          <a:cs typeface="Mangal"/>
                        </a:rPr>
                        <a:t>28</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Faecal indicator bacteria (FIB), including total coliform (TC), faecal coliform (FC) and enterococci</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latin typeface="Times New Roman"/>
                          <a:ea typeface="Times New Roman"/>
                          <a:cs typeface="Mangal"/>
                        </a:rPr>
                        <a:t>The Buffalo River and its dams</a:t>
                      </a:r>
                      <a:endParaRPr lang="en-US" sz="1200" dirty="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South Africa</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Chigor, Vincent N., Timothy Sibanda, and Anthony I. Okoh et al.(2013)</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19">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29</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Fecal coloform</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err="1">
                          <a:solidFill>
                            <a:srgbClr val="000000"/>
                          </a:solidFill>
                          <a:latin typeface="Times New Roman"/>
                          <a:ea typeface="Times New Roman"/>
                          <a:cs typeface="Mangal"/>
                        </a:rPr>
                        <a:t>Sibu</a:t>
                      </a:r>
                      <a:r>
                        <a:rPr lang="en-US" sz="1200" dirty="0">
                          <a:solidFill>
                            <a:srgbClr val="000000"/>
                          </a:solidFill>
                          <a:latin typeface="Times New Roman"/>
                          <a:ea typeface="Times New Roman"/>
                          <a:cs typeface="Mangal"/>
                        </a:rPr>
                        <a:t> </a:t>
                      </a:r>
                      <a:r>
                        <a:rPr lang="en-US" sz="1200" dirty="0" err="1">
                          <a:solidFill>
                            <a:srgbClr val="000000"/>
                          </a:solidFill>
                          <a:latin typeface="Times New Roman"/>
                          <a:ea typeface="Times New Roman"/>
                          <a:cs typeface="Mangal"/>
                        </a:rPr>
                        <a:t>Laut</a:t>
                      </a:r>
                      <a:r>
                        <a:rPr lang="en-US" sz="1200" dirty="0">
                          <a:solidFill>
                            <a:srgbClr val="000000"/>
                          </a:solidFill>
                          <a:latin typeface="Times New Roman"/>
                          <a:ea typeface="Times New Roman"/>
                          <a:cs typeface="Mangal"/>
                        </a:rPr>
                        <a:t> River</a:t>
                      </a:r>
                      <a:endParaRPr lang="en-US" sz="1200" dirty="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Malaysia</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Soo, C. L., Ling, T. Y., Lee, N., &amp; Apun, K.  et al. (2014).</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960">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30</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total and fecal coliforms and intestinal enterococci</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latin typeface="Times New Roman"/>
                          <a:ea typeface="Times New Roman"/>
                          <a:cs typeface="Mangal"/>
                        </a:rPr>
                        <a:t>Danube River in Serbia.</a:t>
                      </a:r>
                      <a:endParaRPr lang="en-US" sz="1200" dirty="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Serbia</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Kolarević, S., et al.(2011)</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960">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31</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Bifidobacterium adolescentis,enterococci and bifidobacteria</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Darien River, Frederica River, Gulley Hole Creek, and St. Marys River</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latin typeface="Times New Roman"/>
                          <a:ea typeface="Times New Roman"/>
                          <a:cs typeface="Mangal"/>
                        </a:rPr>
                        <a:t>USA</a:t>
                      </a:r>
                      <a:endParaRPr lang="en-US" sz="1200" dirty="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Morrison, Clayton R., Dave S. Bachoon, and Keith W. Gates et al. (2008)</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161">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32</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total coliforms (TC) and faecal coliforms,herichia coli, enterococcus (ENT), and aerobic mesophilic bacteria (AMB)</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err="1">
                          <a:solidFill>
                            <a:srgbClr val="000000"/>
                          </a:solidFill>
                          <a:latin typeface="Times New Roman"/>
                          <a:ea typeface="Times New Roman"/>
                          <a:cs typeface="Mangal"/>
                        </a:rPr>
                        <a:t>Vidy</a:t>
                      </a:r>
                      <a:r>
                        <a:rPr lang="en-US" sz="1200" dirty="0">
                          <a:solidFill>
                            <a:srgbClr val="000000"/>
                          </a:solidFill>
                          <a:latin typeface="Times New Roman"/>
                          <a:ea typeface="Times New Roman"/>
                          <a:cs typeface="Mangal"/>
                        </a:rPr>
                        <a:t> Bay</a:t>
                      </a:r>
                      <a:endParaRPr lang="en-US" sz="1200" dirty="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latin typeface="Times New Roman"/>
                          <a:ea typeface="Times New Roman"/>
                          <a:cs typeface="Mangal"/>
                        </a:rPr>
                        <a:t>Switzerland</a:t>
                      </a:r>
                      <a:endParaRPr lang="en-US" sz="1200" dirty="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John, P. O. T. E., et al. (2009)</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480">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33</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Total coliform , Pseudomonas spp</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Barak River</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India</a:t>
                      </a:r>
                      <a:endParaRPr lang="en-US" sz="120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err="1">
                          <a:solidFill>
                            <a:srgbClr val="000000"/>
                          </a:solidFill>
                          <a:latin typeface="Times New Roman"/>
                          <a:ea typeface="Times New Roman"/>
                          <a:cs typeface="Mangal"/>
                        </a:rPr>
                        <a:t>Rajkumar</a:t>
                      </a:r>
                      <a:r>
                        <a:rPr lang="en-US" sz="1200" dirty="0">
                          <a:solidFill>
                            <a:srgbClr val="000000"/>
                          </a:solidFill>
                          <a:latin typeface="Times New Roman"/>
                          <a:ea typeface="Times New Roman"/>
                          <a:cs typeface="Mangal"/>
                        </a:rPr>
                        <a:t>, </a:t>
                      </a:r>
                      <a:r>
                        <a:rPr lang="en-US" sz="1200" dirty="0" err="1">
                          <a:solidFill>
                            <a:srgbClr val="000000"/>
                          </a:solidFill>
                          <a:latin typeface="Times New Roman"/>
                          <a:ea typeface="Times New Roman"/>
                          <a:cs typeface="Mangal"/>
                        </a:rPr>
                        <a:t>Bibhas</a:t>
                      </a:r>
                      <a:r>
                        <a:rPr lang="en-US" sz="1200" dirty="0">
                          <a:solidFill>
                            <a:srgbClr val="000000"/>
                          </a:solidFill>
                          <a:latin typeface="Times New Roman"/>
                          <a:ea typeface="Times New Roman"/>
                          <a:cs typeface="Mangal"/>
                        </a:rPr>
                        <a:t>, and G. D. Sharma. et al. (2013)</a:t>
                      </a:r>
                      <a:endParaRPr lang="en-US" sz="1200" dirty="0">
                        <a:latin typeface="Calibri"/>
                        <a:ea typeface="Calibri"/>
                        <a:cs typeface="Mangal"/>
                      </a:endParaRPr>
                    </a:p>
                  </a:txBody>
                  <a:tcPr marL="29449" marR="29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3693319"/>
          </a:xfrm>
          <a:prstGeom prst="rect">
            <a:avLst/>
          </a:prstGeom>
          <a:noFill/>
        </p:spPr>
        <p:txBody>
          <a:bodyPr wrap="square" rtlCol="0">
            <a:spAutoFit/>
          </a:bodyPr>
          <a:lstStyle/>
          <a:p>
            <a:pPr algn="ctr"/>
            <a:r>
              <a:rPr lang="en-US" sz="2000" b="1" dirty="0">
                <a:latin typeface="Calibri" pitchFamily="34" charset="0"/>
                <a:cs typeface="Calibri" pitchFamily="34" charset="0"/>
              </a:rPr>
              <a:t>Lake Ecosystem</a:t>
            </a:r>
            <a:r>
              <a:rPr lang="en-US" sz="2000" dirty="0">
                <a:latin typeface="Calibri" pitchFamily="34" charset="0"/>
                <a:cs typeface="Calibri" pitchFamily="34" charset="0"/>
              </a:rPr>
              <a:t> </a:t>
            </a:r>
            <a:endParaRPr lang="en-US" sz="2000" dirty="0" smtClean="0">
              <a:latin typeface="Calibri" pitchFamily="34" charset="0"/>
              <a:cs typeface="Calibri" pitchFamily="34" charset="0"/>
            </a:endParaRPr>
          </a:p>
          <a:p>
            <a:endParaRPr lang="en-US" dirty="0"/>
          </a:p>
          <a:p>
            <a:pPr algn="just">
              <a:buFont typeface="Wingdings" pitchFamily="2" charset="2"/>
              <a:buChar char="Ø"/>
            </a:pPr>
            <a:r>
              <a:rPr lang="en-US" dirty="0" smtClean="0">
                <a:latin typeface="Calibri" pitchFamily="34" charset="0"/>
                <a:cs typeface="Calibri" pitchFamily="34" charset="0"/>
              </a:rPr>
              <a:t>The </a:t>
            </a:r>
            <a:r>
              <a:rPr lang="en-US" dirty="0">
                <a:latin typeface="Calibri" pitchFamily="34" charset="0"/>
                <a:cs typeface="Calibri" pitchFamily="34" charset="0"/>
              </a:rPr>
              <a:t>presence of fecal indicator bacteria in the lake confirmed its fecal contamination. Generally, the sources of indictor microbes are fecal matter of human and other warm blooded animals.</a:t>
            </a:r>
          </a:p>
          <a:p>
            <a:pPr algn="just"/>
            <a:r>
              <a:rPr lang="en-US" dirty="0">
                <a:latin typeface="Calibri" pitchFamily="34" charset="0"/>
                <a:cs typeface="Calibri" pitchFamily="34" charset="0"/>
              </a:rPr>
              <a:t>Other sources of lake contamination by FIBs includes agricultural waste which comes through rain water, waste water treatment plant, Non point sources of humans and animals, municipal waste (An et al.). </a:t>
            </a:r>
            <a:endParaRPr lang="en-US" dirty="0" smtClean="0">
              <a:latin typeface="Calibri" pitchFamily="34" charset="0"/>
              <a:cs typeface="Calibri" pitchFamily="34" charset="0"/>
            </a:endParaRPr>
          </a:p>
          <a:p>
            <a:pPr algn="just"/>
            <a:endParaRPr lang="en-US" dirty="0">
              <a:latin typeface="Calibri" pitchFamily="34" charset="0"/>
              <a:cs typeface="Calibri" pitchFamily="34" charset="0"/>
            </a:endParaRPr>
          </a:p>
          <a:p>
            <a:pPr algn="just"/>
            <a:r>
              <a:rPr lang="en-US" dirty="0">
                <a:latin typeface="Calibri" pitchFamily="34" charset="0"/>
                <a:cs typeface="Calibri" pitchFamily="34" charset="0"/>
              </a:rPr>
              <a:t>The distribution of FIBs like </a:t>
            </a:r>
            <a:r>
              <a:rPr lang="en-US" i="1" dirty="0">
                <a:latin typeface="Calibri" pitchFamily="34" charset="0"/>
                <a:cs typeface="Calibri" pitchFamily="34" charset="0"/>
              </a:rPr>
              <a:t>Escherichia coli, </a:t>
            </a:r>
            <a:r>
              <a:rPr lang="en-US" i="1" dirty="0" err="1">
                <a:latin typeface="Calibri" pitchFamily="34" charset="0"/>
                <a:cs typeface="Calibri" pitchFamily="34" charset="0"/>
              </a:rPr>
              <a:t>Enterococcus</a:t>
            </a:r>
            <a:r>
              <a:rPr lang="en-US" i="1" dirty="0">
                <a:latin typeface="Calibri" pitchFamily="34" charset="0"/>
                <a:cs typeface="Calibri" pitchFamily="34" charset="0"/>
              </a:rPr>
              <a:t> sp. (ENT), enteric protozoa, Fecal </a:t>
            </a:r>
            <a:r>
              <a:rPr lang="en-US" i="1" dirty="0" err="1">
                <a:latin typeface="Calibri" pitchFamily="34" charset="0"/>
                <a:cs typeface="Calibri" pitchFamily="34" charset="0"/>
              </a:rPr>
              <a:t>coliform</a:t>
            </a:r>
            <a:r>
              <a:rPr lang="en-US" i="1" dirty="0">
                <a:latin typeface="Calibri" pitchFamily="34" charset="0"/>
                <a:cs typeface="Calibri" pitchFamily="34" charset="0"/>
              </a:rPr>
              <a:t>, </a:t>
            </a:r>
            <a:r>
              <a:rPr lang="en-US" i="1" dirty="0" err="1">
                <a:latin typeface="Calibri" pitchFamily="34" charset="0"/>
                <a:cs typeface="Calibri" pitchFamily="34" charset="0"/>
              </a:rPr>
              <a:t>Vibrio</a:t>
            </a:r>
            <a:r>
              <a:rPr lang="en-US" i="1" dirty="0">
                <a:latin typeface="Calibri" pitchFamily="34" charset="0"/>
                <a:cs typeface="Calibri" pitchFamily="34" charset="0"/>
              </a:rPr>
              <a:t> </a:t>
            </a:r>
            <a:r>
              <a:rPr lang="en-US" i="1" dirty="0" err="1">
                <a:latin typeface="Calibri" pitchFamily="34" charset="0"/>
                <a:cs typeface="Calibri" pitchFamily="34" charset="0"/>
              </a:rPr>
              <a:t>vulnificus</a:t>
            </a:r>
            <a:r>
              <a:rPr lang="en-US" i="1" dirty="0">
                <a:latin typeface="Calibri" pitchFamily="34" charset="0"/>
                <a:cs typeface="Calibri" pitchFamily="34" charset="0"/>
              </a:rPr>
              <a:t>, oysters, Clostridium </a:t>
            </a:r>
            <a:r>
              <a:rPr lang="en-US" i="1" dirty="0" err="1">
                <a:latin typeface="Calibri" pitchFamily="34" charset="0"/>
                <a:cs typeface="Calibri" pitchFamily="34" charset="0"/>
              </a:rPr>
              <a:t>perfringens</a:t>
            </a:r>
            <a:r>
              <a:rPr lang="en-US" i="1" dirty="0">
                <a:latin typeface="Calibri" pitchFamily="34" charset="0"/>
                <a:cs typeface="Calibri" pitchFamily="34" charset="0"/>
              </a:rPr>
              <a:t>, Fecal streptococci, </a:t>
            </a:r>
            <a:r>
              <a:rPr lang="en-US" i="1" dirty="0" err="1">
                <a:latin typeface="Calibri" pitchFamily="34" charset="0"/>
                <a:cs typeface="Calibri" pitchFamily="34" charset="0"/>
              </a:rPr>
              <a:t>Shigella</a:t>
            </a:r>
            <a:r>
              <a:rPr lang="en-US" i="1" dirty="0">
                <a:latin typeface="Calibri" pitchFamily="34" charset="0"/>
                <a:cs typeface="Calibri" pitchFamily="34" charset="0"/>
              </a:rPr>
              <a:t> </a:t>
            </a:r>
            <a:r>
              <a:rPr lang="en-US" dirty="0">
                <a:latin typeface="Calibri" pitchFamily="34" charset="0"/>
                <a:cs typeface="Calibri" pitchFamily="34" charset="0"/>
              </a:rPr>
              <a:t>and </a:t>
            </a:r>
            <a:r>
              <a:rPr lang="en-US" i="1" dirty="0">
                <a:latin typeface="Calibri" pitchFamily="34" charset="0"/>
                <a:cs typeface="Calibri" pitchFamily="34" charset="0"/>
              </a:rPr>
              <a:t>Salmonella</a:t>
            </a:r>
            <a:r>
              <a:rPr lang="en-US" dirty="0">
                <a:latin typeface="Calibri" pitchFamily="34" charset="0"/>
                <a:cs typeface="Calibri" pitchFamily="34" charset="0"/>
              </a:rPr>
              <a:t> etc. across the globe is illustrated in Table 1.</a:t>
            </a:r>
          </a:p>
          <a:p>
            <a:pPr algn="just">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599" y="152400"/>
          <a:ext cx="8686800" cy="4805546"/>
        </p:xfrm>
        <a:graphic>
          <a:graphicData uri="http://schemas.openxmlformats.org/drawingml/2006/table">
            <a:tbl>
              <a:tblPr/>
              <a:tblGrid>
                <a:gridCol w="635998"/>
                <a:gridCol w="1923506"/>
                <a:gridCol w="1939018"/>
                <a:gridCol w="1628775"/>
                <a:gridCol w="2559503"/>
              </a:tblGrid>
              <a:tr h="457200">
                <a:tc>
                  <a:txBody>
                    <a:bodyPr/>
                    <a:lstStyle/>
                    <a:p>
                      <a:pPr marL="0" marR="0" algn="l">
                        <a:lnSpc>
                          <a:spcPct val="115000"/>
                        </a:lnSpc>
                        <a:spcBef>
                          <a:spcPts val="0"/>
                        </a:spcBef>
                        <a:spcAft>
                          <a:spcPts val="0"/>
                        </a:spcAft>
                      </a:pPr>
                      <a:r>
                        <a:rPr lang="en-US" sz="2000" b="1" dirty="0">
                          <a:solidFill>
                            <a:srgbClr val="000000"/>
                          </a:solidFill>
                          <a:latin typeface="Calibri" pitchFamily="34" charset="0"/>
                          <a:ea typeface="Times New Roman"/>
                          <a:cs typeface="Calibri" pitchFamily="34" charset="0"/>
                        </a:rPr>
                        <a:t>SR. NO</a:t>
                      </a:r>
                      <a:endParaRPr lang="en-US" sz="20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dirty="0">
                          <a:solidFill>
                            <a:srgbClr val="000000"/>
                          </a:solidFill>
                          <a:latin typeface="Calibri" pitchFamily="34" charset="0"/>
                          <a:ea typeface="Times New Roman"/>
                          <a:cs typeface="Calibri" pitchFamily="34" charset="0"/>
                        </a:rPr>
                        <a:t>FIB</a:t>
                      </a:r>
                      <a:endParaRPr lang="en-US" sz="20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dirty="0">
                          <a:solidFill>
                            <a:srgbClr val="000000"/>
                          </a:solidFill>
                          <a:latin typeface="Calibri" pitchFamily="34" charset="0"/>
                          <a:ea typeface="Times New Roman"/>
                          <a:cs typeface="Calibri" pitchFamily="34" charset="0"/>
                        </a:rPr>
                        <a:t>LAKE</a:t>
                      </a:r>
                      <a:endParaRPr lang="en-US" sz="20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dirty="0">
                          <a:solidFill>
                            <a:srgbClr val="000000"/>
                          </a:solidFill>
                          <a:latin typeface="Calibri" pitchFamily="34" charset="0"/>
                          <a:ea typeface="Times New Roman"/>
                          <a:cs typeface="Calibri" pitchFamily="34" charset="0"/>
                        </a:rPr>
                        <a:t>COUNTRY</a:t>
                      </a:r>
                      <a:endParaRPr lang="en-US" sz="20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dirty="0">
                          <a:solidFill>
                            <a:srgbClr val="000000"/>
                          </a:solidFill>
                          <a:latin typeface="Calibri" pitchFamily="34" charset="0"/>
                          <a:ea typeface="Times New Roman"/>
                          <a:cs typeface="Calibri" pitchFamily="34" charset="0"/>
                        </a:rPr>
                        <a:t>REFFERENCE</a:t>
                      </a:r>
                      <a:endParaRPr lang="en-US" sz="20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719">
                <a:tc>
                  <a:txBody>
                    <a:bodyPr/>
                    <a:lstStyle/>
                    <a:p>
                      <a:pPr marL="0" marR="0" algn="l">
                        <a:lnSpc>
                          <a:spcPct val="115000"/>
                        </a:lnSpc>
                        <a:spcBef>
                          <a:spcPts val="0"/>
                        </a:spcBef>
                        <a:spcAft>
                          <a:spcPts val="0"/>
                        </a:spcAft>
                      </a:pPr>
                      <a:r>
                        <a:rPr lang="en-US" sz="1800" dirty="0">
                          <a:solidFill>
                            <a:srgbClr val="000000"/>
                          </a:solidFill>
                          <a:latin typeface="Calibri" pitchFamily="34" charset="0"/>
                          <a:ea typeface="Times New Roman"/>
                          <a:cs typeface="Calibri" pitchFamily="34" charset="0"/>
                        </a:rPr>
                        <a:t>1</a:t>
                      </a:r>
                      <a:endParaRPr lang="en-US" sz="18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solidFill>
                            <a:srgbClr val="000000"/>
                          </a:solidFill>
                          <a:latin typeface="Calibri" pitchFamily="34" charset="0"/>
                          <a:ea typeface="Times New Roman"/>
                          <a:cs typeface="Calibri" pitchFamily="34" charset="0"/>
                        </a:rPr>
                        <a:t>Escherichia coli</a:t>
                      </a:r>
                      <a:endParaRPr lang="en-US" sz="18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Lake Michigan</a:t>
                      </a:r>
                      <a:endParaRPr lang="en-US" sz="180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USA</a:t>
                      </a:r>
                      <a:endParaRPr lang="en-US" sz="180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Olapade, Ola A., et al. (2006)</a:t>
                      </a:r>
                      <a:endParaRPr lang="en-US" sz="180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493">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2</a:t>
                      </a:r>
                      <a:endParaRPr lang="en-US" sz="180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solidFill>
                            <a:srgbClr val="000000"/>
                          </a:solidFill>
                          <a:latin typeface="Calibri" pitchFamily="34" charset="0"/>
                          <a:ea typeface="Times New Roman"/>
                          <a:cs typeface="Calibri" pitchFamily="34" charset="0"/>
                        </a:rPr>
                        <a:t>Escherichia coli     </a:t>
                      </a:r>
                      <a:r>
                        <a:rPr lang="en-US" sz="1800" dirty="0" err="1">
                          <a:solidFill>
                            <a:srgbClr val="000000"/>
                          </a:solidFill>
                          <a:latin typeface="Calibri" pitchFamily="34" charset="0"/>
                          <a:ea typeface="Times New Roman"/>
                          <a:cs typeface="Calibri" pitchFamily="34" charset="0"/>
                        </a:rPr>
                        <a:t>Enterococcus</a:t>
                      </a:r>
                      <a:r>
                        <a:rPr lang="en-US" sz="1800" dirty="0">
                          <a:solidFill>
                            <a:srgbClr val="000000"/>
                          </a:solidFill>
                          <a:latin typeface="Calibri" pitchFamily="34" charset="0"/>
                          <a:ea typeface="Times New Roman"/>
                          <a:cs typeface="Calibri" pitchFamily="34" charset="0"/>
                        </a:rPr>
                        <a:t> ,</a:t>
                      </a:r>
                      <a:endParaRPr lang="en-US" sz="18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Lake Geneva,</a:t>
                      </a:r>
                      <a:endParaRPr lang="en-US" sz="180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Switzerland</a:t>
                      </a:r>
                      <a:endParaRPr lang="en-US" sz="180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Haller, Laurence, et al.  (2009)</a:t>
                      </a:r>
                      <a:endParaRPr lang="en-US" sz="180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9826">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3</a:t>
                      </a:r>
                      <a:endParaRPr lang="en-US" sz="180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solidFill>
                            <a:srgbClr val="000000"/>
                          </a:solidFill>
                          <a:latin typeface="Calibri" pitchFamily="34" charset="0"/>
                          <a:ea typeface="Times New Roman"/>
                          <a:cs typeface="Calibri" pitchFamily="34" charset="0"/>
                        </a:rPr>
                        <a:t>Escherichia coli and </a:t>
                      </a:r>
                      <a:r>
                        <a:rPr lang="en-US" sz="1800" dirty="0" err="1">
                          <a:solidFill>
                            <a:srgbClr val="000000"/>
                          </a:solidFill>
                          <a:latin typeface="Calibri" pitchFamily="34" charset="0"/>
                          <a:ea typeface="Times New Roman"/>
                          <a:cs typeface="Calibri" pitchFamily="34" charset="0"/>
                        </a:rPr>
                        <a:t>enterococci</a:t>
                      </a:r>
                      <a:endParaRPr lang="en-US" sz="18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solidFill>
                            <a:srgbClr val="000000"/>
                          </a:solidFill>
                          <a:latin typeface="Calibri" pitchFamily="34" charset="0"/>
                          <a:ea typeface="Times New Roman"/>
                          <a:cs typeface="Calibri" pitchFamily="34" charset="0"/>
                        </a:rPr>
                        <a:t>Lake Michigan,</a:t>
                      </a:r>
                      <a:endParaRPr lang="en-US" sz="18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USA</a:t>
                      </a:r>
                      <a:endParaRPr lang="en-US" sz="180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Whitman, Richard L., et al.  (2003)</a:t>
                      </a:r>
                      <a:endParaRPr lang="en-US" sz="180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241">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4</a:t>
                      </a:r>
                      <a:endParaRPr lang="en-US" sz="180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Escherichia coli, Enterococcus (ENT),Pseudomonas species ,</a:t>
                      </a:r>
                      <a:endParaRPr lang="en-US" sz="180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solidFill>
                            <a:srgbClr val="000000"/>
                          </a:solidFill>
                          <a:latin typeface="Calibri" pitchFamily="34" charset="0"/>
                          <a:ea typeface="Times New Roman"/>
                          <a:cs typeface="Calibri" pitchFamily="34" charset="0"/>
                        </a:rPr>
                        <a:t>Lake Ma </a:t>
                      </a:r>
                      <a:r>
                        <a:rPr lang="en-US" sz="1800" dirty="0" err="1">
                          <a:solidFill>
                            <a:srgbClr val="000000"/>
                          </a:solidFill>
                          <a:latin typeface="Calibri" pitchFamily="34" charset="0"/>
                          <a:ea typeface="Times New Roman"/>
                          <a:cs typeface="Calibri" pitchFamily="34" charset="0"/>
                        </a:rPr>
                        <a:t>Vallée</a:t>
                      </a:r>
                      <a:endParaRPr lang="en-US" sz="18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solidFill>
                            <a:srgbClr val="000000"/>
                          </a:solidFill>
                          <a:latin typeface="Calibri" pitchFamily="34" charset="0"/>
                          <a:ea typeface="Times New Roman"/>
                          <a:cs typeface="Calibri" pitchFamily="34" charset="0"/>
                        </a:rPr>
                        <a:t>Congo</a:t>
                      </a:r>
                      <a:endParaRPr lang="en-US" sz="18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err="1">
                          <a:solidFill>
                            <a:srgbClr val="000000"/>
                          </a:solidFill>
                          <a:latin typeface="Calibri" pitchFamily="34" charset="0"/>
                          <a:ea typeface="Times New Roman"/>
                          <a:cs typeface="Calibri" pitchFamily="34" charset="0"/>
                        </a:rPr>
                        <a:t>Mwanamoki</a:t>
                      </a:r>
                      <a:r>
                        <a:rPr lang="en-US" sz="1800" dirty="0">
                          <a:solidFill>
                            <a:srgbClr val="000000"/>
                          </a:solidFill>
                          <a:latin typeface="Calibri" pitchFamily="34" charset="0"/>
                          <a:ea typeface="Times New Roman"/>
                          <a:cs typeface="Calibri" pitchFamily="34" charset="0"/>
                        </a:rPr>
                        <a:t>, Paola M., et al.  (2014)</a:t>
                      </a:r>
                      <a:endParaRPr lang="en-US" sz="18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5</a:t>
                      </a:r>
                      <a:endParaRPr lang="en-US" sz="180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Escherichia coli,</a:t>
                      </a:r>
                      <a:endParaRPr lang="en-US" sz="180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solidFill>
                            <a:srgbClr val="000000"/>
                          </a:solidFill>
                          <a:latin typeface="Calibri" pitchFamily="34" charset="0"/>
                          <a:ea typeface="Times New Roman"/>
                          <a:cs typeface="Calibri" pitchFamily="34" charset="0"/>
                        </a:rPr>
                        <a:t>Lake Huron, Ontario</a:t>
                      </a:r>
                      <a:endParaRPr lang="en-US" sz="18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solidFill>
                            <a:srgbClr val="000000"/>
                          </a:solidFill>
                          <a:latin typeface="Calibri" pitchFamily="34" charset="0"/>
                          <a:ea typeface="Times New Roman"/>
                          <a:cs typeface="Calibri" pitchFamily="34" charset="0"/>
                        </a:rPr>
                        <a:t>Canada</a:t>
                      </a:r>
                      <a:endParaRPr lang="en-US" sz="18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err="1">
                          <a:solidFill>
                            <a:srgbClr val="000000"/>
                          </a:solidFill>
                          <a:latin typeface="Calibri" pitchFamily="34" charset="0"/>
                          <a:ea typeface="Times New Roman"/>
                          <a:cs typeface="Calibri" pitchFamily="34" charset="0"/>
                        </a:rPr>
                        <a:t>Kon</a:t>
                      </a:r>
                      <a:r>
                        <a:rPr lang="en-US" sz="1800" dirty="0">
                          <a:solidFill>
                            <a:srgbClr val="000000"/>
                          </a:solidFill>
                          <a:latin typeface="Calibri" pitchFamily="34" charset="0"/>
                          <a:ea typeface="Times New Roman"/>
                          <a:cs typeface="Calibri" pitchFamily="34" charset="0"/>
                        </a:rPr>
                        <a:t>, Tatiana, et al. (2007)</a:t>
                      </a:r>
                      <a:endParaRPr lang="en-US" sz="18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wkash\Desktop\fib global indian pie chart_files\image001.png"/>
          <p:cNvPicPr/>
          <p:nvPr/>
        </p:nvPicPr>
        <p:blipFill>
          <a:blip r:embed="rId2"/>
          <a:srcRect/>
          <a:stretch>
            <a:fillRect/>
          </a:stretch>
        </p:blipFill>
        <p:spPr bwMode="auto">
          <a:xfrm>
            <a:off x="1752600" y="685800"/>
            <a:ext cx="2982840" cy="2751992"/>
          </a:xfrm>
          <a:prstGeom prst="rect">
            <a:avLst/>
          </a:prstGeom>
          <a:noFill/>
          <a:ln w="9525">
            <a:noFill/>
            <a:miter lim="800000"/>
            <a:headEnd/>
            <a:tailEnd/>
          </a:ln>
        </p:spPr>
      </p:pic>
      <p:graphicFrame>
        <p:nvGraphicFramePr>
          <p:cNvPr id="3" name="Table 2"/>
          <p:cNvGraphicFramePr>
            <a:graphicFrameLocks noGrp="1"/>
          </p:cNvGraphicFramePr>
          <p:nvPr/>
        </p:nvGraphicFramePr>
        <p:xfrm>
          <a:off x="4724400" y="685800"/>
          <a:ext cx="2956560" cy="2743200"/>
        </p:xfrm>
        <a:graphic>
          <a:graphicData uri="http://schemas.openxmlformats.org/drawingml/2006/table">
            <a:tbl>
              <a:tblPr/>
              <a:tblGrid>
                <a:gridCol w="1553563"/>
                <a:gridCol w="1402997"/>
              </a:tblGrid>
              <a:tr h="548640">
                <a:tc>
                  <a:txBody>
                    <a:bodyPr/>
                    <a:lstStyle/>
                    <a:p>
                      <a:pPr marL="0" marR="0" algn="l">
                        <a:lnSpc>
                          <a:spcPct val="115000"/>
                        </a:lnSpc>
                        <a:spcBef>
                          <a:spcPts val="0"/>
                        </a:spcBef>
                        <a:spcAft>
                          <a:spcPts val="0"/>
                        </a:spcAft>
                      </a:pPr>
                      <a:r>
                        <a:rPr lang="en-US" sz="1200" b="1" dirty="0">
                          <a:solidFill>
                            <a:srgbClr val="000000"/>
                          </a:solidFill>
                          <a:latin typeface="Times New Roman"/>
                          <a:ea typeface="Times New Roman"/>
                          <a:cs typeface="Mangal"/>
                        </a:rPr>
                        <a:t>FIB</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latin typeface="Times New Roman"/>
                          <a:ea typeface="Times New Roman"/>
                          <a:cs typeface="Mangal"/>
                        </a:rPr>
                        <a:t>NO. of Countries</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E.coli</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20</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T.C.</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9</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F.C.</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18</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40">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Enterococci</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14</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F.S.</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7</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Salmonella</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6</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l">
                        <a:lnSpc>
                          <a:spcPct val="115000"/>
                        </a:lnSpc>
                        <a:spcBef>
                          <a:spcPts val="0"/>
                        </a:spcBef>
                        <a:spcAft>
                          <a:spcPts val="0"/>
                        </a:spcAft>
                      </a:pPr>
                      <a:r>
                        <a:rPr lang="en-US" sz="1200">
                          <a:solidFill>
                            <a:srgbClr val="000000"/>
                          </a:solidFill>
                          <a:latin typeface="Times New Roman"/>
                          <a:ea typeface="Times New Roman"/>
                          <a:cs typeface="Mangal"/>
                        </a:rPr>
                        <a:t>Vibrio</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latin typeface="Times New Roman"/>
                          <a:ea typeface="Times New Roman"/>
                          <a:cs typeface="Mangal"/>
                        </a:rPr>
                        <a:t>4</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3" descr="C:\Users\Awkash\Desktop\fib global indian pie chart_files\image003.png"/>
          <p:cNvPicPr/>
          <p:nvPr/>
        </p:nvPicPr>
        <p:blipFill>
          <a:blip r:embed="rId3"/>
          <a:srcRect/>
          <a:stretch>
            <a:fillRect/>
          </a:stretch>
        </p:blipFill>
        <p:spPr bwMode="auto">
          <a:xfrm>
            <a:off x="1752600" y="3411415"/>
            <a:ext cx="5943601" cy="3446585"/>
          </a:xfrm>
          <a:prstGeom prst="rect">
            <a:avLst/>
          </a:prstGeom>
          <a:noFill/>
          <a:ln w="9525">
            <a:noFill/>
            <a:miter lim="800000"/>
            <a:headEnd/>
            <a:tailEnd/>
          </a:ln>
        </p:spPr>
      </p:pic>
      <p:sp>
        <p:nvSpPr>
          <p:cNvPr id="41985" name="Rectangle 1"/>
          <p:cNvSpPr>
            <a:spLocks noChangeArrowheads="1"/>
          </p:cNvSpPr>
          <p:nvPr/>
        </p:nvSpPr>
        <p:spPr bwMode="auto">
          <a:xfrm>
            <a:off x="2362200" y="228600"/>
            <a:ext cx="499207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Global distribution of Fecal Indicator Bacteria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wkash\Desktop\Untitled v.png"/>
          <p:cNvPicPr/>
          <p:nvPr/>
        </p:nvPicPr>
        <p:blipFill>
          <a:blip r:embed="rId2"/>
          <a:srcRect/>
          <a:stretch>
            <a:fillRect/>
          </a:stretch>
        </p:blipFill>
        <p:spPr bwMode="auto">
          <a:xfrm>
            <a:off x="1219200" y="762000"/>
            <a:ext cx="3962400" cy="3886200"/>
          </a:xfrm>
          <a:prstGeom prst="rect">
            <a:avLst/>
          </a:prstGeom>
          <a:noFill/>
          <a:ln w="9525">
            <a:noFill/>
            <a:miter lim="800000"/>
            <a:headEnd/>
            <a:tailEnd/>
          </a:ln>
        </p:spPr>
      </p:pic>
      <p:pic>
        <p:nvPicPr>
          <p:cNvPr id="3" name="Picture 2" descr="C:\Users\Awkash\AppData\Local\Microsoft\Windows\Temporary Internet Files\Content.Word\Untitled c.png"/>
          <p:cNvPicPr/>
          <p:nvPr/>
        </p:nvPicPr>
        <p:blipFill>
          <a:blip r:embed="rId3"/>
          <a:srcRect/>
          <a:stretch>
            <a:fillRect/>
          </a:stretch>
        </p:blipFill>
        <p:spPr bwMode="auto">
          <a:xfrm>
            <a:off x="5029200" y="1219200"/>
            <a:ext cx="3200400" cy="3200400"/>
          </a:xfrm>
          <a:prstGeom prst="rect">
            <a:avLst/>
          </a:prstGeom>
          <a:noFill/>
          <a:ln w="9525">
            <a:noFill/>
            <a:miter lim="800000"/>
            <a:headEnd/>
            <a:tailEnd/>
          </a:ln>
        </p:spPr>
      </p:pic>
      <p:sp>
        <p:nvSpPr>
          <p:cNvPr id="4" name="Rectangle 3"/>
          <p:cNvSpPr/>
          <p:nvPr/>
        </p:nvSpPr>
        <p:spPr>
          <a:xfrm>
            <a:off x="2057400" y="228600"/>
            <a:ext cx="4992072" cy="400110"/>
          </a:xfrm>
          <a:prstGeom prst="rect">
            <a:avLst/>
          </a:prstGeom>
        </p:spPr>
        <p:txBody>
          <a:bodyPr wrap="none">
            <a:spAutoFit/>
          </a:bodyPr>
          <a:lstStyle/>
          <a:p>
            <a:pPr lvl="0" algn="ctr" fontAlgn="base">
              <a:spcBef>
                <a:spcPct val="0"/>
              </a:spcBef>
              <a:spcAft>
                <a:spcPct val="0"/>
              </a:spcAft>
            </a:pPr>
            <a:r>
              <a:rPr kumimoji="0" lang="en-US" sz="2000" b="1"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Global distribution of Fecal Indicator Bacteria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40961" name="Rectangle 1"/>
          <p:cNvSpPr>
            <a:spLocks noChangeArrowheads="1"/>
          </p:cNvSpPr>
          <p:nvPr/>
        </p:nvSpPr>
        <p:spPr bwMode="auto">
          <a:xfrm>
            <a:off x="0" y="4800600"/>
            <a:ext cx="89154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Note- The graph has been made by using </a:t>
            </a:r>
            <a:r>
              <a:rPr kumimoji="0" lang="en-US"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Merone</a:t>
            </a:r>
            <a:r>
              <a:rPr kumimoji="0" lang="en-US"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2.0 software.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1-Canada, 2- United states of America, 3- Brazil,4-Bolivia, 5- South Africa, 6- Sudan,7- Tunisia, 8-Serbia, 9- Switzerland, 10- Germany, 11 Saudi Arabia, 12- Ethiopia, 13- India, 14-China, 15- Bangladesh, 16- Thailand, 17- Vietnam, 18- Malaysia, 19- Australia,  20- Italy, 21- Tunisia 22- Portugal, 23- France, 24- Switzerland,</a:t>
            </a:r>
            <a:endParaRPr kumimoji="0" lang="en-US"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ctr" defTabSz="914400" rtl="0" eaLnBrk="0" fontAlgn="base" latinLnBrk="0" hangingPunct="0">
              <a:lnSpc>
                <a:spcPct val="100000"/>
              </a:lnSpc>
              <a:spcBef>
                <a:spcPct val="0"/>
              </a:spcBef>
              <a:spcAft>
                <a:spcPct val="0"/>
              </a:spcAft>
              <a:buClrTx/>
              <a:buSzTx/>
              <a:tabLst/>
            </a:pP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Table</a:t>
            </a:r>
            <a:r>
              <a:rPr kumimoji="0" lang="en-US" sz="2000" b="1" i="0" u="none" strike="noStrike" cap="none" normalizeH="0" dirty="0" smtClean="0">
                <a:ln>
                  <a:noFill/>
                </a:ln>
                <a:solidFill>
                  <a:srgbClr val="000000"/>
                </a:solidFill>
                <a:effectLst/>
                <a:latin typeface="Arial" pitchFamily="34" charset="0"/>
                <a:ea typeface="Times New Roman" pitchFamily="18" charset="0"/>
                <a:cs typeface="Arial" pitchFamily="34" charset="0"/>
              </a:rPr>
              <a:t> of Content</a:t>
            </a:r>
          </a:p>
          <a:p>
            <a:pPr marL="457200" marR="0" lvl="0" indent="-45720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dirty="0" smtClean="0">
              <a:ln>
                <a:noFill/>
              </a:ln>
              <a:solidFill>
                <a:srgbClr val="000000"/>
              </a:solidFill>
              <a:effectLst/>
              <a:latin typeface="Arial" pitchFamily="34" charset="0"/>
              <a:ea typeface="Times New Roman" pitchFamily="18"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tabLst/>
            </a:pPr>
            <a:r>
              <a:rPr lang="en-US" sz="2000" baseline="0" dirty="0" smtClean="0">
                <a:solidFill>
                  <a:srgbClr val="000000"/>
                </a:solidFill>
                <a:latin typeface="Arial" pitchFamily="34" charset="0"/>
                <a:ea typeface="Times New Roman" pitchFamily="18" charset="0"/>
                <a:cs typeface="Arial" pitchFamily="34" charset="0"/>
              </a:rPr>
              <a:t>1.</a:t>
            </a: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            Introduction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startAt="2"/>
              <a:tabLst/>
            </a:pP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         Sources of pathogens and fecal indicators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startAt="3"/>
              <a:tabLst/>
            </a:pP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         Recent detection techniques for enumeration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3.1.</a:t>
            </a:r>
            <a:r>
              <a:rPr kumimoji="0" lang="en-US" sz="2000" b="1"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          </a:t>
            </a: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Microbiological Detection of FIBs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3.2.          Molecular Detection of FIBs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3.2.1        Ribotyping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3.2.2        Pulse-field gel electrophoresis (PFGE)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3.2.3        Denaturing-gradient gel electrophoresis (DGGE)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3.2.4        Repetitive DNA sequences (Rep-PCR)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3.2.5        Host-specific 16S rDNA genetic markers</a:t>
            </a:r>
          </a:p>
          <a:p>
            <a:pPr lvl="0" eaLnBrk="0" fontAlgn="base" hangingPunct="0">
              <a:spcBef>
                <a:spcPct val="0"/>
              </a:spcBef>
              <a:spcAft>
                <a:spcPct val="0"/>
              </a:spcAft>
            </a:pP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3.2.6        Polymerase chain reaction (PCR)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3.2.7        Reverse transcriptase polymerase chain reaction (RT-PCR)</a:t>
            </a:r>
          </a:p>
          <a:p>
            <a:pPr eaLnBrk="0" fontAlgn="base" hangingPunct="0">
              <a:spcBef>
                <a:spcPct val="0"/>
              </a:spcBef>
              <a:spcAft>
                <a:spcPct val="0"/>
              </a:spcAft>
            </a:pPr>
            <a:r>
              <a:rPr lang="en-US" sz="2000" dirty="0" smtClean="0">
                <a:solidFill>
                  <a:srgbClr val="000000"/>
                </a:solidFill>
                <a:latin typeface="Calibri" pitchFamily="34" charset="0"/>
                <a:ea typeface="Times New Roman" pitchFamily="18" charset="0"/>
                <a:cs typeface="Mangal" pitchFamily="18" charset="0"/>
              </a:rPr>
              <a:t>3.3           Antibiotic resistance analysis (ARA)</a:t>
            </a:r>
            <a:endParaRPr lang="en-US" sz="2000" dirty="0" smtClean="0">
              <a:latin typeface="Arial" pitchFamily="34" charset="0"/>
              <a:cs typeface="Arial" pitchFamily="34" charset="0"/>
            </a:endParaRPr>
          </a:p>
          <a:p>
            <a:pPr marL="342900" lvl="0" indent="-342900" eaLnBrk="0" fontAlgn="base" hangingPunct="0">
              <a:spcBef>
                <a:spcPct val="0"/>
              </a:spcBef>
              <a:spcAft>
                <a:spcPct val="0"/>
              </a:spcAft>
            </a:pPr>
            <a:r>
              <a:rPr lang="en-US" sz="2000" dirty="0" smtClean="0">
                <a:solidFill>
                  <a:srgbClr val="000000"/>
                </a:solidFill>
                <a:latin typeface="Calibri" pitchFamily="34" charset="0"/>
                <a:ea typeface="Times New Roman" pitchFamily="18" charset="0"/>
                <a:cs typeface="Mangal" pitchFamily="18" charset="0"/>
              </a:rPr>
              <a:t>4.             Future aspects</a:t>
            </a:r>
            <a:endParaRPr lang="en-US" sz="2000" dirty="0" smtClean="0">
              <a:latin typeface="Arial" pitchFamily="34" charset="0"/>
              <a:cs typeface="Arial" pitchFamily="34" charset="0"/>
            </a:endParaRPr>
          </a:p>
          <a:p>
            <a:pPr marL="342900" lvl="0" indent="-342900" eaLnBrk="0" fontAlgn="base" hangingPunct="0">
              <a:spcBef>
                <a:spcPct val="0"/>
              </a:spcBef>
              <a:spcAft>
                <a:spcPct val="0"/>
              </a:spcAft>
            </a:pPr>
            <a:r>
              <a:rPr lang="en-US" sz="2000" dirty="0" smtClean="0">
                <a:solidFill>
                  <a:srgbClr val="000000"/>
                </a:solidFill>
                <a:latin typeface="Calibri" pitchFamily="34" charset="0"/>
                <a:ea typeface="Times New Roman" pitchFamily="18" charset="0"/>
                <a:cs typeface="Mangal" pitchFamily="18" charset="0"/>
              </a:rPr>
              <a:t>5.             Graphs and Tables</a:t>
            </a:r>
            <a:endParaRPr lang="en-US" sz="2000" dirty="0" smtClean="0">
              <a:latin typeface="Arial" pitchFamily="34" charset="0"/>
              <a:cs typeface="Arial" pitchFamily="34" charset="0"/>
            </a:endParaRPr>
          </a:p>
          <a:p>
            <a:pPr lvl="0" eaLnBrk="0" fontAlgn="base" hangingPunct="0">
              <a:spcBef>
                <a:spcPct val="0"/>
              </a:spcBef>
              <a:spcAft>
                <a:spcPct val="0"/>
              </a:spcAft>
            </a:pPr>
            <a:r>
              <a:rPr lang="en-US" sz="2000" dirty="0" smtClean="0">
                <a:solidFill>
                  <a:srgbClr val="000000"/>
                </a:solidFill>
                <a:latin typeface="Calibri" pitchFamily="34" charset="0"/>
                <a:ea typeface="Times New Roman" pitchFamily="18" charset="0"/>
                <a:cs typeface="Mangal" pitchFamily="18" charset="0"/>
              </a:rPr>
              <a:t>6.             Acknowledgments</a:t>
            </a:r>
            <a:endParaRPr lang="en-US" sz="2000" dirty="0" smtClean="0">
              <a:latin typeface="Arial" pitchFamily="34" charset="0"/>
              <a:cs typeface="Arial" pitchFamily="34" charset="0"/>
            </a:endParaRPr>
          </a:p>
          <a:p>
            <a:pPr lvl="0" eaLnBrk="0" fontAlgn="base" hangingPunct="0">
              <a:spcBef>
                <a:spcPct val="0"/>
              </a:spcBef>
              <a:spcAft>
                <a:spcPct val="0"/>
              </a:spcAft>
            </a:pPr>
            <a:r>
              <a:rPr lang="en-US" sz="2000" dirty="0" smtClean="0">
                <a:solidFill>
                  <a:srgbClr val="000000"/>
                </a:solidFill>
                <a:latin typeface="Calibri" pitchFamily="34" charset="0"/>
                <a:ea typeface="Times New Roman" pitchFamily="18" charset="0"/>
                <a:cs typeface="Mangal" pitchFamily="18" charset="0"/>
              </a:rPr>
              <a:t>7.             References</a:t>
            </a:r>
            <a:endParaRPr kumimoji="0" lang="en-US" sz="20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endParaRPr>
          </a:p>
          <a:p>
            <a:pPr lvl="0" eaLnBrk="0" fontAlgn="base" hangingPunct="0">
              <a:spcBef>
                <a:spcPct val="0"/>
              </a:spcBef>
              <a:spcAft>
                <a:spcPct val="0"/>
              </a:spcAf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246187" y="609600"/>
            <a:ext cx="6651625" cy="6248400"/>
          </a:xfrm>
          <a:prstGeom prst="rect">
            <a:avLst/>
          </a:prstGeom>
          <a:noFill/>
        </p:spPr>
      </p:pic>
      <p:sp>
        <p:nvSpPr>
          <p:cNvPr id="39937" name="Rectangle 1"/>
          <p:cNvSpPr>
            <a:spLocks noChangeArrowheads="1"/>
          </p:cNvSpPr>
          <p:nvPr/>
        </p:nvSpPr>
        <p:spPr bwMode="auto">
          <a:xfrm>
            <a:off x="2057400" y="228600"/>
            <a:ext cx="511710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Distribution of Fecal Indicator Bacteria in India</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447800" y="838200"/>
          <a:ext cx="3069981" cy="25585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nvGraphicFramePr>
        <p:xfrm>
          <a:off x="4572000" y="838200"/>
          <a:ext cx="2590800" cy="2590800"/>
        </p:xfrm>
        <a:graphic>
          <a:graphicData uri="http://schemas.openxmlformats.org/drawingml/2006/table">
            <a:tbl>
              <a:tblPr/>
              <a:tblGrid>
                <a:gridCol w="1401461"/>
                <a:gridCol w="1189339"/>
              </a:tblGrid>
              <a:tr h="518160">
                <a:tc>
                  <a:txBody>
                    <a:bodyPr/>
                    <a:lstStyle/>
                    <a:p>
                      <a:pPr marL="0" marR="0" algn="l">
                        <a:lnSpc>
                          <a:spcPct val="115000"/>
                        </a:lnSpc>
                        <a:spcBef>
                          <a:spcPts val="0"/>
                        </a:spcBef>
                        <a:spcAft>
                          <a:spcPts val="0"/>
                        </a:spcAft>
                      </a:pPr>
                      <a:r>
                        <a:rPr lang="en-US" sz="1200" b="1" dirty="0">
                          <a:solidFill>
                            <a:srgbClr val="000000"/>
                          </a:solidFill>
                          <a:latin typeface="Times New Roman"/>
                          <a:ea typeface="Times New Roman"/>
                          <a:cs typeface="Mangal"/>
                        </a:rPr>
                        <a:t>FIB</a:t>
                      </a:r>
                      <a:endParaRPr lang="en-US" sz="1100" b="1"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latin typeface="Times New Roman"/>
                          <a:ea typeface="Times New Roman"/>
                          <a:cs typeface="Mangal"/>
                        </a:rPr>
                        <a:t>NO. of State</a:t>
                      </a:r>
                      <a:endParaRPr lang="en-US" sz="1100" b="1">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80">
                <a:tc>
                  <a:txBody>
                    <a:bodyPr/>
                    <a:lstStyle/>
                    <a:p>
                      <a:pPr marL="0" marR="0" algn="l">
                        <a:lnSpc>
                          <a:spcPct val="115000"/>
                        </a:lnSpc>
                        <a:spcBef>
                          <a:spcPts val="0"/>
                        </a:spcBef>
                        <a:spcAft>
                          <a:spcPts val="0"/>
                        </a:spcAft>
                      </a:pPr>
                      <a:r>
                        <a:rPr lang="en-US" sz="1200" b="1" dirty="0" err="1">
                          <a:solidFill>
                            <a:srgbClr val="000000"/>
                          </a:solidFill>
                          <a:latin typeface="Times New Roman"/>
                          <a:ea typeface="Times New Roman"/>
                          <a:cs typeface="Mangal"/>
                        </a:rPr>
                        <a:t>E.coli</a:t>
                      </a:r>
                      <a:endParaRPr lang="en-US" sz="1100" b="1"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latin typeface="Times New Roman"/>
                          <a:ea typeface="Times New Roman"/>
                          <a:cs typeface="Mangal"/>
                        </a:rPr>
                        <a:t>6</a:t>
                      </a:r>
                      <a:endParaRPr lang="en-US" sz="1100" b="1">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80">
                <a:tc>
                  <a:txBody>
                    <a:bodyPr/>
                    <a:lstStyle/>
                    <a:p>
                      <a:pPr marL="0" marR="0" algn="l">
                        <a:lnSpc>
                          <a:spcPct val="115000"/>
                        </a:lnSpc>
                        <a:spcBef>
                          <a:spcPts val="0"/>
                        </a:spcBef>
                        <a:spcAft>
                          <a:spcPts val="0"/>
                        </a:spcAft>
                      </a:pPr>
                      <a:r>
                        <a:rPr lang="en-US" sz="1200" b="1" dirty="0">
                          <a:solidFill>
                            <a:srgbClr val="000000"/>
                          </a:solidFill>
                          <a:latin typeface="Times New Roman"/>
                          <a:ea typeface="Times New Roman"/>
                          <a:cs typeface="Mangal"/>
                        </a:rPr>
                        <a:t>T.C.</a:t>
                      </a:r>
                      <a:endParaRPr lang="en-US" sz="1100" b="1"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latin typeface="Times New Roman"/>
                          <a:ea typeface="Times New Roman"/>
                          <a:cs typeface="Mangal"/>
                        </a:rPr>
                        <a:t>9</a:t>
                      </a:r>
                      <a:endParaRPr lang="en-US" sz="1100" b="1">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80">
                <a:tc>
                  <a:txBody>
                    <a:bodyPr/>
                    <a:lstStyle/>
                    <a:p>
                      <a:pPr marL="0" marR="0" algn="l">
                        <a:lnSpc>
                          <a:spcPct val="115000"/>
                        </a:lnSpc>
                        <a:spcBef>
                          <a:spcPts val="0"/>
                        </a:spcBef>
                        <a:spcAft>
                          <a:spcPts val="0"/>
                        </a:spcAft>
                      </a:pPr>
                      <a:r>
                        <a:rPr lang="en-US" sz="1200" b="1" dirty="0">
                          <a:solidFill>
                            <a:srgbClr val="000000"/>
                          </a:solidFill>
                          <a:latin typeface="Times New Roman"/>
                          <a:ea typeface="Times New Roman"/>
                          <a:cs typeface="Mangal"/>
                        </a:rPr>
                        <a:t>F.C.</a:t>
                      </a:r>
                      <a:endParaRPr lang="en-US" sz="1100" b="1"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latin typeface="Times New Roman"/>
                          <a:ea typeface="Times New Roman"/>
                          <a:cs typeface="Mangal"/>
                        </a:rPr>
                        <a:t>5</a:t>
                      </a:r>
                      <a:endParaRPr lang="en-US" sz="1100" b="1">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80">
                <a:tc>
                  <a:txBody>
                    <a:bodyPr/>
                    <a:lstStyle/>
                    <a:p>
                      <a:pPr marL="0" marR="0" algn="l">
                        <a:lnSpc>
                          <a:spcPct val="115000"/>
                        </a:lnSpc>
                        <a:spcBef>
                          <a:spcPts val="0"/>
                        </a:spcBef>
                        <a:spcAft>
                          <a:spcPts val="0"/>
                        </a:spcAft>
                      </a:pPr>
                      <a:r>
                        <a:rPr lang="en-US" sz="1200" b="1" dirty="0" err="1">
                          <a:solidFill>
                            <a:srgbClr val="000000"/>
                          </a:solidFill>
                          <a:latin typeface="Times New Roman"/>
                          <a:ea typeface="Times New Roman"/>
                          <a:cs typeface="Mangal"/>
                        </a:rPr>
                        <a:t>Enterococci</a:t>
                      </a:r>
                      <a:endParaRPr lang="en-US" sz="1100" b="1"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latin typeface="Times New Roman"/>
                          <a:ea typeface="Times New Roman"/>
                          <a:cs typeface="Mangal"/>
                        </a:rPr>
                        <a:t>2</a:t>
                      </a:r>
                      <a:endParaRPr lang="en-US" sz="1100" b="1">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80">
                <a:tc>
                  <a:txBody>
                    <a:bodyPr/>
                    <a:lstStyle/>
                    <a:p>
                      <a:pPr marL="0" marR="0" algn="l">
                        <a:lnSpc>
                          <a:spcPct val="115000"/>
                        </a:lnSpc>
                        <a:spcBef>
                          <a:spcPts val="0"/>
                        </a:spcBef>
                        <a:spcAft>
                          <a:spcPts val="0"/>
                        </a:spcAft>
                      </a:pPr>
                      <a:r>
                        <a:rPr lang="en-US" sz="1200" b="1">
                          <a:solidFill>
                            <a:srgbClr val="000000"/>
                          </a:solidFill>
                          <a:latin typeface="Times New Roman"/>
                          <a:ea typeface="Times New Roman"/>
                          <a:cs typeface="Mangal"/>
                        </a:rPr>
                        <a:t>F.S.</a:t>
                      </a:r>
                      <a:endParaRPr lang="en-US" sz="1100" b="1">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solidFill>
                            <a:srgbClr val="000000"/>
                          </a:solidFill>
                          <a:latin typeface="Times New Roman"/>
                          <a:ea typeface="Times New Roman"/>
                          <a:cs typeface="Mangal"/>
                        </a:rPr>
                        <a:t>5</a:t>
                      </a:r>
                      <a:endParaRPr lang="en-US" sz="1100" b="1"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80">
                <a:tc>
                  <a:txBody>
                    <a:bodyPr/>
                    <a:lstStyle/>
                    <a:p>
                      <a:pPr marL="0" marR="0" algn="l">
                        <a:lnSpc>
                          <a:spcPct val="115000"/>
                        </a:lnSpc>
                        <a:spcBef>
                          <a:spcPts val="0"/>
                        </a:spcBef>
                        <a:spcAft>
                          <a:spcPts val="0"/>
                        </a:spcAft>
                      </a:pPr>
                      <a:r>
                        <a:rPr lang="en-US" sz="1200" b="1">
                          <a:solidFill>
                            <a:srgbClr val="000000"/>
                          </a:solidFill>
                          <a:latin typeface="Times New Roman"/>
                          <a:ea typeface="Times New Roman"/>
                          <a:cs typeface="Mangal"/>
                        </a:rPr>
                        <a:t>Salmonella</a:t>
                      </a:r>
                      <a:endParaRPr lang="en-US" sz="1100" b="1">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solidFill>
                            <a:srgbClr val="000000"/>
                          </a:solidFill>
                          <a:latin typeface="Times New Roman"/>
                          <a:ea typeface="Times New Roman"/>
                          <a:cs typeface="Mangal"/>
                        </a:rPr>
                        <a:t>7</a:t>
                      </a:r>
                      <a:endParaRPr lang="en-US" sz="1100" b="1"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80">
                <a:tc>
                  <a:txBody>
                    <a:bodyPr/>
                    <a:lstStyle/>
                    <a:p>
                      <a:pPr marL="0" marR="0" algn="l">
                        <a:lnSpc>
                          <a:spcPct val="115000"/>
                        </a:lnSpc>
                        <a:spcBef>
                          <a:spcPts val="0"/>
                        </a:spcBef>
                        <a:spcAft>
                          <a:spcPts val="0"/>
                        </a:spcAft>
                      </a:pPr>
                      <a:r>
                        <a:rPr lang="en-US" sz="1200" b="1">
                          <a:solidFill>
                            <a:srgbClr val="000000"/>
                          </a:solidFill>
                          <a:latin typeface="Times New Roman"/>
                          <a:ea typeface="Times New Roman"/>
                          <a:cs typeface="Mangal"/>
                        </a:rPr>
                        <a:t>Vibrio</a:t>
                      </a:r>
                      <a:endParaRPr lang="en-US" sz="1100" b="1">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solidFill>
                            <a:srgbClr val="000000"/>
                          </a:solidFill>
                          <a:latin typeface="Times New Roman"/>
                          <a:ea typeface="Times New Roman"/>
                          <a:cs typeface="Mangal"/>
                        </a:rPr>
                        <a:t>8</a:t>
                      </a:r>
                      <a:endParaRPr lang="en-US" sz="1100" b="1"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80">
                <a:tc>
                  <a:txBody>
                    <a:bodyPr/>
                    <a:lstStyle/>
                    <a:p>
                      <a:pPr marL="0" marR="0" algn="l">
                        <a:lnSpc>
                          <a:spcPct val="115000"/>
                        </a:lnSpc>
                        <a:spcBef>
                          <a:spcPts val="0"/>
                        </a:spcBef>
                        <a:spcAft>
                          <a:spcPts val="0"/>
                        </a:spcAft>
                      </a:pPr>
                      <a:r>
                        <a:rPr lang="en-US" sz="1200" b="1">
                          <a:solidFill>
                            <a:srgbClr val="000000"/>
                          </a:solidFill>
                          <a:latin typeface="Times New Roman"/>
                          <a:ea typeface="Times New Roman"/>
                          <a:cs typeface="Mangal"/>
                        </a:rPr>
                        <a:t>Shigella</a:t>
                      </a:r>
                      <a:endParaRPr lang="en-US" sz="1100" b="1">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dirty="0">
                          <a:solidFill>
                            <a:srgbClr val="000000"/>
                          </a:solidFill>
                          <a:latin typeface="Times New Roman"/>
                          <a:ea typeface="Times New Roman"/>
                          <a:cs typeface="Mangal"/>
                        </a:rPr>
                        <a:t>4</a:t>
                      </a:r>
                      <a:endParaRPr lang="en-US" sz="1100" b="1"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3" descr="C:\Users\Awkash\Desktop\fib global indian pie chart_files\image006.png"/>
          <p:cNvPicPr/>
          <p:nvPr/>
        </p:nvPicPr>
        <p:blipFill>
          <a:blip r:embed="rId3"/>
          <a:srcRect/>
          <a:stretch>
            <a:fillRect/>
          </a:stretch>
        </p:blipFill>
        <p:spPr bwMode="auto">
          <a:xfrm>
            <a:off x="1447800" y="3408252"/>
            <a:ext cx="5732145" cy="3449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Recent detection techniques for enumeration of FIBs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algn="just" fontAlgn="base">
              <a:spcBef>
                <a:spcPct val="0"/>
              </a:spcBef>
              <a:spcAft>
                <a:spcPct val="0"/>
              </a:spcAft>
              <a:buFont typeface="Wingdings" pitchFamily="2" charset="2"/>
              <a:buChar char="Ø"/>
            </a:pPr>
            <a:r>
              <a:rPr lang="en-US" b="1" dirty="0" smtClean="0">
                <a:latin typeface="Calibri" pitchFamily="34" charset="0"/>
                <a:cs typeface="Calibri" pitchFamily="34" charset="0"/>
              </a:rPr>
              <a:t> </a:t>
            </a:r>
            <a:r>
              <a:rPr lang="en-US" sz="2000" b="1" dirty="0">
                <a:latin typeface="Calibri" pitchFamily="34" charset="0"/>
                <a:cs typeface="Calibri" pitchFamily="34" charset="0"/>
              </a:rPr>
              <a:t>Microbiological Detection of </a:t>
            </a:r>
            <a:r>
              <a:rPr lang="en-US" sz="2000" b="1" dirty="0" smtClean="0">
                <a:latin typeface="Calibri" pitchFamily="34" charset="0"/>
                <a:cs typeface="Calibri" pitchFamily="34" charset="0"/>
              </a:rPr>
              <a:t>FIBs</a:t>
            </a:r>
          </a:p>
          <a:p>
            <a:pPr algn="just" fontAlgn="base">
              <a:spcBef>
                <a:spcPct val="0"/>
              </a:spcBef>
              <a:spcAft>
                <a:spcPct val="0"/>
              </a:spcAft>
              <a:buFont typeface="Wingdings" pitchFamily="2" charset="2"/>
              <a:buChar char="Ø"/>
            </a:pPr>
            <a:endParaRPr lang="en-US" dirty="0" smtClean="0">
              <a:latin typeface="Calibri" pitchFamily="34" charset="0"/>
              <a:cs typeface="Calibri" pitchFamily="34" charset="0"/>
            </a:endParaRPr>
          </a:p>
          <a:p>
            <a:pPr algn="just" fontAlgn="base">
              <a:spcBef>
                <a:spcPct val="0"/>
              </a:spcBef>
              <a:spcAft>
                <a:spcPct val="0"/>
              </a:spcAft>
              <a:buFont typeface="Arial" pitchFamily="34" charset="0"/>
              <a:buChar char="•"/>
            </a:pPr>
            <a:r>
              <a:rPr lang="en-US" dirty="0" smtClean="0">
                <a:latin typeface="Calibri" pitchFamily="34" charset="0"/>
                <a:cs typeface="Calibri" pitchFamily="34" charset="0"/>
              </a:rPr>
              <a:t>  The microbiological technique usually called plate count method and it is quite simple and skilled technique. In this technique water and sediment sample (0.1ul) is transferred on to Petri plate, which is having selective media (agar) for particular bacteria or microbes.</a:t>
            </a:r>
          </a:p>
          <a:p>
            <a:pPr algn="just" fontAlgn="base">
              <a:spcBef>
                <a:spcPct val="0"/>
              </a:spcBef>
              <a:spcAft>
                <a:spcPct val="0"/>
              </a:spcAft>
              <a:buFont typeface="Arial" pitchFamily="34" charset="0"/>
              <a:buChar char="•"/>
            </a:pPr>
            <a:r>
              <a:rPr lang="en-US" dirty="0" smtClean="0">
                <a:latin typeface="Calibri" pitchFamily="34" charset="0"/>
                <a:cs typeface="Calibri" pitchFamily="34" charset="0"/>
              </a:rPr>
              <a:t>   Spreading is nothing but it is just transfer of sample to all over the Petri plates for better counting and growth of microbes with the help of L shape spreader.</a:t>
            </a:r>
          </a:p>
          <a:p>
            <a:pPr algn="just" fontAlgn="base">
              <a:spcBef>
                <a:spcPct val="0"/>
              </a:spcBef>
              <a:spcAft>
                <a:spcPct val="0"/>
              </a:spcAft>
              <a:buFont typeface="Arial" pitchFamily="34" charset="0"/>
              <a:buChar char="•"/>
            </a:pPr>
            <a:r>
              <a:rPr lang="en-US" dirty="0" smtClean="0">
                <a:latin typeface="Calibri" pitchFamily="34" charset="0"/>
                <a:cs typeface="Calibri" pitchFamily="34" charset="0"/>
              </a:rPr>
              <a:t>Next step is incubation period and it is for 24 hours at 37 degree (44-45 degree for thermo tolerant species). </a:t>
            </a:r>
          </a:p>
          <a:p>
            <a:pPr algn="just" fontAlgn="base">
              <a:spcBef>
                <a:spcPct val="0"/>
              </a:spcBef>
              <a:spcAft>
                <a:spcPct val="0"/>
              </a:spcAft>
              <a:buFont typeface="Arial" pitchFamily="34" charset="0"/>
              <a:buChar char="•"/>
            </a:pPr>
            <a:r>
              <a:rPr lang="en-US" dirty="0" smtClean="0">
                <a:latin typeface="Calibri" pitchFamily="34" charset="0"/>
                <a:cs typeface="Calibri" pitchFamily="34" charset="0"/>
              </a:rPr>
              <a:t>Once the incubation period is completed the number of colonies which is grown on the Petri plates can be counted. This counting gives total number of microbes in particular given sample.   </a:t>
            </a:r>
          </a:p>
          <a:p>
            <a:pPr algn="just" fontAlgn="base">
              <a:spcBef>
                <a:spcPct val="0"/>
              </a:spcBef>
              <a:spcAft>
                <a:spcPct val="0"/>
              </a:spcAft>
              <a:buFont typeface="Arial" pitchFamily="34" charset="0"/>
              <a:buChar char="•"/>
            </a:pPr>
            <a:endParaRPr lang="en-US" dirty="0" smtClean="0">
              <a:latin typeface="Calibri" pitchFamily="34" charset="0"/>
              <a:cs typeface="Calibri" pitchFamily="34" charset="0"/>
            </a:endParaRPr>
          </a:p>
          <a:p>
            <a:pPr algn="just" fontAlgn="base">
              <a:spcBef>
                <a:spcPct val="0"/>
              </a:spcBef>
              <a:spcAft>
                <a:spcPct val="0"/>
              </a:spcAft>
            </a:pPr>
            <a:endParaRPr lang="en-US" dirty="0" smtClean="0"/>
          </a:p>
          <a:p>
            <a:pPr algn="just" fontAlgn="base">
              <a:spcBef>
                <a:spcPct val="0"/>
              </a:spcBef>
              <a:spcAft>
                <a:spcPct val="0"/>
              </a:spcAft>
            </a:pPr>
            <a:r>
              <a:rPr lang="en-US" dirty="0" smtClean="0"/>
              <a:t> </a:t>
            </a:r>
            <a:endParaRPr lang="en-US" dirty="0" smtClean="0">
              <a:latin typeface="Calibri" pitchFamily="34" charset="0"/>
              <a:cs typeface="Calibri" pitchFamily="34" charset="0"/>
            </a:endParaRPr>
          </a:p>
          <a:p>
            <a:pPr fontAlgn="base">
              <a:spcBef>
                <a:spcPct val="0"/>
              </a:spcBef>
              <a:spcAft>
                <a:spcPct val="0"/>
              </a:spcAft>
            </a:pPr>
            <a:endParaRPr lang="en-US" sz="2400"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AutoShape 2" descr="Image result for mICROBIAL PLATE COU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195" name="Picture 3" descr="C:\Users\Awkash\Desktop\MP.jpg"/>
          <p:cNvPicPr>
            <a:picLocks noChangeAspect="1" noChangeArrowheads="1"/>
          </p:cNvPicPr>
          <p:nvPr/>
        </p:nvPicPr>
        <p:blipFill>
          <a:blip r:embed="rId2"/>
          <a:srcRect/>
          <a:stretch>
            <a:fillRect/>
          </a:stretch>
        </p:blipFill>
        <p:spPr bwMode="auto">
          <a:xfrm>
            <a:off x="1219200" y="3886200"/>
            <a:ext cx="2133600" cy="2600325"/>
          </a:xfrm>
          <a:prstGeom prst="rect">
            <a:avLst/>
          </a:prstGeom>
          <a:noFill/>
        </p:spPr>
      </p:pic>
      <p:pic>
        <p:nvPicPr>
          <p:cNvPr id="8196" name="Picture 4" descr="C:\Users\Awkash\Desktop\Mp2.jpg"/>
          <p:cNvPicPr>
            <a:picLocks noChangeAspect="1" noChangeArrowheads="1"/>
          </p:cNvPicPr>
          <p:nvPr/>
        </p:nvPicPr>
        <p:blipFill>
          <a:blip r:embed="rId3"/>
          <a:srcRect/>
          <a:stretch>
            <a:fillRect/>
          </a:stretch>
        </p:blipFill>
        <p:spPr bwMode="auto">
          <a:xfrm>
            <a:off x="3962400" y="3886200"/>
            <a:ext cx="3581400" cy="2590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2339102"/>
          </a:xfrm>
          <a:prstGeom prst="rect">
            <a:avLst/>
          </a:prstGeom>
        </p:spPr>
        <p:txBody>
          <a:bodyPr wrap="square">
            <a:spAutoFit/>
          </a:bodyPr>
          <a:lstStyle/>
          <a:p>
            <a:pPr algn="just" fontAlgn="base">
              <a:spcBef>
                <a:spcPct val="0"/>
              </a:spcBef>
              <a:spcAft>
                <a:spcPct val="0"/>
              </a:spcAft>
            </a:pPr>
            <a:r>
              <a:rPr lang="en-US" sz="2000" b="1" dirty="0" smtClean="0">
                <a:latin typeface="Calibri" pitchFamily="34" charset="0"/>
                <a:cs typeface="Calibri" pitchFamily="34" charset="0"/>
              </a:rPr>
              <a:t>Molecular Detection of FIBs</a:t>
            </a:r>
            <a:endParaRPr lang="en-US" sz="2000" dirty="0" smtClean="0">
              <a:latin typeface="Calibri" pitchFamily="34" charset="0"/>
              <a:cs typeface="Calibri" pitchFamily="34" charset="0"/>
            </a:endParaRPr>
          </a:p>
          <a:p>
            <a:pPr algn="just" fontAlgn="base">
              <a:spcBef>
                <a:spcPct val="0"/>
              </a:spcBef>
              <a:spcAft>
                <a:spcPct val="0"/>
              </a:spcAft>
              <a:buFont typeface="Arial" pitchFamily="34" charset="0"/>
              <a:buChar char="•"/>
            </a:pPr>
            <a:r>
              <a:rPr lang="en-US" dirty="0" smtClean="0">
                <a:latin typeface="Calibri" pitchFamily="34" charset="0"/>
                <a:cs typeface="Calibri" pitchFamily="34" charset="0"/>
              </a:rPr>
              <a:t>                Ribotyping</a:t>
            </a:r>
          </a:p>
          <a:p>
            <a:pPr algn="just" fontAlgn="base">
              <a:spcBef>
                <a:spcPct val="0"/>
              </a:spcBef>
              <a:spcAft>
                <a:spcPct val="0"/>
              </a:spcAft>
              <a:buFont typeface="Arial" pitchFamily="34" charset="0"/>
              <a:buChar char="•"/>
            </a:pPr>
            <a:r>
              <a:rPr lang="en-US" dirty="0" smtClean="0">
                <a:latin typeface="Calibri" pitchFamily="34" charset="0"/>
                <a:cs typeface="Calibri" pitchFamily="34" charset="0"/>
              </a:rPr>
              <a:t>                Pulse-field gel electrophoresis (PFGE)</a:t>
            </a:r>
          </a:p>
          <a:p>
            <a:pPr algn="just" fontAlgn="base">
              <a:spcBef>
                <a:spcPct val="0"/>
              </a:spcBef>
              <a:spcAft>
                <a:spcPct val="0"/>
              </a:spcAft>
              <a:buFont typeface="Arial" pitchFamily="34" charset="0"/>
              <a:buChar char="•"/>
            </a:pPr>
            <a:r>
              <a:rPr lang="en-US" dirty="0" smtClean="0">
                <a:latin typeface="Calibri" pitchFamily="34" charset="0"/>
                <a:cs typeface="Calibri" pitchFamily="34" charset="0"/>
              </a:rPr>
              <a:t>                Denaturing-gradient gel electrophoresis (DGGE)</a:t>
            </a:r>
          </a:p>
          <a:p>
            <a:pPr algn="just" fontAlgn="base">
              <a:spcBef>
                <a:spcPct val="0"/>
              </a:spcBef>
              <a:spcAft>
                <a:spcPct val="0"/>
              </a:spcAft>
              <a:buFont typeface="Arial" pitchFamily="34" charset="0"/>
              <a:buChar char="•"/>
            </a:pPr>
            <a:r>
              <a:rPr lang="en-US" dirty="0" smtClean="0">
                <a:latin typeface="Calibri" pitchFamily="34" charset="0"/>
                <a:cs typeface="Calibri" pitchFamily="34" charset="0"/>
              </a:rPr>
              <a:t>                Repetitive DNA sequences (Rep-PCR)</a:t>
            </a:r>
          </a:p>
          <a:p>
            <a:pPr algn="just" fontAlgn="base">
              <a:spcBef>
                <a:spcPct val="0"/>
              </a:spcBef>
              <a:spcAft>
                <a:spcPct val="0"/>
              </a:spcAft>
              <a:buFont typeface="Arial" pitchFamily="34" charset="0"/>
              <a:buChar char="•"/>
            </a:pPr>
            <a:r>
              <a:rPr lang="en-US" dirty="0" smtClean="0">
                <a:latin typeface="Calibri" pitchFamily="34" charset="0"/>
                <a:cs typeface="Calibri" pitchFamily="34" charset="0"/>
              </a:rPr>
              <a:t>                Host-specific 16S rDNA genetic markers</a:t>
            </a:r>
          </a:p>
          <a:p>
            <a:pPr algn="just" fontAlgn="base">
              <a:spcBef>
                <a:spcPct val="0"/>
              </a:spcBef>
              <a:spcAft>
                <a:spcPct val="0"/>
              </a:spcAft>
              <a:buFont typeface="Arial" pitchFamily="34" charset="0"/>
              <a:buChar char="•"/>
            </a:pPr>
            <a:r>
              <a:rPr lang="en-US" dirty="0" smtClean="0">
                <a:latin typeface="Calibri" pitchFamily="34" charset="0"/>
                <a:cs typeface="Calibri" pitchFamily="34" charset="0"/>
              </a:rPr>
              <a:t>                Polymerase chain reaction (PCR)</a:t>
            </a:r>
          </a:p>
          <a:p>
            <a:pPr algn="just" fontAlgn="base">
              <a:spcBef>
                <a:spcPct val="0"/>
              </a:spcBef>
              <a:spcAft>
                <a:spcPct val="0"/>
              </a:spcAft>
              <a:buFont typeface="Arial" pitchFamily="34" charset="0"/>
              <a:buChar char="•"/>
            </a:pPr>
            <a:r>
              <a:rPr lang="en-US" dirty="0" smtClean="0">
                <a:latin typeface="Calibri" pitchFamily="34" charset="0"/>
                <a:cs typeface="Calibri" pitchFamily="34" charset="0"/>
              </a:rPr>
              <a:t>                Reverse transcriptase polymerase chain reaction (RT-PCR)</a:t>
            </a:r>
            <a:endParaRPr lang="en-US" dirty="0"/>
          </a:p>
        </p:txBody>
      </p:sp>
      <p:pic>
        <p:nvPicPr>
          <p:cNvPr id="3" name="Picture 2"/>
          <p:cNvPicPr/>
          <p:nvPr/>
        </p:nvPicPr>
        <p:blipFill>
          <a:blip r:embed="rId2"/>
          <a:srcRect/>
          <a:stretch>
            <a:fillRect/>
          </a:stretch>
        </p:blipFill>
        <p:spPr bwMode="auto">
          <a:xfrm>
            <a:off x="1295400" y="2514601"/>
            <a:ext cx="6547401" cy="2971800"/>
          </a:xfrm>
          <a:prstGeom prst="rect">
            <a:avLst/>
          </a:prstGeom>
          <a:noFill/>
          <a:ln w="9525">
            <a:noFill/>
            <a:miter lim="800000"/>
            <a:headEnd/>
            <a:tailEnd/>
          </a:ln>
        </p:spPr>
      </p:pic>
      <p:sp>
        <p:nvSpPr>
          <p:cNvPr id="45058" name="Rectangle 2"/>
          <p:cNvSpPr>
            <a:spLocks noChangeArrowheads="1"/>
          </p:cNvSpPr>
          <p:nvPr/>
        </p:nvSpPr>
        <p:spPr bwMode="auto">
          <a:xfrm>
            <a:off x="0" y="0"/>
            <a:ext cx="9313512" cy="62478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solidFill>
                <a:srgbClr val="000000"/>
              </a:solidFill>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solidFill>
                <a:srgbClr val="000000"/>
              </a:solidFill>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solidFill>
                <a:srgbClr val="000000"/>
              </a:solidFill>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solidFill>
                <a:srgbClr val="000000"/>
              </a:solidFill>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solidFill>
                <a:srgbClr val="000000"/>
              </a:solidFill>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solidFill>
                <a:srgbClr val="000000"/>
              </a:solidFill>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solidFill>
                <a:srgbClr val="000000"/>
              </a:solidFill>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solidFill>
                <a:srgbClr val="000000"/>
              </a:solidFill>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solidFill>
                <a:srgbClr val="000000"/>
              </a:solidFill>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solidFill>
                <a:srgbClr val="000000"/>
              </a:solidFill>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solidFill>
                <a:srgbClr val="000000"/>
              </a:solidFill>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solidFill>
                <a:srgbClr val="000000"/>
              </a:solidFill>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solidFill>
                <a:srgbClr val="000000"/>
              </a:solidFill>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solidFill>
                <a:srgbClr val="000000"/>
              </a:solidFill>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solidFill>
                <a:srgbClr val="000000"/>
              </a:solidFill>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200" b="1" dirty="0" smtClean="0">
              <a:solidFill>
                <a:srgbClr val="000000"/>
              </a:solidFill>
              <a:latin typeface="Calibri" pitchFamily="34" charset="0"/>
              <a:ea typeface="Times New Roman" pitchFamily="18" charset="0"/>
              <a:cs typeface="Mangal"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                </a:t>
            </a:r>
            <a:r>
              <a:rPr lang="en-US" sz="1600" b="1" dirty="0" smtClean="0">
                <a:solidFill>
                  <a:srgbClr val="000000"/>
                </a:solidFill>
                <a:latin typeface="Calibri" pitchFamily="34" charset="0"/>
                <a:ea typeface="Times New Roman" pitchFamily="18" charset="0"/>
                <a:cs typeface="Mangal" pitchFamily="18" charset="0"/>
              </a:rPr>
              <a:t>I</a:t>
            </a:r>
            <a:r>
              <a:rPr kumimoji="0" lang="en-US" sz="1600" b="1"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llustration of the Ribotyping procedure Adopted from </a:t>
            </a:r>
            <a:r>
              <a:rPr kumimoji="0" lang="en-US" sz="1600" b="1" i="0" u="none" strike="noStrike" cap="none" normalizeH="0" baseline="0" dirty="0" err="1" smtClean="0">
                <a:ln>
                  <a:noFill/>
                </a:ln>
                <a:solidFill>
                  <a:srgbClr val="000000"/>
                </a:solidFill>
                <a:effectLst/>
                <a:latin typeface="Calibri" pitchFamily="34" charset="0"/>
                <a:ea typeface="Times New Roman" pitchFamily="18" charset="0"/>
                <a:cs typeface="Mangal" pitchFamily="18" charset="0"/>
              </a:rPr>
              <a:t>Aarnisalo</a:t>
            </a:r>
            <a:r>
              <a:rPr kumimoji="0" lang="en-US" sz="1600" b="1"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 et al. Cynthia L. </a:t>
            </a:r>
            <a:r>
              <a:rPr kumimoji="0" lang="en-US" sz="1600" b="1" i="0" u="none" strike="noStrike" cap="none" normalizeH="0" baseline="0" dirty="0" err="1" smtClean="0">
                <a:ln>
                  <a:noFill/>
                </a:ln>
                <a:solidFill>
                  <a:srgbClr val="000000"/>
                </a:solidFill>
                <a:effectLst/>
                <a:latin typeface="Calibri" pitchFamily="34" charset="0"/>
                <a:ea typeface="Times New Roman" pitchFamily="18" charset="0"/>
                <a:cs typeface="Mangal" pitchFamily="18" charset="0"/>
              </a:rPr>
              <a:t>Meays</a:t>
            </a:r>
            <a:r>
              <a:rPr kumimoji="0" lang="en-US" sz="1600" b="1"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 et al., 1999</a:t>
            </a:r>
            <a:r>
              <a:rPr kumimoji="0" lang="en-US" sz="16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0"/>
            <a:ext cx="91440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3.2.2 </a:t>
            </a:r>
            <a:r>
              <a:rPr kumimoji="0" lang="en-US"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Pulse-field</a:t>
            </a: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gel electrophoresis (PFGE)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This technique is also called as DNA fingerprinting technique.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It separates large sized DNA molecules with the help of gel electrophoresis.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PFGE separates large sized DNA molecule by constantly changing the direction of the electric field.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The process starts with immobilization of large sized DNA molecules into </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Agarose</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Agarose</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is silica, jelly like matrix material.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Once the immobilization of DNA is completed then restriction enzymes plays vital role.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Restriction enzymes cut the large sized DNA molecule into small size molecule for easy separation of DNA with the help of gel electrophoresis.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After separation gel is transferred to nylon membrane filter paper and hybridized with probe and this hybridization gives unique pattern. By matching this unique DNA hybridization pattern with data base pattern proves the specific bacteria or bacterial isolate.</a:t>
            </a:r>
            <a:r>
              <a:rPr kumimoji="0" lang="en-US" b="0" i="0" u="none" strike="noStrike" cap="none" normalizeH="0" baseline="0" dirty="0" smtClean="0">
                <a:ln>
                  <a:noFill/>
                </a:ln>
                <a:solidFill>
                  <a:schemeClr val="tx1"/>
                </a:solidFill>
                <a:effectLst/>
                <a:latin typeface="Calibri" pitchFamily="34" charset="0"/>
                <a:cs typeface="Calibri" pitchFamily="34"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Awkash\Desktop\maxresdefault.jpg"/>
          <p:cNvPicPr>
            <a:picLocks noChangeAspect="1" noChangeArrowheads="1"/>
          </p:cNvPicPr>
          <p:nvPr/>
        </p:nvPicPr>
        <p:blipFill>
          <a:blip r:embed="rId2"/>
          <a:srcRect/>
          <a:stretch>
            <a:fillRect/>
          </a:stretch>
        </p:blipFill>
        <p:spPr bwMode="auto">
          <a:xfrm>
            <a:off x="381000" y="685800"/>
            <a:ext cx="8763000" cy="5143500"/>
          </a:xfrm>
          <a:prstGeom prst="rect">
            <a:avLst/>
          </a:prstGeom>
          <a:noFill/>
        </p:spPr>
      </p:pic>
      <p:sp>
        <p:nvSpPr>
          <p:cNvPr id="44035" name="Rectangle 3"/>
          <p:cNvSpPr>
            <a:spLocks noChangeArrowheads="1"/>
          </p:cNvSpPr>
          <p:nvPr/>
        </p:nvSpPr>
        <p:spPr bwMode="auto">
          <a:xfrm>
            <a:off x="2286000" y="304800"/>
            <a:ext cx="4953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Illustration of the</a:t>
            </a:r>
            <a:r>
              <a:rPr kumimoji="0" lang="en-US" b="1" i="0" u="none" strike="noStrike" cap="none" normalizeH="0" dirty="0" smtClean="0">
                <a:ln>
                  <a:noFill/>
                </a:ln>
                <a:solidFill>
                  <a:srgbClr val="000000"/>
                </a:solidFill>
                <a:effectLst/>
                <a:latin typeface="Calibri" pitchFamily="34" charset="0"/>
                <a:ea typeface="Times New Roman" pitchFamily="18" charset="0"/>
                <a:cs typeface="Mangal" pitchFamily="18" charset="0"/>
              </a:rPr>
              <a:t> Pulse Field Gel Electrophoresis</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3.2.6 Polymerase chain reaction (PCR)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With the help of PCR we can detect the quantity of anaerobic fecal indicator bacteria in feces of human and animal. Sequencing of 16s RNA gene with help of sequencer and PCR we can quantify the total number of RNA present in 1 ml of sample, for this serial dilution of sample is required to many folds (Wang, </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Rong</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-Fu, Wei-</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Wen</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Cao, and Carl E. </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Cerniglia</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et al.).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Wide range of bacterial pathogens could be detected in municipal wastewater treatment plant samples and in surface water samples with the help of host-specific </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Bacteroides</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16S rRNA genetic markers. </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smtClean="0">
              <a:solidFill>
                <a:srgbClr val="000000"/>
              </a:solidFill>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Presence of fecal indicator bacteria like </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E.coli</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salmonella, heat-labile </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enterotoxin</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(LT) of </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enterotoxigenic</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E. coli (ETEC), and heat-stable </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enterotoxin</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for human (</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STh</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of ETEC is depend on concentration of  human-specific and total </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Bacteroides</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16S rRNA genetic markers. </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smtClean="0">
              <a:solidFill>
                <a:srgbClr val="000000"/>
              </a:solidFill>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The concentration should be more than 103 and 104copies/100 ml..</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smtClean="0">
              <a:solidFill>
                <a:srgbClr val="000000"/>
              </a:solidFill>
              <a:latin typeface="Calibri"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HF183 and HF134 </a:t>
            </a:r>
            <a:r>
              <a:rPr kumimoji="0" lang="en-US" b="0" i="0" u="none" strike="noStrike" cap="none" normalizeH="0" baseline="0" dirty="0" err="1" smtClean="0">
                <a:ln>
                  <a:noFill/>
                </a:ln>
                <a:solidFill>
                  <a:srgbClr val="000000"/>
                </a:solidFill>
                <a:effectLst/>
                <a:latin typeface="Calibri" pitchFamily="34" charset="0"/>
                <a:ea typeface="Times New Roman" pitchFamily="18" charset="0"/>
                <a:cs typeface="Calibri" pitchFamily="34" charset="0"/>
              </a:rPr>
              <a:t>Bacteroides</a:t>
            </a:r>
            <a:r>
              <a:rPr kumimoji="0" lang="en-US"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markers were used to detect presence of human fecal indicator bacteria. </a:t>
            </a:r>
            <a:endParaRPr kumimoji="0" lang="en-US"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016758"/>
          </a:xfrm>
          <a:prstGeom prst="rect">
            <a:avLst/>
          </a:prstGeom>
          <a:noFill/>
        </p:spPr>
        <p:txBody>
          <a:bodyPr wrap="square" rtlCol="0">
            <a:spAutoFit/>
          </a:bodyPr>
          <a:lstStyle/>
          <a:p>
            <a:endParaRPr lang="en-US" sz="1600" b="1" dirty="0"/>
          </a:p>
          <a:p>
            <a:r>
              <a:rPr lang="en-US" sz="1600" b="1" dirty="0" smtClean="0"/>
              <a:t> 4. </a:t>
            </a:r>
            <a:r>
              <a:rPr lang="en-US" sz="2000" b="1" dirty="0" smtClean="0">
                <a:latin typeface="Calibri" pitchFamily="34" charset="0"/>
                <a:cs typeface="Calibri" pitchFamily="34" charset="0"/>
              </a:rPr>
              <a:t>Future Aspects</a:t>
            </a:r>
            <a:endParaRPr lang="en-US" sz="2000" dirty="0">
              <a:latin typeface="Calibri" pitchFamily="34" charset="0"/>
              <a:cs typeface="Calibri" pitchFamily="34" charset="0"/>
            </a:endParaRPr>
          </a:p>
          <a:p>
            <a:r>
              <a:rPr lang="en-US" sz="1600" b="1" dirty="0"/>
              <a:t> </a:t>
            </a:r>
            <a:endParaRPr lang="en-US" sz="1600" dirty="0"/>
          </a:p>
          <a:p>
            <a:pPr algn="just">
              <a:buFont typeface="Arial" pitchFamily="34" charset="0"/>
              <a:buChar char="•"/>
            </a:pPr>
            <a:r>
              <a:rPr lang="en-US" dirty="0">
                <a:latin typeface="Calibri" pitchFamily="34" charset="0"/>
                <a:cs typeface="Calibri" pitchFamily="34" charset="0"/>
              </a:rPr>
              <a:t> </a:t>
            </a:r>
            <a:r>
              <a:rPr lang="en-US" dirty="0" smtClean="0">
                <a:latin typeface="Calibri" pitchFamily="34" charset="0"/>
                <a:cs typeface="Calibri" pitchFamily="34" charset="0"/>
              </a:rPr>
              <a:t>Point </a:t>
            </a:r>
            <a:r>
              <a:rPr lang="en-US" dirty="0">
                <a:latin typeface="Calibri" pitchFamily="34" charset="0"/>
                <a:cs typeface="Calibri" pitchFamily="34" charset="0"/>
              </a:rPr>
              <a:t>and non point sources should be discharged deep into ocean, so that the </a:t>
            </a:r>
            <a:r>
              <a:rPr lang="en-US" dirty="0" smtClean="0">
                <a:latin typeface="Calibri" pitchFamily="34" charset="0"/>
                <a:cs typeface="Calibri" pitchFamily="34" charset="0"/>
              </a:rPr>
              <a:t>  pollutants </a:t>
            </a:r>
            <a:r>
              <a:rPr lang="en-US" dirty="0">
                <a:latin typeface="Calibri" pitchFamily="34" charset="0"/>
                <a:cs typeface="Calibri" pitchFamily="34" charset="0"/>
              </a:rPr>
              <a:t>and </a:t>
            </a:r>
            <a:r>
              <a:rPr lang="en-US" dirty="0" smtClean="0">
                <a:latin typeface="Calibri" pitchFamily="34" charset="0"/>
                <a:cs typeface="Calibri" pitchFamily="34" charset="0"/>
              </a:rPr>
              <a:t>   pollution </a:t>
            </a:r>
            <a:r>
              <a:rPr lang="en-US" dirty="0">
                <a:latin typeface="Calibri" pitchFamily="34" charset="0"/>
                <a:cs typeface="Calibri" pitchFamily="34" charset="0"/>
              </a:rPr>
              <a:t>cannot be occurred on the shore line area</a:t>
            </a:r>
            <a:r>
              <a:rPr lang="en-US" dirty="0" smtClean="0">
                <a:latin typeface="Calibri" pitchFamily="34" charset="0"/>
                <a:cs typeface="Calibri" pitchFamily="34" charset="0"/>
              </a:rPr>
              <a:t>.</a:t>
            </a:r>
          </a:p>
          <a:p>
            <a:pPr algn="just"/>
            <a:endParaRPr lang="en-US" dirty="0">
              <a:latin typeface="Calibri" pitchFamily="34" charset="0"/>
              <a:cs typeface="Calibri" pitchFamily="34" charset="0"/>
            </a:endParaRPr>
          </a:p>
          <a:p>
            <a:pPr algn="just">
              <a:buFont typeface="Arial" pitchFamily="34" charset="0"/>
              <a:buChar char="•"/>
            </a:pPr>
            <a:r>
              <a:rPr lang="en-US" dirty="0">
                <a:latin typeface="Calibri" pitchFamily="34" charset="0"/>
                <a:cs typeface="Calibri" pitchFamily="34" charset="0"/>
              </a:rPr>
              <a:t> </a:t>
            </a:r>
            <a:r>
              <a:rPr lang="en-US" dirty="0" smtClean="0">
                <a:latin typeface="Calibri" pitchFamily="34" charset="0"/>
                <a:cs typeface="Calibri" pitchFamily="34" charset="0"/>
              </a:rPr>
              <a:t> Point </a:t>
            </a:r>
            <a:r>
              <a:rPr lang="en-US" dirty="0">
                <a:latin typeface="Calibri" pitchFamily="34" charset="0"/>
                <a:cs typeface="Calibri" pitchFamily="34" charset="0"/>
              </a:rPr>
              <a:t>and non point sources of effluent which are major contributor in the fecal pollution can be track down with the help of GPS and some other advanced technique and once the sources of pollution is known, it is quite easy to control the pollution</a:t>
            </a:r>
            <a:r>
              <a:rPr lang="en-US" dirty="0" smtClean="0">
                <a:latin typeface="Calibri" pitchFamily="34" charset="0"/>
                <a:cs typeface="Calibri" pitchFamily="34" charset="0"/>
              </a:rPr>
              <a:t>.</a:t>
            </a:r>
          </a:p>
          <a:p>
            <a:pPr algn="just">
              <a:buFont typeface="Arial" pitchFamily="34" charset="0"/>
              <a:buChar char="•"/>
            </a:pPr>
            <a:endParaRPr lang="en-US" dirty="0" smtClean="0">
              <a:latin typeface="Calibri" pitchFamily="34" charset="0"/>
              <a:cs typeface="Calibri" pitchFamily="34" charset="0"/>
            </a:endParaRPr>
          </a:p>
          <a:p>
            <a:pPr algn="just">
              <a:buFont typeface="Arial" pitchFamily="34" charset="0"/>
              <a:buChar char="•"/>
            </a:pPr>
            <a:r>
              <a:rPr lang="en-US" dirty="0" smtClean="0">
                <a:latin typeface="Calibri" pitchFamily="34" charset="0"/>
                <a:cs typeface="Calibri" pitchFamily="34" charset="0"/>
              </a:rPr>
              <a:t>Everyone should be aware about the toxic effect of fecal indicator bacteria, effect of fecal pollution on ecological nature of coastal areas, and environment depletion due to water pollution. It is government prime duty to conduct seminar and pollution awareness program in every corner of the country. Media should come ahead to cover such program, as we know that media is the best medium to convey and spread the message to all the parts of globe</a:t>
            </a:r>
          </a:p>
          <a:p>
            <a:pPr algn="just">
              <a:buFont typeface="Arial" pitchFamily="34" charset="0"/>
              <a:buChar char="•"/>
            </a:pPr>
            <a:endParaRPr lang="en-US" dirty="0">
              <a:latin typeface="Calibri" pitchFamily="34" charset="0"/>
              <a:cs typeface="Calibri" pitchFamily="34" charset="0"/>
            </a:endParaRPr>
          </a:p>
          <a:p>
            <a:pPr algn="just"/>
            <a:r>
              <a:rPr lang="en-US" sz="1600" dirty="0" smtClean="0"/>
              <a:t>.</a:t>
            </a:r>
            <a:endParaRPr lang="en-US" sz="1600" dirty="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155531"/>
          </a:xfrm>
          <a:prstGeom prst="rect">
            <a:avLst/>
          </a:prstGeom>
          <a:noFill/>
        </p:spPr>
        <p:txBody>
          <a:bodyPr wrap="square" rtlCol="0">
            <a:spAutoFit/>
          </a:bodyPr>
          <a:lstStyle/>
          <a:p>
            <a:pPr>
              <a:buFont typeface="Arial" pitchFamily="34" charset="0"/>
              <a:buChar char="•"/>
            </a:pPr>
            <a:endParaRPr lang="en-US" dirty="0" smtClean="0"/>
          </a:p>
          <a:p>
            <a:endParaRPr lang="en-US" dirty="0"/>
          </a:p>
          <a:p>
            <a:r>
              <a:rPr lang="en-US" dirty="0" smtClean="0"/>
              <a:t> 5. </a:t>
            </a:r>
            <a:r>
              <a:rPr lang="en-US" sz="2000" b="1" dirty="0" smtClean="0">
                <a:latin typeface="Calibri" pitchFamily="34" charset="0"/>
                <a:cs typeface="Calibri" pitchFamily="34" charset="0"/>
              </a:rPr>
              <a:t>Reference </a:t>
            </a:r>
            <a:r>
              <a:rPr lang="en-US" sz="2000" b="1" dirty="0">
                <a:latin typeface="Calibri" pitchFamily="34" charset="0"/>
                <a:cs typeface="Calibri" pitchFamily="34" charset="0"/>
              </a:rPr>
              <a:t>-</a:t>
            </a:r>
          </a:p>
          <a:p>
            <a:r>
              <a:rPr lang="en-US" sz="1400" dirty="0">
                <a:latin typeface="Calibri" pitchFamily="34" charset="0"/>
                <a:cs typeface="Calibri" pitchFamily="34" charset="0"/>
              </a:rPr>
              <a:t> </a:t>
            </a:r>
          </a:p>
          <a:p>
            <a:pPr lvl="0"/>
            <a:r>
              <a:rPr lang="en-US" sz="1400" dirty="0" err="1">
                <a:latin typeface="Calibri" pitchFamily="34" charset="0"/>
                <a:cs typeface="Calibri" pitchFamily="34" charset="0"/>
              </a:rPr>
              <a:t>Patz</a:t>
            </a:r>
            <a:r>
              <a:rPr lang="en-US" sz="1400" dirty="0">
                <a:latin typeface="Calibri" pitchFamily="34" charset="0"/>
                <a:cs typeface="Calibri" pitchFamily="34" charset="0"/>
              </a:rPr>
              <a:t> JA, </a:t>
            </a:r>
            <a:r>
              <a:rPr lang="en-US" sz="1400" dirty="0" err="1">
                <a:latin typeface="Calibri" pitchFamily="34" charset="0"/>
                <a:cs typeface="Calibri" pitchFamily="34" charset="0"/>
              </a:rPr>
              <a:t>Vavrus</a:t>
            </a:r>
            <a:r>
              <a:rPr lang="en-US" sz="1400" dirty="0">
                <a:latin typeface="Calibri" pitchFamily="34" charset="0"/>
                <a:cs typeface="Calibri" pitchFamily="34" charset="0"/>
              </a:rPr>
              <a:t> SJ, </a:t>
            </a:r>
            <a:r>
              <a:rPr lang="en-US" sz="1400" dirty="0" err="1">
                <a:latin typeface="Calibri" pitchFamily="34" charset="0"/>
                <a:cs typeface="Calibri" pitchFamily="34" charset="0"/>
              </a:rPr>
              <a:t>Uejio</a:t>
            </a:r>
            <a:r>
              <a:rPr lang="en-US" sz="1400" dirty="0">
                <a:latin typeface="Calibri" pitchFamily="34" charset="0"/>
                <a:cs typeface="Calibri" pitchFamily="34" charset="0"/>
              </a:rPr>
              <a:t> CK, </a:t>
            </a:r>
            <a:r>
              <a:rPr lang="en-US" sz="1400" dirty="0" err="1">
                <a:latin typeface="Calibri" pitchFamily="34" charset="0"/>
                <a:cs typeface="Calibri" pitchFamily="34" charset="0"/>
              </a:rPr>
              <a:t>McLellan</a:t>
            </a:r>
            <a:r>
              <a:rPr lang="en-US" sz="1400" dirty="0">
                <a:latin typeface="Calibri" pitchFamily="34" charset="0"/>
                <a:cs typeface="Calibri" pitchFamily="34" charset="0"/>
              </a:rPr>
              <a:t> SL. Climate change and waterborne disease risk in the Great Lakes region of the US. American journal of preventive medicine. 2008 Nov 30; 35(5):451-8.</a:t>
            </a:r>
          </a:p>
          <a:p>
            <a:r>
              <a:rPr lang="en-US" sz="1400" dirty="0">
                <a:latin typeface="Calibri" pitchFamily="34" charset="0"/>
                <a:cs typeface="Calibri" pitchFamily="34" charset="0"/>
              </a:rPr>
              <a:t> </a:t>
            </a:r>
          </a:p>
          <a:p>
            <a:pPr lvl="0"/>
            <a:r>
              <a:rPr lang="en-US" sz="1400" dirty="0" err="1">
                <a:latin typeface="Calibri" pitchFamily="34" charset="0"/>
                <a:cs typeface="Calibri" pitchFamily="34" charset="0"/>
              </a:rPr>
              <a:t>Servais</a:t>
            </a:r>
            <a:r>
              <a:rPr lang="en-US" sz="1400" dirty="0">
                <a:latin typeface="Calibri" pitchFamily="34" charset="0"/>
                <a:cs typeface="Calibri" pitchFamily="34" charset="0"/>
              </a:rPr>
              <a:t>, Pierre, et al. "Fecal bacteria in the rivers of the Seine drainage network (France): sources, fate and </a:t>
            </a:r>
            <a:r>
              <a:rPr lang="en-US" sz="1400" dirty="0" err="1">
                <a:latin typeface="Calibri" pitchFamily="34" charset="0"/>
                <a:cs typeface="Calibri" pitchFamily="34" charset="0"/>
              </a:rPr>
              <a:t>modelling</a:t>
            </a:r>
            <a:r>
              <a:rPr lang="en-US" sz="1400" dirty="0">
                <a:latin typeface="Calibri" pitchFamily="34" charset="0"/>
                <a:cs typeface="Calibri" pitchFamily="34" charset="0"/>
              </a:rPr>
              <a:t>." Science of the Total Environment 375.1 (2007): 152-167.</a:t>
            </a:r>
          </a:p>
          <a:p>
            <a:r>
              <a:rPr lang="en-US" sz="1400" dirty="0">
                <a:latin typeface="Calibri" pitchFamily="34" charset="0"/>
                <a:cs typeface="Calibri" pitchFamily="34" charset="0"/>
              </a:rPr>
              <a:t> </a:t>
            </a:r>
          </a:p>
          <a:p>
            <a:pPr lvl="0"/>
            <a:r>
              <a:rPr lang="en-US" sz="1400" dirty="0">
                <a:latin typeface="Calibri" pitchFamily="34" charset="0"/>
                <a:cs typeface="Calibri" pitchFamily="34" charset="0"/>
              </a:rPr>
              <a:t>Donovan, Ellen, et al. "Risk of gastrointestinal disease associated with exposure to pathogens in the water of the Lower Passaic River." Applied and environmental microbiology 74.4 (2008): 994-1003.</a:t>
            </a:r>
          </a:p>
          <a:p>
            <a:r>
              <a:rPr lang="en-US" sz="1400" dirty="0">
                <a:latin typeface="Calibri" pitchFamily="34" charset="0"/>
                <a:cs typeface="Calibri" pitchFamily="34" charset="0"/>
              </a:rPr>
              <a:t> </a:t>
            </a:r>
          </a:p>
          <a:p>
            <a:pPr lvl="0"/>
            <a:r>
              <a:rPr lang="en-US" sz="1400" dirty="0" err="1">
                <a:latin typeface="Calibri" pitchFamily="34" charset="0"/>
                <a:cs typeface="Calibri" pitchFamily="34" charset="0"/>
              </a:rPr>
              <a:t>arsalek</a:t>
            </a:r>
            <a:r>
              <a:rPr lang="en-US" sz="1400" dirty="0">
                <a:latin typeface="Calibri" pitchFamily="34" charset="0"/>
                <a:cs typeface="Calibri" pitchFamily="34" charset="0"/>
              </a:rPr>
              <a:t>, </a:t>
            </a:r>
            <a:r>
              <a:rPr lang="en-US" sz="1400" dirty="0" err="1">
                <a:latin typeface="Calibri" pitchFamily="34" charset="0"/>
                <a:cs typeface="Calibri" pitchFamily="34" charset="0"/>
              </a:rPr>
              <a:t>Jiri</a:t>
            </a:r>
            <a:r>
              <a:rPr lang="en-US" sz="1400" dirty="0">
                <a:latin typeface="Calibri" pitchFamily="34" charset="0"/>
                <a:cs typeface="Calibri" pitchFamily="34" charset="0"/>
              </a:rPr>
              <a:t>, and </a:t>
            </a:r>
            <a:r>
              <a:rPr lang="en-US" sz="1400" dirty="0" err="1">
                <a:latin typeface="Calibri" pitchFamily="34" charset="0"/>
                <a:cs typeface="Calibri" pitchFamily="34" charset="0"/>
              </a:rPr>
              <a:t>Quintin</a:t>
            </a:r>
            <a:r>
              <a:rPr lang="en-US" sz="1400" dirty="0">
                <a:latin typeface="Calibri" pitchFamily="34" charset="0"/>
                <a:cs typeface="Calibri" pitchFamily="34" charset="0"/>
              </a:rPr>
              <a:t> </a:t>
            </a:r>
            <a:r>
              <a:rPr lang="en-US" sz="1400" dirty="0" err="1">
                <a:latin typeface="Calibri" pitchFamily="34" charset="0"/>
                <a:cs typeface="Calibri" pitchFamily="34" charset="0"/>
              </a:rPr>
              <a:t>Rochfort</a:t>
            </a:r>
            <a:r>
              <a:rPr lang="en-US" sz="1400" dirty="0">
                <a:latin typeface="Calibri" pitchFamily="34" charset="0"/>
                <a:cs typeface="Calibri" pitchFamily="34" charset="0"/>
              </a:rPr>
              <a:t>. "Urban wet-weather flows: sources of fecal contamination impacting on recreational waters and threatening drinking-water sources." Journal of Toxicology and Environmental Health, Part A 67.20-22 (2004): 1765-1777.</a:t>
            </a:r>
          </a:p>
          <a:p>
            <a:r>
              <a:rPr lang="en-US" sz="1400" dirty="0">
                <a:latin typeface="Calibri" pitchFamily="34" charset="0"/>
                <a:cs typeface="Calibri" pitchFamily="34" charset="0"/>
              </a:rPr>
              <a:t> </a:t>
            </a:r>
          </a:p>
          <a:p>
            <a:pPr lvl="0"/>
            <a:r>
              <a:rPr lang="en-US" sz="1400" dirty="0" err="1">
                <a:latin typeface="Calibri" pitchFamily="34" charset="0"/>
                <a:cs typeface="Calibri" pitchFamily="34" charset="0"/>
              </a:rPr>
              <a:t>Chandran</a:t>
            </a:r>
            <a:r>
              <a:rPr lang="en-US" sz="1400" dirty="0">
                <a:latin typeface="Calibri" pitchFamily="34" charset="0"/>
                <a:cs typeface="Calibri" pitchFamily="34" charset="0"/>
              </a:rPr>
              <a:t>, </a:t>
            </a:r>
            <a:r>
              <a:rPr lang="en-US" sz="1400" dirty="0" err="1">
                <a:latin typeface="Calibri" pitchFamily="34" charset="0"/>
                <a:cs typeface="Calibri" pitchFamily="34" charset="0"/>
              </a:rPr>
              <a:t>Abhirosh</a:t>
            </a:r>
            <a:r>
              <a:rPr lang="en-US" sz="1400" dirty="0">
                <a:latin typeface="Calibri" pitchFamily="34" charset="0"/>
                <a:cs typeface="Calibri" pitchFamily="34" charset="0"/>
              </a:rPr>
              <a:t>, A. A. M. </a:t>
            </a:r>
            <a:r>
              <a:rPr lang="en-US" sz="1400" dirty="0" err="1">
                <a:latin typeface="Calibri" pitchFamily="34" charset="0"/>
                <a:cs typeface="Calibri" pitchFamily="34" charset="0"/>
              </a:rPr>
              <a:t>Hatha</a:t>
            </a:r>
            <a:r>
              <a:rPr lang="en-US" sz="1400" dirty="0">
                <a:latin typeface="Calibri" pitchFamily="34" charset="0"/>
                <a:cs typeface="Calibri" pitchFamily="34" charset="0"/>
              </a:rPr>
              <a:t>, and </a:t>
            </a:r>
            <a:r>
              <a:rPr lang="en-US" sz="1400" dirty="0" err="1">
                <a:latin typeface="Calibri" pitchFamily="34" charset="0"/>
                <a:cs typeface="Calibri" pitchFamily="34" charset="0"/>
              </a:rPr>
              <a:t>Sherin</a:t>
            </a:r>
            <a:r>
              <a:rPr lang="en-US" sz="1400" dirty="0">
                <a:latin typeface="Calibri" pitchFamily="34" charset="0"/>
                <a:cs typeface="Calibri" pitchFamily="34" charset="0"/>
              </a:rPr>
              <a:t> Varghese. "Increased prevalence of indicator and pathogenic bacteria in </a:t>
            </a:r>
            <a:r>
              <a:rPr lang="en-US" sz="1400" dirty="0" err="1">
                <a:latin typeface="Calibri" pitchFamily="34" charset="0"/>
                <a:cs typeface="Calibri" pitchFamily="34" charset="0"/>
              </a:rPr>
              <a:t>Vembanadu</a:t>
            </a:r>
            <a:r>
              <a:rPr lang="en-US" sz="1400" dirty="0">
                <a:latin typeface="Calibri" pitchFamily="34" charset="0"/>
                <a:cs typeface="Calibri" pitchFamily="34" charset="0"/>
              </a:rPr>
              <a:t> Lake: a function of salt water regulator, along south west coast of India." Journal of water and health 6.4 (2008): 539-546.</a:t>
            </a:r>
          </a:p>
          <a:p>
            <a:r>
              <a:rPr lang="en-US" sz="1400" dirty="0">
                <a:latin typeface="Calibri" pitchFamily="34" charset="0"/>
                <a:cs typeface="Calibri" pitchFamily="34" charset="0"/>
              </a:rPr>
              <a:t> </a:t>
            </a:r>
          </a:p>
          <a:p>
            <a:pPr lvl="0"/>
            <a:r>
              <a:rPr lang="en-US" sz="1400" dirty="0" err="1">
                <a:latin typeface="Calibri" pitchFamily="34" charset="0"/>
                <a:cs typeface="Calibri" pitchFamily="34" charset="0"/>
              </a:rPr>
              <a:t>Schriewer</a:t>
            </a:r>
            <a:r>
              <a:rPr lang="en-US" sz="1400" dirty="0">
                <a:latin typeface="Calibri" pitchFamily="34" charset="0"/>
                <a:cs typeface="Calibri" pitchFamily="34" charset="0"/>
              </a:rPr>
              <a:t>, Alexander, et al. "Presence of </a:t>
            </a:r>
            <a:r>
              <a:rPr lang="en-US" sz="1400" dirty="0" err="1">
                <a:latin typeface="Calibri" pitchFamily="34" charset="0"/>
                <a:cs typeface="Calibri" pitchFamily="34" charset="0"/>
              </a:rPr>
              <a:t>Bacteroidales</a:t>
            </a:r>
            <a:r>
              <a:rPr lang="en-US" sz="1400" dirty="0">
                <a:latin typeface="Calibri" pitchFamily="34" charset="0"/>
                <a:cs typeface="Calibri" pitchFamily="34" charset="0"/>
              </a:rPr>
              <a:t> as a predictor of pathogens in surface waters of the central California coast." Applied and Environmental Microbiology 76.17 (2010): 5802-5814.</a:t>
            </a:r>
          </a:p>
          <a:p>
            <a:r>
              <a:rPr lang="en-US" sz="1400" dirty="0">
                <a:latin typeface="Calibri" pitchFamily="34" charset="0"/>
                <a:cs typeface="Calibri" pitchFamily="34" charset="0"/>
              </a:rPr>
              <a:t> </a:t>
            </a:r>
          </a:p>
          <a:p>
            <a:pPr lvl="0"/>
            <a:r>
              <a:rPr lang="en-US" sz="1400" dirty="0" smtClean="0">
                <a:latin typeface="Calibri" pitchFamily="34" charset="0"/>
                <a:cs typeface="Calibri" pitchFamily="34" charset="0"/>
              </a:rPr>
              <a:t>.</a:t>
            </a:r>
            <a:endParaRPr lang="en-US" sz="1400" dirty="0">
              <a:latin typeface="Calibri" pitchFamily="34" charset="0"/>
              <a:cs typeface="Calibri" pitchFamily="34" charset="0"/>
            </a:endParaRPr>
          </a:p>
          <a:p>
            <a:r>
              <a:rPr lang="en-US" sz="1400" dirty="0">
                <a:latin typeface="Calibri" pitchFamily="34" charset="0"/>
                <a:cs typeface="Calibri" pitchFamily="34" charset="0"/>
              </a:rPr>
              <a:t>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0"/>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McDonald, Jennifer L., et al. "Identifying sources of fecal contamination inexpensively with targeted sampling and bacterial source tracking." Journal of environmental quality 35.3 (2006): 889-897.</a:t>
            </a:r>
          </a:p>
          <a:p>
            <a:pPr marL="0" marR="0" lvl="0" indent="0" algn="l" defTabSz="914400" rtl="0" eaLnBrk="1" fontAlgn="base" latinLnBrk="0" hangingPunct="1">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Rochelle-</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Mangal" pitchFamily="18" charset="0"/>
              </a:rPr>
              <a:t>Newall</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 Emma, et al. "A short review of fecal indicator bacteria in tropical aquatic ecosystems: knowledge gaps and future directions."Frontiers in microbiology 6 (2015).</a:t>
            </a:r>
          </a:p>
          <a:p>
            <a:pPr marL="0" marR="0" lvl="0" indent="0" algn="l"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Ishii and </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Mangal" pitchFamily="18" charset="0"/>
              </a:rPr>
              <a:t>Sadowsky</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 2008; Ferguson and </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Mangal" pitchFamily="18" charset="0"/>
              </a:rPr>
              <a:t>Signoretto</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 2011</a:t>
            </a:r>
          </a:p>
          <a:p>
            <a:pPr marL="0" marR="0" lvl="0" indent="0" algn="l"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Mangal" pitchFamily="18" charset="0"/>
              </a:rPr>
              <a:t>O'neill</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 K. R., S. H. Jones, and D. J. Grimes. "Seasonal incidence of </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Mangal" pitchFamily="18" charset="0"/>
              </a:rPr>
              <a:t>Vibrio</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 </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Mangal" pitchFamily="18" charset="0"/>
              </a:rPr>
              <a:t>vulnificus</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 in the Great Bay estuary of New Hampshire and Maine." Applied and Environmental Microbiology 58.10 (1992): 3257-3262.</a:t>
            </a:r>
          </a:p>
          <a:p>
            <a:pPr marL="0" marR="0" lvl="0" indent="0" algn="l"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Mangal" pitchFamily="18" charset="0"/>
              </a:rPr>
              <a:t>Sayler</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 G. S., et al. "Distribution and significance of fecal indicator organisms in the Upper Chesapeake Bay." Applied Microbiology 30.4 (1975): 625-638.</a:t>
            </a:r>
          </a:p>
          <a:p>
            <a:pPr marL="0" marR="0" lvl="0" indent="0" algn="l"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Mangal" pitchFamily="18" charset="0"/>
              </a:rPr>
              <a:t>Lipp</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 Erin K., et al. "Preliminary evidence for human fecal contamination in corals of the Florida Keys, USA." Marine Pollution Bulletin 44.7 (2002): 666-670.</a:t>
            </a:r>
          </a:p>
          <a:p>
            <a:pPr marL="0" marR="0" lvl="0" indent="0" algn="l"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Mangal" pitchFamily="18" charset="0"/>
              </a:rPr>
              <a:t>Hu</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 </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Mangal" pitchFamily="18" charset="0"/>
              </a:rPr>
              <a:t>Anyi</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 et al. "</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Mangal" pitchFamily="18" charset="0"/>
              </a:rPr>
              <a:t>Archaeal</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 community in a human-disturbed watershed in southeast China: diversity, distribution, and responses to environmental changes." Applied microbiology and biotechnology (2016): 1-14.</a:t>
            </a:r>
          </a:p>
          <a:p>
            <a:pPr marL="0" marR="0" lvl="0" indent="0" algn="l"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Mangal" pitchFamily="18" charset="0"/>
              </a:rPr>
              <a:t>Erkenbrecher</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 C. W. "Sediment bacterial indicators in an urban </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Mangal" pitchFamily="18" charset="0"/>
              </a:rPr>
              <a:t>shellfishing</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 </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Mangal" pitchFamily="18" charset="0"/>
              </a:rPr>
              <a:t>subestuary</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 of the lower Chesapeake Bay." Applied and environmental microbiology 42.3 (1981): 484-492.</a:t>
            </a:r>
          </a:p>
          <a:p>
            <a:pPr marL="0" marR="0" lvl="0" indent="0" algn="l"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Knee, Karen L., et al. "Sources of nutrients and fecal indicator bacteria to </a:t>
            </a:r>
            <a:r>
              <a:rPr kumimoji="0" lang="en-US" sz="1400" b="0" i="0" u="none" strike="noStrike" cap="none" normalizeH="0" baseline="0" dirty="0" err="1" smtClean="0">
                <a:ln>
                  <a:noFill/>
                </a:ln>
                <a:solidFill>
                  <a:srgbClr val="000000"/>
                </a:solidFill>
                <a:effectLst/>
                <a:latin typeface="Calibri" pitchFamily="34" charset="0"/>
                <a:ea typeface="Times New Roman" pitchFamily="18" charset="0"/>
                <a:cs typeface="Mangal" pitchFamily="18" charset="0"/>
              </a:rPr>
              <a:t>nearshore</a:t>
            </a:r>
            <a:r>
              <a:rPr kumimoji="0" lang="en-US" sz="1400" b="0" i="0" u="none" strike="noStrike" cap="none" normalizeH="0" baseline="0" dirty="0" smtClean="0">
                <a:ln>
                  <a:noFill/>
                </a:ln>
                <a:solidFill>
                  <a:srgbClr val="000000"/>
                </a:solidFill>
                <a:effectLst/>
                <a:latin typeface="Calibri" pitchFamily="34" charset="0"/>
                <a:ea typeface="Times New Roman" pitchFamily="18" charset="0"/>
                <a:cs typeface="Mangal" pitchFamily="18" charset="0"/>
              </a:rPr>
              <a:t> waters on the north shore of Kauai (Hawaii, USA)." Estuaries and Coasts 31.4 (2008): 607-622</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sz="1400" dirty="0">
              <a:solidFill>
                <a:srgbClr val="000000"/>
              </a:solidFill>
              <a:latin typeface="Calibri" pitchFamily="34" charset="0"/>
              <a:ea typeface="Times New Roman" pitchFamily="18" charset="0"/>
              <a:cs typeface="Mangal"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1" cy="6186309"/>
          </a:xfrm>
          <a:prstGeom prst="rect">
            <a:avLst/>
          </a:prstGeom>
          <a:noFill/>
        </p:spPr>
        <p:txBody>
          <a:bodyPr wrap="square" rtlCol="0">
            <a:spAutoFit/>
          </a:bodyPr>
          <a:lstStyle/>
          <a:p>
            <a:r>
              <a:rPr lang="en-US" sz="2000" b="1" dirty="0" smtClean="0">
                <a:latin typeface="Calibri" pitchFamily="34" charset="0"/>
                <a:cs typeface="Calibri" pitchFamily="34" charset="0"/>
              </a:rPr>
              <a:t>Introduction</a:t>
            </a:r>
          </a:p>
          <a:p>
            <a:endParaRPr lang="en-US" dirty="0" smtClean="0"/>
          </a:p>
          <a:p>
            <a:pPr algn="just">
              <a:buFont typeface="Wingdings" pitchFamily="2" charset="2"/>
              <a:buChar char="Ø"/>
            </a:pPr>
            <a:r>
              <a:rPr lang="en-US" dirty="0">
                <a:latin typeface="Calibri" pitchFamily="34" charset="0"/>
                <a:cs typeface="Calibri" pitchFamily="34" charset="0"/>
              </a:rPr>
              <a:t>Globally, estuaries, bay, lake, river as well as coastal areas plays very vital role for human development</a:t>
            </a:r>
            <a:r>
              <a:rPr lang="en-US" dirty="0" smtClean="0">
                <a:latin typeface="Calibri" pitchFamily="34" charset="0"/>
                <a:cs typeface="Calibri" pitchFamily="34" charset="0"/>
              </a:rPr>
              <a:t>.</a:t>
            </a:r>
          </a:p>
          <a:p>
            <a:pPr algn="just"/>
            <a:endParaRPr lang="en-US" dirty="0" smtClean="0">
              <a:latin typeface="Calibri" pitchFamily="34" charset="0"/>
              <a:cs typeface="Calibri" pitchFamily="34" charset="0"/>
            </a:endParaRPr>
          </a:p>
          <a:p>
            <a:pPr algn="just">
              <a:buFont typeface="Wingdings" pitchFamily="2" charset="2"/>
              <a:buChar char="Ø"/>
            </a:pPr>
            <a:r>
              <a:rPr lang="en-US" dirty="0">
                <a:latin typeface="Calibri" pitchFamily="34" charset="0"/>
                <a:cs typeface="Calibri" pitchFamily="34" charset="0"/>
              </a:rPr>
              <a:t>coastal region helps in production of seafood with vast socio-economic significance (</a:t>
            </a:r>
            <a:r>
              <a:rPr lang="en-US" dirty="0" err="1">
                <a:latin typeface="Calibri" pitchFamily="34" charset="0"/>
                <a:cs typeface="Calibri" pitchFamily="34" charset="0"/>
              </a:rPr>
              <a:t>Patz</a:t>
            </a:r>
            <a:r>
              <a:rPr lang="en-US" dirty="0">
                <a:latin typeface="Calibri" pitchFamily="34" charset="0"/>
                <a:cs typeface="Calibri" pitchFamily="34" charset="0"/>
              </a:rPr>
              <a:t> JA et.al. 2008</a:t>
            </a:r>
            <a:r>
              <a:rPr lang="en-US" dirty="0" smtClean="0">
                <a:latin typeface="Calibri" pitchFamily="34" charset="0"/>
                <a:cs typeface="Calibri" pitchFamily="34" charset="0"/>
              </a:rPr>
              <a:t>).</a:t>
            </a:r>
          </a:p>
          <a:p>
            <a:pPr algn="just"/>
            <a:endParaRPr lang="en-US" dirty="0" smtClean="0">
              <a:latin typeface="Calibri" pitchFamily="34" charset="0"/>
              <a:cs typeface="Calibri" pitchFamily="34" charset="0"/>
            </a:endParaRPr>
          </a:p>
          <a:p>
            <a:pPr algn="just">
              <a:buFont typeface="Wingdings" pitchFamily="2" charset="2"/>
              <a:buChar char="Ø"/>
            </a:pPr>
            <a:r>
              <a:rPr lang="en-US" dirty="0" smtClean="0">
                <a:latin typeface="Calibri" pitchFamily="34" charset="0"/>
                <a:cs typeface="Calibri" pitchFamily="34" charset="0"/>
              </a:rPr>
              <a:t>But </a:t>
            </a:r>
            <a:r>
              <a:rPr lang="en-US" dirty="0">
                <a:latin typeface="Calibri" pitchFamily="34" charset="0"/>
                <a:cs typeface="Calibri" pitchFamily="34" charset="0"/>
              </a:rPr>
              <a:t>now the scenario of all these coastal areas has been completely changed due to the high population density, intense industrial activities and intensive agriculture (</a:t>
            </a:r>
            <a:r>
              <a:rPr lang="en-US" dirty="0" err="1">
                <a:latin typeface="Calibri" pitchFamily="34" charset="0"/>
                <a:cs typeface="Calibri" pitchFamily="34" charset="0"/>
              </a:rPr>
              <a:t>Servais</a:t>
            </a:r>
            <a:r>
              <a:rPr lang="en-US" dirty="0">
                <a:latin typeface="Calibri" pitchFamily="34" charset="0"/>
                <a:cs typeface="Calibri" pitchFamily="34" charset="0"/>
              </a:rPr>
              <a:t> et. al. 2007) and this industrialization and commercialization leads to heavy contamination of all coastal areas of oceans as well as rivers, lakes, estuaries. Henceforth, discharges from urban storm water and combined sewer overflows (CSOs) contribute to fecal contamination of waters</a:t>
            </a:r>
            <a:r>
              <a:rPr lang="en-US" dirty="0" smtClean="0">
                <a:latin typeface="Calibri" pitchFamily="34" charset="0"/>
                <a:cs typeface="Calibri" pitchFamily="34" charset="0"/>
              </a:rPr>
              <a:t>.</a:t>
            </a:r>
          </a:p>
          <a:p>
            <a:pPr algn="just"/>
            <a:endParaRPr lang="en-US" dirty="0" smtClean="0">
              <a:latin typeface="Calibri" pitchFamily="34" charset="0"/>
              <a:cs typeface="Calibri" pitchFamily="34" charset="0"/>
            </a:endParaRPr>
          </a:p>
          <a:p>
            <a:pPr algn="just">
              <a:buFont typeface="Wingdings" pitchFamily="2" charset="2"/>
              <a:buChar char="Ø"/>
            </a:pPr>
            <a:r>
              <a:rPr lang="en-US" dirty="0" smtClean="0">
                <a:latin typeface="Calibri" pitchFamily="34" charset="0"/>
                <a:cs typeface="Calibri" pitchFamily="34" charset="0"/>
              </a:rPr>
              <a:t>In </a:t>
            </a:r>
            <a:r>
              <a:rPr lang="en-US" dirty="0">
                <a:latin typeface="Calibri" pitchFamily="34" charset="0"/>
                <a:cs typeface="Calibri" pitchFamily="34" charset="0"/>
              </a:rPr>
              <a:t>developing countries the scenario is worse because there is very less knowledge about pathogenic microbes, current situation of lakes, rivers, coast and economic constraints also plays very vital role for it (Bain et al 2014). Example, Africa alone having most of contaminated water bodies like it’s 50% drinking water sources is contaminated while that of for Asia is 35%. Overall, the rural water is more contaminated than that of urban water because of its handicapped economic situation and pitiable infrastructure (Ferguson and </a:t>
            </a:r>
            <a:r>
              <a:rPr lang="en-US" dirty="0" err="1">
                <a:latin typeface="Calibri" pitchFamily="34" charset="0"/>
                <a:cs typeface="Calibri" pitchFamily="34" charset="0"/>
              </a:rPr>
              <a:t>Signoretto</a:t>
            </a:r>
            <a:r>
              <a:rPr lang="en-US" dirty="0">
                <a:latin typeface="Calibri" pitchFamily="34" charset="0"/>
                <a:cs typeface="Calibri" pitchFamily="34" charset="0"/>
              </a:rPr>
              <a:t>, 2011; </a:t>
            </a:r>
            <a:r>
              <a:rPr lang="en-US" dirty="0" err="1">
                <a:latin typeface="Calibri" pitchFamily="34" charset="0"/>
                <a:cs typeface="Calibri" pitchFamily="34" charset="0"/>
              </a:rPr>
              <a:t>Pachepsky</a:t>
            </a:r>
            <a:r>
              <a:rPr lang="en-US" dirty="0">
                <a:latin typeface="Calibri" pitchFamily="34" charset="0"/>
                <a:cs typeface="Calibri" pitchFamily="34" charset="0"/>
              </a:rPr>
              <a:t> et al., 2011).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90600" y="0"/>
            <a:ext cx="8153400" cy="6726260"/>
            <a:chOff x="1598007" y="264670"/>
            <a:chExt cx="8473272" cy="6461590"/>
          </a:xfrm>
        </p:grpSpPr>
        <p:pic>
          <p:nvPicPr>
            <p:cNvPr id="3" name="Picture 2" descr="Image result for scientific thank you"/>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98007" y="264670"/>
              <a:ext cx="8473272" cy="646159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2471699" y="914400"/>
              <a:ext cx="6892470" cy="769441"/>
            </a:xfrm>
            <a:prstGeom prst="rect">
              <a:avLst/>
            </a:prstGeom>
            <a:noFill/>
          </p:spPr>
          <p:txBody>
            <a:bodyPr wrap="square" rtlCol="0">
              <a:spAutoFit/>
            </a:bodyPr>
            <a:lstStyle/>
            <a:p>
              <a:pPr algn="ctr"/>
              <a:r>
                <a:rPr lang="en-IN" sz="4400" dirty="0" smtClean="0">
                  <a:solidFill>
                    <a:srgbClr val="002060"/>
                  </a:solidFill>
                </a:rPr>
                <a:t>THANK YOU</a:t>
              </a:r>
              <a:endParaRPr lang="en-IN" sz="4400" dirty="0">
                <a:solidFill>
                  <a:srgbClr val="002060"/>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170646"/>
          </a:xfrm>
          <a:prstGeom prst="rect">
            <a:avLst/>
          </a:prstGeom>
          <a:noFill/>
        </p:spPr>
        <p:txBody>
          <a:bodyPr wrap="square" rtlCol="0">
            <a:spAutoFit/>
          </a:bodyPr>
          <a:lstStyle/>
          <a:p>
            <a:endParaRPr lang="en-US" dirty="0" smtClean="0"/>
          </a:p>
          <a:p>
            <a:pPr algn="just">
              <a:buFont typeface="Wingdings" pitchFamily="2" charset="2"/>
              <a:buChar char="Ø"/>
            </a:pPr>
            <a:r>
              <a:rPr lang="en-US" dirty="0" smtClean="0">
                <a:latin typeface="Calibri" pitchFamily="34" charset="0"/>
                <a:cs typeface="Calibri" pitchFamily="34" charset="0"/>
              </a:rPr>
              <a:t>This </a:t>
            </a:r>
            <a:r>
              <a:rPr lang="en-US" dirty="0">
                <a:latin typeface="Calibri" pitchFamily="34" charset="0"/>
                <a:cs typeface="Calibri" pitchFamily="34" charset="0"/>
              </a:rPr>
              <a:t>review comprehensively addresses the global distribution of Fecal Indicator Bacteria (FIB) from Coastal, Estuarine and Lake Ecosystem and about recent detection techniques for enumeration of FIBs. Further, review also discussed about innovative ideas to clean polluted and contaminated water to decrease the load of disease</a:t>
            </a:r>
            <a:r>
              <a:rPr lang="en-US" dirty="0" smtClean="0">
                <a:latin typeface="Calibri" pitchFamily="34" charset="0"/>
                <a:cs typeface="Calibri" pitchFamily="34" charset="0"/>
              </a:rPr>
              <a:t>.</a:t>
            </a:r>
          </a:p>
          <a:p>
            <a:pPr algn="just">
              <a:buFont typeface="Wingdings" pitchFamily="2" charset="2"/>
              <a:buChar char="Ø"/>
            </a:pPr>
            <a:endParaRPr lang="en-US" dirty="0"/>
          </a:p>
          <a:p>
            <a:pPr algn="just"/>
            <a:r>
              <a:rPr lang="en-US" sz="2000" b="1" dirty="0">
                <a:latin typeface="Calibri" pitchFamily="34" charset="0"/>
                <a:cs typeface="Calibri" pitchFamily="34" charset="0"/>
              </a:rPr>
              <a:t>2. Sources of pathogens</a:t>
            </a:r>
            <a:endParaRPr lang="en-US" sz="2000" dirty="0">
              <a:latin typeface="Calibri" pitchFamily="34" charset="0"/>
              <a:cs typeface="Calibri" pitchFamily="34" charset="0"/>
            </a:endParaRPr>
          </a:p>
          <a:p>
            <a:pPr algn="just"/>
            <a:r>
              <a:rPr lang="en-US" sz="2000" dirty="0">
                <a:latin typeface="Calibri" pitchFamily="34" charset="0"/>
                <a:cs typeface="Calibri" pitchFamily="34" charset="0"/>
              </a:rPr>
              <a:t> </a:t>
            </a:r>
          </a:p>
          <a:p>
            <a:pPr algn="just"/>
            <a:r>
              <a:rPr lang="en-US" sz="2000" b="1" dirty="0">
                <a:latin typeface="Calibri" pitchFamily="34" charset="0"/>
                <a:cs typeface="Calibri" pitchFamily="34" charset="0"/>
              </a:rPr>
              <a:t>Coastal Ecosystem</a:t>
            </a:r>
            <a:endParaRPr lang="en-US" sz="2000" dirty="0">
              <a:latin typeface="Calibri" pitchFamily="34" charset="0"/>
              <a:cs typeface="Calibri" pitchFamily="34" charset="0"/>
            </a:endParaRPr>
          </a:p>
          <a:p>
            <a:pPr algn="just"/>
            <a:r>
              <a:rPr lang="en-US" b="1" dirty="0"/>
              <a:t> </a:t>
            </a:r>
            <a:endParaRPr lang="en-US" dirty="0"/>
          </a:p>
          <a:p>
            <a:pPr algn="just">
              <a:buFont typeface="Wingdings" pitchFamily="2" charset="2"/>
              <a:buChar char="Ø"/>
            </a:pPr>
            <a:r>
              <a:rPr lang="en-US" dirty="0">
                <a:latin typeface="Calibri" pitchFamily="34" charset="0"/>
                <a:cs typeface="Calibri" pitchFamily="34" charset="0"/>
              </a:rPr>
              <a:t>Stewart et al., (2008) and Knee et. al. (2008) observed that due to change in the land use and hydrology the coastal areas become extensively polluted, contact of humans, animals with such polluted water can cause different types of diseases. </a:t>
            </a:r>
            <a:endParaRPr lang="en-US" dirty="0" smtClean="0">
              <a:latin typeface="Calibri" pitchFamily="34" charset="0"/>
              <a:cs typeface="Calibri" pitchFamily="34" charset="0"/>
            </a:endParaRPr>
          </a:p>
          <a:p>
            <a:pPr algn="just">
              <a:buFont typeface="Wingdings" pitchFamily="2" charset="2"/>
              <a:buChar char="Ø"/>
            </a:pPr>
            <a:endParaRPr lang="en-US" b="1" dirty="0">
              <a:latin typeface="Calibri" pitchFamily="34" charset="0"/>
              <a:cs typeface="Calibri" pitchFamily="34" charset="0"/>
            </a:endParaRPr>
          </a:p>
          <a:p>
            <a:pPr algn="just">
              <a:buFont typeface="Wingdings" pitchFamily="2" charset="2"/>
              <a:buChar char="Ø"/>
            </a:pPr>
            <a:r>
              <a:rPr lang="en-US" dirty="0">
                <a:latin typeface="Calibri" pitchFamily="34" charset="0"/>
                <a:cs typeface="Calibri" pitchFamily="34" charset="0"/>
              </a:rPr>
              <a:t>.  Indicator bacteria in coastal ecosystem are evidence of presence of pathogenic microbes. Food and water quality resources in coastal ecosystems can be altered by environmental loading of fecal by-products from humans and their associated animal. </a:t>
            </a:r>
            <a:endParaRPr lang="en-US" b="1" dirty="0">
              <a:latin typeface="Calibri" pitchFamily="34" charset="0"/>
              <a:cs typeface="Calibri" pitchFamily="34" charset="0"/>
            </a:endParaRP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201156"/>
        </p:xfrm>
        <a:graphic>
          <a:graphicData uri="http://schemas.openxmlformats.org/drawingml/2006/table">
            <a:tbl>
              <a:tblPr/>
              <a:tblGrid>
                <a:gridCol w="762000"/>
                <a:gridCol w="1932214"/>
                <a:gridCol w="2041072"/>
                <a:gridCol w="1714500"/>
                <a:gridCol w="2694214"/>
              </a:tblGrid>
              <a:tr h="571500">
                <a:tc>
                  <a:txBody>
                    <a:bodyPr/>
                    <a:lstStyle/>
                    <a:p>
                      <a:pPr marL="0" marR="0" algn="l">
                        <a:lnSpc>
                          <a:spcPct val="115000"/>
                        </a:lnSpc>
                        <a:spcBef>
                          <a:spcPts val="0"/>
                        </a:spcBef>
                        <a:spcAft>
                          <a:spcPts val="0"/>
                        </a:spcAft>
                      </a:pPr>
                      <a:r>
                        <a:rPr lang="en-US" sz="1800" b="1" dirty="0" smtClean="0">
                          <a:solidFill>
                            <a:srgbClr val="000000"/>
                          </a:solidFill>
                          <a:latin typeface="Calibri" pitchFamily="34" charset="0"/>
                          <a:ea typeface="Times New Roman"/>
                          <a:cs typeface="Calibri" pitchFamily="34" charset="0"/>
                        </a:rPr>
                        <a:t>SR.NO</a:t>
                      </a:r>
                      <a:endParaRPr lang="en-US" sz="1800" dirty="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a:solidFill>
                            <a:srgbClr val="000000"/>
                          </a:solidFill>
                          <a:latin typeface="Calibri" pitchFamily="34" charset="0"/>
                          <a:ea typeface="Times New Roman"/>
                          <a:cs typeface="Calibri" pitchFamily="34" charset="0"/>
                        </a:rPr>
                        <a:t>FIB</a:t>
                      </a:r>
                      <a:endParaRPr lang="en-US" sz="180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a:solidFill>
                            <a:srgbClr val="000000"/>
                          </a:solidFill>
                          <a:latin typeface="Calibri" pitchFamily="34" charset="0"/>
                          <a:ea typeface="Times New Roman"/>
                          <a:cs typeface="Calibri" pitchFamily="34" charset="0"/>
                        </a:rPr>
                        <a:t>COASTAL</a:t>
                      </a:r>
                      <a:endParaRPr lang="en-US" sz="180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a:solidFill>
                            <a:srgbClr val="000000"/>
                          </a:solidFill>
                          <a:latin typeface="Calibri" pitchFamily="34" charset="0"/>
                          <a:ea typeface="Times New Roman"/>
                          <a:cs typeface="Calibri" pitchFamily="34" charset="0"/>
                        </a:rPr>
                        <a:t>COUNTRY</a:t>
                      </a:r>
                      <a:endParaRPr lang="en-US" sz="180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b="1">
                          <a:solidFill>
                            <a:srgbClr val="000000"/>
                          </a:solidFill>
                          <a:latin typeface="Calibri" pitchFamily="34" charset="0"/>
                          <a:ea typeface="Times New Roman"/>
                          <a:cs typeface="Calibri" pitchFamily="34" charset="0"/>
                        </a:rPr>
                        <a:t>REFFERENCE</a:t>
                      </a:r>
                      <a:endParaRPr lang="en-US" sz="180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0">
                <a:tc>
                  <a:txBody>
                    <a:bodyPr/>
                    <a:lstStyle/>
                    <a:p>
                      <a:pPr marL="0" marR="0" algn="l">
                        <a:lnSpc>
                          <a:spcPct val="115000"/>
                        </a:lnSpc>
                        <a:spcBef>
                          <a:spcPts val="0"/>
                        </a:spcBef>
                        <a:spcAft>
                          <a:spcPts val="0"/>
                        </a:spcAft>
                      </a:pPr>
                      <a:r>
                        <a:rPr lang="en-US" sz="1600" dirty="0">
                          <a:solidFill>
                            <a:srgbClr val="000000"/>
                          </a:solidFill>
                          <a:latin typeface="Calibri" pitchFamily="34" charset="0"/>
                          <a:ea typeface="Times New Roman"/>
                          <a:cs typeface="Calibri" pitchFamily="34" charset="0"/>
                        </a:rPr>
                        <a:t>1</a:t>
                      </a:r>
                      <a:endParaRPr lang="en-US" sz="1600" dirty="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solidFill>
                            <a:srgbClr val="000000"/>
                          </a:solidFill>
                          <a:latin typeface="Calibri" pitchFamily="34" charset="0"/>
                          <a:ea typeface="Times New Roman"/>
                          <a:cs typeface="Calibri" pitchFamily="34" charset="0"/>
                        </a:rPr>
                        <a:t>Escherichia coli and </a:t>
                      </a:r>
                      <a:r>
                        <a:rPr lang="en-US" sz="1600" dirty="0" err="1">
                          <a:solidFill>
                            <a:srgbClr val="000000"/>
                          </a:solidFill>
                          <a:latin typeface="Calibri" pitchFamily="34" charset="0"/>
                          <a:ea typeface="Times New Roman"/>
                          <a:cs typeface="Calibri" pitchFamily="34" charset="0"/>
                        </a:rPr>
                        <a:t>enterococci</a:t>
                      </a:r>
                      <a:endParaRPr lang="en-US" sz="1600" dirty="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solidFill>
                            <a:srgbClr val="000000"/>
                          </a:solidFill>
                          <a:latin typeface="Calibri" pitchFamily="34" charset="0"/>
                          <a:ea typeface="Times New Roman"/>
                          <a:cs typeface="Calibri" pitchFamily="34" charset="0"/>
                        </a:rPr>
                        <a:t>Santa Monica beach</a:t>
                      </a:r>
                      <a:endParaRPr lang="en-US" sz="160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solidFill>
                            <a:srgbClr val="000000"/>
                          </a:solidFill>
                          <a:latin typeface="Calibri" pitchFamily="34" charset="0"/>
                          <a:ea typeface="Times New Roman"/>
                          <a:cs typeface="Calibri" pitchFamily="34" charset="0"/>
                        </a:rPr>
                        <a:t>USA</a:t>
                      </a:r>
                      <a:endParaRPr lang="en-US" sz="160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solidFill>
                            <a:srgbClr val="000000"/>
                          </a:solidFill>
                          <a:latin typeface="Calibri" pitchFamily="34" charset="0"/>
                          <a:ea typeface="Times New Roman"/>
                          <a:cs typeface="Calibri" pitchFamily="34" charset="0"/>
                        </a:rPr>
                        <a:t>Lee, Christine M., et al.  (2006)</a:t>
                      </a:r>
                      <a:endParaRPr lang="en-US" sz="160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0">
                <a:tc>
                  <a:txBody>
                    <a:bodyPr/>
                    <a:lstStyle/>
                    <a:p>
                      <a:pPr marL="0" marR="0" algn="l">
                        <a:lnSpc>
                          <a:spcPct val="115000"/>
                        </a:lnSpc>
                        <a:spcBef>
                          <a:spcPts val="0"/>
                        </a:spcBef>
                        <a:spcAft>
                          <a:spcPts val="0"/>
                        </a:spcAft>
                      </a:pPr>
                      <a:r>
                        <a:rPr lang="en-US" sz="1600" dirty="0">
                          <a:solidFill>
                            <a:srgbClr val="000000"/>
                          </a:solidFill>
                          <a:latin typeface="Calibri" pitchFamily="34" charset="0"/>
                          <a:ea typeface="Times New Roman"/>
                          <a:cs typeface="Calibri" pitchFamily="34" charset="0"/>
                        </a:rPr>
                        <a:t>2</a:t>
                      </a:r>
                      <a:endParaRPr lang="en-US" sz="1600" dirty="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solidFill>
                            <a:srgbClr val="000000"/>
                          </a:solidFill>
                          <a:latin typeface="Calibri" pitchFamily="34" charset="0"/>
                          <a:ea typeface="Times New Roman"/>
                          <a:cs typeface="Calibri" pitchFamily="34" charset="0"/>
                        </a:rPr>
                        <a:t>Fecal </a:t>
                      </a:r>
                      <a:r>
                        <a:rPr lang="en-US" sz="1600" dirty="0" err="1">
                          <a:solidFill>
                            <a:srgbClr val="000000"/>
                          </a:solidFill>
                          <a:latin typeface="Calibri" pitchFamily="34" charset="0"/>
                          <a:ea typeface="Times New Roman"/>
                          <a:cs typeface="Calibri" pitchFamily="34" charset="0"/>
                        </a:rPr>
                        <a:t>Coliforms</a:t>
                      </a:r>
                      <a:endParaRPr lang="en-US" sz="1600" dirty="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solidFill>
                            <a:srgbClr val="000000"/>
                          </a:solidFill>
                          <a:latin typeface="Calibri" pitchFamily="34" charset="0"/>
                          <a:ea typeface="Times New Roman"/>
                          <a:cs typeface="Calibri" pitchFamily="34" charset="0"/>
                        </a:rPr>
                        <a:t>South chennai coastal area</a:t>
                      </a:r>
                      <a:endParaRPr lang="en-US" sz="160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solidFill>
                            <a:srgbClr val="000000"/>
                          </a:solidFill>
                          <a:latin typeface="Calibri" pitchFamily="34" charset="0"/>
                          <a:ea typeface="Times New Roman"/>
                          <a:cs typeface="Calibri" pitchFamily="34" charset="0"/>
                        </a:rPr>
                        <a:t>India</a:t>
                      </a:r>
                      <a:endParaRPr lang="en-US" sz="160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solidFill>
                            <a:srgbClr val="000000"/>
                          </a:solidFill>
                          <a:latin typeface="Calibri" pitchFamily="34" charset="0"/>
                          <a:ea typeface="Times New Roman"/>
                          <a:cs typeface="Calibri" pitchFamily="34" charset="0"/>
                        </a:rPr>
                        <a:t>Rajendran, A., and C. Mansiya. et al. (2015)</a:t>
                      </a:r>
                      <a:endParaRPr lang="en-US" sz="160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marL="0" marR="0" algn="l">
                        <a:lnSpc>
                          <a:spcPct val="115000"/>
                        </a:lnSpc>
                        <a:spcBef>
                          <a:spcPts val="0"/>
                        </a:spcBef>
                        <a:spcAft>
                          <a:spcPts val="0"/>
                        </a:spcAft>
                      </a:pPr>
                      <a:r>
                        <a:rPr lang="en-US" sz="1600">
                          <a:solidFill>
                            <a:srgbClr val="000000"/>
                          </a:solidFill>
                          <a:latin typeface="Calibri" pitchFamily="34" charset="0"/>
                          <a:ea typeface="Times New Roman"/>
                          <a:cs typeface="Calibri" pitchFamily="34" charset="0"/>
                        </a:rPr>
                        <a:t>3</a:t>
                      </a:r>
                      <a:endParaRPr lang="en-US" sz="160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err="1" smtClean="0">
                          <a:solidFill>
                            <a:srgbClr val="000000"/>
                          </a:solidFill>
                          <a:latin typeface="Calibri" pitchFamily="34" charset="0"/>
                          <a:ea typeface="Times New Roman"/>
                          <a:cs typeface="Calibri" pitchFamily="34" charset="0"/>
                        </a:rPr>
                        <a:t>Enterococci,fecal</a:t>
                      </a:r>
                      <a:r>
                        <a:rPr lang="en-US" sz="1600" dirty="0" smtClean="0">
                          <a:solidFill>
                            <a:srgbClr val="000000"/>
                          </a:solidFill>
                          <a:latin typeface="Calibri" pitchFamily="34" charset="0"/>
                          <a:ea typeface="Times New Roman"/>
                          <a:cs typeface="Calibri" pitchFamily="34" charset="0"/>
                        </a:rPr>
                        <a:t> </a:t>
                      </a:r>
                      <a:r>
                        <a:rPr lang="en-US" sz="1600" dirty="0" err="1">
                          <a:solidFill>
                            <a:srgbClr val="000000"/>
                          </a:solidFill>
                          <a:latin typeface="Calibri" pitchFamily="34" charset="0"/>
                          <a:ea typeface="Times New Roman"/>
                          <a:cs typeface="Calibri" pitchFamily="34" charset="0"/>
                        </a:rPr>
                        <a:t>coliforms</a:t>
                      </a:r>
                      <a:r>
                        <a:rPr lang="en-US" sz="1600" dirty="0">
                          <a:solidFill>
                            <a:srgbClr val="000000"/>
                          </a:solidFill>
                          <a:latin typeface="Calibri" pitchFamily="34" charset="0"/>
                          <a:ea typeface="Times New Roman"/>
                          <a:cs typeface="Calibri" pitchFamily="34" charset="0"/>
                        </a:rPr>
                        <a:t> ,adenovirus, </a:t>
                      </a:r>
                      <a:r>
                        <a:rPr lang="en-US" sz="1600" dirty="0" err="1">
                          <a:solidFill>
                            <a:srgbClr val="000000"/>
                          </a:solidFill>
                          <a:latin typeface="Calibri" pitchFamily="34" charset="0"/>
                          <a:ea typeface="Times New Roman"/>
                          <a:cs typeface="Calibri" pitchFamily="34" charset="0"/>
                        </a:rPr>
                        <a:t>HPyVs</a:t>
                      </a:r>
                      <a:r>
                        <a:rPr lang="en-US" sz="1600" dirty="0">
                          <a:solidFill>
                            <a:srgbClr val="000000"/>
                          </a:solidFill>
                          <a:latin typeface="Calibri" pitchFamily="34" charset="0"/>
                          <a:ea typeface="Times New Roman"/>
                          <a:cs typeface="Calibri" pitchFamily="34" charset="0"/>
                        </a:rPr>
                        <a:t> and human </a:t>
                      </a:r>
                      <a:r>
                        <a:rPr lang="en-US" sz="1600" dirty="0" err="1">
                          <a:solidFill>
                            <a:srgbClr val="000000"/>
                          </a:solidFill>
                          <a:latin typeface="Calibri" pitchFamily="34" charset="0"/>
                          <a:ea typeface="Times New Roman"/>
                          <a:cs typeface="Calibri" pitchFamily="34" charset="0"/>
                        </a:rPr>
                        <a:t>Bacteroides</a:t>
                      </a:r>
                      <a:r>
                        <a:rPr lang="en-US" sz="1600" dirty="0">
                          <a:solidFill>
                            <a:srgbClr val="000000"/>
                          </a:solidFill>
                          <a:latin typeface="Calibri" pitchFamily="34" charset="0"/>
                          <a:ea typeface="Times New Roman"/>
                          <a:cs typeface="Calibri" pitchFamily="34" charset="0"/>
                        </a:rPr>
                        <a:t> HF183</a:t>
                      </a:r>
                      <a:endParaRPr lang="en-US" sz="1600" dirty="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err="1">
                          <a:solidFill>
                            <a:srgbClr val="000000"/>
                          </a:solidFill>
                          <a:latin typeface="Calibri" pitchFamily="34" charset="0"/>
                          <a:ea typeface="Times New Roman"/>
                          <a:cs typeface="Calibri" pitchFamily="34" charset="0"/>
                        </a:rPr>
                        <a:t>Doheny</a:t>
                      </a:r>
                      <a:r>
                        <a:rPr lang="en-US" sz="1600" dirty="0">
                          <a:solidFill>
                            <a:srgbClr val="000000"/>
                          </a:solidFill>
                          <a:latin typeface="Calibri" pitchFamily="34" charset="0"/>
                          <a:ea typeface="Times New Roman"/>
                          <a:cs typeface="Calibri" pitchFamily="34" charset="0"/>
                        </a:rPr>
                        <a:t> and Avalon Beaches</a:t>
                      </a:r>
                      <a:endParaRPr lang="en-US" sz="1600" dirty="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solidFill>
                            <a:srgbClr val="000000"/>
                          </a:solidFill>
                          <a:latin typeface="Calibri" pitchFamily="34" charset="0"/>
                          <a:ea typeface="Times New Roman"/>
                          <a:cs typeface="Calibri" pitchFamily="34" charset="0"/>
                        </a:rPr>
                        <a:t>USA</a:t>
                      </a:r>
                      <a:endParaRPr lang="en-US" sz="160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err="1">
                          <a:solidFill>
                            <a:srgbClr val="000000"/>
                          </a:solidFill>
                          <a:latin typeface="Calibri" pitchFamily="34" charset="0"/>
                          <a:ea typeface="Times New Roman"/>
                          <a:cs typeface="Calibri" pitchFamily="34" charset="0"/>
                        </a:rPr>
                        <a:t>McQuaig</a:t>
                      </a:r>
                      <a:r>
                        <a:rPr lang="en-US" sz="1600" dirty="0">
                          <a:solidFill>
                            <a:srgbClr val="000000"/>
                          </a:solidFill>
                          <a:latin typeface="Calibri" pitchFamily="34" charset="0"/>
                          <a:ea typeface="Times New Roman"/>
                          <a:cs typeface="Calibri" pitchFamily="34" charset="0"/>
                        </a:rPr>
                        <a:t>, Shannon, John Griffith, and Valerie J. Harwood. et al. (2012)</a:t>
                      </a:r>
                      <a:endParaRPr lang="en-US" sz="1600" dirty="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832">
                <a:tc>
                  <a:txBody>
                    <a:bodyPr/>
                    <a:lstStyle/>
                    <a:p>
                      <a:pPr marL="0" marR="0" algn="l">
                        <a:lnSpc>
                          <a:spcPct val="115000"/>
                        </a:lnSpc>
                        <a:spcBef>
                          <a:spcPts val="0"/>
                        </a:spcBef>
                        <a:spcAft>
                          <a:spcPts val="0"/>
                        </a:spcAft>
                      </a:pPr>
                      <a:r>
                        <a:rPr lang="en-US" sz="1600">
                          <a:solidFill>
                            <a:srgbClr val="000000"/>
                          </a:solidFill>
                          <a:latin typeface="Calibri" pitchFamily="34" charset="0"/>
                          <a:ea typeface="Times New Roman"/>
                          <a:cs typeface="Calibri" pitchFamily="34" charset="0"/>
                        </a:rPr>
                        <a:t>4</a:t>
                      </a:r>
                      <a:endParaRPr lang="en-US" sz="160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solidFill>
                            <a:srgbClr val="000000"/>
                          </a:solidFill>
                          <a:latin typeface="Calibri" pitchFamily="34" charset="0"/>
                          <a:ea typeface="Times New Roman"/>
                          <a:cs typeface="Calibri" pitchFamily="34" charset="0"/>
                        </a:rPr>
                        <a:t>TC, fecal </a:t>
                      </a:r>
                      <a:r>
                        <a:rPr lang="en-US" sz="1600" dirty="0" err="1">
                          <a:solidFill>
                            <a:srgbClr val="000000"/>
                          </a:solidFill>
                          <a:latin typeface="Calibri" pitchFamily="34" charset="0"/>
                          <a:ea typeface="Times New Roman"/>
                          <a:cs typeface="Calibri" pitchFamily="34" charset="0"/>
                        </a:rPr>
                        <a:t>coliforms</a:t>
                      </a:r>
                      <a:r>
                        <a:rPr lang="en-US" sz="1600" dirty="0">
                          <a:solidFill>
                            <a:srgbClr val="000000"/>
                          </a:solidFill>
                          <a:latin typeface="Calibri" pitchFamily="34" charset="0"/>
                          <a:ea typeface="Times New Roman"/>
                          <a:cs typeface="Calibri" pitchFamily="34" charset="0"/>
                        </a:rPr>
                        <a:t> (FC), and </a:t>
                      </a:r>
                      <a:r>
                        <a:rPr lang="en-US" sz="1600" dirty="0" err="1">
                          <a:solidFill>
                            <a:srgbClr val="000000"/>
                          </a:solidFill>
                          <a:latin typeface="Calibri" pitchFamily="34" charset="0"/>
                          <a:ea typeface="Times New Roman"/>
                          <a:cs typeface="Calibri" pitchFamily="34" charset="0"/>
                        </a:rPr>
                        <a:t>enterococci</a:t>
                      </a:r>
                      <a:r>
                        <a:rPr lang="en-US" sz="1600" dirty="0">
                          <a:solidFill>
                            <a:srgbClr val="000000"/>
                          </a:solidFill>
                          <a:latin typeface="Calibri" pitchFamily="34" charset="0"/>
                          <a:ea typeface="Times New Roman"/>
                          <a:cs typeface="Calibri" pitchFamily="34" charset="0"/>
                        </a:rPr>
                        <a:t> (EC)</a:t>
                      </a:r>
                      <a:endParaRPr lang="en-US" sz="1600" dirty="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solidFill>
                            <a:srgbClr val="000000"/>
                          </a:solidFill>
                          <a:latin typeface="Calibri" pitchFamily="34" charset="0"/>
                          <a:ea typeface="Times New Roman"/>
                          <a:cs typeface="Calibri" pitchFamily="34" charset="0"/>
                        </a:rPr>
                        <a:t>southern California shoreline</a:t>
                      </a:r>
                      <a:endParaRPr lang="en-US" sz="1600" dirty="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solidFill>
                            <a:srgbClr val="000000"/>
                          </a:solidFill>
                          <a:latin typeface="Calibri" pitchFamily="34" charset="0"/>
                          <a:ea typeface="Times New Roman"/>
                          <a:cs typeface="Calibri" pitchFamily="34" charset="0"/>
                        </a:rPr>
                        <a:t>USA</a:t>
                      </a:r>
                      <a:endParaRPr lang="en-US" sz="1600" dirty="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a:solidFill>
                            <a:srgbClr val="000000"/>
                          </a:solidFill>
                          <a:latin typeface="Calibri" pitchFamily="34" charset="0"/>
                          <a:ea typeface="Times New Roman"/>
                          <a:cs typeface="Calibri" pitchFamily="34" charset="0"/>
                        </a:rPr>
                        <a:t>Noble, Rachel T., et al.  (2003)</a:t>
                      </a:r>
                      <a:endParaRPr lang="en-US" sz="160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marL="0" marR="0" algn="l">
                        <a:lnSpc>
                          <a:spcPct val="115000"/>
                        </a:lnSpc>
                        <a:spcBef>
                          <a:spcPts val="0"/>
                        </a:spcBef>
                        <a:spcAft>
                          <a:spcPts val="0"/>
                        </a:spcAft>
                      </a:pPr>
                      <a:r>
                        <a:rPr lang="en-US" sz="1600">
                          <a:solidFill>
                            <a:srgbClr val="000000"/>
                          </a:solidFill>
                          <a:latin typeface="Calibri" pitchFamily="34" charset="0"/>
                          <a:ea typeface="Times New Roman"/>
                          <a:cs typeface="Calibri" pitchFamily="34" charset="0"/>
                        </a:rPr>
                        <a:t>5</a:t>
                      </a:r>
                      <a:endParaRPr lang="en-US" sz="160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smtClean="0">
                          <a:solidFill>
                            <a:srgbClr val="000000"/>
                          </a:solidFill>
                          <a:latin typeface="Calibri" pitchFamily="34" charset="0"/>
                          <a:ea typeface="Times New Roman"/>
                          <a:cs typeface="Calibri" pitchFamily="34" charset="0"/>
                        </a:rPr>
                        <a:t>Total </a:t>
                      </a:r>
                      <a:r>
                        <a:rPr lang="en-US" sz="1600" dirty="0" err="1">
                          <a:solidFill>
                            <a:srgbClr val="000000"/>
                          </a:solidFill>
                          <a:latin typeface="Calibri" pitchFamily="34" charset="0"/>
                          <a:ea typeface="Times New Roman"/>
                          <a:cs typeface="Calibri" pitchFamily="34" charset="0"/>
                        </a:rPr>
                        <a:t>coliforms</a:t>
                      </a:r>
                      <a:r>
                        <a:rPr lang="en-US" sz="1600" dirty="0">
                          <a:solidFill>
                            <a:srgbClr val="000000"/>
                          </a:solidFill>
                          <a:latin typeface="Calibri" pitchFamily="34" charset="0"/>
                          <a:ea typeface="Times New Roman"/>
                          <a:cs typeface="Calibri" pitchFamily="34" charset="0"/>
                        </a:rPr>
                        <a:t> – TC, fecal </a:t>
                      </a:r>
                      <a:r>
                        <a:rPr lang="en-US" sz="1600" dirty="0" err="1">
                          <a:solidFill>
                            <a:srgbClr val="000000"/>
                          </a:solidFill>
                          <a:latin typeface="Calibri" pitchFamily="34" charset="0"/>
                          <a:ea typeface="Times New Roman"/>
                          <a:cs typeface="Calibri" pitchFamily="34" charset="0"/>
                        </a:rPr>
                        <a:t>coliforms</a:t>
                      </a:r>
                      <a:r>
                        <a:rPr lang="en-US" sz="1600" dirty="0">
                          <a:solidFill>
                            <a:srgbClr val="000000"/>
                          </a:solidFill>
                          <a:latin typeface="Calibri" pitchFamily="34" charset="0"/>
                          <a:ea typeface="Times New Roman"/>
                          <a:cs typeface="Calibri" pitchFamily="34" charset="0"/>
                        </a:rPr>
                        <a:t> – FC and Escherichia </a:t>
                      </a:r>
                      <a:r>
                        <a:rPr lang="en-US" sz="1600" dirty="0" err="1">
                          <a:solidFill>
                            <a:srgbClr val="000000"/>
                          </a:solidFill>
                          <a:latin typeface="Calibri" pitchFamily="34" charset="0"/>
                          <a:ea typeface="Times New Roman"/>
                          <a:cs typeface="Calibri" pitchFamily="34" charset="0"/>
                        </a:rPr>
                        <a:t>coli.,Vibrio</a:t>
                      </a:r>
                      <a:r>
                        <a:rPr lang="en-US" sz="1600" dirty="0">
                          <a:solidFill>
                            <a:srgbClr val="000000"/>
                          </a:solidFill>
                          <a:latin typeface="Calibri" pitchFamily="34" charset="0"/>
                          <a:ea typeface="Times New Roman"/>
                          <a:cs typeface="Calibri" pitchFamily="34" charset="0"/>
                        </a:rPr>
                        <a:t> </a:t>
                      </a:r>
                      <a:r>
                        <a:rPr lang="en-US" sz="1600" dirty="0" err="1">
                          <a:solidFill>
                            <a:srgbClr val="000000"/>
                          </a:solidFill>
                          <a:latin typeface="Calibri" pitchFamily="34" charset="0"/>
                          <a:ea typeface="Times New Roman"/>
                          <a:cs typeface="Calibri" pitchFamily="34" charset="0"/>
                        </a:rPr>
                        <a:t>cholerae</a:t>
                      </a:r>
                      <a:r>
                        <a:rPr lang="en-US" sz="1600" dirty="0">
                          <a:solidFill>
                            <a:srgbClr val="000000"/>
                          </a:solidFill>
                          <a:latin typeface="Calibri" pitchFamily="34" charset="0"/>
                          <a:ea typeface="Times New Roman"/>
                          <a:cs typeface="Calibri" pitchFamily="34" charset="0"/>
                        </a:rPr>
                        <a:t> – VC, </a:t>
                      </a:r>
                      <a:r>
                        <a:rPr lang="en-US" sz="1600" dirty="0" err="1">
                          <a:solidFill>
                            <a:srgbClr val="000000"/>
                          </a:solidFill>
                          <a:latin typeface="Calibri" pitchFamily="34" charset="0"/>
                          <a:ea typeface="Times New Roman"/>
                          <a:cs typeface="Calibri" pitchFamily="34" charset="0"/>
                        </a:rPr>
                        <a:t>Shigella</a:t>
                      </a:r>
                      <a:r>
                        <a:rPr lang="en-US" sz="1600" dirty="0">
                          <a:solidFill>
                            <a:srgbClr val="000000"/>
                          </a:solidFill>
                          <a:latin typeface="Calibri" pitchFamily="34" charset="0"/>
                          <a:ea typeface="Times New Roman"/>
                          <a:cs typeface="Calibri" pitchFamily="34" charset="0"/>
                        </a:rPr>
                        <a:t> – SH, and Salmonella </a:t>
                      </a:r>
                      <a:r>
                        <a:rPr lang="en-US" sz="1600" dirty="0" err="1">
                          <a:solidFill>
                            <a:srgbClr val="000000"/>
                          </a:solidFill>
                          <a:latin typeface="Calibri" pitchFamily="34" charset="0"/>
                          <a:ea typeface="Times New Roman"/>
                          <a:cs typeface="Calibri" pitchFamily="34" charset="0"/>
                        </a:rPr>
                        <a:t>spp</a:t>
                      </a:r>
                      <a:r>
                        <a:rPr lang="en-US" sz="1600" dirty="0">
                          <a:solidFill>
                            <a:srgbClr val="000000"/>
                          </a:solidFill>
                          <a:latin typeface="Calibri" pitchFamily="34" charset="0"/>
                          <a:ea typeface="Times New Roman"/>
                          <a:cs typeface="Calibri" pitchFamily="34" charset="0"/>
                        </a:rPr>
                        <a:t>, </a:t>
                      </a:r>
                      <a:r>
                        <a:rPr lang="en-US" sz="1600" dirty="0" err="1">
                          <a:solidFill>
                            <a:srgbClr val="000000"/>
                          </a:solidFill>
                          <a:latin typeface="Calibri" pitchFamily="34" charset="0"/>
                          <a:ea typeface="Times New Roman"/>
                          <a:cs typeface="Calibri" pitchFamily="34" charset="0"/>
                        </a:rPr>
                        <a:t>Shigella</a:t>
                      </a:r>
                      <a:endParaRPr lang="en-US" sz="1600" dirty="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solidFill>
                            <a:srgbClr val="000000"/>
                          </a:solidFill>
                          <a:latin typeface="Calibri" pitchFamily="34" charset="0"/>
                          <a:ea typeface="Times New Roman"/>
                          <a:cs typeface="Calibri" pitchFamily="34" charset="0"/>
                        </a:rPr>
                        <a:t>central west coast of India</a:t>
                      </a:r>
                      <a:endParaRPr lang="en-US" sz="1600" dirty="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solidFill>
                            <a:srgbClr val="000000"/>
                          </a:solidFill>
                          <a:latin typeface="Calibri" pitchFamily="34" charset="0"/>
                          <a:ea typeface="Times New Roman"/>
                          <a:cs typeface="Calibri" pitchFamily="34" charset="0"/>
                        </a:rPr>
                        <a:t>India</a:t>
                      </a:r>
                      <a:endParaRPr lang="en-US" sz="1600" dirty="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err="1">
                          <a:solidFill>
                            <a:srgbClr val="000000"/>
                          </a:solidFill>
                          <a:latin typeface="Calibri" pitchFamily="34" charset="0"/>
                          <a:ea typeface="Times New Roman"/>
                          <a:cs typeface="Calibri" pitchFamily="34" charset="0"/>
                        </a:rPr>
                        <a:t>Rodrigues</a:t>
                      </a:r>
                      <a:r>
                        <a:rPr lang="en-US" sz="1600" dirty="0">
                          <a:solidFill>
                            <a:srgbClr val="000000"/>
                          </a:solidFill>
                          <a:latin typeface="Calibri" pitchFamily="34" charset="0"/>
                          <a:ea typeface="Times New Roman"/>
                          <a:cs typeface="Calibri" pitchFamily="34" charset="0"/>
                        </a:rPr>
                        <a:t>, V., et al.  (2011)</a:t>
                      </a:r>
                      <a:endParaRPr lang="en-US" sz="1600" dirty="0">
                        <a:latin typeface="Calibri" pitchFamily="34" charset="0"/>
                        <a:ea typeface="Calibri"/>
                        <a:cs typeface="Calibri" pitchFamily="34" charset="0"/>
                      </a:endParaRPr>
                    </a:p>
                  </a:txBody>
                  <a:tcPr marL="55217" marR="55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2"/>
          <a:ext cx="9143998" cy="6721480"/>
        </p:xfrm>
        <a:graphic>
          <a:graphicData uri="http://schemas.openxmlformats.org/drawingml/2006/table">
            <a:tbl>
              <a:tblPr/>
              <a:tblGrid>
                <a:gridCol w="669471"/>
                <a:gridCol w="2024742"/>
                <a:gridCol w="2041071"/>
                <a:gridCol w="1714501"/>
                <a:gridCol w="2694213"/>
              </a:tblGrid>
              <a:tr h="457198">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6</a:t>
                      </a:r>
                      <a:endParaRPr lang="en-US" sz="1100" dirty="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(fecal </a:t>
                      </a:r>
                      <a:r>
                        <a:rPr lang="en-US" sz="1100" dirty="0" err="1">
                          <a:solidFill>
                            <a:srgbClr val="000000"/>
                          </a:solidFill>
                          <a:latin typeface="Calibri" pitchFamily="34" charset="0"/>
                          <a:ea typeface="Times New Roman"/>
                          <a:cs typeface="Calibri" pitchFamily="34" charset="0"/>
                        </a:rPr>
                        <a:t>coliforms</a:t>
                      </a:r>
                      <a:r>
                        <a:rPr lang="en-US" sz="1100" dirty="0">
                          <a:solidFill>
                            <a:srgbClr val="000000"/>
                          </a:solidFill>
                          <a:latin typeface="Calibri" pitchFamily="34" charset="0"/>
                          <a:ea typeface="Times New Roman"/>
                          <a:cs typeface="Calibri" pitchFamily="34" charset="0"/>
                        </a:rPr>
                        <a:t>, Escherichia coli, </a:t>
                      </a:r>
                      <a:r>
                        <a:rPr lang="en-US" sz="1100" dirty="0" err="1">
                          <a:solidFill>
                            <a:srgbClr val="000000"/>
                          </a:solidFill>
                          <a:latin typeface="Calibri" pitchFamily="34" charset="0"/>
                          <a:ea typeface="Times New Roman"/>
                          <a:cs typeface="Calibri" pitchFamily="34" charset="0"/>
                        </a:rPr>
                        <a:t>enterococci,Clostridium</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perfringens</a:t>
                      </a:r>
                      <a:r>
                        <a:rPr lang="en-US" sz="1100" dirty="0">
                          <a:solidFill>
                            <a:srgbClr val="000000"/>
                          </a:solidFill>
                          <a:latin typeface="Calibri" pitchFamily="34" charset="0"/>
                          <a:ea typeface="Times New Roman"/>
                          <a:cs typeface="Calibri" pitchFamily="34" charset="0"/>
                        </a:rPr>
                        <a:t>,(</a:t>
                      </a:r>
                      <a:r>
                        <a:rPr lang="en-US" sz="1100" dirty="0" err="1">
                          <a:solidFill>
                            <a:srgbClr val="000000"/>
                          </a:solidFill>
                          <a:latin typeface="Calibri" pitchFamily="34" charset="0"/>
                          <a:ea typeface="Times New Roman"/>
                          <a:cs typeface="Calibri" pitchFamily="34" charset="0"/>
                        </a:rPr>
                        <a:t>Vibrio</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vulnificus</a:t>
                      </a:r>
                      <a:r>
                        <a:rPr lang="en-US" sz="1100" dirty="0">
                          <a:solidFill>
                            <a:srgbClr val="000000"/>
                          </a:solidFill>
                          <a:latin typeface="Calibri" pitchFamily="34" charset="0"/>
                          <a:ea typeface="Times New Roman"/>
                          <a:cs typeface="Calibri" pitchFamily="34" charset="0"/>
                        </a:rPr>
                        <a:t>, Staphylococcus </a:t>
                      </a:r>
                      <a:r>
                        <a:rPr lang="en-US" sz="1100" dirty="0" err="1">
                          <a:solidFill>
                            <a:srgbClr val="000000"/>
                          </a:solidFill>
                          <a:latin typeface="Calibri" pitchFamily="34" charset="0"/>
                          <a:ea typeface="Times New Roman"/>
                          <a:cs typeface="Calibri" pitchFamily="34" charset="0"/>
                        </a:rPr>
                        <a:t>aureus</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enterovirus</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norovirus,hepatitis</a:t>
                      </a:r>
                      <a:r>
                        <a:rPr lang="en-US" sz="1100" dirty="0">
                          <a:solidFill>
                            <a:srgbClr val="000000"/>
                          </a:solidFill>
                          <a:latin typeface="Calibri" pitchFamily="34" charset="0"/>
                          <a:ea typeface="Times New Roman"/>
                          <a:cs typeface="Calibri" pitchFamily="34" charset="0"/>
                        </a:rPr>
                        <a:t> A virus, Cryptosporidium spp., and </a:t>
                      </a:r>
                      <a:r>
                        <a:rPr lang="en-US" sz="1100" dirty="0" err="1">
                          <a:solidFill>
                            <a:srgbClr val="000000"/>
                          </a:solidFill>
                          <a:latin typeface="Calibri" pitchFamily="34" charset="0"/>
                          <a:ea typeface="Times New Roman"/>
                          <a:cs typeface="Calibri" pitchFamily="34" charset="0"/>
                        </a:rPr>
                        <a:t>Giardia</a:t>
                      </a:r>
                      <a:r>
                        <a:rPr lang="en-US" sz="1100" dirty="0">
                          <a:solidFill>
                            <a:srgbClr val="000000"/>
                          </a:solidFill>
                          <a:latin typeface="Calibri" pitchFamily="34" charset="0"/>
                          <a:ea typeface="Times New Roman"/>
                          <a:cs typeface="Calibri" pitchFamily="34" charset="0"/>
                        </a:rPr>
                        <a:t> spp.</a:t>
                      </a:r>
                      <a:endParaRPr lang="en-US" sz="1100" dirty="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marine beach in south Florida</a:t>
                      </a:r>
                      <a:endParaRPr lang="en-US" sz="1100" dirty="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USA</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Abdelzaher, Amir M., et al. (2010)</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7</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E. coli, </a:t>
                      </a:r>
                      <a:r>
                        <a:rPr lang="en-US" sz="1100" dirty="0" err="1">
                          <a:solidFill>
                            <a:srgbClr val="000000"/>
                          </a:solidFill>
                          <a:latin typeface="Calibri" pitchFamily="34" charset="0"/>
                          <a:ea typeface="Times New Roman"/>
                          <a:cs typeface="Calibri" pitchFamily="34" charset="0"/>
                        </a:rPr>
                        <a:t>Vibriosp</a:t>
                      </a:r>
                      <a:r>
                        <a:rPr lang="en-US" sz="1100" dirty="0">
                          <a:solidFill>
                            <a:srgbClr val="000000"/>
                          </a:solidFill>
                          <a:latin typeface="Calibri" pitchFamily="34" charset="0"/>
                          <a:ea typeface="Times New Roman"/>
                          <a:cs typeface="Calibri" pitchFamily="34" charset="0"/>
                        </a:rPr>
                        <a:t>., Salmonella sp. and </a:t>
                      </a:r>
                      <a:r>
                        <a:rPr lang="en-US" sz="1100" dirty="0" err="1">
                          <a:solidFill>
                            <a:srgbClr val="000000"/>
                          </a:solidFill>
                          <a:latin typeface="Calibri" pitchFamily="34" charset="0"/>
                          <a:ea typeface="Times New Roman"/>
                          <a:cs typeface="Calibri" pitchFamily="34" charset="0"/>
                        </a:rPr>
                        <a:t>Enterococcus</a:t>
                      </a:r>
                      <a:r>
                        <a:rPr lang="en-US" sz="1100" dirty="0">
                          <a:solidFill>
                            <a:srgbClr val="000000"/>
                          </a:solidFill>
                          <a:latin typeface="Calibri" pitchFamily="34" charset="0"/>
                          <a:ea typeface="Times New Roman"/>
                          <a:cs typeface="Calibri" pitchFamily="34" charset="0"/>
                        </a:rPr>
                        <a:t> sp</a:t>
                      </a:r>
                      <a:endParaRPr lang="en-US" sz="1100" dirty="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Chennai coast</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India</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Vignesh, Sivanandham, Krishnan Muthukumar, and Rathinam Arthur James. et al. (2012)</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8</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norovirus,Bacteroidales</a:t>
                      </a:r>
                      <a:r>
                        <a:rPr lang="en-US" sz="1100" dirty="0">
                          <a:solidFill>
                            <a:srgbClr val="000000"/>
                          </a:solidFill>
                          <a:latin typeface="Calibri" pitchFamily="34" charset="0"/>
                          <a:ea typeface="Times New Roman"/>
                          <a:cs typeface="Calibri" pitchFamily="34" charset="0"/>
                        </a:rPr>
                        <a:t> ,Salmonella and Campylobacter,  Clostridium </a:t>
                      </a:r>
                      <a:r>
                        <a:rPr lang="en-US" sz="1100" dirty="0" err="1">
                          <a:solidFill>
                            <a:srgbClr val="000000"/>
                          </a:solidFill>
                          <a:latin typeface="Calibri" pitchFamily="34" charset="0"/>
                          <a:ea typeface="Times New Roman"/>
                          <a:cs typeface="Calibri" pitchFamily="34" charset="0"/>
                        </a:rPr>
                        <a:t>perfringens</a:t>
                      </a:r>
                      <a:r>
                        <a:rPr lang="en-US" sz="1100" dirty="0">
                          <a:solidFill>
                            <a:srgbClr val="000000"/>
                          </a:solidFill>
                          <a:latin typeface="Calibri" pitchFamily="34" charset="0"/>
                          <a:ea typeface="Times New Roman"/>
                          <a:cs typeface="Calibri" pitchFamily="34" charset="0"/>
                        </a:rPr>
                        <a:t>, adenovirus, human, ruminant, and pig </a:t>
                      </a:r>
                      <a:r>
                        <a:rPr lang="en-US" sz="1100" dirty="0" err="1">
                          <a:solidFill>
                            <a:srgbClr val="000000"/>
                          </a:solidFill>
                          <a:latin typeface="Calibri" pitchFamily="34" charset="0"/>
                          <a:ea typeface="Times New Roman"/>
                          <a:cs typeface="Calibri" pitchFamily="34" charset="0"/>
                        </a:rPr>
                        <a:t>Bacteroidales</a:t>
                      </a:r>
                      <a:endParaRPr lang="en-US" sz="1100" dirty="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tropical streams on </a:t>
                      </a:r>
                      <a:r>
                        <a:rPr lang="en-US" sz="1100" dirty="0" err="1">
                          <a:solidFill>
                            <a:srgbClr val="000000"/>
                          </a:solidFill>
                          <a:latin typeface="Calibri" pitchFamily="34" charset="0"/>
                          <a:ea typeface="Times New Roman"/>
                          <a:cs typeface="Calibri" pitchFamily="34" charset="0"/>
                        </a:rPr>
                        <a:t>O’ahu</a:t>
                      </a:r>
                      <a:r>
                        <a:rPr lang="en-US" sz="1100" dirty="0">
                          <a:solidFill>
                            <a:srgbClr val="000000"/>
                          </a:solidFill>
                          <a:latin typeface="Calibri" pitchFamily="34" charset="0"/>
                          <a:ea typeface="Times New Roman"/>
                          <a:cs typeface="Calibri" pitchFamily="34" charset="0"/>
                        </a:rPr>
                        <a:t>, Hawai’i</a:t>
                      </a:r>
                      <a:endParaRPr lang="en-US" sz="1100" dirty="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100">
                        <a:solidFill>
                          <a:srgbClr val="000000"/>
                        </a:solidFill>
                        <a:latin typeface="Calibri" pitchFamily="34" charset="0"/>
                        <a:ea typeface="Times New Roman"/>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Viau, Emily J., Debbie Lee, and Alexandria B. Boehm. et al. (2011)</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9</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Vibrio</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cholerae</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Vibrio</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parahaemolyticus</a:t>
                      </a:r>
                      <a:r>
                        <a:rPr lang="en-US" sz="1100" dirty="0">
                          <a:solidFill>
                            <a:srgbClr val="000000"/>
                          </a:solidFill>
                          <a:latin typeface="Calibri" pitchFamily="34" charset="0"/>
                          <a:ea typeface="Times New Roman"/>
                          <a:cs typeface="Calibri" pitchFamily="34" charset="0"/>
                        </a:rPr>
                        <a:t>, Streptococcus, </a:t>
                      </a:r>
                      <a:r>
                        <a:rPr lang="en-US" sz="1100" dirty="0" err="1">
                          <a:solidFill>
                            <a:srgbClr val="000000"/>
                          </a:solidFill>
                          <a:latin typeface="Calibri" pitchFamily="34" charset="0"/>
                          <a:ea typeface="Times New Roman"/>
                          <a:cs typeface="Calibri" pitchFamily="34" charset="0"/>
                        </a:rPr>
                        <a:t>faecalis</a:t>
                      </a:r>
                      <a:r>
                        <a:rPr lang="en-US" sz="1100" dirty="0">
                          <a:solidFill>
                            <a:srgbClr val="000000"/>
                          </a:solidFill>
                          <a:latin typeface="Calibri" pitchFamily="34" charset="0"/>
                          <a:ea typeface="Times New Roman"/>
                          <a:cs typeface="Calibri" pitchFamily="34" charset="0"/>
                        </a:rPr>
                        <a:t> and Escherichia coli.</a:t>
                      </a:r>
                      <a:endParaRPr lang="en-US" sz="1100" dirty="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Coast of Aberdeen zone of Port Blair.</a:t>
                      </a:r>
                      <a:endParaRPr lang="en-US" sz="1100" dirty="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India</a:t>
                      </a:r>
                      <a:endParaRPr lang="en-US" sz="1100" dirty="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Nallathambi, T., et al.(2002)</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630">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10</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Escherichia coli</a:t>
                      </a:r>
                      <a:endParaRPr lang="en-US" sz="1100" dirty="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Coast Berlenga Island</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Portugal</a:t>
                      </a:r>
                      <a:endParaRPr lang="en-US" sz="1100" dirty="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Araujo, Susana, et al. (2014)</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770">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11</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Mytilus</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galloprovincialis</a:t>
                      </a:r>
                      <a:r>
                        <a:rPr lang="en-US" sz="1100" dirty="0">
                          <a:solidFill>
                            <a:srgbClr val="000000"/>
                          </a:solidFill>
                          <a:latin typeface="Calibri" pitchFamily="34" charset="0"/>
                          <a:ea typeface="Times New Roman"/>
                          <a:cs typeface="Calibri" pitchFamily="34" charset="0"/>
                        </a:rPr>
                        <a:t>,  heterotrophic </a:t>
                      </a:r>
                      <a:r>
                        <a:rPr lang="en-US" sz="1100" dirty="0" err="1">
                          <a:solidFill>
                            <a:srgbClr val="000000"/>
                          </a:solidFill>
                          <a:latin typeface="Calibri" pitchFamily="34" charset="0"/>
                          <a:ea typeface="Times New Roman"/>
                          <a:cs typeface="Calibri" pitchFamily="34" charset="0"/>
                        </a:rPr>
                        <a:t>bacteria,fecal</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coliforms</a:t>
                      </a:r>
                      <a:r>
                        <a:rPr lang="en-US" sz="1100" dirty="0">
                          <a:solidFill>
                            <a:srgbClr val="000000"/>
                          </a:solidFill>
                          <a:latin typeface="Calibri" pitchFamily="34" charset="0"/>
                          <a:ea typeface="Times New Roman"/>
                          <a:cs typeface="Calibri" pitchFamily="34" charset="0"/>
                        </a:rPr>
                        <a:t>, streptococci</a:t>
                      </a:r>
                      <a:endParaRPr lang="en-US" sz="1100" dirty="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coastal area of the Northern Ionian Sea</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Italy</a:t>
                      </a:r>
                      <a:endParaRPr lang="en-US" sz="1100" dirty="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Stabili, Loredana, Maria Immacolata Acquaviva, and Rosa Anna Cavallo. et al. (2005)</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947">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12</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E.coli</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Vibriosp</a:t>
                      </a:r>
                      <a:r>
                        <a:rPr lang="en-US" sz="1100" dirty="0">
                          <a:solidFill>
                            <a:srgbClr val="000000"/>
                          </a:solidFill>
                          <a:latin typeface="Calibri" pitchFamily="34" charset="0"/>
                          <a:ea typeface="Times New Roman"/>
                          <a:cs typeface="Calibri" pitchFamily="34" charset="0"/>
                        </a:rPr>
                        <a:t>., Salmonella sp. and </a:t>
                      </a:r>
                      <a:r>
                        <a:rPr lang="en-US" sz="1100" dirty="0" err="1">
                          <a:solidFill>
                            <a:srgbClr val="000000"/>
                          </a:solidFill>
                          <a:latin typeface="Calibri" pitchFamily="34" charset="0"/>
                          <a:ea typeface="Times New Roman"/>
                          <a:cs typeface="Calibri" pitchFamily="34" charset="0"/>
                        </a:rPr>
                        <a:t>Enterococcus</a:t>
                      </a:r>
                      <a:r>
                        <a:rPr lang="en-US" sz="1100" dirty="0">
                          <a:solidFill>
                            <a:srgbClr val="000000"/>
                          </a:solidFill>
                          <a:latin typeface="Calibri" pitchFamily="34" charset="0"/>
                          <a:ea typeface="Times New Roman"/>
                          <a:cs typeface="Calibri" pitchFamily="34" charset="0"/>
                        </a:rPr>
                        <a:t> sp</a:t>
                      </a:r>
                      <a:endParaRPr lang="en-US" sz="1100" dirty="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Thoothukudi</a:t>
                      </a:r>
                      <a:r>
                        <a:rPr lang="en-US" sz="1100" dirty="0">
                          <a:solidFill>
                            <a:srgbClr val="000000"/>
                          </a:solidFill>
                          <a:latin typeface="Calibri" pitchFamily="34" charset="0"/>
                          <a:ea typeface="Times New Roman"/>
                          <a:cs typeface="Calibri" pitchFamily="34" charset="0"/>
                        </a:rPr>
                        <a:t> coast</a:t>
                      </a:r>
                      <a:endParaRPr lang="en-US" sz="1100" dirty="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1100" dirty="0">
                        <a:solidFill>
                          <a:srgbClr val="000000"/>
                        </a:solidFill>
                        <a:latin typeface="Calibri" pitchFamily="34" charset="0"/>
                        <a:ea typeface="Times New Roman"/>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Sugumar, G., et al.  (2008)</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947">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13</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E. coli , enterococci,Fecal streptococci</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Abu Dhabi shipping channels, Dubai coastline</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UAE</a:t>
                      </a:r>
                      <a:endParaRPr lang="en-US" sz="1100" dirty="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Gibson, Jacqueline MacDonald, et al. 2013.</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947">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14</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Enterococcus spp. andEscherichia coli)</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Galapagos Islands</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Ecuador</a:t>
                      </a:r>
                      <a:endParaRPr lang="en-US" sz="1100" dirty="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Stumpf</a:t>
                      </a:r>
                      <a:r>
                        <a:rPr lang="en-US" sz="1100" dirty="0">
                          <a:solidFill>
                            <a:srgbClr val="000000"/>
                          </a:solidFill>
                          <a:latin typeface="Calibri" pitchFamily="34" charset="0"/>
                          <a:ea typeface="Times New Roman"/>
                          <a:cs typeface="Calibri" pitchFamily="34" charset="0"/>
                        </a:rPr>
                        <a:t>, Curtis H., Raul A. Gonzalez, and Rachel T. Noble. et al. 2013.</a:t>
                      </a:r>
                      <a:endParaRPr lang="en-US" sz="1100" dirty="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2842">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15</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Proteus, Klebsiella, Vibrio parahaemolyticus, and total coliforms ,Salmonella, Shigella, and V. cholera, total coliforms and Salmonella</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Nagore on the east coast of India</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India</a:t>
                      </a:r>
                      <a:endParaRPr lang="en-US" sz="110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Mohandass</a:t>
                      </a:r>
                      <a:r>
                        <a:rPr lang="en-US" sz="1100" dirty="0">
                          <a:solidFill>
                            <a:srgbClr val="000000"/>
                          </a:solidFill>
                          <a:latin typeface="Calibri" pitchFamily="34" charset="0"/>
                          <a:ea typeface="Times New Roman"/>
                          <a:cs typeface="Calibri" pitchFamily="34" charset="0"/>
                        </a:rPr>
                        <a:t>, C., and PA </a:t>
                      </a:r>
                      <a:r>
                        <a:rPr lang="en-US" sz="1100" dirty="0" err="1">
                          <a:solidFill>
                            <a:srgbClr val="000000"/>
                          </a:solidFill>
                          <a:latin typeface="Calibri" pitchFamily="34" charset="0"/>
                          <a:ea typeface="Times New Roman"/>
                          <a:cs typeface="Calibri" pitchFamily="34" charset="0"/>
                        </a:rPr>
                        <a:t>Loka</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Bharathi</a:t>
                      </a:r>
                      <a:r>
                        <a:rPr lang="en-US" sz="1100" dirty="0">
                          <a:solidFill>
                            <a:srgbClr val="000000"/>
                          </a:solidFill>
                          <a:latin typeface="Calibri" pitchFamily="34" charset="0"/>
                          <a:ea typeface="Times New Roman"/>
                          <a:cs typeface="Calibri" pitchFamily="34" charset="0"/>
                        </a:rPr>
                        <a:t>. et al.(2003)</a:t>
                      </a:r>
                      <a:endParaRPr lang="en-US" sz="1100" dirty="0">
                        <a:latin typeface="Calibri" pitchFamily="34" charset="0"/>
                        <a:ea typeface="Calibri"/>
                        <a:cs typeface="Calibri" pitchFamily="34" charset="0"/>
                      </a:endParaRPr>
                    </a:p>
                  </a:txBody>
                  <a:tcPr marL="23249" marR="23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32106"/>
          <a:ext cx="9143999" cy="6890107"/>
        </p:xfrm>
        <a:graphic>
          <a:graphicData uri="http://schemas.openxmlformats.org/drawingml/2006/table">
            <a:tbl>
              <a:tblPr/>
              <a:tblGrid>
                <a:gridCol w="669472"/>
                <a:gridCol w="2024742"/>
                <a:gridCol w="2041071"/>
                <a:gridCol w="1714499"/>
                <a:gridCol w="2694215"/>
              </a:tblGrid>
              <a:tr h="1732615">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16</a:t>
                      </a:r>
                      <a:endParaRPr lang="en-US" sz="1100" dirty="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coliform</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faecal</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coliform</a:t>
                      </a:r>
                      <a:r>
                        <a:rPr lang="en-US" sz="1100" dirty="0">
                          <a:solidFill>
                            <a:srgbClr val="000000"/>
                          </a:solidFill>
                          <a:latin typeface="Calibri" pitchFamily="34" charset="0"/>
                          <a:ea typeface="Times New Roman"/>
                          <a:cs typeface="Calibri" pitchFamily="34" charset="0"/>
                        </a:rPr>
                        <a:t> and </a:t>
                      </a:r>
                      <a:r>
                        <a:rPr lang="en-US" sz="1100" dirty="0" err="1">
                          <a:solidFill>
                            <a:srgbClr val="000000"/>
                          </a:solidFill>
                          <a:latin typeface="Calibri" pitchFamily="34" charset="0"/>
                          <a:ea typeface="Times New Roman"/>
                          <a:cs typeface="Calibri" pitchFamily="34" charset="0"/>
                        </a:rPr>
                        <a:t>faecal</a:t>
                      </a:r>
                      <a:r>
                        <a:rPr lang="en-US" sz="1100" dirty="0">
                          <a:solidFill>
                            <a:srgbClr val="000000"/>
                          </a:solidFill>
                          <a:latin typeface="Calibri" pitchFamily="34" charset="0"/>
                          <a:ea typeface="Times New Roman"/>
                          <a:cs typeface="Calibri" pitchFamily="34" charset="0"/>
                        </a:rPr>
                        <a:t> streptococci , Escherichia coli, Streptococcus </a:t>
                      </a:r>
                      <a:r>
                        <a:rPr lang="en-US" sz="1100" dirty="0" err="1">
                          <a:solidFill>
                            <a:srgbClr val="000000"/>
                          </a:solidFill>
                          <a:latin typeface="Calibri" pitchFamily="34" charset="0"/>
                          <a:ea typeface="Times New Roman"/>
                          <a:cs typeface="Calibri" pitchFamily="34" charset="0"/>
                        </a:rPr>
                        <a:t>faecalis</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Klebsiella</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pneumoniae</a:t>
                      </a:r>
                      <a:r>
                        <a:rPr lang="en-US" sz="1100" dirty="0">
                          <a:solidFill>
                            <a:srgbClr val="000000"/>
                          </a:solidFill>
                          <a:latin typeface="Calibri" pitchFamily="34" charset="0"/>
                          <a:ea typeface="Times New Roman"/>
                          <a:cs typeface="Calibri" pitchFamily="34" charset="0"/>
                        </a:rPr>
                        <a:t>, Proteus mirabilis, Pseudomonas </a:t>
                      </a:r>
                      <a:r>
                        <a:rPr lang="en-US" sz="1100" dirty="0" err="1">
                          <a:solidFill>
                            <a:srgbClr val="000000"/>
                          </a:solidFill>
                          <a:latin typeface="Calibri" pitchFamily="34" charset="0"/>
                          <a:ea typeface="Times New Roman"/>
                          <a:cs typeface="Calibri" pitchFamily="34" charset="0"/>
                        </a:rPr>
                        <a:t>aeruginosa</a:t>
                      </a:r>
                      <a:r>
                        <a:rPr lang="en-US" sz="1100" dirty="0">
                          <a:solidFill>
                            <a:srgbClr val="000000"/>
                          </a:solidFill>
                          <a:latin typeface="Calibri" pitchFamily="34" charset="0"/>
                          <a:ea typeface="Times New Roman"/>
                          <a:cs typeface="Calibri" pitchFamily="34" charset="0"/>
                        </a:rPr>
                        <a:t>, Pseudomonas </a:t>
                      </a:r>
                      <a:r>
                        <a:rPr lang="en-US" sz="1100" dirty="0" err="1">
                          <a:solidFill>
                            <a:srgbClr val="000000"/>
                          </a:solidFill>
                          <a:latin typeface="Calibri" pitchFamily="34" charset="0"/>
                          <a:ea typeface="Times New Roman"/>
                          <a:cs typeface="Calibri" pitchFamily="34" charset="0"/>
                        </a:rPr>
                        <a:t>alcalegenis</a:t>
                      </a:r>
                      <a:r>
                        <a:rPr lang="en-US" sz="1100" dirty="0">
                          <a:solidFill>
                            <a:srgbClr val="000000"/>
                          </a:solidFill>
                          <a:latin typeface="Calibri" pitchFamily="34" charset="0"/>
                          <a:ea typeface="Times New Roman"/>
                          <a:cs typeface="Calibri" pitchFamily="34" charset="0"/>
                        </a:rPr>
                        <a:t>, Pseudomonas </a:t>
                      </a:r>
                      <a:r>
                        <a:rPr lang="en-US" sz="1100" dirty="0" err="1">
                          <a:solidFill>
                            <a:srgbClr val="000000"/>
                          </a:solidFill>
                          <a:latin typeface="Calibri" pitchFamily="34" charset="0"/>
                          <a:ea typeface="Times New Roman"/>
                          <a:cs typeface="Calibri" pitchFamily="34" charset="0"/>
                        </a:rPr>
                        <a:t>fluoresens</a:t>
                      </a:r>
                      <a:r>
                        <a:rPr lang="en-US" sz="1100" dirty="0">
                          <a:solidFill>
                            <a:srgbClr val="000000"/>
                          </a:solidFill>
                          <a:latin typeface="Calibri" pitchFamily="34" charset="0"/>
                          <a:ea typeface="Times New Roman"/>
                          <a:cs typeface="Calibri" pitchFamily="34" charset="0"/>
                        </a:rPr>
                        <a:t> and </a:t>
                      </a:r>
                      <a:r>
                        <a:rPr lang="en-US" sz="1100" dirty="0" err="1">
                          <a:solidFill>
                            <a:srgbClr val="000000"/>
                          </a:solidFill>
                          <a:latin typeface="Calibri" pitchFamily="34" charset="0"/>
                          <a:ea typeface="Times New Roman"/>
                          <a:cs typeface="Calibri" pitchFamily="34" charset="0"/>
                        </a:rPr>
                        <a:t>Vibrio</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anguillarum</a:t>
                      </a:r>
                      <a:r>
                        <a:rPr lang="en-US" sz="1100" dirty="0">
                          <a:solidFill>
                            <a:srgbClr val="000000"/>
                          </a:solidFill>
                          <a:latin typeface="Calibri" pitchFamily="34" charset="0"/>
                          <a:ea typeface="Times New Roman"/>
                          <a:cs typeface="Calibri" pitchFamily="34" charset="0"/>
                        </a:rPr>
                        <a:t>.</a:t>
                      </a:r>
                      <a:endParaRPr lang="en-US" sz="1100" dirty="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Sudanese coastal waters near Port Sudan</a:t>
                      </a:r>
                      <a:endParaRPr lang="en-US" sz="1100" dirty="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Sudan</a:t>
                      </a:r>
                      <a:endParaRPr lang="en-US" sz="110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Omer, Ehab. et al 2015.</a:t>
                      </a:r>
                      <a:endParaRPr lang="en-US" sz="110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9912">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17</a:t>
                      </a:r>
                      <a:endParaRPr lang="en-US" sz="1100" dirty="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Faecal</a:t>
                      </a:r>
                      <a:r>
                        <a:rPr lang="en-US" sz="1100" dirty="0">
                          <a:solidFill>
                            <a:srgbClr val="000000"/>
                          </a:solidFill>
                          <a:latin typeface="Calibri" pitchFamily="34" charset="0"/>
                          <a:ea typeface="Times New Roman"/>
                          <a:cs typeface="Calibri" pitchFamily="34" charset="0"/>
                        </a:rPr>
                        <a:t> streptococci, total </a:t>
                      </a:r>
                      <a:r>
                        <a:rPr lang="en-US" sz="1100" dirty="0" err="1">
                          <a:solidFill>
                            <a:srgbClr val="000000"/>
                          </a:solidFill>
                          <a:latin typeface="Calibri" pitchFamily="34" charset="0"/>
                          <a:ea typeface="Times New Roman"/>
                          <a:cs typeface="Calibri" pitchFamily="34" charset="0"/>
                        </a:rPr>
                        <a:t>coliforms,Vibrio</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cholerae</a:t>
                      </a:r>
                      <a:r>
                        <a:rPr lang="en-US" sz="1100" dirty="0">
                          <a:solidFill>
                            <a:srgbClr val="000000"/>
                          </a:solidFill>
                          <a:latin typeface="Calibri" pitchFamily="34" charset="0"/>
                          <a:ea typeface="Times New Roman"/>
                          <a:cs typeface="Calibri" pitchFamily="34" charset="0"/>
                        </a:rPr>
                        <a:t> and </a:t>
                      </a:r>
                      <a:r>
                        <a:rPr lang="en-US" sz="1100" dirty="0" err="1">
                          <a:solidFill>
                            <a:srgbClr val="000000"/>
                          </a:solidFill>
                          <a:latin typeface="Calibri" pitchFamily="34" charset="0"/>
                          <a:ea typeface="Times New Roman"/>
                          <a:cs typeface="Calibri" pitchFamily="34" charset="0"/>
                        </a:rPr>
                        <a:t>Vibrio</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parahaemolyticus</a:t>
                      </a:r>
                      <a:endParaRPr lang="en-US" sz="1100" dirty="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Rangat Bay, Middle Andaman, Andaman Islands (India)</a:t>
                      </a:r>
                      <a:endParaRPr lang="en-US" sz="110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India</a:t>
                      </a:r>
                      <a:endParaRPr lang="en-US" sz="110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Dheenan, P. S., et al.  (2014)</a:t>
                      </a:r>
                      <a:endParaRPr lang="en-US" sz="110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560">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18</a:t>
                      </a:r>
                      <a:endParaRPr lang="en-US" sz="110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E. coli</a:t>
                      </a:r>
                      <a:endParaRPr lang="en-US" sz="1100" dirty="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Hong Kong coastal waters</a:t>
                      </a:r>
                      <a:endParaRPr lang="en-US" sz="110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China</a:t>
                      </a:r>
                      <a:endParaRPr lang="en-US" sz="110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Chan, Y. M., W. Thoe, and Joseph HW Lee. et al (2015)</a:t>
                      </a:r>
                      <a:endParaRPr lang="en-US" sz="110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560">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19</a:t>
                      </a:r>
                      <a:endParaRPr lang="en-US" sz="110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Fecal </a:t>
                      </a:r>
                      <a:r>
                        <a:rPr lang="en-US" sz="1100" dirty="0" err="1">
                          <a:solidFill>
                            <a:srgbClr val="000000"/>
                          </a:solidFill>
                          <a:latin typeface="Calibri" pitchFamily="34" charset="0"/>
                          <a:ea typeface="Times New Roman"/>
                          <a:cs typeface="Calibri" pitchFamily="34" charset="0"/>
                        </a:rPr>
                        <a:t>coliforms</a:t>
                      </a:r>
                      <a:r>
                        <a:rPr lang="en-US" sz="1100" dirty="0">
                          <a:solidFill>
                            <a:srgbClr val="000000"/>
                          </a:solidFill>
                          <a:latin typeface="Calibri" pitchFamily="34" charset="0"/>
                          <a:ea typeface="Times New Roman"/>
                          <a:cs typeface="Calibri" pitchFamily="34" charset="0"/>
                        </a:rPr>
                        <a:t> and </a:t>
                      </a:r>
                      <a:r>
                        <a:rPr lang="en-US" sz="1100" dirty="0" err="1">
                          <a:solidFill>
                            <a:srgbClr val="000000"/>
                          </a:solidFill>
                          <a:latin typeface="Calibri" pitchFamily="34" charset="0"/>
                          <a:ea typeface="Times New Roman"/>
                          <a:cs typeface="Calibri" pitchFamily="34" charset="0"/>
                        </a:rPr>
                        <a:t>Enterococcus</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spp</a:t>
                      </a:r>
                      <a:endParaRPr lang="en-US" sz="1100" dirty="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Gold Coast Seaway, Southern </a:t>
                      </a:r>
                      <a:r>
                        <a:rPr lang="en-US" sz="1100" dirty="0" err="1">
                          <a:solidFill>
                            <a:srgbClr val="000000"/>
                          </a:solidFill>
                          <a:latin typeface="Calibri" pitchFamily="34" charset="0"/>
                          <a:ea typeface="Times New Roman"/>
                          <a:cs typeface="Calibri" pitchFamily="34" charset="0"/>
                        </a:rPr>
                        <a:t>Moreton</a:t>
                      </a:r>
                      <a:r>
                        <a:rPr lang="en-US" sz="1100" dirty="0">
                          <a:solidFill>
                            <a:srgbClr val="000000"/>
                          </a:solidFill>
                          <a:latin typeface="Calibri" pitchFamily="34" charset="0"/>
                          <a:ea typeface="Times New Roman"/>
                          <a:cs typeface="Calibri" pitchFamily="34" charset="0"/>
                        </a:rPr>
                        <a:t> Bay</a:t>
                      </a:r>
                      <a:endParaRPr lang="en-US" sz="1100" dirty="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Australia</a:t>
                      </a:r>
                      <a:endParaRPr lang="en-US" sz="110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Dunn, Ryan Jay Keith, et al. (2012)</a:t>
                      </a:r>
                      <a:endParaRPr lang="en-US" sz="110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75">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20</a:t>
                      </a:r>
                      <a:endParaRPr lang="en-US" sz="110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total </a:t>
                      </a:r>
                      <a:r>
                        <a:rPr lang="en-US" sz="1100" dirty="0" err="1">
                          <a:solidFill>
                            <a:srgbClr val="000000"/>
                          </a:solidFill>
                          <a:latin typeface="Calibri" pitchFamily="34" charset="0"/>
                          <a:ea typeface="Times New Roman"/>
                          <a:cs typeface="Calibri" pitchFamily="34" charset="0"/>
                        </a:rPr>
                        <a:t>coliform</a:t>
                      </a:r>
                      <a:r>
                        <a:rPr lang="en-US" sz="1100" dirty="0">
                          <a:solidFill>
                            <a:srgbClr val="000000"/>
                          </a:solidFill>
                          <a:latin typeface="Calibri" pitchFamily="34" charset="0"/>
                          <a:ea typeface="Times New Roman"/>
                          <a:cs typeface="Calibri" pitchFamily="34" charset="0"/>
                        </a:rPr>
                        <a:t> (TC),</a:t>
                      </a:r>
                      <a:r>
                        <a:rPr lang="en-US" sz="1100" dirty="0" err="1">
                          <a:solidFill>
                            <a:srgbClr val="000000"/>
                          </a:solidFill>
                          <a:latin typeface="Calibri" pitchFamily="34" charset="0"/>
                          <a:ea typeface="Times New Roman"/>
                          <a:cs typeface="Calibri" pitchFamily="34" charset="0"/>
                        </a:rPr>
                        <a:t>faecal</a:t>
                      </a:r>
                      <a:r>
                        <a:rPr lang="en-US" sz="1100" dirty="0">
                          <a:solidFill>
                            <a:srgbClr val="000000"/>
                          </a:solidFill>
                          <a:latin typeface="Calibri" pitchFamily="34" charset="0"/>
                          <a:ea typeface="Times New Roman"/>
                          <a:cs typeface="Calibri" pitchFamily="34" charset="0"/>
                        </a:rPr>
                        <a:t> </a:t>
                      </a:r>
                      <a:r>
                        <a:rPr lang="en-US" sz="1100" dirty="0" err="1">
                          <a:solidFill>
                            <a:srgbClr val="000000"/>
                          </a:solidFill>
                          <a:latin typeface="Calibri" pitchFamily="34" charset="0"/>
                          <a:ea typeface="Times New Roman"/>
                          <a:cs typeface="Calibri" pitchFamily="34" charset="0"/>
                        </a:rPr>
                        <a:t>coliform</a:t>
                      </a:r>
                      <a:r>
                        <a:rPr lang="en-US" sz="1100" dirty="0">
                          <a:solidFill>
                            <a:srgbClr val="000000"/>
                          </a:solidFill>
                          <a:latin typeface="Calibri" pitchFamily="34" charset="0"/>
                          <a:ea typeface="Times New Roman"/>
                          <a:cs typeface="Calibri" pitchFamily="34" charset="0"/>
                        </a:rPr>
                        <a:t> (FC), </a:t>
                      </a:r>
                      <a:r>
                        <a:rPr lang="en-US" sz="1100" dirty="0" err="1">
                          <a:solidFill>
                            <a:srgbClr val="000000"/>
                          </a:solidFill>
                          <a:latin typeface="Calibri" pitchFamily="34" charset="0"/>
                          <a:ea typeface="Times New Roman"/>
                          <a:cs typeface="Calibri" pitchFamily="34" charset="0"/>
                        </a:rPr>
                        <a:t>enterococci</a:t>
                      </a:r>
                      <a:r>
                        <a:rPr lang="en-US" sz="1100" dirty="0">
                          <a:solidFill>
                            <a:srgbClr val="000000"/>
                          </a:solidFill>
                          <a:latin typeface="Calibri" pitchFamily="34" charset="0"/>
                          <a:ea typeface="Times New Roman"/>
                          <a:cs typeface="Calibri" pitchFamily="34" charset="0"/>
                        </a:rPr>
                        <a:t> (ENT)</a:t>
                      </a:r>
                      <a:endParaRPr lang="en-US" sz="1100" dirty="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coastal beach waters of Dar </a:t>
                      </a:r>
                      <a:r>
                        <a:rPr lang="en-US" sz="1100" dirty="0" err="1">
                          <a:solidFill>
                            <a:srgbClr val="000000"/>
                          </a:solidFill>
                          <a:latin typeface="Calibri" pitchFamily="34" charset="0"/>
                          <a:ea typeface="Times New Roman"/>
                          <a:cs typeface="Calibri" pitchFamily="34" charset="0"/>
                        </a:rPr>
                        <a:t>es</a:t>
                      </a:r>
                      <a:r>
                        <a:rPr lang="en-US" sz="1100" dirty="0">
                          <a:solidFill>
                            <a:srgbClr val="000000"/>
                          </a:solidFill>
                          <a:latin typeface="Calibri" pitchFamily="34" charset="0"/>
                          <a:ea typeface="Times New Roman"/>
                          <a:cs typeface="Calibri" pitchFamily="34" charset="0"/>
                        </a:rPr>
                        <a:t> Salaam</a:t>
                      </a:r>
                      <a:endParaRPr lang="en-US" sz="1100" dirty="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Tanzania</a:t>
                      </a:r>
                      <a:endParaRPr lang="en-US" sz="110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Lyimo, Thomas J. et al. (2009)</a:t>
                      </a:r>
                      <a:endParaRPr lang="en-US" sz="110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091">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21</a:t>
                      </a:r>
                      <a:endParaRPr lang="en-US" sz="110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Fecal </a:t>
                      </a:r>
                      <a:r>
                        <a:rPr lang="en-US" sz="1100" dirty="0" err="1">
                          <a:solidFill>
                            <a:srgbClr val="000000"/>
                          </a:solidFill>
                          <a:latin typeface="Calibri" pitchFamily="34" charset="0"/>
                          <a:ea typeface="Times New Roman"/>
                          <a:cs typeface="Calibri" pitchFamily="34" charset="0"/>
                        </a:rPr>
                        <a:t>coliforms</a:t>
                      </a:r>
                      <a:r>
                        <a:rPr lang="en-US" sz="1100" dirty="0">
                          <a:solidFill>
                            <a:srgbClr val="000000"/>
                          </a:solidFill>
                          <a:latin typeface="Calibri" pitchFamily="34" charset="0"/>
                          <a:ea typeface="Times New Roman"/>
                          <a:cs typeface="Calibri" pitchFamily="34" charset="0"/>
                        </a:rPr>
                        <a:t>, Escherichia </a:t>
                      </a:r>
                      <a:r>
                        <a:rPr lang="en-US" sz="1100" dirty="0" err="1">
                          <a:solidFill>
                            <a:srgbClr val="000000"/>
                          </a:solidFill>
                          <a:latin typeface="Calibri" pitchFamily="34" charset="0"/>
                          <a:ea typeface="Times New Roman"/>
                          <a:cs typeface="Calibri" pitchFamily="34" charset="0"/>
                        </a:rPr>
                        <a:t>coli,Enterobacter</a:t>
                      </a:r>
                      <a:r>
                        <a:rPr lang="en-US" sz="1100" dirty="0">
                          <a:solidFill>
                            <a:srgbClr val="000000"/>
                          </a:solidFill>
                          <a:latin typeface="Calibri" pitchFamily="34" charset="0"/>
                          <a:ea typeface="Times New Roman"/>
                          <a:cs typeface="Calibri" pitchFamily="34" charset="0"/>
                        </a:rPr>
                        <a:t> spp., Salmonella spp. and </a:t>
                      </a:r>
                      <a:r>
                        <a:rPr lang="en-US" sz="1100" dirty="0" err="1">
                          <a:solidFill>
                            <a:srgbClr val="000000"/>
                          </a:solidFill>
                          <a:latin typeface="Calibri" pitchFamily="34" charset="0"/>
                          <a:ea typeface="Times New Roman"/>
                          <a:cs typeface="Calibri" pitchFamily="34" charset="0"/>
                        </a:rPr>
                        <a:t>Klebsiella</a:t>
                      </a:r>
                      <a:endParaRPr lang="en-US" sz="1100" dirty="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Veraval</a:t>
                      </a:r>
                      <a:r>
                        <a:rPr lang="en-US" sz="1100" dirty="0">
                          <a:solidFill>
                            <a:srgbClr val="000000"/>
                          </a:solidFill>
                          <a:latin typeface="Calibri" pitchFamily="34" charset="0"/>
                          <a:ea typeface="Times New Roman"/>
                          <a:cs typeface="Calibri" pitchFamily="34" charset="0"/>
                        </a:rPr>
                        <a:t> coast.</a:t>
                      </a:r>
                      <a:endParaRPr lang="en-US" sz="1100" dirty="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India</a:t>
                      </a:r>
                      <a:endParaRPr lang="en-US" sz="110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Maloo, A., Borade, S., Dhawde, R., Gajbhiye, S. N., &amp; Dastager, S. G. et al. (2014).</a:t>
                      </a:r>
                      <a:endParaRPr lang="en-US" sz="110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091">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22</a:t>
                      </a:r>
                      <a:endParaRPr lang="en-US" sz="110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Coliforms, Vibrio and Pseudomonas,Vibrio,Pseudomonas, Coliforms, Salmonella and Shigella.</a:t>
                      </a:r>
                      <a:endParaRPr lang="en-US" sz="110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Chennai Coastline</a:t>
                      </a:r>
                      <a:endParaRPr lang="en-US" sz="1100" dirty="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India</a:t>
                      </a:r>
                      <a:endParaRPr lang="en-US" sz="1100" dirty="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Santhiya, G., et al.  (2011)</a:t>
                      </a:r>
                      <a:endParaRPr lang="en-US" sz="110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8203">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23</a:t>
                      </a:r>
                      <a:endParaRPr lang="en-US" sz="110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a:solidFill>
                            <a:srgbClr val="000000"/>
                          </a:solidFill>
                          <a:latin typeface="Calibri" pitchFamily="34" charset="0"/>
                          <a:ea typeface="Times New Roman"/>
                          <a:cs typeface="Calibri" pitchFamily="34" charset="0"/>
                        </a:rPr>
                        <a:t>total coliforms (TC), faecal coliforms (FC) and Faecal streptococci (FS),Vibrio cholerae (VC), Vibrio parahaemolyticus (VP), Escherichia coli (EC) and Shigella</a:t>
                      </a:r>
                      <a:endParaRPr lang="en-US" sz="110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Kavaratti</a:t>
                      </a:r>
                      <a:r>
                        <a:rPr lang="en-US" sz="1100" dirty="0">
                          <a:solidFill>
                            <a:srgbClr val="000000"/>
                          </a:solidFill>
                          <a:latin typeface="Calibri" pitchFamily="34" charset="0"/>
                          <a:ea typeface="Times New Roman"/>
                          <a:cs typeface="Calibri" pitchFamily="34" charset="0"/>
                        </a:rPr>
                        <a:t> island, Lakshadweep archipelago, Arabian Sea,</a:t>
                      </a:r>
                      <a:endParaRPr lang="en-US" sz="1100" dirty="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solidFill>
                            <a:srgbClr val="000000"/>
                          </a:solidFill>
                          <a:latin typeface="Calibri" pitchFamily="34" charset="0"/>
                          <a:ea typeface="Times New Roman"/>
                          <a:cs typeface="Calibri" pitchFamily="34" charset="0"/>
                        </a:rPr>
                        <a:t>India</a:t>
                      </a:r>
                      <a:endParaRPr lang="en-US" sz="1100" dirty="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err="1">
                          <a:solidFill>
                            <a:srgbClr val="000000"/>
                          </a:solidFill>
                          <a:latin typeface="Calibri" pitchFamily="34" charset="0"/>
                          <a:ea typeface="Times New Roman"/>
                          <a:cs typeface="Calibri" pitchFamily="34" charset="0"/>
                        </a:rPr>
                        <a:t>Sudhanandh</a:t>
                      </a:r>
                      <a:r>
                        <a:rPr lang="en-US" sz="1100" dirty="0">
                          <a:solidFill>
                            <a:srgbClr val="000000"/>
                          </a:solidFill>
                          <a:latin typeface="Calibri" pitchFamily="34" charset="0"/>
                          <a:ea typeface="Times New Roman"/>
                          <a:cs typeface="Calibri" pitchFamily="34" charset="0"/>
                        </a:rPr>
                        <a:t>, V. S., et al.  (2013)</a:t>
                      </a:r>
                      <a:endParaRPr lang="en-US" sz="1100" dirty="0">
                        <a:latin typeface="Calibri" pitchFamily="34" charset="0"/>
                        <a:ea typeface="Calibri"/>
                        <a:cs typeface="Calibri" pitchFamily="34" charset="0"/>
                      </a:endParaRPr>
                    </a:p>
                  </a:txBody>
                  <a:tcPr marL="25985" marR="25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991600" cy="2339102"/>
          </a:xfrm>
          <a:prstGeom prst="rect">
            <a:avLst/>
          </a:prstGeom>
          <a:noFill/>
        </p:spPr>
        <p:txBody>
          <a:bodyPr wrap="square" rtlCol="0">
            <a:spAutoFit/>
          </a:bodyPr>
          <a:lstStyle/>
          <a:p>
            <a:pPr algn="ctr"/>
            <a:endParaRPr lang="en-US" b="1" dirty="0" smtClean="0"/>
          </a:p>
          <a:p>
            <a:pPr algn="ctr"/>
            <a:r>
              <a:rPr lang="en-US" sz="2000" b="1" dirty="0" smtClean="0"/>
              <a:t>Estuarine and River ecosystem</a:t>
            </a:r>
            <a:r>
              <a:rPr lang="en-US" sz="2000" dirty="0" smtClean="0"/>
              <a:t> </a:t>
            </a:r>
          </a:p>
          <a:p>
            <a:endParaRPr lang="en-US" dirty="0"/>
          </a:p>
          <a:p>
            <a:pPr algn="just">
              <a:buFont typeface="Wingdings" pitchFamily="2" charset="2"/>
              <a:buChar char="Ø"/>
            </a:pPr>
            <a:r>
              <a:rPr lang="en-US" dirty="0" smtClean="0">
                <a:latin typeface="Calibri" pitchFamily="34" charset="0"/>
                <a:cs typeface="Calibri" pitchFamily="34" charset="0"/>
              </a:rPr>
              <a:t> Estuarine </a:t>
            </a:r>
            <a:r>
              <a:rPr lang="en-US" dirty="0">
                <a:latin typeface="Calibri" pitchFamily="34" charset="0"/>
                <a:cs typeface="Calibri" pitchFamily="34" charset="0"/>
              </a:rPr>
              <a:t>ecosystem is the most biologically productive systems in the biosphere and also provides empowerment, food, and habitat. Perkins et al.(2014) suggested that anthropogenic activities plays very important role in health of estuarine ecosystem (Storm and rainfall can take terrestrial waste to coastal areas of estuary, untreated waste from domestic use and commercial use are also discharged into estuaries.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
          <a:ext cx="8991600" cy="5056035"/>
        </p:xfrm>
        <a:graphic>
          <a:graphicData uri="http://schemas.openxmlformats.org/drawingml/2006/table">
            <a:tbl>
              <a:tblPr/>
              <a:tblGrid>
                <a:gridCol w="658313"/>
                <a:gridCol w="1990997"/>
                <a:gridCol w="2007054"/>
                <a:gridCol w="1685925"/>
                <a:gridCol w="2649311"/>
              </a:tblGrid>
              <a:tr h="457201">
                <a:tc>
                  <a:txBody>
                    <a:bodyPr/>
                    <a:lstStyle/>
                    <a:p>
                      <a:pPr marL="0" marR="0" algn="l">
                        <a:lnSpc>
                          <a:spcPct val="115000"/>
                        </a:lnSpc>
                        <a:spcBef>
                          <a:spcPts val="0"/>
                        </a:spcBef>
                        <a:spcAft>
                          <a:spcPts val="0"/>
                        </a:spcAft>
                      </a:pPr>
                      <a:r>
                        <a:rPr lang="en-US" sz="2000" b="1" dirty="0">
                          <a:solidFill>
                            <a:srgbClr val="000000"/>
                          </a:solidFill>
                          <a:latin typeface="Calibri" pitchFamily="34" charset="0"/>
                          <a:ea typeface="Times New Roman"/>
                          <a:cs typeface="Calibri" pitchFamily="34" charset="0"/>
                        </a:rPr>
                        <a:t>SR. NO</a:t>
                      </a:r>
                      <a:endParaRPr lang="en-US" sz="20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dirty="0">
                          <a:solidFill>
                            <a:srgbClr val="000000"/>
                          </a:solidFill>
                          <a:latin typeface="Calibri" pitchFamily="34" charset="0"/>
                          <a:ea typeface="Times New Roman"/>
                          <a:cs typeface="Calibri" pitchFamily="34" charset="0"/>
                        </a:rPr>
                        <a:t>FIB</a:t>
                      </a:r>
                      <a:endParaRPr lang="en-US" sz="20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a:solidFill>
                            <a:srgbClr val="000000"/>
                          </a:solidFill>
                          <a:latin typeface="Calibri" pitchFamily="34" charset="0"/>
                          <a:ea typeface="Times New Roman"/>
                          <a:cs typeface="Calibri" pitchFamily="34" charset="0"/>
                        </a:rPr>
                        <a:t>ESTUARIES</a:t>
                      </a:r>
                      <a:endParaRPr lang="en-US" sz="200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dirty="0">
                          <a:solidFill>
                            <a:srgbClr val="000000"/>
                          </a:solidFill>
                          <a:latin typeface="Calibri" pitchFamily="34" charset="0"/>
                          <a:ea typeface="Times New Roman"/>
                          <a:cs typeface="Calibri" pitchFamily="34" charset="0"/>
                        </a:rPr>
                        <a:t>COUNTRY</a:t>
                      </a:r>
                      <a:endParaRPr lang="en-US" sz="20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b="1" dirty="0">
                          <a:solidFill>
                            <a:srgbClr val="000000"/>
                          </a:solidFill>
                          <a:latin typeface="Calibri" pitchFamily="34" charset="0"/>
                          <a:ea typeface="Times New Roman"/>
                          <a:cs typeface="Calibri" pitchFamily="34" charset="0"/>
                        </a:rPr>
                        <a:t>REFFERENCE</a:t>
                      </a:r>
                      <a:endParaRPr lang="en-US" sz="20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8101">
                <a:tc>
                  <a:txBody>
                    <a:bodyPr/>
                    <a:lstStyle/>
                    <a:p>
                      <a:pPr marL="0" marR="0" algn="l">
                        <a:lnSpc>
                          <a:spcPct val="115000"/>
                        </a:lnSpc>
                        <a:spcBef>
                          <a:spcPts val="0"/>
                        </a:spcBef>
                        <a:spcAft>
                          <a:spcPts val="0"/>
                        </a:spcAft>
                      </a:pPr>
                      <a:r>
                        <a:rPr lang="en-US" sz="1800" dirty="0">
                          <a:solidFill>
                            <a:srgbClr val="000000"/>
                          </a:solidFill>
                          <a:latin typeface="Calibri" pitchFamily="34" charset="0"/>
                          <a:ea typeface="Times New Roman"/>
                          <a:cs typeface="Calibri" pitchFamily="34" charset="0"/>
                        </a:rPr>
                        <a:t>1</a:t>
                      </a:r>
                      <a:endParaRPr lang="en-US" sz="18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solidFill>
                            <a:srgbClr val="000000"/>
                          </a:solidFill>
                          <a:latin typeface="Calibri" pitchFamily="34" charset="0"/>
                          <a:ea typeface="Times New Roman"/>
                          <a:cs typeface="Calibri" pitchFamily="34" charset="0"/>
                        </a:rPr>
                        <a:t>Escherichia coli</a:t>
                      </a:r>
                      <a:endParaRPr lang="en-US" sz="18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err="1">
                          <a:solidFill>
                            <a:srgbClr val="000000"/>
                          </a:solidFill>
                          <a:latin typeface="Calibri" pitchFamily="34" charset="0"/>
                          <a:ea typeface="Times New Roman"/>
                          <a:cs typeface="Calibri" pitchFamily="34" charset="0"/>
                        </a:rPr>
                        <a:t>Bangpakong</a:t>
                      </a:r>
                      <a:r>
                        <a:rPr lang="en-US" sz="1800" dirty="0">
                          <a:solidFill>
                            <a:srgbClr val="000000"/>
                          </a:solidFill>
                          <a:latin typeface="Calibri" pitchFamily="34" charset="0"/>
                          <a:ea typeface="Times New Roman"/>
                          <a:cs typeface="Calibri" pitchFamily="34" charset="0"/>
                        </a:rPr>
                        <a:t> estuary, Eastern Thailand</a:t>
                      </a:r>
                      <a:endParaRPr lang="en-US" sz="18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solidFill>
                            <a:srgbClr val="000000"/>
                          </a:solidFill>
                          <a:latin typeface="Calibri" pitchFamily="34" charset="0"/>
                          <a:ea typeface="Times New Roman"/>
                          <a:cs typeface="Calibri" pitchFamily="34" charset="0"/>
                        </a:rPr>
                        <a:t>Thailand</a:t>
                      </a:r>
                      <a:endParaRPr lang="en-US" sz="18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Bordalo et al. (2002)</a:t>
                      </a:r>
                      <a:endParaRPr lang="en-US" sz="180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3613">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2</a:t>
                      </a:r>
                      <a:endParaRPr lang="en-US" sz="180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err="1">
                          <a:solidFill>
                            <a:srgbClr val="000000"/>
                          </a:solidFill>
                          <a:latin typeface="Calibri" pitchFamily="34" charset="0"/>
                          <a:ea typeface="Times New Roman"/>
                          <a:cs typeface="Calibri" pitchFamily="34" charset="0"/>
                        </a:rPr>
                        <a:t>Enterococcus</a:t>
                      </a:r>
                      <a:r>
                        <a:rPr lang="en-US" sz="1800" dirty="0">
                          <a:solidFill>
                            <a:srgbClr val="000000"/>
                          </a:solidFill>
                          <a:latin typeface="Calibri" pitchFamily="34" charset="0"/>
                          <a:ea typeface="Times New Roman"/>
                          <a:cs typeface="Calibri" pitchFamily="34" charset="0"/>
                        </a:rPr>
                        <a:t> sp. (ENT), Enteric protozoa</a:t>
                      </a:r>
                      <a:endParaRPr lang="en-US" sz="18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solidFill>
                            <a:srgbClr val="000000"/>
                          </a:solidFill>
                          <a:latin typeface="Calibri" pitchFamily="34" charset="0"/>
                          <a:ea typeface="Times New Roman"/>
                          <a:cs typeface="Calibri" pitchFamily="34" charset="0"/>
                        </a:rPr>
                        <a:t>The Charlotte Harbor estuary, Florida</a:t>
                      </a:r>
                      <a:endParaRPr lang="en-US" sz="18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USA</a:t>
                      </a:r>
                      <a:endParaRPr lang="en-US" sz="180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Lipp, Erin K., et al. (2001)</a:t>
                      </a:r>
                      <a:endParaRPr lang="en-US" sz="180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8579">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3</a:t>
                      </a:r>
                      <a:endParaRPr lang="en-US" sz="180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solidFill>
                            <a:srgbClr val="000000"/>
                          </a:solidFill>
                          <a:latin typeface="Calibri" pitchFamily="34" charset="0"/>
                          <a:ea typeface="Times New Roman"/>
                          <a:cs typeface="Calibri" pitchFamily="34" charset="0"/>
                        </a:rPr>
                        <a:t>Escherichia coli and </a:t>
                      </a:r>
                      <a:r>
                        <a:rPr lang="en-US" sz="1800" dirty="0" err="1">
                          <a:solidFill>
                            <a:srgbClr val="000000"/>
                          </a:solidFill>
                          <a:latin typeface="Calibri" pitchFamily="34" charset="0"/>
                          <a:ea typeface="Times New Roman"/>
                          <a:cs typeface="Calibri" pitchFamily="34" charset="0"/>
                        </a:rPr>
                        <a:t>enterococci</a:t>
                      </a:r>
                      <a:endParaRPr lang="en-US" sz="18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err="1">
                          <a:solidFill>
                            <a:srgbClr val="000000"/>
                          </a:solidFill>
                          <a:latin typeface="Calibri" pitchFamily="34" charset="0"/>
                          <a:ea typeface="Times New Roman"/>
                          <a:cs typeface="Calibri" pitchFamily="34" charset="0"/>
                        </a:rPr>
                        <a:t>Elimbah</a:t>
                      </a:r>
                      <a:r>
                        <a:rPr lang="en-US" sz="1800" dirty="0">
                          <a:solidFill>
                            <a:srgbClr val="000000"/>
                          </a:solidFill>
                          <a:latin typeface="Calibri" pitchFamily="34" charset="0"/>
                          <a:ea typeface="Times New Roman"/>
                          <a:cs typeface="Calibri" pitchFamily="34" charset="0"/>
                        </a:rPr>
                        <a:t> Creek, south-east Queensland</a:t>
                      </a:r>
                      <a:endParaRPr lang="en-US" sz="18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Australia</a:t>
                      </a:r>
                      <a:endParaRPr lang="en-US" sz="180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Mill, A., T. Schlacher, and M. Katouli et al.(2006)</a:t>
                      </a:r>
                      <a:endParaRPr lang="en-US" sz="180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6399">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4</a:t>
                      </a:r>
                      <a:endParaRPr lang="en-US" sz="180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a:solidFill>
                            <a:srgbClr val="000000"/>
                          </a:solidFill>
                          <a:latin typeface="Calibri" pitchFamily="34" charset="0"/>
                          <a:ea typeface="Times New Roman"/>
                          <a:cs typeface="Calibri" pitchFamily="34" charset="0"/>
                        </a:rPr>
                        <a:t>Escherichia coli and , Clostridium perfringens</a:t>
                      </a:r>
                      <a:endParaRPr lang="en-US" sz="180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solidFill>
                            <a:srgbClr val="000000"/>
                          </a:solidFill>
                          <a:latin typeface="Calibri" pitchFamily="34" charset="0"/>
                          <a:ea typeface="Times New Roman"/>
                          <a:cs typeface="Calibri" pitchFamily="34" charset="0"/>
                        </a:rPr>
                        <a:t>Estuarine waters of Alabama and Rhode Island.</a:t>
                      </a:r>
                      <a:endParaRPr lang="en-US" sz="18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solidFill>
                            <a:srgbClr val="000000"/>
                          </a:solidFill>
                          <a:latin typeface="Calibri" pitchFamily="34" charset="0"/>
                          <a:ea typeface="Times New Roman"/>
                          <a:cs typeface="Calibri" pitchFamily="34" charset="0"/>
                        </a:rPr>
                        <a:t>USA</a:t>
                      </a:r>
                      <a:endParaRPr lang="en-US" sz="18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err="1">
                          <a:solidFill>
                            <a:srgbClr val="000000"/>
                          </a:solidFill>
                          <a:latin typeface="Calibri" pitchFamily="34" charset="0"/>
                          <a:ea typeface="Times New Roman"/>
                          <a:cs typeface="Calibri" pitchFamily="34" charset="0"/>
                        </a:rPr>
                        <a:t>Burkhardt</a:t>
                      </a:r>
                      <a:r>
                        <a:rPr lang="en-US" sz="1800" dirty="0">
                          <a:solidFill>
                            <a:srgbClr val="000000"/>
                          </a:solidFill>
                          <a:latin typeface="Calibri" pitchFamily="34" charset="0"/>
                          <a:ea typeface="Times New Roman"/>
                          <a:cs typeface="Calibri" pitchFamily="34" charset="0"/>
                        </a:rPr>
                        <a:t>, William, et al. (2000)</a:t>
                      </a:r>
                      <a:endParaRPr lang="en-US" sz="1800" dirty="0">
                        <a:latin typeface="Calibri" pitchFamily="34" charset="0"/>
                        <a:ea typeface="Calibri"/>
                        <a:cs typeface="Calibri" pitchFamily="34"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235</TotalTime>
  <Words>3324</Words>
  <Application>Microsoft Office PowerPoint</Application>
  <PresentationFormat>On-screen Show (4:3)</PresentationFormat>
  <Paragraphs>659</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Solstice</vt:lpstr>
      <vt:lpstr>     Global scenario and detection techniques of pathogenic fecal indicator bacteria (FIB) in the estuarine, river, coastal ecosystem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scenario on pathogenic fecal indicator bacteria (FIB) in the estuarine, river, coastal ecosystem</dc:title>
  <dc:creator>Awkash</dc:creator>
  <cp:lastModifiedBy>Awkash</cp:lastModifiedBy>
  <cp:revision>25</cp:revision>
  <dcterms:created xsi:type="dcterms:W3CDTF">2018-12-17T16:23:41Z</dcterms:created>
  <dcterms:modified xsi:type="dcterms:W3CDTF">2019-01-08T23:03:21Z</dcterms:modified>
</cp:coreProperties>
</file>