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13" r:id="rId4"/>
    <p:sldId id="281" r:id="rId5"/>
    <p:sldId id="310" r:id="rId6"/>
    <p:sldId id="311" r:id="rId7"/>
    <p:sldId id="301" r:id="rId8"/>
    <p:sldId id="312" r:id="rId9"/>
    <p:sldId id="304" r:id="rId10"/>
    <p:sldId id="305" r:id="rId11"/>
    <p:sldId id="308" r:id="rId12"/>
    <p:sldId id="288" r:id="rId13"/>
    <p:sldId id="309" r:id="rId14"/>
    <p:sldId id="272" r:id="rId15"/>
    <p:sldId id="279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4DA"/>
    <a:srgbClr val="39CF8B"/>
    <a:srgbClr val="3FC96A"/>
    <a:srgbClr val="05FBBB"/>
    <a:srgbClr val="DF8BE5"/>
    <a:srgbClr val="F4F0F4"/>
    <a:srgbClr val="99FFCC"/>
    <a:srgbClr val="00CC66"/>
    <a:srgbClr val="00CC99"/>
    <a:srgbClr val="B66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6" autoAdjust="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08014" cy="10801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56C1B-AA5E-49AC-B6CB-B47126903E16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FB237-E7DF-4075-934E-A71ECCDD5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19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FB237-E7DF-4075-934E-A71ECCDD5DA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9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 descr="图片1修改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72B6-3675-4A74-B1B3-AFE8A26EFCE7}" type="datetimeFigureOut">
              <a:rPr lang="zh-CN" altLang="en-US"/>
              <a:pPr>
                <a:defRPr/>
              </a:pPr>
              <a:t>2018/11/20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57B08-322F-4053-89FA-E8E5B9E3F3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62296-0E7A-4E99-A1A5-68F19E71BAC9}" type="datetimeFigureOut">
              <a:rPr lang="zh-CN" altLang="en-US"/>
              <a:pPr>
                <a:defRPr/>
              </a:pPr>
              <a:t>2018/11/20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17EA2-7B96-4D87-8CDD-8D706E439C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51994-3E5A-4CC4-8AF0-273E8A78E4F7}" type="datetimeFigureOut">
              <a:rPr lang="zh-CN" altLang="en-US"/>
              <a:pPr>
                <a:defRPr/>
              </a:pPr>
              <a:t>2018/11/20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77E49-B041-4950-888F-9A88E11C5C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CF834C05-F49F-4EE2-93D4-E7EE70DD6336}" type="datetime1">
              <a:rPr lang="en-US" altLang="zh-CN"/>
              <a:pPr>
                <a:defRPr/>
              </a:pPr>
              <a:t>11/20/2018</a:t>
            </a:fld>
            <a:endParaRPr lang="zh-CN" altLang="en-US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27788" y="5715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9AD3F30-3D5B-472E-B963-59648F417413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470489556"/>
      </p:ext>
    </p:extLst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图片1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874713"/>
            <a:ext cx="9144000" cy="59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6D77-FBD0-4863-B3BA-B9477A65B415}" type="datetimeFigureOut">
              <a:rPr lang="zh-CN" altLang="en-US"/>
              <a:pPr>
                <a:defRPr/>
              </a:pPr>
              <a:t>2018/11/20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50E9B-282D-44D9-9E13-9E7F730471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图片1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FA926-FB91-4B2E-A126-296AD76AEE65}" type="datetimeFigureOut">
              <a:rPr lang="zh-CN" altLang="en-US"/>
              <a:pPr>
                <a:defRPr/>
              </a:pPr>
              <a:t>2018/11/20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AA333-1CC3-4528-A6A7-AD78A30FE3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 descr="图片1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E265-D47C-470D-8FD3-FE6E882BB0E0}" type="datetimeFigureOut">
              <a:rPr lang="zh-CN" altLang="en-US"/>
              <a:pPr>
                <a:defRPr/>
              </a:pPr>
              <a:t>2018/11/20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6C79B-8DC7-4F05-BAB7-F891408A01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9881C-47C0-485D-A3AF-CC2FEF4EDCCC}" type="datetimeFigureOut">
              <a:rPr lang="zh-CN" altLang="en-US"/>
              <a:pPr>
                <a:defRPr/>
              </a:pPr>
              <a:t>2018/11/20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6D0E-4238-434D-9A9E-9A1946141A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B23D6-0135-47D5-A2D4-D996D29F36B4}" type="datetimeFigureOut">
              <a:rPr lang="zh-CN" altLang="en-US"/>
              <a:pPr>
                <a:defRPr/>
              </a:pPr>
              <a:t>2018/11/20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FC05-A9F9-4440-9727-E563EF0AB1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B613-D6AA-478B-BD92-11110C549515}" type="datetimeFigureOut">
              <a:rPr lang="zh-CN" altLang="en-US"/>
              <a:pPr>
                <a:defRPr/>
              </a:pPr>
              <a:t>2018/11/20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DD223-576B-4072-9025-39B6EF63C0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7EB4A-D0FD-4697-B33B-A1751DB4A09C}" type="datetimeFigureOut">
              <a:rPr lang="zh-CN" altLang="en-US"/>
              <a:pPr>
                <a:defRPr/>
              </a:pPr>
              <a:t>2018/11/20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AF809-980A-40F1-996B-B114C7457F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726A-6C37-44B8-86AD-6E830CCE0BB5}" type="datetimeFigureOut">
              <a:rPr lang="zh-CN" altLang="en-US"/>
              <a:pPr>
                <a:defRPr/>
              </a:pPr>
              <a:t>2018/11/20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8C393-5770-4902-A66A-BAE2E99DA6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253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4BE84D-BF45-47F2-BFCE-2B8EE100E201}" type="datetimeFigureOut">
              <a:rPr lang="zh-CN" altLang="en-US"/>
              <a:pPr>
                <a:defRPr/>
              </a:pPr>
              <a:t>2018/11/20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224B6B8-E12C-4EFD-9D7F-AB213B1218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64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ctrTitle"/>
          </p:nvPr>
        </p:nvSpPr>
        <p:spPr>
          <a:xfrm>
            <a:off x="1342019" y="1730037"/>
            <a:ext cx="5761037" cy="722312"/>
          </a:xfrm>
        </p:spPr>
        <p:txBody>
          <a:bodyPr/>
          <a:lstStyle/>
          <a:p>
            <a:r>
              <a:rPr lang="zh-CN" altLang="en-US" b="1" dirty="0" smtClean="0">
                <a:latin typeface="Times New Roman" panose="02020603050405020304" pitchFamily="18" charset="0"/>
                <a:ea typeface="微软雅黑" pitchFamily="2" charset="-122"/>
                <a:cs typeface="Times New Roman" panose="02020603050405020304" pitchFamily="18" charset="0"/>
              </a:rPr>
              <a:t>海  洋  与  湖  沼</a:t>
            </a:r>
          </a:p>
        </p:txBody>
      </p:sp>
      <p:sp>
        <p:nvSpPr>
          <p:cNvPr id="13314" name="副标题 2"/>
          <p:cNvSpPr>
            <a:spLocks noGrp="1"/>
          </p:cNvSpPr>
          <p:nvPr>
            <p:ph type="subTitle" idx="1"/>
          </p:nvPr>
        </p:nvSpPr>
        <p:spPr>
          <a:xfrm>
            <a:off x="2087678" y="2751198"/>
            <a:ext cx="3456448" cy="1296168"/>
          </a:xfrm>
        </p:spPr>
        <p:txBody>
          <a:bodyPr/>
          <a:lstStyle/>
          <a:p>
            <a:pPr algn="l">
              <a:lnSpc>
                <a:spcPct val="20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2" charset="-122"/>
                <a:cs typeface="Times New Roman" panose="02020603050405020304" pitchFamily="18" charset="0"/>
              </a:rPr>
              <a:t>报告人：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2" charset="-122"/>
                <a:cs typeface="Times New Roman" panose="02020603050405020304" pitchFamily="18" charset="0"/>
              </a:rPr>
              <a:t>刘秀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2" charset="-122"/>
                <a:cs typeface="Times New Roman" panose="02020603050405020304" pitchFamily="18" charset="0"/>
              </a:rPr>
              <a:t>娟    李晓燕   </a:t>
            </a:r>
            <a:endPara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ea typeface="微软雅黑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2" charset="-122"/>
                <a:cs typeface="Times New Roman" panose="02020603050405020304" pitchFamily="18" charset="0"/>
              </a:rPr>
              <a:t>   2018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2" charset="-122"/>
                <a:cs typeface="Times New Roman" panose="02020603050405020304" pitchFamily="18" charset="0"/>
              </a:rPr>
              <a:t>11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2" charset="-122"/>
                <a:cs typeface="Times New Roman" panose="02020603050405020304" pitchFamily="18" charset="0"/>
              </a:rPr>
              <a:t>21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2" charset="-122"/>
                <a:cs typeface="Times New Roman" panose="02020603050405020304" pitchFamily="18" charset="0"/>
              </a:rPr>
              <a:t>日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979664" y="2630065"/>
            <a:ext cx="4485748" cy="0"/>
          </a:xfrm>
          <a:prstGeom prst="line">
            <a:avLst/>
          </a:prstGeom>
          <a:ln w="34925" cmpd="dbl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图片 1" descr="www_tuweimei_comComp_12559620_0a2P9xhs2UZGoNaZbOcRkdvv8nlcqneg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0"/>
            <a:ext cx="2843212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直接连接符 5"/>
          <p:cNvSpPr>
            <a:spLocks noChangeShapeType="1"/>
          </p:cNvSpPr>
          <p:nvPr/>
        </p:nvSpPr>
        <p:spPr bwMode="auto">
          <a:xfrm rot="10800000">
            <a:off x="522288" y="884111"/>
            <a:ext cx="28067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直接连接符 6"/>
          <p:cNvSpPr>
            <a:spLocks noChangeShapeType="1"/>
          </p:cNvSpPr>
          <p:nvPr/>
        </p:nvSpPr>
        <p:spPr bwMode="auto">
          <a:xfrm rot="10800000">
            <a:off x="5876715" y="891638"/>
            <a:ext cx="28067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2825751" y="473030"/>
            <a:ext cx="34925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 辑 队 伍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91510" y="1231311"/>
            <a:ext cx="7391400" cy="4186084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SzPct val="90000"/>
              <a:buBlip>
                <a:blip r:embed="rId2"/>
              </a:buBlip>
            </a:pPr>
            <a:r>
              <a:rPr lang="zh-CN" altLang="en-US" sz="2000" b="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共</a:t>
            </a:r>
            <a:r>
              <a:rPr lang="en-US" altLang="zh-CN" sz="2000" b="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3</a:t>
            </a:r>
            <a:r>
              <a:rPr lang="zh-CN" altLang="en-US" sz="2000" b="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人，均为海洋相关专业研究生毕业。</a:t>
            </a:r>
            <a:endParaRPr lang="en-US" altLang="zh-CN" sz="2000" b="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pic>
        <p:nvPicPr>
          <p:cNvPr id="13" name="图片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0998" y="5415434"/>
            <a:ext cx="1188149" cy="118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0" t="43097" r="19779" b="6973"/>
          <a:stretch/>
        </p:blipFill>
        <p:spPr>
          <a:xfrm rot="5400000">
            <a:off x="-160206" y="2490828"/>
            <a:ext cx="3615011" cy="27917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38975" r="27556"/>
          <a:stretch/>
        </p:blipFill>
        <p:spPr>
          <a:xfrm>
            <a:off x="3150870" y="2564888"/>
            <a:ext cx="2842262" cy="355245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10" y="1916804"/>
            <a:ext cx="2736567" cy="394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504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128"/>
          <p:cNvGrpSpPr>
            <a:grpSpLocks/>
          </p:cNvGrpSpPr>
          <p:nvPr/>
        </p:nvGrpSpPr>
        <p:grpSpPr bwMode="auto">
          <a:xfrm>
            <a:off x="5057775" y="2124075"/>
            <a:ext cx="647700" cy="454025"/>
            <a:chOff x="4604" y="757"/>
            <a:chExt cx="408" cy="286"/>
          </a:xfrm>
        </p:grpSpPr>
        <p:sp>
          <p:nvSpPr>
            <p:cNvPr id="14459" name="AutoShape 129"/>
            <p:cNvSpPr>
              <a:spLocks noChangeArrowheads="1"/>
            </p:cNvSpPr>
            <p:nvPr/>
          </p:nvSpPr>
          <p:spPr bwMode="auto">
            <a:xfrm>
              <a:off x="4785" y="847"/>
              <a:ext cx="227" cy="196"/>
            </a:xfrm>
            <a:prstGeom prst="hexagon">
              <a:avLst>
                <a:gd name="adj" fmla="val 28954"/>
                <a:gd name="vf" fmla="val 115470"/>
              </a:avLst>
            </a:prstGeom>
            <a:solidFill>
              <a:srgbClr val="0066FF">
                <a:alpha val="12157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2" charset="-122"/>
                <a:ea typeface="微软雅黑" pitchFamily="2" charset="-122"/>
              </a:endParaRPr>
            </a:p>
          </p:txBody>
        </p:sp>
        <p:sp>
          <p:nvSpPr>
            <p:cNvPr id="14460" name="AutoShape 130"/>
            <p:cNvSpPr>
              <a:spLocks noChangeArrowheads="1"/>
            </p:cNvSpPr>
            <p:nvPr/>
          </p:nvSpPr>
          <p:spPr bwMode="auto">
            <a:xfrm>
              <a:off x="4604" y="757"/>
              <a:ext cx="227" cy="196"/>
            </a:xfrm>
            <a:prstGeom prst="hexagon">
              <a:avLst>
                <a:gd name="adj" fmla="val 28954"/>
                <a:gd name="vf" fmla="val 115470"/>
              </a:avLst>
            </a:prstGeom>
            <a:solidFill>
              <a:srgbClr val="0066FF">
                <a:alpha val="52940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2" charset="-122"/>
                <a:ea typeface="微软雅黑" pitchFamily="2" charset="-122"/>
              </a:endParaRPr>
            </a:p>
          </p:txBody>
        </p:sp>
      </p:grpSp>
      <p:grpSp>
        <p:nvGrpSpPr>
          <p:cNvPr id="14338" name="组合 10"/>
          <p:cNvGrpSpPr>
            <a:grpSpLocks/>
          </p:cNvGrpSpPr>
          <p:nvPr/>
        </p:nvGrpSpPr>
        <p:grpSpPr bwMode="auto">
          <a:xfrm>
            <a:off x="5392917" y="1421606"/>
            <a:ext cx="2612858" cy="852488"/>
            <a:chOff x="5535558" y="1311371"/>
            <a:chExt cx="2334484" cy="853106"/>
          </a:xfrm>
        </p:grpSpPr>
        <p:sp>
          <p:nvSpPr>
            <p:cNvPr id="12" name="TextBox 11"/>
            <p:cNvSpPr txBox="1"/>
            <p:nvPr/>
          </p:nvSpPr>
          <p:spPr>
            <a:xfrm>
              <a:off x="5619669" y="1311371"/>
              <a:ext cx="2250373" cy="841985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期 刊 介 绍</a:t>
              </a:r>
              <a:endParaRPr lang="zh-CN" altLang="en-US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626017" y="1743484"/>
              <a:ext cx="0" cy="42099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流程图: 联系 13"/>
            <p:cNvSpPr/>
            <p:nvPr/>
          </p:nvSpPr>
          <p:spPr>
            <a:xfrm>
              <a:off x="5535558" y="1724420"/>
              <a:ext cx="169809" cy="169986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632365" y="2151768"/>
              <a:ext cx="3221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39" name="组合 15"/>
          <p:cNvGrpSpPr>
            <a:grpSpLocks/>
          </p:cNvGrpSpPr>
          <p:nvPr/>
        </p:nvGrpSpPr>
        <p:grpSpPr bwMode="auto">
          <a:xfrm>
            <a:off x="5412927" y="2901954"/>
            <a:ext cx="2592848" cy="854075"/>
            <a:chOff x="5535558" y="1311371"/>
            <a:chExt cx="2317027" cy="853106"/>
          </a:xfrm>
        </p:grpSpPr>
        <p:sp>
          <p:nvSpPr>
            <p:cNvPr id="17" name="TextBox 16"/>
            <p:cNvSpPr txBox="1"/>
            <p:nvPr/>
          </p:nvSpPr>
          <p:spPr>
            <a:xfrm>
              <a:off x="5619670" y="1311371"/>
              <a:ext cx="2232915" cy="842007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C00000"/>
              </a:solidFill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 smtClean="0">
                  <a:solidFill>
                    <a:srgbClr val="C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稿件处理流程</a:t>
              </a:r>
              <a:endParaRPr lang="zh-CN" altLang="en-US" sz="2800" b="1" dirty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5626018" y="1744267"/>
              <a:ext cx="0" cy="42021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流程图: 联系 18"/>
            <p:cNvSpPr/>
            <p:nvPr/>
          </p:nvSpPr>
          <p:spPr>
            <a:xfrm>
              <a:off x="5535558" y="1725239"/>
              <a:ext cx="169810" cy="168084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5632366" y="2148620"/>
              <a:ext cx="32216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0" name="组合 20"/>
          <p:cNvGrpSpPr>
            <a:grpSpLocks/>
          </p:cNvGrpSpPr>
          <p:nvPr/>
        </p:nvGrpSpPr>
        <p:grpSpPr bwMode="auto">
          <a:xfrm>
            <a:off x="5418137" y="4364041"/>
            <a:ext cx="2934353" cy="901196"/>
            <a:chOff x="5535558" y="1311371"/>
            <a:chExt cx="3008299" cy="900174"/>
          </a:xfrm>
          <a:noFill/>
        </p:grpSpPr>
        <p:sp>
          <p:nvSpPr>
            <p:cNvPr id="22" name="TextBox 21"/>
            <p:cNvSpPr txBox="1"/>
            <p:nvPr/>
          </p:nvSpPr>
          <p:spPr>
            <a:xfrm>
              <a:off x="5619670" y="1311371"/>
              <a:ext cx="2924187" cy="900174"/>
            </a:xfrm>
            <a:prstGeom prst="roundRect">
              <a:avLst>
                <a:gd name="adj" fmla="val 8176"/>
              </a:avLst>
            </a:prstGeom>
            <a:grp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浙江大学来稿统计</a:t>
              </a:r>
              <a:endParaRPr lang="zh-CN" altLang="en-US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626018" y="1744267"/>
              <a:ext cx="0" cy="420210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流程图: 联系 23"/>
            <p:cNvSpPr/>
            <p:nvPr/>
          </p:nvSpPr>
          <p:spPr>
            <a:xfrm>
              <a:off x="5535558" y="1725239"/>
              <a:ext cx="169810" cy="168084"/>
            </a:xfrm>
            <a:prstGeom prst="flowChartConnector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5632366" y="2148620"/>
              <a:ext cx="32216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2" name="组合 30"/>
          <p:cNvGrpSpPr>
            <a:grpSpLocks/>
          </p:cNvGrpSpPr>
          <p:nvPr/>
        </p:nvGrpSpPr>
        <p:grpSpPr bwMode="auto">
          <a:xfrm>
            <a:off x="358775" y="2133600"/>
            <a:ext cx="4157663" cy="3262313"/>
            <a:chOff x="-27211" y="2542952"/>
            <a:chExt cx="4157663" cy="3262312"/>
          </a:xfrm>
        </p:grpSpPr>
        <p:grpSp>
          <p:nvGrpSpPr>
            <p:cNvPr id="14351" name="Group 23"/>
            <p:cNvGrpSpPr>
              <a:grpSpLocks/>
            </p:cNvGrpSpPr>
            <p:nvPr/>
          </p:nvGrpSpPr>
          <p:grpSpPr bwMode="auto">
            <a:xfrm>
              <a:off x="-27211" y="4343177"/>
              <a:ext cx="636588" cy="454025"/>
              <a:chOff x="930" y="2254"/>
              <a:chExt cx="401" cy="286"/>
            </a:xfrm>
          </p:grpSpPr>
          <p:sp>
            <p:nvSpPr>
              <p:cNvPr id="14441" name="AutoShape 24"/>
              <p:cNvSpPr>
                <a:spLocks noChangeArrowheads="1"/>
              </p:cNvSpPr>
              <p:nvPr/>
            </p:nvSpPr>
            <p:spPr bwMode="auto">
              <a:xfrm>
                <a:off x="1104" y="2344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00CC">
                  <a:alpha val="38823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442" name="AutoShape 25"/>
              <p:cNvSpPr>
                <a:spLocks noChangeArrowheads="1"/>
              </p:cNvSpPr>
              <p:nvPr/>
            </p:nvSpPr>
            <p:spPr bwMode="auto">
              <a:xfrm>
                <a:off x="930" y="2254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00CC">
                  <a:alpha val="1686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14352" name="AutoShape 26"/>
            <p:cNvSpPr>
              <a:spLocks noChangeArrowheads="1"/>
            </p:cNvSpPr>
            <p:nvPr/>
          </p:nvSpPr>
          <p:spPr bwMode="auto">
            <a:xfrm>
              <a:off x="2492152" y="5494114"/>
              <a:ext cx="360362" cy="311150"/>
            </a:xfrm>
            <a:prstGeom prst="hexagon">
              <a:avLst>
                <a:gd name="adj" fmla="val 28954"/>
                <a:gd name="vf" fmla="val 115470"/>
              </a:avLst>
            </a:prstGeom>
            <a:solidFill>
              <a:srgbClr val="FF9900">
                <a:alpha val="14117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grpSp>
          <p:nvGrpSpPr>
            <p:cNvPr id="14353" name="Group 27"/>
            <p:cNvGrpSpPr>
              <a:grpSpLocks/>
            </p:cNvGrpSpPr>
            <p:nvPr/>
          </p:nvGrpSpPr>
          <p:grpSpPr bwMode="auto">
            <a:xfrm>
              <a:off x="476029" y="2542955"/>
              <a:ext cx="3654430" cy="2887664"/>
              <a:chOff x="1701" y="938"/>
              <a:chExt cx="2302" cy="1819"/>
            </a:xfrm>
          </p:grpSpPr>
          <p:sp>
            <p:nvSpPr>
              <p:cNvPr id="14374" name="AutoShape 28"/>
              <p:cNvSpPr>
                <a:spLocks noChangeArrowheads="1"/>
              </p:cNvSpPr>
              <p:nvPr/>
            </p:nvSpPr>
            <p:spPr bwMode="auto">
              <a:xfrm>
                <a:off x="2904" y="115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607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grpSp>
            <p:nvGrpSpPr>
              <p:cNvPr id="14375" name="Group 29"/>
              <p:cNvGrpSpPr>
                <a:grpSpLocks/>
              </p:cNvGrpSpPr>
              <p:nvPr/>
            </p:nvGrpSpPr>
            <p:grpSpPr bwMode="auto">
              <a:xfrm>
                <a:off x="1701" y="938"/>
                <a:ext cx="2302" cy="1819"/>
                <a:chOff x="1701" y="938"/>
                <a:chExt cx="2302" cy="1819"/>
              </a:xfrm>
            </p:grpSpPr>
            <p:grpSp>
              <p:nvGrpSpPr>
                <p:cNvPr id="14376" name="Group 30"/>
                <p:cNvGrpSpPr>
                  <a:grpSpLocks/>
                </p:cNvGrpSpPr>
                <p:nvPr/>
              </p:nvGrpSpPr>
              <p:grpSpPr bwMode="auto">
                <a:xfrm>
                  <a:off x="1701" y="938"/>
                  <a:ext cx="2302" cy="1819"/>
                  <a:chOff x="1701" y="938"/>
                  <a:chExt cx="2302" cy="1819"/>
                </a:xfrm>
              </p:grpSpPr>
              <p:grpSp>
                <p:nvGrpSpPr>
                  <p:cNvPr id="14378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701" y="938"/>
                    <a:ext cx="2302" cy="1819"/>
                    <a:chOff x="1701" y="938"/>
                    <a:chExt cx="2302" cy="1819"/>
                  </a:xfrm>
                </p:grpSpPr>
                <p:sp>
                  <p:nvSpPr>
                    <p:cNvPr id="14380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46" y="1478"/>
                      <a:ext cx="227" cy="196"/>
                    </a:xfrm>
                    <a:prstGeom prst="hexagon">
                      <a:avLst>
                        <a:gd name="adj" fmla="val 28954"/>
                        <a:gd name="vf" fmla="val 115470"/>
                      </a:avLst>
                    </a:prstGeom>
                    <a:solidFill>
                      <a:srgbClr val="00CC66">
                        <a:alpha val="32156"/>
                      </a:srgbClr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14381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1" y="938"/>
                      <a:ext cx="2302" cy="1819"/>
                      <a:chOff x="1704" y="931"/>
                      <a:chExt cx="2302" cy="1819"/>
                    </a:xfrm>
                  </p:grpSpPr>
                  <p:grpSp>
                    <p:nvGrpSpPr>
                      <p:cNvPr id="14382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4" y="931"/>
                        <a:ext cx="2302" cy="1819"/>
                        <a:chOff x="1704" y="931"/>
                        <a:chExt cx="2302" cy="1819"/>
                      </a:xfrm>
                    </p:grpSpPr>
                    <p:sp>
                      <p:nvSpPr>
                        <p:cNvPr id="14386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44" y="1664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0066FF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4387" name="AutoShape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59" y="2056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FF9900">
                            <a:alpha val="76862"/>
                          </a:srgbClr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4388" name="AutoShape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11" y="2074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9900CC">
                            <a:alpha val="70195"/>
                          </a:srgbClr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Calibri" pitchFamily="34" charset="0"/>
                          </a:endParaRPr>
                        </a:p>
                      </p:txBody>
                    </p:sp>
                    <p:grpSp>
                      <p:nvGrpSpPr>
                        <p:cNvPr id="14389" name="Group 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04" y="931"/>
                          <a:ext cx="2302" cy="1819"/>
                          <a:chOff x="1704" y="931"/>
                          <a:chExt cx="2302" cy="1819"/>
                        </a:xfrm>
                      </p:grpSpPr>
                      <p:sp>
                        <p:nvSpPr>
                          <p:cNvPr id="14390" name="AutoShape 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67" y="157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1" name="AutoShape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70" y="137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2" name="AutoShape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96" y="126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4509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3" name="AutoShape 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87" y="216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4" name="AutoShape 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01" y="147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5" name="AutoShap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25" y="175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6" name="AutoShape 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10" y="225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4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7" name="AutoShap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03" y="135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84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8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7" y="125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9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29" y="177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07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0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06" y="187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1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57" y="187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4588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2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28" y="195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0195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3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70" y="174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607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4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53" y="115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1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5" name="AutoShape 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83" y="196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6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74" y="176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7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52" y="186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8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02" y="184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9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14" y="15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7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0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9" y="146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8509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1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34" y="21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098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2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99" y="167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803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3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55" y="167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86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4" name="AutoShap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83" y="178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5" name="AutoShape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45" y="183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392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6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02" y="172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000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7" name="AutoShape 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91" y="165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7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8" name="AutoShape 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25" y="116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1215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9" name="AutoShape 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4" y="145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84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0" name="AutoShape 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33" y="234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843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1" name="AutoShape 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2" y="235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3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2" name="AutoShap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41" y="126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5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3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44" y="134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4392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4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0" y="194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5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3" y="106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509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6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9" y="25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88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7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64" y="117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3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8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53" y="93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92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9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79" y="162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0" name="AutoShape 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03" y="204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0195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1" name="AutoShap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43" y="236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2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35" y="197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3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59" y="203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4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04" y="168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1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5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30" y="164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3098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6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62" y="22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27843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7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35" y="217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8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65" y="246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9" name="AutoShape 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36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40" name="AutoShape 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29" y="136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4383" name="AutoShap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21" y="1569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FF0066">
                          <a:alpha val="61960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4384" name="AutoShape 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0" y="1541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0066FF">
                          <a:alpha val="61960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4385" name="AutoShap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14" y="2275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9900CC">
                          <a:alpha val="56862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14379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3283" y="2147"/>
                    <a:ext cx="227" cy="196"/>
                  </a:xfrm>
                  <a:prstGeom prst="hexagon">
                    <a:avLst>
                      <a:gd name="adj" fmla="val 28954"/>
                      <a:gd name="vf" fmla="val 115470"/>
                    </a:avLst>
                  </a:prstGeom>
                  <a:solidFill>
                    <a:srgbClr val="AAE600">
                      <a:alpha val="21960"/>
                    </a:srgbClr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4377" name="AutoShape 94"/>
                <p:cNvSpPr>
                  <a:spLocks noChangeArrowheads="1"/>
                </p:cNvSpPr>
                <p:nvPr/>
              </p:nvSpPr>
              <p:spPr bwMode="auto">
                <a:xfrm>
                  <a:off x="2766" y="2464"/>
                  <a:ext cx="227" cy="196"/>
                </a:xfrm>
                <a:prstGeom prst="hexagon">
                  <a:avLst>
                    <a:gd name="adj" fmla="val 28954"/>
                    <a:gd name="vf" fmla="val 115470"/>
                  </a:avLst>
                </a:prstGeom>
                <a:solidFill>
                  <a:srgbClr val="9900CC">
                    <a:alpha val="12157"/>
                  </a:srgb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4354" name="Group 110"/>
            <p:cNvGrpSpPr>
              <a:grpSpLocks/>
            </p:cNvGrpSpPr>
            <p:nvPr/>
          </p:nvGrpSpPr>
          <p:grpSpPr bwMode="auto">
            <a:xfrm>
              <a:off x="836393" y="2974754"/>
              <a:ext cx="638176" cy="636588"/>
              <a:chOff x="1519" y="1096"/>
              <a:chExt cx="402" cy="401"/>
            </a:xfrm>
          </p:grpSpPr>
          <p:sp>
            <p:nvSpPr>
              <p:cNvPr id="14371" name="AutoShape 111"/>
              <p:cNvSpPr>
                <a:spLocks noChangeArrowheads="1"/>
              </p:cNvSpPr>
              <p:nvPr/>
            </p:nvSpPr>
            <p:spPr bwMode="auto">
              <a:xfrm>
                <a:off x="1694" y="1202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72" name="AutoShape 112"/>
              <p:cNvSpPr>
                <a:spLocks noChangeArrowheads="1"/>
              </p:cNvSpPr>
              <p:nvPr/>
            </p:nvSpPr>
            <p:spPr bwMode="auto">
              <a:xfrm>
                <a:off x="1519" y="1301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2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73" name="AutoShape 113"/>
              <p:cNvSpPr>
                <a:spLocks noChangeArrowheads="1"/>
              </p:cNvSpPr>
              <p:nvPr/>
            </p:nvSpPr>
            <p:spPr bwMode="auto">
              <a:xfrm>
                <a:off x="1524" y="109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14355" name="Group 114"/>
            <p:cNvGrpSpPr>
              <a:grpSpLocks/>
            </p:cNvGrpSpPr>
            <p:nvPr/>
          </p:nvGrpSpPr>
          <p:grpSpPr bwMode="auto">
            <a:xfrm>
              <a:off x="2204825" y="2542952"/>
              <a:ext cx="647701" cy="454025"/>
              <a:chOff x="4604" y="757"/>
              <a:chExt cx="408" cy="286"/>
            </a:xfrm>
          </p:grpSpPr>
          <p:sp>
            <p:nvSpPr>
              <p:cNvPr id="14369" name="AutoShape 115"/>
              <p:cNvSpPr>
                <a:spLocks noChangeArrowheads="1"/>
              </p:cNvSpPr>
              <p:nvPr/>
            </p:nvSpPr>
            <p:spPr bwMode="auto">
              <a:xfrm>
                <a:off x="4785" y="84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70" name="AutoShape 116"/>
              <p:cNvSpPr>
                <a:spLocks noChangeArrowheads="1"/>
              </p:cNvSpPr>
              <p:nvPr/>
            </p:nvSpPr>
            <p:spPr bwMode="auto">
              <a:xfrm>
                <a:off x="4604" y="75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588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14356" name="Group 117"/>
            <p:cNvGrpSpPr>
              <a:grpSpLocks/>
            </p:cNvGrpSpPr>
            <p:nvPr/>
          </p:nvGrpSpPr>
          <p:grpSpPr bwMode="auto">
            <a:xfrm>
              <a:off x="2781088" y="2974752"/>
              <a:ext cx="647701" cy="454025"/>
              <a:chOff x="4604" y="757"/>
              <a:chExt cx="408" cy="286"/>
            </a:xfrm>
          </p:grpSpPr>
          <p:sp>
            <p:nvSpPr>
              <p:cNvPr id="14367" name="AutoShape 118"/>
              <p:cNvSpPr>
                <a:spLocks noChangeArrowheads="1"/>
              </p:cNvSpPr>
              <p:nvPr/>
            </p:nvSpPr>
            <p:spPr bwMode="auto">
              <a:xfrm>
                <a:off x="4785" y="84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68" name="AutoShape 119"/>
              <p:cNvSpPr>
                <a:spLocks noChangeArrowheads="1"/>
              </p:cNvSpPr>
              <p:nvPr/>
            </p:nvSpPr>
            <p:spPr bwMode="auto">
              <a:xfrm>
                <a:off x="4604" y="75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588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14357" name="Group 120"/>
            <p:cNvGrpSpPr>
              <a:grpSpLocks/>
            </p:cNvGrpSpPr>
            <p:nvPr/>
          </p:nvGrpSpPr>
          <p:grpSpPr bwMode="auto">
            <a:xfrm>
              <a:off x="2565181" y="4414614"/>
              <a:ext cx="638176" cy="636588"/>
              <a:chOff x="1519" y="1096"/>
              <a:chExt cx="402" cy="401"/>
            </a:xfrm>
          </p:grpSpPr>
          <p:sp>
            <p:nvSpPr>
              <p:cNvPr id="14364" name="AutoShape 121"/>
              <p:cNvSpPr>
                <a:spLocks noChangeArrowheads="1"/>
              </p:cNvSpPr>
              <p:nvPr/>
            </p:nvSpPr>
            <p:spPr bwMode="auto">
              <a:xfrm>
                <a:off x="1694" y="1202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9900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65" name="AutoShape 122"/>
              <p:cNvSpPr>
                <a:spLocks noChangeArrowheads="1"/>
              </p:cNvSpPr>
              <p:nvPr/>
            </p:nvSpPr>
            <p:spPr bwMode="auto">
              <a:xfrm>
                <a:off x="1519" y="1301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9900">
                  <a:alpha val="10196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66" name="AutoShape 123"/>
              <p:cNvSpPr>
                <a:spLocks noChangeArrowheads="1"/>
              </p:cNvSpPr>
              <p:nvPr/>
            </p:nvSpPr>
            <p:spPr bwMode="auto">
              <a:xfrm>
                <a:off x="1524" y="109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CC00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14358" name="Group 124"/>
            <p:cNvGrpSpPr>
              <a:grpSpLocks/>
            </p:cNvGrpSpPr>
            <p:nvPr/>
          </p:nvGrpSpPr>
          <p:grpSpPr bwMode="auto">
            <a:xfrm>
              <a:off x="907831" y="3982814"/>
              <a:ext cx="638176" cy="636588"/>
              <a:chOff x="1519" y="1096"/>
              <a:chExt cx="402" cy="401"/>
            </a:xfrm>
          </p:grpSpPr>
          <p:sp>
            <p:nvSpPr>
              <p:cNvPr id="14361" name="AutoShape 125"/>
              <p:cNvSpPr>
                <a:spLocks noChangeArrowheads="1"/>
              </p:cNvSpPr>
              <p:nvPr/>
            </p:nvSpPr>
            <p:spPr bwMode="auto">
              <a:xfrm>
                <a:off x="1694" y="1202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62" name="AutoShape 126"/>
              <p:cNvSpPr>
                <a:spLocks noChangeArrowheads="1"/>
              </p:cNvSpPr>
              <p:nvPr/>
            </p:nvSpPr>
            <p:spPr bwMode="auto">
              <a:xfrm>
                <a:off x="1519" y="1301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10196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63" name="AutoShape 127"/>
              <p:cNvSpPr>
                <a:spLocks noChangeArrowheads="1"/>
              </p:cNvSpPr>
              <p:nvPr/>
            </p:nvSpPr>
            <p:spPr bwMode="auto">
              <a:xfrm>
                <a:off x="1524" y="109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14359" name="Oval 133"/>
            <p:cNvSpPr>
              <a:spLocks noChangeArrowheads="1"/>
            </p:cNvSpPr>
            <p:nvPr/>
          </p:nvSpPr>
          <p:spPr bwMode="auto">
            <a:xfrm rot="-8054464">
              <a:off x="2708090" y="2971564"/>
              <a:ext cx="71437" cy="71438"/>
            </a:xfrm>
            <a:prstGeom prst="ellipse">
              <a:avLst/>
            </a:prstGeom>
            <a:noFill/>
            <a:ln w="12700">
              <a:solidFill>
                <a:srgbClr val="0066FF">
                  <a:alpha val="12157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4360" name="Oval 169"/>
            <p:cNvSpPr>
              <a:spLocks noChangeArrowheads="1"/>
            </p:cNvSpPr>
            <p:nvPr/>
          </p:nvSpPr>
          <p:spPr bwMode="auto">
            <a:xfrm rot="18854464" flipH="1">
              <a:off x="1371390" y="3289558"/>
              <a:ext cx="71438" cy="63404"/>
            </a:xfrm>
            <a:prstGeom prst="ellipse">
              <a:avLst/>
            </a:prstGeom>
            <a:noFill/>
            <a:ln w="12700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</p:grpSp>
      <p:sp>
        <p:nvSpPr>
          <p:cNvPr id="124" name="AutoShape 26"/>
          <p:cNvSpPr>
            <a:spLocks noChangeArrowheads="1"/>
          </p:cNvSpPr>
          <p:nvPr/>
        </p:nvSpPr>
        <p:spPr bwMode="auto">
          <a:xfrm>
            <a:off x="4787900" y="4054475"/>
            <a:ext cx="360363" cy="311150"/>
          </a:xfrm>
          <a:prstGeom prst="hexagon">
            <a:avLst>
              <a:gd name="adj" fmla="val 28954"/>
              <a:gd name="vf" fmla="val 115470"/>
            </a:avLst>
          </a:prstGeom>
          <a:solidFill>
            <a:schemeClr val="bg1">
              <a:lumMod val="75000"/>
              <a:alpha val="14117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344" name="AutoShape 78"/>
          <p:cNvSpPr>
            <a:spLocks noChangeArrowheads="1"/>
          </p:cNvSpPr>
          <p:nvPr/>
        </p:nvSpPr>
        <p:spPr bwMode="auto">
          <a:xfrm>
            <a:off x="5075238" y="3384550"/>
            <a:ext cx="360362" cy="311150"/>
          </a:xfrm>
          <a:prstGeom prst="hexagon">
            <a:avLst>
              <a:gd name="adj" fmla="val 28954"/>
              <a:gd name="vf" fmla="val 115470"/>
            </a:avLst>
          </a:prstGeom>
          <a:solidFill>
            <a:srgbClr val="AAE600">
              <a:alpha val="14117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微软雅黑" pitchFamily="2" charset="-122"/>
              <a:ea typeface="微软雅黑" pitchFamily="2" charset="-122"/>
            </a:endParaRPr>
          </a:p>
        </p:txBody>
      </p:sp>
      <p:sp>
        <p:nvSpPr>
          <p:cNvPr id="14345" name="AutoShape 78"/>
          <p:cNvSpPr>
            <a:spLocks noChangeArrowheads="1"/>
          </p:cNvSpPr>
          <p:nvPr/>
        </p:nvSpPr>
        <p:spPr bwMode="auto">
          <a:xfrm>
            <a:off x="4572000" y="4702175"/>
            <a:ext cx="360363" cy="311150"/>
          </a:xfrm>
          <a:prstGeom prst="hexagon">
            <a:avLst>
              <a:gd name="adj" fmla="val 28954"/>
              <a:gd name="vf" fmla="val 115470"/>
            </a:avLst>
          </a:prstGeom>
          <a:solidFill>
            <a:srgbClr val="AAE600">
              <a:alpha val="34117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微软雅黑" pitchFamily="2" charset="-122"/>
              <a:ea typeface="微软雅黑" pitchFamily="2" charset="-122"/>
            </a:endParaRPr>
          </a:p>
        </p:txBody>
      </p:sp>
      <p:sp>
        <p:nvSpPr>
          <p:cNvPr id="127" name="标题 1"/>
          <p:cNvSpPr>
            <a:spLocks noGrp="1"/>
          </p:cNvSpPr>
          <p:nvPr>
            <p:ph type="title"/>
          </p:nvPr>
        </p:nvSpPr>
        <p:spPr>
          <a:xfrm>
            <a:off x="614365" y="261147"/>
            <a:ext cx="1250953" cy="431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目  录</a:t>
            </a:r>
            <a:r>
              <a:rPr lang="zh-CN" altLang="en-US" sz="22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/>
            </a:r>
            <a:br>
              <a:rPr lang="zh-CN" altLang="en-US" sz="22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</a:br>
            <a:endParaRPr lang="zh-CN" altLang="en-US" sz="2200" dirty="0">
              <a:solidFill>
                <a:schemeClr val="bg1">
                  <a:lumMod val="65000"/>
                </a:schemeClr>
              </a:solidFill>
              <a:ea typeface="微软雅黑" pitchFamily="34" charset="-122"/>
              <a:cs typeface="Arial Unicode MS" pitchFamily="34" charset="-122"/>
            </a:endParaRPr>
          </a:p>
        </p:txBody>
      </p:sp>
      <p:grpSp>
        <p:nvGrpSpPr>
          <p:cNvPr id="14347" name="组合 127"/>
          <p:cNvGrpSpPr>
            <a:grpSpLocks/>
          </p:cNvGrpSpPr>
          <p:nvPr/>
        </p:nvGrpSpPr>
        <p:grpSpPr bwMode="auto">
          <a:xfrm>
            <a:off x="250825" y="323850"/>
            <a:ext cx="265113" cy="417513"/>
            <a:chOff x="4677714" y="3025526"/>
            <a:chExt cx="264423" cy="504056"/>
          </a:xfrm>
        </p:grpSpPr>
        <p:cxnSp>
          <p:nvCxnSpPr>
            <p:cNvPr id="129" name="直接连接符 128"/>
            <p:cNvCxnSpPr/>
            <p:nvPr/>
          </p:nvCxnSpPr>
          <p:spPr>
            <a:xfrm>
              <a:off x="4942137" y="3025526"/>
              <a:ext cx="0" cy="50405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4802801" y="3025526"/>
              <a:ext cx="0" cy="360313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4677714" y="3027443"/>
              <a:ext cx="0" cy="180157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332399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标题 1"/>
          <p:cNvSpPr>
            <a:spLocks noGrp="1"/>
          </p:cNvSpPr>
          <p:nvPr>
            <p:ph type="title"/>
          </p:nvPr>
        </p:nvSpPr>
        <p:spPr>
          <a:xfrm>
            <a:off x="519113" y="296863"/>
            <a:ext cx="1784350" cy="431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/>
            </a:r>
            <a:br>
              <a:rPr lang="zh-CN" altLang="en-US" sz="2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</a:br>
            <a:endParaRPr lang="zh-CN" altLang="en-US" sz="2200" dirty="0">
              <a:ea typeface="微软雅黑" pitchFamily="34" charset="-122"/>
              <a:cs typeface="Arial Unicode MS" pitchFamily="34" charset="-122"/>
            </a:endParaRPr>
          </a:p>
        </p:txBody>
      </p:sp>
      <p:grpSp>
        <p:nvGrpSpPr>
          <p:cNvPr id="16386" name="组合 127"/>
          <p:cNvGrpSpPr>
            <a:grpSpLocks/>
          </p:cNvGrpSpPr>
          <p:nvPr/>
        </p:nvGrpSpPr>
        <p:grpSpPr bwMode="auto">
          <a:xfrm>
            <a:off x="250825" y="323850"/>
            <a:ext cx="265113" cy="417513"/>
            <a:chOff x="4677714" y="3025526"/>
            <a:chExt cx="264423" cy="504056"/>
          </a:xfrm>
        </p:grpSpPr>
        <p:cxnSp>
          <p:nvCxnSpPr>
            <p:cNvPr id="129" name="直接连接符 128"/>
            <p:cNvCxnSpPr/>
            <p:nvPr/>
          </p:nvCxnSpPr>
          <p:spPr>
            <a:xfrm>
              <a:off x="4942137" y="3025526"/>
              <a:ext cx="0" cy="50405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4802801" y="3025526"/>
              <a:ext cx="0" cy="360313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4677714" y="3027443"/>
              <a:ext cx="0" cy="180157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矩形 56"/>
          <p:cNvSpPr/>
          <p:nvPr/>
        </p:nvSpPr>
        <p:spPr>
          <a:xfrm>
            <a:off x="150806" y="1884262"/>
            <a:ext cx="1187531" cy="4378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6174978" y="1874829"/>
            <a:ext cx="1325562" cy="5000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1687302" y="1886732"/>
            <a:ext cx="1104574" cy="4353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3348322" y="1884262"/>
            <a:ext cx="1174084" cy="465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7743031" y="1876877"/>
            <a:ext cx="1298575" cy="4810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158738" y="1831017"/>
            <a:ext cx="13573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系统投稿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759837" y="1851124"/>
            <a:ext cx="883575" cy="442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初  审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366712" y="1897002"/>
            <a:ext cx="1114408" cy="442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专家外审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234961" y="1867061"/>
            <a:ext cx="142875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编辑校对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 flipV="1">
            <a:off x="473296" y="1610396"/>
            <a:ext cx="7879194" cy="1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473296" y="1628478"/>
            <a:ext cx="0" cy="26511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2201624" y="1620834"/>
            <a:ext cx="0" cy="26511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6146800" y="1314450"/>
            <a:ext cx="0" cy="26511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769461" y="1620835"/>
            <a:ext cx="0" cy="26511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8352490" y="1628479"/>
            <a:ext cx="0" cy="26511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/>
          <p:nvPr/>
        </p:nvSpPr>
        <p:spPr>
          <a:xfrm>
            <a:off x="7930445" y="1851125"/>
            <a:ext cx="883575" cy="442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印  发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88988" y="2386013"/>
            <a:ext cx="857250" cy="458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zh-CN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8718550" y="5314950"/>
            <a:ext cx="646113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+mn-ea"/>
                <a:ea typeface="+mn-ea"/>
              </a:rPr>
              <a:t>内容</a:t>
            </a:r>
          </a:p>
        </p:txBody>
      </p:sp>
      <p:cxnSp>
        <p:nvCxnSpPr>
          <p:cNvPr id="153" name="直接连接符 152"/>
          <p:cNvCxnSpPr/>
          <p:nvPr/>
        </p:nvCxnSpPr>
        <p:spPr>
          <a:xfrm>
            <a:off x="3146425" y="1314450"/>
            <a:ext cx="3000375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/>
          <p:nvPr/>
        </p:nvCxnSpPr>
        <p:spPr>
          <a:xfrm>
            <a:off x="3146425" y="1314450"/>
            <a:ext cx="0" cy="26511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>
          <a:xfrm>
            <a:off x="4575175" y="1028700"/>
            <a:ext cx="0" cy="26511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矩形 155"/>
          <p:cNvSpPr/>
          <p:nvPr/>
        </p:nvSpPr>
        <p:spPr>
          <a:xfrm>
            <a:off x="4003675" y="457200"/>
            <a:ext cx="1246188" cy="571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稿件流程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800002" y="2342375"/>
            <a:ext cx="1333446" cy="2756361"/>
            <a:chOff x="7800002" y="2342375"/>
            <a:chExt cx="1333446" cy="2756361"/>
          </a:xfrm>
        </p:grpSpPr>
        <p:cxnSp>
          <p:nvCxnSpPr>
            <p:cNvPr id="113" name="直接连接符 112"/>
            <p:cNvCxnSpPr/>
            <p:nvPr/>
          </p:nvCxnSpPr>
          <p:spPr>
            <a:xfrm>
              <a:off x="7800002" y="2342375"/>
              <a:ext cx="39732" cy="250664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>
              <a:off x="7822747" y="2999412"/>
              <a:ext cx="28575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7822093" y="3615362"/>
              <a:ext cx="326693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3" name="组合 172"/>
            <p:cNvGrpSpPr/>
            <p:nvPr/>
          </p:nvGrpSpPr>
          <p:grpSpPr>
            <a:xfrm>
              <a:off x="7999616" y="2735920"/>
              <a:ext cx="1133832" cy="2362816"/>
              <a:chOff x="7999616" y="2735920"/>
              <a:chExt cx="1133832" cy="2362816"/>
            </a:xfrm>
          </p:grpSpPr>
          <p:sp>
            <p:nvSpPr>
              <p:cNvPr id="119" name="矩形 118"/>
              <p:cNvSpPr/>
              <p:nvPr/>
            </p:nvSpPr>
            <p:spPr>
              <a:xfrm>
                <a:off x="8005167" y="4617723"/>
                <a:ext cx="1115552" cy="48101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dirty="0" smtClean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印刷邮寄</a:t>
                </a:r>
                <a:endPara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7999616" y="3375549"/>
                <a:ext cx="1126654" cy="45334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dirty="0" smtClean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邮件微信</a:t>
                </a:r>
                <a:endPara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8006794" y="4002115"/>
                <a:ext cx="1126654" cy="45334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dirty="0" smtClean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版面费</a:t>
                </a:r>
                <a:endPara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7999616" y="2735920"/>
                <a:ext cx="1126654" cy="45334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dirty="0" smtClean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网刊发布</a:t>
                </a:r>
                <a:endPara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cxnSp>
          <p:nvCxnSpPr>
            <p:cNvPr id="139" name="直接连接符 138"/>
            <p:cNvCxnSpPr>
              <a:endCxn id="126" idx="1"/>
            </p:cNvCxnSpPr>
            <p:nvPr/>
          </p:nvCxnSpPr>
          <p:spPr>
            <a:xfrm>
              <a:off x="7835045" y="4222750"/>
              <a:ext cx="171749" cy="603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>
              <a:endCxn id="119" idx="1"/>
            </p:cNvCxnSpPr>
            <p:nvPr/>
          </p:nvCxnSpPr>
          <p:spPr>
            <a:xfrm>
              <a:off x="7839734" y="4858229"/>
              <a:ext cx="165433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直接连接符 147"/>
          <p:cNvCxnSpPr/>
          <p:nvPr/>
        </p:nvCxnSpPr>
        <p:spPr>
          <a:xfrm>
            <a:off x="3929492" y="1628478"/>
            <a:ext cx="0" cy="26511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430755" y="2338607"/>
            <a:ext cx="2286837" cy="2965624"/>
            <a:chOff x="1430755" y="2338607"/>
            <a:chExt cx="2286837" cy="2965624"/>
          </a:xfrm>
        </p:grpSpPr>
        <p:cxnSp>
          <p:nvCxnSpPr>
            <p:cNvPr id="128" name="直接连接符 127"/>
            <p:cNvCxnSpPr/>
            <p:nvPr/>
          </p:nvCxnSpPr>
          <p:spPr>
            <a:xfrm flipH="1">
              <a:off x="2216990" y="2338607"/>
              <a:ext cx="50" cy="57004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1786724" y="2907864"/>
              <a:ext cx="10770" cy="3072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 flipV="1">
              <a:off x="1797191" y="2922652"/>
              <a:ext cx="1291137" cy="302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3085759" y="3808448"/>
              <a:ext cx="3588" cy="39270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组合 173"/>
            <p:cNvGrpSpPr/>
            <p:nvPr/>
          </p:nvGrpSpPr>
          <p:grpSpPr>
            <a:xfrm>
              <a:off x="1430755" y="2489787"/>
              <a:ext cx="2286837" cy="2814444"/>
              <a:chOff x="1430755" y="2489787"/>
              <a:chExt cx="2286837" cy="2814444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1430755" y="2933040"/>
                <a:ext cx="2286837" cy="2371191"/>
                <a:chOff x="1430755" y="2933040"/>
                <a:chExt cx="2286837" cy="2371191"/>
              </a:xfrm>
            </p:grpSpPr>
            <p:sp>
              <p:nvSpPr>
                <p:cNvPr id="80" name="矩形 79"/>
                <p:cNvSpPr/>
                <p:nvPr/>
              </p:nvSpPr>
              <p:spPr>
                <a:xfrm>
                  <a:off x="1430755" y="3237430"/>
                  <a:ext cx="1063192" cy="57184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3088327" y="2933040"/>
                  <a:ext cx="888" cy="35404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组合 53"/>
                <p:cNvGrpSpPr/>
                <p:nvPr/>
              </p:nvGrpSpPr>
              <p:grpSpPr>
                <a:xfrm>
                  <a:off x="1441502" y="3186147"/>
                  <a:ext cx="2276090" cy="2118084"/>
                  <a:chOff x="1441502" y="3186147"/>
                  <a:chExt cx="2276090" cy="2118084"/>
                </a:xfrm>
              </p:grpSpPr>
              <p:sp>
                <p:nvSpPr>
                  <p:cNvPr id="79" name="矩形 78"/>
                  <p:cNvSpPr/>
                  <p:nvPr/>
                </p:nvSpPr>
                <p:spPr>
                  <a:xfrm>
                    <a:off x="2642779" y="3240031"/>
                    <a:ext cx="1032998" cy="580568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44" name="矩形 143"/>
                  <p:cNvSpPr/>
                  <p:nvPr/>
                </p:nvSpPr>
                <p:spPr>
                  <a:xfrm>
                    <a:off x="2612809" y="3186147"/>
                    <a:ext cx="1104783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defRPr/>
                    </a:pPr>
                    <a:r>
                      <a:rPr lang="zh-CN" altLang="en-US" b="1" dirty="0" smtClean="0"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助理主编</a:t>
                    </a:r>
                    <a:endParaRPr lang="en-US" altLang="zh-CN" b="1" dirty="0" smtClean="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  <a:p>
                    <a:pPr>
                      <a:defRPr/>
                    </a:pPr>
                    <a:r>
                      <a:rPr lang="zh-CN" altLang="en-US" b="1" dirty="0" smtClean="0"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 初  审</a:t>
                    </a:r>
                    <a:endParaRPr lang="zh-CN" altLang="en-US" b="1" dirty="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45" name="矩形 144"/>
                  <p:cNvSpPr/>
                  <p:nvPr/>
                </p:nvSpPr>
                <p:spPr>
                  <a:xfrm>
                    <a:off x="1441502" y="3205847"/>
                    <a:ext cx="1119649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defRPr/>
                    </a:pPr>
                    <a:r>
                      <a:rPr lang="zh-CN" altLang="en-US" b="1" dirty="0" smtClean="0"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责任编辑</a:t>
                    </a:r>
                    <a:endParaRPr lang="en-US" altLang="zh-CN" b="1" dirty="0" smtClean="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  <a:p>
                    <a:pPr>
                      <a:defRPr/>
                    </a:pPr>
                    <a:r>
                      <a:rPr lang="zh-CN" altLang="en-US" b="1" dirty="0" smtClean="0"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 初  审</a:t>
                    </a:r>
                    <a:endParaRPr lang="zh-CN" altLang="en-US" b="1" dirty="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14" name="Text Box 24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775146" y="4227013"/>
                    <a:ext cx="610487" cy="1077218"/>
                  </a:xfrm>
                  <a:prstGeom prst="rect">
                    <a:avLst/>
                  </a:prstGeom>
                  <a:noFill/>
                  <a:ln w="31750" algn="ctr">
                    <a:solidFill>
                      <a:srgbClr val="FF9966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zh-CN" altLang="en-US" sz="1600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rPr>
                      <a:t>内容</a:t>
                    </a:r>
                  </a:p>
                  <a:p>
                    <a:pPr algn="l">
                      <a:spcBef>
                        <a:spcPct val="50000"/>
                      </a:spcBef>
                    </a:pPr>
                    <a:r>
                      <a:rPr lang="zh-CN" altLang="en-US" sz="1600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rPr>
                      <a:t>格式</a:t>
                    </a:r>
                  </a:p>
                  <a:p>
                    <a:pPr algn="l">
                      <a:spcBef>
                        <a:spcPct val="50000"/>
                      </a:spcBef>
                    </a:pPr>
                    <a:r>
                      <a:rPr lang="zh-CN" altLang="en-US" sz="160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rPr>
                      <a:t>查</a:t>
                    </a:r>
                    <a:r>
                      <a:rPr lang="zh-CN" altLang="en-US" sz="1600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rPr>
                      <a:t>重</a:t>
                    </a:r>
                    <a:endParaRPr lang="en-US" altLang="zh-CN" sz="1600" dirty="0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15" name="直接连接符 114"/>
                  <p:cNvCxnSpPr/>
                  <p:nvPr/>
                </p:nvCxnSpPr>
                <p:spPr>
                  <a:xfrm flipH="1">
                    <a:off x="2026243" y="3803658"/>
                    <a:ext cx="3588" cy="39270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Text Box 24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2688427" y="4222750"/>
                    <a:ext cx="821230" cy="707886"/>
                  </a:xfrm>
                  <a:prstGeom prst="rect">
                    <a:avLst/>
                  </a:prstGeom>
                  <a:noFill/>
                  <a:ln w="31750" algn="ctr">
                    <a:solidFill>
                      <a:srgbClr val="FF9966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zh-CN" altLang="en-US" sz="160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rPr>
                      <a:t>学  术</a:t>
                    </a:r>
                    <a:endParaRPr lang="en-US" altLang="zh-CN" sz="1600" dirty="0" smtClean="0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cs typeface="Arial" panose="020B0604020202020204" pitchFamily="34" charset="0"/>
                    </a:endParaRPr>
                  </a:p>
                  <a:p>
                    <a:pPr algn="l">
                      <a:spcBef>
                        <a:spcPct val="50000"/>
                      </a:spcBef>
                    </a:pPr>
                    <a:r>
                      <a:rPr lang="zh-CN" altLang="en-US" sz="1600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rPr>
                      <a:t>创新性</a:t>
                    </a:r>
                    <a:endParaRPr lang="en-US" altLang="zh-CN" sz="1600" dirty="0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6" name="文本框 25"/>
              <p:cNvSpPr txBox="1"/>
              <p:nvPr/>
            </p:nvSpPr>
            <p:spPr>
              <a:xfrm>
                <a:off x="2173530" y="2489787"/>
                <a:ext cx="6928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7-10</a:t>
                </a:r>
                <a:r>
                  <a:rPr lang="zh-CN" alt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</a:t>
                </a:r>
                <a:endParaRPr lang="zh-CN" alt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3893413" y="2362185"/>
            <a:ext cx="1937187" cy="3472841"/>
            <a:chOff x="3919929" y="2406651"/>
            <a:chExt cx="1937187" cy="3472841"/>
          </a:xfrm>
        </p:grpSpPr>
        <p:cxnSp>
          <p:nvCxnSpPr>
            <p:cNvPr id="85" name="直接连接符 84"/>
            <p:cNvCxnSpPr/>
            <p:nvPr/>
          </p:nvCxnSpPr>
          <p:spPr>
            <a:xfrm>
              <a:off x="3924823" y="2866855"/>
              <a:ext cx="0" cy="26511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3923916" y="3323406"/>
              <a:ext cx="0" cy="26511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组合 10"/>
            <p:cNvGrpSpPr/>
            <p:nvPr/>
          </p:nvGrpSpPr>
          <p:grpSpPr>
            <a:xfrm>
              <a:off x="3919929" y="2406651"/>
              <a:ext cx="1937187" cy="3472841"/>
              <a:chOff x="3919929" y="2406651"/>
              <a:chExt cx="1937187" cy="3472841"/>
            </a:xfrm>
          </p:grpSpPr>
          <p:cxnSp>
            <p:nvCxnSpPr>
              <p:cNvPr id="89" name="直接连接符 88"/>
              <p:cNvCxnSpPr/>
              <p:nvPr/>
            </p:nvCxnSpPr>
            <p:spPr>
              <a:xfrm>
                <a:off x="3923916" y="3713306"/>
                <a:ext cx="0" cy="26511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H="1">
                <a:off x="3919929" y="4241801"/>
                <a:ext cx="3987" cy="40595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组合 7"/>
              <p:cNvGrpSpPr/>
              <p:nvPr/>
            </p:nvGrpSpPr>
            <p:grpSpPr>
              <a:xfrm>
                <a:off x="3919929" y="2406651"/>
                <a:ext cx="1937187" cy="3472841"/>
                <a:chOff x="3919929" y="2406651"/>
                <a:chExt cx="1937187" cy="3472841"/>
              </a:xfrm>
            </p:grpSpPr>
            <p:cxnSp>
              <p:nvCxnSpPr>
                <p:cNvPr id="81" name="直接连接符 80"/>
                <p:cNvCxnSpPr/>
                <p:nvPr/>
              </p:nvCxnSpPr>
              <p:spPr>
                <a:xfrm>
                  <a:off x="3923916" y="2406651"/>
                  <a:ext cx="1158" cy="319359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>
                  <a:off x="3933599" y="2966807"/>
                  <a:ext cx="285750" cy="1587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/>
              </p:nvCxnSpPr>
              <p:spPr>
                <a:xfrm>
                  <a:off x="3923916" y="2699317"/>
                  <a:ext cx="0" cy="265112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>
                  <a:off x="3925980" y="3073291"/>
                  <a:ext cx="0" cy="265112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3925074" y="3455963"/>
                  <a:ext cx="0" cy="265112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>
                  <a:off x="3923916" y="3978276"/>
                  <a:ext cx="0" cy="265112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/>
                <p:nvPr/>
              </p:nvCxnSpPr>
              <p:spPr>
                <a:xfrm>
                  <a:off x="3925872" y="4647758"/>
                  <a:ext cx="7240" cy="354013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>
                  <a:off x="3919929" y="4982352"/>
                  <a:ext cx="285750" cy="1587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5" name="组合 174"/>
                <p:cNvGrpSpPr/>
                <p:nvPr/>
              </p:nvGrpSpPr>
              <p:grpSpPr>
                <a:xfrm>
                  <a:off x="4072186" y="2417852"/>
                  <a:ext cx="1784930" cy="3461640"/>
                  <a:chOff x="4072186" y="2417852"/>
                  <a:chExt cx="1784930" cy="3461640"/>
                </a:xfrm>
              </p:grpSpPr>
              <p:grpSp>
                <p:nvGrpSpPr>
                  <p:cNvPr id="170" name="组合 169"/>
                  <p:cNvGrpSpPr/>
                  <p:nvPr/>
                </p:nvGrpSpPr>
                <p:grpSpPr>
                  <a:xfrm>
                    <a:off x="4072186" y="2716977"/>
                    <a:ext cx="1063427" cy="3162515"/>
                    <a:chOff x="4072186" y="2716977"/>
                    <a:chExt cx="1063427" cy="3162515"/>
                  </a:xfrm>
                </p:grpSpPr>
                <p:sp>
                  <p:nvSpPr>
                    <p:cNvPr id="96" name="矩形 95"/>
                    <p:cNvSpPr/>
                    <p:nvPr/>
                  </p:nvSpPr>
                  <p:spPr>
                    <a:xfrm>
                      <a:off x="4169633" y="4737208"/>
                      <a:ext cx="829335" cy="428625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CN" altLang="en-US"/>
                    </a:p>
                  </p:txBody>
                </p:sp>
                <p:cxnSp>
                  <p:nvCxnSpPr>
                    <p:cNvPr id="97" name="直接连接符 96"/>
                    <p:cNvCxnSpPr/>
                    <p:nvPr/>
                  </p:nvCxnSpPr>
                  <p:spPr>
                    <a:xfrm>
                      <a:off x="4496590" y="3205847"/>
                      <a:ext cx="0" cy="265113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7" name="矩形 146"/>
                    <p:cNvSpPr/>
                    <p:nvPr/>
                  </p:nvSpPr>
                  <p:spPr>
                    <a:xfrm>
                      <a:off x="4224538" y="4668788"/>
                      <a:ext cx="857250" cy="442878"/>
                    </a:xfrm>
                    <a:prstGeom prst="rect">
                      <a:avLst/>
                    </a:prstGeom>
                  </p:spPr>
                  <p:txBody>
                    <a:bodyPr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zh-CN" altLang="en-US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复 审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p:txBody>
                </p:sp>
                <p:grpSp>
                  <p:nvGrpSpPr>
                    <p:cNvPr id="169" name="组合 168"/>
                    <p:cNvGrpSpPr/>
                    <p:nvPr/>
                  </p:nvGrpSpPr>
                  <p:grpSpPr>
                    <a:xfrm>
                      <a:off x="4141612" y="2716977"/>
                      <a:ext cx="872819" cy="494609"/>
                      <a:chOff x="4141612" y="2716977"/>
                      <a:chExt cx="872819" cy="494609"/>
                    </a:xfrm>
                  </p:grpSpPr>
                  <p:sp>
                    <p:nvSpPr>
                      <p:cNvPr id="83" name="矩形 82"/>
                      <p:cNvSpPr/>
                      <p:nvPr/>
                    </p:nvSpPr>
                    <p:spPr>
                      <a:xfrm>
                        <a:off x="4141612" y="2782961"/>
                        <a:ext cx="790078" cy="42862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zh-CN" altLang="en-US"/>
                      </a:p>
                    </p:txBody>
                  </p:sp>
                  <p:sp>
                    <p:nvSpPr>
                      <p:cNvPr id="149" name="矩形 148"/>
                      <p:cNvSpPr/>
                      <p:nvPr/>
                    </p:nvSpPr>
                    <p:spPr>
                      <a:xfrm>
                        <a:off x="4157181" y="2716977"/>
                        <a:ext cx="857250" cy="442878"/>
                      </a:xfrm>
                      <a:prstGeom prst="rect">
                        <a:avLst/>
                      </a:prstGeom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lnSpc>
                            <a:spcPct val="150000"/>
                          </a:lnSpc>
                          <a:defRPr/>
                        </a:pPr>
                        <a:r>
                          <a:rPr lang="zh-CN" altLang="en-US" dirty="0" smtClean="0">
                            <a:latin typeface="黑体" panose="02010609060101010101" pitchFamily="49" charset="-122"/>
                            <a:ea typeface="黑体" panose="02010609060101010101" pitchFamily="49" charset="-122"/>
                          </a:rPr>
                          <a:t>一 审</a:t>
                        </a:r>
                        <a:endParaRPr lang="zh-CN" altLang="en-US" dirty="0">
                          <a:latin typeface="黑体" panose="02010609060101010101" pitchFamily="49" charset="-122"/>
                          <a:ea typeface="黑体" panose="02010609060101010101" pitchFamily="49" charset="-122"/>
                        </a:endParaRPr>
                      </a:p>
                    </p:txBody>
                  </p:sp>
                </p:grpSp>
                <p:sp>
                  <p:nvSpPr>
                    <p:cNvPr id="123" name="Text Box 24"/>
                    <p:cNvSpPr txBox="1">
                      <a:spLocks noChangeArrowheads="1"/>
                    </p:cNvSpPr>
                    <p:nvPr/>
                  </p:nvSpPr>
                  <p:spPr bwMode="gray">
                    <a:xfrm>
                      <a:off x="4363908" y="3455962"/>
                      <a:ext cx="610487" cy="1142620"/>
                    </a:xfrm>
                    <a:prstGeom prst="rect">
                      <a:avLst/>
                    </a:prstGeom>
                    <a:noFill/>
                    <a:ln w="31750" algn="ctr">
                      <a:solidFill>
                        <a:srgbClr val="FF9966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2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zh-CN" altLang="en-US" sz="160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学术结构语言</a:t>
                      </a:r>
                      <a:endParaRPr lang="en-US" altLang="zh-CN" sz="1600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4" name="Text Box 24"/>
                    <p:cNvSpPr txBox="1">
                      <a:spLocks noChangeArrowheads="1"/>
                    </p:cNvSpPr>
                    <p:nvPr/>
                  </p:nvSpPr>
                  <p:spPr bwMode="gray">
                    <a:xfrm>
                      <a:off x="4072186" y="5294717"/>
                      <a:ext cx="1063427" cy="584775"/>
                    </a:xfrm>
                    <a:prstGeom prst="rect">
                      <a:avLst/>
                    </a:prstGeom>
                    <a:noFill/>
                    <a:ln w="31750" algn="ctr">
                      <a:solidFill>
                        <a:srgbClr val="FF9966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2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zh-CN" altLang="en-US" sz="160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修改稿</a:t>
                      </a:r>
                      <a:endParaRPr lang="en-US" altLang="zh-CN" sz="1600" dirty="0" smtClean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zh-CN" altLang="en-US" sz="160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修改说明</a:t>
                      </a:r>
                      <a:endParaRPr lang="en-US" altLang="zh-CN" sz="1600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60" name="文本框 159"/>
                  <p:cNvSpPr txBox="1"/>
                  <p:nvPr/>
                </p:nvSpPr>
                <p:spPr>
                  <a:xfrm>
                    <a:off x="4162357" y="2417852"/>
                    <a:ext cx="90281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r>
                      <a:rPr lang="zh-CN" altLang="en-US" sz="1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天左右</a:t>
                    </a:r>
                    <a:endParaRPr lang="zh-CN" altLang="en-US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1" name="文本框 160"/>
                  <p:cNvSpPr txBox="1"/>
                  <p:nvPr/>
                </p:nvSpPr>
                <p:spPr>
                  <a:xfrm>
                    <a:off x="4954305" y="4731251"/>
                    <a:ext cx="90281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r>
                      <a:rPr lang="zh-CN" altLang="en-US" sz="1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天左右</a:t>
                    </a:r>
                    <a:endParaRPr lang="zh-CN" altLang="en-US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9" name="组合 8"/>
          <p:cNvGrpSpPr/>
          <p:nvPr/>
        </p:nvGrpSpPr>
        <p:grpSpPr>
          <a:xfrm>
            <a:off x="6191750" y="2366335"/>
            <a:ext cx="1489799" cy="3456615"/>
            <a:chOff x="6191750" y="2366335"/>
            <a:chExt cx="1489799" cy="3456615"/>
          </a:xfrm>
        </p:grpSpPr>
        <p:cxnSp>
          <p:nvCxnSpPr>
            <p:cNvPr id="107" name="直接连接符 106"/>
            <p:cNvCxnSpPr/>
            <p:nvPr/>
          </p:nvCxnSpPr>
          <p:spPr>
            <a:xfrm>
              <a:off x="6260263" y="2366335"/>
              <a:ext cx="41615" cy="254876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V="1">
              <a:off x="6257994" y="3101974"/>
              <a:ext cx="255259" cy="34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6301878" y="4029401"/>
              <a:ext cx="241866" cy="781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/>
          </p:nvCxnSpPr>
          <p:spPr>
            <a:xfrm>
              <a:off x="6313714" y="4911634"/>
              <a:ext cx="221865" cy="505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2" name="组合 171"/>
            <p:cNvGrpSpPr/>
            <p:nvPr/>
          </p:nvGrpSpPr>
          <p:grpSpPr>
            <a:xfrm>
              <a:off x="6191750" y="2517873"/>
              <a:ext cx="1489799" cy="3305077"/>
              <a:chOff x="6191750" y="2517873"/>
              <a:chExt cx="1489799" cy="3305077"/>
            </a:xfrm>
          </p:grpSpPr>
          <p:grpSp>
            <p:nvGrpSpPr>
              <p:cNvPr id="171" name="组合 170"/>
              <p:cNvGrpSpPr/>
              <p:nvPr/>
            </p:nvGrpSpPr>
            <p:grpSpPr>
              <a:xfrm>
                <a:off x="6191750" y="2777959"/>
                <a:ext cx="1489799" cy="3044991"/>
                <a:chOff x="6191750" y="2777959"/>
                <a:chExt cx="1489799" cy="3044991"/>
              </a:xfrm>
            </p:grpSpPr>
            <p:sp>
              <p:nvSpPr>
                <p:cNvPr id="111" name="矩形 110"/>
                <p:cNvSpPr/>
                <p:nvPr/>
              </p:nvSpPr>
              <p:spPr>
                <a:xfrm>
                  <a:off x="6509124" y="2804997"/>
                  <a:ext cx="945118" cy="50006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12" name="矩形 111"/>
                <p:cNvSpPr/>
                <p:nvPr/>
              </p:nvSpPr>
              <p:spPr>
                <a:xfrm>
                  <a:off x="6543744" y="3752618"/>
                  <a:ext cx="785812" cy="50006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50" name="矩形 149"/>
                <p:cNvSpPr/>
                <p:nvPr/>
              </p:nvSpPr>
              <p:spPr>
                <a:xfrm>
                  <a:off x="6423337" y="2777959"/>
                  <a:ext cx="1159877" cy="4428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defRPr/>
                  </a:pPr>
                  <a:r>
                    <a:rPr lang="zh-CN" altLang="en-US" dirty="0" smtClean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编辑加工</a:t>
                  </a:r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51" name="矩形 150"/>
                <p:cNvSpPr/>
                <p:nvPr/>
              </p:nvSpPr>
              <p:spPr>
                <a:xfrm>
                  <a:off x="6560344" y="3744312"/>
                  <a:ext cx="857250" cy="442878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  <a:defRPr/>
                  </a:pPr>
                  <a:r>
                    <a:rPr lang="zh-CN" altLang="en-US" dirty="0" smtClean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排 版</a:t>
                  </a:r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57" name="矩形 156"/>
                <p:cNvSpPr/>
                <p:nvPr/>
              </p:nvSpPr>
              <p:spPr>
                <a:xfrm>
                  <a:off x="6543744" y="4590257"/>
                  <a:ext cx="785812" cy="50006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zh-CN" altLang="en-US" dirty="0" smtClean="0"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校 对</a:t>
                  </a:r>
                  <a:endParaRPr lang="zh-CN" altLang="en-US" dirty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59" name="Text Box 56"/>
                <p:cNvSpPr txBox="1">
                  <a:spLocks noChangeArrowheads="1"/>
                </p:cNvSpPr>
                <p:nvPr/>
              </p:nvSpPr>
              <p:spPr bwMode="gray">
                <a:xfrm>
                  <a:off x="6191750" y="5176619"/>
                  <a:ext cx="1489799" cy="646331"/>
                </a:xfrm>
                <a:prstGeom prst="rect">
                  <a:avLst/>
                </a:prstGeom>
                <a:noFill/>
                <a:ln w="31750" algn="ctr">
                  <a:solidFill>
                    <a:srgbClr val="FF99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l">
                    <a:spcBef>
                      <a:spcPts val="0"/>
                    </a:spcBef>
                  </a:pPr>
                  <a:r>
                    <a:rPr lang="zh-CN" altLang="en-US" dirty="0" smtClean="0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cs typeface="Arial" panose="020B0604020202020204" pitchFamily="34" charset="0"/>
                    </a:rPr>
                    <a:t>文字、图表</a:t>
                  </a:r>
                  <a:endParaRPr lang="en-US" altLang="zh-CN" dirty="0" smtClean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endParaRPr>
                </a:p>
                <a:p>
                  <a:pPr algn="l">
                    <a:spcBef>
                      <a:spcPts val="0"/>
                    </a:spcBef>
                  </a:pPr>
                  <a:r>
                    <a:rPr lang="zh-CN" altLang="en-US" dirty="0" smtClean="0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cs typeface="Arial" panose="020B0604020202020204" pitchFamily="34" charset="0"/>
                    </a:rPr>
                    <a:t>标准、规范</a:t>
                  </a:r>
                  <a:endParaRPr lang="zh-CN" altLang="en-US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62" name="文本框 161"/>
              <p:cNvSpPr txBox="1"/>
              <p:nvPr/>
            </p:nvSpPr>
            <p:spPr>
              <a:xfrm>
                <a:off x="6448402" y="2517873"/>
                <a:ext cx="902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英文修改</a:t>
                </a:r>
                <a:endParaRPr lang="zh-CN" alt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63" name="矩形 162"/>
          <p:cNvSpPr/>
          <p:nvPr/>
        </p:nvSpPr>
        <p:spPr>
          <a:xfrm>
            <a:off x="4724907" y="1878528"/>
            <a:ext cx="1325562" cy="5000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lstStyle/>
          <a:p>
            <a:pPr algn="ctr">
              <a:defRPr/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主编终审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64" name="直接连接符 163"/>
          <p:cNvCxnSpPr/>
          <p:nvPr/>
        </p:nvCxnSpPr>
        <p:spPr>
          <a:xfrm>
            <a:off x="5387688" y="1611312"/>
            <a:ext cx="0" cy="26511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272993" y="2322103"/>
            <a:ext cx="1149462" cy="2404679"/>
            <a:chOff x="272993" y="2322103"/>
            <a:chExt cx="1149462" cy="2404679"/>
          </a:xfrm>
        </p:grpSpPr>
        <p:cxnSp>
          <p:nvCxnSpPr>
            <p:cNvPr id="136" name="直接连接符 135"/>
            <p:cNvCxnSpPr/>
            <p:nvPr/>
          </p:nvCxnSpPr>
          <p:spPr>
            <a:xfrm flipH="1">
              <a:off x="272993" y="2322103"/>
              <a:ext cx="5736" cy="219637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>
              <a:endCxn id="75" idx="1"/>
            </p:cNvCxnSpPr>
            <p:nvPr/>
          </p:nvCxnSpPr>
          <p:spPr>
            <a:xfrm flipV="1">
              <a:off x="274242" y="3735079"/>
              <a:ext cx="229457" cy="17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>
              <a:off x="278729" y="4506913"/>
              <a:ext cx="285750" cy="15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组合 51"/>
            <p:cNvGrpSpPr/>
            <p:nvPr/>
          </p:nvGrpSpPr>
          <p:grpSpPr>
            <a:xfrm>
              <a:off x="480501" y="2699830"/>
              <a:ext cx="941954" cy="2026952"/>
              <a:chOff x="480501" y="2699830"/>
              <a:chExt cx="941954" cy="2026952"/>
            </a:xfrm>
          </p:grpSpPr>
          <p:sp>
            <p:nvSpPr>
              <p:cNvPr id="141" name="矩形 140"/>
              <p:cNvSpPr/>
              <p:nvPr/>
            </p:nvSpPr>
            <p:spPr>
              <a:xfrm>
                <a:off x="493768" y="3548137"/>
                <a:ext cx="9286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图文件</a:t>
                </a:r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51" name="组合 50"/>
              <p:cNvGrpSpPr/>
              <p:nvPr/>
            </p:nvGrpSpPr>
            <p:grpSpPr>
              <a:xfrm>
                <a:off x="480501" y="2699830"/>
                <a:ext cx="920743" cy="2026952"/>
                <a:chOff x="490183" y="2647721"/>
                <a:chExt cx="920743" cy="2026952"/>
              </a:xfrm>
            </p:grpSpPr>
            <p:sp>
              <p:nvSpPr>
                <p:cNvPr id="75" name="矩形 74"/>
                <p:cNvSpPr/>
                <p:nvPr/>
              </p:nvSpPr>
              <p:spPr>
                <a:xfrm>
                  <a:off x="513381" y="3507919"/>
                  <a:ext cx="795915" cy="350102"/>
                </a:xfrm>
                <a:prstGeom prst="rect">
                  <a:avLst/>
                </a:prstGeom>
                <a:noFill/>
                <a:ln w="28575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40" name="矩形 139"/>
                <p:cNvSpPr/>
                <p:nvPr/>
              </p:nvSpPr>
              <p:spPr>
                <a:xfrm>
                  <a:off x="490183" y="2647721"/>
                  <a:ext cx="793040" cy="369332"/>
                </a:xfrm>
                <a:prstGeom prst="rect">
                  <a:avLst/>
                </a:prstGeom>
                <a:ln w="28575">
                  <a:solidFill>
                    <a:schemeClr val="accent6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dirty="0" smtClean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正 文</a:t>
                  </a:r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523600" y="4305341"/>
                  <a:ext cx="887326" cy="369332"/>
                </a:xfrm>
                <a:prstGeom prst="rect">
                  <a:avLst/>
                </a:prstGeom>
                <a:noFill/>
                <a:ln w="28575">
                  <a:solidFill>
                    <a:schemeClr val="accent6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dirty="0" smtClean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版权页</a:t>
                  </a:r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cxnSp>
          <p:nvCxnSpPr>
            <p:cNvPr id="165" name="直接连接符 164"/>
            <p:cNvCxnSpPr/>
            <p:nvPr/>
          </p:nvCxnSpPr>
          <p:spPr>
            <a:xfrm flipV="1">
              <a:off x="278335" y="2862176"/>
              <a:ext cx="216000" cy="17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文本框 165"/>
          <p:cNvSpPr txBox="1"/>
          <p:nvPr/>
        </p:nvSpPr>
        <p:spPr>
          <a:xfrm>
            <a:off x="6366658" y="1314730"/>
            <a:ext cx="2218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稿件接收至发表约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3-6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个月</a:t>
            </a:r>
            <a:endParaRPr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050469" y="1763597"/>
            <a:ext cx="3070250" cy="682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472540" y="1105887"/>
            <a:ext cx="8340190" cy="5671547"/>
            <a:chOff x="71661" y="502629"/>
            <a:chExt cx="8340190" cy="5671547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2" r="8791"/>
            <a:stretch/>
          </p:blipFill>
          <p:spPr>
            <a:xfrm>
              <a:off x="71661" y="502629"/>
              <a:ext cx="8340190" cy="5671547"/>
            </a:xfrm>
            <a:prstGeom prst="rect">
              <a:avLst/>
            </a:prstGeom>
          </p:spPr>
        </p:pic>
        <p:sp>
          <p:nvSpPr>
            <p:cNvPr id="167" name="椭圆 166"/>
            <p:cNvSpPr/>
            <p:nvPr/>
          </p:nvSpPr>
          <p:spPr>
            <a:xfrm>
              <a:off x="4971612" y="4563458"/>
              <a:ext cx="1142127" cy="3083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1842" y="1118755"/>
            <a:ext cx="9041606" cy="4781114"/>
            <a:chOff x="-24213" y="575295"/>
            <a:chExt cx="9041606" cy="4781114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213" y="575295"/>
              <a:ext cx="9041606" cy="4781114"/>
            </a:xfrm>
            <a:prstGeom prst="rect">
              <a:avLst/>
            </a:prstGeom>
          </p:spPr>
        </p:pic>
        <p:sp>
          <p:nvSpPr>
            <p:cNvPr id="168" name="椭圆 167"/>
            <p:cNvSpPr/>
            <p:nvPr/>
          </p:nvSpPr>
          <p:spPr>
            <a:xfrm>
              <a:off x="5908245" y="1980224"/>
              <a:ext cx="937637" cy="3155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" y="1140616"/>
            <a:ext cx="9052224" cy="51843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0" y="1477062"/>
            <a:ext cx="8876627" cy="453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4593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128"/>
          <p:cNvGrpSpPr>
            <a:grpSpLocks/>
          </p:cNvGrpSpPr>
          <p:nvPr/>
        </p:nvGrpSpPr>
        <p:grpSpPr bwMode="auto">
          <a:xfrm>
            <a:off x="5057775" y="2124075"/>
            <a:ext cx="647700" cy="454025"/>
            <a:chOff x="4604" y="757"/>
            <a:chExt cx="408" cy="286"/>
          </a:xfrm>
        </p:grpSpPr>
        <p:sp>
          <p:nvSpPr>
            <p:cNvPr id="14459" name="AutoShape 129"/>
            <p:cNvSpPr>
              <a:spLocks noChangeArrowheads="1"/>
            </p:cNvSpPr>
            <p:nvPr/>
          </p:nvSpPr>
          <p:spPr bwMode="auto">
            <a:xfrm>
              <a:off x="4785" y="847"/>
              <a:ext cx="227" cy="196"/>
            </a:xfrm>
            <a:prstGeom prst="hexagon">
              <a:avLst>
                <a:gd name="adj" fmla="val 28954"/>
                <a:gd name="vf" fmla="val 115470"/>
              </a:avLst>
            </a:prstGeom>
            <a:solidFill>
              <a:srgbClr val="0066FF">
                <a:alpha val="12157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2" charset="-122"/>
                <a:ea typeface="微软雅黑" pitchFamily="2" charset="-122"/>
              </a:endParaRPr>
            </a:p>
          </p:txBody>
        </p:sp>
        <p:sp>
          <p:nvSpPr>
            <p:cNvPr id="14460" name="AutoShape 130"/>
            <p:cNvSpPr>
              <a:spLocks noChangeArrowheads="1"/>
            </p:cNvSpPr>
            <p:nvPr/>
          </p:nvSpPr>
          <p:spPr bwMode="auto">
            <a:xfrm>
              <a:off x="4604" y="757"/>
              <a:ext cx="227" cy="196"/>
            </a:xfrm>
            <a:prstGeom prst="hexagon">
              <a:avLst>
                <a:gd name="adj" fmla="val 28954"/>
                <a:gd name="vf" fmla="val 115470"/>
              </a:avLst>
            </a:prstGeom>
            <a:solidFill>
              <a:srgbClr val="0066FF">
                <a:alpha val="52940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2" charset="-122"/>
                <a:ea typeface="微软雅黑" pitchFamily="2" charset="-122"/>
              </a:endParaRPr>
            </a:p>
          </p:txBody>
        </p:sp>
      </p:grpSp>
      <p:grpSp>
        <p:nvGrpSpPr>
          <p:cNvPr id="14338" name="组合 10"/>
          <p:cNvGrpSpPr>
            <a:grpSpLocks/>
          </p:cNvGrpSpPr>
          <p:nvPr/>
        </p:nvGrpSpPr>
        <p:grpSpPr bwMode="auto">
          <a:xfrm>
            <a:off x="5392917" y="1421606"/>
            <a:ext cx="2612858" cy="852488"/>
            <a:chOff x="5535558" y="1311371"/>
            <a:chExt cx="2334484" cy="853106"/>
          </a:xfrm>
        </p:grpSpPr>
        <p:sp>
          <p:nvSpPr>
            <p:cNvPr id="12" name="TextBox 11"/>
            <p:cNvSpPr txBox="1"/>
            <p:nvPr/>
          </p:nvSpPr>
          <p:spPr>
            <a:xfrm>
              <a:off x="5619669" y="1311371"/>
              <a:ext cx="2250373" cy="841985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期 刊 介 绍</a:t>
              </a:r>
              <a:endParaRPr lang="zh-CN" altLang="en-US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626017" y="1743484"/>
              <a:ext cx="0" cy="42099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流程图: 联系 13"/>
            <p:cNvSpPr/>
            <p:nvPr/>
          </p:nvSpPr>
          <p:spPr>
            <a:xfrm>
              <a:off x="5535558" y="1724420"/>
              <a:ext cx="169809" cy="169986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632365" y="2151768"/>
              <a:ext cx="3221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39" name="组合 15"/>
          <p:cNvGrpSpPr>
            <a:grpSpLocks/>
          </p:cNvGrpSpPr>
          <p:nvPr/>
        </p:nvGrpSpPr>
        <p:grpSpPr bwMode="auto">
          <a:xfrm>
            <a:off x="5412927" y="2901954"/>
            <a:ext cx="2592848" cy="854075"/>
            <a:chOff x="5535558" y="1311371"/>
            <a:chExt cx="2317027" cy="853106"/>
          </a:xfrm>
        </p:grpSpPr>
        <p:sp>
          <p:nvSpPr>
            <p:cNvPr id="17" name="TextBox 16"/>
            <p:cNvSpPr txBox="1"/>
            <p:nvPr/>
          </p:nvSpPr>
          <p:spPr>
            <a:xfrm>
              <a:off x="5619670" y="1311371"/>
              <a:ext cx="2232915" cy="842007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稿件处理流程</a:t>
              </a:r>
              <a:endParaRPr lang="zh-CN" altLang="en-US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5626018" y="1744267"/>
              <a:ext cx="0" cy="42021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流程图: 联系 18"/>
            <p:cNvSpPr/>
            <p:nvPr/>
          </p:nvSpPr>
          <p:spPr>
            <a:xfrm>
              <a:off x="5535558" y="1725239"/>
              <a:ext cx="169810" cy="168084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5632366" y="2148620"/>
              <a:ext cx="32216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0" name="组合 20"/>
          <p:cNvGrpSpPr>
            <a:grpSpLocks/>
          </p:cNvGrpSpPr>
          <p:nvPr/>
        </p:nvGrpSpPr>
        <p:grpSpPr bwMode="auto">
          <a:xfrm>
            <a:off x="5418137" y="4364042"/>
            <a:ext cx="2934354" cy="854075"/>
            <a:chOff x="5535558" y="1311371"/>
            <a:chExt cx="2622204" cy="853106"/>
          </a:xfrm>
          <a:noFill/>
        </p:grpSpPr>
        <p:sp>
          <p:nvSpPr>
            <p:cNvPr id="22" name="TextBox 21"/>
            <p:cNvSpPr txBox="1"/>
            <p:nvPr/>
          </p:nvSpPr>
          <p:spPr>
            <a:xfrm>
              <a:off x="5619670" y="1311371"/>
              <a:ext cx="2538092" cy="853106"/>
            </a:xfrm>
            <a:prstGeom prst="roundRect">
              <a:avLst>
                <a:gd name="adj" fmla="val 8176"/>
              </a:avLst>
            </a:prstGeom>
            <a:grpFill/>
            <a:ln w="19050">
              <a:solidFill>
                <a:srgbClr val="C00000"/>
              </a:solidFill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rgbClr val="C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浙江大学来稿统计</a:t>
              </a:r>
              <a:endParaRPr lang="zh-CN" altLang="en-US" sz="2400" b="1" dirty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626018" y="1744267"/>
              <a:ext cx="0" cy="420210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流程图: 联系 23"/>
            <p:cNvSpPr/>
            <p:nvPr/>
          </p:nvSpPr>
          <p:spPr>
            <a:xfrm>
              <a:off x="5535558" y="1725239"/>
              <a:ext cx="169810" cy="168084"/>
            </a:xfrm>
            <a:prstGeom prst="flowChartConnector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5632366" y="2148620"/>
              <a:ext cx="32216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2" name="组合 30"/>
          <p:cNvGrpSpPr>
            <a:grpSpLocks/>
          </p:cNvGrpSpPr>
          <p:nvPr/>
        </p:nvGrpSpPr>
        <p:grpSpPr bwMode="auto">
          <a:xfrm>
            <a:off x="358775" y="2133600"/>
            <a:ext cx="4157663" cy="3262313"/>
            <a:chOff x="-27211" y="2542952"/>
            <a:chExt cx="4157663" cy="3262312"/>
          </a:xfrm>
        </p:grpSpPr>
        <p:grpSp>
          <p:nvGrpSpPr>
            <p:cNvPr id="14351" name="Group 23"/>
            <p:cNvGrpSpPr>
              <a:grpSpLocks/>
            </p:cNvGrpSpPr>
            <p:nvPr/>
          </p:nvGrpSpPr>
          <p:grpSpPr bwMode="auto">
            <a:xfrm>
              <a:off x="-27211" y="4343177"/>
              <a:ext cx="636588" cy="454025"/>
              <a:chOff x="930" y="2254"/>
              <a:chExt cx="401" cy="286"/>
            </a:xfrm>
          </p:grpSpPr>
          <p:sp>
            <p:nvSpPr>
              <p:cNvPr id="14441" name="AutoShape 24"/>
              <p:cNvSpPr>
                <a:spLocks noChangeArrowheads="1"/>
              </p:cNvSpPr>
              <p:nvPr/>
            </p:nvSpPr>
            <p:spPr bwMode="auto">
              <a:xfrm>
                <a:off x="1104" y="2344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00CC">
                  <a:alpha val="38823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442" name="AutoShape 25"/>
              <p:cNvSpPr>
                <a:spLocks noChangeArrowheads="1"/>
              </p:cNvSpPr>
              <p:nvPr/>
            </p:nvSpPr>
            <p:spPr bwMode="auto">
              <a:xfrm>
                <a:off x="930" y="2254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00CC">
                  <a:alpha val="1686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14352" name="AutoShape 26"/>
            <p:cNvSpPr>
              <a:spLocks noChangeArrowheads="1"/>
            </p:cNvSpPr>
            <p:nvPr/>
          </p:nvSpPr>
          <p:spPr bwMode="auto">
            <a:xfrm>
              <a:off x="2492152" y="5494114"/>
              <a:ext cx="360362" cy="311150"/>
            </a:xfrm>
            <a:prstGeom prst="hexagon">
              <a:avLst>
                <a:gd name="adj" fmla="val 28954"/>
                <a:gd name="vf" fmla="val 115470"/>
              </a:avLst>
            </a:prstGeom>
            <a:solidFill>
              <a:srgbClr val="FF9900">
                <a:alpha val="14117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grpSp>
          <p:nvGrpSpPr>
            <p:cNvPr id="14353" name="Group 27"/>
            <p:cNvGrpSpPr>
              <a:grpSpLocks/>
            </p:cNvGrpSpPr>
            <p:nvPr/>
          </p:nvGrpSpPr>
          <p:grpSpPr bwMode="auto">
            <a:xfrm>
              <a:off x="476029" y="2542955"/>
              <a:ext cx="3654430" cy="2887664"/>
              <a:chOff x="1701" y="938"/>
              <a:chExt cx="2302" cy="1819"/>
            </a:xfrm>
          </p:grpSpPr>
          <p:sp>
            <p:nvSpPr>
              <p:cNvPr id="14374" name="AutoShape 28"/>
              <p:cNvSpPr>
                <a:spLocks noChangeArrowheads="1"/>
              </p:cNvSpPr>
              <p:nvPr/>
            </p:nvSpPr>
            <p:spPr bwMode="auto">
              <a:xfrm>
                <a:off x="2904" y="115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607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grpSp>
            <p:nvGrpSpPr>
              <p:cNvPr id="14375" name="Group 29"/>
              <p:cNvGrpSpPr>
                <a:grpSpLocks/>
              </p:cNvGrpSpPr>
              <p:nvPr/>
            </p:nvGrpSpPr>
            <p:grpSpPr bwMode="auto">
              <a:xfrm>
                <a:off x="1701" y="938"/>
                <a:ext cx="2302" cy="1819"/>
                <a:chOff x="1701" y="938"/>
                <a:chExt cx="2302" cy="1819"/>
              </a:xfrm>
            </p:grpSpPr>
            <p:grpSp>
              <p:nvGrpSpPr>
                <p:cNvPr id="14376" name="Group 30"/>
                <p:cNvGrpSpPr>
                  <a:grpSpLocks/>
                </p:cNvGrpSpPr>
                <p:nvPr/>
              </p:nvGrpSpPr>
              <p:grpSpPr bwMode="auto">
                <a:xfrm>
                  <a:off x="1701" y="938"/>
                  <a:ext cx="2302" cy="1819"/>
                  <a:chOff x="1701" y="938"/>
                  <a:chExt cx="2302" cy="1819"/>
                </a:xfrm>
              </p:grpSpPr>
              <p:grpSp>
                <p:nvGrpSpPr>
                  <p:cNvPr id="14378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701" y="938"/>
                    <a:ext cx="2302" cy="1819"/>
                    <a:chOff x="1701" y="938"/>
                    <a:chExt cx="2302" cy="1819"/>
                  </a:xfrm>
                </p:grpSpPr>
                <p:sp>
                  <p:nvSpPr>
                    <p:cNvPr id="14380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46" y="1478"/>
                      <a:ext cx="227" cy="196"/>
                    </a:xfrm>
                    <a:prstGeom prst="hexagon">
                      <a:avLst>
                        <a:gd name="adj" fmla="val 28954"/>
                        <a:gd name="vf" fmla="val 115470"/>
                      </a:avLst>
                    </a:prstGeom>
                    <a:solidFill>
                      <a:srgbClr val="00CC66">
                        <a:alpha val="32156"/>
                      </a:srgbClr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14381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1" y="938"/>
                      <a:ext cx="2302" cy="1819"/>
                      <a:chOff x="1704" y="931"/>
                      <a:chExt cx="2302" cy="1819"/>
                    </a:xfrm>
                  </p:grpSpPr>
                  <p:grpSp>
                    <p:nvGrpSpPr>
                      <p:cNvPr id="14382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4" y="931"/>
                        <a:ext cx="2302" cy="1819"/>
                        <a:chOff x="1704" y="931"/>
                        <a:chExt cx="2302" cy="1819"/>
                      </a:xfrm>
                    </p:grpSpPr>
                    <p:sp>
                      <p:nvSpPr>
                        <p:cNvPr id="14386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44" y="1664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0066FF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4387" name="AutoShape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59" y="2056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FF9900">
                            <a:alpha val="76862"/>
                          </a:srgbClr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4388" name="AutoShape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11" y="2074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9900CC">
                            <a:alpha val="70195"/>
                          </a:srgbClr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Calibri" pitchFamily="34" charset="0"/>
                          </a:endParaRPr>
                        </a:p>
                      </p:txBody>
                    </p:sp>
                    <p:grpSp>
                      <p:nvGrpSpPr>
                        <p:cNvPr id="14389" name="Group 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04" y="931"/>
                          <a:ext cx="2302" cy="1819"/>
                          <a:chOff x="1704" y="931"/>
                          <a:chExt cx="2302" cy="1819"/>
                        </a:xfrm>
                      </p:grpSpPr>
                      <p:sp>
                        <p:nvSpPr>
                          <p:cNvPr id="14390" name="AutoShape 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67" y="157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1" name="AutoShape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70" y="137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2" name="AutoShape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96" y="126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4509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3" name="AutoShape 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87" y="216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4" name="AutoShape 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01" y="147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5" name="AutoShap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25" y="175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6" name="AutoShape 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10" y="225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4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7" name="AutoShap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03" y="135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84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8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7" y="125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9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29" y="177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07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0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06" y="187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1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57" y="187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4588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2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28" y="195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0195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3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70" y="174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607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4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53" y="115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1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5" name="AutoShape 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83" y="196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6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74" y="176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7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52" y="186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8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02" y="184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9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14" y="15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7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0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9" y="146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8509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1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34" y="21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098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2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99" y="167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803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3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55" y="167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86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4" name="AutoShap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83" y="178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5" name="AutoShape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45" y="183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392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6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02" y="172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000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7" name="AutoShape 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91" y="165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7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8" name="AutoShape 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25" y="116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1215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9" name="AutoShape 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4" y="145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84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0" name="AutoShape 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33" y="234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843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1" name="AutoShape 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2" y="235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3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2" name="AutoShap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41" y="126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5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3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44" y="134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4392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4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0" y="194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5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3" y="106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509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6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9" y="25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88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7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64" y="117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3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8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53" y="93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92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9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79" y="162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0" name="AutoShape 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03" y="204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0195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1" name="AutoShap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43" y="236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2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35" y="197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3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59" y="203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4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04" y="168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1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5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30" y="164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3098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6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62" y="22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27843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7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35" y="217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8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65" y="246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9" name="AutoShape 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36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40" name="AutoShape 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29" y="136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4383" name="AutoShap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21" y="1569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FF0066">
                          <a:alpha val="61960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4384" name="AutoShape 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0" y="1541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0066FF">
                          <a:alpha val="61960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4385" name="AutoShap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14" y="2275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9900CC">
                          <a:alpha val="56862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14379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3283" y="2147"/>
                    <a:ext cx="227" cy="196"/>
                  </a:xfrm>
                  <a:prstGeom prst="hexagon">
                    <a:avLst>
                      <a:gd name="adj" fmla="val 28954"/>
                      <a:gd name="vf" fmla="val 115470"/>
                    </a:avLst>
                  </a:prstGeom>
                  <a:solidFill>
                    <a:srgbClr val="AAE600">
                      <a:alpha val="21960"/>
                    </a:srgbClr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4377" name="AutoShape 94"/>
                <p:cNvSpPr>
                  <a:spLocks noChangeArrowheads="1"/>
                </p:cNvSpPr>
                <p:nvPr/>
              </p:nvSpPr>
              <p:spPr bwMode="auto">
                <a:xfrm>
                  <a:off x="2766" y="2464"/>
                  <a:ext cx="227" cy="196"/>
                </a:xfrm>
                <a:prstGeom prst="hexagon">
                  <a:avLst>
                    <a:gd name="adj" fmla="val 28954"/>
                    <a:gd name="vf" fmla="val 115470"/>
                  </a:avLst>
                </a:prstGeom>
                <a:solidFill>
                  <a:srgbClr val="9900CC">
                    <a:alpha val="12157"/>
                  </a:srgb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4354" name="Group 110"/>
            <p:cNvGrpSpPr>
              <a:grpSpLocks/>
            </p:cNvGrpSpPr>
            <p:nvPr/>
          </p:nvGrpSpPr>
          <p:grpSpPr bwMode="auto">
            <a:xfrm>
              <a:off x="836393" y="2974754"/>
              <a:ext cx="638176" cy="636588"/>
              <a:chOff x="1519" y="1096"/>
              <a:chExt cx="402" cy="401"/>
            </a:xfrm>
          </p:grpSpPr>
          <p:sp>
            <p:nvSpPr>
              <p:cNvPr id="14371" name="AutoShape 111"/>
              <p:cNvSpPr>
                <a:spLocks noChangeArrowheads="1"/>
              </p:cNvSpPr>
              <p:nvPr/>
            </p:nvSpPr>
            <p:spPr bwMode="auto">
              <a:xfrm>
                <a:off x="1694" y="1202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72" name="AutoShape 112"/>
              <p:cNvSpPr>
                <a:spLocks noChangeArrowheads="1"/>
              </p:cNvSpPr>
              <p:nvPr/>
            </p:nvSpPr>
            <p:spPr bwMode="auto">
              <a:xfrm>
                <a:off x="1519" y="1301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2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73" name="AutoShape 113"/>
              <p:cNvSpPr>
                <a:spLocks noChangeArrowheads="1"/>
              </p:cNvSpPr>
              <p:nvPr/>
            </p:nvSpPr>
            <p:spPr bwMode="auto">
              <a:xfrm>
                <a:off x="1524" y="109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14355" name="Group 114"/>
            <p:cNvGrpSpPr>
              <a:grpSpLocks/>
            </p:cNvGrpSpPr>
            <p:nvPr/>
          </p:nvGrpSpPr>
          <p:grpSpPr bwMode="auto">
            <a:xfrm>
              <a:off x="2204825" y="2542952"/>
              <a:ext cx="647701" cy="454025"/>
              <a:chOff x="4604" y="757"/>
              <a:chExt cx="408" cy="286"/>
            </a:xfrm>
          </p:grpSpPr>
          <p:sp>
            <p:nvSpPr>
              <p:cNvPr id="14369" name="AutoShape 115"/>
              <p:cNvSpPr>
                <a:spLocks noChangeArrowheads="1"/>
              </p:cNvSpPr>
              <p:nvPr/>
            </p:nvSpPr>
            <p:spPr bwMode="auto">
              <a:xfrm>
                <a:off x="4785" y="84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70" name="AutoShape 116"/>
              <p:cNvSpPr>
                <a:spLocks noChangeArrowheads="1"/>
              </p:cNvSpPr>
              <p:nvPr/>
            </p:nvSpPr>
            <p:spPr bwMode="auto">
              <a:xfrm>
                <a:off x="4604" y="75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588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14356" name="Group 117"/>
            <p:cNvGrpSpPr>
              <a:grpSpLocks/>
            </p:cNvGrpSpPr>
            <p:nvPr/>
          </p:nvGrpSpPr>
          <p:grpSpPr bwMode="auto">
            <a:xfrm>
              <a:off x="2781088" y="2974752"/>
              <a:ext cx="647701" cy="454025"/>
              <a:chOff x="4604" y="757"/>
              <a:chExt cx="408" cy="286"/>
            </a:xfrm>
          </p:grpSpPr>
          <p:sp>
            <p:nvSpPr>
              <p:cNvPr id="14367" name="AutoShape 118"/>
              <p:cNvSpPr>
                <a:spLocks noChangeArrowheads="1"/>
              </p:cNvSpPr>
              <p:nvPr/>
            </p:nvSpPr>
            <p:spPr bwMode="auto">
              <a:xfrm>
                <a:off x="4785" y="84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68" name="AutoShape 119"/>
              <p:cNvSpPr>
                <a:spLocks noChangeArrowheads="1"/>
              </p:cNvSpPr>
              <p:nvPr/>
            </p:nvSpPr>
            <p:spPr bwMode="auto">
              <a:xfrm>
                <a:off x="4604" y="75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588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14357" name="Group 120"/>
            <p:cNvGrpSpPr>
              <a:grpSpLocks/>
            </p:cNvGrpSpPr>
            <p:nvPr/>
          </p:nvGrpSpPr>
          <p:grpSpPr bwMode="auto">
            <a:xfrm>
              <a:off x="2565181" y="4414614"/>
              <a:ext cx="638176" cy="636588"/>
              <a:chOff x="1519" y="1096"/>
              <a:chExt cx="402" cy="401"/>
            </a:xfrm>
          </p:grpSpPr>
          <p:sp>
            <p:nvSpPr>
              <p:cNvPr id="14364" name="AutoShape 121"/>
              <p:cNvSpPr>
                <a:spLocks noChangeArrowheads="1"/>
              </p:cNvSpPr>
              <p:nvPr/>
            </p:nvSpPr>
            <p:spPr bwMode="auto">
              <a:xfrm>
                <a:off x="1694" y="1202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9900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65" name="AutoShape 122"/>
              <p:cNvSpPr>
                <a:spLocks noChangeArrowheads="1"/>
              </p:cNvSpPr>
              <p:nvPr/>
            </p:nvSpPr>
            <p:spPr bwMode="auto">
              <a:xfrm>
                <a:off x="1519" y="1301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9900">
                  <a:alpha val="10196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66" name="AutoShape 123"/>
              <p:cNvSpPr>
                <a:spLocks noChangeArrowheads="1"/>
              </p:cNvSpPr>
              <p:nvPr/>
            </p:nvSpPr>
            <p:spPr bwMode="auto">
              <a:xfrm>
                <a:off x="1524" y="109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CC00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14358" name="Group 124"/>
            <p:cNvGrpSpPr>
              <a:grpSpLocks/>
            </p:cNvGrpSpPr>
            <p:nvPr/>
          </p:nvGrpSpPr>
          <p:grpSpPr bwMode="auto">
            <a:xfrm>
              <a:off x="907831" y="3982814"/>
              <a:ext cx="638176" cy="636588"/>
              <a:chOff x="1519" y="1096"/>
              <a:chExt cx="402" cy="401"/>
            </a:xfrm>
          </p:grpSpPr>
          <p:sp>
            <p:nvSpPr>
              <p:cNvPr id="14361" name="AutoShape 125"/>
              <p:cNvSpPr>
                <a:spLocks noChangeArrowheads="1"/>
              </p:cNvSpPr>
              <p:nvPr/>
            </p:nvSpPr>
            <p:spPr bwMode="auto">
              <a:xfrm>
                <a:off x="1694" y="1202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62" name="AutoShape 126"/>
              <p:cNvSpPr>
                <a:spLocks noChangeArrowheads="1"/>
              </p:cNvSpPr>
              <p:nvPr/>
            </p:nvSpPr>
            <p:spPr bwMode="auto">
              <a:xfrm>
                <a:off x="1519" y="1301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10196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63" name="AutoShape 127"/>
              <p:cNvSpPr>
                <a:spLocks noChangeArrowheads="1"/>
              </p:cNvSpPr>
              <p:nvPr/>
            </p:nvSpPr>
            <p:spPr bwMode="auto">
              <a:xfrm>
                <a:off x="1524" y="109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14359" name="Oval 133"/>
            <p:cNvSpPr>
              <a:spLocks noChangeArrowheads="1"/>
            </p:cNvSpPr>
            <p:nvPr/>
          </p:nvSpPr>
          <p:spPr bwMode="auto">
            <a:xfrm rot="-8054464">
              <a:off x="2708090" y="2971564"/>
              <a:ext cx="71437" cy="71438"/>
            </a:xfrm>
            <a:prstGeom prst="ellipse">
              <a:avLst/>
            </a:prstGeom>
            <a:noFill/>
            <a:ln w="12700">
              <a:solidFill>
                <a:srgbClr val="0066FF">
                  <a:alpha val="12157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4360" name="Oval 169"/>
            <p:cNvSpPr>
              <a:spLocks noChangeArrowheads="1"/>
            </p:cNvSpPr>
            <p:nvPr/>
          </p:nvSpPr>
          <p:spPr bwMode="auto">
            <a:xfrm rot="18854464" flipH="1">
              <a:off x="1371390" y="3289558"/>
              <a:ext cx="71438" cy="63404"/>
            </a:xfrm>
            <a:prstGeom prst="ellipse">
              <a:avLst/>
            </a:prstGeom>
            <a:noFill/>
            <a:ln w="12700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</p:grpSp>
      <p:sp>
        <p:nvSpPr>
          <p:cNvPr id="124" name="AutoShape 26"/>
          <p:cNvSpPr>
            <a:spLocks noChangeArrowheads="1"/>
          </p:cNvSpPr>
          <p:nvPr/>
        </p:nvSpPr>
        <p:spPr bwMode="auto">
          <a:xfrm>
            <a:off x="4787900" y="4054475"/>
            <a:ext cx="360363" cy="311150"/>
          </a:xfrm>
          <a:prstGeom prst="hexagon">
            <a:avLst>
              <a:gd name="adj" fmla="val 28954"/>
              <a:gd name="vf" fmla="val 115470"/>
            </a:avLst>
          </a:prstGeom>
          <a:solidFill>
            <a:schemeClr val="bg1">
              <a:lumMod val="75000"/>
              <a:alpha val="14117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344" name="AutoShape 78"/>
          <p:cNvSpPr>
            <a:spLocks noChangeArrowheads="1"/>
          </p:cNvSpPr>
          <p:nvPr/>
        </p:nvSpPr>
        <p:spPr bwMode="auto">
          <a:xfrm>
            <a:off x="5075238" y="3384550"/>
            <a:ext cx="360362" cy="311150"/>
          </a:xfrm>
          <a:prstGeom prst="hexagon">
            <a:avLst>
              <a:gd name="adj" fmla="val 28954"/>
              <a:gd name="vf" fmla="val 115470"/>
            </a:avLst>
          </a:prstGeom>
          <a:solidFill>
            <a:srgbClr val="AAE600">
              <a:alpha val="14117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微软雅黑" pitchFamily="2" charset="-122"/>
              <a:ea typeface="微软雅黑" pitchFamily="2" charset="-122"/>
            </a:endParaRPr>
          </a:p>
        </p:txBody>
      </p:sp>
      <p:sp>
        <p:nvSpPr>
          <p:cNvPr id="14345" name="AutoShape 78"/>
          <p:cNvSpPr>
            <a:spLocks noChangeArrowheads="1"/>
          </p:cNvSpPr>
          <p:nvPr/>
        </p:nvSpPr>
        <p:spPr bwMode="auto">
          <a:xfrm>
            <a:off x="4572000" y="4702175"/>
            <a:ext cx="360363" cy="311150"/>
          </a:xfrm>
          <a:prstGeom prst="hexagon">
            <a:avLst>
              <a:gd name="adj" fmla="val 28954"/>
              <a:gd name="vf" fmla="val 115470"/>
            </a:avLst>
          </a:prstGeom>
          <a:solidFill>
            <a:srgbClr val="AAE600">
              <a:alpha val="34117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微软雅黑" pitchFamily="2" charset="-122"/>
              <a:ea typeface="微软雅黑" pitchFamily="2" charset="-122"/>
            </a:endParaRPr>
          </a:p>
        </p:txBody>
      </p:sp>
      <p:sp>
        <p:nvSpPr>
          <p:cNvPr id="127" name="标题 1"/>
          <p:cNvSpPr>
            <a:spLocks noGrp="1"/>
          </p:cNvSpPr>
          <p:nvPr>
            <p:ph type="title"/>
          </p:nvPr>
        </p:nvSpPr>
        <p:spPr>
          <a:xfrm>
            <a:off x="614365" y="261147"/>
            <a:ext cx="1250953" cy="431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目  录</a:t>
            </a:r>
            <a:r>
              <a:rPr lang="zh-CN" altLang="en-US" sz="22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/>
            </a:r>
            <a:br>
              <a:rPr lang="zh-CN" altLang="en-US" sz="22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</a:br>
            <a:endParaRPr lang="zh-CN" altLang="en-US" sz="2200" dirty="0">
              <a:solidFill>
                <a:schemeClr val="bg1">
                  <a:lumMod val="65000"/>
                </a:schemeClr>
              </a:solidFill>
              <a:ea typeface="微软雅黑" pitchFamily="34" charset="-122"/>
              <a:cs typeface="Arial Unicode MS" pitchFamily="34" charset="-122"/>
            </a:endParaRPr>
          </a:p>
        </p:txBody>
      </p:sp>
      <p:grpSp>
        <p:nvGrpSpPr>
          <p:cNvPr id="14347" name="组合 127"/>
          <p:cNvGrpSpPr>
            <a:grpSpLocks/>
          </p:cNvGrpSpPr>
          <p:nvPr/>
        </p:nvGrpSpPr>
        <p:grpSpPr bwMode="auto">
          <a:xfrm>
            <a:off x="250825" y="323850"/>
            <a:ext cx="265113" cy="417513"/>
            <a:chOff x="4677714" y="3025526"/>
            <a:chExt cx="264423" cy="504056"/>
          </a:xfrm>
        </p:grpSpPr>
        <p:cxnSp>
          <p:nvCxnSpPr>
            <p:cNvPr id="129" name="直接连接符 128"/>
            <p:cNvCxnSpPr/>
            <p:nvPr/>
          </p:nvCxnSpPr>
          <p:spPr>
            <a:xfrm>
              <a:off x="4942137" y="3025526"/>
              <a:ext cx="0" cy="50405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4802801" y="3025526"/>
              <a:ext cx="0" cy="360313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4677714" y="3027443"/>
              <a:ext cx="0" cy="180157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146255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标题 1"/>
          <p:cNvSpPr>
            <a:spLocks noGrp="1"/>
          </p:cNvSpPr>
          <p:nvPr>
            <p:ph type="title"/>
          </p:nvPr>
        </p:nvSpPr>
        <p:spPr>
          <a:xfrm>
            <a:off x="519112" y="296863"/>
            <a:ext cx="2972748" cy="431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浙江大学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发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稿统计</a:t>
            </a:r>
            <a:br>
              <a:rPr lang="zh-CN" altLang="en-US" sz="2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</a:br>
            <a:endParaRPr lang="zh-CN" altLang="en-US" sz="2200" dirty="0">
              <a:ea typeface="微软雅黑" pitchFamily="34" charset="-122"/>
              <a:cs typeface="Arial Unicode MS" pitchFamily="34" charset="-122"/>
            </a:endParaRPr>
          </a:p>
        </p:txBody>
      </p:sp>
      <p:grpSp>
        <p:nvGrpSpPr>
          <p:cNvPr id="25602" name="组合 127"/>
          <p:cNvGrpSpPr>
            <a:grpSpLocks/>
          </p:cNvGrpSpPr>
          <p:nvPr/>
        </p:nvGrpSpPr>
        <p:grpSpPr bwMode="auto">
          <a:xfrm>
            <a:off x="250825" y="323850"/>
            <a:ext cx="265113" cy="417513"/>
            <a:chOff x="4677714" y="3025526"/>
            <a:chExt cx="264423" cy="504056"/>
          </a:xfrm>
        </p:grpSpPr>
        <p:cxnSp>
          <p:nvCxnSpPr>
            <p:cNvPr id="129" name="直接连接符 128"/>
            <p:cNvCxnSpPr/>
            <p:nvPr/>
          </p:nvCxnSpPr>
          <p:spPr>
            <a:xfrm>
              <a:off x="4942137" y="3025526"/>
              <a:ext cx="0" cy="50405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4802801" y="3025526"/>
              <a:ext cx="0" cy="360313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4677714" y="3027443"/>
              <a:ext cx="0" cy="180157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644210" y="1027349"/>
            <a:ext cx="6735546" cy="56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 indent="-4572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2009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年至今，共发稿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22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篇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-4572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zh-CN" sz="14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63016" y="1557817"/>
            <a:ext cx="5205152" cy="2951343"/>
            <a:chOff x="927449" y="2062773"/>
            <a:chExt cx="5205152" cy="2951343"/>
          </a:xfrm>
        </p:grpSpPr>
        <p:grpSp>
          <p:nvGrpSpPr>
            <p:cNvPr id="9" name="组合 8"/>
            <p:cNvGrpSpPr/>
            <p:nvPr/>
          </p:nvGrpSpPr>
          <p:grpSpPr>
            <a:xfrm>
              <a:off x="927449" y="2062773"/>
              <a:ext cx="5205152" cy="2951343"/>
              <a:chOff x="225978" y="706336"/>
              <a:chExt cx="5032315" cy="3129534"/>
            </a:xfrm>
          </p:grpSpPr>
          <p:grpSp>
            <p:nvGrpSpPr>
              <p:cNvPr id="10" name="组合 9"/>
              <p:cNvGrpSpPr/>
              <p:nvPr/>
            </p:nvGrpSpPr>
            <p:grpSpPr>
              <a:xfrm rot="5400000" flipH="1">
                <a:off x="1522798" y="1432285"/>
                <a:ext cx="1391143" cy="2762203"/>
                <a:chOff x="8138938" y="2604879"/>
                <a:chExt cx="3413659" cy="3385060"/>
              </a:xfrm>
              <a:effectLst>
                <a:outerShdw blurRad="114300" dist="88900" algn="l" rotWithShape="0">
                  <a:prstClr val="black">
                    <a:alpha val="22000"/>
                  </a:prstClr>
                </a:outerShdw>
              </a:effectLst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8170529" y="5657272"/>
                  <a:ext cx="1133643" cy="332667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38244" tIns="69121" rIns="138244" bIns="69121" spcCol="0"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8138938" y="4136266"/>
                  <a:ext cx="2851551" cy="332667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38244" tIns="69121" rIns="138244" bIns="69121" spcCol="0"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8166949" y="3364586"/>
                  <a:ext cx="3385648" cy="33266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38244" tIns="69121" rIns="138244" bIns="69121" spcCol="0"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8150261" y="2604879"/>
                  <a:ext cx="776022" cy="33266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38244" tIns="69121" rIns="138244" bIns="69121" spcCol="0"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225978" y="706336"/>
                <a:ext cx="5032315" cy="3129534"/>
                <a:chOff x="225978" y="706336"/>
                <a:chExt cx="5032315" cy="3129534"/>
              </a:xfrm>
            </p:grpSpPr>
            <p:sp>
              <p:nvSpPr>
                <p:cNvPr id="12" name="TextBox 39"/>
                <p:cNvSpPr txBox="1"/>
                <p:nvPr/>
              </p:nvSpPr>
              <p:spPr>
                <a:xfrm>
                  <a:off x="2098660" y="1944227"/>
                  <a:ext cx="502402" cy="269998"/>
                </a:xfrm>
                <a:prstGeom prst="rect">
                  <a:avLst/>
                </a:prstGeom>
                <a:noFill/>
              </p:spPr>
              <p:txBody>
                <a:bodyPr wrap="square" lIns="69284" tIns="34641" rIns="69284" bIns="34641" rtlCol="0">
                  <a:spAutoFit/>
                </a:bodyPr>
                <a:lstStyle/>
                <a:p>
                  <a:r>
                    <a:rPr lang="en-US" altLang="zh-CN" sz="1200" spc="-114" dirty="0" smtClean="0"/>
                    <a:t>5</a:t>
                  </a:r>
                  <a:endParaRPr lang="zh-CN" altLang="en-US" sz="1200" spc="-114" dirty="0"/>
                </a:p>
              </p:txBody>
            </p:sp>
            <p:sp>
              <p:nvSpPr>
                <p:cNvPr id="14" name="TextBox 41"/>
                <p:cNvSpPr txBox="1"/>
                <p:nvPr/>
              </p:nvSpPr>
              <p:spPr>
                <a:xfrm>
                  <a:off x="1468916" y="2899089"/>
                  <a:ext cx="502402" cy="269998"/>
                </a:xfrm>
                <a:prstGeom prst="rect">
                  <a:avLst/>
                </a:prstGeom>
                <a:noFill/>
              </p:spPr>
              <p:txBody>
                <a:bodyPr wrap="square" lIns="69284" tIns="34641" rIns="69284" bIns="34641" rtlCol="0">
                  <a:spAutoFit/>
                </a:bodyPr>
                <a:lstStyle/>
                <a:p>
                  <a:r>
                    <a:rPr lang="en-US" altLang="zh-CN" sz="1200" spc="-114" dirty="0" smtClean="0"/>
                    <a:t>1</a:t>
                  </a:r>
                  <a:endParaRPr lang="zh-CN" altLang="en-US" sz="1200" spc="-114" dirty="0"/>
                </a:p>
              </p:txBody>
            </p:sp>
            <p:sp>
              <p:nvSpPr>
                <p:cNvPr id="15" name="TextBox 42"/>
                <p:cNvSpPr txBox="1"/>
                <p:nvPr/>
              </p:nvSpPr>
              <p:spPr>
                <a:xfrm>
                  <a:off x="890666" y="2652356"/>
                  <a:ext cx="502402" cy="269998"/>
                </a:xfrm>
                <a:prstGeom prst="rect">
                  <a:avLst/>
                </a:prstGeom>
                <a:noFill/>
              </p:spPr>
              <p:txBody>
                <a:bodyPr wrap="square" lIns="69284" tIns="34641" rIns="69284" bIns="34641" rtlCol="0">
                  <a:spAutoFit/>
                </a:bodyPr>
                <a:lstStyle/>
                <a:p>
                  <a:r>
                    <a:rPr lang="en-US" altLang="zh-CN" sz="1200" spc="-114" dirty="0" smtClean="0"/>
                    <a:t>2</a:t>
                  </a:r>
                  <a:endParaRPr lang="zh-CN" altLang="en-US" sz="1200" spc="-114" dirty="0"/>
                </a:p>
              </p:txBody>
            </p:sp>
            <p:grpSp>
              <p:nvGrpSpPr>
                <p:cNvPr id="16" name="组合 15"/>
                <p:cNvGrpSpPr/>
                <p:nvPr/>
              </p:nvGrpSpPr>
              <p:grpSpPr>
                <a:xfrm>
                  <a:off x="611272" y="706336"/>
                  <a:ext cx="4647021" cy="3129534"/>
                  <a:chOff x="7995318" y="2111921"/>
                  <a:chExt cx="6950668" cy="4683973"/>
                </a:xfrm>
              </p:grpSpPr>
              <p:cxnSp>
                <p:nvCxnSpPr>
                  <p:cNvPr id="18" name="直接箭头连接符 17"/>
                  <p:cNvCxnSpPr/>
                  <p:nvPr/>
                </p:nvCxnSpPr>
                <p:spPr>
                  <a:xfrm flipV="1">
                    <a:off x="8039682" y="6288374"/>
                    <a:ext cx="6906304" cy="379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箭头连接符 18"/>
                  <p:cNvCxnSpPr/>
                  <p:nvPr/>
                </p:nvCxnSpPr>
                <p:spPr>
                  <a:xfrm flipH="1" flipV="1">
                    <a:off x="7995318" y="2111921"/>
                    <a:ext cx="28571" cy="420091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TextBox 79"/>
                  <p:cNvSpPr txBox="1"/>
                  <p:nvPr/>
                </p:nvSpPr>
                <p:spPr>
                  <a:xfrm>
                    <a:off x="9887339" y="6299699"/>
                    <a:ext cx="1097675" cy="488438"/>
                  </a:xfrm>
                  <a:prstGeom prst="rect">
                    <a:avLst/>
                  </a:prstGeom>
                  <a:noFill/>
                </p:spPr>
                <p:txBody>
                  <a:bodyPr wrap="square" lIns="121908" tIns="60953" rIns="121908" bIns="60953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2012</a:t>
                    </a:r>
                    <a:r>
                      <a: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年</a:t>
                    </a:r>
                    <a:endParaRPr lang="zh-CN" altLang="en-US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2" name="TextBox 81"/>
                  <p:cNvSpPr txBox="1"/>
                  <p:nvPr/>
                </p:nvSpPr>
                <p:spPr>
                  <a:xfrm>
                    <a:off x="8857523" y="6307455"/>
                    <a:ext cx="1097675" cy="488439"/>
                  </a:xfrm>
                  <a:prstGeom prst="rect">
                    <a:avLst/>
                  </a:prstGeom>
                  <a:noFill/>
                </p:spPr>
                <p:txBody>
                  <a:bodyPr wrap="square" lIns="121908" tIns="60953" rIns="121908" bIns="60953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2010</a:t>
                    </a:r>
                    <a:r>
                      <a: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年</a:t>
                    </a:r>
                    <a:endParaRPr lang="zh-CN" altLang="en-US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3" name="TextBox 82"/>
                  <p:cNvSpPr txBox="1"/>
                  <p:nvPr/>
                </p:nvSpPr>
                <p:spPr>
                  <a:xfrm>
                    <a:off x="7995318" y="6299922"/>
                    <a:ext cx="1097675" cy="488438"/>
                  </a:xfrm>
                  <a:prstGeom prst="rect">
                    <a:avLst/>
                  </a:prstGeom>
                  <a:noFill/>
                </p:spPr>
                <p:txBody>
                  <a:bodyPr wrap="square" lIns="121908" tIns="60953" rIns="121908" bIns="60953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2009</a:t>
                    </a:r>
                    <a:r>
                      <a: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年</a:t>
                    </a:r>
                    <a:endParaRPr lang="zh-CN" altLang="en-US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7" name="TextBox 82"/>
                <p:cNvSpPr txBox="1"/>
                <p:nvPr/>
              </p:nvSpPr>
              <p:spPr>
                <a:xfrm rot="16200000">
                  <a:off x="-432475" y="2116897"/>
                  <a:ext cx="1614449" cy="297543"/>
                </a:xfrm>
                <a:prstGeom prst="rect">
                  <a:avLst/>
                </a:prstGeom>
                <a:noFill/>
              </p:spPr>
              <p:txBody>
                <a:bodyPr wrap="square" lIns="121908" tIns="60953" rIns="121908" bIns="60953" rtlCol="0">
                  <a:spAutoFit/>
                </a:bodyPr>
                <a:lstStyle/>
                <a:p>
                  <a:r>
                    <a:rPr lang="zh-CN" altLang="en-US" sz="120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年发表论文篇数</a:t>
                  </a:r>
                  <a:endPara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3285242" y="4689742"/>
              <a:ext cx="2720041" cy="316379"/>
              <a:chOff x="3313129" y="4637807"/>
              <a:chExt cx="2720041" cy="316379"/>
            </a:xfrm>
          </p:grpSpPr>
          <p:sp>
            <p:nvSpPr>
              <p:cNvPr id="30" name="TextBox 79"/>
              <p:cNvSpPr txBox="1"/>
              <p:nvPr/>
            </p:nvSpPr>
            <p:spPr>
              <a:xfrm>
                <a:off x="3313129" y="4646424"/>
                <a:ext cx="759080" cy="307762"/>
              </a:xfrm>
              <a:prstGeom prst="rect">
                <a:avLst/>
              </a:prstGeom>
              <a:noFill/>
            </p:spPr>
            <p:txBody>
              <a:bodyPr wrap="square" lIns="121908" tIns="60953" rIns="121908" bIns="60953" rtlCol="0">
                <a:spAutoFit/>
              </a:bodyPr>
              <a:lstStyle/>
              <a:p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2013</a:t>
                </a: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TextBox 79"/>
              <p:cNvSpPr txBox="1"/>
              <p:nvPr/>
            </p:nvSpPr>
            <p:spPr>
              <a:xfrm>
                <a:off x="3969263" y="4637807"/>
                <a:ext cx="759080" cy="307762"/>
              </a:xfrm>
              <a:prstGeom prst="rect">
                <a:avLst/>
              </a:prstGeom>
              <a:noFill/>
            </p:spPr>
            <p:txBody>
              <a:bodyPr wrap="square" lIns="121908" tIns="60953" rIns="121908" bIns="60953" rtlCol="0">
                <a:spAutoFit/>
              </a:bodyPr>
              <a:lstStyle/>
              <a:p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2014</a:t>
                </a: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TextBox 79"/>
              <p:cNvSpPr txBox="1"/>
              <p:nvPr/>
            </p:nvSpPr>
            <p:spPr>
              <a:xfrm>
                <a:off x="4584392" y="4646424"/>
                <a:ext cx="759080" cy="307762"/>
              </a:xfrm>
              <a:prstGeom prst="rect">
                <a:avLst/>
              </a:prstGeom>
              <a:noFill/>
            </p:spPr>
            <p:txBody>
              <a:bodyPr wrap="square" lIns="121908" tIns="60953" rIns="121908" bIns="60953" rtlCol="0">
                <a:spAutoFit/>
              </a:bodyPr>
              <a:lstStyle/>
              <a:p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2016</a:t>
                </a: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TextBox 79"/>
              <p:cNvSpPr txBox="1"/>
              <p:nvPr/>
            </p:nvSpPr>
            <p:spPr>
              <a:xfrm>
                <a:off x="5274090" y="4645770"/>
                <a:ext cx="759080" cy="307762"/>
              </a:xfrm>
              <a:prstGeom prst="rect">
                <a:avLst/>
              </a:prstGeom>
              <a:noFill/>
            </p:spPr>
            <p:txBody>
              <a:bodyPr wrap="square" lIns="121908" tIns="60953" rIns="121908" bIns="60953" rtlCol="0">
                <a:spAutoFit/>
              </a:bodyPr>
              <a:lstStyle/>
              <a:p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2018</a:t>
                </a: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7" name="矩形 36"/>
          <p:cNvSpPr/>
          <p:nvPr/>
        </p:nvSpPr>
        <p:spPr>
          <a:xfrm rot="5400000" flipH="1">
            <a:off x="1953846" y="3929058"/>
            <a:ext cx="234421" cy="2807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44" tIns="69121" rIns="138244" bIns="69121" spcCol="0"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5400000" flipH="1">
            <a:off x="4362494" y="3732335"/>
            <a:ext cx="618233" cy="28077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44" tIns="69121" rIns="138244" bIns="69121" spcCol="0"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5400000" flipH="1">
            <a:off x="4941906" y="3651363"/>
            <a:ext cx="797439" cy="280779"/>
          </a:xfrm>
          <a:prstGeom prst="rect">
            <a:avLst/>
          </a:prstGeom>
          <a:solidFill>
            <a:srgbClr val="E64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44" tIns="69121" rIns="138244" bIns="69121" spcCol="0"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0"/>
          <p:cNvSpPr txBox="1"/>
          <p:nvPr/>
        </p:nvSpPr>
        <p:spPr>
          <a:xfrm>
            <a:off x="3255907" y="2592482"/>
            <a:ext cx="229730" cy="239236"/>
          </a:xfrm>
          <a:prstGeom prst="rect">
            <a:avLst/>
          </a:prstGeom>
          <a:noFill/>
        </p:spPr>
        <p:txBody>
          <a:bodyPr wrap="square" lIns="69284" tIns="34641" rIns="69284" bIns="34641" rtlCol="0">
            <a:spAutoFit/>
          </a:bodyPr>
          <a:lstStyle/>
          <a:p>
            <a:r>
              <a:rPr lang="en-US" altLang="zh-CN" sz="1100" spc="-114" dirty="0" smtClean="0"/>
              <a:t>6</a:t>
            </a:r>
            <a:endParaRPr lang="zh-CN" altLang="en-US" sz="1100" spc="-114" dirty="0"/>
          </a:p>
        </p:txBody>
      </p:sp>
      <p:sp>
        <p:nvSpPr>
          <p:cNvPr id="43" name="TextBox 40"/>
          <p:cNvSpPr txBox="1"/>
          <p:nvPr/>
        </p:nvSpPr>
        <p:spPr>
          <a:xfrm>
            <a:off x="3882690" y="3563609"/>
            <a:ext cx="284362" cy="239236"/>
          </a:xfrm>
          <a:prstGeom prst="rect">
            <a:avLst/>
          </a:prstGeom>
          <a:noFill/>
        </p:spPr>
        <p:txBody>
          <a:bodyPr wrap="square" lIns="69284" tIns="34641" rIns="69284" bIns="34641" rtlCol="0">
            <a:spAutoFit/>
          </a:bodyPr>
          <a:lstStyle/>
          <a:p>
            <a:r>
              <a:rPr lang="en-US" altLang="zh-CN" sz="1100" spc="-114" dirty="0" smtClean="0"/>
              <a:t>1</a:t>
            </a:r>
            <a:endParaRPr lang="zh-CN" altLang="en-US" sz="1100" spc="-114" dirty="0"/>
          </a:p>
        </p:txBody>
      </p:sp>
      <p:sp>
        <p:nvSpPr>
          <p:cNvPr id="45" name="TextBox 40"/>
          <p:cNvSpPr txBox="1"/>
          <p:nvPr/>
        </p:nvSpPr>
        <p:spPr>
          <a:xfrm>
            <a:off x="4528634" y="3234268"/>
            <a:ext cx="229730" cy="239236"/>
          </a:xfrm>
          <a:prstGeom prst="rect">
            <a:avLst/>
          </a:prstGeom>
          <a:noFill/>
        </p:spPr>
        <p:txBody>
          <a:bodyPr wrap="square" lIns="69284" tIns="34641" rIns="69284" bIns="34641" rtlCol="0">
            <a:spAutoFit/>
          </a:bodyPr>
          <a:lstStyle/>
          <a:p>
            <a:r>
              <a:rPr lang="en-US" altLang="zh-CN" sz="1100" spc="-114" dirty="0" smtClean="0"/>
              <a:t>3</a:t>
            </a:r>
            <a:endParaRPr lang="zh-CN" altLang="en-US" sz="1100" spc="-114" dirty="0"/>
          </a:p>
        </p:txBody>
      </p:sp>
      <p:sp>
        <p:nvSpPr>
          <p:cNvPr id="46" name="TextBox 40"/>
          <p:cNvSpPr txBox="1"/>
          <p:nvPr/>
        </p:nvSpPr>
        <p:spPr>
          <a:xfrm>
            <a:off x="5200236" y="2970226"/>
            <a:ext cx="276405" cy="239236"/>
          </a:xfrm>
          <a:prstGeom prst="rect">
            <a:avLst/>
          </a:prstGeom>
          <a:noFill/>
        </p:spPr>
        <p:txBody>
          <a:bodyPr wrap="square" lIns="69284" tIns="34641" rIns="69284" bIns="34641" rtlCol="0">
            <a:spAutoFit/>
          </a:bodyPr>
          <a:lstStyle/>
          <a:p>
            <a:r>
              <a:rPr lang="en-US" altLang="zh-CN" sz="1100" spc="-114" dirty="0" smtClean="0"/>
              <a:t>4</a:t>
            </a:r>
            <a:endParaRPr lang="zh-CN" altLang="en-US" sz="1100" spc="-114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3" y="1974475"/>
            <a:ext cx="8767762" cy="35175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63" y="1557332"/>
            <a:ext cx="7348719" cy="41282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35" y="1527214"/>
            <a:ext cx="7721066" cy="441203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58" y="188580"/>
            <a:ext cx="3377862" cy="248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27"/>
          <p:cNvSpPr txBox="1">
            <a:spLocks noChangeArrowheads="1"/>
          </p:cNvSpPr>
          <p:nvPr/>
        </p:nvSpPr>
        <p:spPr bwMode="auto">
          <a:xfrm>
            <a:off x="1979664" y="1630189"/>
            <a:ext cx="64808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感谢大家对</a:t>
            </a:r>
            <a:r>
              <a:rPr lang="en-US" altLang="zh-CN" sz="3200" b="1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海洋与湖沼</a:t>
            </a:r>
            <a:r>
              <a:rPr lang="en-US" altLang="zh-CN" sz="3200" b="1" dirty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的支持！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ct val="150000"/>
              </a:lnSpc>
              <a:buNone/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欢迎各位专家投稿、审稿！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10042" y="3217183"/>
            <a:ext cx="5220084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网 址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:   http://qdhys.ijournal.cn/hyyhz/ch/index.aspx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电  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话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:   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0532-82898753</a:t>
            </a:r>
          </a:p>
          <a:p>
            <a:pPr>
              <a:lnSpc>
                <a:spcPct val="125000"/>
              </a:lnSpc>
              <a:buNone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E-mail: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ols@qdio.ac.cn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10" y="4063659"/>
            <a:ext cx="2578612" cy="257861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128"/>
          <p:cNvGrpSpPr>
            <a:grpSpLocks/>
          </p:cNvGrpSpPr>
          <p:nvPr/>
        </p:nvGrpSpPr>
        <p:grpSpPr bwMode="auto">
          <a:xfrm>
            <a:off x="5057775" y="2124075"/>
            <a:ext cx="647700" cy="454025"/>
            <a:chOff x="4604" y="757"/>
            <a:chExt cx="408" cy="286"/>
          </a:xfrm>
        </p:grpSpPr>
        <p:sp>
          <p:nvSpPr>
            <p:cNvPr id="14459" name="AutoShape 129"/>
            <p:cNvSpPr>
              <a:spLocks noChangeArrowheads="1"/>
            </p:cNvSpPr>
            <p:nvPr/>
          </p:nvSpPr>
          <p:spPr bwMode="auto">
            <a:xfrm>
              <a:off x="4785" y="847"/>
              <a:ext cx="227" cy="196"/>
            </a:xfrm>
            <a:prstGeom prst="hexagon">
              <a:avLst>
                <a:gd name="adj" fmla="val 28954"/>
                <a:gd name="vf" fmla="val 115470"/>
              </a:avLst>
            </a:prstGeom>
            <a:solidFill>
              <a:srgbClr val="0066FF">
                <a:alpha val="12157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2" charset="-122"/>
                <a:ea typeface="微软雅黑" pitchFamily="2" charset="-122"/>
              </a:endParaRPr>
            </a:p>
          </p:txBody>
        </p:sp>
        <p:sp>
          <p:nvSpPr>
            <p:cNvPr id="14460" name="AutoShape 130"/>
            <p:cNvSpPr>
              <a:spLocks noChangeArrowheads="1"/>
            </p:cNvSpPr>
            <p:nvPr/>
          </p:nvSpPr>
          <p:spPr bwMode="auto">
            <a:xfrm>
              <a:off x="4604" y="757"/>
              <a:ext cx="227" cy="196"/>
            </a:xfrm>
            <a:prstGeom prst="hexagon">
              <a:avLst>
                <a:gd name="adj" fmla="val 28954"/>
                <a:gd name="vf" fmla="val 115470"/>
              </a:avLst>
            </a:prstGeom>
            <a:solidFill>
              <a:srgbClr val="0066FF">
                <a:alpha val="52940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2" charset="-122"/>
                <a:ea typeface="微软雅黑" pitchFamily="2" charset="-122"/>
              </a:endParaRPr>
            </a:p>
          </p:txBody>
        </p:sp>
      </p:grpSp>
      <p:grpSp>
        <p:nvGrpSpPr>
          <p:cNvPr id="14338" name="组合 10"/>
          <p:cNvGrpSpPr>
            <a:grpSpLocks/>
          </p:cNvGrpSpPr>
          <p:nvPr/>
        </p:nvGrpSpPr>
        <p:grpSpPr bwMode="auto">
          <a:xfrm>
            <a:off x="5392917" y="1421606"/>
            <a:ext cx="2612858" cy="852488"/>
            <a:chOff x="5535558" y="1311371"/>
            <a:chExt cx="2334484" cy="853106"/>
          </a:xfrm>
        </p:grpSpPr>
        <p:sp>
          <p:nvSpPr>
            <p:cNvPr id="12" name="TextBox 11"/>
            <p:cNvSpPr txBox="1"/>
            <p:nvPr/>
          </p:nvSpPr>
          <p:spPr>
            <a:xfrm>
              <a:off x="5619669" y="1311371"/>
              <a:ext cx="2250373" cy="841985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期 刊 介 绍</a:t>
              </a:r>
              <a:endParaRPr lang="zh-CN" altLang="en-US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626017" y="1743484"/>
              <a:ext cx="0" cy="42099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流程图: 联系 13"/>
            <p:cNvSpPr/>
            <p:nvPr/>
          </p:nvSpPr>
          <p:spPr>
            <a:xfrm>
              <a:off x="5535558" y="1724420"/>
              <a:ext cx="169809" cy="169986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632365" y="2151768"/>
              <a:ext cx="3221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39" name="组合 15"/>
          <p:cNvGrpSpPr>
            <a:grpSpLocks/>
          </p:cNvGrpSpPr>
          <p:nvPr/>
        </p:nvGrpSpPr>
        <p:grpSpPr bwMode="auto">
          <a:xfrm>
            <a:off x="5412927" y="2901954"/>
            <a:ext cx="2592848" cy="854075"/>
            <a:chOff x="5535558" y="1311371"/>
            <a:chExt cx="2317027" cy="853106"/>
          </a:xfrm>
        </p:grpSpPr>
        <p:sp>
          <p:nvSpPr>
            <p:cNvPr id="17" name="TextBox 16"/>
            <p:cNvSpPr txBox="1"/>
            <p:nvPr/>
          </p:nvSpPr>
          <p:spPr>
            <a:xfrm>
              <a:off x="5619670" y="1311371"/>
              <a:ext cx="2232915" cy="842007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稿件处理流程</a:t>
              </a:r>
              <a:endParaRPr lang="zh-CN" altLang="en-US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5626018" y="1744267"/>
              <a:ext cx="0" cy="42021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流程图: 联系 18"/>
            <p:cNvSpPr/>
            <p:nvPr/>
          </p:nvSpPr>
          <p:spPr>
            <a:xfrm>
              <a:off x="5535558" y="1725239"/>
              <a:ext cx="169810" cy="168084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5632366" y="2148620"/>
              <a:ext cx="32216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0" name="组合 20"/>
          <p:cNvGrpSpPr>
            <a:grpSpLocks/>
          </p:cNvGrpSpPr>
          <p:nvPr/>
        </p:nvGrpSpPr>
        <p:grpSpPr bwMode="auto">
          <a:xfrm>
            <a:off x="5418136" y="4364042"/>
            <a:ext cx="3042368" cy="1031871"/>
            <a:chOff x="5535558" y="1311371"/>
            <a:chExt cx="2028897" cy="853106"/>
          </a:xfrm>
          <a:noFill/>
        </p:grpSpPr>
        <p:sp>
          <p:nvSpPr>
            <p:cNvPr id="22" name="TextBox 21"/>
            <p:cNvSpPr txBox="1"/>
            <p:nvPr/>
          </p:nvSpPr>
          <p:spPr>
            <a:xfrm>
              <a:off x="5619670" y="1311371"/>
              <a:ext cx="1944785" cy="842007"/>
            </a:xfrm>
            <a:prstGeom prst="roundRect">
              <a:avLst>
                <a:gd name="adj" fmla="val 8176"/>
              </a:avLst>
            </a:prstGeom>
            <a:grp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浙江</a:t>
              </a: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大学来稿</a:t>
              </a:r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统计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626018" y="1744267"/>
              <a:ext cx="0" cy="420210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流程图: 联系 23"/>
            <p:cNvSpPr/>
            <p:nvPr/>
          </p:nvSpPr>
          <p:spPr>
            <a:xfrm>
              <a:off x="5535558" y="1725239"/>
              <a:ext cx="169810" cy="168084"/>
            </a:xfrm>
            <a:prstGeom prst="flowChartConnector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5632366" y="2148620"/>
              <a:ext cx="32216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2" name="组合 30"/>
          <p:cNvGrpSpPr>
            <a:grpSpLocks/>
          </p:cNvGrpSpPr>
          <p:nvPr/>
        </p:nvGrpSpPr>
        <p:grpSpPr bwMode="auto">
          <a:xfrm>
            <a:off x="358775" y="2133600"/>
            <a:ext cx="4157663" cy="3262313"/>
            <a:chOff x="-27211" y="2542952"/>
            <a:chExt cx="4157663" cy="3262312"/>
          </a:xfrm>
        </p:grpSpPr>
        <p:grpSp>
          <p:nvGrpSpPr>
            <p:cNvPr id="14351" name="Group 23"/>
            <p:cNvGrpSpPr>
              <a:grpSpLocks/>
            </p:cNvGrpSpPr>
            <p:nvPr/>
          </p:nvGrpSpPr>
          <p:grpSpPr bwMode="auto">
            <a:xfrm>
              <a:off x="-27211" y="4343177"/>
              <a:ext cx="636588" cy="454025"/>
              <a:chOff x="930" y="2254"/>
              <a:chExt cx="401" cy="286"/>
            </a:xfrm>
          </p:grpSpPr>
          <p:sp>
            <p:nvSpPr>
              <p:cNvPr id="14441" name="AutoShape 24"/>
              <p:cNvSpPr>
                <a:spLocks noChangeArrowheads="1"/>
              </p:cNvSpPr>
              <p:nvPr/>
            </p:nvSpPr>
            <p:spPr bwMode="auto">
              <a:xfrm>
                <a:off x="1104" y="2344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00CC">
                  <a:alpha val="38823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442" name="AutoShape 25"/>
              <p:cNvSpPr>
                <a:spLocks noChangeArrowheads="1"/>
              </p:cNvSpPr>
              <p:nvPr/>
            </p:nvSpPr>
            <p:spPr bwMode="auto">
              <a:xfrm>
                <a:off x="930" y="2254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00CC">
                  <a:alpha val="1686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14352" name="AutoShape 26"/>
            <p:cNvSpPr>
              <a:spLocks noChangeArrowheads="1"/>
            </p:cNvSpPr>
            <p:nvPr/>
          </p:nvSpPr>
          <p:spPr bwMode="auto">
            <a:xfrm>
              <a:off x="2492152" y="5494114"/>
              <a:ext cx="360362" cy="311150"/>
            </a:xfrm>
            <a:prstGeom prst="hexagon">
              <a:avLst>
                <a:gd name="adj" fmla="val 28954"/>
                <a:gd name="vf" fmla="val 115470"/>
              </a:avLst>
            </a:prstGeom>
            <a:solidFill>
              <a:srgbClr val="FF9900">
                <a:alpha val="14117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grpSp>
          <p:nvGrpSpPr>
            <p:cNvPr id="14353" name="Group 27"/>
            <p:cNvGrpSpPr>
              <a:grpSpLocks/>
            </p:cNvGrpSpPr>
            <p:nvPr/>
          </p:nvGrpSpPr>
          <p:grpSpPr bwMode="auto">
            <a:xfrm>
              <a:off x="476029" y="2542955"/>
              <a:ext cx="3654430" cy="2887664"/>
              <a:chOff x="1701" y="938"/>
              <a:chExt cx="2302" cy="1819"/>
            </a:xfrm>
          </p:grpSpPr>
          <p:sp>
            <p:nvSpPr>
              <p:cNvPr id="14374" name="AutoShape 28"/>
              <p:cNvSpPr>
                <a:spLocks noChangeArrowheads="1"/>
              </p:cNvSpPr>
              <p:nvPr/>
            </p:nvSpPr>
            <p:spPr bwMode="auto">
              <a:xfrm>
                <a:off x="2904" y="115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607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grpSp>
            <p:nvGrpSpPr>
              <p:cNvPr id="14375" name="Group 29"/>
              <p:cNvGrpSpPr>
                <a:grpSpLocks/>
              </p:cNvGrpSpPr>
              <p:nvPr/>
            </p:nvGrpSpPr>
            <p:grpSpPr bwMode="auto">
              <a:xfrm>
                <a:off x="1701" y="938"/>
                <a:ext cx="2302" cy="1819"/>
                <a:chOff x="1701" y="938"/>
                <a:chExt cx="2302" cy="1819"/>
              </a:xfrm>
            </p:grpSpPr>
            <p:grpSp>
              <p:nvGrpSpPr>
                <p:cNvPr id="14376" name="Group 30"/>
                <p:cNvGrpSpPr>
                  <a:grpSpLocks/>
                </p:cNvGrpSpPr>
                <p:nvPr/>
              </p:nvGrpSpPr>
              <p:grpSpPr bwMode="auto">
                <a:xfrm>
                  <a:off x="1701" y="938"/>
                  <a:ext cx="2302" cy="1819"/>
                  <a:chOff x="1701" y="938"/>
                  <a:chExt cx="2302" cy="1819"/>
                </a:xfrm>
              </p:grpSpPr>
              <p:grpSp>
                <p:nvGrpSpPr>
                  <p:cNvPr id="14378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701" y="938"/>
                    <a:ext cx="2302" cy="1819"/>
                    <a:chOff x="1701" y="938"/>
                    <a:chExt cx="2302" cy="1819"/>
                  </a:xfrm>
                </p:grpSpPr>
                <p:sp>
                  <p:nvSpPr>
                    <p:cNvPr id="14380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46" y="1478"/>
                      <a:ext cx="227" cy="196"/>
                    </a:xfrm>
                    <a:prstGeom prst="hexagon">
                      <a:avLst>
                        <a:gd name="adj" fmla="val 28954"/>
                        <a:gd name="vf" fmla="val 115470"/>
                      </a:avLst>
                    </a:prstGeom>
                    <a:solidFill>
                      <a:srgbClr val="00CC66">
                        <a:alpha val="32156"/>
                      </a:srgbClr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14381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1" y="938"/>
                      <a:ext cx="2302" cy="1819"/>
                      <a:chOff x="1704" y="931"/>
                      <a:chExt cx="2302" cy="1819"/>
                    </a:xfrm>
                  </p:grpSpPr>
                  <p:grpSp>
                    <p:nvGrpSpPr>
                      <p:cNvPr id="14382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4" y="931"/>
                        <a:ext cx="2302" cy="1819"/>
                        <a:chOff x="1704" y="931"/>
                        <a:chExt cx="2302" cy="1819"/>
                      </a:xfrm>
                    </p:grpSpPr>
                    <p:sp>
                      <p:nvSpPr>
                        <p:cNvPr id="14386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44" y="1664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0066FF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4387" name="AutoShape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59" y="2056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FF9900">
                            <a:alpha val="76862"/>
                          </a:srgbClr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4388" name="AutoShape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11" y="2074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9900CC">
                            <a:alpha val="70195"/>
                          </a:srgbClr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Calibri" pitchFamily="34" charset="0"/>
                          </a:endParaRPr>
                        </a:p>
                      </p:txBody>
                    </p:sp>
                    <p:grpSp>
                      <p:nvGrpSpPr>
                        <p:cNvPr id="14389" name="Group 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04" y="931"/>
                          <a:ext cx="2302" cy="1819"/>
                          <a:chOff x="1704" y="931"/>
                          <a:chExt cx="2302" cy="1819"/>
                        </a:xfrm>
                      </p:grpSpPr>
                      <p:sp>
                        <p:nvSpPr>
                          <p:cNvPr id="14390" name="AutoShape 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67" y="157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1" name="AutoShape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70" y="137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2" name="AutoShape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96" y="126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4509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3" name="AutoShape 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87" y="216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4" name="AutoShape 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01" y="147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5" name="AutoShap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25" y="175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6" name="AutoShape 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10" y="225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4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7" name="AutoShap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03" y="135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84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8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7" y="125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9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29" y="177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07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0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06" y="187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1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57" y="187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4588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2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28" y="195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0195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3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70" y="174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607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4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53" y="115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1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5" name="AutoShape 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83" y="196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6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74" y="176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7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52" y="186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8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02" y="184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9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14" y="15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7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0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9" y="146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8509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1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34" y="21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098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2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99" y="167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803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3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55" y="167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86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4" name="AutoShap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83" y="178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5" name="AutoShape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45" y="183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392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6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02" y="172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000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7" name="AutoShape 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91" y="165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7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8" name="AutoShape 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25" y="116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1215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9" name="AutoShape 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4" y="145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84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0" name="AutoShape 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33" y="234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843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1" name="AutoShape 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2" y="235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3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2" name="AutoShap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41" y="126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5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3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44" y="134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4392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4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0" y="194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5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3" y="106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509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6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9" y="25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88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7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64" y="117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3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8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53" y="93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92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9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79" y="162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0" name="AutoShape 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03" y="204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0195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1" name="AutoShap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43" y="236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2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35" y="197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3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59" y="203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4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04" y="168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1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5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30" y="164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3098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6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62" y="22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27843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7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35" y="217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8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65" y="246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9" name="AutoShape 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36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40" name="AutoShape 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29" y="136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4383" name="AutoShap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21" y="1569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FF0066">
                          <a:alpha val="61960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4384" name="AutoShape 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0" y="1541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0066FF">
                          <a:alpha val="61960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4385" name="AutoShap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14" y="2275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9900CC">
                          <a:alpha val="56862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14379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3283" y="2147"/>
                    <a:ext cx="227" cy="196"/>
                  </a:xfrm>
                  <a:prstGeom prst="hexagon">
                    <a:avLst>
                      <a:gd name="adj" fmla="val 28954"/>
                      <a:gd name="vf" fmla="val 115470"/>
                    </a:avLst>
                  </a:prstGeom>
                  <a:solidFill>
                    <a:srgbClr val="AAE600">
                      <a:alpha val="21960"/>
                    </a:srgbClr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4377" name="AutoShape 94"/>
                <p:cNvSpPr>
                  <a:spLocks noChangeArrowheads="1"/>
                </p:cNvSpPr>
                <p:nvPr/>
              </p:nvSpPr>
              <p:spPr bwMode="auto">
                <a:xfrm>
                  <a:off x="2766" y="2464"/>
                  <a:ext cx="227" cy="196"/>
                </a:xfrm>
                <a:prstGeom prst="hexagon">
                  <a:avLst>
                    <a:gd name="adj" fmla="val 28954"/>
                    <a:gd name="vf" fmla="val 115470"/>
                  </a:avLst>
                </a:prstGeom>
                <a:solidFill>
                  <a:srgbClr val="9900CC">
                    <a:alpha val="12157"/>
                  </a:srgb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4354" name="Group 110"/>
            <p:cNvGrpSpPr>
              <a:grpSpLocks/>
            </p:cNvGrpSpPr>
            <p:nvPr/>
          </p:nvGrpSpPr>
          <p:grpSpPr bwMode="auto">
            <a:xfrm>
              <a:off x="836393" y="2974754"/>
              <a:ext cx="638176" cy="636588"/>
              <a:chOff x="1519" y="1096"/>
              <a:chExt cx="402" cy="401"/>
            </a:xfrm>
          </p:grpSpPr>
          <p:sp>
            <p:nvSpPr>
              <p:cNvPr id="14371" name="AutoShape 111"/>
              <p:cNvSpPr>
                <a:spLocks noChangeArrowheads="1"/>
              </p:cNvSpPr>
              <p:nvPr/>
            </p:nvSpPr>
            <p:spPr bwMode="auto">
              <a:xfrm>
                <a:off x="1694" y="1202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72" name="AutoShape 112"/>
              <p:cNvSpPr>
                <a:spLocks noChangeArrowheads="1"/>
              </p:cNvSpPr>
              <p:nvPr/>
            </p:nvSpPr>
            <p:spPr bwMode="auto">
              <a:xfrm>
                <a:off x="1519" y="1301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2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73" name="AutoShape 113"/>
              <p:cNvSpPr>
                <a:spLocks noChangeArrowheads="1"/>
              </p:cNvSpPr>
              <p:nvPr/>
            </p:nvSpPr>
            <p:spPr bwMode="auto">
              <a:xfrm>
                <a:off x="1524" y="109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14355" name="Group 114"/>
            <p:cNvGrpSpPr>
              <a:grpSpLocks/>
            </p:cNvGrpSpPr>
            <p:nvPr/>
          </p:nvGrpSpPr>
          <p:grpSpPr bwMode="auto">
            <a:xfrm>
              <a:off x="2204825" y="2542952"/>
              <a:ext cx="647701" cy="454025"/>
              <a:chOff x="4604" y="757"/>
              <a:chExt cx="408" cy="286"/>
            </a:xfrm>
          </p:grpSpPr>
          <p:sp>
            <p:nvSpPr>
              <p:cNvPr id="14369" name="AutoShape 115"/>
              <p:cNvSpPr>
                <a:spLocks noChangeArrowheads="1"/>
              </p:cNvSpPr>
              <p:nvPr/>
            </p:nvSpPr>
            <p:spPr bwMode="auto">
              <a:xfrm>
                <a:off x="4785" y="84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70" name="AutoShape 116"/>
              <p:cNvSpPr>
                <a:spLocks noChangeArrowheads="1"/>
              </p:cNvSpPr>
              <p:nvPr/>
            </p:nvSpPr>
            <p:spPr bwMode="auto">
              <a:xfrm>
                <a:off x="4604" y="75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588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14356" name="Group 117"/>
            <p:cNvGrpSpPr>
              <a:grpSpLocks/>
            </p:cNvGrpSpPr>
            <p:nvPr/>
          </p:nvGrpSpPr>
          <p:grpSpPr bwMode="auto">
            <a:xfrm>
              <a:off x="2781088" y="2974752"/>
              <a:ext cx="647701" cy="454025"/>
              <a:chOff x="4604" y="757"/>
              <a:chExt cx="408" cy="286"/>
            </a:xfrm>
          </p:grpSpPr>
          <p:sp>
            <p:nvSpPr>
              <p:cNvPr id="14367" name="AutoShape 118"/>
              <p:cNvSpPr>
                <a:spLocks noChangeArrowheads="1"/>
              </p:cNvSpPr>
              <p:nvPr/>
            </p:nvSpPr>
            <p:spPr bwMode="auto">
              <a:xfrm>
                <a:off x="4785" y="84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68" name="AutoShape 119"/>
              <p:cNvSpPr>
                <a:spLocks noChangeArrowheads="1"/>
              </p:cNvSpPr>
              <p:nvPr/>
            </p:nvSpPr>
            <p:spPr bwMode="auto">
              <a:xfrm>
                <a:off x="4604" y="75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588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14357" name="Group 120"/>
            <p:cNvGrpSpPr>
              <a:grpSpLocks/>
            </p:cNvGrpSpPr>
            <p:nvPr/>
          </p:nvGrpSpPr>
          <p:grpSpPr bwMode="auto">
            <a:xfrm>
              <a:off x="2565181" y="4414614"/>
              <a:ext cx="638176" cy="636588"/>
              <a:chOff x="1519" y="1096"/>
              <a:chExt cx="402" cy="401"/>
            </a:xfrm>
          </p:grpSpPr>
          <p:sp>
            <p:nvSpPr>
              <p:cNvPr id="14364" name="AutoShape 121"/>
              <p:cNvSpPr>
                <a:spLocks noChangeArrowheads="1"/>
              </p:cNvSpPr>
              <p:nvPr/>
            </p:nvSpPr>
            <p:spPr bwMode="auto">
              <a:xfrm>
                <a:off x="1694" y="1202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9900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65" name="AutoShape 122"/>
              <p:cNvSpPr>
                <a:spLocks noChangeArrowheads="1"/>
              </p:cNvSpPr>
              <p:nvPr/>
            </p:nvSpPr>
            <p:spPr bwMode="auto">
              <a:xfrm>
                <a:off x="1519" y="1301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9900">
                  <a:alpha val="10196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66" name="AutoShape 123"/>
              <p:cNvSpPr>
                <a:spLocks noChangeArrowheads="1"/>
              </p:cNvSpPr>
              <p:nvPr/>
            </p:nvSpPr>
            <p:spPr bwMode="auto">
              <a:xfrm>
                <a:off x="1524" y="109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CC00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14358" name="Group 124"/>
            <p:cNvGrpSpPr>
              <a:grpSpLocks/>
            </p:cNvGrpSpPr>
            <p:nvPr/>
          </p:nvGrpSpPr>
          <p:grpSpPr bwMode="auto">
            <a:xfrm>
              <a:off x="907831" y="3982814"/>
              <a:ext cx="638176" cy="636588"/>
              <a:chOff x="1519" y="1096"/>
              <a:chExt cx="402" cy="401"/>
            </a:xfrm>
          </p:grpSpPr>
          <p:sp>
            <p:nvSpPr>
              <p:cNvPr id="14361" name="AutoShape 125"/>
              <p:cNvSpPr>
                <a:spLocks noChangeArrowheads="1"/>
              </p:cNvSpPr>
              <p:nvPr/>
            </p:nvSpPr>
            <p:spPr bwMode="auto">
              <a:xfrm>
                <a:off x="1694" y="1202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62" name="AutoShape 126"/>
              <p:cNvSpPr>
                <a:spLocks noChangeArrowheads="1"/>
              </p:cNvSpPr>
              <p:nvPr/>
            </p:nvSpPr>
            <p:spPr bwMode="auto">
              <a:xfrm>
                <a:off x="1519" y="1301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10196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63" name="AutoShape 127"/>
              <p:cNvSpPr>
                <a:spLocks noChangeArrowheads="1"/>
              </p:cNvSpPr>
              <p:nvPr/>
            </p:nvSpPr>
            <p:spPr bwMode="auto">
              <a:xfrm>
                <a:off x="1524" y="109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14359" name="Oval 133"/>
            <p:cNvSpPr>
              <a:spLocks noChangeArrowheads="1"/>
            </p:cNvSpPr>
            <p:nvPr/>
          </p:nvSpPr>
          <p:spPr bwMode="auto">
            <a:xfrm rot="-8054464">
              <a:off x="2708090" y="2971564"/>
              <a:ext cx="71437" cy="71438"/>
            </a:xfrm>
            <a:prstGeom prst="ellipse">
              <a:avLst/>
            </a:prstGeom>
            <a:noFill/>
            <a:ln w="12700">
              <a:solidFill>
                <a:srgbClr val="0066FF">
                  <a:alpha val="12157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4360" name="Oval 169"/>
            <p:cNvSpPr>
              <a:spLocks noChangeArrowheads="1"/>
            </p:cNvSpPr>
            <p:nvPr/>
          </p:nvSpPr>
          <p:spPr bwMode="auto">
            <a:xfrm rot="18854464" flipH="1">
              <a:off x="1371390" y="3289558"/>
              <a:ext cx="71438" cy="63404"/>
            </a:xfrm>
            <a:prstGeom prst="ellipse">
              <a:avLst/>
            </a:prstGeom>
            <a:noFill/>
            <a:ln w="12700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</p:grpSp>
      <p:sp>
        <p:nvSpPr>
          <p:cNvPr id="124" name="AutoShape 26"/>
          <p:cNvSpPr>
            <a:spLocks noChangeArrowheads="1"/>
          </p:cNvSpPr>
          <p:nvPr/>
        </p:nvSpPr>
        <p:spPr bwMode="auto">
          <a:xfrm>
            <a:off x="4787900" y="4054475"/>
            <a:ext cx="360363" cy="311150"/>
          </a:xfrm>
          <a:prstGeom prst="hexagon">
            <a:avLst>
              <a:gd name="adj" fmla="val 28954"/>
              <a:gd name="vf" fmla="val 115470"/>
            </a:avLst>
          </a:prstGeom>
          <a:solidFill>
            <a:schemeClr val="bg1">
              <a:lumMod val="75000"/>
              <a:alpha val="14117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344" name="AutoShape 78"/>
          <p:cNvSpPr>
            <a:spLocks noChangeArrowheads="1"/>
          </p:cNvSpPr>
          <p:nvPr/>
        </p:nvSpPr>
        <p:spPr bwMode="auto">
          <a:xfrm>
            <a:off x="5075238" y="3384550"/>
            <a:ext cx="360362" cy="311150"/>
          </a:xfrm>
          <a:prstGeom prst="hexagon">
            <a:avLst>
              <a:gd name="adj" fmla="val 28954"/>
              <a:gd name="vf" fmla="val 115470"/>
            </a:avLst>
          </a:prstGeom>
          <a:solidFill>
            <a:srgbClr val="AAE600">
              <a:alpha val="14117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微软雅黑" pitchFamily="2" charset="-122"/>
              <a:ea typeface="微软雅黑" pitchFamily="2" charset="-122"/>
            </a:endParaRPr>
          </a:p>
        </p:txBody>
      </p:sp>
      <p:sp>
        <p:nvSpPr>
          <p:cNvPr id="14345" name="AutoShape 78"/>
          <p:cNvSpPr>
            <a:spLocks noChangeArrowheads="1"/>
          </p:cNvSpPr>
          <p:nvPr/>
        </p:nvSpPr>
        <p:spPr bwMode="auto">
          <a:xfrm>
            <a:off x="4572000" y="4702175"/>
            <a:ext cx="360363" cy="311150"/>
          </a:xfrm>
          <a:prstGeom prst="hexagon">
            <a:avLst>
              <a:gd name="adj" fmla="val 28954"/>
              <a:gd name="vf" fmla="val 115470"/>
            </a:avLst>
          </a:prstGeom>
          <a:solidFill>
            <a:srgbClr val="AAE600">
              <a:alpha val="34117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微软雅黑" pitchFamily="2" charset="-122"/>
              <a:ea typeface="微软雅黑" pitchFamily="2" charset="-122"/>
            </a:endParaRPr>
          </a:p>
        </p:txBody>
      </p:sp>
      <p:sp>
        <p:nvSpPr>
          <p:cNvPr id="127" name="标题 1"/>
          <p:cNvSpPr>
            <a:spLocks noGrp="1"/>
          </p:cNvSpPr>
          <p:nvPr>
            <p:ph type="title"/>
          </p:nvPr>
        </p:nvSpPr>
        <p:spPr>
          <a:xfrm>
            <a:off x="614365" y="261147"/>
            <a:ext cx="1250953" cy="431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目  录</a:t>
            </a:r>
            <a:r>
              <a:rPr lang="zh-CN" altLang="en-US" sz="22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/>
            </a:r>
            <a:br>
              <a:rPr lang="zh-CN" altLang="en-US" sz="22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</a:br>
            <a:endParaRPr lang="zh-CN" altLang="en-US" sz="2200" dirty="0">
              <a:solidFill>
                <a:schemeClr val="bg1">
                  <a:lumMod val="65000"/>
                </a:schemeClr>
              </a:solidFill>
              <a:ea typeface="微软雅黑" pitchFamily="34" charset="-122"/>
              <a:cs typeface="Arial Unicode MS" pitchFamily="34" charset="-122"/>
            </a:endParaRPr>
          </a:p>
        </p:txBody>
      </p:sp>
      <p:grpSp>
        <p:nvGrpSpPr>
          <p:cNvPr id="14347" name="组合 127"/>
          <p:cNvGrpSpPr>
            <a:grpSpLocks/>
          </p:cNvGrpSpPr>
          <p:nvPr/>
        </p:nvGrpSpPr>
        <p:grpSpPr bwMode="auto">
          <a:xfrm>
            <a:off x="250825" y="323850"/>
            <a:ext cx="265113" cy="417513"/>
            <a:chOff x="4677714" y="3025526"/>
            <a:chExt cx="264423" cy="504056"/>
          </a:xfrm>
        </p:grpSpPr>
        <p:cxnSp>
          <p:nvCxnSpPr>
            <p:cNvPr id="129" name="直接连接符 128"/>
            <p:cNvCxnSpPr/>
            <p:nvPr/>
          </p:nvCxnSpPr>
          <p:spPr>
            <a:xfrm>
              <a:off x="4942137" y="3025526"/>
              <a:ext cx="0" cy="50405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4802801" y="3025526"/>
              <a:ext cx="0" cy="360313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4677714" y="3027443"/>
              <a:ext cx="0" cy="180157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128"/>
          <p:cNvGrpSpPr>
            <a:grpSpLocks/>
          </p:cNvGrpSpPr>
          <p:nvPr/>
        </p:nvGrpSpPr>
        <p:grpSpPr bwMode="auto">
          <a:xfrm>
            <a:off x="5057775" y="2124075"/>
            <a:ext cx="647700" cy="454025"/>
            <a:chOff x="4604" y="757"/>
            <a:chExt cx="408" cy="286"/>
          </a:xfrm>
        </p:grpSpPr>
        <p:sp>
          <p:nvSpPr>
            <p:cNvPr id="14459" name="AutoShape 129"/>
            <p:cNvSpPr>
              <a:spLocks noChangeArrowheads="1"/>
            </p:cNvSpPr>
            <p:nvPr/>
          </p:nvSpPr>
          <p:spPr bwMode="auto">
            <a:xfrm>
              <a:off x="4785" y="847"/>
              <a:ext cx="227" cy="196"/>
            </a:xfrm>
            <a:prstGeom prst="hexagon">
              <a:avLst>
                <a:gd name="adj" fmla="val 28954"/>
                <a:gd name="vf" fmla="val 115470"/>
              </a:avLst>
            </a:prstGeom>
            <a:solidFill>
              <a:srgbClr val="0066FF">
                <a:alpha val="12157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2" charset="-122"/>
                <a:ea typeface="微软雅黑" pitchFamily="2" charset="-122"/>
              </a:endParaRPr>
            </a:p>
          </p:txBody>
        </p:sp>
        <p:sp>
          <p:nvSpPr>
            <p:cNvPr id="14460" name="AutoShape 130"/>
            <p:cNvSpPr>
              <a:spLocks noChangeArrowheads="1"/>
            </p:cNvSpPr>
            <p:nvPr/>
          </p:nvSpPr>
          <p:spPr bwMode="auto">
            <a:xfrm>
              <a:off x="4604" y="757"/>
              <a:ext cx="227" cy="196"/>
            </a:xfrm>
            <a:prstGeom prst="hexagon">
              <a:avLst>
                <a:gd name="adj" fmla="val 28954"/>
                <a:gd name="vf" fmla="val 115470"/>
              </a:avLst>
            </a:prstGeom>
            <a:solidFill>
              <a:srgbClr val="0066FF">
                <a:alpha val="52940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2" charset="-122"/>
                <a:ea typeface="微软雅黑" pitchFamily="2" charset="-122"/>
              </a:endParaRPr>
            </a:p>
          </p:txBody>
        </p:sp>
      </p:grpSp>
      <p:grpSp>
        <p:nvGrpSpPr>
          <p:cNvPr id="14338" name="组合 10"/>
          <p:cNvGrpSpPr>
            <a:grpSpLocks/>
          </p:cNvGrpSpPr>
          <p:nvPr/>
        </p:nvGrpSpPr>
        <p:grpSpPr bwMode="auto">
          <a:xfrm>
            <a:off x="5392917" y="1421606"/>
            <a:ext cx="2612858" cy="852488"/>
            <a:chOff x="5535558" y="1311371"/>
            <a:chExt cx="2334484" cy="853106"/>
          </a:xfrm>
        </p:grpSpPr>
        <p:sp>
          <p:nvSpPr>
            <p:cNvPr id="12" name="TextBox 11"/>
            <p:cNvSpPr txBox="1"/>
            <p:nvPr/>
          </p:nvSpPr>
          <p:spPr>
            <a:xfrm>
              <a:off x="5619669" y="1311371"/>
              <a:ext cx="2250373" cy="841985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FF0000"/>
              </a:solidFill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期 刊 介 绍</a:t>
              </a:r>
              <a:endPara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626017" y="1743484"/>
              <a:ext cx="0" cy="42099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流程图: 联系 13"/>
            <p:cNvSpPr/>
            <p:nvPr/>
          </p:nvSpPr>
          <p:spPr>
            <a:xfrm>
              <a:off x="5535558" y="1724420"/>
              <a:ext cx="169809" cy="169986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632365" y="2151768"/>
              <a:ext cx="3221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39" name="组合 15"/>
          <p:cNvGrpSpPr>
            <a:grpSpLocks/>
          </p:cNvGrpSpPr>
          <p:nvPr/>
        </p:nvGrpSpPr>
        <p:grpSpPr bwMode="auto">
          <a:xfrm>
            <a:off x="5412927" y="2901954"/>
            <a:ext cx="2592848" cy="854075"/>
            <a:chOff x="5535558" y="1311371"/>
            <a:chExt cx="2317027" cy="853106"/>
          </a:xfrm>
        </p:grpSpPr>
        <p:sp>
          <p:nvSpPr>
            <p:cNvPr id="17" name="TextBox 16"/>
            <p:cNvSpPr txBox="1"/>
            <p:nvPr/>
          </p:nvSpPr>
          <p:spPr>
            <a:xfrm>
              <a:off x="5619670" y="1311371"/>
              <a:ext cx="2232915" cy="842007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稿件处理流程</a:t>
              </a:r>
              <a:endParaRPr lang="zh-CN" altLang="en-US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5626018" y="1744267"/>
              <a:ext cx="0" cy="42021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流程图: 联系 18"/>
            <p:cNvSpPr/>
            <p:nvPr/>
          </p:nvSpPr>
          <p:spPr>
            <a:xfrm>
              <a:off x="5535558" y="1725239"/>
              <a:ext cx="169810" cy="168084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5632366" y="2148620"/>
              <a:ext cx="32216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0" name="组合 20"/>
          <p:cNvGrpSpPr>
            <a:grpSpLocks/>
          </p:cNvGrpSpPr>
          <p:nvPr/>
        </p:nvGrpSpPr>
        <p:grpSpPr bwMode="auto">
          <a:xfrm>
            <a:off x="5418136" y="4364042"/>
            <a:ext cx="3042368" cy="1031871"/>
            <a:chOff x="5535558" y="1311371"/>
            <a:chExt cx="2028897" cy="853106"/>
          </a:xfrm>
          <a:noFill/>
        </p:grpSpPr>
        <p:sp>
          <p:nvSpPr>
            <p:cNvPr id="22" name="TextBox 21"/>
            <p:cNvSpPr txBox="1"/>
            <p:nvPr/>
          </p:nvSpPr>
          <p:spPr>
            <a:xfrm>
              <a:off x="5619670" y="1311371"/>
              <a:ext cx="1944785" cy="842007"/>
            </a:xfrm>
            <a:prstGeom prst="roundRect">
              <a:avLst>
                <a:gd name="adj" fmla="val 8176"/>
              </a:avLst>
            </a:prstGeom>
            <a:grp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浙江</a:t>
              </a: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大学来稿</a:t>
              </a:r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统计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626018" y="1744267"/>
              <a:ext cx="0" cy="420210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流程图: 联系 23"/>
            <p:cNvSpPr/>
            <p:nvPr/>
          </p:nvSpPr>
          <p:spPr>
            <a:xfrm>
              <a:off x="5535558" y="1725239"/>
              <a:ext cx="169810" cy="168084"/>
            </a:xfrm>
            <a:prstGeom prst="flowChartConnector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5632366" y="2148620"/>
              <a:ext cx="32216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2" name="组合 30"/>
          <p:cNvGrpSpPr>
            <a:grpSpLocks/>
          </p:cNvGrpSpPr>
          <p:nvPr/>
        </p:nvGrpSpPr>
        <p:grpSpPr bwMode="auto">
          <a:xfrm>
            <a:off x="358775" y="2133600"/>
            <a:ext cx="4157663" cy="3262313"/>
            <a:chOff x="-27211" y="2542952"/>
            <a:chExt cx="4157663" cy="3262312"/>
          </a:xfrm>
        </p:grpSpPr>
        <p:grpSp>
          <p:nvGrpSpPr>
            <p:cNvPr id="14351" name="Group 23"/>
            <p:cNvGrpSpPr>
              <a:grpSpLocks/>
            </p:cNvGrpSpPr>
            <p:nvPr/>
          </p:nvGrpSpPr>
          <p:grpSpPr bwMode="auto">
            <a:xfrm>
              <a:off x="-27211" y="4343177"/>
              <a:ext cx="636588" cy="454025"/>
              <a:chOff x="930" y="2254"/>
              <a:chExt cx="401" cy="286"/>
            </a:xfrm>
          </p:grpSpPr>
          <p:sp>
            <p:nvSpPr>
              <p:cNvPr id="14441" name="AutoShape 24"/>
              <p:cNvSpPr>
                <a:spLocks noChangeArrowheads="1"/>
              </p:cNvSpPr>
              <p:nvPr/>
            </p:nvSpPr>
            <p:spPr bwMode="auto">
              <a:xfrm>
                <a:off x="1104" y="2344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00CC">
                  <a:alpha val="38823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442" name="AutoShape 25"/>
              <p:cNvSpPr>
                <a:spLocks noChangeArrowheads="1"/>
              </p:cNvSpPr>
              <p:nvPr/>
            </p:nvSpPr>
            <p:spPr bwMode="auto">
              <a:xfrm>
                <a:off x="930" y="2254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00CC">
                  <a:alpha val="1686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14352" name="AutoShape 26"/>
            <p:cNvSpPr>
              <a:spLocks noChangeArrowheads="1"/>
            </p:cNvSpPr>
            <p:nvPr/>
          </p:nvSpPr>
          <p:spPr bwMode="auto">
            <a:xfrm>
              <a:off x="2492152" y="5494114"/>
              <a:ext cx="360362" cy="311150"/>
            </a:xfrm>
            <a:prstGeom prst="hexagon">
              <a:avLst>
                <a:gd name="adj" fmla="val 28954"/>
                <a:gd name="vf" fmla="val 115470"/>
              </a:avLst>
            </a:prstGeom>
            <a:solidFill>
              <a:srgbClr val="FF9900">
                <a:alpha val="14117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grpSp>
          <p:nvGrpSpPr>
            <p:cNvPr id="14353" name="Group 27"/>
            <p:cNvGrpSpPr>
              <a:grpSpLocks/>
            </p:cNvGrpSpPr>
            <p:nvPr/>
          </p:nvGrpSpPr>
          <p:grpSpPr bwMode="auto">
            <a:xfrm>
              <a:off x="476029" y="2542955"/>
              <a:ext cx="3654430" cy="2887664"/>
              <a:chOff x="1701" y="938"/>
              <a:chExt cx="2302" cy="1819"/>
            </a:xfrm>
          </p:grpSpPr>
          <p:sp>
            <p:nvSpPr>
              <p:cNvPr id="14374" name="AutoShape 28"/>
              <p:cNvSpPr>
                <a:spLocks noChangeArrowheads="1"/>
              </p:cNvSpPr>
              <p:nvPr/>
            </p:nvSpPr>
            <p:spPr bwMode="auto">
              <a:xfrm>
                <a:off x="2904" y="115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607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grpSp>
            <p:nvGrpSpPr>
              <p:cNvPr id="14375" name="Group 29"/>
              <p:cNvGrpSpPr>
                <a:grpSpLocks/>
              </p:cNvGrpSpPr>
              <p:nvPr/>
            </p:nvGrpSpPr>
            <p:grpSpPr bwMode="auto">
              <a:xfrm>
                <a:off x="1701" y="938"/>
                <a:ext cx="2302" cy="1819"/>
                <a:chOff x="1701" y="938"/>
                <a:chExt cx="2302" cy="1819"/>
              </a:xfrm>
            </p:grpSpPr>
            <p:grpSp>
              <p:nvGrpSpPr>
                <p:cNvPr id="14376" name="Group 30"/>
                <p:cNvGrpSpPr>
                  <a:grpSpLocks/>
                </p:cNvGrpSpPr>
                <p:nvPr/>
              </p:nvGrpSpPr>
              <p:grpSpPr bwMode="auto">
                <a:xfrm>
                  <a:off x="1701" y="938"/>
                  <a:ext cx="2302" cy="1819"/>
                  <a:chOff x="1701" y="938"/>
                  <a:chExt cx="2302" cy="1819"/>
                </a:xfrm>
              </p:grpSpPr>
              <p:grpSp>
                <p:nvGrpSpPr>
                  <p:cNvPr id="14378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701" y="938"/>
                    <a:ext cx="2302" cy="1819"/>
                    <a:chOff x="1701" y="938"/>
                    <a:chExt cx="2302" cy="1819"/>
                  </a:xfrm>
                </p:grpSpPr>
                <p:sp>
                  <p:nvSpPr>
                    <p:cNvPr id="14380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46" y="1478"/>
                      <a:ext cx="227" cy="196"/>
                    </a:xfrm>
                    <a:prstGeom prst="hexagon">
                      <a:avLst>
                        <a:gd name="adj" fmla="val 28954"/>
                        <a:gd name="vf" fmla="val 115470"/>
                      </a:avLst>
                    </a:prstGeom>
                    <a:solidFill>
                      <a:srgbClr val="00CC66">
                        <a:alpha val="32156"/>
                      </a:srgbClr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14381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1" y="938"/>
                      <a:ext cx="2302" cy="1819"/>
                      <a:chOff x="1704" y="931"/>
                      <a:chExt cx="2302" cy="1819"/>
                    </a:xfrm>
                  </p:grpSpPr>
                  <p:grpSp>
                    <p:nvGrpSpPr>
                      <p:cNvPr id="14382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4" y="931"/>
                        <a:ext cx="2302" cy="1819"/>
                        <a:chOff x="1704" y="931"/>
                        <a:chExt cx="2302" cy="1819"/>
                      </a:xfrm>
                    </p:grpSpPr>
                    <p:sp>
                      <p:nvSpPr>
                        <p:cNvPr id="14386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44" y="1664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0066FF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4387" name="AutoShape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59" y="2056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FF9900">
                            <a:alpha val="76862"/>
                          </a:srgbClr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4388" name="AutoShape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11" y="2074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9900CC">
                            <a:alpha val="70195"/>
                          </a:srgbClr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Calibri" pitchFamily="34" charset="0"/>
                          </a:endParaRPr>
                        </a:p>
                      </p:txBody>
                    </p:sp>
                    <p:grpSp>
                      <p:nvGrpSpPr>
                        <p:cNvPr id="14389" name="Group 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04" y="931"/>
                          <a:ext cx="2302" cy="1819"/>
                          <a:chOff x="1704" y="931"/>
                          <a:chExt cx="2302" cy="1819"/>
                        </a:xfrm>
                      </p:grpSpPr>
                      <p:sp>
                        <p:nvSpPr>
                          <p:cNvPr id="14390" name="AutoShape 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67" y="157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1" name="AutoShape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70" y="137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2" name="AutoShape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96" y="126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4509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3" name="AutoShape 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87" y="216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4" name="AutoShape 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01" y="147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5" name="AutoShap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25" y="175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6" name="AutoShape 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10" y="225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4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7" name="AutoShap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03" y="135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84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8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7" y="125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9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29" y="177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07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0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06" y="187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1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57" y="187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4588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2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28" y="195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0195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3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70" y="174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607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4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53" y="115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1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5" name="AutoShape 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83" y="196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6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74" y="176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7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52" y="186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8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02" y="184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09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14" y="15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7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0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9" y="146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8509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1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34" y="21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098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2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99" y="167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803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3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55" y="167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86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4" name="AutoShap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83" y="178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5" name="AutoShape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45" y="183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392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6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02" y="172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000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7" name="AutoShape 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91" y="165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7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8" name="AutoShape 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25" y="116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1215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19" name="AutoShape 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4" y="145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84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0" name="AutoShape 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33" y="234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843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1" name="AutoShape 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2" y="235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3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2" name="AutoShap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41" y="126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5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3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44" y="134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4392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4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0" y="194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5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3" y="106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509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6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9" y="25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88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7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64" y="117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3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8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53" y="93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92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29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79" y="162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0" name="AutoShape 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03" y="204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0195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1" name="AutoShap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43" y="236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2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35" y="197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3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59" y="203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4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04" y="168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1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5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30" y="164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3098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6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62" y="22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27843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7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35" y="217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8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65" y="246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39" name="AutoShape 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36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40" name="AutoShape 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29" y="136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4383" name="AutoShap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21" y="1569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FF0066">
                          <a:alpha val="61960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4384" name="AutoShape 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0" y="1541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0066FF">
                          <a:alpha val="61960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4385" name="AutoShap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14" y="2275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9900CC">
                          <a:alpha val="56862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14379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3283" y="2147"/>
                    <a:ext cx="227" cy="196"/>
                  </a:xfrm>
                  <a:prstGeom prst="hexagon">
                    <a:avLst>
                      <a:gd name="adj" fmla="val 28954"/>
                      <a:gd name="vf" fmla="val 115470"/>
                    </a:avLst>
                  </a:prstGeom>
                  <a:solidFill>
                    <a:srgbClr val="AAE600">
                      <a:alpha val="21960"/>
                    </a:srgbClr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4377" name="AutoShape 94"/>
                <p:cNvSpPr>
                  <a:spLocks noChangeArrowheads="1"/>
                </p:cNvSpPr>
                <p:nvPr/>
              </p:nvSpPr>
              <p:spPr bwMode="auto">
                <a:xfrm>
                  <a:off x="2766" y="2464"/>
                  <a:ext cx="227" cy="196"/>
                </a:xfrm>
                <a:prstGeom prst="hexagon">
                  <a:avLst>
                    <a:gd name="adj" fmla="val 28954"/>
                    <a:gd name="vf" fmla="val 115470"/>
                  </a:avLst>
                </a:prstGeom>
                <a:solidFill>
                  <a:srgbClr val="9900CC">
                    <a:alpha val="12157"/>
                  </a:srgb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4354" name="Group 110"/>
            <p:cNvGrpSpPr>
              <a:grpSpLocks/>
            </p:cNvGrpSpPr>
            <p:nvPr/>
          </p:nvGrpSpPr>
          <p:grpSpPr bwMode="auto">
            <a:xfrm>
              <a:off x="836393" y="2974754"/>
              <a:ext cx="638176" cy="636588"/>
              <a:chOff x="1519" y="1096"/>
              <a:chExt cx="402" cy="401"/>
            </a:xfrm>
          </p:grpSpPr>
          <p:sp>
            <p:nvSpPr>
              <p:cNvPr id="14371" name="AutoShape 111"/>
              <p:cNvSpPr>
                <a:spLocks noChangeArrowheads="1"/>
              </p:cNvSpPr>
              <p:nvPr/>
            </p:nvSpPr>
            <p:spPr bwMode="auto">
              <a:xfrm>
                <a:off x="1694" y="1202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72" name="AutoShape 112"/>
              <p:cNvSpPr>
                <a:spLocks noChangeArrowheads="1"/>
              </p:cNvSpPr>
              <p:nvPr/>
            </p:nvSpPr>
            <p:spPr bwMode="auto">
              <a:xfrm>
                <a:off x="1519" y="1301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2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73" name="AutoShape 113"/>
              <p:cNvSpPr>
                <a:spLocks noChangeArrowheads="1"/>
              </p:cNvSpPr>
              <p:nvPr/>
            </p:nvSpPr>
            <p:spPr bwMode="auto">
              <a:xfrm>
                <a:off x="1524" y="109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14355" name="Group 114"/>
            <p:cNvGrpSpPr>
              <a:grpSpLocks/>
            </p:cNvGrpSpPr>
            <p:nvPr/>
          </p:nvGrpSpPr>
          <p:grpSpPr bwMode="auto">
            <a:xfrm>
              <a:off x="2204825" y="2542952"/>
              <a:ext cx="647701" cy="454025"/>
              <a:chOff x="4604" y="757"/>
              <a:chExt cx="408" cy="286"/>
            </a:xfrm>
          </p:grpSpPr>
          <p:sp>
            <p:nvSpPr>
              <p:cNvPr id="14369" name="AutoShape 115"/>
              <p:cNvSpPr>
                <a:spLocks noChangeArrowheads="1"/>
              </p:cNvSpPr>
              <p:nvPr/>
            </p:nvSpPr>
            <p:spPr bwMode="auto">
              <a:xfrm>
                <a:off x="4785" y="84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70" name="AutoShape 116"/>
              <p:cNvSpPr>
                <a:spLocks noChangeArrowheads="1"/>
              </p:cNvSpPr>
              <p:nvPr/>
            </p:nvSpPr>
            <p:spPr bwMode="auto">
              <a:xfrm>
                <a:off x="4604" y="75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588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14356" name="Group 117"/>
            <p:cNvGrpSpPr>
              <a:grpSpLocks/>
            </p:cNvGrpSpPr>
            <p:nvPr/>
          </p:nvGrpSpPr>
          <p:grpSpPr bwMode="auto">
            <a:xfrm>
              <a:off x="2781088" y="2974752"/>
              <a:ext cx="647701" cy="454025"/>
              <a:chOff x="4604" y="757"/>
              <a:chExt cx="408" cy="286"/>
            </a:xfrm>
          </p:grpSpPr>
          <p:sp>
            <p:nvSpPr>
              <p:cNvPr id="14367" name="AutoShape 118"/>
              <p:cNvSpPr>
                <a:spLocks noChangeArrowheads="1"/>
              </p:cNvSpPr>
              <p:nvPr/>
            </p:nvSpPr>
            <p:spPr bwMode="auto">
              <a:xfrm>
                <a:off x="4785" y="84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68" name="AutoShape 119"/>
              <p:cNvSpPr>
                <a:spLocks noChangeArrowheads="1"/>
              </p:cNvSpPr>
              <p:nvPr/>
            </p:nvSpPr>
            <p:spPr bwMode="auto">
              <a:xfrm>
                <a:off x="4604" y="75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588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14357" name="Group 120"/>
            <p:cNvGrpSpPr>
              <a:grpSpLocks/>
            </p:cNvGrpSpPr>
            <p:nvPr/>
          </p:nvGrpSpPr>
          <p:grpSpPr bwMode="auto">
            <a:xfrm>
              <a:off x="2565181" y="4414614"/>
              <a:ext cx="638176" cy="636588"/>
              <a:chOff x="1519" y="1096"/>
              <a:chExt cx="402" cy="401"/>
            </a:xfrm>
          </p:grpSpPr>
          <p:sp>
            <p:nvSpPr>
              <p:cNvPr id="14364" name="AutoShape 121"/>
              <p:cNvSpPr>
                <a:spLocks noChangeArrowheads="1"/>
              </p:cNvSpPr>
              <p:nvPr/>
            </p:nvSpPr>
            <p:spPr bwMode="auto">
              <a:xfrm>
                <a:off x="1694" y="1202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9900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65" name="AutoShape 122"/>
              <p:cNvSpPr>
                <a:spLocks noChangeArrowheads="1"/>
              </p:cNvSpPr>
              <p:nvPr/>
            </p:nvSpPr>
            <p:spPr bwMode="auto">
              <a:xfrm>
                <a:off x="1519" y="1301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9900">
                  <a:alpha val="10196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66" name="AutoShape 123"/>
              <p:cNvSpPr>
                <a:spLocks noChangeArrowheads="1"/>
              </p:cNvSpPr>
              <p:nvPr/>
            </p:nvSpPr>
            <p:spPr bwMode="auto">
              <a:xfrm>
                <a:off x="1524" y="109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CC00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14358" name="Group 124"/>
            <p:cNvGrpSpPr>
              <a:grpSpLocks/>
            </p:cNvGrpSpPr>
            <p:nvPr/>
          </p:nvGrpSpPr>
          <p:grpSpPr bwMode="auto">
            <a:xfrm>
              <a:off x="907831" y="3982814"/>
              <a:ext cx="638176" cy="636588"/>
              <a:chOff x="1519" y="1096"/>
              <a:chExt cx="402" cy="401"/>
            </a:xfrm>
          </p:grpSpPr>
          <p:sp>
            <p:nvSpPr>
              <p:cNvPr id="14361" name="AutoShape 125"/>
              <p:cNvSpPr>
                <a:spLocks noChangeArrowheads="1"/>
              </p:cNvSpPr>
              <p:nvPr/>
            </p:nvSpPr>
            <p:spPr bwMode="auto">
              <a:xfrm>
                <a:off x="1694" y="1202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62" name="AutoShape 126"/>
              <p:cNvSpPr>
                <a:spLocks noChangeArrowheads="1"/>
              </p:cNvSpPr>
              <p:nvPr/>
            </p:nvSpPr>
            <p:spPr bwMode="auto">
              <a:xfrm>
                <a:off x="1519" y="1301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10196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363" name="AutoShape 127"/>
              <p:cNvSpPr>
                <a:spLocks noChangeArrowheads="1"/>
              </p:cNvSpPr>
              <p:nvPr/>
            </p:nvSpPr>
            <p:spPr bwMode="auto">
              <a:xfrm>
                <a:off x="1524" y="109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14359" name="Oval 133"/>
            <p:cNvSpPr>
              <a:spLocks noChangeArrowheads="1"/>
            </p:cNvSpPr>
            <p:nvPr/>
          </p:nvSpPr>
          <p:spPr bwMode="auto">
            <a:xfrm rot="-8054464">
              <a:off x="2708090" y="2971564"/>
              <a:ext cx="71437" cy="71438"/>
            </a:xfrm>
            <a:prstGeom prst="ellipse">
              <a:avLst/>
            </a:prstGeom>
            <a:noFill/>
            <a:ln w="12700">
              <a:solidFill>
                <a:srgbClr val="0066FF">
                  <a:alpha val="12157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4360" name="Oval 169"/>
            <p:cNvSpPr>
              <a:spLocks noChangeArrowheads="1"/>
            </p:cNvSpPr>
            <p:nvPr/>
          </p:nvSpPr>
          <p:spPr bwMode="auto">
            <a:xfrm rot="18854464" flipH="1">
              <a:off x="1371390" y="3289558"/>
              <a:ext cx="71438" cy="63404"/>
            </a:xfrm>
            <a:prstGeom prst="ellipse">
              <a:avLst/>
            </a:prstGeom>
            <a:noFill/>
            <a:ln w="12700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</p:grpSp>
      <p:sp>
        <p:nvSpPr>
          <p:cNvPr id="124" name="AutoShape 26"/>
          <p:cNvSpPr>
            <a:spLocks noChangeArrowheads="1"/>
          </p:cNvSpPr>
          <p:nvPr/>
        </p:nvSpPr>
        <p:spPr bwMode="auto">
          <a:xfrm>
            <a:off x="4787900" y="4054475"/>
            <a:ext cx="360363" cy="311150"/>
          </a:xfrm>
          <a:prstGeom prst="hexagon">
            <a:avLst>
              <a:gd name="adj" fmla="val 28954"/>
              <a:gd name="vf" fmla="val 115470"/>
            </a:avLst>
          </a:prstGeom>
          <a:solidFill>
            <a:schemeClr val="bg1">
              <a:lumMod val="75000"/>
              <a:alpha val="14117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344" name="AutoShape 78"/>
          <p:cNvSpPr>
            <a:spLocks noChangeArrowheads="1"/>
          </p:cNvSpPr>
          <p:nvPr/>
        </p:nvSpPr>
        <p:spPr bwMode="auto">
          <a:xfrm>
            <a:off x="5075238" y="3384550"/>
            <a:ext cx="360362" cy="311150"/>
          </a:xfrm>
          <a:prstGeom prst="hexagon">
            <a:avLst>
              <a:gd name="adj" fmla="val 28954"/>
              <a:gd name="vf" fmla="val 115470"/>
            </a:avLst>
          </a:prstGeom>
          <a:solidFill>
            <a:srgbClr val="AAE600">
              <a:alpha val="14117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微软雅黑" pitchFamily="2" charset="-122"/>
              <a:ea typeface="微软雅黑" pitchFamily="2" charset="-122"/>
            </a:endParaRPr>
          </a:p>
        </p:txBody>
      </p:sp>
      <p:sp>
        <p:nvSpPr>
          <p:cNvPr id="14345" name="AutoShape 78"/>
          <p:cNvSpPr>
            <a:spLocks noChangeArrowheads="1"/>
          </p:cNvSpPr>
          <p:nvPr/>
        </p:nvSpPr>
        <p:spPr bwMode="auto">
          <a:xfrm>
            <a:off x="4572000" y="4702175"/>
            <a:ext cx="360363" cy="311150"/>
          </a:xfrm>
          <a:prstGeom prst="hexagon">
            <a:avLst>
              <a:gd name="adj" fmla="val 28954"/>
              <a:gd name="vf" fmla="val 115470"/>
            </a:avLst>
          </a:prstGeom>
          <a:solidFill>
            <a:srgbClr val="AAE600">
              <a:alpha val="34117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微软雅黑" pitchFamily="2" charset="-122"/>
              <a:ea typeface="微软雅黑" pitchFamily="2" charset="-122"/>
            </a:endParaRPr>
          </a:p>
        </p:txBody>
      </p:sp>
      <p:sp>
        <p:nvSpPr>
          <p:cNvPr id="127" name="标题 1"/>
          <p:cNvSpPr>
            <a:spLocks noGrp="1"/>
          </p:cNvSpPr>
          <p:nvPr>
            <p:ph type="title"/>
          </p:nvPr>
        </p:nvSpPr>
        <p:spPr>
          <a:xfrm>
            <a:off x="614365" y="261147"/>
            <a:ext cx="1250953" cy="431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目  录</a:t>
            </a:r>
            <a:r>
              <a:rPr lang="zh-CN" altLang="en-US" sz="22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/>
            </a:r>
            <a:br>
              <a:rPr lang="zh-CN" altLang="en-US" sz="22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</a:br>
            <a:endParaRPr lang="zh-CN" altLang="en-US" sz="2200" dirty="0">
              <a:solidFill>
                <a:schemeClr val="bg1">
                  <a:lumMod val="65000"/>
                </a:schemeClr>
              </a:solidFill>
              <a:ea typeface="微软雅黑" pitchFamily="34" charset="-122"/>
              <a:cs typeface="Arial Unicode MS" pitchFamily="34" charset="-122"/>
            </a:endParaRPr>
          </a:p>
        </p:txBody>
      </p:sp>
      <p:grpSp>
        <p:nvGrpSpPr>
          <p:cNvPr id="14347" name="组合 127"/>
          <p:cNvGrpSpPr>
            <a:grpSpLocks/>
          </p:cNvGrpSpPr>
          <p:nvPr/>
        </p:nvGrpSpPr>
        <p:grpSpPr bwMode="auto">
          <a:xfrm>
            <a:off x="250825" y="323850"/>
            <a:ext cx="265113" cy="417513"/>
            <a:chOff x="4677714" y="3025526"/>
            <a:chExt cx="264423" cy="504056"/>
          </a:xfrm>
        </p:grpSpPr>
        <p:cxnSp>
          <p:nvCxnSpPr>
            <p:cNvPr id="129" name="直接连接符 128"/>
            <p:cNvCxnSpPr/>
            <p:nvPr/>
          </p:nvCxnSpPr>
          <p:spPr>
            <a:xfrm>
              <a:off x="4942137" y="3025526"/>
              <a:ext cx="0" cy="50405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4802801" y="3025526"/>
              <a:ext cx="0" cy="360313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4677714" y="3027443"/>
              <a:ext cx="0" cy="180157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0744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直接连接符 5"/>
          <p:cNvSpPr>
            <a:spLocks noChangeShapeType="1"/>
          </p:cNvSpPr>
          <p:nvPr/>
        </p:nvSpPr>
        <p:spPr bwMode="auto">
          <a:xfrm rot="10800000">
            <a:off x="511479" y="787212"/>
            <a:ext cx="28067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直接连接符 6"/>
          <p:cNvSpPr>
            <a:spLocks noChangeShapeType="1"/>
          </p:cNvSpPr>
          <p:nvPr/>
        </p:nvSpPr>
        <p:spPr bwMode="auto">
          <a:xfrm rot="10800000">
            <a:off x="5892656" y="787211"/>
            <a:ext cx="28067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2951790" y="382831"/>
            <a:ext cx="34925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 本 信 息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0014" y="1268720"/>
            <a:ext cx="3643778" cy="426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75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创刊时间：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1957</a:t>
            </a:r>
            <a:r>
              <a:rPr lang="zh-CN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75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刊        期：双月刊</a:t>
            </a:r>
            <a:endParaRPr lang="en-US" altLang="zh-CN" sz="1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75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  </a:t>
            </a:r>
            <a:r>
              <a:rPr lang="zh-CN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编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：孙  松</a:t>
            </a:r>
            <a:endParaRPr lang="en-US" altLang="zh-CN" sz="1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75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主管单位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中国科学技术协会</a:t>
            </a:r>
          </a:p>
          <a:p>
            <a:pPr>
              <a:lnSpc>
                <a:spcPct val="175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主办单位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中国海洋湖沼学会</a:t>
            </a:r>
          </a:p>
          <a:p>
            <a:pPr>
              <a:lnSpc>
                <a:spcPct val="175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依托单位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中国科学院海洋研究所</a:t>
            </a:r>
          </a:p>
          <a:p>
            <a:pPr>
              <a:lnSpc>
                <a:spcPct val="175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出版单位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科学</a:t>
            </a:r>
            <a:r>
              <a:rPr lang="zh-CN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出版社</a:t>
            </a:r>
            <a:r>
              <a:rPr lang="zh-CN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75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CN</a:t>
            </a:r>
            <a:r>
              <a:rPr lang="zh-CN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37-1149/P</a:t>
            </a:r>
          </a:p>
          <a:p>
            <a:pPr>
              <a:lnSpc>
                <a:spcPct val="175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 ISSN: 0029-814X</a:t>
            </a:r>
          </a:p>
          <a:p>
            <a:pPr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</a:pPr>
            <a:endParaRPr lang="zh-CN" altLang="en-US" sz="1800" dirty="0" smtClean="0">
              <a:solidFill>
                <a:schemeClr val="tx1"/>
              </a:solidFill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10" y="1268720"/>
            <a:ext cx="3456448" cy="44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38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090" y="5031699"/>
            <a:ext cx="877879" cy="145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直接连接符 5"/>
          <p:cNvSpPr>
            <a:spLocks noChangeShapeType="1"/>
          </p:cNvSpPr>
          <p:nvPr/>
        </p:nvSpPr>
        <p:spPr bwMode="auto">
          <a:xfrm rot="10800000">
            <a:off x="522288" y="884111"/>
            <a:ext cx="28067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直接连接符 6"/>
          <p:cNvSpPr>
            <a:spLocks noChangeShapeType="1"/>
          </p:cNvSpPr>
          <p:nvPr/>
        </p:nvSpPr>
        <p:spPr bwMode="auto">
          <a:xfrm rot="10800000">
            <a:off x="5876715" y="891638"/>
            <a:ext cx="28067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2825751" y="473030"/>
            <a:ext cx="34925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 本 信 息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722671" y="1386349"/>
            <a:ext cx="7728155" cy="4003028"/>
          </a:xfrm>
          <a:prstGeom prst="roundRect">
            <a:avLst>
              <a:gd name="adj" fmla="val 2034"/>
            </a:avLst>
          </a:prstGeom>
          <a:noFill/>
          <a:ln w="28575">
            <a:solidFill>
              <a:srgbClr val="8EB4E3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99524" y="1386349"/>
            <a:ext cx="7615084" cy="4112993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SzPct val="120000"/>
              <a:buBlip>
                <a:blip r:embed="rId3"/>
              </a:buBlip>
              <a:defRPr/>
            </a:pPr>
            <a:r>
              <a:rPr lang="zh-CN" altLang="en-US" sz="2000" kern="0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</a:rPr>
              <a:t>中文核心期刊，中国科技核心期刊，中国精品科技期刊；</a:t>
            </a:r>
            <a:endParaRPr lang="en-US" altLang="zh-CN" sz="2000" kern="0" dirty="0" smtClean="0">
              <a:solidFill>
                <a:prstClr val="black"/>
              </a:solidFill>
              <a:latin typeface="黑体" pitchFamily="2" charset="-122"/>
              <a:ea typeface="黑体" pitchFamily="2" charset="-122"/>
            </a:endParaRPr>
          </a:p>
          <a:p>
            <a:pPr marL="342900" indent="-342900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SzPct val="120000"/>
              <a:buBlip>
                <a:blip r:embed="rId3"/>
              </a:buBlip>
              <a:defRPr/>
            </a:pPr>
            <a:r>
              <a:rPr lang="zh-CN" altLang="en-US" sz="2000" kern="0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</a:rPr>
              <a:t>水</a:t>
            </a:r>
            <a:r>
              <a:rPr lang="zh-CN" altLang="en-US" sz="2000" kern="0" dirty="0">
                <a:solidFill>
                  <a:prstClr val="black"/>
                </a:solidFill>
                <a:latin typeface="黑体" pitchFamily="2" charset="-122"/>
                <a:ea typeface="黑体" pitchFamily="2" charset="-122"/>
              </a:rPr>
              <a:t>科学领域最早、最有</a:t>
            </a:r>
            <a:r>
              <a:rPr lang="zh-CN" altLang="en-US" sz="2000" kern="0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</a:rPr>
              <a:t>影响力的</a:t>
            </a:r>
            <a:r>
              <a:rPr lang="zh-CN" altLang="en-US" sz="2000" kern="0" dirty="0">
                <a:solidFill>
                  <a:prstClr val="black"/>
                </a:solidFill>
                <a:latin typeface="黑体" pitchFamily="2" charset="-122"/>
                <a:ea typeface="黑体" pitchFamily="2" charset="-122"/>
              </a:rPr>
              <a:t>综合性学术刊物之一；</a:t>
            </a:r>
            <a:endParaRPr lang="en-US" altLang="zh-CN" sz="2000" kern="0" dirty="0">
              <a:solidFill>
                <a:prstClr val="black"/>
              </a:solidFill>
              <a:latin typeface="黑体" pitchFamily="2" charset="-122"/>
              <a:ea typeface="黑体" pitchFamily="2" charset="-122"/>
            </a:endParaRPr>
          </a:p>
          <a:p>
            <a:pPr marL="342900" indent="-342900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SzPct val="120000"/>
              <a:buBlip>
                <a:blip r:embed="rId3"/>
              </a:buBlip>
              <a:defRPr/>
            </a:pPr>
            <a:r>
              <a:rPr lang="zh-CN" altLang="en-US" sz="2000" kern="0" dirty="0">
                <a:solidFill>
                  <a:prstClr val="black"/>
                </a:solidFill>
                <a:latin typeface="黑体" pitchFamily="2" charset="-122"/>
                <a:ea typeface="黑体" pitchFamily="2" charset="-122"/>
              </a:rPr>
              <a:t>以报道</a:t>
            </a:r>
            <a:r>
              <a:rPr lang="zh-CN" altLang="en-US" sz="2000" kern="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基础和应用基础研究成果</a:t>
            </a:r>
            <a:r>
              <a:rPr lang="zh-CN" altLang="en-US" sz="2000" kern="0" dirty="0">
                <a:solidFill>
                  <a:prstClr val="black"/>
                </a:solidFill>
                <a:latin typeface="黑体" pitchFamily="2" charset="-122"/>
                <a:ea typeface="黑体" pitchFamily="2" charset="-122"/>
              </a:rPr>
              <a:t>为主</a:t>
            </a:r>
            <a:r>
              <a:rPr lang="zh-CN" altLang="en-US" sz="2000" kern="0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kern="0" dirty="0" smtClean="0">
                <a:latin typeface="黑体" pitchFamily="2" charset="-122"/>
                <a:ea typeface="黑体" pitchFamily="2" charset="-122"/>
              </a:rPr>
              <a:t>重点</a:t>
            </a:r>
            <a:r>
              <a:rPr lang="zh-CN" altLang="en-US" sz="2000" kern="0" dirty="0">
                <a:latin typeface="黑体" pitchFamily="2" charset="-122"/>
                <a:ea typeface="黑体" pitchFamily="2" charset="-122"/>
              </a:rPr>
              <a:t>刊载有影响的重要技术研发成果论文</a:t>
            </a:r>
            <a:r>
              <a:rPr lang="zh-CN" altLang="en-US" sz="2000" kern="0" dirty="0" smtClean="0">
                <a:latin typeface="黑体" pitchFamily="2" charset="-122"/>
                <a:ea typeface="黑体" pitchFamily="2" charset="-122"/>
              </a:rPr>
              <a:t>；</a:t>
            </a:r>
            <a:endParaRPr lang="en-US" altLang="zh-CN" sz="2000" kern="0" dirty="0" smtClean="0">
              <a:solidFill>
                <a:prstClr val="black"/>
              </a:solidFill>
              <a:latin typeface="黑体" pitchFamily="2" charset="-122"/>
              <a:ea typeface="黑体" pitchFamily="2" charset="-122"/>
            </a:endParaRPr>
          </a:p>
          <a:p>
            <a:pPr marL="342900" indent="-342900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SzPct val="120000"/>
              <a:buBlip>
                <a:blip r:embed="rId3"/>
              </a:buBlip>
              <a:defRPr/>
            </a:pPr>
            <a:r>
              <a:rPr lang="zh-CN" altLang="en-US" sz="2000" kern="0" dirty="0" smtClean="0">
                <a:solidFill>
                  <a:prstClr val="black"/>
                </a:solidFill>
                <a:latin typeface="黑体" pitchFamily="2" charset="-122"/>
                <a:ea typeface="黑体" pitchFamily="2" charset="-122"/>
              </a:rPr>
              <a:t>主要</a:t>
            </a:r>
            <a:r>
              <a:rPr lang="zh-CN" altLang="en-US" sz="2000" kern="0" dirty="0">
                <a:solidFill>
                  <a:prstClr val="black"/>
                </a:solidFill>
                <a:latin typeface="黑体" pitchFamily="2" charset="-122"/>
                <a:ea typeface="黑体" pitchFamily="2" charset="-122"/>
              </a:rPr>
              <a:t>发表</a:t>
            </a:r>
            <a:r>
              <a:rPr lang="zh-CN" altLang="en-US" sz="2000" kern="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江河湖海、沼泽湿地</a:t>
            </a:r>
            <a:r>
              <a:rPr lang="zh-CN" altLang="en-US" sz="2000" kern="0" dirty="0">
                <a:solidFill>
                  <a:prstClr val="black"/>
                </a:solidFill>
                <a:latin typeface="黑体" pitchFamily="2" charset="-122"/>
                <a:ea typeface="黑体" pitchFamily="2" charset="-122"/>
              </a:rPr>
              <a:t>等方面的高端科技论文；</a:t>
            </a:r>
            <a:endParaRPr lang="en-US" altLang="zh-CN" sz="2000" kern="0" dirty="0">
              <a:solidFill>
                <a:prstClr val="black"/>
              </a:solidFill>
              <a:latin typeface="黑体" pitchFamily="2" charset="-122"/>
              <a:ea typeface="黑体" pitchFamily="2" charset="-122"/>
            </a:endParaRPr>
          </a:p>
          <a:p>
            <a:pPr marL="342900" indent="-342900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SzPct val="120000"/>
              <a:buBlip>
                <a:blip r:embed="rId3"/>
              </a:buBlip>
              <a:defRPr/>
            </a:pPr>
            <a:r>
              <a:rPr lang="zh-CN" altLang="en-US" sz="2000" kern="0" dirty="0" smtClean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目前</a:t>
            </a:r>
            <a:r>
              <a:rPr lang="zh-CN" altLang="en-US" sz="2000" kern="0" dirty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年平均收稿约</a:t>
            </a:r>
            <a:r>
              <a:rPr lang="en-US" altLang="zh-CN" sz="2000" kern="0" dirty="0" smtClean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312</a:t>
            </a:r>
            <a:r>
              <a:rPr lang="zh-CN" altLang="en-US" sz="2000" kern="0" dirty="0" smtClean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篇</a:t>
            </a:r>
            <a:r>
              <a:rPr lang="zh-CN" altLang="en-US" sz="2000" kern="0" dirty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，发稿量约</a:t>
            </a:r>
            <a:r>
              <a:rPr lang="en-US" altLang="zh-CN" sz="2000" kern="0" dirty="0" smtClean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150</a:t>
            </a:r>
            <a:r>
              <a:rPr lang="zh-CN" altLang="en-US" sz="2000" kern="0" dirty="0" smtClean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篇</a:t>
            </a:r>
            <a:r>
              <a:rPr lang="zh-CN" altLang="en-US" sz="2000" kern="0" dirty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，退稿率约为</a:t>
            </a:r>
            <a:r>
              <a:rPr lang="en-US" altLang="zh-CN" sz="2000" kern="0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52%</a:t>
            </a:r>
            <a:r>
              <a:rPr lang="zh-CN" altLang="en-US" sz="2000" kern="0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。</a:t>
            </a:r>
            <a:endParaRPr lang="en-US" altLang="zh-CN" sz="2000" kern="0" dirty="0" smtClean="0">
              <a:solidFill>
                <a:prstClr val="black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marL="342900" indent="-342900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SzPct val="120000"/>
              <a:buBlip>
                <a:blip r:embed="rId3"/>
              </a:buBlip>
              <a:defRPr/>
            </a:pPr>
            <a:endParaRPr lang="en-US" altLang="zh-CN" sz="2000" kern="0" dirty="0" smtClean="0">
              <a:solidFill>
                <a:prstClr val="black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122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直接连接符 5"/>
          <p:cNvSpPr>
            <a:spLocks noChangeShapeType="1"/>
          </p:cNvSpPr>
          <p:nvPr/>
        </p:nvSpPr>
        <p:spPr bwMode="auto">
          <a:xfrm rot="10800000">
            <a:off x="511479" y="787212"/>
            <a:ext cx="28067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直接连接符 6"/>
          <p:cNvSpPr>
            <a:spLocks noChangeShapeType="1"/>
          </p:cNvSpPr>
          <p:nvPr/>
        </p:nvSpPr>
        <p:spPr bwMode="auto">
          <a:xfrm rot="10800000">
            <a:off x="5892656" y="787211"/>
            <a:ext cx="28067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2951790" y="382831"/>
            <a:ext cx="34925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 本 信 息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4" y="157672"/>
            <a:ext cx="2695900" cy="36985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82" y="149511"/>
            <a:ext cx="2896676" cy="37148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25" y="132326"/>
            <a:ext cx="2946762" cy="3752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26" y="3091855"/>
            <a:ext cx="2900487" cy="37285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21" y="3091855"/>
            <a:ext cx="2882779" cy="37105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08" y="3091014"/>
            <a:ext cx="2883433" cy="371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82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直接连接符 5"/>
          <p:cNvSpPr>
            <a:spLocks noChangeShapeType="1"/>
          </p:cNvSpPr>
          <p:nvPr/>
        </p:nvSpPr>
        <p:spPr bwMode="auto">
          <a:xfrm rot="10800000">
            <a:off x="465138" y="1069975"/>
            <a:ext cx="28067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直接连接符 6"/>
          <p:cNvSpPr>
            <a:spLocks noChangeShapeType="1"/>
          </p:cNvSpPr>
          <p:nvPr/>
        </p:nvSpPr>
        <p:spPr bwMode="auto">
          <a:xfrm rot="10800000">
            <a:off x="5894388" y="1069975"/>
            <a:ext cx="28067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2865438" y="642938"/>
            <a:ext cx="34925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收 录 情 况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36883" y="1847850"/>
            <a:ext cx="7949609" cy="3417388"/>
            <a:chOff x="739611" y="2215059"/>
            <a:chExt cx="7949609" cy="2808287"/>
          </a:xfrm>
        </p:grpSpPr>
        <p:sp>
          <p:nvSpPr>
            <p:cNvPr id="10" name="圆角矩形 9"/>
            <p:cNvSpPr/>
            <p:nvPr/>
          </p:nvSpPr>
          <p:spPr>
            <a:xfrm>
              <a:off x="739611" y="2215059"/>
              <a:ext cx="7949609" cy="2808287"/>
            </a:xfrm>
            <a:prstGeom prst="roundRect">
              <a:avLst>
                <a:gd name="adj" fmla="val 4118"/>
              </a:avLst>
            </a:prstGeom>
            <a:solidFill>
              <a:schemeClr val="bg1">
                <a:lumMod val="95000"/>
                <a:alpha val="33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TextBox 5"/>
            <p:cNvSpPr txBox="1"/>
            <p:nvPr/>
          </p:nvSpPr>
          <p:spPr>
            <a:xfrm>
              <a:off x="1236289" y="2404102"/>
              <a:ext cx="2303462" cy="511175"/>
            </a:xfrm>
            <a:prstGeom prst="round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国内数据库</a:t>
              </a:r>
              <a:endParaRPr lang="zh-CN" altLang="en-US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Box 6"/>
            <p:cNvSpPr txBox="1"/>
            <p:nvPr/>
          </p:nvSpPr>
          <p:spPr>
            <a:xfrm>
              <a:off x="4736130" y="2431038"/>
              <a:ext cx="2305050" cy="419739"/>
            </a:xfrm>
            <a:prstGeom prst="round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 国外数据库</a:t>
              </a:r>
              <a:endParaRPr lang="zh-CN" altLang="en-US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894238" y="3053903"/>
              <a:ext cx="3297175" cy="1830817"/>
            </a:xfrm>
            <a:prstGeom prst="roundRect">
              <a:avLst>
                <a:gd name="adj" fmla="val 3026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marL="285750" indent="-285750" fontAlgn="auto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中国科技论文与引文数据库（中国科技核心期刊）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 fontAlgn="auto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中国科学引文索引</a:t>
              </a: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数据库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 fontAlgn="auto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中国期刊全文数据库等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TextBox 9"/>
            <p:cNvSpPr txBox="1"/>
            <p:nvPr/>
          </p:nvSpPr>
          <p:spPr>
            <a:xfrm>
              <a:off x="4554986" y="3053903"/>
              <a:ext cx="4008246" cy="1830817"/>
            </a:xfrm>
            <a:prstGeom prst="roundRect">
              <a:avLst>
                <a:gd name="adj" fmla="val 3026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marL="285750" indent="-285750" fontAlgn="auto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CN" altLang="en-US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美国</a:t>
              </a:r>
              <a:r>
                <a:rPr lang="en-US" altLang="zh-CN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《</a:t>
              </a:r>
              <a:r>
                <a:rPr lang="zh-CN" altLang="en-US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化学文摘</a:t>
              </a:r>
              <a:r>
                <a:rPr lang="en-US" altLang="zh-CN" dirty="0" smtClean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》(CA</a:t>
              </a:r>
              <a:r>
                <a:rPr lang="en-US" altLang="zh-CN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)</a:t>
              </a:r>
              <a:endParaRPr lang="en-US" altLang="zh-CN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marL="285750" indent="-285750" fontAlgn="auto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CN" altLang="en-US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英国</a:t>
              </a:r>
              <a:r>
                <a:rPr lang="en-US" altLang="zh-CN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《</a:t>
              </a:r>
              <a:r>
                <a:rPr lang="zh-CN" altLang="en-US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科学文摘</a:t>
              </a:r>
              <a:r>
                <a:rPr lang="en-US" altLang="zh-CN" dirty="0" smtClean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》(SA)</a:t>
              </a:r>
            </a:p>
            <a:p>
              <a:pPr marL="285750" indent="-285750" fontAlgn="auto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CN" altLang="en-US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联合国水产科学和渔业</a:t>
              </a:r>
              <a:r>
                <a:rPr lang="zh-CN" altLang="en-US" dirty="0" smtClean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文摘</a:t>
              </a:r>
              <a:r>
                <a:rPr lang="en-US" altLang="zh-CN" dirty="0" smtClean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(ASFA)</a:t>
              </a:r>
            </a:p>
            <a:p>
              <a:pPr marL="285750" indent="-285750" fontAlgn="auto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Elsevier</a:t>
              </a:r>
              <a:r>
                <a:rPr lang="zh-CN" altLang="en-US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公司</a:t>
              </a:r>
              <a:r>
                <a:rPr lang="en-US" altLang="zh-CN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Scopus</a:t>
              </a:r>
              <a:r>
                <a:rPr lang="zh-CN" altLang="en-US" dirty="0" smtClean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数据库</a:t>
              </a:r>
              <a:r>
                <a:rPr lang="zh-CN" altLang="en-US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等</a:t>
              </a:r>
              <a:endParaRPr lang="en-US" altLang="zh-CN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06899" y="2357438"/>
              <a:ext cx="458780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ln w="3175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ea typeface="+mn-ea"/>
                </a:rPr>
                <a:t>1</a:t>
              </a:r>
              <a:endParaRPr lang="zh-CN" altLang="en-US" sz="3200" b="1" dirty="0">
                <a:ln w="317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600077" y="2394237"/>
              <a:ext cx="458780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ln w="3175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ea typeface="+mn-ea"/>
                </a:rPr>
                <a:t>2</a:t>
              </a:r>
              <a:endParaRPr lang="zh-CN" altLang="en-US" sz="3200" b="1" dirty="0">
                <a:ln w="317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+mn-ea"/>
              </a:endParaRPr>
            </a:p>
          </p:txBody>
        </p:sp>
      </p:grpSp>
      <p:pic>
        <p:nvPicPr>
          <p:cNvPr id="17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48628">
            <a:off x="7927531" y="5033314"/>
            <a:ext cx="1317921" cy="131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5878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76" y="5071422"/>
            <a:ext cx="877879" cy="145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直接连接符 5"/>
          <p:cNvSpPr>
            <a:spLocks noChangeShapeType="1"/>
          </p:cNvSpPr>
          <p:nvPr/>
        </p:nvSpPr>
        <p:spPr bwMode="auto">
          <a:xfrm rot="10800000">
            <a:off x="522288" y="884111"/>
            <a:ext cx="28067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直接连接符 6"/>
          <p:cNvSpPr>
            <a:spLocks noChangeShapeType="1"/>
          </p:cNvSpPr>
          <p:nvPr/>
        </p:nvSpPr>
        <p:spPr bwMode="auto">
          <a:xfrm rot="10800000">
            <a:off x="5876715" y="891638"/>
            <a:ext cx="28067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2825751" y="473030"/>
            <a:ext cx="34925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获 奖 情 况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41335" y="1484748"/>
            <a:ext cx="7668993" cy="3888504"/>
          </a:xfrm>
          <a:prstGeom prst="roundRect">
            <a:avLst>
              <a:gd name="adj" fmla="val 4118"/>
            </a:avLst>
          </a:prstGeom>
          <a:solidFill>
            <a:schemeClr val="bg1">
              <a:lumMod val="95000"/>
              <a:alpha val="33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99524" y="1705601"/>
            <a:ext cx="8090767" cy="325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1200"/>
              </a:spcBef>
              <a:buSzPct val="90000"/>
            </a:pPr>
            <a:endParaRPr lang="en-US" altLang="zh-CN" sz="1800" dirty="0" smtClean="0">
              <a:solidFill>
                <a:schemeClr val="tx1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SzPct val="90000"/>
              <a:buBlip>
                <a:blip r:embed="rId3"/>
              </a:buBlip>
            </a:pPr>
            <a:r>
              <a:rPr lang="en-US" altLang="zh-CN" sz="1800" dirty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2012</a:t>
            </a:r>
            <a:r>
              <a:rPr lang="zh-CN" altLang="en-US" sz="18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年获</a:t>
            </a:r>
            <a:r>
              <a:rPr lang="zh-CN" altLang="en-US" sz="1800" dirty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中国科学院科学出版基金择优资助（三等基金）；</a:t>
            </a:r>
          </a:p>
          <a:p>
            <a:pPr>
              <a:lnSpc>
                <a:spcPct val="150000"/>
              </a:lnSpc>
              <a:spcBef>
                <a:spcPts val="1200"/>
              </a:spcBef>
              <a:buSzPct val="90000"/>
              <a:buBlip>
                <a:blip r:embed="rId3"/>
              </a:buBlip>
            </a:pPr>
            <a:r>
              <a:rPr lang="en-US" altLang="zh-CN" sz="18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2012—2014</a:t>
            </a:r>
            <a:r>
              <a:rPr lang="zh-CN" altLang="en-US" sz="18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年获得</a:t>
            </a:r>
            <a:r>
              <a:rPr lang="zh-CN" altLang="en-US" sz="1800" dirty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中国科协精品科技期刊工程项目资助；</a:t>
            </a:r>
          </a:p>
          <a:p>
            <a:pPr>
              <a:lnSpc>
                <a:spcPct val="150000"/>
              </a:lnSpc>
              <a:spcBef>
                <a:spcPts val="1200"/>
              </a:spcBef>
              <a:buSzPct val="90000"/>
              <a:buBlip>
                <a:blip r:embed="rId3"/>
              </a:buBlip>
            </a:pPr>
            <a:r>
              <a:rPr lang="en-US" altLang="zh-CN" sz="18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2012—2018</a:t>
            </a:r>
            <a:r>
              <a:rPr lang="zh-CN" altLang="en-US" sz="18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年连续</a:t>
            </a:r>
            <a:r>
              <a:rPr lang="zh-CN" altLang="en-US" sz="1800" dirty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获“</a:t>
            </a:r>
            <a:r>
              <a:rPr lang="zh-CN" altLang="en-US" sz="18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中国国际影响优秀学术</a:t>
            </a:r>
            <a:r>
              <a:rPr lang="zh-CN" altLang="en-US" sz="1800" dirty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期刊奖”；</a:t>
            </a:r>
          </a:p>
          <a:p>
            <a:pPr>
              <a:lnSpc>
                <a:spcPct val="150000"/>
              </a:lnSpc>
              <a:spcBef>
                <a:spcPts val="1200"/>
              </a:spcBef>
              <a:buSzPct val="90000"/>
              <a:buBlip>
                <a:blip r:embed="rId3"/>
              </a:buBlip>
            </a:pPr>
            <a:r>
              <a:rPr lang="en-US" altLang="zh-CN" sz="18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2014</a:t>
            </a:r>
            <a:r>
              <a:rPr lang="zh-CN" altLang="en-US" sz="18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年入选</a:t>
            </a:r>
            <a:r>
              <a:rPr lang="zh-CN" altLang="en-US" sz="1800" dirty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“第</a:t>
            </a:r>
            <a:r>
              <a:rPr lang="en-US" altLang="zh-CN" sz="1800" dirty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3</a:t>
            </a:r>
            <a:r>
              <a:rPr lang="zh-CN" altLang="en-US" sz="1800" dirty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届中国精品科技期刊”； </a:t>
            </a:r>
          </a:p>
          <a:p>
            <a:pPr>
              <a:lnSpc>
                <a:spcPct val="150000"/>
              </a:lnSpc>
              <a:spcBef>
                <a:spcPts val="1200"/>
              </a:spcBef>
              <a:buSzPct val="90000"/>
              <a:buBlip>
                <a:blip r:embed="rId3"/>
              </a:buBlip>
            </a:pPr>
            <a:r>
              <a:rPr lang="en-US" altLang="zh-CN" sz="18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2016</a:t>
            </a:r>
            <a:r>
              <a:rPr lang="zh-CN" altLang="en-US" sz="18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年被</a:t>
            </a:r>
            <a:r>
              <a:rPr lang="en-US" altLang="zh-CN" sz="1800" dirty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Elsevier</a:t>
            </a:r>
            <a:r>
              <a:rPr lang="zh-CN" altLang="en-US" sz="1800" dirty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的</a:t>
            </a:r>
            <a:r>
              <a:rPr lang="en-US" altLang="zh-CN" sz="1800" dirty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Scopus</a:t>
            </a:r>
            <a:r>
              <a:rPr lang="zh-CN" altLang="en-US" sz="1800" dirty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数据库收录；</a:t>
            </a:r>
          </a:p>
          <a:p>
            <a:pPr>
              <a:lnSpc>
                <a:spcPct val="150000"/>
              </a:lnSpc>
              <a:spcBef>
                <a:spcPts val="1200"/>
              </a:spcBef>
              <a:buSzPct val="90000"/>
              <a:buBlip>
                <a:blip r:embed="rId3"/>
              </a:buBlip>
            </a:pPr>
            <a:r>
              <a:rPr lang="en-US" altLang="zh-CN" sz="18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2017</a:t>
            </a:r>
            <a:r>
              <a:rPr lang="zh-CN" altLang="en-US" sz="18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年</a:t>
            </a:r>
            <a:r>
              <a:rPr lang="en-US" altLang="zh-CN" sz="18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zh-CN" altLang="en-US" sz="18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入选“</a:t>
            </a:r>
            <a:r>
              <a:rPr lang="zh-CN" altLang="en-US" sz="1800" dirty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第</a:t>
            </a:r>
            <a:r>
              <a:rPr lang="en-US" altLang="zh-CN" sz="1800" dirty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4</a:t>
            </a:r>
            <a:r>
              <a:rPr lang="zh-CN" altLang="en-US" sz="1800" dirty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届中国精品科技期刊</a:t>
            </a:r>
            <a:r>
              <a:rPr lang="zh-CN" altLang="en-US" sz="18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”。</a:t>
            </a:r>
            <a:endParaRPr lang="zh-CN" altLang="en-US" sz="1800" dirty="0">
              <a:solidFill>
                <a:schemeClr val="tx1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12" y="2443907"/>
            <a:ext cx="1716588" cy="1708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986" y="770644"/>
            <a:ext cx="1672709" cy="16727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10" y="5961403"/>
            <a:ext cx="1738233" cy="514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65" y="4185112"/>
            <a:ext cx="1799844" cy="17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64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直接连接符 5"/>
          <p:cNvSpPr>
            <a:spLocks noChangeShapeType="1"/>
          </p:cNvSpPr>
          <p:nvPr/>
        </p:nvSpPr>
        <p:spPr bwMode="auto">
          <a:xfrm rot="10800000">
            <a:off x="522288" y="884111"/>
            <a:ext cx="28067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直接连接符 6"/>
          <p:cNvSpPr>
            <a:spLocks noChangeShapeType="1"/>
          </p:cNvSpPr>
          <p:nvPr/>
        </p:nvSpPr>
        <p:spPr bwMode="auto">
          <a:xfrm rot="10800000">
            <a:off x="5876715" y="891638"/>
            <a:ext cx="28067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2825751" y="473030"/>
            <a:ext cx="34925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编委会组成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81665" y="1520970"/>
            <a:ext cx="7391400" cy="4186084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SzPct val="90000"/>
              <a:buBlip>
                <a:blip r:embed="rId2"/>
              </a:buBlip>
            </a:pPr>
            <a:r>
              <a:rPr lang="zh-CN" altLang="en-US" sz="2000" b="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编委会成员共</a:t>
            </a:r>
            <a:r>
              <a:rPr lang="en-US" altLang="zh-CN" sz="2000" b="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47</a:t>
            </a:r>
            <a:r>
              <a:rPr lang="zh-CN" altLang="en-US" sz="2000" b="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人，其中两院院士</a:t>
            </a:r>
            <a:r>
              <a:rPr lang="en-US" altLang="zh-CN" sz="2000" b="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11</a:t>
            </a:r>
            <a:r>
              <a:rPr lang="zh-CN" altLang="en-US" sz="2000" b="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人，外籍编委</a:t>
            </a:r>
            <a:r>
              <a:rPr lang="en-US" altLang="zh-CN" sz="2000" b="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4</a:t>
            </a:r>
            <a:r>
              <a:rPr lang="zh-CN" altLang="en-US" sz="2000" b="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人，均为海洋与湖沼领域的专家学者。</a:t>
            </a:r>
            <a:endParaRPr lang="en-US" altLang="zh-CN" sz="2000" b="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90000"/>
              <a:buBlip>
                <a:blip r:embed="rId2"/>
              </a:buBlip>
            </a:pPr>
            <a:r>
              <a:rPr lang="zh-CN" altLang="en-US" sz="2000" b="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主编：孙松 研究员</a:t>
            </a:r>
            <a:r>
              <a:rPr lang="zh-CN" altLang="en-US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，</a:t>
            </a:r>
            <a:r>
              <a:rPr lang="zh-CN" altLang="en-US" sz="20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助理主编</a:t>
            </a:r>
            <a:r>
              <a:rPr lang="en-US" altLang="zh-CN" sz="2000" b="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5</a:t>
            </a:r>
            <a:r>
              <a:rPr lang="zh-CN" altLang="en-US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名</a:t>
            </a:r>
            <a:endParaRPr lang="en-US" altLang="zh-CN" sz="2000" b="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algn="l">
              <a:lnSpc>
                <a:spcPct val="180000"/>
              </a:lnSpc>
              <a:spcBef>
                <a:spcPct val="20000"/>
              </a:spcBef>
              <a:buSzPct val="90000"/>
            </a:pPr>
            <a:endParaRPr lang="en-US" altLang="zh-CN" sz="2000" b="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tabLst/>
              <a:defRPr/>
            </a:pPr>
            <a:endParaRPr kumimoji="0" lang="en-US" altLang="zh-CN" sz="2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</p:txBody>
      </p:sp>
      <p:graphicFrame>
        <p:nvGraphicFramePr>
          <p:cNvPr id="10" name="Group 1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856611"/>
              </p:ext>
            </p:extLst>
          </p:nvPr>
        </p:nvGraphicFramePr>
        <p:xfrm>
          <a:off x="899524" y="3260999"/>
          <a:ext cx="7576567" cy="2168056"/>
        </p:xfrm>
        <a:graphic>
          <a:graphicData uri="http://schemas.openxmlformats.org/drawingml/2006/table">
            <a:tbl>
              <a:tblPr/>
              <a:tblGrid>
                <a:gridCol w="1413614"/>
                <a:gridCol w="2761852"/>
                <a:gridCol w="1284312"/>
                <a:gridCol w="2116789"/>
              </a:tblGrid>
              <a:tr h="353125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365B93"/>
                        </a:buClr>
                        <a:buFont typeface="Arial" pitchFamily="34" charset="0"/>
                        <a:defRPr sz="2400" b="1">
                          <a:solidFill>
                            <a:srgbClr val="26515F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Arial" pitchFamily="34" charset="0"/>
                        <a:defRPr sz="20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姓名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365B93"/>
                        </a:buClr>
                        <a:buFont typeface="Arial" pitchFamily="34" charset="0"/>
                        <a:defRPr sz="2400" b="1">
                          <a:solidFill>
                            <a:srgbClr val="26515F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Arial" pitchFamily="34" charset="0"/>
                        <a:defRPr sz="20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职称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学历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365B93"/>
                        </a:buClr>
                        <a:buFont typeface="Arial" pitchFamily="34" charset="0"/>
                        <a:defRPr sz="2400" b="1">
                          <a:solidFill>
                            <a:srgbClr val="26515F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Arial" pitchFamily="34" charset="0"/>
                        <a:defRPr sz="20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专业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365B93"/>
                        </a:buClr>
                        <a:buFont typeface="Arial" pitchFamily="34" charset="0"/>
                        <a:defRPr sz="2400" b="1">
                          <a:solidFill>
                            <a:srgbClr val="26515F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Arial" pitchFamily="34" charset="0"/>
                        <a:defRPr sz="20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岗位职责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259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365B93"/>
                        </a:buClr>
                        <a:buFont typeface="Arial" pitchFamily="34" charset="0"/>
                        <a:defRPr sz="2400" b="1">
                          <a:solidFill>
                            <a:srgbClr val="26515F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Arial" pitchFamily="34" charset="0"/>
                        <a:defRPr sz="20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尹宝树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365B93"/>
                        </a:buClr>
                        <a:buFont typeface="Arial" pitchFamily="34" charset="0"/>
                        <a:defRPr sz="2400" b="1">
                          <a:solidFill>
                            <a:srgbClr val="26515F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Arial" pitchFamily="34" charset="0"/>
                        <a:defRPr sz="20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研究员，博士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365B93"/>
                        </a:buClr>
                        <a:buFont typeface="Arial" pitchFamily="34" charset="0"/>
                        <a:defRPr sz="2400" b="1">
                          <a:solidFill>
                            <a:srgbClr val="26515F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Arial" pitchFamily="34" charset="0"/>
                        <a:defRPr sz="20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物理海洋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365B93"/>
                        </a:buClr>
                        <a:buFont typeface="Arial" pitchFamily="34" charset="0"/>
                        <a:defRPr sz="2400" b="1">
                          <a:solidFill>
                            <a:srgbClr val="26515F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Arial" pitchFamily="34" charset="0"/>
                        <a:defRPr sz="20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物理稿件初审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66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李超伦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研究员，博士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海洋生态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生态稿件初审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66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宋金明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研究员，博士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海洋化学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化学、地质稿件初审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66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孙  黎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研究院，博士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海洋生物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生物稿件初审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668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365B93"/>
                        </a:buClr>
                        <a:buFont typeface="Arial" pitchFamily="34" charset="0"/>
                        <a:defRPr sz="2400" b="1">
                          <a:solidFill>
                            <a:srgbClr val="26515F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Arial" pitchFamily="34" charset="0"/>
                        <a:defRPr sz="20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徐奎栋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365B93"/>
                        </a:buClr>
                        <a:buFont typeface="Arial" pitchFamily="34" charset="0"/>
                        <a:defRPr sz="2400" b="1">
                          <a:solidFill>
                            <a:srgbClr val="26515F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Arial" pitchFamily="34" charset="0"/>
                        <a:defRPr sz="20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研究员，博士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365B93"/>
                        </a:buClr>
                        <a:buFont typeface="Arial" pitchFamily="34" charset="0"/>
                        <a:defRPr sz="2400" b="1">
                          <a:solidFill>
                            <a:srgbClr val="26515F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Arial" pitchFamily="34" charset="0"/>
                        <a:defRPr sz="20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海洋生物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365B93"/>
                        </a:buClr>
                        <a:buFont typeface="Arial" pitchFamily="34" charset="0"/>
                        <a:defRPr sz="2400" b="1">
                          <a:solidFill>
                            <a:srgbClr val="26515F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Arial" pitchFamily="34" charset="0"/>
                        <a:defRPr sz="2000"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6515F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生物分类稿件初审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图片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12" y="15555"/>
            <a:ext cx="1143579" cy="118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3666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4632</TotalTime>
  <Words>966</Words>
  <Application>Microsoft Office PowerPoint</Application>
  <PresentationFormat>全屏显示(4:3)</PresentationFormat>
  <Paragraphs>148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海  洋  与  湖  沼</vt:lpstr>
      <vt:lpstr>目  录 </vt:lpstr>
      <vt:lpstr>目  录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目  录 </vt:lpstr>
      <vt:lpstr> </vt:lpstr>
      <vt:lpstr>目  录 </vt:lpstr>
      <vt:lpstr>浙江大学发稿统计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风轻无痕</cp:lastModifiedBy>
  <cp:revision>445</cp:revision>
  <dcterms:modified xsi:type="dcterms:W3CDTF">2018-11-20T07:51:31Z</dcterms:modified>
</cp:coreProperties>
</file>