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23"/>
  </p:notesMasterIdLst>
  <p:handoutMasterIdLst>
    <p:handoutMasterId r:id="rId24"/>
  </p:handoutMasterIdLst>
  <p:sldIdLst>
    <p:sldId id="452" r:id="rId3"/>
    <p:sldId id="454" r:id="rId4"/>
    <p:sldId id="401" r:id="rId5"/>
    <p:sldId id="428" r:id="rId6"/>
    <p:sldId id="415" r:id="rId7"/>
    <p:sldId id="446" r:id="rId8"/>
    <p:sldId id="435" r:id="rId9"/>
    <p:sldId id="432" r:id="rId10"/>
    <p:sldId id="426" r:id="rId11"/>
    <p:sldId id="416" r:id="rId12"/>
    <p:sldId id="418" r:id="rId13"/>
    <p:sldId id="419" r:id="rId14"/>
    <p:sldId id="430" r:id="rId15"/>
    <p:sldId id="420" r:id="rId16"/>
    <p:sldId id="422" r:id="rId17"/>
    <p:sldId id="449" r:id="rId18"/>
    <p:sldId id="423" r:id="rId19"/>
    <p:sldId id="450" r:id="rId20"/>
    <p:sldId id="425" r:id="rId21"/>
    <p:sldId id="455"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44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667" autoAdjust="0"/>
  </p:normalViewPr>
  <p:slideViewPr>
    <p:cSldViewPr>
      <p:cViewPr varScale="1">
        <p:scale>
          <a:sx n="75" d="100"/>
          <a:sy n="75" d="100"/>
        </p:scale>
        <p:origin x="420" y="12"/>
      </p:cViewPr>
      <p:guideLst>
        <p:guide orient="horz" pos="2157"/>
        <p:guide pos="386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400" b="1" i="0" u="none" strike="noStrike" kern="1200" cap="all" spc="50" baseline="0">
                <a:solidFill>
                  <a:schemeClr val="tx1">
                    <a:lumMod val="65000"/>
                    <a:lumOff val="35000"/>
                  </a:schemeClr>
                </a:solidFill>
                <a:latin typeface="+mn-lt"/>
                <a:ea typeface="+mn-ea"/>
                <a:cs typeface="+mn-cs"/>
              </a:defRPr>
            </a:pPr>
            <a:r>
              <a:rPr lang="en-US" dirty="0">
                <a:solidFill>
                  <a:srgbClr val="07044C"/>
                </a:solidFill>
              </a:rPr>
              <a:t>MILLION OF METRIC TONS</a:t>
            </a:r>
          </a:p>
        </c:rich>
      </c:tx>
      <c:overlay val="0"/>
      <c:spPr>
        <a:noFill/>
        <a:ln>
          <a:noFill/>
        </a:ln>
        <a:effectLst/>
      </c:spPr>
    </c:title>
    <c:autoTitleDeleted val="0"/>
    <c:plotArea>
      <c:layout/>
      <c:pieChart>
        <c:varyColors val="1"/>
        <c:ser>
          <c:idx val="0"/>
          <c:order val="0"/>
          <c:tx>
            <c:strRef>
              <c:f>[Book1]Sheet1!$B$1</c:f>
              <c:strCache>
                <c:ptCount val="1"/>
                <c:pt idx="0">
                  <c:v>MILLION OF METRIC TONS</c:v>
                </c:pt>
              </c:strCache>
            </c:strRef>
          </c:tx>
          <c:dPt>
            <c:idx val="0"/>
            <c:bubble3D val="0"/>
            <c:spPr>
              <a:solidFill>
                <a:schemeClr val="accent1"/>
              </a:solidFill>
              <a:ln>
                <a:noFill/>
              </a:ln>
              <a:effectLst/>
            </c:spPr>
            <c:extLst>
              <c:ext xmlns:c16="http://schemas.microsoft.com/office/drawing/2014/chart" uri="{C3380CC4-5D6E-409C-BE32-E72D297353CC}">
                <c16:uniqueId val="{00000001-EDE6-4145-B7FE-0BDDD3CCAE6F}"/>
              </c:ext>
            </c:extLst>
          </c:dPt>
          <c:dPt>
            <c:idx val="1"/>
            <c:bubble3D val="0"/>
            <c:spPr>
              <a:solidFill>
                <a:schemeClr val="accent2"/>
              </a:solidFill>
              <a:ln>
                <a:noFill/>
              </a:ln>
              <a:effectLst/>
            </c:spPr>
            <c:extLst>
              <c:ext xmlns:c16="http://schemas.microsoft.com/office/drawing/2014/chart" uri="{C3380CC4-5D6E-409C-BE32-E72D297353CC}">
                <c16:uniqueId val="{00000003-EDE6-4145-B7FE-0BDDD3CCAE6F}"/>
              </c:ext>
            </c:extLst>
          </c:dPt>
          <c:dPt>
            <c:idx val="2"/>
            <c:bubble3D val="0"/>
            <c:spPr>
              <a:solidFill>
                <a:schemeClr val="accent3"/>
              </a:solidFill>
              <a:ln>
                <a:noFill/>
              </a:ln>
              <a:effectLst/>
            </c:spPr>
            <c:extLst>
              <c:ext xmlns:c16="http://schemas.microsoft.com/office/drawing/2014/chart" uri="{C3380CC4-5D6E-409C-BE32-E72D297353CC}">
                <c16:uniqueId val="{00000005-EDE6-4145-B7FE-0BDDD3CCAE6F}"/>
              </c:ext>
            </c:extLst>
          </c:dPt>
          <c:dPt>
            <c:idx val="3"/>
            <c:bubble3D val="0"/>
            <c:spPr>
              <a:solidFill>
                <a:schemeClr val="accent4"/>
              </a:solidFill>
              <a:ln>
                <a:noFill/>
              </a:ln>
              <a:effectLst/>
            </c:spPr>
            <c:extLst>
              <c:ext xmlns:c16="http://schemas.microsoft.com/office/drawing/2014/chart" uri="{C3380CC4-5D6E-409C-BE32-E72D297353CC}">
                <c16:uniqueId val="{00000007-EDE6-4145-B7FE-0BDDD3CCAE6F}"/>
              </c:ext>
            </c:extLst>
          </c:dPt>
          <c:dPt>
            <c:idx val="4"/>
            <c:bubble3D val="0"/>
            <c:spPr>
              <a:solidFill>
                <a:schemeClr val="accent5"/>
              </a:solidFill>
              <a:ln>
                <a:noFill/>
              </a:ln>
              <a:effectLst/>
            </c:spPr>
            <c:extLst>
              <c:ext xmlns:c16="http://schemas.microsoft.com/office/drawing/2014/chart" uri="{C3380CC4-5D6E-409C-BE32-E72D297353CC}">
                <c16:uniqueId val="{00000009-EDE6-4145-B7FE-0BDDD3CCAE6F}"/>
              </c:ext>
            </c:extLst>
          </c:dPt>
          <c:dLbls>
            <c:spPr>
              <a:noFill/>
              <a:ln>
                <a:noFill/>
              </a:ln>
              <a:effectLst/>
            </c:spPr>
            <c:txPr>
              <a:bodyPr rot="0" spcFirstLastPara="0" vertOverflow="ellipsis" vert="horz" wrap="square" lIns="38100" tIns="19050" rIns="38100" bIns="19050" anchor="ctr" anchorCtr="1"/>
              <a:lstStyle/>
              <a:p>
                <a:pPr>
                  <a:defRPr lang="en-US"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[Book1]Sheet1!$A$2:$A$6</c:f>
              <c:strCache>
                <c:ptCount val="5"/>
                <c:pt idx="0">
                  <c:v>China</c:v>
                </c:pt>
                <c:pt idx="1">
                  <c:v>Indonesia</c:v>
                </c:pt>
                <c:pt idx="2">
                  <c:v>India</c:v>
                </c:pt>
                <c:pt idx="3">
                  <c:v>Vietnam</c:v>
                </c:pt>
                <c:pt idx="4">
                  <c:v>Bangladesh and philippines</c:v>
                </c:pt>
              </c:strCache>
            </c:strRef>
          </c:cat>
          <c:val>
            <c:numRef>
              <c:f>[Book1]Sheet1!$B$2:$B$6</c:f>
              <c:numCache>
                <c:formatCode>General</c:formatCode>
                <c:ptCount val="5"/>
                <c:pt idx="0">
                  <c:v>63.7</c:v>
                </c:pt>
                <c:pt idx="1">
                  <c:v>16.600000000000001</c:v>
                </c:pt>
                <c:pt idx="2">
                  <c:v>5.7</c:v>
                </c:pt>
                <c:pt idx="3">
                  <c:v>3.6</c:v>
                </c:pt>
                <c:pt idx="4">
                  <c:v>2.2000000000000002</c:v>
                </c:pt>
              </c:numCache>
            </c:numRef>
          </c:val>
          <c:extLst>
            <c:ext xmlns:c16="http://schemas.microsoft.com/office/drawing/2014/chart" uri="{C3380CC4-5D6E-409C-BE32-E72D297353CC}">
              <c16:uniqueId val="{0000000A-EDE6-4145-B7FE-0BDDD3CCAE6F}"/>
            </c:ext>
          </c:extLst>
        </c:ser>
        <c:dLbls>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279F48C-1445-4875-B8F2-3B396C4C894E}" type="datetimeFigureOut">
              <a:rPr lang="en-GB" smtClean="0"/>
              <a:t>24/12/2019</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1991BB1-1D25-4F55-B543-54D4F886ABE7}" type="slidenum">
              <a:rPr lang="en-GB" smtClean="0"/>
              <a:t>‹#›</a:t>
            </a:fld>
            <a:endParaRPr lang="en-GB"/>
          </a:p>
        </p:txBody>
      </p:sp>
    </p:spTree>
    <p:extLst>
      <p:ext uri="{BB962C8B-B14F-4D97-AF65-F5344CB8AC3E}">
        <p14:creationId xmlns:p14="http://schemas.microsoft.com/office/powerpoint/2010/main" val="238068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9EF79CC-B76D-44C4-B7E8-477207D2286C}" type="datetimeFigureOut">
              <a:rPr lang="zh-CN" altLang="en-US" smtClean="0"/>
              <a:t>2019/12/24</a:t>
            </a:fld>
            <a:endParaRPr lang="zh-CN" altLang="en-US"/>
          </a:p>
        </p:txBody>
      </p:sp>
      <p:sp>
        <p:nvSpPr>
          <p:cNvPr id="4" name="幻灯片图像占位符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B7B54FE-8A31-4FEE-AA4B-590CF39C7C17}" type="slidenum">
              <a:rPr lang="zh-CN" altLang="en-US" smtClean="0"/>
              <a:t>‹#›</a:t>
            </a:fld>
            <a:endParaRPr lang="zh-CN" altLang="en-US"/>
          </a:p>
        </p:txBody>
      </p:sp>
    </p:spTree>
    <p:extLst>
      <p:ext uri="{BB962C8B-B14F-4D97-AF65-F5344CB8AC3E}">
        <p14:creationId xmlns:p14="http://schemas.microsoft.com/office/powerpoint/2010/main" val="232642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B54FE-8A31-4FEE-AA4B-590CF39C7C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B54FE-8A31-4FEE-AA4B-590CF39C7C17}" type="slidenum">
              <a:rPr lang="zh-CN" altLang="en-US" smtClean="0"/>
              <a:t>15</a:t>
            </a:fld>
            <a:endParaRPr lang="zh-CN" altLang="en-US"/>
          </a:p>
        </p:txBody>
      </p:sp>
    </p:spTree>
    <p:extLst>
      <p:ext uri="{BB962C8B-B14F-4D97-AF65-F5344CB8AC3E}">
        <p14:creationId xmlns:p14="http://schemas.microsoft.com/office/powerpoint/2010/main" val="392590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63473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54154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337650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3" name="组合 2"/>
          <p:cNvGrpSpPr/>
          <p:nvPr userDrawn="1"/>
        </p:nvGrpSpPr>
        <p:grpSpPr>
          <a:xfrm>
            <a:off x="239349" y="197402"/>
            <a:ext cx="3001181" cy="927342"/>
            <a:chOff x="16858" y="188640"/>
            <a:chExt cx="7515584" cy="3096344"/>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6" t="17964" r="64281" b="4871"/>
            <a:stretch>
              <a:fillRect/>
            </a:stretch>
          </p:blipFill>
          <p:spPr>
            <a:xfrm>
              <a:off x="16858" y="188640"/>
              <a:ext cx="2936384" cy="3026535"/>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37044"/>
            <a:stretch>
              <a:fillRect/>
            </a:stretch>
          </p:blipFill>
          <p:spPr>
            <a:xfrm>
              <a:off x="2987824" y="188640"/>
              <a:ext cx="4544618" cy="3096344"/>
            </a:xfrm>
            <a:prstGeom prst="rect">
              <a:avLst/>
            </a:prstGeom>
          </p:spPr>
        </p:pic>
      </p:grpSp>
      <p:sp>
        <p:nvSpPr>
          <p:cNvPr id="10" name="TextBox 6"/>
          <p:cNvSpPr txBox="1">
            <a:spLocks noChangeArrowheads="1"/>
          </p:cNvSpPr>
          <p:nvPr userDrawn="1"/>
        </p:nvSpPr>
        <p:spPr bwMode="auto">
          <a:xfrm>
            <a:off x="10253133" y="6396041"/>
            <a:ext cx="1491114" cy="461665"/>
          </a:xfrm>
          <a:prstGeom prst="rect">
            <a:avLst/>
          </a:prstGeom>
          <a:noFill/>
          <a:ln w="9525">
            <a:noFill/>
            <a:miter lim="800000"/>
          </a:ln>
        </p:spPr>
        <p:txBody>
          <a:bodyPr wrap="none">
            <a:spAutoFit/>
          </a:bodyPr>
          <a:lstStyle/>
          <a:p>
            <a:r>
              <a:rPr lang="zh-CN" altLang="en-US" sz="2400" dirty="0">
                <a:solidFill>
                  <a:srgbClr val="0070C0"/>
                </a:solidFill>
                <a:latin typeface="华文行楷" pitchFamily="2" charset="-122"/>
                <a:ea typeface="华文行楷" pitchFamily="2" charset="-122"/>
              </a:rPr>
              <a:t>宽厚 跨越</a:t>
            </a:r>
          </a:p>
        </p:txBody>
      </p:sp>
    </p:spTree>
    <p:extLst>
      <p:ext uri="{BB962C8B-B14F-4D97-AF65-F5344CB8AC3E}">
        <p14:creationId xmlns:p14="http://schemas.microsoft.com/office/powerpoint/2010/main" val="84704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3" name="组合 2"/>
          <p:cNvGrpSpPr/>
          <p:nvPr userDrawn="1"/>
        </p:nvGrpSpPr>
        <p:grpSpPr>
          <a:xfrm>
            <a:off x="239349" y="197402"/>
            <a:ext cx="3001181" cy="927342"/>
            <a:chOff x="16858" y="188640"/>
            <a:chExt cx="7515584" cy="3096344"/>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6" t="17964" r="64281" b="4871"/>
            <a:stretch>
              <a:fillRect/>
            </a:stretch>
          </p:blipFill>
          <p:spPr>
            <a:xfrm>
              <a:off x="16858" y="188640"/>
              <a:ext cx="2936384" cy="3026535"/>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37044"/>
            <a:stretch>
              <a:fillRect/>
            </a:stretch>
          </p:blipFill>
          <p:spPr>
            <a:xfrm>
              <a:off x="2987824" y="188640"/>
              <a:ext cx="4544618" cy="3096344"/>
            </a:xfrm>
            <a:prstGeom prst="rect">
              <a:avLst/>
            </a:prstGeom>
          </p:spPr>
        </p:pic>
      </p:grpSp>
      <p:sp>
        <p:nvSpPr>
          <p:cNvPr id="10" name="TextBox 6"/>
          <p:cNvSpPr txBox="1">
            <a:spLocks noChangeArrowheads="1"/>
          </p:cNvSpPr>
          <p:nvPr userDrawn="1"/>
        </p:nvSpPr>
        <p:spPr bwMode="auto">
          <a:xfrm>
            <a:off x="10253133" y="6396038"/>
            <a:ext cx="1491114" cy="461665"/>
          </a:xfrm>
          <a:prstGeom prst="rect">
            <a:avLst/>
          </a:prstGeom>
          <a:noFill/>
          <a:ln w="9525">
            <a:noFill/>
            <a:miter lim="800000"/>
          </a:ln>
        </p:spPr>
        <p:txBody>
          <a:bodyPr wrap="none">
            <a:spAutoFit/>
          </a:bodyPr>
          <a:lstStyle/>
          <a:p>
            <a:r>
              <a:rPr lang="zh-CN" altLang="en-US" sz="2400" dirty="0">
                <a:solidFill>
                  <a:srgbClr val="0070C0"/>
                </a:solidFill>
                <a:latin typeface="华文行楷" pitchFamily="2" charset="-122"/>
                <a:ea typeface="华文行楷" pitchFamily="2" charset="-122"/>
              </a:rPr>
              <a:t>宽厚 跨越</a:t>
            </a:r>
          </a:p>
        </p:txBody>
      </p:sp>
    </p:spTree>
    <p:extLst>
      <p:ext uri="{BB962C8B-B14F-4D97-AF65-F5344CB8AC3E}">
        <p14:creationId xmlns:p14="http://schemas.microsoft.com/office/powerpoint/2010/main" val="3508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68" y="3318670"/>
            <a:ext cx="12767735" cy="3793331"/>
          </a:xfrm>
          <a:prstGeom prst="rect">
            <a:avLst/>
          </a:prstGeom>
          <a:effectLst>
            <a:softEdge rad="419100"/>
          </a:effectLst>
        </p:spPr>
      </p:pic>
      <p:sp>
        <p:nvSpPr>
          <p:cNvPr id="2" name="Title 1"/>
          <p:cNvSpPr>
            <a:spLocks noGrp="1"/>
          </p:cNvSpPr>
          <p:nvPr>
            <p:ph type="ctrTitle"/>
          </p:nvPr>
        </p:nvSpPr>
        <p:spPr>
          <a:xfrm>
            <a:off x="914400" y="2503487"/>
            <a:ext cx="10363200" cy="1006476"/>
          </a:xfrm>
        </p:spPr>
        <p:txBody>
          <a:bodyPr anchor="b">
            <a:normAutofit/>
          </a:bodyPr>
          <a:lstStyle>
            <a:lvl1pPr algn="ctr">
              <a:defRPr sz="44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4054253"/>
            <a:ext cx="9144000" cy="563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27FBD2CF-D2D2-419A-B8A5-E1EB36CA722F}"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6BAD3C-5989-4C88-8BD3-7DFEF35E0B67}" type="slidenum">
              <a:rPr lang="zh-CN" altLang="en-US" smtClean="0"/>
              <a:t>‹#›</a:t>
            </a:fld>
            <a:endParaRPr lang="zh-CN" altLang="en-US"/>
          </a:p>
        </p:txBody>
      </p:sp>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1407"/>
            <a:ext cx="12192000" cy="1335024"/>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984" y="160342"/>
            <a:ext cx="5494985" cy="659398"/>
          </a:xfrm>
          <a:prstGeom prst="rect">
            <a:avLst/>
          </a:prstGeom>
        </p:spPr>
      </p:pic>
    </p:spTree>
    <p:extLst>
      <p:ext uri="{BB962C8B-B14F-4D97-AF65-F5344CB8AC3E}">
        <p14:creationId xmlns:p14="http://schemas.microsoft.com/office/powerpoint/2010/main" val="373634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07071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34771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34490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3817811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0266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471356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824804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344094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73656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176104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2824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41679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90014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359112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3990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39960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71565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F97141-5CB1-4D47-8111-B8D507A10C0A}" type="datetimeFigureOut">
              <a:rPr lang="zh-CN" altLang="en-US" smtClean="0"/>
              <a:t>2019/12/24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6505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97141-5CB1-4D47-8111-B8D507A10C0A}" type="datetimeFigureOut">
              <a:rPr lang="zh-CN" altLang="en-US" smtClean="0"/>
              <a:t>2019/12/24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1897816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97141-5CB1-4D47-8111-B8D507A10C0A}" type="datetimeFigureOut">
              <a:rPr lang="zh-CN" altLang="en-US" smtClean="0"/>
              <a:t>2019/12/24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872E-4C59-4C1A-805B-6D19E8AAF67B}" type="slidenum">
              <a:rPr lang="zh-CN" altLang="en-US" smtClean="0"/>
              <a:t>‹#›</a:t>
            </a:fld>
            <a:endParaRPr lang="zh-CN" altLang="en-US"/>
          </a:p>
        </p:txBody>
      </p:sp>
    </p:spTree>
    <p:extLst>
      <p:ext uri="{BB962C8B-B14F-4D97-AF65-F5344CB8AC3E}">
        <p14:creationId xmlns:p14="http://schemas.microsoft.com/office/powerpoint/2010/main" val="21188942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BC6D8-E0C9-4365-92A6-28A1D9C40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191" y="4753"/>
            <a:ext cx="9669618" cy="6853247"/>
          </a:xfrm>
          <a:prstGeom prst="rect">
            <a:avLst/>
          </a:prstGeom>
        </p:spPr>
      </p:pic>
    </p:spTree>
    <p:extLst>
      <p:ext uri="{BB962C8B-B14F-4D97-AF65-F5344CB8AC3E}">
        <p14:creationId xmlns:p14="http://schemas.microsoft.com/office/powerpoint/2010/main" val="145981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9728" y="106956"/>
            <a:ext cx="2656753"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GAP</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2" name="Text Box 1"/>
          <p:cNvSpPr txBox="1"/>
          <p:nvPr/>
        </p:nvSpPr>
        <p:spPr>
          <a:xfrm>
            <a:off x="119336" y="1628799"/>
            <a:ext cx="11881320" cy="1131848"/>
          </a:xfrm>
          <a:prstGeom prst="rect">
            <a:avLst/>
          </a:prstGeom>
          <a:noFill/>
        </p:spPr>
        <p:txBody>
          <a:bodyPr wrap="square" rtlCol="0">
            <a:spAutoFit/>
          </a:bodyPr>
          <a:lstStyle/>
          <a:p>
            <a:pPr marL="285750" indent="-285750" algn="just">
              <a:lnSpc>
                <a:spcPct val="150000"/>
              </a:lnSpc>
              <a:buFont typeface="Wingdings" panose="05000000000000000000" charset="0"/>
              <a:buChar char="Ø"/>
            </a:pPr>
            <a:r>
              <a:rPr lang="en-US" sz="2400" dirty="0">
                <a:solidFill>
                  <a:srgbClr val="07044C"/>
                </a:solidFill>
                <a:latin typeface="+mn-ea"/>
                <a:cs typeface="+mn-ea"/>
              </a:rPr>
              <a:t>Knowledge in the area of organic fertilizer production from aquaculture waste using mixed samples and microbial optimization technique is limited.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6200" y="48900"/>
            <a:ext cx="2881173"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GOAL</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6" name="Rectangle 5"/>
          <p:cNvSpPr/>
          <p:nvPr/>
        </p:nvSpPr>
        <p:spPr>
          <a:xfrm>
            <a:off x="191344" y="1019127"/>
            <a:ext cx="11881320" cy="5542927"/>
          </a:xfrm>
          <a:prstGeom prst="rect">
            <a:avLst/>
          </a:prstGeom>
        </p:spPr>
        <p:txBody>
          <a:bodyPr wrap="square">
            <a:spAutoFit/>
          </a:bodyPr>
          <a:lstStyle/>
          <a:p>
            <a:pPr algn="just">
              <a:lnSpc>
                <a:spcPct val="107000"/>
              </a:lnSpc>
            </a:pPr>
            <a:r>
              <a:rPr lang="en-US" sz="2400" b="1" dirty="0">
                <a:solidFill>
                  <a:schemeClr val="tx2">
                    <a:lumMod val="50000"/>
                  </a:schemeClr>
                </a:solidFill>
                <a:latin typeface="+mn-ea"/>
                <a:ea typeface="SimSun" panose="02010600030101010101" pitchFamily="2" charset="-122"/>
                <a:cs typeface="+mn-ea"/>
              </a:rPr>
              <a:t>AIM</a:t>
            </a:r>
          </a:p>
          <a:p>
            <a:pPr algn="just"/>
            <a:r>
              <a:rPr lang="en-US" sz="2400" dirty="0">
                <a:solidFill>
                  <a:srgbClr val="07044C"/>
                </a:solidFill>
                <a:latin typeface="+mn-ea"/>
                <a:cs typeface="+mn-ea"/>
              </a:rPr>
              <a:t>The aim of our research is to compost aquacultural waste using micro-organisms in order to obtain organic fertilizer.</a:t>
            </a:r>
            <a:endParaRPr lang="en-US" sz="2400" b="1" dirty="0">
              <a:solidFill>
                <a:srgbClr val="07044C"/>
              </a:solidFill>
              <a:latin typeface="+mn-ea"/>
              <a:ea typeface="SimSun" panose="02010600030101010101" pitchFamily="2" charset="-122"/>
              <a:cs typeface="+mn-ea"/>
            </a:endParaRPr>
          </a:p>
          <a:p>
            <a:pPr algn="just">
              <a:lnSpc>
                <a:spcPct val="107000"/>
              </a:lnSpc>
            </a:pPr>
            <a:endParaRPr lang="en-US" sz="2400" b="1" dirty="0">
              <a:solidFill>
                <a:srgbClr val="07044C"/>
              </a:solidFill>
              <a:latin typeface="+mn-ea"/>
              <a:ea typeface="SimSun" panose="02010600030101010101" pitchFamily="2" charset="-122"/>
              <a:cs typeface="+mn-ea"/>
            </a:endParaRPr>
          </a:p>
          <a:p>
            <a:pPr algn="just">
              <a:lnSpc>
                <a:spcPct val="107000"/>
              </a:lnSpc>
            </a:pPr>
            <a:r>
              <a:rPr lang="en-US" sz="2400" b="1" dirty="0">
                <a:solidFill>
                  <a:srgbClr val="07044C"/>
                </a:solidFill>
                <a:latin typeface="+mn-ea"/>
                <a:ea typeface="SimSun" panose="02010600030101010101" pitchFamily="2" charset="-122"/>
                <a:cs typeface="+mn-ea"/>
              </a:rPr>
              <a:t>OBJECTIVES</a:t>
            </a:r>
          </a:p>
          <a:p>
            <a:pPr marL="514350" indent="-514350" algn="just">
              <a:lnSpc>
                <a:spcPct val="107000"/>
              </a:lnSpc>
              <a:buFont typeface="+mj-lt"/>
              <a:buAutoNum type="romanLcPeriod"/>
            </a:pPr>
            <a:r>
              <a:rPr lang="en-US" sz="2400" dirty="0">
                <a:solidFill>
                  <a:srgbClr val="07044C"/>
                </a:solidFill>
                <a:latin typeface="+mn-ea"/>
                <a:ea typeface="SimSun" panose="02010600030101010101" pitchFamily="2" charset="-122"/>
                <a:cs typeface="+mn-ea"/>
              </a:rPr>
              <a:t>To run a physiochemical characterization on aquacultural waste sample in order to determine the major components of the sample.</a:t>
            </a:r>
          </a:p>
          <a:p>
            <a:pPr marL="514350" indent="-514350" algn="just">
              <a:lnSpc>
                <a:spcPct val="107000"/>
              </a:lnSpc>
              <a:buFont typeface="+mj-lt"/>
              <a:buAutoNum type="romanLcPeriod"/>
            </a:pPr>
            <a:endParaRPr lang="en-US" sz="2400" dirty="0">
              <a:solidFill>
                <a:srgbClr val="07044C"/>
              </a:solidFill>
              <a:latin typeface="+mn-ea"/>
              <a:ea typeface="SimSun" panose="02010600030101010101" pitchFamily="2" charset="-122"/>
              <a:cs typeface="+mn-ea"/>
            </a:endParaRPr>
          </a:p>
          <a:p>
            <a:pPr marL="514350" indent="-514350" algn="just">
              <a:lnSpc>
                <a:spcPct val="107000"/>
              </a:lnSpc>
              <a:buFont typeface="+mj-lt"/>
              <a:buAutoNum type="romanLcPeriod"/>
            </a:pPr>
            <a:r>
              <a:rPr lang="en-US" sz="2400" dirty="0">
                <a:solidFill>
                  <a:srgbClr val="07044C"/>
                </a:solidFill>
                <a:latin typeface="+mn-ea"/>
                <a:ea typeface="SimSun" panose="02010600030101010101" pitchFamily="2" charset="-122"/>
                <a:cs typeface="+mn-ea"/>
              </a:rPr>
              <a:t>To isolate and characterised micro-organisms from the sample in order to determine the physiological property of the targeted microbes.</a:t>
            </a:r>
          </a:p>
          <a:p>
            <a:pPr marL="514350" indent="-514350" algn="just">
              <a:lnSpc>
                <a:spcPct val="107000"/>
              </a:lnSpc>
              <a:buFont typeface="+mj-lt"/>
              <a:buAutoNum type="romanLcPeriod"/>
            </a:pPr>
            <a:endParaRPr lang="en-US" sz="2400" dirty="0">
              <a:solidFill>
                <a:srgbClr val="07044C"/>
              </a:solidFill>
              <a:latin typeface="+mn-ea"/>
              <a:ea typeface="SimSun" panose="02010600030101010101" pitchFamily="2" charset="-122"/>
              <a:cs typeface="+mn-ea"/>
            </a:endParaRPr>
          </a:p>
          <a:p>
            <a:pPr marL="514350" indent="-514350" algn="just">
              <a:lnSpc>
                <a:spcPct val="107000"/>
              </a:lnSpc>
              <a:buFont typeface="+mj-lt"/>
              <a:buAutoNum type="romanLcPeriod"/>
            </a:pPr>
            <a:r>
              <a:rPr lang="en-US" sz="2400" dirty="0">
                <a:solidFill>
                  <a:srgbClr val="07044C"/>
                </a:solidFill>
                <a:latin typeface="+mn-ea"/>
                <a:ea typeface="SimSun" panose="02010600030101010101" pitchFamily="2" charset="-122"/>
                <a:cs typeface="+mn-ea"/>
              </a:rPr>
              <a:t>To subject the aquacultural waste to an optimized, controlled, composting system for bioconversion purpose.</a:t>
            </a:r>
            <a:endParaRPr lang="en-US" sz="2400" dirty="0">
              <a:solidFill>
                <a:schemeClr val="tx2">
                  <a:lumMod val="50000"/>
                </a:schemeClr>
              </a:solidFill>
              <a:latin typeface="Arial Narrow" panose="020B0606020202030204" pitchFamily="34" charset="0"/>
              <a:ea typeface="SimSun" panose="02010600030101010101" pitchFamily="2" charset="-122"/>
              <a:cs typeface="Times New Roman" panose="02020603050405020304" pitchFamily="18" charset="0"/>
            </a:endParaRPr>
          </a:p>
          <a:p>
            <a:pPr marL="514350" indent="-514350" algn="just">
              <a:lnSpc>
                <a:spcPct val="107000"/>
              </a:lnSpc>
              <a:buFont typeface="+mj-lt"/>
              <a:buAutoNum type="romanLcPeriod"/>
            </a:pPr>
            <a:endParaRPr lang="en-US" sz="2400" dirty="0">
              <a:solidFill>
                <a:schemeClr val="tx2">
                  <a:lumMod val="50000"/>
                </a:schemeClr>
              </a:solidFill>
              <a:latin typeface="Arial Narrow" panose="020B0606020202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08168" y="106955"/>
            <a:ext cx="4271490"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SIGNIFICANCE</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75721" y="487039"/>
            <a:ext cx="8616280" cy="195402"/>
          </a:xfrm>
          <a:prstGeom prst="rect">
            <a:avLst/>
          </a:prstGeom>
          <a:solidFill>
            <a:srgbClr val="002060"/>
          </a:solidFill>
          <a:ln w="9525">
            <a:noFill/>
            <a:miter lim="800000"/>
            <a:headEnd/>
            <a:tailEnd/>
          </a:ln>
        </p:spPr>
      </p:pic>
      <p:sp>
        <p:nvSpPr>
          <p:cNvPr id="7" name="Rectangle 6"/>
          <p:cNvSpPr/>
          <p:nvPr/>
        </p:nvSpPr>
        <p:spPr>
          <a:xfrm>
            <a:off x="335360" y="1196752"/>
            <a:ext cx="11665296" cy="4455835"/>
          </a:xfrm>
          <a:prstGeom prst="rect">
            <a:avLst/>
          </a:prstGeom>
        </p:spPr>
        <p:txBody>
          <a:bodyPr wrap="square">
            <a:spAutoFit/>
          </a:bodyPr>
          <a:lstStyle/>
          <a:p>
            <a:pPr marL="514350" indent="-514350" algn="just">
              <a:lnSpc>
                <a:spcPct val="150000"/>
              </a:lnSpc>
              <a:buFont typeface="+mj-lt"/>
              <a:buAutoNum type="romanLcPeriod"/>
            </a:pPr>
            <a:r>
              <a:rPr lang="en-US" sz="2400" dirty="0">
                <a:solidFill>
                  <a:srgbClr val="07044C"/>
                </a:solidFill>
                <a:latin typeface="+mn-ea"/>
                <a:cs typeface="+mn-ea"/>
              </a:rPr>
              <a:t>Viable means of recycling aquacultural waste and producing a quality organic fertilizer would be understood.</a:t>
            </a:r>
          </a:p>
          <a:p>
            <a:pPr marL="514350" indent="-514350" algn="just">
              <a:lnSpc>
                <a:spcPct val="150000"/>
              </a:lnSpc>
              <a:buFont typeface="+mj-lt"/>
              <a:buAutoNum type="romanLcPeriod"/>
            </a:pPr>
            <a:endParaRPr lang="en-US" sz="2400" dirty="0">
              <a:solidFill>
                <a:srgbClr val="07044C"/>
              </a:solidFill>
              <a:latin typeface="+mn-ea"/>
              <a:cs typeface="+mn-ea"/>
            </a:endParaRPr>
          </a:p>
          <a:p>
            <a:pPr marL="514350" indent="-514350" algn="just">
              <a:lnSpc>
                <a:spcPct val="150000"/>
              </a:lnSpc>
              <a:buFont typeface="+mj-lt"/>
              <a:buAutoNum type="romanLcPeriod"/>
            </a:pPr>
            <a:r>
              <a:rPr lang="en-US" sz="2400" dirty="0">
                <a:solidFill>
                  <a:srgbClr val="07044C"/>
                </a:solidFill>
                <a:latin typeface="+mn-ea"/>
                <a:cs typeface="+mn-ea"/>
              </a:rPr>
              <a:t>Successful composting of aquacultural waste would greatly reduce the volume of fisheries byproducts.</a:t>
            </a:r>
          </a:p>
          <a:p>
            <a:pPr marL="514350" indent="-514350" algn="just">
              <a:lnSpc>
                <a:spcPct val="150000"/>
              </a:lnSpc>
              <a:buFont typeface="+mj-lt"/>
              <a:buAutoNum type="romanLcPeriod"/>
            </a:pPr>
            <a:endParaRPr lang="en-US" sz="2400" dirty="0">
              <a:solidFill>
                <a:srgbClr val="07044C"/>
              </a:solidFill>
              <a:latin typeface="+mn-ea"/>
              <a:cs typeface="+mn-ea"/>
            </a:endParaRPr>
          </a:p>
          <a:p>
            <a:pPr marL="514350" indent="-514350" algn="just">
              <a:lnSpc>
                <a:spcPct val="150000"/>
              </a:lnSpc>
              <a:buFont typeface="+mj-lt"/>
              <a:buAutoNum type="romanLcPeriod"/>
            </a:pPr>
            <a:r>
              <a:rPr lang="en-US" sz="2400" dirty="0">
                <a:solidFill>
                  <a:srgbClr val="07044C"/>
                </a:solidFill>
                <a:latin typeface="+mn-ea"/>
                <a:cs typeface="+mn-ea"/>
              </a:rPr>
              <a:t>Following the studies, the commercialization of organic fertilizer made from aquacultural waste would be feasible.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F5EA0BC-EF39-4C99-9863-BB3F638A75C6}"/>
              </a:ext>
            </a:extLst>
          </p:cNvPr>
          <p:cNvGrpSpPr/>
          <p:nvPr/>
        </p:nvGrpSpPr>
        <p:grpSpPr>
          <a:xfrm>
            <a:off x="603007" y="106956"/>
            <a:ext cx="10029497" cy="6567573"/>
            <a:chOff x="603007" y="106956"/>
            <a:chExt cx="10029497" cy="6567573"/>
          </a:xfrm>
        </p:grpSpPr>
        <p:sp>
          <p:nvSpPr>
            <p:cNvPr id="4" name="Rectangle 3"/>
            <p:cNvSpPr/>
            <p:nvPr/>
          </p:nvSpPr>
          <p:spPr>
            <a:xfrm>
              <a:off x="6300998" y="106956"/>
              <a:ext cx="4271490"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sym typeface="+mn-ea"/>
                </a:rPr>
                <a:t>RESEARCH SIGNIFICANCE</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6" name="Rounded Rectangle 5"/>
            <p:cNvSpPr/>
            <p:nvPr/>
          </p:nvSpPr>
          <p:spPr>
            <a:xfrm>
              <a:off x="7487285" y="2764792"/>
              <a:ext cx="2929890" cy="2177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3"/>
            <p:cNvSpPr txBox="1"/>
            <p:nvPr/>
          </p:nvSpPr>
          <p:spPr>
            <a:xfrm>
              <a:off x="7486650" y="2764790"/>
              <a:ext cx="2929890" cy="2308324"/>
            </a:xfrm>
            <a:prstGeom prst="rect">
              <a:avLst/>
            </a:prstGeom>
            <a:noFill/>
          </p:spPr>
          <p:txBody>
            <a:bodyPr wrap="square" rtlCol="0">
              <a:spAutoFit/>
            </a:bodyPr>
            <a:lstStyle/>
            <a:p>
              <a:r>
                <a:rPr lang="en-US" b="1">
                  <a:solidFill>
                    <a:srgbClr val="FFFF00"/>
                  </a:solidFill>
                </a:rPr>
                <a:t>ENVIRONMENTAL BENEFIT</a:t>
              </a:r>
            </a:p>
            <a:p>
              <a:pPr marL="285750" indent="-285750">
                <a:buFont typeface="Wingdings" panose="05000000000000000000" charset="0"/>
                <a:buChar char="Ø"/>
              </a:pPr>
              <a:r>
                <a:rPr lang="en-US" b="1">
                  <a:solidFill>
                    <a:srgbClr val="FFFF00"/>
                  </a:solidFill>
                </a:rPr>
                <a:t>Waste to valuable product</a:t>
              </a:r>
            </a:p>
            <a:p>
              <a:pPr marL="285750" indent="-285750">
                <a:buFont typeface="Wingdings" panose="05000000000000000000" charset="0"/>
                <a:buChar char="Ø"/>
              </a:pPr>
              <a:r>
                <a:rPr lang="en-US" b="1">
                  <a:solidFill>
                    <a:srgbClr val="FFFF00"/>
                  </a:solidFill>
                </a:rPr>
                <a:t>Reduce synthetic fertilizer</a:t>
              </a:r>
            </a:p>
            <a:p>
              <a:pPr marL="285750" indent="-285750">
                <a:buFont typeface="Wingdings" panose="05000000000000000000" charset="0"/>
                <a:buChar char="Ø"/>
              </a:pPr>
              <a:r>
                <a:rPr lang="en-US" b="1">
                  <a:solidFill>
                    <a:srgbClr val="FFFF00"/>
                  </a:solidFill>
                </a:rPr>
                <a:t>Prevent pollution</a:t>
              </a:r>
            </a:p>
            <a:p>
              <a:pPr marL="285750" indent="-285750">
                <a:buFont typeface="Wingdings" panose="05000000000000000000" charset="0"/>
                <a:buChar char="Ø"/>
              </a:pPr>
              <a:r>
                <a:rPr lang="en-US" b="1">
                  <a:solidFill>
                    <a:srgbClr val="FFFF00"/>
                  </a:solidFill>
                </a:rPr>
                <a:t>Boost marine life</a:t>
              </a:r>
            </a:p>
            <a:p>
              <a:pPr marL="285750" indent="-285750">
                <a:buFont typeface="Wingdings" panose="05000000000000000000" charset="0"/>
                <a:buChar char="Ø"/>
              </a:pPr>
              <a:r>
                <a:rPr lang="en-US" b="1">
                  <a:solidFill>
                    <a:srgbClr val="FFFF00"/>
                  </a:solidFill>
                </a:rPr>
                <a:t>Remediation of soil </a:t>
              </a:r>
              <a:endParaRPr lang="en-US"/>
            </a:p>
            <a:p>
              <a:endParaRPr lang="en-US"/>
            </a:p>
          </p:txBody>
        </p:sp>
        <p:sp>
          <p:nvSpPr>
            <p:cNvPr id="15" name="Text Box 14"/>
            <p:cNvSpPr txBox="1"/>
            <p:nvPr/>
          </p:nvSpPr>
          <p:spPr>
            <a:xfrm>
              <a:off x="7200266" y="5480050"/>
              <a:ext cx="2927985" cy="923330"/>
            </a:xfrm>
            <a:prstGeom prst="rect">
              <a:avLst/>
            </a:prstGeom>
            <a:noFill/>
          </p:spPr>
          <p:txBody>
            <a:bodyPr wrap="square" rtlCol="0">
              <a:spAutoFit/>
            </a:bodyPr>
            <a:lstStyle/>
            <a:p>
              <a:r>
                <a:rPr lang="en-US" b="1">
                  <a:solidFill>
                    <a:srgbClr val="FFFF00"/>
                  </a:solidFill>
                </a:rPr>
                <a:t>ECONOMIC BENEFIT</a:t>
              </a:r>
            </a:p>
            <a:p>
              <a:pPr marL="285750" indent="-285750">
                <a:buFont typeface="Wingdings" panose="05000000000000000000" charset="0"/>
                <a:buChar char="Ø"/>
              </a:pPr>
              <a:r>
                <a:rPr lang="en-US" b="1">
                  <a:solidFill>
                    <a:srgbClr val="FFFF00"/>
                  </a:solidFill>
                </a:rPr>
                <a:t>Cost saving</a:t>
              </a:r>
            </a:p>
            <a:p>
              <a:pPr marL="285750" indent="-285750">
                <a:buFont typeface="Wingdings" panose="05000000000000000000" charset="0"/>
                <a:buChar char="Ø"/>
              </a:pPr>
              <a:r>
                <a:rPr lang="en-US" b="1">
                  <a:solidFill>
                    <a:srgbClr val="FFFF00"/>
                  </a:solidFill>
                </a:rPr>
                <a:t>Commercialization</a:t>
              </a:r>
              <a:r>
                <a:rPr lang="en-US"/>
                <a:t> </a:t>
              </a:r>
            </a:p>
          </p:txBody>
        </p:sp>
        <p:cxnSp>
          <p:nvCxnSpPr>
            <p:cNvPr id="16" name="Straight Arrow Connector 15"/>
            <p:cNvCxnSpPr/>
            <p:nvPr/>
          </p:nvCxnSpPr>
          <p:spPr>
            <a:xfrm flipV="1">
              <a:off x="3364232" y="3429002"/>
              <a:ext cx="643255" cy="1841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43" name="Rounded Rectangle 42"/>
            <p:cNvSpPr/>
            <p:nvPr/>
          </p:nvSpPr>
          <p:spPr>
            <a:xfrm>
              <a:off x="7060608" y="5164499"/>
              <a:ext cx="3499485" cy="151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603007" y="756897"/>
              <a:ext cx="9998653" cy="5646483"/>
              <a:chOff x="111" y="1066"/>
              <a:chExt cx="13881" cy="9018"/>
            </a:xfrm>
          </p:grpSpPr>
          <p:sp>
            <p:nvSpPr>
              <p:cNvPr id="42" name="Rounded Rectangle 41"/>
              <p:cNvSpPr/>
              <p:nvPr/>
            </p:nvSpPr>
            <p:spPr>
              <a:xfrm>
                <a:off x="120" y="4354"/>
                <a:ext cx="2800" cy="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8772" y="1066"/>
                <a:ext cx="5220" cy="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044" y="4352"/>
                <a:ext cx="2447" cy="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45"/>
              <p:cNvSpPr txBox="1"/>
              <p:nvPr/>
            </p:nvSpPr>
            <p:spPr>
              <a:xfrm>
                <a:off x="111" y="4536"/>
                <a:ext cx="2800" cy="1018"/>
              </a:xfrm>
              <a:prstGeom prst="rect">
                <a:avLst/>
              </a:prstGeom>
              <a:noFill/>
            </p:spPr>
            <p:txBody>
              <a:bodyPr wrap="square" rtlCol="0">
                <a:spAutoFit/>
              </a:bodyPr>
              <a:lstStyle/>
              <a:p>
                <a:pPr algn="ctr"/>
                <a:r>
                  <a:rPr lang="en-US" b="1" dirty="0">
                    <a:solidFill>
                      <a:srgbClr val="FFFF00"/>
                    </a:solidFill>
                  </a:rPr>
                  <a:t>AQUACULTURAL WASTE</a:t>
                </a:r>
              </a:p>
            </p:txBody>
          </p:sp>
          <p:sp>
            <p:nvSpPr>
              <p:cNvPr id="47" name="Text Box 46"/>
              <p:cNvSpPr txBox="1"/>
              <p:nvPr/>
            </p:nvSpPr>
            <p:spPr>
              <a:xfrm>
                <a:off x="4043" y="4535"/>
                <a:ext cx="2448" cy="1454"/>
              </a:xfrm>
              <a:prstGeom prst="rect">
                <a:avLst/>
              </a:prstGeom>
              <a:noFill/>
            </p:spPr>
            <p:txBody>
              <a:bodyPr wrap="square" rtlCol="0">
                <a:spAutoFit/>
              </a:bodyPr>
              <a:lstStyle/>
              <a:p>
                <a:r>
                  <a:rPr lang="en-US" b="1">
                    <a:solidFill>
                      <a:srgbClr val="FFFF00"/>
                    </a:solidFill>
                  </a:rPr>
                  <a:t>MICROBIAL </a:t>
                </a:r>
              </a:p>
              <a:p>
                <a:r>
                  <a:rPr lang="en-US" b="1">
                    <a:solidFill>
                      <a:srgbClr val="FFFF00"/>
                    </a:solidFill>
                  </a:rPr>
                  <a:t>COMPOSTING </a:t>
                </a:r>
              </a:p>
              <a:p>
                <a:r>
                  <a:rPr lang="en-US" b="1">
                    <a:solidFill>
                      <a:srgbClr val="FFFF00"/>
                    </a:solidFill>
                  </a:rPr>
                  <a:t>TECHNIQUE</a:t>
                </a:r>
              </a:p>
            </p:txBody>
          </p:sp>
          <p:sp>
            <p:nvSpPr>
              <p:cNvPr id="48" name="Text Box 47"/>
              <p:cNvSpPr txBox="1"/>
              <p:nvPr/>
            </p:nvSpPr>
            <p:spPr>
              <a:xfrm>
                <a:off x="8696" y="1066"/>
                <a:ext cx="5038" cy="2327"/>
              </a:xfrm>
              <a:prstGeom prst="rect">
                <a:avLst/>
              </a:prstGeom>
              <a:noFill/>
            </p:spPr>
            <p:txBody>
              <a:bodyPr wrap="square" rtlCol="0">
                <a:spAutoFit/>
              </a:bodyPr>
              <a:lstStyle/>
              <a:p>
                <a:r>
                  <a:rPr lang="en-US" b="1" dirty="0">
                    <a:solidFill>
                      <a:srgbClr val="FFFF00"/>
                    </a:solidFill>
                  </a:rPr>
                  <a:t>SOIL APPLICATION</a:t>
                </a:r>
              </a:p>
              <a:p>
                <a:pPr marL="285750" indent="-285750">
                  <a:buFont typeface="Wingdings" panose="05000000000000000000" charset="0"/>
                  <a:buChar char="Ø"/>
                </a:pPr>
                <a:r>
                  <a:rPr lang="en-US" b="1" dirty="0">
                    <a:solidFill>
                      <a:srgbClr val="FFFF00"/>
                    </a:solidFill>
                  </a:rPr>
                  <a:t>As soil conditioner</a:t>
                </a:r>
              </a:p>
              <a:p>
                <a:pPr marL="285750" indent="-285750">
                  <a:buFont typeface="Wingdings" panose="05000000000000000000" charset="0"/>
                  <a:buChar char="Ø"/>
                </a:pPr>
                <a:r>
                  <a:rPr lang="en-US" b="1" dirty="0">
                    <a:solidFill>
                      <a:srgbClr val="FFFF00"/>
                    </a:solidFill>
                  </a:rPr>
                  <a:t>As bio-pesticide</a:t>
                </a:r>
              </a:p>
              <a:p>
                <a:pPr marL="285750" indent="-285750">
                  <a:buFont typeface="Wingdings" panose="05000000000000000000" charset="0"/>
                  <a:buChar char="Ø"/>
                </a:pPr>
                <a:r>
                  <a:rPr lang="en-US" b="1" dirty="0">
                    <a:solidFill>
                      <a:srgbClr val="FFFF00"/>
                    </a:solidFill>
                  </a:rPr>
                  <a:t>Plant growth promoter</a:t>
                </a:r>
              </a:p>
              <a:p>
                <a:pPr marL="285750" indent="-285750">
                  <a:buFont typeface="Wingdings" panose="05000000000000000000" charset="0"/>
                  <a:buChar char="Ø"/>
                </a:pPr>
                <a:r>
                  <a:rPr lang="en-US" b="1" dirty="0">
                    <a:solidFill>
                      <a:srgbClr val="FFFF00"/>
                    </a:solidFill>
                  </a:rPr>
                  <a:t>Organic agricultural product</a:t>
                </a:r>
              </a:p>
            </p:txBody>
          </p:sp>
          <p:sp>
            <p:nvSpPr>
              <p:cNvPr id="50" name="Text Box 49"/>
              <p:cNvSpPr txBox="1"/>
              <p:nvPr/>
            </p:nvSpPr>
            <p:spPr>
              <a:xfrm>
                <a:off x="8961" y="8630"/>
                <a:ext cx="4611" cy="1454"/>
              </a:xfrm>
              <a:prstGeom prst="rect">
                <a:avLst/>
              </a:prstGeom>
              <a:noFill/>
            </p:spPr>
            <p:txBody>
              <a:bodyPr wrap="square" rtlCol="0">
                <a:spAutoFit/>
              </a:bodyPr>
              <a:lstStyle/>
              <a:p>
                <a:r>
                  <a:rPr lang="en-US" b="1" dirty="0">
                    <a:solidFill>
                      <a:srgbClr val="FFFF00"/>
                    </a:solidFill>
                  </a:rPr>
                  <a:t>ECONOMIC BENEFIT</a:t>
                </a:r>
              </a:p>
              <a:p>
                <a:pPr marL="285750" indent="-285750">
                  <a:buFont typeface="Wingdings" panose="05000000000000000000" charset="0"/>
                  <a:buChar char="Ø"/>
                </a:pPr>
                <a:r>
                  <a:rPr lang="en-US" b="1" dirty="0">
                    <a:solidFill>
                      <a:srgbClr val="FFFF00"/>
                    </a:solidFill>
                  </a:rPr>
                  <a:t>Cost saving</a:t>
                </a:r>
              </a:p>
              <a:p>
                <a:pPr marL="285750" indent="-285750">
                  <a:buFont typeface="Wingdings" panose="05000000000000000000" charset="0"/>
                  <a:buChar char="Ø"/>
                </a:pPr>
                <a:r>
                  <a:rPr lang="en-US" b="1" dirty="0">
                    <a:solidFill>
                      <a:srgbClr val="FFFF00"/>
                    </a:solidFill>
                  </a:rPr>
                  <a:t>Commercialization</a:t>
                </a:r>
                <a:r>
                  <a:rPr lang="en-US" dirty="0"/>
                  <a:t> </a:t>
                </a:r>
              </a:p>
            </p:txBody>
          </p:sp>
          <p:cxnSp>
            <p:nvCxnSpPr>
              <p:cNvPr id="51" name="Straight Arrow Connector 50"/>
              <p:cNvCxnSpPr/>
              <p:nvPr/>
            </p:nvCxnSpPr>
            <p:spPr>
              <a:xfrm flipV="1">
                <a:off x="2920" y="5400"/>
                <a:ext cx="1013" cy="29"/>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52" name="Straight Arrow Connector 51"/>
              <p:cNvCxnSpPr>
                <a:stCxn id="47" idx="3"/>
              </p:cNvCxnSpPr>
              <p:nvPr/>
            </p:nvCxnSpPr>
            <p:spPr>
              <a:xfrm flipV="1">
                <a:off x="6491" y="3359"/>
                <a:ext cx="2205" cy="1903"/>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a:off x="6541" y="5286"/>
                <a:ext cx="2835" cy="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a:off x="6541" y="5286"/>
                <a:ext cx="2155" cy="3062"/>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1984" y="106956"/>
            <a:ext cx="4498026"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CONCEPTUAL FRAMEWORK</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grpSp>
        <p:nvGrpSpPr>
          <p:cNvPr id="6" name="Group 5"/>
          <p:cNvGrpSpPr/>
          <p:nvPr/>
        </p:nvGrpSpPr>
        <p:grpSpPr>
          <a:xfrm>
            <a:off x="623392" y="804302"/>
            <a:ext cx="10729192" cy="5660359"/>
            <a:chOff x="107504" y="1329017"/>
            <a:chExt cx="9008773" cy="5135643"/>
          </a:xfrm>
        </p:grpSpPr>
        <p:sp>
          <p:nvSpPr>
            <p:cNvPr id="7" name="Rounded Rectangle 6"/>
            <p:cNvSpPr/>
            <p:nvPr/>
          </p:nvSpPr>
          <p:spPr>
            <a:xfrm>
              <a:off x="107504" y="4585403"/>
              <a:ext cx="3168352" cy="1879257"/>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a:off x="1151620" y="4216071"/>
              <a:ext cx="1080120" cy="375455"/>
            </a:xfrm>
            <a:prstGeom prst="rect">
              <a:avLst/>
            </a:prstGeom>
            <a:noFill/>
          </p:spPr>
          <p:txBody>
            <a:bodyPr wrap="square" rtlCol="0">
              <a:spAutoFit/>
            </a:bodyPr>
            <a:lstStyle/>
            <a:p>
              <a:r>
                <a:rPr lang="en-US" b="1" dirty="0">
                  <a:latin typeface="Algerian" panose="04020705040A02060702" pitchFamily="82" charset="0"/>
                </a:rPr>
                <a:t>STEP 1 </a:t>
              </a:r>
              <a:endParaRPr lang="en-GB" b="1" dirty="0">
                <a:latin typeface="Algerian" panose="04020705040A02060702" pitchFamily="82" charset="0"/>
              </a:endParaRPr>
            </a:p>
          </p:txBody>
        </p:sp>
        <p:sp>
          <p:nvSpPr>
            <p:cNvPr id="9" name="TextBox 8"/>
            <p:cNvSpPr txBox="1"/>
            <p:nvPr/>
          </p:nvSpPr>
          <p:spPr>
            <a:xfrm>
              <a:off x="4322368" y="2895335"/>
              <a:ext cx="1080120" cy="375455"/>
            </a:xfrm>
            <a:prstGeom prst="rect">
              <a:avLst/>
            </a:prstGeom>
            <a:noFill/>
          </p:spPr>
          <p:txBody>
            <a:bodyPr wrap="square" rtlCol="0">
              <a:spAutoFit/>
            </a:bodyPr>
            <a:lstStyle/>
            <a:p>
              <a:r>
                <a:rPr lang="en-US" b="1" dirty="0">
                  <a:latin typeface="Algerian" panose="04020705040A02060702" pitchFamily="82" charset="0"/>
                </a:rPr>
                <a:t>STEP 2 </a:t>
              </a:r>
              <a:endParaRPr lang="en-GB" b="1" dirty="0">
                <a:latin typeface="Algerian" panose="04020705040A02060702" pitchFamily="82" charset="0"/>
              </a:endParaRPr>
            </a:p>
          </p:txBody>
        </p:sp>
        <p:sp>
          <p:nvSpPr>
            <p:cNvPr id="10" name="TextBox 9"/>
            <p:cNvSpPr txBox="1"/>
            <p:nvPr/>
          </p:nvSpPr>
          <p:spPr>
            <a:xfrm>
              <a:off x="7308304" y="1329017"/>
              <a:ext cx="1080120" cy="375455"/>
            </a:xfrm>
            <a:prstGeom prst="rect">
              <a:avLst/>
            </a:prstGeom>
            <a:noFill/>
          </p:spPr>
          <p:txBody>
            <a:bodyPr wrap="square" rtlCol="0">
              <a:spAutoFit/>
            </a:bodyPr>
            <a:lstStyle/>
            <a:p>
              <a:r>
                <a:rPr lang="en-US" b="1" dirty="0">
                  <a:latin typeface="Algerian" panose="04020705040A02060702" pitchFamily="82" charset="0"/>
                </a:rPr>
                <a:t>STEP 3 </a:t>
              </a:r>
              <a:endParaRPr lang="en-GB" b="1" dirty="0">
                <a:latin typeface="Algerian" panose="04020705040A02060702" pitchFamily="82" charset="0"/>
              </a:endParaRPr>
            </a:p>
          </p:txBody>
        </p:sp>
        <p:sp>
          <p:nvSpPr>
            <p:cNvPr id="11" name="Rounded Rectangle 10"/>
            <p:cNvSpPr/>
            <p:nvPr/>
          </p:nvSpPr>
          <p:spPr>
            <a:xfrm>
              <a:off x="3299202" y="3264667"/>
              <a:ext cx="3024336" cy="1677664"/>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2" name="Rounded Rectangle 11"/>
            <p:cNvSpPr/>
            <p:nvPr/>
          </p:nvSpPr>
          <p:spPr>
            <a:xfrm>
              <a:off x="6159792" y="1670244"/>
              <a:ext cx="2956485" cy="1673625"/>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3" name="TextBox 12"/>
            <p:cNvSpPr txBox="1"/>
            <p:nvPr/>
          </p:nvSpPr>
          <p:spPr>
            <a:xfrm>
              <a:off x="323527" y="5097233"/>
              <a:ext cx="2808621" cy="938639"/>
            </a:xfrm>
            <a:prstGeom prst="rect">
              <a:avLst/>
            </a:prstGeom>
            <a:noFill/>
          </p:spPr>
          <p:txBody>
            <a:bodyPr wrap="square" rtlCol="0">
              <a:spAutoFit/>
            </a:bodyPr>
            <a:lstStyle/>
            <a:p>
              <a:pPr algn="ctr"/>
              <a:r>
                <a:rPr lang="en-US" b="1" dirty="0">
                  <a:solidFill>
                    <a:schemeClr val="tx2">
                      <a:lumMod val="50000"/>
                    </a:schemeClr>
                  </a:solidFill>
                  <a:latin typeface="Arial Narrow" panose="020B0606020202030204" pitchFamily="34" charset="0"/>
                  <a:ea typeface="SimSun" panose="02010600030101010101" pitchFamily="2" charset="-122"/>
                  <a:cs typeface="Times New Roman" panose="02020603050405020304" pitchFamily="18" charset="0"/>
                </a:rPr>
                <a:t>Physiochemical Characterization on Aquacultural Waste Sample</a:t>
              </a:r>
              <a:endParaRPr lang="en-GB" b="1" dirty="0">
                <a:latin typeface="Comic Sans MS" panose="030F0702030302020204" pitchFamily="66" charset="0"/>
              </a:endParaRPr>
            </a:p>
          </p:txBody>
        </p:sp>
        <p:sp>
          <p:nvSpPr>
            <p:cNvPr id="14" name="TextBox 13"/>
            <p:cNvSpPr txBox="1"/>
            <p:nvPr/>
          </p:nvSpPr>
          <p:spPr>
            <a:xfrm>
              <a:off x="3407214" y="3662073"/>
              <a:ext cx="2808311" cy="938639"/>
            </a:xfrm>
            <a:prstGeom prst="rect">
              <a:avLst/>
            </a:prstGeom>
            <a:noFill/>
          </p:spPr>
          <p:txBody>
            <a:bodyPr wrap="square" rtlCol="0">
              <a:spAutoFit/>
            </a:bodyPr>
            <a:lstStyle/>
            <a:p>
              <a:pPr algn="ctr"/>
              <a:r>
                <a:rPr lang="en-US" b="1" dirty="0">
                  <a:solidFill>
                    <a:schemeClr val="tx2">
                      <a:lumMod val="50000"/>
                    </a:schemeClr>
                  </a:solidFill>
                  <a:latin typeface="Arial Narrow" panose="020B0606020202030204" pitchFamily="34" charset="0"/>
                  <a:ea typeface="SimSun" panose="02010600030101010101" pitchFamily="2" charset="-122"/>
                  <a:cs typeface="Times New Roman" panose="02020603050405020304" pitchFamily="18" charset="0"/>
                </a:rPr>
                <a:t>Isolation and Characterization of Micro-organisms</a:t>
              </a:r>
              <a:endParaRPr lang="en-GB" b="1" dirty="0">
                <a:latin typeface="Comic Sans MS" panose="030F0702030302020204" pitchFamily="66" charset="0"/>
              </a:endParaRPr>
            </a:p>
          </p:txBody>
        </p:sp>
        <p:sp>
          <p:nvSpPr>
            <p:cNvPr id="15" name="TextBox 14"/>
            <p:cNvSpPr txBox="1"/>
            <p:nvPr/>
          </p:nvSpPr>
          <p:spPr>
            <a:xfrm>
              <a:off x="6341891" y="2238288"/>
              <a:ext cx="2774386" cy="657047"/>
            </a:xfrm>
            <a:prstGeom prst="rect">
              <a:avLst/>
            </a:prstGeom>
            <a:noFill/>
          </p:spPr>
          <p:txBody>
            <a:bodyPr wrap="square" rtlCol="0">
              <a:spAutoFit/>
            </a:bodyPr>
            <a:lstStyle/>
            <a:p>
              <a:pPr algn="ctr"/>
              <a:r>
                <a:rPr lang="en-GB" b="1" dirty="0">
                  <a:latin typeface="Arial Narrow" panose="020B0606020202030204" pitchFamily="34" charset="0"/>
                </a:rPr>
                <a:t>Bioconversion process by composting</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C96674-9B6B-482A-A744-9FED5028F614}"/>
              </a:ext>
            </a:extLst>
          </p:cNvPr>
          <p:cNvGrpSpPr/>
          <p:nvPr/>
        </p:nvGrpSpPr>
        <p:grpSpPr>
          <a:xfrm>
            <a:off x="1811016" y="126563"/>
            <a:ext cx="8856984" cy="6604876"/>
            <a:chOff x="251520" y="145784"/>
            <a:chExt cx="8856984" cy="6604876"/>
          </a:xfrm>
        </p:grpSpPr>
        <p:grpSp>
          <p:nvGrpSpPr>
            <p:cNvPr id="26" name="Group 25"/>
            <p:cNvGrpSpPr/>
            <p:nvPr/>
          </p:nvGrpSpPr>
          <p:grpSpPr>
            <a:xfrm>
              <a:off x="251520" y="482622"/>
              <a:ext cx="8856984" cy="5640353"/>
              <a:chOff x="251520" y="482622"/>
              <a:chExt cx="8856984" cy="5640353"/>
            </a:xfrm>
          </p:grpSpPr>
          <p:pic>
            <p:nvPicPr>
              <p:cNvPr id="34" name="图片 3" descr="Snap3.bmp"/>
              <p:cNvPicPr>
                <a:picLocks noChangeAspect="1"/>
              </p:cNvPicPr>
              <p:nvPr/>
            </p:nvPicPr>
            <p:blipFill>
              <a:blip r:embed="rId3"/>
              <a:srcRect/>
              <a:stretch>
                <a:fillRect/>
              </a:stretch>
            </p:blipFill>
            <p:spPr bwMode="auto">
              <a:xfrm>
                <a:off x="2016224" y="482622"/>
                <a:ext cx="7092280" cy="160840"/>
              </a:xfrm>
              <a:prstGeom prst="rect">
                <a:avLst/>
              </a:prstGeom>
              <a:solidFill>
                <a:srgbClr val="002060"/>
              </a:solidFill>
              <a:ln w="9525">
                <a:noFill/>
                <a:miter lim="800000"/>
                <a:headEnd/>
                <a:tailEnd/>
              </a:ln>
            </p:spPr>
          </p:pic>
          <p:sp>
            <p:nvSpPr>
              <p:cNvPr id="6" name="TextBox 5"/>
              <p:cNvSpPr txBox="1"/>
              <p:nvPr/>
            </p:nvSpPr>
            <p:spPr>
              <a:xfrm>
                <a:off x="2891876" y="781477"/>
                <a:ext cx="3240360"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Collection of Aquacultural Waste</a:t>
                </a:r>
              </a:p>
            </p:txBody>
          </p:sp>
          <p:sp>
            <p:nvSpPr>
              <p:cNvPr id="36" name="TextBox 35"/>
              <p:cNvSpPr txBox="1"/>
              <p:nvPr/>
            </p:nvSpPr>
            <p:spPr>
              <a:xfrm>
                <a:off x="3683964" y="1589066"/>
                <a:ext cx="1656184"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Sorting Process</a:t>
                </a:r>
              </a:p>
            </p:txBody>
          </p:sp>
          <p:sp>
            <p:nvSpPr>
              <p:cNvPr id="37" name="TextBox 36"/>
              <p:cNvSpPr txBox="1"/>
              <p:nvPr/>
            </p:nvSpPr>
            <p:spPr>
              <a:xfrm>
                <a:off x="3563888" y="2411596"/>
                <a:ext cx="1896336"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Shredding Process</a:t>
                </a:r>
              </a:p>
            </p:txBody>
          </p:sp>
          <p:sp>
            <p:nvSpPr>
              <p:cNvPr id="38" name="TextBox 37"/>
              <p:cNvSpPr txBox="1"/>
              <p:nvPr/>
            </p:nvSpPr>
            <p:spPr>
              <a:xfrm>
                <a:off x="251520" y="3131676"/>
                <a:ext cx="3312368"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Physicochemical Characterization</a:t>
                </a:r>
              </a:p>
            </p:txBody>
          </p:sp>
          <p:sp>
            <p:nvSpPr>
              <p:cNvPr id="40" name="TextBox 39"/>
              <p:cNvSpPr txBox="1"/>
              <p:nvPr/>
            </p:nvSpPr>
            <p:spPr>
              <a:xfrm>
                <a:off x="3359928" y="3994478"/>
                <a:ext cx="2304256"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Composting</a:t>
                </a:r>
              </a:p>
            </p:txBody>
          </p:sp>
          <p:sp>
            <p:nvSpPr>
              <p:cNvPr id="43" name="TextBox 42"/>
              <p:cNvSpPr txBox="1"/>
              <p:nvPr/>
            </p:nvSpPr>
            <p:spPr>
              <a:xfrm>
                <a:off x="6112840" y="4250716"/>
                <a:ext cx="2728820"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Optimization Procedure</a:t>
                </a:r>
              </a:p>
            </p:txBody>
          </p:sp>
          <p:sp>
            <p:nvSpPr>
              <p:cNvPr id="44" name="TextBox 43"/>
              <p:cNvSpPr txBox="1"/>
              <p:nvPr/>
            </p:nvSpPr>
            <p:spPr>
              <a:xfrm>
                <a:off x="6588224" y="5219908"/>
                <a:ext cx="1896336"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Shredding Process</a:t>
                </a:r>
              </a:p>
            </p:txBody>
          </p:sp>
          <p:sp>
            <p:nvSpPr>
              <p:cNvPr id="47" name="TextBox 46"/>
              <p:cNvSpPr txBox="1"/>
              <p:nvPr/>
            </p:nvSpPr>
            <p:spPr>
              <a:xfrm>
                <a:off x="6181048" y="2276872"/>
                <a:ext cx="2351392"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Biochemical Analysis</a:t>
                </a:r>
              </a:p>
            </p:txBody>
          </p:sp>
          <p:cxnSp>
            <p:nvCxnSpPr>
              <p:cNvPr id="11" name="Straight Arrow Connector 10"/>
              <p:cNvCxnSpPr/>
              <p:nvPr/>
            </p:nvCxnSpPr>
            <p:spPr>
              <a:xfrm>
                <a:off x="4512056" y="1186166"/>
                <a:ext cx="0" cy="37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516658" y="1990672"/>
                <a:ext cx="0" cy="37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91190" y="2668270"/>
                <a:ext cx="400690" cy="40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20696" y="3131676"/>
                <a:ext cx="3240360"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Isolation of Microorganisms</a:t>
                </a:r>
              </a:p>
            </p:txBody>
          </p:sp>
          <p:cxnSp>
            <p:nvCxnSpPr>
              <p:cNvPr id="61" name="Straight Arrow Connector 60"/>
              <p:cNvCxnSpPr/>
              <p:nvPr/>
            </p:nvCxnSpPr>
            <p:spPr>
              <a:xfrm>
                <a:off x="5508104" y="2683364"/>
                <a:ext cx="400690" cy="40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3091190" y="3532366"/>
                <a:ext cx="400690" cy="40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580112" y="3573016"/>
                <a:ext cx="400690" cy="40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63888" y="4859868"/>
                <a:ext cx="2056808"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Molecular Analysis</a:t>
                </a:r>
              </a:p>
            </p:txBody>
          </p:sp>
          <p:sp>
            <p:nvSpPr>
              <p:cNvPr id="67" name="TextBox 66"/>
              <p:cNvSpPr txBox="1"/>
              <p:nvPr/>
            </p:nvSpPr>
            <p:spPr>
              <a:xfrm>
                <a:off x="3264317" y="5753643"/>
                <a:ext cx="2612519" cy="369332"/>
              </a:xfrm>
              <a:prstGeom prst="rect">
                <a:avLst/>
              </a:prstGeom>
              <a:noFill/>
              <a:ln w="19050">
                <a:solidFill>
                  <a:schemeClr val="tx1"/>
                </a:solidFill>
              </a:ln>
            </p:spPr>
            <p:txBody>
              <a:bodyPr wrap="square" rtlCol="0">
                <a:spAutoFit/>
              </a:bodyPr>
              <a:lstStyle/>
              <a:p>
                <a:pPr algn="ctr"/>
                <a:r>
                  <a:rPr lang="en-US" dirty="0">
                    <a:solidFill>
                      <a:srgbClr val="07044C"/>
                    </a:solidFill>
                    <a:latin typeface="Times New Roman" panose="02020603050405020304" pitchFamily="18" charset="0"/>
                    <a:cs typeface="Times New Roman" panose="02020603050405020304" pitchFamily="18" charset="0"/>
                  </a:rPr>
                  <a:t>Crude Organic Fertilizer</a:t>
                </a:r>
              </a:p>
            </p:txBody>
          </p:sp>
          <p:cxnSp>
            <p:nvCxnSpPr>
              <p:cNvPr id="69" name="Straight Arrow Connector 68"/>
              <p:cNvCxnSpPr/>
              <p:nvPr/>
            </p:nvCxnSpPr>
            <p:spPr>
              <a:xfrm>
                <a:off x="4512056" y="4434735"/>
                <a:ext cx="0" cy="37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495143" y="5290622"/>
                <a:ext cx="0" cy="37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80312" y="3573016"/>
                <a:ext cx="0" cy="61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380312" y="4647625"/>
                <a:ext cx="0" cy="518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7380312" y="2675485"/>
                <a:ext cx="0" cy="37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495143" y="2860798"/>
                <a:ext cx="0" cy="102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6132236" y="145784"/>
              <a:ext cx="2548262" cy="461665"/>
            </a:xfrm>
            <a:prstGeom prst="rect">
              <a:avLst/>
            </a:prstGeom>
          </p:spPr>
          <p:txBody>
            <a:bodyPr wrap="none">
              <a:spAutoFit/>
            </a:bodyPr>
            <a:lstStyle/>
            <a:p>
              <a:r>
                <a:rPr lang="en-US" sz="2400" b="1" dirty="0">
                  <a:solidFill>
                    <a:srgbClr val="07044C"/>
                  </a:solidFill>
                </a:rPr>
                <a:t>RESEARCH DESIGN</a:t>
              </a:r>
            </a:p>
          </p:txBody>
        </p:sp>
        <p:sp>
          <p:nvSpPr>
            <p:cNvPr id="51" name="TextBox 50"/>
            <p:cNvSpPr txBox="1"/>
            <p:nvPr/>
          </p:nvSpPr>
          <p:spPr>
            <a:xfrm>
              <a:off x="539552" y="6381328"/>
              <a:ext cx="7128792" cy="369332"/>
            </a:xfrm>
            <a:prstGeom prst="rect">
              <a:avLst/>
            </a:prstGeom>
            <a:noFill/>
          </p:spPr>
          <p:txBody>
            <a:bodyPr wrap="square" rtlCol="0">
              <a:spAutoFit/>
            </a:bodyPr>
            <a:lstStyle/>
            <a:p>
              <a:r>
                <a:rPr lang="en-US" b="1" dirty="0">
                  <a:solidFill>
                    <a:srgbClr val="07044C"/>
                  </a:solidFill>
                </a:rPr>
                <a:t>Figure 6</a:t>
              </a:r>
              <a:r>
                <a:rPr lang="en-US" dirty="0">
                  <a:solidFill>
                    <a:srgbClr val="07044C"/>
                  </a:solidFill>
                </a:rPr>
                <a:t>: Showing the experimental design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5360" y="260648"/>
            <a:ext cx="11593288" cy="6183754"/>
            <a:chOff x="107504" y="197932"/>
            <a:chExt cx="9001000" cy="6040092"/>
          </a:xfrm>
        </p:grpSpPr>
        <p:pic>
          <p:nvPicPr>
            <p:cNvPr id="34" name="图片 3" descr="Snap3.bmp"/>
            <p:cNvPicPr>
              <a:picLocks noChangeAspect="1"/>
            </p:cNvPicPr>
            <p:nvPr/>
          </p:nvPicPr>
          <p:blipFill>
            <a:blip r:embed="rId2"/>
            <a:srcRect/>
            <a:stretch>
              <a:fillRect/>
            </a:stretch>
          </p:blipFill>
          <p:spPr bwMode="auto">
            <a:xfrm>
              <a:off x="2016224" y="482622"/>
              <a:ext cx="7092280" cy="160840"/>
            </a:xfrm>
            <a:prstGeom prst="rect">
              <a:avLst/>
            </a:prstGeom>
            <a:solidFill>
              <a:srgbClr val="002060"/>
            </a:solidFill>
            <a:ln w="9525">
              <a:noFill/>
              <a:miter lim="800000"/>
              <a:headEnd/>
              <a:tailEnd/>
            </a:ln>
          </p:spPr>
        </p:pic>
        <p:sp>
          <p:nvSpPr>
            <p:cNvPr id="2" name="Flowchart: Magnetic Disk 1"/>
            <p:cNvSpPr/>
            <p:nvPr/>
          </p:nvSpPr>
          <p:spPr>
            <a:xfrm>
              <a:off x="5280392" y="2708920"/>
              <a:ext cx="1739880" cy="1296144"/>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extBox 2"/>
            <p:cNvSpPr txBox="1"/>
            <p:nvPr/>
          </p:nvSpPr>
          <p:spPr>
            <a:xfrm>
              <a:off x="3275856" y="1556792"/>
              <a:ext cx="1656184" cy="356596"/>
            </a:xfrm>
            <a:prstGeom prst="rect">
              <a:avLst/>
            </a:prstGeom>
            <a:noFill/>
            <a:ln w="19050">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Raw Material</a:t>
              </a:r>
            </a:p>
          </p:txBody>
        </p:sp>
        <p:sp>
          <p:nvSpPr>
            <p:cNvPr id="29" name="TextBox 28"/>
            <p:cNvSpPr txBox="1"/>
            <p:nvPr/>
          </p:nvSpPr>
          <p:spPr>
            <a:xfrm>
              <a:off x="7392625" y="1556792"/>
              <a:ext cx="1615062" cy="624044"/>
            </a:xfrm>
            <a:prstGeom prst="rect">
              <a:avLst/>
            </a:prstGeom>
            <a:noFill/>
            <a:ln w="19050">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Finish Compost</a:t>
              </a:r>
            </a:p>
          </p:txBody>
        </p:sp>
        <p:sp>
          <p:nvSpPr>
            <p:cNvPr id="30" name="TextBox 29"/>
            <p:cNvSpPr txBox="1"/>
            <p:nvPr/>
          </p:nvSpPr>
          <p:spPr>
            <a:xfrm>
              <a:off x="5128032" y="1556792"/>
              <a:ext cx="612759" cy="3565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H</a:t>
              </a:r>
              <a:r>
                <a:rPr lang="en-US" b="1" baseline="-25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0</a:t>
              </a:r>
            </a:p>
          </p:txBody>
        </p:sp>
        <p:sp>
          <p:nvSpPr>
            <p:cNvPr id="31" name="TextBox 30"/>
            <p:cNvSpPr txBox="1"/>
            <p:nvPr/>
          </p:nvSpPr>
          <p:spPr>
            <a:xfrm>
              <a:off x="5868144" y="1556792"/>
              <a:ext cx="673088" cy="3565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Heat</a:t>
              </a:r>
            </a:p>
          </p:txBody>
        </p:sp>
        <p:sp>
          <p:nvSpPr>
            <p:cNvPr id="32" name="TextBox 31"/>
            <p:cNvSpPr txBox="1"/>
            <p:nvPr/>
          </p:nvSpPr>
          <p:spPr>
            <a:xfrm>
              <a:off x="6645402" y="1556792"/>
              <a:ext cx="582349" cy="35659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Co</a:t>
              </a:r>
              <a:r>
                <a:rPr lang="en-US" b="1" baseline="-25000" dirty="0">
                  <a:latin typeface="Times New Roman" panose="02020603050405020304" pitchFamily="18" charset="0"/>
                  <a:cs typeface="Times New Roman" panose="02020603050405020304" pitchFamily="18" charset="0"/>
                </a:rPr>
                <a:t>2</a:t>
              </a:r>
            </a:p>
          </p:txBody>
        </p:sp>
        <p:sp>
          <p:nvSpPr>
            <p:cNvPr id="4" name="Rectangle 3"/>
            <p:cNvSpPr/>
            <p:nvPr/>
          </p:nvSpPr>
          <p:spPr>
            <a:xfrm>
              <a:off x="3203848" y="2255698"/>
              <a:ext cx="1701006" cy="2728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Fish Waste</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H20</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Bulking agents</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Microorganism</a:t>
              </a:r>
            </a:p>
          </p:txBody>
        </p:sp>
        <p:sp>
          <p:nvSpPr>
            <p:cNvPr id="35" name="Rectangle 34"/>
            <p:cNvSpPr/>
            <p:nvPr/>
          </p:nvSpPr>
          <p:spPr>
            <a:xfrm>
              <a:off x="7350464" y="2554315"/>
              <a:ext cx="1758040" cy="25509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Organic Matter</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Minerals</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H20</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Microorganism</a:t>
              </a:r>
            </a:p>
          </p:txBody>
        </p:sp>
        <p:sp>
          <p:nvSpPr>
            <p:cNvPr id="39" name="TextBox 38"/>
            <p:cNvSpPr txBox="1"/>
            <p:nvPr/>
          </p:nvSpPr>
          <p:spPr>
            <a:xfrm>
              <a:off x="5562364" y="5105311"/>
              <a:ext cx="1335105" cy="3565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Oxygen O</a:t>
              </a:r>
              <a:r>
                <a:rPr lang="en-US" b="1" baseline="-25000" dirty="0">
                  <a:latin typeface="Times New Roman" panose="02020603050405020304" pitchFamily="18" charset="0"/>
                  <a:cs typeface="Times New Roman" panose="02020603050405020304" pitchFamily="18" charset="0"/>
                </a:rPr>
                <a:t>2</a:t>
              </a:r>
            </a:p>
          </p:txBody>
        </p:sp>
        <p:sp>
          <p:nvSpPr>
            <p:cNvPr id="5" name="Up Arrow 4"/>
            <p:cNvSpPr/>
            <p:nvPr/>
          </p:nvSpPr>
          <p:spPr>
            <a:xfrm>
              <a:off x="5292080" y="2060848"/>
              <a:ext cx="34454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 name="Up Arrow 45"/>
            <p:cNvSpPr/>
            <p:nvPr/>
          </p:nvSpPr>
          <p:spPr>
            <a:xfrm>
              <a:off x="6012160" y="2060848"/>
              <a:ext cx="34454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Up Arrow 47"/>
            <p:cNvSpPr/>
            <p:nvPr/>
          </p:nvSpPr>
          <p:spPr>
            <a:xfrm>
              <a:off x="6732240" y="2070140"/>
              <a:ext cx="34454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Up Arrow 49"/>
            <p:cNvSpPr/>
            <p:nvPr/>
          </p:nvSpPr>
          <p:spPr>
            <a:xfrm>
              <a:off x="5978061" y="4480307"/>
              <a:ext cx="34454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ight Arrow 6"/>
            <p:cNvSpPr/>
            <p:nvPr/>
          </p:nvSpPr>
          <p:spPr>
            <a:xfrm>
              <a:off x="4959851" y="3232028"/>
              <a:ext cx="288032" cy="249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Right Arrow 50"/>
            <p:cNvSpPr/>
            <p:nvPr/>
          </p:nvSpPr>
          <p:spPr>
            <a:xfrm>
              <a:off x="7062432" y="3232028"/>
              <a:ext cx="288032" cy="249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2" name="TextBox 51"/>
            <p:cNvSpPr txBox="1"/>
            <p:nvPr/>
          </p:nvSpPr>
          <p:spPr>
            <a:xfrm>
              <a:off x="5400008" y="3352338"/>
              <a:ext cx="1497460" cy="624044"/>
            </a:xfrm>
            <a:prstGeom prst="rect">
              <a:avLst/>
            </a:prstGeom>
            <a:noFill/>
            <a:ln w="19050">
              <a:no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Compost Site</a:t>
              </a:r>
            </a:p>
          </p:txBody>
        </p:sp>
        <p:pic>
          <p:nvPicPr>
            <p:cNvPr id="53" name="Picture 5"/>
            <p:cNvPicPr>
              <a:picLocks noChangeAspect="1"/>
            </p:cNvPicPr>
            <p:nvPr/>
          </p:nvPicPr>
          <p:blipFill>
            <a:blip r:embed="rId3"/>
            <a:stretch>
              <a:fillRect/>
            </a:stretch>
          </p:blipFill>
          <p:spPr>
            <a:xfrm>
              <a:off x="107504" y="1463137"/>
              <a:ext cx="2931470" cy="1698454"/>
            </a:xfrm>
            <a:prstGeom prst="rect">
              <a:avLst/>
            </a:prstGeom>
            <a:noFill/>
            <a:ln>
              <a:noFill/>
            </a:ln>
          </p:spPr>
        </p:pic>
        <p:sp>
          <p:nvSpPr>
            <p:cNvPr id="8" name="Rectangle 7"/>
            <p:cNvSpPr/>
            <p:nvPr/>
          </p:nvSpPr>
          <p:spPr>
            <a:xfrm>
              <a:off x="107504" y="4005064"/>
              <a:ext cx="2643349" cy="1713569"/>
            </a:xfrm>
            <a:prstGeom prst="rect">
              <a:avLst/>
            </a:prstGeom>
          </p:spPr>
          <p:txBody>
            <a:bodyPr wrap="square">
              <a:spAutoFit/>
            </a:bodyPr>
            <a:lstStyle/>
            <a:p>
              <a:pPr>
                <a:defRPr/>
              </a:pPr>
              <a:r>
                <a:rPr lang="en-US" kern="0" dirty="0">
                  <a:solidFill>
                    <a:srgbClr val="07044C"/>
                  </a:solidFill>
                  <a:sym typeface="+mn-ea"/>
                </a:rPr>
                <a:t>Illustration of phases in composting.</a:t>
              </a:r>
            </a:p>
            <a:p>
              <a:pPr>
                <a:defRPr/>
              </a:pPr>
              <a:r>
                <a:rPr lang="en-US" b="1" kern="0" dirty="0">
                  <a:solidFill>
                    <a:srgbClr val="07044C"/>
                  </a:solidFill>
                  <a:sym typeface="+mn-ea"/>
                </a:rPr>
                <a:t> A</a:t>
              </a:r>
              <a:r>
                <a:rPr lang="en-US" kern="0" dirty="0">
                  <a:solidFill>
                    <a:srgbClr val="07044C"/>
                  </a:solidFill>
                  <a:sym typeface="+mn-ea"/>
                </a:rPr>
                <a:t> = mesophilic phase;</a:t>
              </a:r>
            </a:p>
            <a:p>
              <a:pPr>
                <a:defRPr/>
              </a:pPr>
              <a:r>
                <a:rPr lang="en-US" kern="0" dirty="0">
                  <a:solidFill>
                    <a:srgbClr val="07044C"/>
                  </a:solidFill>
                  <a:sym typeface="+mn-ea"/>
                </a:rPr>
                <a:t> </a:t>
              </a:r>
              <a:r>
                <a:rPr lang="en-US" b="1" kern="0" dirty="0">
                  <a:solidFill>
                    <a:srgbClr val="07044C"/>
                  </a:solidFill>
                  <a:sym typeface="+mn-ea"/>
                </a:rPr>
                <a:t>B</a:t>
              </a:r>
              <a:r>
                <a:rPr lang="en-US" kern="0" dirty="0">
                  <a:solidFill>
                    <a:srgbClr val="07044C"/>
                  </a:solidFill>
                  <a:sym typeface="+mn-ea"/>
                </a:rPr>
                <a:t> = thermophilic Phase;</a:t>
              </a:r>
            </a:p>
            <a:p>
              <a:pPr>
                <a:defRPr/>
              </a:pPr>
              <a:r>
                <a:rPr lang="en-US" b="1" kern="0" dirty="0">
                  <a:solidFill>
                    <a:srgbClr val="07044C"/>
                  </a:solidFill>
                  <a:sym typeface="+mn-ea"/>
                </a:rPr>
                <a:t> C </a:t>
              </a:r>
              <a:r>
                <a:rPr lang="en-US" kern="0" dirty="0">
                  <a:solidFill>
                    <a:srgbClr val="07044C"/>
                  </a:solidFill>
                  <a:sym typeface="+mn-ea"/>
                </a:rPr>
                <a:t>= mesophilic phase;    </a:t>
              </a:r>
            </a:p>
            <a:p>
              <a:pPr>
                <a:defRPr/>
              </a:pPr>
              <a:r>
                <a:rPr lang="en-US" kern="0" dirty="0">
                  <a:solidFill>
                    <a:srgbClr val="07044C"/>
                  </a:solidFill>
                  <a:sym typeface="+mn-ea"/>
                </a:rPr>
                <a:t> </a:t>
              </a:r>
              <a:r>
                <a:rPr lang="en-US" b="1" kern="0" dirty="0">
                  <a:solidFill>
                    <a:srgbClr val="07044C"/>
                  </a:solidFill>
                  <a:sym typeface="+mn-ea"/>
                </a:rPr>
                <a:t>D </a:t>
              </a:r>
              <a:r>
                <a:rPr lang="en-US" kern="0" dirty="0">
                  <a:solidFill>
                    <a:srgbClr val="07044C"/>
                  </a:solidFill>
                  <a:sym typeface="+mn-ea"/>
                </a:rPr>
                <a:t>= curing phase. </a:t>
              </a:r>
              <a:endParaRPr lang="en-US" kern="0" dirty="0">
                <a:solidFill>
                  <a:srgbClr val="07044C"/>
                </a:solidFill>
              </a:endParaRPr>
            </a:p>
          </p:txBody>
        </p:sp>
        <p:sp>
          <p:nvSpPr>
            <p:cNvPr id="9" name="TextBox 8"/>
            <p:cNvSpPr txBox="1"/>
            <p:nvPr/>
          </p:nvSpPr>
          <p:spPr>
            <a:xfrm>
              <a:off x="3038974" y="5877272"/>
              <a:ext cx="5968713" cy="360752"/>
            </a:xfrm>
            <a:prstGeom prst="rect">
              <a:avLst/>
            </a:prstGeom>
            <a:noFill/>
          </p:spPr>
          <p:txBody>
            <a:bodyPr wrap="square" rtlCol="0">
              <a:spAutoFit/>
            </a:bodyPr>
            <a:lstStyle/>
            <a:p>
              <a:r>
                <a:rPr lang="en-US" b="1" dirty="0">
                  <a:solidFill>
                    <a:srgbClr val="07044C"/>
                  </a:solidFill>
                </a:rPr>
                <a:t>Figure 7</a:t>
              </a:r>
              <a:r>
                <a:rPr lang="en-US" dirty="0">
                  <a:solidFill>
                    <a:srgbClr val="07044C"/>
                  </a:solidFill>
                </a:rPr>
                <a:t>: showing the composting process</a:t>
              </a:r>
            </a:p>
          </p:txBody>
        </p:sp>
        <p:sp>
          <p:nvSpPr>
            <p:cNvPr id="10" name="Rectangle 9"/>
            <p:cNvSpPr/>
            <p:nvPr/>
          </p:nvSpPr>
          <p:spPr>
            <a:xfrm>
              <a:off x="5928955" y="197932"/>
              <a:ext cx="3048394" cy="450940"/>
            </a:xfrm>
            <a:prstGeom prst="rect">
              <a:avLst/>
            </a:prstGeom>
          </p:spPr>
          <p:txBody>
            <a:bodyPr wrap="none">
              <a:spAutoFit/>
            </a:bodyPr>
            <a:lstStyle/>
            <a:p>
              <a:r>
                <a:rPr lang="en-US" sz="2400" b="1" dirty="0">
                  <a:solidFill>
                    <a:srgbClr val="07044C"/>
                  </a:solidFill>
                </a:rPr>
                <a:t>EXPERIMENTAL PROCEDURES</a:t>
              </a:r>
            </a:p>
          </p:txBody>
        </p:sp>
      </p:grpSp>
    </p:spTree>
    <p:extLst>
      <p:ext uri="{BB962C8B-B14F-4D97-AF65-F5344CB8AC3E}">
        <p14:creationId xmlns:p14="http://schemas.microsoft.com/office/powerpoint/2010/main" val="252551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0216" y="15032"/>
            <a:ext cx="3326552"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EXPECTED RESULTS</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3" y="449962"/>
            <a:ext cx="8532441" cy="193500"/>
          </a:xfrm>
          <a:prstGeom prst="rect">
            <a:avLst/>
          </a:prstGeom>
          <a:solidFill>
            <a:srgbClr val="002060"/>
          </a:solidFill>
          <a:ln w="9525">
            <a:noFill/>
            <a:miter lim="800000"/>
            <a:headEnd/>
            <a:tailEnd/>
          </a:ln>
        </p:spPr>
      </p:pic>
      <p:sp>
        <p:nvSpPr>
          <p:cNvPr id="10" name="Rectangle 9"/>
          <p:cNvSpPr/>
          <p:nvPr/>
        </p:nvSpPr>
        <p:spPr>
          <a:xfrm>
            <a:off x="335360" y="1412776"/>
            <a:ext cx="11737304" cy="390183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7044C"/>
                </a:solidFill>
                <a:latin typeface="+mn-ea"/>
                <a:cs typeface="+mn-ea"/>
              </a:rPr>
              <a:t>Our results will show if single or co-composting of aquacultural waste like fish bones and calcareous shells would provide stable and eco-frirendly organic fertilzer required for growth and yield of agricultural produce.</a:t>
            </a:r>
          </a:p>
          <a:p>
            <a:pPr marL="285750" indent="-285750" algn="just">
              <a:lnSpc>
                <a:spcPct val="150000"/>
              </a:lnSpc>
              <a:buFont typeface="Wingdings" panose="05000000000000000000" pitchFamily="2" charset="2"/>
              <a:buChar char="Ø"/>
            </a:pPr>
            <a:endParaRPr lang="en-US" sz="2400" dirty="0">
              <a:solidFill>
                <a:srgbClr val="07044C"/>
              </a:solidFill>
              <a:latin typeface="+mn-ea"/>
              <a:cs typeface="+mn-ea"/>
            </a:endParaRPr>
          </a:p>
          <a:p>
            <a:pPr marL="285750" indent="-285750" algn="just">
              <a:lnSpc>
                <a:spcPct val="150000"/>
              </a:lnSpc>
              <a:buFont typeface="Wingdings" panose="05000000000000000000" pitchFamily="2" charset="2"/>
              <a:buChar char="Ø"/>
            </a:pPr>
            <a:r>
              <a:rPr lang="en-US" sz="2400" dirty="0">
                <a:solidFill>
                  <a:srgbClr val="07044C"/>
                </a:solidFill>
                <a:latin typeface="+mn-ea"/>
                <a:cs typeface="+mn-ea"/>
              </a:rPr>
              <a:t>These results would provide an answer to the impending local problem associated with the prohibition of dumping aquacultural waste into the sea and algal bloom 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10" name="Rectangle 9"/>
          <p:cNvSpPr/>
          <p:nvPr/>
        </p:nvSpPr>
        <p:spPr>
          <a:xfrm>
            <a:off x="191344" y="1199896"/>
            <a:ext cx="11809312" cy="557505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7044C"/>
                </a:solidFill>
              </a:rPr>
              <a:t>Aranganathana, L., </a:t>
            </a:r>
            <a:r>
              <a:rPr lang="en-US" sz="2400" dirty="0" err="1">
                <a:solidFill>
                  <a:srgbClr val="07044C"/>
                </a:solidFill>
              </a:rPr>
              <a:t>Rajasreea</a:t>
            </a:r>
            <a:r>
              <a:rPr lang="en-US" sz="2400" dirty="0">
                <a:solidFill>
                  <a:srgbClr val="07044C"/>
                </a:solidFill>
              </a:rPr>
              <a:t>, S. R., Sumana, T. Y., </a:t>
            </a:r>
            <a:r>
              <a:rPr lang="en-US" sz="2400" dirty="0" err="1">
                <a:solidFill>
                  <a:srgbClr val="07044C"/>
                </a:solidFill>
              </a:rPr>
              <a:t>Remyaa</a:t>
            </a:r>
            <a:r>
              <a:rPr lang="en-US" sz="2400" dirty="0">
                <a:solidFill>
                  <a:srgbClr val="07044C"/>
                </a:solidFill>
              </a:rPr>
              <a:t>, R. R., </a:t>
            </a:r>
            <a:r>
              <a:rPr lang="en-US" sz="2400" dirty="0" err="1">
                <a:solidFill>
                  <a:srgbClr val="07044C"/>
                </a:solidFill>
              </a:rPr>
              <a:t>Gayathria</a:t>
            </a:r>
            <a:r>
              <a:rPr lang="en-US" sz="2400" dirty="0">
                <a:solidFill>
                  <a:srgbClr val="07044C"/>
                </a:solidFill>
              </a:rPr>
              <a:t>, S., 	</a:t>
            </a:r>
            <a:r>
              <a:rPr lang="en-US" sz="2400" dirty="0" err="1">
                <a:solidFill>
                  <a:srgbClr val="07044C"/>
                </a:solidFill>
              </a:rPr>
              <a:t>Jayaseelana</a:t>
            </a:r>
            <a:r>
              <a:rPr lang="en-US" sz="2400" dirty="0">
                <a:solidFill>
                  <a:srgbClr val="07044C"/>
                </a:solidFill>
              </a:rPr>
              <a:t>, C., </a:t>
            </a:r>
            <a:r>
              <a:rPr lang="en-US" sz="2400" dirty="0" err="1">
                <a:solidFill>
                  <a:srgbClr val="07044C"/>
                </a:solidFill>
              </a:rPr>
              <a:t>Karthiha</a:t>
            </a:r>
            <a:r>
              <a:rPr lang="en-US" sz="2400" dirty="0">
                <a:solidFill>
                  <a:srgbClr val="07044C"/>
                </a:solidFill>
              </a:rPr>
              <a:t>, M. G., </a:t>
            </a:r>
            <a:r>
              <a:rPr lang="en-US" sz="2400" dirty="0" err="1">
                <a:solidFill>
                  <a:srgbClr val="07044C"/>
                </a:solidFill>
              </a:rPr>
              <a:t>Gobalakrishnan</a:t>
            </a:r>
            <a:r>
              <a:rPr lang="en-US" sz="2400" dirty="0">
                <a:solidFill>
                  <a:srgbClr val="07044C"/>
                </a:solidFill>
              </a:rPr>
              <a:t>, M. (2019). Comparison of molecular characteristics of Type A humic acids derived from fish waste and sugarcane bagasse co-compost influenced by various alkaline extraction protocols. </a:t>
            </a:r>
            <a:r>
              <a:rPr lang="en-US" sz="2400" i="1" dirty="0">
                <a:solidFill>
                  <a:srgbClr val="07044C"/>
                </a:solidFill>
              </a:rPr>
              <a:t>Microchemical Journal</a:t>
            </a:r>
            <a:r>
              <a:rPr lang="en-US" sz="2400" dirty="0">
                <a:solidFill>
                  <a:srgbClr val="07044C"/>
                </a:solidFill>
              </a:rPr>
              <a:t>, 149:104038.</a:t>
            </a:r>
          </a:p>
          <a:p>
            <a:pPr marL="285750" indent="-285750" algn="just">
              <a:lnSpc>
                <a:spcPct val="150000"/>
              </a:lnSpc>
              <a:buFont typeface="Wingdings" panose="05000000000000000000" pitchFamily="2" charset="2"/>
              <a:buChar char="Ø"/>
            </a:pPr>
            <a:r>
              <a:rPr lang="en-US" sz="2400" dirty="0">
                <a:solidFill>
                  <a:srgbClr val="07044C"/>
                </a:solidFill>
              </a:rPr>
              <a:t>James P. Morris1 , Thierry Backeljau1,2 and Gauthier C. (2019). Shells from 	aquaculture: a valuable biomaterial, not a nuisance waste product. 	</a:t>
            </a:r>
            <a:r>
              <a:rPr lang="en-US" sz="2400" i="1" dirty="0">
                <a:solidFill>
                  <a:srgbClr val="07044C"/>
                </a:solidFill>
              </a:rPr>
              <a:t>Reviews in Aquaculture</a:t>
            </a:r>
            <a:r>
              <a:rPr lang="en-US" sz="2400" dirty="0">
                <a:solidFill>
                  <a:srgbClr val="07044C"/>
                </a:solidFill>
              </a:rPr>
              <a:t>, 11: 42–57</a:t>
            </a:r>
          </a:p>
          <a:p>
            <a:pPr marL="285750" indent="-285750" algn="just">
              <a:lnSpc>
                <a:spcPct val="150000"/>
              </a:lnSpc>
              <a:buFont typeface="Wingdings" panose="05000000000000000000" pitchFamily="2" charset="2"/>
              <a:buChar char="Ø"/>
            </a:pPr>
            <a:r>
              <a:rPr lang="en-US" sz="2400" dirty="0">
                <a:solidFill>
                  <a:srgbClr val="07044C"/>
                </a:solidFill>
              </a:rPr>
              <a:t>Zhu, L., Wei, Z., Yang, T., Zhao, X., Dang, Q., Chen, X., Wu, J., Zhao, Y. (2019). Core microorganisms promote the transformation of DOM fractions with 	different molecular weights to improve stability during composting. 	</a:t>
            </a:r>
            <a:r>
              <a:rPr lang="en-US" sz="2400" i="1" dirty="0">
                <a:solidFill>
                  <a:srgbClr val="07044C"/>
                </a:solidFill>
              </a:rPr>
              <a:t>Bioresource Technology</a:t>
            </a:r>
            <a:r>
              <a:rPr lang="en-US" sz="2400" dirty="0">
                <a:solidFill>
                  <a:srgbClr val="07044C"/>
                </a:solidFill>
              </a:rPr>
              <a:t>, 	9: 12257.</a:t>
            </a:r>
          </a:p>
          <a:p>
            <a:pPr marL="285750" indent="-285750" algn="just">
              <a:lnSpc>
                <a:spcPct val="150000"/>
              </a:lnSpc>
              <a:buFont typeface="Wingdings" panose="05000000000000000000" pitchFamily="2" charset="2"/>
              <a:buChar char="Ø"/>
            </a:pPr>
            <a:endParaRPr lang="en-US" sz="2400" dirty="0">
              <a:solidFill>
                <a:srgbClr val="07044C"/>
              </a:solidFill>
            </a:endParaRPr>
          </a:p>
        </p:txBody>
      </p:sp>
      <p:sp>
        <p:nvSpPr>
          <p:cNvPr id="6" name="Rectangle 5">
            <a:extLst>
              <a:ext uri="{FF2B5EF4-FFF2-40B4-BE49-F238E27FC236}">
                <a16:creationId xmlns:a16="http://schemas.microsoft.com/office/drawing/2014/main" id="{6F1AF04B-9C7C-4575-847D-5F2CBEC10B3B}"/>
              </a:ext>
            </a:extLst>
          </p:cNvPr>
          <p:cNvSpPr/>
          <p:nvPr/>
        </p:nvSpPr>
        <p:spPr>
          <a:xfrm>
            <a:off x="7647370" y="120557"/>
            <a:ext cx="2095445" cy="456087"/>
          </a:xfrm>
          <a:prstGeom prst="rect">
            <a:avLst/>
          </a:prstGeom>
        </p:spPr>
        <p:txBody>
          <a:bodyPr wrap="none">
            <a:spAutoFit/>
          </a:bodyPr>
          <a:lstStyle/>
          <a:p>
            <a:pPr algn="just">
              <a:lnSpc>
                <a:spcPct val="107000"/>
              </a:lnSpc>
            </a:pPr>
            <a:r>
              <a:rPr lang="en-US"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REFERENCE</a:t>
            </a:r>
          </a:p>
        </p:txBody>
      </p:sp>
    </p:spTree>
    <p:extLst>
      <p:ext uri="{BB962C8B-B14F-4D97-AF65-F5344CB8AC3E}">
        <p14:creationId xmlns:p14="http://schemas.microsoft.com/office/powerpoint/2010/main" val="262366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0097" y="120557"/>
            <a:ext cx="3469989"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TIMELINE</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3"/>
          <a:srcRect/>
          <a:stretch>
            <a:fillRect/>
          </a:stretch>
        </p:blipFill>
        <p:spPr bwMode="auto">
          <a:xfrm>
            <a:off x="3540126" y="482601"/>
            <a:ext cx="7092315" cy="160655"/>
          </a:xfrm>
          <a:prstGeom prst="rect">
            <a:avLst/>
          </a:prstGeom>
          <a:solidFill>
            <a:srgbClr val="002060"/>
          </a:solidFill>
          <a:ln w="9525">
            <a:noFill/>
            <a:miter lim="800000"/>
            <a:headEnd/>
            <a:tailEnd/>
          </a:ln>
        </p:spPr>
      </p:pic>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3201709820"/>
              </p:ext>
            </p:extLst>
          </p:nvPr>
        </p:nvGraphicFramePr>
        <p:xfrm>
          <a:off x="551384" y="790077"/>
          <a:ext cx="11376711" cy="5765120"/>
        </p:xfrm>
        <a:graphic>
          <a:graphicData uri="http://schemas.openxmlformats.org/presentationml/2006/ole">
            <mc:AlternateContent xmlns:mc="http://schemas.openxmlformats.org/markup-compatibility/2006">
              <mc:Choice xmlns:v="urn:schemas-microsoft-com:vml" Requires="v">
                <p:oleObj spid="_x0000_s2070" r:id="rId4" imgW="9782175" imgH="3648075" progId="Paint.Picture">
                  <p:embed/>
                </p:oleObj>
              </mc:Choice>
              <mc:Fallback>
                <p:oleObj r:id="rId4" imgW="9782175" imgH="3648075" progId="Paint.Picture">
                  <p:embed/>
                  <p:pic>
                    <p:nvPicPr>
                      <p:cNvPr id="0" name="Picture 9"/>
                      <p:cNvPicPr/>
                      <p:nvPr/>
                    </p:nvPicPr>
                    <p:blipFill>
                      <a:blip r:embed="rId5"/>
                      <a:stretch>
                        <a:fillRect/>
                      </a:stretch>
                    </p:blipFill>
                    <p:spPr>
                      <a:xfrm>
                        <a:off x="551384" y="790077"/>
                        <a:ext cx="11376711" cy="576512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631448" y="1556792"/>
            <a:ext cx="8929105" cy="50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2400">
                <a:solidFill>
                  <a:schemeClr val="tx1"/>
                </a:solidFill>
                <a:latin typeface="Times New Roman" panose="02020603050405020304" pitchFamily="18" charset="0"/>
                <a:ea typeface="MS PGothic" panose="020B0600070205080204" pitchFamily="34" charset="-128"/>
              </a:defRPr>
            </a:lvl1pPr>
            <a:lvl2pPr marL="742950" indent="-285750" algn="ctr">
              <a:defRPr kumimoji="1" sz="2400">
                <a:solidFill>
                  <a:schemeClr val="tx1"/>
                </a:solidFill>
                <a:latin typeface="Times New Roman" panose="02020603050405020304" pitchFamily="18" charset="0"/>
                <a:ea typeface="MS PGothic" panose="020B0600070205080204" pitchFamily="34" charset="-128"/>
              </a:defRPr>
            </a:lvl2pPr>
            <a:lvl3pPr marL="1143000" indent="-228600" algn="ctr">
              <a:defRPr kumimoji="1" sz="2400">
                <a:solidFill>
                  <a:schemeClr val="tx1"/>
                </a:solidFill>
                <a:latin typeface="Times New Roman" panose="02020603050405020304" pitchFamily="18" charset="0"/>
                <a:ea typeface="MS PGothic" panose="020B0600070205080204" pitchFamily="34" charset="-128"/>
              </a:defRPr>
            </a:lvl3pPr>
            <a:lvl4pPr marL="1600200" indent="-228600" algn="ctr">
              <a:defRPr kumimoji="1" sz="2400">
                <a:solidFill>
                  <a:schemeClr val="tx1"/>
                </a:solidFill>
                <a:latin typeface="Times New Roman" panose="02020603050405020304" pitchFamily="18" charset="0"/>
                <a:ea typeface="MS PGothic" panose="020B0600070205080204" pitchFamily="34" charset="-128"/>
              </a:defRPr>
            </a:lvl4pPr>
            <a:lvl5pPr marL="2057400" indent="-228600" algn="ctr">
              <a:defRPr kumimoji="1"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defTabSz="914400"/>
            <a:r>
              <a:rPr lang="en-US" sz="2250" b="1" dirty="0">
                <a:solidFill>
                  <a:srgbClr val="1F497D">
                    <a:lumMod val="75000"/>
                  </a:srgbClr>
                </a:solidFill>
                <a:latin typeface="Arial Rounded MT Bold" panose="020F0704030504030204" pitchFamily="34" charset="0"/>
              </a:rPr>
              <a:t>Bioconversion of Aquacultural Waste to Organic fertilizer using </a:t>
            </a:r>
          </a:p>
          <a:p>
            <a:pPr defTabSz="914400"/>
            <a:r>
              <a:rPr lang="en-US" b="1" dirty="0">
                <a:solidFill>
                  <a:srgbClr val="1F497D">
                    <a:lumMod val="75000"/>
                  </a:srgbClr>
                </a:solidFill>
                <a:latin typeface="Arial Rounded MT Bold" panose="020F0704030504030204" pitchFamily="34" charset="0"/>
              </a:rPr>
              <a:t>Microbial Optimization Technique</a:t>
            </a:r>
            <a:endParaRPr lang="en-US" altLang="ja-JP"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r>
              <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rPr>
              <a:t>By </a:t>
            </a:r>
          </a:p>
          <a:p>
            <a:pPr defTabSz="914400"/>
            <a:endParaRPr lang="en-US" altLang="ja-JP" sz="14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endParaRPr>
          </a:p>
          <a:p>
            <a:pPr defTabSz="914400"/>
            <a:r>
              <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rPr>
              <a:t>MGBECHIDINMA, CHIAMAKA LINDA</a:t>
            </a:r>
          </a:p>
          <a:p>
            <a:pPr defTabSz="914400"/>
            <a:r>
              <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rPr>
              <a:t>(Student ID: 21934207)</a:t>
            </a:r>
          </a:p>
          <a:p>
            <a:pPr defTabSz="914400"/>
            <a:endPar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endParaRPr>
          </a:p>
          <a:p>
            <a:pPr defTabSz="914400"/>
            <a:r>
              <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rPr>
              <a:t>Supervisor: Prof. </a:t>
            </a:r>
            <a:r>
              <a:rPr lang="en-US" sz="2000" b="1" dirty="0">
                <a:solidFill>
                  <a:srgbClr val="1F497D">
                    <a:lumMod val="75000"/>
                  </a:srgbClr>
                </a:solidFill>
                <a:latin typeface="Arial Rounded MT Bold" panose="020F0704030504030204" pitchFamily="34" charset="0"/>
              </a:rPr>
              <a:t>Zhang Chunfang</a:t>
            </a: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endParaRPr lang="en-US" altLang="ja-JP" sz="2000" b="1" dirty="0">
              <a:solidFill>
                <a:srgbClr val="1F497D">
                  <a:lumMod val="75000"/>
                </a:srgbClr>
              </a:solidFill>
              <a:ea typeface="Gulim" panose="020B0600000101010101" pitchFamily="34" charset="-127"/>
              <a:cs typeface="Times New Roman" panose="02020603050405020304" pitchFamily="18" charset="0"/>
            </a:endParaRPr>
          </a:p>
          <a:p>
            <a:pPr defTabSz="914400"/>
            <a:r>
              <a:rPr lang="en-US" altLang="ja-JP" sz="2000" b="1" dirty="0">
                <a:solidFill>
                  <a:srgbClr val="1F497D">
                    <a:lumMod val="75000"/>
                  </a:srgbClr>
                </a:solidFill>
                <a:ea typeface="Gulim" panose="020B0600000101010101" pitchFamily="34" charset="-127"/>
                <a:cs typeface="Times New Roman" panose="02020603050405020304" pitchFamily="18" charset="0"/>
              </a:rPr>
              <a:t>							</a:t>
            </a:r>
            <a:r>
              <a:rPr lang="en-US" altLang="ja-JP" sz="2000" b="1" dirty="0">
                <a:solidFill>
                  <a:srgbClr val="1F497D">
                    <a:lumMod val="75000"/>
                  </a:srgbClr>
                </a:solidFill>
                <a:latin typeface="Arial Rounded MT Bold" panose="020F0704030504030204" pitchFamily="34" charset="0"/>
                <a:ea typeface="Gulim" panose="020B0600000101010101" pitchFamily="34" charset="-127"/>
                <a:cs typeface="Times New Roman" panose="02020603050405020304" pitchFamily="18" charset="0"/>
              </a:rPr>
              <a:t>December,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7C16-FABD-440C-B06C-95CF06E344E4}"/>
              </a:ext>
            </a:extLst>
          </p:cNvPr>
          <p:cNvSpPr>
            <a:spLocks noGrp="1"/>
          </p:cNvSpPr>
          <p:nvPr>
            <p:ph type="ctrTitle"/>
          </p:nvPr>
        </p:nvSpPr>
        <p:spPr>
          <a:xfrm>
            <a:off x="839416" y="1268760"/>
            <a:ext cx="10657184" cy="4032448"/>
          </a:xfrm>
        </p:spPr>
        <p:txBody>
          <a:bodyPr>
            <a:noAutofit/>
          </a:bodyPr>
          <a:lstStyle/>
          <a:p>
            <a:br>
              <a:rPr lang="en-US" sz="7200" dirty="0"/>
            </a:br>
            <a:br>
              <a:rPr lang="en-US" sz="7200" dirty="0"/>
            </a:br>
            <a:br>
              <a:rPr lang="en-US" sz="7200" dirty="0"/>
            </a:br>
            <a:r>
              <a:rPr lang="en-US" sz="7200" dirty="0"/>
              <a:t>THANKS FOR YOUR KIND ATTENTION</a:t>
            </a:r>
          </a:p>
        </p:txBody>
      </p:sp>
    </p:spTree>
    <p:extLst>
      <p:ext uri="{BB962C8B-B14F-4D97-AF65-F5344CB8AC3E}">
        <p14:creationId xmlns:p14="http://schemas.microsoft.com/office/powerpoint/2010/main" val="230188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832304" y="116633"/>
            <a:ext cx="1576072"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OUTLINE</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sp>
        <p:nvSpPr>
          <p:cNvPr id="2" name="Rectangle 1"/>
          <p:cNvSpPr/>
          <p:nvPr/>
        </p:nvSpPr>
        <p:spPr>
          <a:xfrm>
            <a:off x="263860" y="836712"/>
            <a:ext cx="6552728" cy="5810950"/>
          </a:xfrm>
          <a:prstGeom prst="rect">
            <a:avLst/>
          </a:prstGeom>
        </p:spPr>
        <p:txBody>
          <a:bodyPr wrap="square">
            <a:spAutoFit/>
          </a:bodyPr>
          <a:lstStyle/>
          <a:p>
            <a:pPr algn="just">
              <a:lnSpc>
                <a:spcPct val="107000"/>
              </a:lnSpc>
            </a:pPr>
            <a:endPar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Background</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sym typeface="+mn-ea"/>
              </a:rPr>
              <a:t>Scientific Motivation</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sym typeface="+mn-ea"/>
              </a:rPr>
              <a:t>Literature Review</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Gap</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Aim and Objectives</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Significance of the Study</a:t>
            </a:r>
            <a:endParaRPr lang="en-GB"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Experimental Design</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Expected Result</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Gantt Chart</a:t>
            </a:r>
          </a:p>
          <a:p>
            <a:pPr marL="342900" indent="-342900" algn="just">
              <a:lnSpc>
                <a:spcPct val="150000"/>
              </a:lnSpc>
              <a:buFont typeface="Wingdings" panose="05000000000000000000" pitchFamily="2" charset="2"/>
              <a:buChar char="ü"/>
            </a:pPr>
            <a:r>
              <a:rPr lang="en-US"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References</a:t>
            </a:r>
            <a:endParaRPr lang="en-GB" sz="22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a:p>
            <a:pPr algn="just">
              <a:lnSpc>
                <a:spcPct val="107000"/>
              </a:lnSpc>
            </a:pPr>
            <a:endParaRPr lang="en-GB" dirty="0">
              <a:solidFill>
                <a:srgbClr val="0070C0"/>
              </a:solidFill>
              <a:latin typeface="Algerian" panose="04020705040A02060702" pitchFamily="82"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8009" y="106956"/>
            <a:ext cx="4265591"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RESEARCH BACKGROUND</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7" name="Rectangle 6"/>
          <p:cNvSpPr/>
          <p:nvPr/>
        </p:nvSpPr>
        <p:spPr>
          <a:xfrm>
            <a:off x="216088" y="1628800"/>
            <a:ext cx="11640552" cy="4462760"/>
          </a:xfrm>
          <a:prstGeom prst="rect">
            <a:avLst/>
          </a:prstGeom>
        </p:spPr>
        <p:txBody>
          <a:bodyPr wrap="square">
            <a:spAutoFit/>
          </a:bodyPr>
          <a:lstStyle/>
          <a:p>
            <a:pPr marL="342900" indent="-342900" algn="just">
              <a:buFont typeface="Wingdings" panose="05000000000000000000" charset="0"/>
              <a:buChar char="Ø"/>
            </a:pPr>
            <a:r>
              <a:rPr lang="en-US" sz="2400" dirty="0">
                <a:solidFill>
                  <a:srgbClr val="07044C"/>
                </a:solidFill>
                <a:latin typeface="+mn-ea"/>
                <a:cs typeface="+mn-ea"/>
              </a:rPr>
              <a:t>High percentage of waste is generated from aquacultural practice (Aranganathana </a:t>
            </a:r>
            <a:r>
              <a:rPr lang="en-US" sz="2400" i="1" dirty="0">
                <a:solidFill>
                  <a:srgbClr val="07044C"/>
                </a:solidFill>
                <a:latin typeface="+mn-ea"/>
                <a:cs typeface="+mn-ea"/>
              </a:rPr>
              <a:t>et al</a:t>
            </a:r>
            <a:r>
              <a:rPr lang="en-US" sz="2400" dirty="0">
                <a:solidFill>
                  <a:srgbClr val="07044C"/>
                </a:solidFill>
                <a:latin typeface="+mn-ea"/>
                <a:cs typeface="+mn-ea"/>
              </a:rPr>
              <a:t>., 2019).</a:t>
            </a:r>
          </a:p>
          <a:p>
            <a:pPr algn="just"/>
            <a:endParaRPr lang="en-US" sz="2400" dirty="0">
              <a:solidFill>
                <a:srgbClr val="07044C"/>
              </a:solidFill>
              <a:latin typeface="+mn-ea"/>
              <a:cs typeface="+mn-ea"/>
            </a:endParaRPr>
          </a:p>
          <a:p>
            <a:pPr marL="285750" indent="-285750" algn="just">
              <a:buFont typeface="Wingdings" panose="05000000000000000000" pitchFamily="2" charset="2"/>
              <a:buChar char="Ø"/>
            </a:pPr>
            <a:r>
              <a:rPr lang="en-US" sz="2400" dirty="0">
                <a:solidFill>
                  <a:srgbClr val="07044C"/>
                </a:solidFill>
                <a:latin typeface="+mn-ea"/>
                <a:cs typeface="+mn-ea"/>
              </a:rPr>
              <a:t>Aquacultural waste are rich in nutrient (Aranganathana </a:t>
            </a:r>
            <a:r>
              <a:rPr lang="en-US" sz="2400" i="1" dirty="0">
                <a:solidFill>
                  <a:srgbClr val="07044C"/>
                </a:solidFill>
                <a:latin typeface="+mn-ea"/>
                <a:cs typeface="+mn-ea"/>
              </a:rPr>
              <a:t>et al</a:t>
            </a:r>
            <a:r>
              <a:rPr lang="en-US" sz="2400" dirty="0">
                <a:solidFill>
                  <a:srgbClr val="07044C"/>
                </a:solidFill>
                <a:latin typeface="+mn-ea"/>
                <a:cs typeface="+mn-ea"/>
              </a:rPr>
              <a:t>., 2019).</a:t>
            </a:r>
          </a:p>
          <a:p>
            <a:pPr algn="just"/>
            <a:endParaRPr lang="en-US" sz="2400" dirty="0">
              <a:solidFill>
                <a:srgbClr val="07044C"/>
              </a:solidFill>
              <a:latin typeface="+mn-ea"/>
              <a:cs typeface="+mn-ea"/>
            </a:endParaRPr>
          </a:p>
          <a:p>
            <a:pPr marL="285750" indent="-285750" algn="just">
              <a:buFont typeface="Wingdings" panose="05000000000000000000" pitchFamily="2" charset="2"/>
              <a:buChar char="Ø"/>
            </a:pPr>
            <a:r>
              <a:rPr lang="en-US" sz="2400" dirty="0">
                <a:solidFill>
                  <a:srgbClr val="07044C"/>
                </a:solidFill>
                <a:latin typeface="+mn-ea"/>
                <a:cs typeface="+mn-ea"/>
              </a:rPr>
              <a:t>Aquacultural waste composting is feasible (James </a:t>
            </a:r>
            <a:r>
              <a:rPr lang="en-US" sz="2400" i="1" dirty="0">
                <a:solidFill>
                  <a:srgbClr val="07044C"/>
                </a:solidFill>
                <a:latin typeface="+mn-ea"/>
                <a:cs typeface="+mn-ea"/>
              </a:rPr>
              <a:t>et al</a:t>
            </a:r>
            <a:r>
              <a:rPr lang="en-US" sz="2400" dirty="0">
                <a:solidFill>
                  <a:srgbClr val="07044C"/>
                </a:solidFill>
                <a:latin typeface="+mn-ea"/>
                <a:cs typeface="+mn-ea"/>
              </a:rPr>
              <a:t>., 2019).</a:t>
            </a:r>
          </a:p>
          <a:p>
            <a:pPr algn="just"/>
            <a:endParaRPr lang="en-US" sz="2400" dirty="0">
              <a:solidFill>
                <a:srgbClr val="07044C"/>
              </a:solidFill>
              <a:latin typeface="+mn-ea"/>
              <a:cs typeface="+mn-ea"/>
            </a:endParaRPr>
          </a:p>
          <a:p>
            <a:pPr marL="285750" indent="-285750" algn="just">
              <a:buFont typeface="Wingdings" panose="05000000000000000000" pitchFamily="2" charset="2"/>
              <a:buChar char="Ø"/>
            </a:pPr>
            <a:r>
              <a:rPr lang="en-US" sz="2400" dirty="0">
                <a:solidFill>
                  <a:srgbClr val="07044C"/>
                </a:solidFill>
                <a:latin typeface="+mn-ea"/>
                <a:cs typeface="+mn-ea"/>
              </a:rPr>
              <a:t>Composting is one of the most effective methods of recycling organic waste with possible use in agriculture (Zhu </a:t>
            </a:r>
            <a:r>
              <a:rPr lang="en-US" sz="2400" i="1" dirty="0">
                <a:solidFill>
                  <a:srgbClr val="07044C"/>
                </a:solidFill>
                <a:latin typeface="+mn-ea"/>
                <a:cs typeface="+mn-ea"/>
              </a:rPr>
              <a:t>et al</a:t>
            </a:r>
            <a:r>
              <a:rPr lang="en-US" sz="2400" dirty="0">
                <a:solidFill>
                  <a:srgbClr val="07044C"/>
                </a:solidFill>
                <a:latin typeface="+mn-ea"/>
                <a:cs typeface="+mn-ea"/>
              </a:rPr>
              <a:t>., 2019). </a:t>
            </a:r>
            <a:endParaRPr lang="en-US" sz="2400" dirty="0">
              <a:solidFill>
                <a:schemeClr val="tx2">
                  <a:lumMod val="50000"/>
                </a:schemeClr>
              </a:solidFill>
              <a:latin typeface="+mn-ea"/>
              <a:cs typeface="+mn-ea"/>
            </a:endParaRPr>
          </a:p>
          <a:p>
            <a:pPr marL="285750" indent="-285750" algn="just">
              <a:buFont typeface="Wingdings" panose="05000000000000000000" pitchFamily="2" charset="2"/>
              <a:buChar char="Ø"/>
            </a:pPr>
            <a:endParaRPr lang="en-US" sz="2400" dirty="0">
              <a:solidFill>
                <a:schemeClr val="tx2">
                  <a:lumMod val="50000"/>
                </a:schemeClr>
              </a:solidFill>
              <a:latin typeface="Arial Narrow" panose="020B0606020202030204" pitchFamily="34" charset="0"/>
              <a:cs typeface="Times New Roman" panose="02020603050405020304" pitchFamily="18" charset="0"/>
            </a:endParaRPr>
          </a:p>
          <a:p>
            <a:pPr algn="just"/>
            <a:endParaRPr lang="en-US" sz="2400" dirty="0">
              <a:solidFill>
                <a:schemeClr val="tx2">
                  <a:lumMod val="50000"/>
                </a:schemeClr>
              </a:solidFill>
              <a:latin typeface="Arial Narrow" panose="020B0606020202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0096" y="54710"/>
            <a:ext cx="3961405"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sym typeface="+mn-ea"/>
              </a:rPr>
              <a:t>SCIENTIFIC MOTIVATION</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7" name="Rectangle 6"/>
          <p:cNvSpPr/>
          <p:nvPr/>
        </p:nvSpPr>
        <p:spPr>
          <a:xfrm>
            <a:off x="8581846" y="1047340"/>
            <a:ext cx="3418810" cy="2492990"/>
          </a:xfrm>
          <a:prstGeom prst="rect">
            <a:avLst/>
          </a:prstGeom>
        </p:spPr>
        <p:txBody>
          <a:bodyPr wrap="square">
            <a:spAutoFit/>
          </a:bodyPr>
          <a:lstStyle/>
          <a:p>
            <a:pPr marL="342900" indent="-342900" algn="just">
              <a:buFont typeface="Wingdings" panose="05000000000000000000" pitchFamily="2" charset="2"/>
              <a:buChar char="Ø"/>
            </a:pPr>
            <a:r>
              <a:rPr lang="en-US" dirty="0">
                <a:solidFill>
                  <a:srgbClr val="07044C"/>
                </a:solidFill>
                <a:latin typeface="+mn-ea"/>
                <a:cs typeface="+mn-ea"/>
              </a:rPr>
              <a:t>China's aquaculture industry is growing dramatically in recent years and now accounts for 69% of global aquaculture production </a:t>
            </a:r>
          </a:p>
          <a:p>
            <a:pPr algn="just"/>
            <a:r>
              <a:rPr lang="en-US" dirty="0">
                <a:solidFill>
                  <a:srgbClr val="07044C"/>
                </a:solidFill>
                <a:latin typeface="+mn-ea"/>
                <a:cs typeface="+mn-ea"/>
              </a:rPr>
              <a:t>     (Mo </a:t>
            </a:r>
            <a:r>
              <a:rPr lang="en-US" i="1" dirty="0">
                <a:solidFill>
                  <a:srgbClr val="07044C"/>
                </a:solidFill>
                <a:latin typeface="+mn-ea"/>
                <a:cs typeface="+mn-ea"/>
              </a:rPr>
              <a:t>et al</a:t>
            </a:r>
            <a:r>
              <a:rPr lang="en-US" dirty="0">
                <a:solidFill>
                  <a:srgbClr val="07044C"/>
                </a:solidFill>
                <a:latin typeface="+mn-ea"/>
                <a:cs typeface="+mn-ea"/>
              </a:rPr>
              <a:t>., 2018)</a:t>
            </a:r>
            <a:endParaRPr lang="en-US" sz="2400" dirty="0">
              <a:solidFill>
                <a:srgbClr val="07044C"/>
              </a:solidFill>
              <a:latin typeface="Arial Narrow" panose="020B0606020202030204" pitchFamily="34" charset="0"/>
            </a:endParaRPr>
          </a:p>
          <a:p>
            <a:pPr marL="342900" indent="-342900" algn="just">
              <a:buFont typeface="Wingdings" panose="05000000000000000000" pitchFamily="2" charset="2"/>
              <a:buChar char="Ø"/>
            </a:pPr>
            <a:endParaRPr lang="en-US" sz="2400" dirty="0">
              <a:latin typeface="Arial Narrow" panose="020B0606020202030204" pitchFamily="34" charset="0"/>
            </a:endParaRPr>
          </a:p>
          <a:p>
            <a:pPr algn="just"/>
            <a:endParaRPr lang="en-US" sz="2400" dirty="0">
              <a:solidFill>
                <a:schemeClr val="tx2">
                  <a:lumMod val="50000"/>
                </a:schemeClr>
              </a:solidFill>
              <a:latin typeface="Arial Narrow" panose="020B0606020202030204" pitchFamily="34" charset="0"/>
              <a:cs typeface="Times New Roman" panose="02020603050405020304" pitchFamily="18" charset="0"/>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734755090"/>
              </p:ext>
            </p:extLst>
          </p:nvPr>
        </p:nvGraphicFramePr>
        <p:xfrm>
          <a:off x="191344" y="1047656"/>
          <a:ext cx="8390502" cy="53356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2"/>
          <p:cNvSpPr txBox="1"/>
          <p:nvPr/>
        </p:nvSpPr>
        <p:spPr>
          <a:xfrm>
            <a:off x="1750060" y="6383655"/>
            <a:ext cx="8390502" cy="369332"/>
          </a:xfrm>
          <a:prstGeom prst="rect">
            <a:avLst/>
          </a:prstGeom>
          <a:noFill/>
        </p:spPr>
        <p:txBody>
          <a:bodyPr wrap="none" rtlCol="0" anchor="t">
            <a:spAutoFit/>
          </a:bodyPr>
          <a:lstStyle/>
          <a:p>
            <a:r>
              <a:rPr lang="en-US" b="1" dirty="0">
                <a:solidFill>
                  <a:srgbClr val="07044C"/>
                </a:solidFill>
                <a:latin typeface="Arial Narrow" panose="020B0606020202030204" pitchFamily="34" charset="0"/>
                <a:cs typeface="Arial Narrow" panose="020B0606020202030204" pitchFamily="34" charset="0"/>
                <a:sym typeface="+mn-ea"/>
              </a:rPr>
              <a:t>Figure 1: Showing the Top 5 Aquacultural Producing Countries     (Source: Worldatlas.com)</a:t>
            </a:r>
            <a:endParaRPr lang="en-US" dirty="0">
              <a:solidFill>
                <a:srgbClr val="07044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56041" y="106956"/>
            <a:ext cx="3961405"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SCIENTIFIC MOTIVATION</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2" name="Rectangle 1"/>
          <p:cNvSpPr/>
          <p:nvPr/>
        </p:nvSpPr>
        <p:spPr>
          <a:xfrm>
            <a:off x="5231904" y="3913167"/>
            <a:ext cx="6120680" cy="2677656"/>
          </a:xfrm>
          <a:prstGeom prst="rect">
            <a:avLst/>
          </a:prstGeom>
        </p:spPr>
        <p:txBody>
          <a:bodyPr wrap="square">
            <a:spAutoFit/>
          </a:bodyPr>
          <a:lstStyle/>
          <a:p>
            <a:pPr algn="just"/>
            <a:endParaRPr lang="en-US" sz="2400" dirty="0">
              <a:latin typeface="+mn-ea"/>
              <a:cs typeface="+mn-ea"/>
            </a:endParaRPr>
          </a:p>
          <a:p>
            <a:pPr marL="342900" indent="-342900" algn="just">
              <a:buFont typeface="Wingdings" panose="05000000000000000000" pitchFamily="2" charset="2"/>
              <a:buChar char="Ø"/>
            </a:pPr>
            <a:r>
              <a:rPr lang="en-US" sz="2400" dirty="0">
                <a:solidFill>
                  <a:srgbClr val="07044C"/>
                </a:solidFill>
                <a:latin typeface="+mn-ea"/>
                <a:cs typeface="+mn-ea"/>
                <a:sym typeface="+mn-ea"/>
              </a:rPr>
              <a:t>The major constituents of fish bones are mineral substance and crude protein, mainly hydroxyapatite  Ca</a:t>
            </a:r>
            <a:r>
              <a:rPr lang="en-US" sz="2400" baseline="-25000" dirty="0">
                <a:solidFill>
                  <a:srgbClr val="07044C"/>
                </a:solidFill>
                <a:latin typeface="+mn-ea"/>
                <a:cs typeface="+mn-ea"/>
                <a:sym typeface="+mn-ea"/>
              </a:rPr>
              <a:t>3</a:t>
            </a:r>
            <a:r>
              <a:rPr lang="en-US" sz="2400" dirty="0">
                <a:solidFill>
                  <a:srgbClr val="07044C"/>
                </a:solidFill>
                <a:latin typeface="+mn-ea"/>
                <a:cs typeface="+mn-ea"/>
                <a:sym typeface="+mn-ea"/>
              </a:rPr>
              <a:t>(PO</a:t>
            </a:r>
            <a:r>
              <a:rPr lang="en-US" sz="2400" baseline="-25000" dirty="0">
                <a:solidFill>
                  <a:srgbClr val="07044C"/>
                </a:solidFill>
                <a:latin typeface="+mn-ea"/>
                <a:cs typeface="+mn-ea"/>
                <a:sym typeface="+mn-ea"/>
              </a:rPr>
              <a:t>4</a:t>
            </a:r>
            <a:r>
              <a:rPr lang="en-US" sz="2400" dirty="0">
                <a:solidFill>
                  <a:srgbClr val="07044C"/>
                </a:solidFill>
                <a:latin typeface="+mn-ea"/>
                <a:cs typeface="+mn-ea"/>
                <a:sym typeface="+mn-ea"/>
              </a:rPr>
              <a:t>)</a:t>
            </a:r>
            <a:r>
              <a:rPr lang="en-US" sz="2400" baseline="-25000" dirty="0">
                <a:solidFill>
                  <a:srgbClr val="07044C"/>
                </a:solidFill>
                <a:latin typeface="+mn-ea"/>
                <a:cs typeface="+mn-ea"/>
                <a:sym typeface="+mn-ea"/>
              </a:rPr>
              <a:t>3</a:t>
            </a:r>
            <a:r>
              <a:rPr lang="en-US" sz="2400" dirty="0">
                <a:solidFill>
                  <a:srgbClr val="07044C"/>
                </a:solidFill>
                <a:latin typeface="+mn-ea"/>
                <a:cs typeface="+mn-ea"/>
                <a:sym typeface="+mn-ea"/>
              </a:rPr>
              <a:t>OH and collagen proteins.</a:t>
            </a:r>
            <a:endParaRPr lang="en-US" sz="2400" dirty="0">
              <a:solidFill>
                <a:schemeClr val="tx2">
                  <a:lumMod val="50000"/>
                </a:schemeClr>
              </a:solidFill>
              <a:cs typeface="+mn-lt"/>
            </a:endParaRPr>
          </a:p>
          <a:p>
            <a:pPr algn="just"/>
            <a:endParaRPr lang="en-US" sz="2400" dirty="0">
              <a:solidFill>
                <a:schemeClr val="tx2">
                  <a:lumMod val="50000"/>
                </a:schemeClr>
              </a:solidFill>
              <a:latin typeface="Arial Narrow" panose="020B0606020202030204" pitchFamily="34" charset="0"/>
              <a:cs typeface="Times New Roman" panose="02020603050405020304" pitchFamily="18" charset="0"/>
            </a:endParaRPr>
          </a:p>
          <a:p>
            <a:pPr algn="just"/>
            <a:r>
              <a:rPr lang="en-US" sz="2400" dirty="0">
                <a:solidFill>
                  <a:srgbClr val="C00000"/>
                </a:solidFill>
                <a:latin typeface="Arial Narrow" panose="020B0606020202030204" pitchFamily="34" charset="0"/>
                <a:cs typeface="Times New Roman" panose="02020603050405020304" pitchFamily="18" charset="0"/>
              </a:rPr>
              <a:t> </a:t>
            </a:r>
          </a:p>
        </p:txBody>
      </p:sp>
      <p:pic>
        <p:nvPicPr>
          <p:cNvPr id="3" name="Content Placeholder 2"/>
          <p:cNvPicPr>
            <a:picLocks noGrp="1" noChangeAspect="1"/>
          </p:cNvPicPr>
          <p:nvPr>
            <p:ph sz="half" idx="4294967295"/>
          </p:nvPr>
        </p:nvPicPr>
        <p:blipFill>
          <a:blip r:embed="rId3"/>
          <a:stretch>
            <a:fillRect/>
          </a:stretch>
        </p:blipFill>
        <p:spPr>
          <a:xfrm>
            <a:off x="7849838" y="619267"/>
            <a:ext cx="4151784" cy="3112646"/>
          </a:xfrm>
          <a:prstGeom prst="rect">
            <a:avLst/>
          </a:prstGeom>
        </p:spPr>
      </p:pic>
      <p:pic>
        <p:nvPicPr>
          <p:cNvPr id="6" name="Content Placeholder 5"/>
          <p:cNvPicPr>
            <a:picLocks noGrp="1" noChangeAspect="1"/>
          </p:cNvPicPr>
          <p:nvPr>
            <p:ph sz="half" idx="4294967295"/>
          </p:nvPr>
        </p:nvPicPr>
        <p:blipFill>
          <a:blip r:embed="rId4"/>
          <a:stretch>
            <a:fillRect/>
          </a:stretch>
        </p:blipFill>
        <p:spPr>
          <a:xfrm>
            <a:off x="0" y="3444775"/>
            <a:ext cx="5012518" cy="2943325"/>
          </a:xfrm>
          <a:prstGeom prst="rect">
            <a:avLst/>
          </a:prstGeom>
        </p:spPr>
      </p:pic>
      <p:sp>
        <p:nvSpPr>
          <p:cNvPr id="7" name="Text Box 6"/>
          <p:cNvSpPr txBox="1"/>
          <p:nvPr/>
        </p:nvSpPr>
        <p:spPr>
          <a:xfrm>
            <a:off x="263352" y="1412775"/>
            <a:ext cx="5577379" cy="1685846"/>
          </a:xfrm>
          <a:prstGeom prst="rect">
            <a:avLst/>
          </a:prstGeom>
          <a:noFill/>
        </p:spPr>
        <p:txBody>
          <a:bodyPr wrap="square" rtlCol="0">
            <a:spAutoFit/>
          </a:bodyPr>
          <a:lstStyle/>
          <a:p>
            <a:pPr marL="285750" indent="-285750">
              <a:lnSpc>
                <a:spcPct val="150000"/>
              </a:lnSpc>
              <a:buFont typeface="Wingdings" panose="05000000000000000000" charset="0"/>
              <a:buChar char="Ø"/>
            </a:pPr>
            <a:r>
              <a:rPr lang="en-US" sz="2400" dirty="0">
                <a:solidFill>
                  <a:srgbClr val="07044C"/>
                </a:solidFill>
                <a:latin typeface="+mn-ea"/>
                <a:cs typeface="+mn-ea"/>
              </a:rPr>
              <a:t>Effect of chemical fertilizer</a:t>
            </a:r>
          </a:p>
          <a:p>
            <a:pPr marL="285750" indent="-285750">
              <a:lnSpc>
                <a:spcPct val="150000"/>
              </a:lnSpc>
              <a:buFont typeface="Wingdings" panose="05000000000000000000" charset="0"/>
              <a:buChar char="ü"/>
            </a:pPr>
            <a:r>
              <a:rPr lang="en-US" sz="2400" dirty="0">
                <a:solidFill>
                  <a:srgbClr val="07044C"/>
                </a:solidFill>
                <a:latin typeface="+mn-ea"/>
                <a:cs typeface="+mn-ea"/>
              </a:rPr>
              <a:t>Surface water pollution</a:t>
            </a:r>
          </a:p>
          <a:p>
            <a:pPr marL="285750" indent="-285750">
              <a:lnSpc>
                <a:spcPct val="150000"/>
              </a:lnSpc>
              <a:buFont typeface="Wingdings" panose="05000000000000000000" charset="0"/>
              <a:buChar char="ü"/>
            </a:pPr>
            <a:r>
              <a:rPr lang="en-US" sz="2400" dirty="0">
                <a:solidFill>
                  <a:srgbClr val="07044C"/>
                </a:solidFill>
                <a:latin typeface="+mn-ea"/>
                <a:cs typeface="+mn-ea"/>
              </a:rPr>
              <a:t>Ground water pollution</a:t>
            </a:r>
          </a:p>
        </p:txBody>
      </p:sp>
      <p:sp>
        <p:nvSpPr>
          <p:cNvPr id="8" name="TextBox 7">
            <a:extLst>
              <a:ext uri="{FF2B5EF4-FFF2-40B4-BE49-F238E27FC236}">
                <a16:creationId xmlns:a16="http://schemas.microsoft.com/office/drawing/2014/main" id="{C8C8740A-D2B8-4738-B8F5-B8EC0A27B7A7}"/>
              </a:ext>
            </a:extLst>
          </p:cNvPr>
          <p:cNvSpPr txBox="1"/>
          <p:nvPr/>
        </p:nvSpPr>
        <p:spPr>
          <a:xfrm>
            <a:off x="2171564" y="6402745"/>
            <a:ext cx="7848872" cy="369332"/>
          </a:xfrm>
          <a:prstGeom prst="rect">
            <a:avLst/>
          </a:prstGeom>
          <a:noFill/>
        </p:spPr>
        <p:txBody>
          <a:bodyPr wrap="square" rtlCol="0">
            <a:spAutoFit/>
          </a:bodyPr>
          <a:lstStyle/>
          <a:p>
            <a:r>
              <a:rPr lang="en-US" b="1" dirty="0">
                <a:solidFill>
                  <a:srgbClr val="07044C"/>
                </a:solidFill>
              </a:rPr>
              <a:t>Figure 2 and 3</a:t>
            </a:r>
            <a:r>
              <a:rPr lang="en-US" dirty="0">
                <a:solidFill>
                  <a:srgbClr val="07044C"/>
                </a:solidFill>
              </a:rPr>
              <a:t>: Showing Algal bloom and fish bone mineral structure respectively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304" y="106956"/>
            <a:ext cx="3437351"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LITERATURE REVIEW</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2" name="Rectangle 1"/>
          <p:cNvSpPr/>
          <p:nvPr/>
        </p:nvSpPr>
        <p:spPr>
          <a:xfrm>
            <a:off x="4079776" y="711240"/>
            <a:ext cx="7776864" cy="769441"/>
          </a:xfrm>
          <a:prstGeom prst="rect">
            <a:avLst/>
          </a:prstGeom>
        </p:spPr>
        <p:txBody>
          <a:bodyPr wrap="square">
            <a:spAutoFit/>
          </a:bodyPr>
          <a:lstStyle/>
          <a:p>
            <a:pPr algn="just"/>
            <a:r>
              <a:rPr lang="en-US" sz="2200" dirty="0">
                <a:solidFill>
                  <a:srgbClr val="07044C"/>
                </a:solidFill>
                <a:cs typeface="+mn-lt"/>
              </a:rPr>
              <a:t>Novianantya </a:t>
            </a:r>
            <a:r>
              <a:rPr lang="en-US" sz="2200" i="1" dirty="0">
                <a:solidFill>
                  <a:srgbClr val="07044C"/>
                </a:solidFill>
                <a:cs typeface="+mn-lt"/>
              </a:rPr>
              <a:t>et al</a:t>
            </a:r>
            <a:r>
              <a:rPr lang="en-US" sz="2200" dirty="0">
                <a:solidFill>
                  <a:srgbClr val="07044C"/>
                </a:solidFill>
                <a:cs typeface="+mn-lt"/>
              </a:rPr>
              <a:t>. (2017) examined the improvement of sweet potato yield using mixtures of ground fish bone and plant residues</a:t>
            </a:r>
            <a:r>
              <a:rPr lang="en-US" sz="2200" dirty="0">
                <a:solidFill>
                  <a:srgbClr val="07044C"/>
                </a:solidFill>
                <a:latin typeface="Arial Narrow" panose="020B0606020202030204" pitchFamily="34" charset="0"/>
              </a:rPr>
              <a:t>.</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30" y="1744980"/>
            <a:ext cx="6281420" cy="3843020"/>
          </a:xfrm>
          <a:prstGeom prst="rect">
            <a:avLst/>
          </a:prstGeom>
        </p:spPr>
      </p:pic>
      <p:sp>
        <p:nvSpPr>
          <p:cNvPr id="9" name="Rectangle 8"/>
          <p:cNvSpPr/>
          <p:nvPr/>
        </p:nvSpPr>
        <p:spPr>
          <a:xfrm>
            <a:off x="1713274" y="5655778"/>
            <a:ext cx="8343166" cy="923330"/>
          </a:xfrm>
          <a:prstGeom prst="rect">
            <a:avLst/>
          </a:prstGeom>
        </p:spPr>
        <p:txBody>
          <a:bodyPr wrap="square">
            <a:spAutoFit/>
          </a:bodyPr>
          <a:lstStyle/>
          <a:p>
            <a:r>
              <a:rPr lang="en-US" b="1" dirty="0">
                <a:solidFill>
                  <a:srgbClr val="07044C"/>
                </a:solidFill>
                <a:latin typeface="Arial Narrow" panose="020B0606020202030204" pitchFamily="34" charset="0"/>
              </a:rPr>
              <a:t>Figure 4</a:t>
            </a:r>
            <a:r>
              <a:rPr lang="en-US" dirty="0">
                <a:solidFill>
                  <a:srgbClr val="07044C"/>
                </a:solidFill>
                <a:latin typeface="Arial Narrow" panose="020B0606020202030204" pitchFamily="34" charset="0"/>
              </a:rPr>
              <a:t>. Plant height Description :</a:t>
            </a:r>
            <a:r>
              <a:rPr lang="en-US" dirty="0">
                <a:solidFill>
                  <a:srgbClr val="FF0000"/>
                </a:solidFill>
                <a:latin typeface="Arial Narrow" panose="020B0606020202030204" pitchFamily="34" charset="0"/>
              </a:rPr>
              <a:t> </a:t>
            </a:r>
            <a:r>
              <a:rPr lang="en-US" b="1" dirty="0">
                <a:solidFill>
                  <a:srgbClr val="FF0000"/>
                </a:solidFill>
                <a:latin typeface="Arial Narrow" panose="020B0606020202030204" pitchFamily="34" charset="0"/>
              </a:rPr>
              <a:t>A</a:t>
            </a:r>
            <a:r>
              <a:rPr lang="en-US" dirty="0">
                <a:solidFill>
                  <a:srgbClr val="FF0000"/>
                </a:solidFill>
                <a:latin typeface="Arial Narrow" panose="020B0606020202030204" pitchFamily="34" charset="0"/>
              </a:rPr>
              <a:t> </a:t>
            </a:r>
            <a:r>
              <a:rPr lang="en-US" dirty="0">
                <a:solidFill>
                  <a:srgbClr val="07044C"/>
                </a:solidFill>
                <a:latin typeface="Arial Narrow" panose="020B0606020202030204" pitchFamily="34" charset="0"/>
              </a:rPr>
              <a:t>(control),</a:t>
            </a:r>
            <a:r>
              <a:rPr lang="en-US" b="1" dirty="0">
                <a:solidFill>
                  <a:srgbClr val="FF0000"/>
                </a:solidFill>
                <a:latin typeface="Arial Narrow" panose="020B0606020202030204" pitchFamily="34" charset="0"/>
              </a:rPr>
              <a:t> B </a:t>
            </a:r>
            <a:r>
              <a:rPr lang="en-US" dirty="0">
                <a:solidFill>
                  <a:srgbClr val="07044C"/>
                </a:solidFill>
                <a:latin typeface="Arial Narrow" panose="020B0606020202030204" pitchFamily="34" charset="0"/>
              </a:rPr>
              <a:t>(25 kg </a:t>
            </a:r>
            <a:r>
              <a:rPr lang="en-US" dirty="0" err="1">
                <a:solidFill>
                  <a:srgbClr val="07044C"/>
                </a:solidFill>
                <a:latin typeface="Arial Narrow" panose="020B0606020202030204" pitchFamily="34" charset="0"/>
              </a:rPr>
              <a:t>biofertilizer</a:t>
            </a:r>
            <a:r>
              <a:rPr lang="en-US" dirty="0">
                <a:solidFill>
                  <a:srgbClr val="07044C"/>
                </a:solidFill>
                <a:latin typeface="Arial Narrow" panose="020B0606020202030204" pitchFamily="34" charset="0"/>
              </a:rPr>
              <a:t> /ha),</a:t>
            </a:r>
            <a:r>
              <a:rPr lang="en-US" b="1" dirty="0">
                <a:solidFill>
                  <a:srgbClr val="07044C"/>
                </a:solidFill>
                <a:latin typeface="Arial Narrow" panose="020B0606020202030204" pitchFamily="34" charset="0"/>
              </a:rPr>
              <a:t> </a:t>
            </a:r>
            <a:r>
              <a:rPr lang="en-US" b="1" dirty="0">
                <a:solidFill>
                  <a:srgbClr val="FF0000"/>
                </a:solidFill>
                <a:latin typeface="Arial Narrow" panose="020B0606020202030204" pitchFamily="34" charset="0"/>
              </a:rPr>
              <a:t>C</a:t>
            </a:r>
            <a:r>
              <a:rPr lang="en-US" b="1" dirty="0">
                <a:solidFill>
                  <a:srgbClr val="07044C"/>
                </a:solidFill>
                <a:latin typeface="Arial Narrow" panose="020B0606020202030204" pitchFamily="34" charset="0"/>
              </a:rPr>
              <a:t> </a:t>
            </a:r>
            <a:r>
              <a:rPr lang="en-US" dirty="0">
                <a:solidFill>
                  <a:srgbClr val="07044C"/>
                </a:solidFill>
                <a:latin typeface="Arial Narrow" panose="020B0606020202030204" pitchFamily="34" charset="0"/>
              </a:rPr>
              <a:t>(35 kg </a:t>
            </a:r>
            <a:r>
              <a:rPr lang="en-US" dirty="0" err="1">
                <a:solidFill>
                  <a:srgbClr val="07044C"/>
                </a:solidFill>
                <a:latin typeface="Arial Narrow" panose="020B0606020202030204" pitchFamily="34" charset="0"/>
              </a:rPr>
              <a:t>biofertilizer</a:t>
            </a:r>
            <a:r>
              <a:rPr lang="en-US" dirty="0">
                <a:solidFill>
                  <a:srgbClr val="07044C"/>
                </a:solidFill>
                <a:latin typeface="Arial Narrow" panose="020B0606020202030204" pitchFamily="34" charset="0"/>
              </a:rPr>
              <a:t> /ha), </a:t>
            </a:r>
            <a:r>
              <a:rPr lang="en-US" b="1" dirty="0">
                <a:solidFill>
                  <a:srgbClr val="FF0000"/>
                </a:solidFill>
                <a:latin typeface="Arial Narrow" panose="020B0606020202030204" pitchFamily="34" charset="0"/>
              </a:rPr>
              <a:t>D</a:t>
            </a:r>
            <a:r>
              <a:rPr lang="en-US" b="1" dirty="0">
                <a:solidFill>
                  <a:srgbClr val="07044C"/>
                </a:solidFill>
                <a:latin typeface="Arial Narrow" panose="020B0606020202030204" pitchFamily="34" charset="0"/>
              </a:rPr>
              <a:t> </a:t>
            </a:r>
            <a:r>
              <a:rPr lang="en-US" dirty="0">
                <a:solidFill>
                  <a:srgbClr val="07044C"/>
                </a:solidFill>
                <a:latin typeface="Arial Narrow" panose="020B0606020202030204" pitchFamily="34" charset="0"/>
              </a:rPr>
              <a:t>(5 t/ compost ha), </a:t>
            </a:r>
            <a:r>
              <a:rPr lang="en-US" b="1" dirty="0">
                <a:solidFill>
                  <a:srgbClr val="FF0000"/>
                </a:solidFill>
                <a:latin typeface="Arial Narrow" panose="020B0606020202030204" pitchFamily="34" charset="0"/>
              </a:rPr>
              <a:t>E</a:t>
            </a:r>
            <a:r>
              <a:rPr lang="en-US" dirty="0">
                <a:solidFill>
                  <a:srgbClr val="07044C"/>
                </a:solidFill>
                <a:latin typeface="Arial Narrow" panose="020B0606020202030204" pitchFamily="34" charset="0"/>
              </a:rPr>
              <a:t> (5 t compost / ha and 25 kg </a:t>
            </a:r>
            <a:r>
              <a:rPr lang="en-US" dirty="0" err="1">
                <a:solidFill>
                  <a:srgbClr val="07044C"/>
                </a:solidFill>
                <a:latin typeface="Arial Narrow" panose="020B0606020202030204" pitchFamily="34" charset="0"/>
              </a:rPr>
              <a:t>biofertilizer</a:t>
            </a:r>
            <a:r>
              <a:rPr lang="en-US" dirty="0">
                <a:solidFill>
                  <a:srgbClr val="07044C"/>
                </a:solidFill>
                <a:latin typeface="Arial Narrow" panose="020B0606020202030204" pitchFamily="34" charset="0"/>
              </a:rPr>
              <a:t> /ha), </a:t>
            </a:r>
            <a:r>
              <a:rPr lang="en-US" b="1" dirty="0">
                <a:solidFill>
                  <a:srgbClr val="FF0000"/>
                </a:solidFill>
                <a:latin typeface="Arial Narrow" panose="020B0606020202030204" pitchFamily="34" charset="0"/>
              </a:rPr>
              <a:t>F</a:t>
            </a:r>
            <a:r>
              <a:rPr lang="en-US" dirty="0">
                <a:solidFill>
                  <a:srgbClr val="07044C"/>
                </a:solidFill>
                <a:latin typeface="Arial Narrow" panose="020B0606020202030204" pitchFamily="34" charset="0"/>
              </a:rPr>
              <a:t> (5 t compost /ha and 35 kg </a:t>
            </a:r>
            <a:r>
              <a:rPr lang="en-US" dirty="0" err="1">
                <a:solidFill>
                  <a:srgbClr val="07044C"/>
                </a:solidFill>
                <a:latin typeface="Arial Narrow" panose="020B0606020202030204" pitchFamily="34" charset="0"/>
              </a:rPr>
              <a:t>biofertilizer</a:t>
            </a:r>
            <a:r>
              <a:rPr lang="en-US" dirty="0">
                <a:solidFill>
                  <a:srgbClr val="07044C"/>
                </a:solidFill>
                <a:latin typeface="Arial Narrow" panose="020B0606020202030204" pitchFamily="34" charset="0"/>
              </a:rPr>
              <a:t> /ha)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304" y="106956"/>
            <a:ext cx="3437351"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LITERATURE REVIEW</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2" name="Rectangle 1"/>
          <p:cNvSpPr/>
          <p:nvPr/>
        </p:nvSpPr>
        <p:spPr>
          <a:xfrm>
            <a:off x="3540225" y="777478"/>
            <a:ext cx="8532440" cy="1107996"/>
          </a:xfrm>
          <a:prstGeom prst="rect">
            <a:avLst/>
          </a:prstGeom>
        </p:spPr>
        <p:txBody>
          <a:bodyPr wrap="square">
            <a:spAutoFit/>
          </a:bodyPr>
          <a:lstStyle/>
          <a:p>
            <a:pPr algn="just"/>
            <a:r>
              <a:rPr lang="en-US" sz="2200" dirty="0">
                <a:solidFill>
                  <a:srgbClr val="07044C"/>
                </a:solidFill>
                <a:latin typeface="+mn-ea"/>
                <a:cs typeface="+mn-ea"/>
              </a:rPr>
              <a:t>Lema and Degebassa,  (2013) compared the effect of chemical fertilizer, fish offal’s fertilizer and manure on marketable yield and other parameter of tomato.</a:t>
            </a:r>
            <a:r>
              <a:rPr lang="en-US" sz="2200" dirty="0">
                <a:solidFill>
                  <a:schemeClr val="tx2">
                    <a:lumMod val="50000"/>
                  </a:schemeClr>
                </a:solidFill>
                <a:latin typeface="Arial Narrow" panose="020B0606020202030204" pitchFamily="34" charset="0"/>
              </a:rPr>
              <a:t>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567" y="1988840"/>
            <a:ext cx="6187113" cy="4714462"/>
          </a:xfrm>
          <a:prstGeom prst="rect">
            <a:avLst/>
          </a:prstGeom>
        </p:spPr>
      </p:pic>
      <p:sp>
        <p:nvSpPr>
          <p:cNvPr id="7" name="Rectangle 6"/>
          <p:cNvSpPr/>
          <p:nvPr/>
        </p:nvSpPr>
        <p:spPr>
          <a:xfrm>
            <a:off x="7608168" y="5301208"/>
            <a:ext cx="3056160" cy="923330"/>
          </a:xfrm>
          <a:prstGeom prst="rect">
            <a:avLst/>
          </a:prstGeom>
        </p:spPr>
        <p:txBody>
          <a:bodyPr wrap="square">
            <a:spAutoFit/>
          </a:bodyPr>
          <a:lstStyle/>
          <a:p>
            <a:pPr algn="just"/>
            <a:r>
              <a:rPr lang="en-US" b="1" dirty="0">
                <a:solidFill>
                  <a:srgbClr val="002060"/>
                </a:solidFill>
                <a:latin typeface="Arial Narrow" panose="020B0606020202030204" pitchFamily="34" charset="0"/>
              </a:rPr>
              <a:t>Figure 5. </a:t>
            </a:r>
            <a:r>
              <a:rPr lang="en-US" dirty="0">
                <a:solidFill>
                  <a:srgbClr val="002060"/>
                </a:solidFill>
                <a:latin typeface="Arial Narrow" panose="020B0606020202030204" pitchFamily="34" charset="0"/>
              </a:rPr>
              <a:t>Average weight of fruits in gram collected from six plants with an area of 1.8 m</a:t>
            </a:r>
            <a:r>
              <a:rPr lang="en-US" baseline="30000" dirty="0">
                <a:solidFill>
                  <a:srgbClr val="002060"/>
                </a:solidFill>
                <a:latin typeface="Arial Narrow" panose="020B0606020202030204" pitchFamily="34" charset="0"/>
              </a:rPr>
              <a:t>2</a:t>
            </a:r>
            <a:r>
              <a:rPr lang="en-US" dirty="0">
                <a:solidFill>
                  <a:srgbClr val="002060"/>
                </a:solidFill>
                <a:latin typeface="Arial Narrow" panose="020B060602020203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9478" y="106956"/>
            <a:ext cx="3567002" cy="456087"/>
          </a:xfrm>
          <a:prstGeom prst="rect">
            <a:avLst/>
          </a:prstGeom>
        </p:spPr>
        <p:txBody>
          <a:bodyPr wrap="none">
            <a:spAutoFit/>
          </a:bodyPr>
          <a:lstStyle/>
          <a:p>
            <a:pPr algn="just">
              <a:lnSpc>
                <a:spcPct val="107000"/>
              </a:lnSpc>
            </a:pPr>
            <a:r>
              <a:rPr lang="en-US" sz="2400" b="1"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rPr>
              <a:t>SCIENTIFIC PROBLEM</a:t>
            </a:r>
            <a:endParaRPr lang="en-GB" sz="2400" dirty="0">
              <a:solidFill>
                <a:schemeClr val="tx2">
                  <a:lumMod val="75000"/>
                </a:schemeClr>
              </a:solidFill>
              <a:latin typeface="Arial Rounded MT Bold" panose="020F0704030504030204" pitchFamily="34" charset="0"/>
              <a:ea typeface="SimSun" panose="02010600030101010101" pitchFamily="2" charset="-122"/>
              <a:cs typeface="Times New Roman" panose="02020603050405020304" pitchFamily="18" charset="0"/>
            </a:endParaRPr>
          </a:p>
        </p:txBody>
      </p:sp>
      <p:pic>
        <p:nvPicPr>
          <p:cNvPr id="5" name="图片 3" descr="Snap3.bmp"/>
          <p:cNvPicPr>
            <a:picLocks noChangeAspect="1"/>
          </p:cNvPicPr>
          <p:nvPr/>
        </p:nvPicPr>
        <p:blipFill>
          <a:blip r:embed="rId2"/>
          <a:srcRect/>
          <a:stretch>
            <a:fillRect/>
          </a:stretch>
        </p:blipFill>
        <p:spPr bwMode="auto">
          <a:xfrm>
            <a:off x="3540224" y="482622"/>
            <a:ext cx="7092280" cy="160840"/>
          </a:xfrm>
          <a:prstGeom prst="rect">
            <a:avLst/>
          </a:prstGeom>
          <a:solidFill>
            <a:srgbClr val="002060"/>
          </a:solidFill>
          <a:ln w="9525">
            <a:noFill/>
            <a:miter lim="800000"/>
            <a:headEnd/>
            <a:tailEnd/>
          </a:ln>
        </p:spPr>
      </p:pic>
      <p:sp>
        <p:nvSpPr>
          <p:cNvPr id="2" name="Rectangle 1"/>
          <p:cNvSpPr/>
          <p:nvPr/>
        </p:nvSpPr>
        <p:spPr>
          <a:xfrm>
            <a:off x="191344" y="1628799"/>
            <a:ext cx="11809312" cy="249299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7044C"/>
                </a:solidFill>
                <a:latin typeface="+mn-ea"/>
                <a:cs typeface="+mn-ea"/>
              </a:rPr>
              <a:t>Aquacultural waste has been one of the problems having the greatest impact on the environment as increasing aquacultural practices have detrimental effects on the marine environment thereby becoming an issue of public concern.</a:t>
            </a:r>
            <a:endParaRPr lang="en-US" sz="2400" dirty="0">
              <a:solidFill>
                <a:schemeClr val="tx2">
                  <a:lumMod val="50000"/>
                </a:schemeClr>
              </a:solidFill>
              <a:latin typeface="Arial Narrow" panose="020B0606020202030204" pitchFamily="34" charset="0"/>
            </a:endParaRPr>
          </a:p>
          <a:p>
            <a:pPr algn="just"/>
            <a:endParaRPr lang="en-US" sz="2400" dirty="0">
              <a:solidFill>
                <a:srgbClr val="07044C"/>
              </a:solidFill>
              <a:latin typeface="Arial Narrow" panose="020B0606020202030204" pitchFamily="34" charset="0"/>
              <a:cs typeface="Times New Roman" panose="02020603050405020304" pitchFamily="18" charset="0"/>
            </a:endParaRPr>
          </a:p>
          <a:p>
            <a:pPr algn="just"/>
            <a:endParaRPr lang="en-US" sz="2400" dirty="0">
              <a:solidFill>
                <a:srgbClr val="07044C"/>
              </a:solidFill>
              <a:latin typeface="Arial Narrow" panose="020B0606020202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2731</TotalTime>
  <Words>803</Words>
  <Application>Microsoft Office PowerPoint</Application>
  <PresentationFormat>Widescreen</PresentationFormat>
  <Paragraphs>159</Paragraphs>
  <Slides>20</Slides>
  <Notes>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8" baseType="lpstr">
      <vt:lpstr>等线</vt:lpstr>
      <vt:lpstr>Gulim</vt:lpstr>
      <vt:lpstr>MS PGothic</vt:lpstr>
      <vt:lpstr>SimSun</vt:lpstr>
      <vt:lpstr>SimSun</vt:lpstr>
      <vt:lpstr>华文行楷</vt:lpstr>
      <vt:lpstr>Algerian</vt:lpstr>
      <vt:lpstr>Arial</vt:lpstr>
      <vt:lpstr>Arial Narrow</vt:lpstr>
      <vt:lpstr>Arial Rounded MT Bold</vt:lpstr>
      <vt:lpstr>Calibri</vt:lpstr>
      <vt:lpstr>Calibri Light</vt:lpstr>
      <vt:lpstr>Comic Sans MS</vt:lpstr>
      <vt:lpstr>Times New Roman</vt:lpstr>
      <vt:lpstr>Wingdings</vt:lpstr>
      <vt:lpstr>Office 主题</vt:lpstr>
      <vt:lpstr>1_Office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Aquacultural Waste</dc:title>
  <dc:creator>Linda</dc:creator>
  <cp:lastModifiedBy>Chiamaka Mgbechidinma</cp:lastModifiedBy>
  <cp:revision>695</cp:revision>
  <cp:lastPrinted>2018-10-30T17:55:00Z</cp:lastPrinted>
  <dcterms:created xsi:type="dcterms:W3CDTF">2013-06-13T08:48:00Z</dcterms:created>
  <dcterms:modified xsi:type="dcterms:W3CDTF">2019-12-23T17:11:53Z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