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64" r:id="rId4"/>
    <p:sldMasterId id="2147483888" r:id="rId5"/>
    <p:sldMasterId id="2147483912" r:id="rId6"/>
  </p:sldMasterIdLst>
  <p:notesMasterIdLst>
    <p:notesMasterId r:id="rId31"/>
  </p:notesMasterIdLst>
  <p:sldIdLst>
    <p:sldId id="256" r:id="rId7"/>
    <p:sldId id="277" r:id="rId8"/>
    <p:sldId id="267" r:id="rId9"/>
    <p:sldId id="312" r:id="rId10"/>
    <p:sldId id="322" r:id="rId11"/>
    <p:sldId id="283" r:id="rId12"/>
    <p:sldId id="293" r:id="rId13"/>
    <p:sldId id="311" r:id="rId14"/>
    <p:sldId id="306" r:id="rId15"/>
    <p:sldId id="309" r:id="rId16"/>
    <p:sldId id="310" r:id="rId17"/>
    <p:sldId id="287" r:id="rId18"/>
    <p:sldId id="288" r:id="rId19"/>
    <p:sldId id="314" r:id="rId20"/>
    <p:sldId id="315" r:id="rId21"/>
    <p:sldId id="260" r:id="rId22"/>
    <p:sldId id="297" r:id="rId23"/>
    <p:sldId id="298" r:id="rId24"/>
    <p:sldId id="323" r:id="rId25"/>
    <p:sldId id="313" r:id="rId26"/>
    <p:sldId id="317" r:id="rId27"/>
    <p:sldId id="303" r:id="rId28"/>
    <p:sldId id="304" r:id="rId29"/>
    <p:sldId id="31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05CDB963-8A90-4731-BD28-2E30D3FF484D}">
          <p14:sldIdLst>
            <p14:sldId id="256"/>
            <p14:sldId id="277"/>
            <p14:sldId id="267"/>
            <p14:sldId id="312"/>
            <p14:sldId id="322"/>
            <p14:sldId id="283"/>
            <p14:sldId id="293"/>
            <p14:sldId id="311"/>
            <p14:sldId id="306"/>
            <p14:sldId id="309"/>
            <p14:sldId id="310"/>
            <p14:sldId id="287"/>
            <p14:sldId id="288"/>
            <p14:sldId id="314"/>
            <p14:sldId id="315"/>
            <p14:sldId id="260"/>
            <p14:sldId id="297"/>
            <p14:sldId id="298"/>
            <p14:sldId id="323"/>
            <p14:sldId id="313"/>
            <p14:sldId id="317"/>
            <p14:sldId id="303"/>
            <p14:sldId id="304"/>
            <p14:sldId id="31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0247" autoAdjust="0"/>
  </p:normalViewPr>
  <p:slideViewPr>
    <p:cSldViewPr snapToGrid="0">
      <p:cViewPr varScale="1">
        <p:scale>
          <a:sx n="78" d="100"/>
          <a:sy n="78" d="100"/>
        </p:scale>
        <p:origin x="60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991DB-DEE8-4174-9435-9D9F721C6C6A}" type="datetimeFigureOut">
              <a:rPr lang="en-US"/>
              <a:pPr/>
              <a:t>12/19/2018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66ED7-631A-46AF-B451-227D0A8685A0}" type="slidenum">
              <a:rPr lang="en-US"/>
              <a:pPr/>
              <a:t>‹#›</a:t>
            </a:fld>
            <a:endParaRPr lang="en-US"/>
          </a:p>
        </p:txBody>
      </p:sp>
    </p:spTree>
    <p:extLst>
      <p:ext uri="{BB962C8B-B14F-4D97-AF65-F5344CB8AC3E}">
        <p14:creationId xmlns:p14="http://schemas.microsoft.com/office/powerpoint/2010/main" val="402598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designed this template</a:t>
            </a:r>
            <a:r>
              <a:rPr lang="en-US" baseline="0" dirty="0">
                <a:cs typeface="Calibri"/>
              </a:rPr>
              <a:t> so that each member of the project team has a set of slides with its own theme where he/she can present their research. Members, here’s how you add a new slide to just your set: </a:t>
            </a:r>
          </a:p>
          <a:p>
            <a:r>
              <a:rPr lang="en-US" baseline="0" dirty="0">
                <a:cs typeface="Calibri"/>
              </a:rPr>
              <a:t/>
            </a:r>
            <a:br>
              <a:rPr lang="en-US" baseline="0" dirty="0">
                <a:cs typeface="Calibri"/>
              </a:rPr>
            </a:br>
            <a:endParaRPr lang="en-US" baseline="0" dirty="0">
              <a:cs typeface="Calibri"/>
            </a:endParaRPr>
          </a:p>
          <a:p>
            <a:pPr marL="0" indent="0">
              <a:buFont typeface="Arial" panose="020B0604020202020204" pitchFamily="34" charset="0"/>
              <a:buNone/>
            </a:pPr>
            <a:r>
              <a:rPr lang="en-US" dirty="0">
                <a:cs typeface="Calibri"/>
              </a:rPr>
              <a:t>Mark where you want to add the slide:</a:t>
            </a:r>
            <a:r>
              <a:rPr lang="en-US" baseline="0" dirty="0">
                <a:cs typeface="Calibri"/>
              </a:rPr>
              <a:t> Select </a:t>
            </a:r>
            <a:r>
              <a:rPr lang="en-US" dirty="0">
                <a:cs typeface="Calibri"/>
              </a:rPr>
              <a:t>an </a:t>
            </a:r>
            <a:r>
              <a:rPr lang="en-US" baseline="0" dirty="0">
                <a:cs typeface="Calibri"/>
              </a:rPr>
              <a:t>existing one in the Thumbnails pane, c</a:t>
            </a:r>
            <a:r>
              <a:rPr lang="en-US" dirty="0"/>
              <a:t>lick the New Slide button,</a:t>
            </a:r>
            <a:r>
              <a:rPr lang="en-US" baseline="0" dirty="0"/>
              <a:t> then </a:t>
            </a:r>
            <a:r>
              <a:rPr lang="en-US" dirty="0"/>
              <a:t>choose a layout.</a:t>
            </a:r>
            <a:r>
              <a:rPr lang="en-US" baseline="0" dirty="0"/>
              <a:t> </a:t>
            </a:r>
          </a:p>
          <a:p>
            <a:pPr marL="0" indent="0">
              <a:buFont typeface="Arial" panose="020B0604020202020204" pitchFamily="34" charset="0"/>
              <a:buNone/>
            </a:pPr>
            <a:r>
              <a:rPr lang="en-US" baseline="0" dirty="0">
                <a:cs typeface="Calibri"/>
              </a:rPr>
              <a:t/>
            </a:r>
            <a:br>
              <a:rPr lang="en-US" baseline="0" dirty="0">
                <a:cs typeface="Calibri"/>
              </a:rPr>
            </a:br>
            <a:endParaRPr lang="en-US" baseline="0" dirty="0">
              <a:cs typeface="Calibri"/>
            </a:endParaRPr>
          </a:p>
          <a:p>
            <a:pPr marL="0" indent="0">
              <a:buFont typeface="Arial" panose="020B0604020202020204" pitchFamily="34" charset="0"/>
              <a:buNone/>
            </a:pPr>
            <a:r>
              <a:rPr lang="en-US" baseline="0" dirty="0"/>
              <a:t>The new slide gets the same theme as the previous one you selected. </a:t>
            </a:r>
          </a:p>
          <a:p>
            <a:pPr marL="0" indent="0">
              <a:buFont typeface="Arial" panose="020B0604020202020204" pitchFamily="34" charset="0"/>
              <a:buNone/>
            </a:pPr>
            <a:r>
              <a:rPr lang="en-US" b="1" baseline="0" dirty="0">
                <a:cs typeface="Calibri"/>
              </a:rPr>
              <a:t/>
            </a:r>
            <a:br>
              <a:rPr lang="en-US" b="1" baseline="0" dirty="0">
                <a:cs typeface="Calibri"/>
              </a:rPr>
            </a:br>
            <a:endParaRPr lang="en-US" b="1" baseline="0" dirty="0">
              <a:cs typeface="Calibri"/>
            </a:endParaRPr>
          </a:p>
          <a:p>
            <a:pPr marL="0" indent="0">
              <a:buFont typeface="Arial" panose="020B0604020202020204" pitchFamily="34" charset="0"/>
              <a:buNone/>
            </a:pPr>
            <a:r>
              <a:rPr lang="en-US" b="1" baseline="0" dirty="0"/>
              <a:t>Careful! </a:t>
            </a:r>
            <a:r>
              <a:rPr lang="en-US" baseline="0" dirty="0"/>
              <a:t>Don’t annoy your fellow presenters by accidentally changing their themes. That can happen if you choose a theme Variant from the Design tab, which changes all of the slides in your presentation to that look</a:t>
            </a:r>
            <a:r>
              <a:rPr lang="en-US" baseline="0"/>
              <a:t>. </a:t>
            </a:r>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pPr/>
              <a:t>1</a:t>
            </a:fld>
            <a:endParaRPr lang="en-US"/>
          </a:p>
        </p:txBody>
      </p:sp>
    </p:spTree>
    <p:extLst>
      <p:ext uri="{BB962C8B-B14F-4D97-AF65-F5344CB8AC3E}">
        <p14:creationId xmlns:p14="http://schemas.microsoft.com/office/powerpoint/2010/main" val="235738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2</a:t>
            </a:fld>
            <a:endParaRPr lang="en-US"/>
          </a:p>
        </p:txBody>
      </p:sp>
    </p:spTree>
    <p:extLst>
      <p:ext uri="{BB962C8B-B14F-4D97-AF65-F5344CB8AC3E}">
        <p14:creationId xmlns:p14="http://schemas.microsoft.com/office/powerpoint/2010/main" val="271619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3</a:t>
            </a:fld>
            <a:endParaRPr lang="en-US"/>
          </a:p>
        </p:txBody>
      </p:sp>
    </p:spTree>
    <p:extLst>
      <p:ext uri="{BB962C8B-B14F-4D97-AF65-F5344CB8AC3E}">
        <p14:creationId xmlns:p14="http://schemas.microsoft.com/office/powerpoint/2010/main" val="180728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5</a:t>
            </a:fld>
            <a:endParaRPr lang="en-US"/>
          </a:p>
        </p:txBody>
      </p:sp>
    </p:spTree>
    <p:extLst>
      <p:ext uri="{BB962C8B-B14F-4D97-AF65-F5344CB8AC3E}">
        <p14:creationId xmlns:p14="http://schemas.microsoft.com/office/powerpoint/2010/main" val="308395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12</a:t>
            </a:fld>
            <a:endParaRPr lang="en-US"/>
          </a:p>
        </p:txBody>
      </p:sp>
    </p:spTree>
    <p:extLst>
      <p:ext uri="{BB962C8B-B14F-4D97-AF65-F5344CB8AC3E}">
        <p14:creationId xmlns:p14="http://schemas.microsoft.com/office/powerpoint/2010/main" val="313758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16</a:t>
            </a:fld>
            <a:endParaRPr lang="en-US"/>
          </a:p>
        </p:txBody>
      </p:sp>
    </p:spTree>
    <p:extLst>
      <p:ext uri="{BB962C8B-B14F-4D97-AF65-F5344CB8AC3E}">
        <p14:creationId xmlns:p14="http://schemas.microsoft.com/office/powerpoint/2010/main" val="275768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313200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22</a:t>
            </a:fld>
            <a:endParaRPr lang="en-US"/>
          </a:p>
        </p:txBody>
      </p:sp>
    </p:spTree>
    <p:extLst>
      <p:ext uri="{BB962C8B-B14F-4D97-AF65-F5344CB8AC3E}">
        <p14:creationId xmlns:p14="http://schemas.microsoft.com/office/powerpoint/2010/main" val="385839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23</a:t>
            </a:fld>
            <a:endParaRPr lang="en-US"/>
          </a:p>
        </p:txBody>
      </p:sp>
    </p:spTree>
    <p:extLst>
      <p:ext uri="{BB962C8B-B14F-4D97-AF65-F5344CB8AC3E}">
        <p14:creationId xmlns:p14="http://schemas.microsoft.com/office/powerpoint/2010/main" val="348134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12/19/2018</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859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197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5721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12/19/2018</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361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78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118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233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pPr/>
              <a:t>12/19/2018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823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pPr/>
              <a:t>12/19/2018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136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pPr/>
              <a:t>12/19/2018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373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196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9771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12/19/2018</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50134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123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4953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12/19/2018</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26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730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586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7719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pPr/>
              <a:t>12/19/2018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643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pPr/>
              <a:t>12/19/2018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103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pPr/>
              <a:t>12/19/2018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286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767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671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12/19/2018</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2349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040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598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3720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pPr/>
              <a:t>12/19/2018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153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pPr/>
              <a:t>12/19/2018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290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pPr/>
              <a:t>12/19/2018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049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510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12/19/2018</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6487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smtClean="0"/>
              <a:pPr/>
              <a:t>12/19/2018</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411188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smtClean="0"/>
              <a:pPr/>
              <a:t>12/19/2018</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734685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smtClean="0"/>
              <a:pPr/>
              <a:t>12/19/2018</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151649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Visio_Drawing1.vsdx"/></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Visio_Drawing2.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60" y="1321057"/>
            <a:ext cx="12192000" cy="1821131"/>
          </a:xfrm>
        </p:spPr>
        <p:txBody>
          <a:bodyPr/>
          <a:lstStyle/>
          <a:p>
            <a:pPr algn="ctr"/>
            <a:r>
              <a:rPr lang="en-US" sz="6000" dirty="0" smtClean="0"/>
              <a:t/>
            </a:r>
            <a:br>
              <a:rPr lang="en-US" sz="6000" dirty="0" smtClean="0"/>
            </a:br>
            <a:r>
              <a:rPr lang="en-US" sz="6000" dirty="0"/>
              <a:t/>
            </a:r>
            <a:br>
              <a:rPr lang="en-US" sz="6000" dirty="0"/>
            </a:br>
            <a:r>
              <a:rPr lang="en-US" sz="4000" dirty="0" smtClean="0">
                <a:solidFill>
                  <a:schemeClr val="tx2"/>
                </a:solidFill>
                <a:latin typeface="Arial" panose="020B0604020202020204" pitchFamily="34" charset="0"/>
                <a:cs typeface="Arial" panose="020B0604020202020204" pitchFamily="34" charset="0"/>
              </a:rPr>
              <a:t>A Robotic Fish Based on Fusion of Visual Image and Ultrasonic Sensor</a:t>
            </a:r>
            <a:endParaRPr lang="en-US" sz="4000" dirty="0">
              <a:solidFill>
                <a:schemeClr val="tx2"/>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78270" y="3775934"/>
            <a:ext cx="9228201" cy="2292015"/>
          </a:xfrm>
        </p:spPr>
        <p:txBody>
          <a:bodyPr>
            <a:normAutofit fontScale="92500" lnSpcReduction="10000"/>
          </a:bodyPr>
          <a:lstStyle/>
          <a:p>
            <a:r>
              <a:rPr lang="en-US" sz="3800" dirty="0" smtClean="0">
                <a:solidFill>
                  <a:schemeClr val="tx1"/>
                </a:solidFill>
                <a:latin typeface="Arial" panose="020B0604020202020204" pitchFamily="34" charset="0"/>
                <a:cs typeface="Arial" panose="020B0604020202020204" pitchFamily="34" charset="0"/>
              </a:rPr>
              <a:t>Presenter: Faizan ur Rehman</a:t>
            </a:r>
          </a:p>
          <a:p>
            <a:r>
              <a:rPr lang="en-US" sz="3800" dirty="0" smtClean="0">
                <a:solidFill>
                  <a:schemeClr val="tx1"/>
                </a:solidFill>
                <a:latin typeface="Arial" panose="020B0604020202020204" pitchFamily="34" charset="0"/>
                <a:cs typeface="Arial" panose="020B0604020202020204" pitchFamily="34" charset="0"/>
              </a:rPr>
              <a:t>Student ID: 21734185</a:t>
            </a:r>
          </a:p>
          <a:p>
            <a:r>
              <a:rPr lang="en-US" sz="3800" dirty="0" smtClean="0">
                <a:solidFill>
                  <a:schemeClr val="tx1"/>
                </a:solidFill>
                <a:latin typeface="Arial" panose="020B0604020202020204" pitchFamily="34" charset="0"/>
                <a:cs typeface="Arial" panose="020B0604020202020204" pitchFamily="34" charset="0"/>
              </a:rPr>
              <a:t>Supervisor: </a:t>
            </a:r>
            <a:r>
              <a:rPr lang="en-US" sz="3800" dirty="0" err="1" smtClean="0">
                <a:solidFill>
                  <a:schemeClr val="tx1"/>
                </a:solidFill>
                <a:latin typeface="Arial" panose="020B0604020202020204" pitchFamily="34" charset="0"/>
                <a:cs typeface="Arial" panose="020B0604020202020204" pitchFamily="34" charset="0"/>
              </a:rPr>
              <a:t>Prof.Dr</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Daxiong</a:t>
            </a:r>
            <a:r>
              <a:rPr lang="en-US" sz="3800" dirty="0" smtClean="0">
                <a:solidFill>
                  <a:schemeClr val="tx1"/>
                </a:solidFill>
                <a:latin typeface="Arial" panose="020B0604020202020204" pitchFamily="34" charset="0"/>
                <a:cs typeface="Arial" panose="020B0604020202020204" pitchFamily="34" charset="0"/>
              </a:rPr>
              <a:t> JI.</a:t>
            </a:r>
          </a:p>
          <a:p>
            <a:r>
              <a:rPr lang="en-US" sz="3500" b="1" dirty="0" smtClean="0">
                <a:solidFill>
                  <a:srgbClr val="C00000"/>
                </a:solidFill>
                <a:latin typeface="Arial" panose="020B0604020202020204" pitchFamily="34" charset="0"/>
                <a:cs typeface="Arial" panose="020B0604020202020204" pitchFamily="34" charset="0"/>
              </a:rPr>
              <a:t>Ocean College, Zhejiang University</a:t>
            </a:r>
          </a:p>
        </p:txBody>
      </p:sp>
      <p:sp>
        <p:nvSpPr>
          <p:cNvPr id="5" name="Subtitle 2"/>
          <p:cNvSpPr txBox="1">
            <a:spLocks/>
          </p:cNvSpPr>
          <p:nvPr/>
        </p:nvSpPr>
        <p:spPr>
          <a:xfrm>
            <a:off x="4621426" y="3309199"/>
            <a:ext cx="3414537" cy="466734"/>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lang="en-US" sz="3200" dirty="0" smtClean="0">
                <a:solidFill>
                  <a:schemeClr val="tx2"/>
                </a:solidFill>
                <a:latin typeface="+mj-lt"/>
              </a:rPr>
              <a:t>Thesis-Proposal</a:t>
            </a:r>
            <a:endParaRPr kumimoji="0" lang="en-US" sz="3200" b="0" i="0" u="none" strike="noStrike" kern="1200" cap="none" spc="0" normalizeH="0" baseline="0" noProof="0" dirty="0">
              <a:ln>
                <a:noFill/>
              </a:ln>
              <a:solidFill>
                <a:schemeClr val="tx2"/>
              </a:solidFill>
              <a:effectLst/>
              <a:uLnTx/>
              <a:uFillTx/>
              <a:latin typeface="+mj-lt"/>
            </a:endParaRPr>
          </a:p>
        </p:txBody>
      </p:sp>
      <p:sp>
        <p:nvSpPr>
          <p:cNvPr id="6" name="Rectangle 5"/>
          <p:cNvSpPr/>
          <p:nvPr/>
        </p:nvSpPr>
        <p:spPr>
          <a:xfrm>
            <a:off x="5019093" y="6234960"/>
            <a:ext cx="1981633" cy="369332"/>
          </a:xfrm>
          <a:prstGeom prst="rect">
            <a:avLst/>
          </a:prstGeom>
        </p:spPr>
        <p:txBody>
          <a:bodyPr wrap="none">
            <a:spAutoFit/>
          </a:bodyPr>
          <a:lstStyle/>
          <a:p>
            <a:r>
              <a:rPr lang="en-US" b="1" dirty="0" smtClean="0"/>
              <a:t>December </a:t>
            </a:r>
            <a:r>
              <a:rPr lang="en-US" b="1" dirty="0" smtClean="0"/>
              <a:t>17, </a:t>
            </a:r>
            <a:r>
              <a:rPr lang="en-US" b="1" dirty="0" smtClean="0"/>
              <a:t>2018</a:t>
            </a:r>
            <a:endParaRPr lang="en-US" b="1" dirty="0"/>
          </a:p>
        </p:txBody>
      </p:sp>
      <p:pic>
        <p:nvPicPr>
          <p:cNvPr id="7" name="Shape 232"/>
          <p:cNvPicPr preferRelativeResize="0"/>
          <p:nvPr/>
        </p:nvPicPr>
        <p:blipFill>
          <a:blip r:embed="rId3">
            <a:alphaModFix/>
          </a:blip>
          <a:stretch>
            <a:fillRect/>
          </a:stretch>
        </p:blipFill>
        <p:spPr>
          <a:xfrm>
            <a:off x="0" y="0"/>
            <a:ext cx="1902941" cy="1845276"/>
          </a:xfrm>
          <a:prstGeom prst="rect">
            <a:avLst/>
          </a:prstGeom>
          <a:noFill/>
          <a:ln>
            <a:noFill/>
          </a:ln>
        </p:spPr>
      </p:pic>
    </p:spTree>
    <p:extLst>
      <p:ext uri="{BB962C8B-B14F-4D97-AF65-F5344CB8AC3E}">
        <p14:creationId xmlns:p14="http://schemas.microsoft.com/office/powerpoint/2010/main" val="341889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Ultrasonic Sensor</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6656" y="2011680"/>
            <a:ext cx="7973073" cy="3766185"/>
          </a:xfrm>
        </p:spPr>
        <p:txBody>
          <a:bodyPr>
            <a:normAutofit fontScale="70000" lnSpcReduction="20000"/>
          </a:bodyPr>
          <a:lstStyle/>
          <a:p>
            <a:pPr algn="just">
              <a:buFont typeface="Arial" panose="020B0604020202020204" pitchFamily="34" charset="0"/>
              <a:buChar char="•"/>
            </a:pPr>
            <a:r>
              <a:rPr lang="en-US" dirty="0"/>
              <a:t> </a:t>
            </a:r>
            <a:r>
              <a:rPr lang="en-US" sz="2300" dirty="0" smtClean="0">
                <a:latin typeface="Arial" panose="020B0604020202020204" pitchFamily="34" charset="0"/>
                <a:cs typeface="Arial" panose="020B0604020202020204" pitchFamily="34" charset="0"/>
              </a:rPr>
              <a:t>Ultrasonic Sensor JSN-SR04T will used as to avoid the obstacles.</a:t>
            </a:r>
          </a:p>
          <a:p>
            <a:pPr algn="just">
              <a:buFont typeface="Arial" panose="020B0604020202020204" pitchFamily="34" charset="0"/>
              <a:buChar char="•"/>
            </a:pPr>
            <a:endParaRPr lang="en-US" sz="2300"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300" dirty="0" smtClean="0">
                <a:latin typeface="Arial" panose="020B0604020202020204" pitchFamily="34" charset="0"/>
                <a:cs typeface="Arial" panose="020B0604020202020204" pitchFamily="34" charset="0"/>
              </a:rPr>
              <a:t> Provide 0.2 m to 4.5 m distance from Ultrasonic module to corresponding object.</a:t>
            </a:r>
          </a:p>
          <a:p>
            <a:pPr algn="just">
              <a:buFont typeface="Arial" panose="020B0604020202020204" pitchFamily="34" charset="0"/>
              <a:buChar char="•"/>
            </a:pPr>
            <a:endParaRPr lang="en-US" sz="2300"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300" dirty="0" smtClean="0">
                <a:latin typeface="Arial" panose="020B0604020202020204" pitchFamily="34" charset="0"/>
                <a:cs typeface="Arial" panose="020B0604020202020204" pitchFamily="34" charset="0"/>
              </a:rPr>
              <a:t> Integrated </a:t>
            </a:r>
            <a:r>
              <a:rPr lang="en-US" sz="2300" dirty="0">
                <a:latin typeface="Arial" panose="020B0604020202020204" pitchFamily="34" charset="0"/>
                <a:cs typeface="Arial" panose="020B0604020202020204" pitchFamily="34" charset="0"/>
              </a:rPr>
              <a:t>with waterproof probe ended wire</a:t>
            </a:r>
            <a:r>
              <a:rPr lang="en-US" sz="2300" dirty="0" smtClean="0">
                <a:latin typeface="Arial" panose="020B0604020202020204" pitchFamily="34" charset="0"/>
                <a:cs typeface="Arial" panose="020B0604020202020204" pitchFamily="34" charset="0"/>
              </a:rPr>
              <a:t>.</a:t>
            </a:r>
          </a:p>
          <a:p>
            <a:pPr algn="just">
              <a:buFont typeface="Arial" panose="020B0604020202020204" pitchFamily="34" charset="0"/>
              <a:buChar char="•"/>
            </a:pPr>
            <a:endParaRPr lang="en-US" sz="2300"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300" dirty="0" smtClean="0">
                <a:latin typeface="Arial" panose="020B0604020202020204" pitchFamily="34" charset="0"/>
                <a:cs typeface="Arial" panose="020B0604020202020204" pitchFamily="34" charset="0"/>
              </a:rPr>
              <a:t> Trig Pin cause the module to send “Ping” to start browsing.</a:t>
            </a:r>
          </a:p>
          <a:p>
            <a:pPr algn="just">
              <a:buFont typeface="Arial" panose="020B0604020202020204" pitchFamily="34" charset="0"/>
              <a:buChar char="•"/>
            </a:pPr>
            <a:endParaRPr lang="en-US" sz="2300"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300" dirty="0" smtClean="0">
                <a:latin typeface="Arial" panose="020B0604020202020204" pitchFamily="34" charset="0"/>
                <a:cs typeface="Arial" panose="020B0604020202020204" pitchFamily="34" charset="0"/>
              </a:rPr>
              <a:t> Echo Pin functioned as the wave is returned after it getting reflected by an object.</a:t>
            </a:r>
          </a:p>
          <a:p>
            <a:pPr algn="just">
              <a:buFont typeface="Arial" panose="020B0604020202020204" pitchFamily="34" charset="0"/>
              <a:buChar char="•"/>
            </a:pPr>
            <a:endParaRPr lang="en-US" sz="2300" dirty="0" smtClean="0">
              <a:latin typeface="Arial" panose="020B0604020202020204" pitchFamily="34" charset="0"/>
              <a:cs typeface="Arial" panose="020B0604020202020204" pitchFamily="34" charset="0"/>
            </a:endParaRPr>
          </a:p>
          <a:p>
            <a:pPr marL="0" indent="0">
              <a:buNone/>
            </a:pPr>
            <a:r>
              <a:rPr lang="en-GB" sz="2300" dirty="0">
                <a:latin typeface="Arial" panose="020B0604020202020204" pitchFamily="34" charset="0"/>
                <a:cs typeface="Arial" panose="020B0604020202020204" pitchFamily="34" charset="0"/>
              </a:rPr>
              <a:t>Distance= Speed (speed of sound in air/underwater)*Time </a:t>
            </a:r>
          </a:p>
          <a:p>
            <a:pPr marL="0" indent="0">
              <a:buNone/>
            </a:pPr>
            <a:endParaRPr lang="en-GB" sz="3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415" y="2242340"/>
            <a:ext cx="2760320" cy="2395563"/>
          </a:xfrm>
          <a:prstGeom prst="rect">
            <a:avLst/>
          </a:prstGeom>
        </p:spPr>
      </p:pic>
      <p:sp>
        <p:nvSpPr>
          <p:cNvPr id="5" name="TextBox 4"/>
          <p:cNvSpPr txBox="1"/>
          <p:nvPr/>
        </p:nvSpPr>
        <p:spPr>
          <a:xfrm>
            <a:off x="9679459" y="4794422"/>
            <a:ext cx="1569660"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JSN-SR04T</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54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Wireless Charging</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6656" y="2011680"/>
            <a:ext cx="7907171" cy="3766185"/>
          </a:xfrm>
        </p:spPr>
        <p:txBody>
          <a:bodyPr>
            <a:normAutofit fontScale="55000" lnSpcReduction="20000"/>
          </a:bodyPr>
          <a:lstStyle/>
          <a:p>
            <a:pPr algn="just">
              <a:buFont typeface="Arial" panose="020B0604020202020204" pitchFamily="34" charset="0"/>
              <a:buChar char="•"/>
            </a:pPr>
            <a:r>
              <a:rPr lang="en-US" dirty="0" smtClean="0"/>
              <a:t> </a:t>
            </a:r>
            <a:r>
              <a:rPr lang="en-US" sz="2500" dirty="0" smtClean="0">
                <a:latin typeface="Arial" panose="020B0604020202020204" pitchFamily="34" charset="0"/>
                <a:cs typeface="Arial" panose="020B0604020202020204" pitchFamily="34" charset="0"/>
              </a:rPr>
              <a:t>An inductive wireless charging module.</a:t>
            </a:r>
          </a:p>
          <a:p>
            <a:pPr algn="just">
              <a:buFont typeface="Arial" panose="020B0604020202020204" pitchFamily="34" charset="0"/>
              <a:buChar char="•"/>
            </a:pPr>
            <a:endParaRPr lang="en-US" sz="2500"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It comes with two coils</a:t>
            </a:r>
          </a:p>
          <a:p>
            <a:pPr algn="just">
              <a:buFont typeface="Arial" panose="020B0604020202020204" pitchFamily="34" charset="0"/>
              <a:buChar char="•"/>
            </a:pPr>
            <a:endParaRPr lang="en-US" sz="25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n-US" sz="2500" dirty="0" smtClean="0">
                <a:latin typeface="Arial" panose="020B0604020202020204" pitchFamily="34" charset="0"/>
                <a:cs typeface="Arial" panose="020B0604020202020204" pitchFamily="34" charset="0"/>
              </a:rPr>
              <a:t>Transmitter Coil</a:t>
            </a:r>
          </a:p>
          <a:p>
            <a:pPr marL="457200" indent="-457200" algn="just">
              <a:buFont typeface="+mj-lt"/>
              <a:buAutoNum type="arabicPeriod"/>
            </a:pPr>
            <a:endParaRPr lang="en-US" sz="25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n-US" sz="2500" dirty="0" smtClean="0">
                <a:latin typeface="Arial" panose="020B0604020202020204" pitchFamily="34" charset="0"/>
                <a:cs typeface="Arial" panose="020B0604020202020204" pitchFamily="34" charset="0"/>
              </a:rPr>
              <a:t>Receiver Coil</a:t>
            </a:r>
          </a:p>
          <a:p>
            <a:pPr marL="457200" indent="-457200" algn="just">
              <a:buFont typeface="+mj-lt"/>
              <a:buAutoNum type="arabicPeriod"/>
            </a:pPr>
            <a:endParaRPr lang="en-US" sz="2500" dirty="0" smtClean="0">
              <a:latin typeface="Arial" panose="020B0604020202020204" pitchFamily="34" charset="0"/>
              <a:cs typeface="Arial" panose="020B0604020202020204" pitchFamily="34" charset="0"/>
            </a:endParaRPr>
          </a:p>
          <a:p>
            <a:pPr algn="just">
              <a:lnSpc>
                <a:spcPct val="120000"/>
              </a:lnSpc>
              <a:buFont typeface="Arial" panose="020B0604020202020204" pitchFamily="34" charset="0"/>
              <a:buChar char="•"/>
            </a:pPr>
            <a:r>
              <a:rPr lang="en-US" sz="2500" dirty="0" smtClean="0">
                <a:latin typeface="Arial" panose="020B0604020202020204" pitchFamily="34" charset="0"/>
                <a:cs typeface="Arial" panose="020B0604020202020204" pitchFamily="34" charset="0"/>
              </a:rPr>
              <a:t> </a:t>
            </a:r>
            <a:r>
              <a:rPr lang="en-GB" sz="2500" dirty="0">
                <a:latin typeface="Arial" panose="020B0604020202020204" pitchFamily="34" charset="0"/>
                <a:cs typeface="Arial" panose="020B0604020202020204" pitchFamily="34" charset="0"/>
              </a:rPr>
              <a:t>T</a:t>
            </a:r>
            <a:r>
              <a:rPr lang="en-GB" sz="2500" dirty="0" smtClean="0">
                <a:latin typeface="Arial" panose="020B0604020202020204" pitchFamily="34" charset="0"/>
                <a:cs typeface="Arial" panose="020B0604020202020204" pitchFamily="34" charset="0"/>
              </a:rPr>
              <a:t>echnology </a:t>
            </a:r>
            <a:r>
              <a:rPr lang="en-GB" sz="2500" dirty="0">
                <a:latin typeface="Arial" panose="020B0604020202020204" pitchFamily="34" charset="0"/>
                <a:cs typeface="Arial" panose="020B0604020202020204" pitchFamily="34" charset="0"/>
              </a:rPr>
              <a:t>uses magnetic induction to transfer power from a transmitter (</a:t>
            </a:r>
            <a:r>
              <a:rPr lang="en-GB" sz="2500" dirty="0" err="1">
                <a:latin typeface="Arial" panose="020B0604020202020204" pitchFamily="34" charset="0"/>
                <a:cs typeface="Arial" panose="020B0604020202020204" pitchFamily="34" charset="0"/>
              </a:rPr>
              <a:t>Tx</a:t>
            </a:r>
            <a:r>
              <a:rPr lang="en-GB" sz="2500" dirty="0">
                <a:latin typeface="Arial" panose="020B0604020202020204" pitchFamily="34" charset="0"/>
                <a:cs typeface="Arial" panose="020B0604020202020204" pitchFamily="34" charset="0"/>
              </a:rPr>
              <a:t>) to a </a:t>
            </a:r>
            <a:r>
              <a:rPr lang="en-GB" sz="2500" dirty="0" smtClean="0">
                <a:latin typeface="Arial" panose="020B0604020202020204" pitchFamily="34" charset="0"/>
                <a:cs typeface="Arial" panose="020B0604020202020204" pitchFamily="34" charset="0"/>
              </a:rPr>
              <a:t>receiver </a:t>
            </a:r>
            <a:r>
              <a:rPr lang="en-GB" sz="2500" dirty="0">
                <a:latin typeface="Arial" panose="020B0604020202020204" pitchFamily="34" charset="0"/>
                <a:cs typeface="Arial" panose="020B0604020202020204" pitchFamily="34" charset="0"/>
              </a:rPr>
              <a:t>(Rx</a:t>
            </a:r>
            <a:r>
              <a:rPr lang="en-GB" sz="2500" dirty="0" smtClean="0">
                <a:latin typeface="Arial" panose="020B0604020202020204" pitchFamily="34" charset="0"/>
                <a:cs typeface="Arial" panose="020B0604020202020204" pitchFamily="34" charset="0"/>
              </a:rPr>
              <a:t>)</a:t>
            </a:r>
          </a:p>
          <a:p>
            <a:pPr marL="0" indent="0" algn="just">
              <a:lnSpc>
                <a:spcPct val="120000"/>
              </a:lnSpc>
              <a:buNone/>
            </a:pPr>
            <a:endParaRPr lang="en-GB" sz="2500"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en-GB" sz="2500" dirty="0" smtClean="0">
                <a:latin typeface="Arial" panose="020B0604020202020204" pitchFamily="34" charset="0"/>
                <a:cs typeface="Arial" panose="020B0604020202020204" pitchFamily="34" charset="0"/>
              </a:rPr>
              <a:t> The </a:t>
            </a:r>
            <a:r>
              <a:rPr lang="en-GB" sz="2500" dirty="0">
                <a:latin typeface="Arial" panose="020B0604020202020204" pitchFamily="34" charset="0"/>
                <a:cs typeface="Arial" panose="020B0604020202020204" pitchFamily="34" charset="0"/>
              </a:rPr>
              <a:t>received electrical signal is rectified, filtered and regulated before supplying the </a:t>
            </a:r>
            <a:r>
              <a:rPr lang="en-GB" sz="2500" dirty="0" smtClean="0">
                <a:latin typeface="Arial" panose="020B0604020202020204" pitchFamily="34" charset="0"/>
                <a:cs typeface="Arial" panose="020B0604020202020204" pitchFamily="34" charset="0"/>
              </a:rPr>
              <a:t>load.</a:t>
            </a:r>
            <a:endParaRPr lang="en-GB" sz="25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1782147"/>
            <a:ext cx="2982097" cy="3778394"/>
          </a:xfrm>
          <a:prstGeom prst="rect">
            <a:avLst/>
          </a:prstGeom>
        </p:spPr>
      </p:pic>
      <p:sp>
        <p:nvSpPr>
          <p:cNvPr id="5" name="TextBox 4"/>
          <p:cNvSpPr txBox="1"/>
          <p:nvPr/>
        </p:nvSpPr>
        <p:spPr>
          <a:xfrm>
            <a:off x="8839200" y="5395784"/>
            <a:ext cx="2982097"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12v Wireless Charging Module</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5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161" y="0"/>
            <a:ext cx="10772775" cy="1658198"/>
          </a:xfrm>
        </p:spPr>
        <p:txBody>
          <a:bodyPr>
            <a:normAutofit/>
          </a:bodyPr>
          <a:lstStyle/>
          <a:p>
            <a:r>
              <a:rPr lang="en-US" sz="4000" dirty="0" smtClean="0">
                <a:latin typeface="Arial" panose="020B0604020202020204" pitchFamily="34" charset="0"/>
                <a:cs typeface="Arial" panose="020B0604020202020204" pitchFamily="34" charset="0"/>
              </a:rPr>
              <a:t>Control System Block Diagram</a:t>
            </a:r>
            <a:endParaRPr lang="en-US" sz="4000" dirty="0">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073270362"/>
              </p:ext>
            </p:extLst>
          </p:nvPr>
        </p:nvGraphicFramePr>
        <p:xfrm>
          <a:off x="1672281" y="1515761"/>
          <a:ext cx="8361405" cy="4720281"/>
        </p:xfrm>
        <a:graphic>
          <a:graphicData uri="http://schemas.openxmlformats.org/presentationml/2006/ole">
            <mc:AlternateContent xmlns:mc="http://schemas.openxmlformats.org/markup-compatibility/2006">
              <mc:Choice xmlns:v="urn:schemas-microsoft-com:vml" Requires="v">
                <p:oleObj spid="_x0000_s1237" name="Visio" r:id="rId4" imgW="6676955" imgH="7248661" progId="Visio.Drawing.15">
                  <p:embed/>
                </p:oleObj>
              </mc:Choice>
              <mc:Fallback>
                <p:oleObj name="Visio" r:id="rId4" imgW="6676955" imgH="7248661" progId="Visio.Drawing.15">
                  <p:embed/>
                  <p:pic>
                    <p:nvPicPr>
                      <p:cNvPr id="0" name=""/>
                      <p:cNvPicPr/>
                      <p:nvPr/>
                    </p:nvPicPr>
                    <p:blipFill>
                      <a:blip r:embed="rId5"/>
                      <a:stretch>
                        <a:fillRect/>
                      </a:stretch>
                    </p:blipFill>
                    <p:spPr>
                      <a:xfrm>
                        <a:off x="1672281" y="1515761"/>
                        <a:ext cx="8361405" cy="4720281"/>
                      </a:xfrm>
                      <a:prstGeom prst="rect">
                        <a:avLst/>
                      </a:prstGeom>
                    </p:spPr>
                  </p:pic>
                </p:oleObj>
              </mc:Fallback>
            </mc:AlternateContent>
          </a:graphicData>
        </a:graphic>
      </p:graphicFrame>
    </p:spTree>
    <p:extLst>
      <p:ext uri="{BB962C8B-B14F-4D97-AF65-F5344CB8AC3E}">
        <p14:creationId xmlns:p14="http://schemas.microsoft.com/office/powerpoint/2010/main" val="345016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Prototype design</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6754" y="1959429"/>
            <a:ext cx="8402360" cy="3766185"/>
          </a:xfrm>
        </p:spPr>
        <p:txBody>
          <a:bodyPr>
            <a:noAutofit/>
          </a:bodyPr>
          <a:lstStyle/>
          <a:p>
            <a:r>
              <a:rPr lang="en-US" sz="1400" dirty="0" smtClean="0">
                <a:latin typeface="Arial" panose="020B0604020202020204" pitchFamily="34" charset="0"/>
                <a:cs typeface="Arial" panose="020B0604020202020204" pitchFamily="34" charset="0"/>
              </a:rPr>
              <a:t>The function of the prototype design is to hold the </a:t>
            </a:r>
          </a:p>
          <a:p>
            <a:endParaRPr lang="en-US" sz="14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US" sz="1400" dirty="0" smtClean="0">
                <a:latin typeface="Arial" panose="020B0604020202020204" pitchFamily="34" charset="0"/>
                <a:cs typeface="Arial" panose="020B0604020202020204" pitchFamily="34" charset="0"/>
              </a:rPr>
              <a:t>Pixy CMUcam5</a:t>
            </a:r>
          </a:p>
          <a:p>
            <a:pPr marL="0" indent="0">
              <a:buNone/>
            </a:pPr>
            <a:endParaRPr lang="en-US" sz="14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US" sz="1400" dirty="0" smtClean="0">
                <a:latin typeface="Arial" panose="020B0604020202020204" pitchFamily="34" charset="0"/>
                <a:cs typeface="Arial" panose="020B0604020202020204" pitchFamily="34" charset="0"/>
              </a:rPr>
              <a:t>Ultrasonic Sensor</a:t>
            </a:r>
          </a:p>
          <a:p>
            <a:pPr marL="457200" indent="-457200">
              <a:buFont typeface="Arial" pitchFamily="34" charset="0"/>
              <a:buChar char="•"/>
            </a:pPr>
            <a:endParaRPr lang="en-US" sz="14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US" sz="1400" dirty="0" smtClean="0">
                <a:latin typeface="Arial" panose="020B0604020202020204" pitchFamily="34" charset="0"/>
                <a:cs typeface="Arial" panose="020B0604020202020204" pitchFamily="34" charset="0"/>
              </a:rPr>
              <a:t>Electronic components</a:t>
            </a:r>
          </a:p>
          <a:p>
            <a:pPr marL="457200" indent="-457200">
              <a:buFont typeface="Arial" pitchFamily="34" charset="0"/>
              <a:buChar char="•"/>
            </a:pPr>
            <a:endParaRPr lang="en-US" sz="14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US" sz="1400" dirty="0" smtClean="0">
                <a:latin typeface="Arial" panose="020B0604020202020204" pitchFamily="34" charset="0"/>
                <a:cs typeface="Arial" panose="020B0604020202020204" pitchFamily="34" charset="0"/>
              </a:rPr>
              <a:t>Any weights</a:t>
            </a:r>
          </a:p>
          <a:p>
            <a:pPr marL="457200" indent="-457200">
              <a:buNone/>
            </a:pPr>
            <a:endParaRPr lang="en-US" sz="1400" dirty="0" smtClean="0">
              <a:latin typeface="Arial" panose="020B0604020202020204" pitchFamily="34" charset="0"/>
              <a:cs typeface="Arial" panose="020B0604020202020204" pitchFamily="34" charset="0"/>
            </a:endParaRPr>
          </a:p>
          <a:p>
            <a:pPr marL="457200" indent="-457200" algn="just">
              <a:buNone/>
            </a:pPr>
            <a:r>
              <a:rPr lang="en-US" sz="1400" dirty="0" smtClean="0">
                <a:latin typeface="Arial" panose="020B0604020202020204" pitchFamily="34" charset="0"/>
                <a:cs typeface="Arial" panose="020B0604020202020204" pitchFamily="34" charset="0"/>
              </a:rPr>
              <a:t>      For any 3D printed piece, Solid Works was used to create 3D models</a:t>
            </a:r>
          </a:p>
          <a:p>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140" y="622570"/>
            <a:ext cx="3163329" cy="23642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3638" y="3492844"/>
            <a:ext cx="3076831" cy="2331307"/>
          </a:xfrm>
          <a:prstGeom prst="rect">
            <a:avLst/>
          </a:prstGeom>
        </p:spPr>
      </p:pic>
      <p:sp>
        <p:nvSpPr>
          <p:cNvPr id="6" name="TextBox 5"/>
          <p:cNvSpPr txBox="1"/>
          <p:nvPr/>
        </p:nvSpPr>
        <p:spPr>
          <a:xfrm>
            <a:off x="8853638" y="2986829"/>
            <a:ext cx="3142734"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3D model of </a:t>
            </a:r>
            <a:r>
              <a:rPr lang="en-US" sz="2000" b="1" dirty="0">
                <a:latin typeface="Arial" panose="020B0604020202020204" pitchFamily="34" charset="0"/>
                <a:cs typeface="Arial" panose="020B0604020202020204" pitchFamily="34" charset="0"/>
              </a:rPr>
              <a:t>r</a:t>
            </a:r>
            <a:r>
              <a:rPr lang="en-US" sz="2000" b="1" dirty="0" smtClean="0">
                <a:latin typeface="Arial" panose="020B0604020202020204" pitchFamily="34" charset="0"/>
                <a:cs typeface="Arial" panose="020B0604020202020204" pitchFamily="34" charset="0"/>
              </a:rPr>
              <a:t>obotic </a:t>
            </a:r>
            <a:r>
              <a:rPr lang="en-US" sz="2000" b="1" dirty="0">
                <a:latin typeface="Arial" panose="020B0604020202020204" pitchFamily="34" charset="0"/>
                <a:cs typeface="Arial" panose="020B0604020202020204" pitchFamily="34" charset="0"/>
              </a:rPr>
              <a:t>f</a:t>
            </a:r>
            <a:r>
              <a:rPr lang="en-US" sz="2000" b="1" dirty="0" smtClean="0">
                <a:latin typeface="Arial" panose="020B0604020202020204" pitchFamily="34" charset="0"/>
                <a:cs typeface="Arial" panose="020B0604020202020204" pitchFamily="34" charset="0"/>
              </a:rPr>
              <a:t>ish</a:t>
            </a:r>
            <a:endParaRPr lang="en-GB" sz="2000" b="1" dirty="0">
              <a:latin typeface="Arial" panose="020B0604020202020204" pitchFamily="34" charset="0"/>
              <a:cs typeface="Arial" panose="020B0604020202020204" pitchFamily="34" charset="0"/>
            </a:endParaRPr>
          </a:p>
        </p:txBody>
      </p:sp>
      <p:sp>
        <p:nvSpPr>
          <p:cNvPr id="7" name="TextBox 6"/>
          <p:cNvSpPr txBox="1"/>
          <p:nvPr/>
        </p:nvSpPr>
        <p:spPr>
          <a:xfrm>
            <a:off x="8971005" y="5930056"/>
            <a:ext cx="2959464"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3D Printed robotic fish</a:t>
            </a:r>
            <a:endParaRPr lang="en-GB" sz="2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743" y="433630"/>
            <a:ext cx="10772775" cy="1164510"/>
          </a:xfrm>
        </p:spPr>
        <p:txBody>
          <a:bodyPr>
            <a:normAutofit/>
          </a:bodyPr>
          <a:lstStyle/>
          <a:p>
            <a:r>
              <a:rPr lang="en-GB" sz="4000" dirty="0">
                <a:latin typeface="Arial" panose="020B0604020202020204" pitchFamily="34" charset="0"/>
                <a:cs typeface="Arial" panose="020B0604020202020204" pitchFamily="34" charset="0"/>
              </a:rPr>
              <a:t>Hydrostatic </a:t>
            </a:r>
            <a:r>
              <a:rPr lang="en-GB" sz="4000" dirty="0" smtClean="0">
                <a:latin typeface="Arial" panose="020B0604020202020204" pitchFamily="34" charset="0"/>
                <a:cs typeface="Arial" panose="020B0604020202020204" pitchFamily="34" charset="0"/>
              </a:rPr>
              <a:t>Pressure</a:t>
            </a:r>
            <a:endParaRPr lang="en-GB"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6656" y="1507524"/>
                <a:ext cx="10753725" cy="4531137"/>
              </a:xfrm>
            </p:spPr>
            <p:txBody>
              <a:bodyPr>
                <a:normAutofit fontScale="25000" lnSpcReduction="20000"/>
              </a:bodyPr>
              <a:lstStyle/>
              <a:p>
                <a:pPr marL="0" indent="0">
                  <a:lnSpc>
                    <a:spcPct val="120000"/>
                  </a:lnSpc>
                  <a:buNone/>
                </a:pPr>
                <a:r>
                  <a:rPr lang="en-GB" sz="7400" dirty="0" smtClean="0">
                    <a:latin typeface="Arial" panose="020B0604020202020204" pitchFamily="34" charset="0"/>
                    <a:cs typeface="Arial" panose="020B0604020202020204" pitchFamily="34" charset="0"/>
                  </a:rPr>
                  <a:t>It </a:t>
                </a:r>
                <a:r>
                  <a:rPr lang="en-GB" sz="7400" dirty="0">
                    <a:latin typeface="Arial" panose="020B0604020202020204" pitchFamily="34" charset="0"/>
                    <a:cs typeface="Arial" panose="020B0604020202020204" pitchFamily="34" charset="0"/>
                  </a:rPr>
                  <a:t>is the pressure exerted by fluid at any given point within the liquid due to force of gravity</a:t>
                </a:r>
                <a:r>
                  <a:rPr lang="en-GB" sz="7400" dirty="0" smtClean="0">
                    <a:latin typeface="Arial" panose="020B0604020202020204" pitchFamily="34" charset="0"/>
                    <a:cs typeface="Arial" panose="020B0604020202020204" pitchFamily="34" charset="0"/>
                  </a:rPr>
                  <a:t>.</a:t>
                </a:r>
                <a:r>
                  <a:rPr lang="en-GB" sz="7400" dirty="0">
                    <a:latin typeface="Arial" panose="020B0604020202020204" pitchFamily="34" charset="0"/>
                    <a:cs typeface="Arial" panose="020B0604020202020204" pitchFamily="34" charset="0"/>
                  </a:rPr>
                  <a:t> </a:t>
                </a:r>
                <a:r>
                  <a:rPr lang="en-GB" sz="7400" dirty="0" smtClean="0">
                    <a:latin typeface="Arial" panose="020B0604020202020204" pitchFamily="34" charset="0"/>
                    <a:cs typeface="Arial" panose="020B0604020202020204" pitchFamily="34" charset="0"/>
                  </a:rPr>
                  <a:t>It is increase </a:t>
                </a:r>
                <a:r>
                  <a:rPr lang="en-GB" sz="7400" dirty="0">
                    <a:latin typeface="Arial" panose="020B0604020202020204" pitchFamily="34" charset="0"/>
                    <a:cs typeface="Arial" panose="020B0604020202020204" pitchFamily="34" charset="0"/>
                  </a:rPr>
                  <a:t>linearly with the water </a:t>
                </a:r>
                <a:r>
                  <a:rPr lang="en-GB" sz="7400" dirty="0" smtClean="0">
                    <a:latin typeface="Arial" panose="020B0604020202020204" pitchFamily="34" charset="0"/>
                    <a:cs typeface="Arial" panose="020B0604020202020204" pitchFamily="34" charset="0"/>
                  </a:rPr>
                  <a:t>depth.</a:t>
                </a:r>
              </a:p>
              <a:p>
                <a:pPr marL="0" indent="0">
                  <a:buNone/>
                </a:pPr>
                <a:r>
                  <a:rPr lang="en-GB" sz="4500" b="1" dirty="0" smtClean="0">
                    <a:latin typeface="Arial" panose="020B0604020202020204" pitchFamily="34" charset="0"/>
                    <a:cs typeface="Arial" panose="020B0604020202020204" pitchFamily="34" charset="0"/>
                  </a:rPr>
                  <a:t>According </a:t>
                </a:r>
                <a:r>
                  <a:rPr lang="en-GB" sz="4500" b="1" dirty="0">
                    <a:latin typeface="Arial" panose="020B0604020202020204" pitchFamily="34" charset="0"/>
                    <a:cs typeface="Arial" panose="020B0604020202020204" pitchFamily="34" charset="0"/>
                  </a:rPr>
                  <a:t>to Pascal’s law</a:t>
                </a:r>
                <a:r>
                  <a:rPr lang="en-GB" sz="4500" b="1" dirty="0" smtClean="0">
                    <a:latin typeface="Arial" panose="020B0604020202020204" pitchFamily="34" charset="0"/>
                    <a:cs typeface="Arial" panose="020B0604020202020204" pitchFamily="34" charset="0"/>
                  </a:rPr>
                  <a:t>;</a:t>
                </a:r>
              </a:p>
              <a:p>
                <a:pPr algn="ctr"/>
                <a14:m>
                  <m:oMath xmlns:m="http://schemas.openxmlformats.org/officeDocument/2006/math">
                    <m:r>
                      <a:rPr lang="en-GB" sz="5500" b="1" i="1">
                        <a:latin typeface="Cambria Math" panose="02040503050406030204" pitchFamily="18" charset="0"/>
                      </a:rPr>
                      <m:t>𝑷</m:t>
                    </m:r>
                    <m:r>
                      <a:rPr lang="en-GB" sz="5500" b="1" i="1">
                        <a:latin typeface="Cambria Math" panose="02040503050406030204" pitchFamily="18" charset="0"/>
                      </a:rPr>
                      <m:t>=</m:t>
                    </m:r>
                    <m:r>
                      <a:rPr lang="en-GB" sz="5500" b="1" i="1">
                        <a:latin typeface="Cambria Math" panose="02040503050406030204" pitchFamily="18" charset="0"/>
                      </a:rPr>
                      <m:t>𝒑</m:t>
                    </m:r>
                    <m:r>
                      <a:rPr lang="en-GB" sz="5500" b="1" i="1">
                        <a:latin typeface="Cambria Math" panose="02040503050406030204" pitchFamily="18" charset="0"/>
                      </a:rPr>
                      <m:t>×</m:t>
                    </m:r>
                    <m:r>
                      <a:rPr lang="en-GB" sz="5500" b="1" i="1">
                        <a:latin typeface="Cambria Math" panose="02040503050406030204" pitchFamily="18" charset="0"/>
                      </a:rPr>
                      <m:t>𝒈</m:t>
                    </m:r>
                    <m:r>
                      <a:rPr lang="en-GB" sz="5500" b="1" i="1">
                        <a:latin typeface="Cambria Math" panose="02040503050406030204" pitchFamily="18" charset="0"/>
                      </a:rPr>
                      <m:t>×</m:t>
                    </m:r>
                    <m:r>
                      <a:rPr lang="en-GB" sz="5500" b="1" i="1">
                        <a:latin typeface="Cambria Math" panose="02040503050406030204" pitchFamily="18" charset="0"/>
                      </a:rPr>
                      <m:t>𝒉</m:t>
                    </m:r>
                  </m:oMath>
                </a14:m>
                <a:r>
                  <a:rPr lang="en-GB" sz="5500" b="1" dirty="0">
                    <a:latin typeface="Arial" panose="020B0604020202020204" pitchFamily="34" charset="0"/>
                    <a:cs typeface="Arial" panose="020B0604020202020204" pitchFamily="34" charset="0"/>
                  </a:rPr>
                  <a:t>  </a:t>
                </a:r>
                <a:r>
                  <a:rPr lang="en-GB" sz="5500" dirty="0">
                    <a:latin typeface="Arial" panose="020B0604020202020204" pitchFamily="34" charset="0"/>
                    <a:cs typeface="Arial" panose="020B0604020202020204" pitchFamily="34" charset="0"/>
                  </a:rPr>
                  <a:t>                                                                          </a:t>
                </a:r>
                <a:endParaRPr lang="en-GB" sz="5500" dirty="0" smtClean="0">
                  <a:latin typeface="Arial" panose="020B0604020202020204" pitchFamily="34" charset="0"/>
                  <a:cs typeface="Arial" panose="020B0604020202020204" pitchFamily="34" charset="0"/>
                </a:endParaRPr>
              </a:p>
              <a:p>
                <a:r>
                  <a:rPr lang="en-GB" sz="5500" dirty="0" smtClean="0">
                    <a:latin typeface="Arial" panose="020B0604020202020204" pitchFamily="34" charset="0"/>
                    <a:cs typeface="Arial" panose="020B0604020202020204" pitchFamily="34" charset="0"/>
                  </a:rPr>
                  <a:t>Where</a:t>
                </a:r>
                <a:r>
                  <a:rPr lang="en-GB" sz="5500" dirty="0">
                    <a:latin typeface="Arial" panose="020B0604020202020204" pitchFamily="34" charset="0"/>
                    <a:cs typeface="Arial" panose="020B0604020202020204" pitchFamily="34" charset="0"/>
                  </a:rPr>
                  <a:t>,</a:t>
                </a:r>
              </a:p>
              <a:p>
                <a14:m>
                  <m:oMath xmlns:m="http://schemas.openxmlformats.org/officeDocument/2006/math">
                    <m:r>
                      <a:rPr lang="en-GB" sz="5500" i="1">
                        <a:latin typeface="Cambria Math" panose="02040503050406030204" pitchFamily="18" charset="0"/>
                      </a:rPr>
                      <m:t>𝑃</m:t>
                    </m:r>
                    <m:r>
                      <a:rPr lang="en-GB" sz="5500" i="1">
                        <a:latin typeface="Cambria Math" panose="02040503050406030204" pitchFamily="18" charset="0"/>
                      </a:rPr>
                      <m:t>=</m:t>
                    </m:r>
                    <m:r>
                      <a:rPr lang="en-GB" sz="5500" i="1">
                        <a:latin typeface="Cambria Math" panose="02040503050406030204" pitchFamily="18" charset="0"/>
                      </a:rPr>
                      <m:t>𝑇𝑜𝑡𝑎𝑙</m:t>
                    </m:r>
                    <m:r>
                      <a:rPr lang="en-GB" sz="5500" i="1">
                        <a:latin typeface="Cambria Math" panose="02040503050406030204" pitchFamily="18" charset="0"/>
                      </a:rPr>
                      <m:t> </m:t>
                    </m:r>
                    <m:r>
                      <a:rPr lang="en-GB" sz="5500" i="1">
                        <a:latin typeface="Cambria Math" panose="02040503050406030204" pitchFamily="18" charset="0"/>
                      </a:rPr>
                      <m:t>𝑃𝑟𝑒𝑠𝑠𝑢𝑟𝑒</m:t>
                    </m:r>
                    <m:r>
                      <a:rPr lang="en-GB" sz="5500" i="1">
                        <a:latin typeface="Cambria Math" panose="02040503050406030204" pitchFamily="18" charset="0"/>
                      </a:rPr>
                      <m:t>(</m:t>
                    </m:r>
                    <m:r>
                      <a:rPr lang="en-GB" sz="5500" i="1">
                        <a:latin typeface="Cambria Math" panose="02040503050406030204" pitchFamily="18" charset="0"/>
                      </a:rPr>
                      <m:t>𝑝𝑖</m:t>
                    </m:r>
                    <m:r>
                      <a:rPr lang="en-GB" sz="5500" i="1">
                        <a:latin typeface="Cambria Math" panose="02040503050406030204" pitchFamily="18" charset="0"/>
                      </a:rPr>
                      <m:t>)</m:t>
                    </m:r>
                  </m:oMath>
                </a14:m>
                <a:endParaRPr lang="en-GB" sz="5500" dirty="0">
                  <a:latin typeface="Arial" panose="020B0604020202020204" pitchFamily="34" charset="0"/>
                  <a:cs typeface="Arial" panose="020B0604020202020204" pitchFamily="34" charset="0"/>
                </a:endParaRPr>
              </a:p>
              <a:p>
                <a14:m>
                  <m:oMath xmlns:m="http://schemas.openxmlformats.org/officeDocument/2006/math">
                    <m:r>
                      <a:rPr lang="en-GB" sz="5500" i="1">
                        <a:latin typeface="Cambria Math" panose="02040503050406030204" pitchFamily="18" charset="0"/>
                      </a:rPr>
                      <m:t>𝑝</m:t>
                    </m:r>
                    <m:r>
                      <a:rPr lang="en-GB" sz="5500" i="1">
                        <a:latin typeface="Cambria Math" panose="02040503050406030204" pitchFamily="18" charset="0"/>
                      </a:rPr>
                      <m:t>=</m:t>
                    </m:r>
                    <m:r>
                      <a:rPr lang="en-GB" sz="5500" i="1">
                        <a:latin typeface="Cambria Math" panose="02040503050406030204" pitchFamily="18" charset="0"/>
                      </a:rPr>
                      <m:t>𝑑𝑒𝑛𝑠𝑖𝑡𝑦</m:t>
                    </m:r>
                    <m:r>
                      <a:rPr lang="en-GB" sz="5500" i="1">
                        <a:latin typeface="Cambria Math" panose="02040503050406030204" pitchFamily="18" charset="0"/>
                      </a:rPr>
                      <m:t> </m:t>
                    </m:r>
                    <m:r>
                      <a:rPr lang="en-GB" sz="5500" i="1">
                        <a:latin typeface="Cambria Math" panose="02040503050406030204" pitchFamily="18" charset="0"/>
                      </a:rPr>
                      <m:t>𝑓𝑜𝑟</m:t>
                    </m:r>
                    <m:r>
                      <a:rPr lang="en-GB" sz="5500" i="1">
                        <a:latin typeface="Cambria Math" panose="02040503050406030204" pitchFamily="18" charset="0"/>
                      </a:rPr>
                      <m:t> </m:t>
                    </m:r>
                    <m:r>
                      <a:rPr lang="en-GB" sz="5500" i="1">
                        <a:latin typeface="Cambria Math" panose="02040503050406030204" pitchFamily="18" charset="0"/>
                      </a:rPr>
                      <m:t>𝑤𝑎𝑡𝑒𝑟</m:t>
                    </m:r>
                    <m:r>
                      <a:rPr lang="en-GB" sz="5500" i="1">
                        <a:latin typeface="Cambria Math" panose="02040503050406030204" pitchFamily="18" charset="0"/>
                      </a:rPr>
                      <m:t>=</m:t>
                    </m:r>
                    <m:f>
                      <m:fPr>
                        <m:ctrlPr>
                          <a:rPr lang="en-GB" sz="5500" i="1">
                            <a:latin typeface="Cambria Math" panose="02040503050406030204" pitchFamily="18" charset="0"/>
                          </a:rPr>
                        </m:ctrlPr>
                      </m:fPr>
                      <m:num>
                        <m:r>
                          <a:rPr lang="en-GB" sz="5500" i="1">
                            <a:latin typeface="Cambria Math" panose="02040503050406030204" pitchFamily="18" charset="0"/>
                          </a:rPr>
                          <m:t>1000</m:t>
                        </m:r>
                        <m:r>
                          <a:rPr lang="en-GB" sz="5500" i="1">
                            <a:latin typeface="Cambria Math" panose="02040503050406030204" pitchFamily="18" charset="0"/>
                          </a:rPr>
                          <m:t>𝑘𝑔</m:t>
                        </m:r>
                      </m:num>
                      <m:den>
                        <m:sSup>
                          <m:sSupPr>
                            <m:ctrlPr>
                              <a:rPr lang="en-GB" sz="5500" i="1">
                                <a:latin typeface="Cambria Math" panose="02040503050406030204" pitchFamily="18" charset="0"/>
                              </a:rPr>
                            </m:ctrlPr>
                          </m:sSupPr>
                          <m:e>
                            <m:r>
                              <a:rPr lang="en-GB" sz="5500" i="1">
                                <a:latin typeface="Cambria Math" panose="02040503050406030204" pitchFamily="18" charset="0"/>
                              </a:rPr>
                              <m:t>𝑚</m:t>
                            </m:r>
                          </m:e>
                          <m:sup>
                            <m:r>
                              <a:rPr lang="en-GB" sz="5500" i="1">
                                <a:latin typeface="Cambria Math" panose="02040503050406030204" pitchFamily="18" charset="0"/>
                              </a:rPr>
                              <m:t>3</m:t>
                            </m:r>
                          </m:sup>
                        </m:sSup>
                      </m:den>
                    </m:f>
                  </m:oMath>
                </a14:m>
                <a:endParaRPr lang="en-GB" sz="5500" dirty="0">
                  <a:latin typeface="Arial" panose="020B0604020202020204" pitchFamily="34" charset="0"/>
                  <a:cs typeface="Arial" panose="020B0604020202020204" pitchFamily="34" charset="0"/>
                </a:endParaRPr>
              </a:p>
              <a:p>
                <a14:m>
                  <m:oMath xmlns:m="http://schemas.openxmlformats.org/officeDocument/2006/math">
                    <m:r>
                      <a:rPr lang="en-GB" sz="5500" i="1">
                        <a:latin typeface="Cambria Math" panose="02040503050406030204" pitchFamily="18" charset="0"/>
                      </a:rPr>
                      <m:t>𝑔</m:t>
                    </m:r>
                    <m:r>
                      <a:rPr lang="en-GB" sz="5500" i="1">
                        <a:latin typeface="Cambria Math" panose="02040503050406030204" pitchFamily="18" charset="0"/>
                      </a:rPr>
                      <m:t>=</m:t>
                    </m:r>
                    <m:r>
                      <a:rPr lang="en-GB" sz="5500" i="1">
                        <a:latin typeface="Cambria Math" panose="02040503050406030204" pitchFamily="18" charset="0"/>
                      </a:rPr>
                      <m:t>𝑎𝑐𝑐𝑒𝑙𝑒𝑟𝑎𝑡𝑖𝑜𝑛𝑑𝑢𝑒</m:t>
                    </m:r>
                    <m:r>
                      <a:rPr lang="en-GB" sz="5500" i="1">
                        <a:latin typeface="Cambria Math" panose="02040503050406030204" pitchFamily="18" charset="0"/>
                      </a:rPr>
                      <m:t> </m:t>
                    </m:r>
                    <m:r>
                      <a:rPr lang="en-GB" sz="5500" i="1">
                        <a:latin typeface="Cambria Math" panose="02040503050406030204" pitchFamily="18" charset="0"/>
                      </a:rPr>
                      <m:t>𝑡𝑜</m:t>
                    </m:r>
                    <m:r>
                      <a:rPr lang="en-GB" sz="5500" i="1">
                        <a:latin typeface="Cambria Math" panose="02040503050406030204" pitchFamily="18" charset="0"/>
                      </a:rPr>
                      <m:t> </m:t>
                    </m:r>
                    <m:r>
                      <a:rPr lang="en-GB" sz="5500" i="1">
                        <a:latin typeface="Cambria Math" panose="02040503050406030204" pitchFamily="18" charset="0"/>
                      </a:rPr>
                      <m:t>𝑔𝑟𝑎𝑣𝑖𝑡𝑦</m:t>
                    </m:r>
                    <m:r>
                      <a:rPr lang="en-GB" sz="5500" i="1">
                        <a:latin typeface="Cambria Math" panose="02040503050406030204" pitchFamily="18" charset="0"/>
                      </a:rPr>
                      <m:t> 9.81</m:t>
                    </m:r>
                    <m:f>
                      <m:fPr>
                        <m:ctrlPr>
                          <a:rPr lang="en-GB" sz="5500" i="1">
                            <a:latin typeface="Cambria Math" panose="02040503050406030204" pitchFamily="18" charset="0"/>
                          </a:rPr>
                        </m:ctrlPr>
                      </m:fPr>
                      <m:num>
                        <m:r>
                          <a:rPr lang="en-GB" sz="5500" i="1">
                            <a:latin typeface="Cambria Math" panose="02040503050406030204" pitchFamily="18" charset="0"/>
                          </a:rPr>
                          <m:t>𝑚</m:t>
                        </m:r>
                      </m:num>
                      <m:den>
                        <m:sSup>
                          <m:sSupPr>
                            <m:ctrlPr>
                              <a:rPr lang="en-GB" sz="5500" i="1">
                                <a:latin typeface="Cambria Math" panose="02040503050406030204" pitchFamily="18" charset="0"/>
                              </a:rPr>
                            </m:ctrlPr>
                          </m:sSupPr>
                          <m:e>
                            <m:r>
                              <a:rPr lang="en-GB" sz="5500" i="1">
                                <a:latin typeface="Cambria Math" panose="02040503050406030204" pitchFamily="18" charset="0"/>
                              </a:rPr>
                              <m:t>𝑠</m:t>
                            </m:r>
                          </m:e>
                          <m:sup>
                            <m:r>
                              <a:rPr lang="en-GB" sz="5500" i="1">
                                <a:latin typeface="Cambria Math" panose="02040503050406030204" pitchFamily="18" charset="0"/>
                              </a:rPr>
                              <m:t>2</m:t>
                            </m:r>
                          </m:sup>
                        </m:sSup>
                      </m:den>
                    </m:f>
                  </m:oMath>
                </a14:m>
                <a:endParaRPr lang="en-GB" sz="5500" dirty="0">
                  <a:latin typeface="Arial" panose="020B0604020202020204" pitchFamily="34" charset="0"/>
                  <a:cs typeface="Arial" panose="020B0604020202020204" pitchFamily="34" charset="0"/>
                </a:endParaRPr>
              </a:p>
              <a:p>
                <a14:m>
                  <m:oMath xmlns:m="http://schemas.openxmlformats.org/officeDocument/2006/math">
                    <m:r>
                      <a:rPr lang="en-GB" sz="5500" i="1">
                        <a:latin typeface="Cambria Math" panose="02040503050406030204" pitchFamily="18" charset="0"/>
                      </a:rPr>
                      <m:t>𝑃</m:t>
                    </m:r>
                    <m:r>
                      <a:rPr lang="en-GB" sz="5500" i="1">
                        <a:latin typeface="Cambria Math" panose="02040503050406030204" pitchFamily="18" charset="0"/>
                      </a:rPr>
                      <m:t>=1000×9.8×1</m:t>
                    </m:r>
                  </m:oMath>
                </a14:m>
                <a:endParaRPr lang="en-GB" sz="5500" dirty="0">
                  <a:latin typeface="Arial" panose="020B0604020202020204" pitchFamily="34" charset="0"/>
                  <a:cs typeface="Arial" panose="020B0604020202020204" pitchFamily="34" charset="0"/>
                </a:endParaRPr>
              </a:p>
              <a:p>
                <a14:m>
                  <m:oMath xmlns:m="http://schemas.openxmlformats.org/officeDocument/2006/math">
                    <m:r>
                      <a:rPr lang="en-GB" sz="5500" i="1">
                        <a:latin typeface="Cambria Math" panose="02040503050406030204" pitchFamily="18" charset="0"/>
                      </a:rPr>
                      <m:t>𝑃</m:t>
                    </m:r>
                    <m:r>
                      <a:rPr lang="en-GB" sz="5500" i="1">
                        <a:latin typeface="Cambria Math" panose="02040503050406030204" pitchFamily="18" charset="0"/>
                      </a:rPr>
                      <m:t>=9810</m:t>
                    </m:r>
                  </m:oMath>
                </a14:m>
                <a:r>
                  <a:rPr lang="en-GB" sz="5500" dirty="0" smtClean="0">
                    <a:latin typeface="Arial" panose="020B0604020202020204" pitchFamily="34" charset="0"/>
                    <a:cs typeface="Arial" panose="020B0604020202020204" pitchFamily="34" charset="0"/>
                  </a:rPr>
                  <a:t> </a:t>
                </a:r>
                <a14:m>
                  <m:oMath xmlns:m="http://schemas.openxmlformats.org/officeDocument/2006/math">
                    <m:r>
                      <a:rPr lang="en-GB" sz="5500" i="1">
                        <a:latin typeface="Cambria Math" panose="02040503050406030204" pitchFamily="18" charset="0"/>
                      </a:rPr>
                      <m:t>𝑃𝑎</m:t>
                    </m:r>
                  </m:oMath>
                </a14:m>
                <a:endParaRPr lang="en-GB" sz="5500" dirty="0">
                  <a:latin typeface="Arial" panose="020B0604020202020204" pitchFamily="34" charset="0"/>
                  <a:cs typeface="Arial" panose="020B0604020202020204" pitchFamily="34" charset="0"/>
                </a:endParaRPr>
              </a:p>
              <a:p>
                <a14:m>
                  <m:oMath xmlns:m="http://schemas.openxmlformats.org/officeDocument/2006/math">
                    <m:r>
                      <a:rPr lang="en-GB" sz="5500" i="1">
                        <a:latin typeface="Cambria Math" panose="02040503050406030204" pitchFamily="18" charset="0"/>
                      </a:rPr>
                      <m:t>𝑃𝑎</m:t>
                    </m:r>
                    <m:r>
                      <a:rPr lang="en-GB" sz="5500" i="1">
                        <a:latin typeface="Cambria Math" panose="02040503050406030204" pitchFamily="18" charset="0"/>
                      </a:rPr>
                      <m:t>=9810</m:t>
                    </m:r>
                    <m:r>
                      <a:rPr lang="en-GB" sz="5500" i="1">
                        <a:latin typeface="Cambria Math" panose="02040503050406030204" pitchFamily="18" charset="0"/>
                      </a:rPr>
                      <m:t>𝑃𝑎</m:t>
                    </m:r>
                    <m:r>
                      <a:rPr lang="en-GB" sz="5500" i="1">
                        <a:latin typeface="Cambria Math" panose="02040503050406030204" pitchFamily="18" charset="0"/>
                      </a:rPr>
                      <m:t>=1.42282 </m:t>
                    </m:r>
                    <m:r>
                      <a:rPr lang="en-GB" sz="5500" i="1">
                        <a:latin typeface="Cambria Math" panose="02040503050406030204" pitchFamily="18" charset="0"/>
                      </a:rPr>
                      <m:t>𝑝𝑠𝑖</m:t>
                    </m:r>
                    <m:r>
                      <a:rPr lang="en-GB" sz="5500" i="1">
                        <a:latin typeface="Cambria Math" panose="02040503050406030204" pitchFamily="18" charset="0"/>
                      </a:rPr>
                      <m:t> </m:t>
                    </m:r>
                    <m:d>
                      <m:dPr>
                        <m:ctrlPr>
                          <a:rPr lang="en-GB" sz="5500" i="1">
                            <a:latin typeface="Cambria Math" panose="02040503050406030204" pitchFamily="18" charset="0"/>
                          </a:rPr>
                        </m:ctrlPr>
                      </m:dPr>
                      <m:e>
                        <m:r>
                          <a:rPr lang="en-GB" sz="5500" i="1">
                            <a:latin typeface="Cambria Math" panose="02040503050406030204" pitchFamily="18" charset="0"/>
                          </a:rPr>
                          <m:t>𝑃𝑜𝑢𝑛𝑑</m:t>
                        </m:r>
                        <m:r>
                          <a:rPr lang="en-GB" sz="5500" i="1">
                            <a:latin typeface="Cambria Math" panose="02040503050406030204" pitchFamily="18" charset="0"/>
                          </a:rPr>
                          <m:t>−</m:t>
                        </m:r>
                        <m:r>
                          <a:rPr lang="en-GB" sz="5500" i="1">
                            <a:latin typeface="Cambria Math" panose="02040503050406030204" pitchFamily="18" charset="0"/>
                          </a:rPr>
                          <m:t>𝑓𝑜𝑟𝑐𝑒</m:t>
                        </m:r>
                        <m:r>
                          <a:rPr lang="en-GB" sz="5500" i="1">
                            <a:latin typeface="Cambria Math" panose="02040503050406030204" pitchFamily="18" charset="0"/>
                          </a:rPr>
                          <m:t> </m:t>
                        </m:r>
                        <m:r>
                          <a:rPr lang="en-GB" sz="5500" i="1">
                            <a:latin typeface="Cambria Math" panose="02040503050406030204" pitchFamily="18" charset="0"/>
                          </a:rPr>
                          <m:t>𝑝𝑒𝑟</m:t>
                        </m:r>
                        <m:r>
                          <a:rPr lang="en-GB" sz="5500" i="1">
                            <a:latin typeface="Cambria Math" panose="02040503050406030204" pitchFamily="18" charset="0"/>
                          </a:rPr>
                          <m:t> </m:t>
                        </m:r>
                        <m:r>
                          <a:rPr lang="en-GB" sz="5500" i="1">
                            <a:latin typeface="Cambria Math" panose="02040503050406030204" pitchFamily="18" charset="0"/>
                          </a:rPr>
                          <m:t>𝑠𝑞𝑢𝑎𝑟𝑒</m:t>
                        </m:r>
                        <m:r>
                          <a:rPr lang="en-GB" sz="5500" i="1">
                            <a:latin typeface="Cambria Math" panose="02040503050406030204" pitchFamily="18" charset="0"/>
                          </a:rPr>
                          <m:t> </m:t>
                        </m:r>
                        <m:r>
                          <a:rPr lang="en-GB" sz="5500" i="1">
                            <a:latin typeface="Cambria Math" panose="02040503050406030204" pitchFamily="18" charset="0"/>
                          </a:rPr>
                          <m:t>𝑖𝑛𝑐h</m:t>
                        </m:r>
                      </m:e>
                    </m:d>
                  </m:oMath>
                </a14:m>
                <a:endParaRPr lang="en-GB" sz="5500" dirty="0">
                  <a:latin typeface="Arial" panose="020B0604020202020204" pitchFamily="34" charset="0"/>
                  <a:cs typeface="Arial" panose="020B0604020202020204" pitchFamily="34" charset="0"/>
                </a:endParaRPr>
              </a:p>
              <a:p>
                <a:pPr marL="0" indent="0">
                  <a:buNone/>
                </a:pPr>
                <a:endParaRPr lang="en-GB" sz="5500"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6656" y="1507524"/>
                <a:ext cx="10753725" cy="4531137"/>
              </a:xfrm>
              <a:blipFill rotWithShape="0">
                <a:blip r:embed="rId2"/>
                <a:stretch>
                  <a:fillRect l="-510" t="-806"/>
                </a:stretch>
              </a:blipFill>
            </p:spPr>
            <p:txBody>
              <a:bodyPr/>
              <a:lstStyle/>
              <a:p>
                <a:r>
                  <a:rPr lang="en-GB">
                    <a:noFill/>
                  </a:rPr>
                  <a:t> </a:t>
                </a:r>
              </a:p>
            </p:txBody>
          </p:sp>
        </mc:Fallback>
      </mc:AlternateContent>
    </p:spTree>
    <p:extLst>
      <p:ext uri="{BB962C8B-B14F-4D97-AF65-F5344CB8AC3E}">
        <p14:creationId xmlns:p14="http://schemas.microsoft.com/office/powerpoint/2010/main" val="2963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Buoyancy</a:t>
            </a:r>
            <a:endParaRPr lang="en-GB"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6656" y="2011680"/>
                <a:ext cx="10753725" cy="4133747"/>
              </a:xfrm>
            </p:spPr>
            <p:txBody>
              <a:bodyPr>
                <a:normAutofit fontScale="55000" lnSpcReduction="20000"/>
              </a:bodyPr>
              <a:lstStyle/>
              <a:p>
                <a:pPr>
                  <a:lnSpc>
                    <a:spcPct val="170000"/>
                  </a:lnSpc>
                  <a:buFont typeface="Arial" panose="020B0604020202020204" pitchFamily="34" charset="0"/>
                  <a:buChar char="•"/>
                </a:pPr>
                <a:r>
                  <a:rPr lang="en-GB" sz="3400" dirty="0" smtClean="0">
                    <a:latin typeface="Arial" panose="020B0604020202020204" pitchFamily="34" charset="0"/>
                    <a:cs typeface="Arial" panose="020B0604020202020204" pitchFamily="34" charset="0"/>
                  </a:rPr>
                  <a:t>The robotic fish should be stable and moderately negative buoyant over the pressure to secure a certain depth.</a:t>
                </a:r>
              </a:p>
              <a:p>
                <a:pPr>
                  <a:lnSpc>
                    <a:spcPct val="170000"/>
                  </a:lnSpc>
                  <a:buFont typeface="Arial" panose="020B0604020202020204" pitchFamily="34" charset="0"/>
                  <a:buChar char="•"/>
                </a:pPr>
                <a:r>
                  <a:rPr lang="en-GB" sz="3400" dirty="0" smtClean="0">
                    <a:latin typeface="Arial" panose="020B0604020202020204" pitchFamily="34" charset="0"/>
                    <a:cs typeface="Arial" panose="020B0604020202020204" pitchFamily="34" charset="0"/>
                  </a:rPr>
                  <a:t>To </a:t>
                </a:r>
                <a:r>
                  <a:rPr lang="en-GB" sz="3400" dirty="0">
                    <a:latin typeface="Arial" panose="020B0604020202020204" pitchFamily="34" charset="0"/>
                    <a:cs typeface="Arial" panose="020B0604020202020204" pitchFamily="34" charset="0"/>
                  </a:rPr>
                  <a:t>measure the buoyancy the density and volume of robotic fish are multiplied.</a:t>
                </a:r>
              </a:p>
              <a:p>
                <a:pPr algn="ctr"/>
                <a14:m>
                  <m:oMath xmlns:m="http://schemas.openxmlformats.org/officeDocument/2006/math">
                    <m:r>
                      <a:rPr lang="en-GB" sz="2900" i="1">
                        <a:latin typeface="Cambria Math" panose="02040503050406030204" pitchFamily="18" charset="0"/>
                      </a:rPr>
                      <m:t>𝑊𝑒𝑖𝑔h𝑡</m:t>
                    </m:r>
                    <m:r>
                      <a:rPr lang="en-GB" sz="2900" i="1">
                        <a:latin typeface="Cambria Math" panose="02040503050406030204" pitchFamily="18" charset="0"/>
                      </a:rPr>
                      <m:t>=</m:t>
                    </m:r>
                    <m:r>
                      <a:rPr lang="en-GB" sz="2900" i="1">
                        <a:latin typeface="Cambria Math" panose="02040503050406030204" pitchFamily="18" charset="0"/>
                      </a:rPr>
                      <m:t>𝑉𝑜𝑙𝑢𝑚𝑒</m:t>
                    </m:r>
                    <m:r>
                      <a:rPr lang="en-GB" sz="2900" i="1">
                        <a:latin typeface="Cambria Math" panose="02040503050406030204" pitchFamily="18" charset="0"/>
                      </a:rPr>
                      <m:t>×</m:t>
                    </m:r>
                    <m:r>
                      <a:rPr lang="en-GB" sz="2900" i="1">
                        <a:latin typeface="Cambria Math" panose="02040503050406030204" pitchFamily="18" charset="0"/>
                      </a:rPr>
                      <m:t>𝐷𝑒𝑛𝑠𝑖𝑡𝑦</m:t>
                    </m:r>
                  </m:oMath>
                </a14:m>
                <a:r>
                  <a:rPr lang="en-GB" sz="2900" dirty="0">
                    <a:latin typeface="Arial" panose="020B0604020202020204" pitchFamily="34" charset="0"/>
                    <a:cs typeface="Arial" panose="020B0604020202020204" pitchFamily="34" charset="0"/>
                  </a:rPr>
                  <a:t>                                                               </a:t>
                </a:r>
                <a:endParaRPr lang="en-US" sz="2900" i="1" dirty="0" smtClean="0">
                  <a:latin typeface="Arial" panose="020B0604020202020204" pitchFamily="34" charset="0"/>
                  <a:cs typeface="Arial" panose="020B0604020202020204" pitchFamily="34" charset="0"/>
                </a:endParaRPr>
              </a:p>
              <a:p>
                <a:pPr algn="ctr"/>
                <a:endParaRPr lang="en-US" sz="2900" i="1" dirty="0" smtClean="0">
                  <a:latin typeface="Arial" panose="020B0604020202020204" pitchFamily="34" charset="0"/>
                  <a:cs typeface="Arial" panose="020B0604020202020204" pitchFamily="34" charset="0"/>
                </a:endParaRPr>
              </a:p>
              <a:p>
                <a:pPr>
                  <a:lnSpc>
                    <a:spcPct val="120000"/>
                  </a:lnSpc>
                </a:pPr>
                <a14:m>
                  <m:oMath xmlns:m="http://schemas.openxmlformats.org/officeDocument/2006/math">
                    <m:r>
                      <a:rPr lang="en-GB" sz="2900" i="1">
                        <a:latin typeface="Cambria Math" panose="02040503050406030204" pitchFamily="18" charset="0"/>
                      </a:rPr>
                      <m:t>𝑊𝑒𝑖𝑔h𝑡</m:t>
                    </m:r>
                    <m:r>
                      <a:rPr lang="en-GB" sz="2900" i="1">
                        <a:latin typeface="Cambria Math" panose="02040503050406030204" pitchFamily="18" charset="0"/>
                      </a:rPr>
                      <m:t>=0.00053307</m:t>
                    </m:r>
                    <m:sSup>
                      <m:sSupPr>
                        <m:ctrlPr>
                          <a:rPr lang="en-GB" sz="2900" i="1">
                            <a:latin typeface="Cambria Math" panose="02040503050406030204" pitchFamily="18" charset="0"/>
                          </a:rPr>
                        </m:ctrlPr>
                      </m:sSupPr>
                      <m:e>
                        <m:r>
                          <a:rPr lang="en-GB" sz="2900" i="1">
                            <a:latin typeface="Cambria Math" panose="02040503050406030204" pitchFamily="18" charset="0"/>
                          </a:rPr>
                          <m:t>𝑚</m:t>
                        </m:r>
                      </m:e>
                      <m:sup>
                        <m:r>
                          <a:rPr lang="en-GB" sz="2900" i="1">
                            <a:latin typeface="Cambria Math" panose="02040503050406030204" pitchFamily="18" charset="0"/>
                          </a:rPr>
                          <m:t>3</m:t>
                        </m:r>
                      </m:sup>
                    </m:sSup>
                    <m:r>
                      <a:rPr lang="en-GB" sz="2900" i="1">
                        <a:latin typeface="Cambria Math" panose="02040503050406030204" pitchFamily="18" charset="0"/>
                      </a:rPr>
                      <m:t> ×1000</m:t>
                    </m:r>
                    <m:f>
                      <m:fPr>
                        <m:ctrlPr>
                          <a:rPr lang="en-GB" sz="2900" i="1">
                            <a:latin typeface="Cambria Math" panose="02040503050406030204" pitchFamily="18" charset="0"/>
                          </a:rPr>
                        </m:ctrlPr>
                      </m:fPr>
                      <m:num>
                        <m:r>
                          <a:rPr lang="en-GB" sz="2900" i="1">
                            <a:latin typeface="Cambria Math" panose="02040503050406030204" pitchFamily="18" charset="0"/>
                          </a:rPr>
                          <m:t>𝑘𝑔</m:t>
                        </m:r>
                      </m:num>
                      <m:den>
                        <m:sSup>
                          <m:sSupPr>
                            <m:ctrlPr>
                              <a:rPr lang="en-GB" sz="2900" i="1">
                                <a:latin typeface="Cambria Math" panose="02040503050406030204" pitchFamily="18" charset="0"/>
                              </a:rPr>
                            </m:ctrlPr>
                          </m:sSupPr>
                          <m:e>
                            <m:r>
                              <a:rPr lang="en-GB" sz="2900" i="1">
                                <a:latin typeface="Cambria Math" panose="02040503050406030204" pitchFamily="18" charset="0"/>
                              </a:rPr>
                              <m:t>𝑚</m:t>
                            </m:r>
                          </m:e>
                          <m:sup>
                            <m:r>
                              <a:rPr lang="en-GB" sz="2900" i="1">
                                <a:latin typeface="Cambria Math" panose="02040503050406030204" pitchFamily="18" charset="0"/>
                              </a:rPr>
                              <m:t>3</m:t>
                            </m:r>
                          </m:sup>
                        </m:sSup>
                      </m:den>
                    </m:f>
                    <m:r>
                      <a:rPr lang="en-GB" sz="2900" i="1">
                        <a:latin typeface="Cambria Math" panose="02040503050406030204" pitchFamily="18" charset="0"/>
                      </a:rPr>
                      <m:t>=0.533 </m:t>
                    </m:r>
                    <m:r>
                      <a:rPr lang="en-GB" sz="2900" i="1">
                        <a:latin typeface="Cambria Math" panose="02040503050406030204" pitchFamily="18" charset="0"/>
                      </a:rPr>
                      <m:t>𝑘𝑔</m:t>
                    </m:r>
                  </m:oMath>
                </a14:m>
                <a:endParaRPr lang="en-US" sz="2900" i="1" dirty="0">
                  <a:latin typeface="Arial" panose="020B0604020202020204" pitchFamily="34" charset="0"/>
                  <a:cs typeface="Arial" panose="020B0604020202020204" pitchFamily="34" charset="0"/>
                </a:endParaRPr>
              </a:p>
              <a:p>
                <a:pPr marL="0" indent="0">
                  <a:lnSpc>
                    <a:spcPct val="170000"/>
                  </a:lnSpc>
                  <a:buNone/>
                </a:pPr>
                <a:r>
                  <a:rPr lang="en-US" sz="2900" i="1" dirty="0" smtClean="0">
                    <a:latin typeface="Arial" panose="020B0604020202020204" pitchFamily="34" charset="0"/>
                    <a:cs typeface="Arial" panose="020B0604020202020204" pitchFamily="34" charset="0"/>
                  </a:rPr>
                  <a:t> </a:t>
                </a:r>
                <a14:m>
                  <m:oMath xmlns:m="http://schemas.openxmlformats.org/officeDocument/2006/math">
                    <m:r>
                      <a:rPr lang="en-GB" sz="2900" i="1">
                        <a:latin typeface="Cambria Math" panose="02040503050406030204" pitchFamily="18" charset="0"/>
                      </a:rPr>
                      <m:t>𝐵𝑢𝑜𝑦𝑎𝑛𝑐𝑦</m:t>
                    </m:r>
                    <m:r>
                      <a:rPr lang="en-GB" sz="2900" i="1">
                        <a:latin typeface="Cambria Math" panose="02040503050406030204" pitchFamily="18" charset="0"/>
                      </a:rPr>
                      <m:t>=</m:t>
                    </m:r>
                    <m:r>
                      <a:rPr lang="en-GB" sz="2900" i="1">
                        <a:latin typeface="Cambria Math" panose="02040503050406030204" pitchFamily="18" charset="0"/>
                      </a:rPr>
                      <m:t>𝑊𝑒𝑖𝑔h𝑡</m:t>
                    </m:r>
                    <m:r>
                      <a:rPr lang="en-GB" sz="2900" i="1">
                        <a:latin typeface="Cambria Math" panose="02040503050406030204" pitchFamily="18" charset="0"/>
                      </a:rPr>
                      <m:t> </m:t>
                    </m:r>
                    <m:r>
                      <a:rPr lang="en-GB" sz="2900" i="1">
                        <a:latin typeface="Cambria Math" panose="02040503050406030204" pitchFamily="18" charset="0"/>
                      </a:rPr>
                      <m:t>𝐷𝑖𝑠𝑝𝑙𝑎𝑐𝑒𝑑</m:t>
                    </m:r>
                    <m:r>
                      <a:rPr lang="en-GB" sz="2900" i="1">
                        <a:latin typeface="Cambria Math" panose="02040503050406030204" pitchFamily="18" charset="0"/>
                      </a:rPr>
                      <m:t> </m:t>
                    </m:r>
                    <m:r>
                      <a:rPr lang="en-GB" sz="2900" i="1">
                        <a:latin typeface="Cambria Math" panose="02040503050406030204" pitchFamily="18" charset="0"/>
                      </a:rPr>
                      <m:t>𝑤𝑎𝑡𝑒𝑟</m:t>
                    </m:r>
                    <m:r>
                      <a:rPr lang="en-GB" sz="2900" i="1">
                        <a:latin typeface="Cambria Math" panose="02040503050406030204" pitchFamily="18" charset="0"/>
                      </a:rPr>
                      <m:t>−</m:t>
                    </m:r>
                    <m:r>
                      <a:rPr lang="en-GB" sz="2900" i="1">
                        <a:latin typeface="Cambria Math" panose="02040503050406030204" pitchFamily="18" charset="0"/>
                      </a:rPr>
                      <m:t>𝑊𝑒𝑖𝑔h𝑡</m:t>
                    </m:r>
                    <m:r>
                      <a:rPr lang="en-GB" sz="2900" i="1">
                        <a:latin typeface="Cambria Math" panose="02040503050406030204" pitchFamily="18" charset="0"/>
                      </a:rPr>
                      <m:t> </m:t>
                    </m:r>
                    <m:r>
                      <a:rPr lang="en-GB" sz="2900" i="1">
                        <a:latin typeface="Cambria Math" panose="02040503050406030204" pitchFamily="18" charset="0"/>
                      </a:rPr>
                      <m:t>𝑅𝐹</m:t>
                    </m:r>
                  </m:oMath>
                </a14:m>
                <a:r>
                  <a:rPr lang="en-GB" sz="2900" dirty="0">
                    <a:latin typeface="Arial" panose="020B0604020202020204" pitchFamily="34" charset="0"/>
                    <a:cs typeface="Arial" panose="020B0604020202020204" pitchFamily="34" charset="0"/>
                  </a:rPr>
                  <a:t> </a:t>
                </a:r>
              </a:p>
              <a:p>
                <a:pPr marL="0" indent="0">
                  <a:lnSpc>
                    <a:spcPct val="170000"/>
                  </a:lnSpc>
                  <a:buNone/>
                </a:pPr>
                <a14:m>
                  <m:oMathPara xmlns:m="http://schemas.openxmlformats.org/officeDocument/2006/math">
                    <m:oMathParaPr>
                      <m:jc m:val="left"/>
                    </m:oMathParaPr>
                    <m:oMath xmlns:m="http://schemas.openxmlformats.org/officeDocument/2006/math">
                      <m:r>
                        <a:rPr lang="en-US" sz="2900" b="0" i="1" smtClean="0">
                          <a:latin typeface="Cambria Math" panose="02040503050406030204" pitchFamily="18" charset="0"/>
                        </a:rPr>
                        <m:t> </m:t>
                      </m:r>
                      <m:r>
                        <a:rPr lang="en-GB" sz="2900" i="1">
                          <a:latin typeface="Cambria Math" panose="02040503050406030204" pitchFamily="18" charset="0"/>
                        </a:rPr>
                        <m:t>𝐵𝑢𝑜𝑦𝑎𝑛𝑐𝑦</m:t>
                      </m:r>
                      <m:r>
                        <a:rPr lang="en-GB" sz="2900" i="1">
                          <a:latin typeface="Cambria Math" panose="02040503050406030204" pitchFamily="18" charset="0"/>
                        </a:rPr>
                        <m:t>=0.533</m:t>
                      </m:r>
                      <m:r>
                        <a:rPr lang="en-GB" sz="2900" i="1">
                          <a:latin typeface="Cambria Math" panose="02040503050406030204" pitchFamily="18" charset="0"/>
                        </a:rPr>
                        <m:t>𝑘𝑔</m:t>
                      </m:r>
                      <m:r>
                        <a:rPr lang="en-GB" sz="2900" i="1">
                          <a:latin typeface="Cambria Math" panose="02040503050406030204" pitchFamily="18" charset="0"/>
                        </a:rPr>
                        <m:t>−1.5</m:t>
                      </m:r>
                      <m:r>
                        <a:rPr lang="en-GB" sz="2900" i="1">
                          <a:latin typeface="Cambria Math" panose="02040503050406030204" pitchFamily="18" charset="0"/>
                        </a:rPr>
                        <m:t>𝑘𝑔</m:t>
                      </m:r>
                      <m:r>
                        <a:rPr lang="en-GB" sz="2900" i="1">
                          <a:latin typeface="Cambria Math" panose="02040503050406030204" pitchFamily="18" charset="0"/>
                        </a:rPr>
                        <m:t>=−0.967 </m:t>
                      </m:r>
                      <m:r>
                        <a:rPr lang="en-GB" sz="2900" i="1">
                          <a:latin typeface="Cambria Math" panose="02040503050406030204" pitchFamily="18" charset="0"/>
                        </a:rPr>
                        <m:t>𝑁</m:t>
                      </m:r>
                    </m:oMath>
                  </m:oMathPara>
                </a14:m>
                <a:endParaRPr lang="en-GB" sz="29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6656" y="2011680"/>
                <a:ext cx="10753725" cy="4133747"/>
              </a:xfrm>
              <a:blipFill rotWithShape="0">
                <a:blip r:embed="rId2"/>
                <a:stretch>
                  <a:fillRect l="-397"/>
                </a:stretch>
              </a:blipFill>
            </p:spPr>
            <p:txBody>
              <a:bodyPr/>
              <a:lstStyle/>
              <a:p>
                <a:r>
                  <a:rPr lang="en-GB">
                    <a:noFill/>
                  </a:rPr>
                  <a:t> </a:t>
                </a:r>
              </a:p>
            </p:txBody>
          </p:sp>
        </mc:Fallback>
      </mc:AlternateContent>
    </p:spTree>
    <p:extLst>
      <p:ext uri="{BB962C8B-B14F-4D97-AF65-F5344CB8AC3E}">
        <p14:creationId xmlns:p14="http://schemas.microsoft.com/office/powerpoint/2010/main" val="403462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latin typeface="Arial" panose="020B0604020202020204" pitchFamily="34" charset="0"/>
                <a:cs typeface="Arial" panose="020B0604020202020204" pitchFamily="34" charset="0"/>
              </a:rPr>
              <a:t>Validation Test</a:t>
            </a:r>
            <a:endParaRPr lang="en-US" sz="4000" dirty="0">
              <a:latin typeface="Arial" panose="020B0604020202020204" pitchFamily="34" charset="0"/>
              <a:cs typeface="Arial" panose="020B0604020202020204" pitchFamily="34" charset="0"/>
            </a:endParaRPr>
          </a:p>
        </p:txBody>
      </p:sp>
      <p:sp>
        <p:nvSpPr>
          <p:cNvPr id="3" name="Text Placeholder 2"/>
          <p:cNvSpPr>
            <a:spLocks noGrp="1"/>
          </p:cNvSpPr>
          <p:nvPr>
            <p:ph type="subTitle" idx="1"/>
          </p:nvPr>
        </p:nvSpPr>
        <p:spPr/>
        <p:txBody>
          <a:bodyPr>
            <a:normAutofit/>
          </a:bodyPr>
          <a:lstStyle/>
          <a:p>
            <a:r>
              <a:rPr lang="en-US" dirty="0" smtClean="0">
                <a:latin typeface="Arial" panose="020B0604020202020204" pitchFamily="34" charset="0"/>
                <a:cs typeface="Arial" panose="020B0604020202020204" pitchFamily="34" charset="0"/>
              </a:rPr>
              <a:t>Initial On Terrestrial Basis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32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Autonomous Mode </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6656" y="2011680"/>
            <a:ext cx="10988475" cy="4572000"/>
          </a:xfrm>
        </p:spPr>
        <p:txBody>
          <a:bodyPr>
            <a:normAutofit/>
          </a:bodyPr>
          <a:lstStyle/>
          <a:p>
            <a:pPr>
              <a:lnSpc>
                <a:spcPct val="160000"/>
              </a:lnSpc>
              <a:buFont typeface="Arial" pitchFamily="34" charset="0"/>
              <a:buChar char="•"/>
            </a:pPr>
            <a:r>
              <a:rPr lang="en-US" dirty="0" smtClean="0"/>
              <a:t> </a:t>
            </a:r>
            <a:r>
              <a:rPr lang="en-US" dirty="0" smtClean="0">
                <a:latin typeface="Arial" panose="020B0604020202020204" pitchFamily="34" charset="0"/>
                <a:cs typeface="Arial" panose="020B0604020202020204" pitchFamily="34" charset="0"/>
              </a:rPr>
              <a:t>To examine the auto control, a simplistic task was first created to find a ball based on the hue and saturation of the ball. The algorithm adopted is shown in Figure</a:t>
            </a:r>
          </a:p>
          <a:p>
            <a:pPr marL="0" indent="0">
              <a:lnSpc>
                <a:spcPct val="160000"/>
              </a:lnSpc>
              <a:buNone/>
            </a:pPr>
            <a:endParaRPr lang="en-US" dirty="0" smtClean="0">
              <a:latin typeface="Arial" panose="020B0604020202020204" pitchFamily="34" charset="0"/>
              <a:cs typeface="Arial" panose="020B0604020202020204" pitchFamily="34" charset="0"/>
            </a:endParaRPr>
          </a:p>
          <a:p>
            <a:pPr>
              <a:lnSpc>
                <a:spcPct val="160000"/>
              </a:lnSpc>
              <a:buFont typeface="Arial" pitchFamily="34" charset="0"/>
              <a:buChar char="•"/>
            </a:pPr>
            <a:r>
              <a:rPr lang="en-US" dirty="0" smtClean="0">
                <a:latin typeface="Arial" panose="020B0604020202020204" pitchFamily="34" charset="0"/>
                <a:cs typeface="Arial" panose="020B0604020202020204" pitchFamily="34" charset="0"/>
              </a:rPr>
              <a:t> If there is no ball then Ultrasonic Sensor will work and servo motor will rotate in forward position if any other object comes in front of Ultrasonic module then servo motor will change it’s position to right.</a:t>
            </a:r>
          </a:p>
          <a:p>
            <a:pPr>
              <a:lnSpc>
                <a:spcPct val="160000"/>
              </a:lnSpc>
              <a:buFont typeface="Arial" pitchFamily="34"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30811" y="5890054"/>
            <a:ext cx="3380890" cy="400110"/>
          </a:xfrm>
          <a:prstGeom prst="rect">
            <a:avLst/>
          </a:prstGeom>
          <a:noFill/>
        </p:spPr>
        <p:txBody>
          <a:bodyPr wrap="square" rtlCol="0">
            <a:spAutoFit/>
          </a:bodyPr>
          <a:lstStyle/>
          <a:p>
            <a:pPr algn="just"/>
            <a:r>
              <a:rPr lang="en-US" sz="2000" dirty="0" smtClean="0">
                <a:latin typeface="Arial" panose="020B0604020202020204" pitchFamily="34" charset="0"/>
                <a:cs typeface="Arial" panose="020B0604020202020204" pitchFamily="34" charset="0"/>
              </a:rPr>
              <a:t>Auto Control of Servo motor</a:t>
            </a:r>
            <a:endParaRPr lang="en-US" sz="2000"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93838310"/>
              </p:ext>
            </p:extLst>
          </p:nvPr>
        </p:nvGraphicFramePr>
        <p:xfrm>
          <a:off x="1531808" y="815547"/>
          <a:ext cx="9401175" cy="4893276"/>
        </p:xfrm>
        <a:graphic>
          <a:graphicData uri="http://schemas.openxmlformats.org/presentationml/2006/ole">
            <mc:AlternateContent xmlns:mc="http://schemas.openxmlformats.org/markup-compatibility/2006">
              <mc:Choice xmlns:v="urn:schemas-microsoft-com:vml" Requires="v">
                <p:oleObj spid="_x0000_s2273" name="Visio" r:id="rId3" imgW="9401194" imgH="5838791" progId="Visio.Drawing.15">
                  <p:embed/>
                </p:oleObj>
              </mc:Choice>
              <mc:Fallback>
                <p:oleObj name="Visio" r:id="rId3" imgW="9401194" imgH="5838791" progId="Visio.Drawing.15">
                  <p:embed/>
                  <p:pic>
                    <p:nvPicPr>
                      <p:cNvPr id="0" name=""/>
                      <p:cNvPicPr/>
                      <p:nvPr/>
                    </p:nvPicPr>
                    <p:blipFill>
                      <a:blip r:embed="rId4"/>
                      <a:stretch>
                        <a:fillRect/>
                      </a:stretch>
                    </p:blipFill>
                    <p:spPr>
                      <a:xfrm>
                        <a:off x="1531808" y="815547"/>
                        <a:ext cx="9401175" cy="4893276"/>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ixy image sensor output pixymon arduino serial 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682" y="667266"/>
            <a:ext cx="5735707" cy="51980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78" y="543551"/>
            <a:ext cx="5577961" cy="544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40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Agenda / Topics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63593" y="1804086"/>
            <a:ext cx="10753725" cy="5053914"/>
          </a:xfrm>
        </p:spPr>
        <p:txBody>
          <a:bodyPr>
            <a:normAutofit/>
          </a:bodyPr>
          <a:lstStyle/>
          <a:p>
            <a:pPr marL="0" indent="0">
              <a:buNone/>
            </a:pPr>
            <a:endParaRPr lang="en-US" dirty="0" smtClean="0"/>
          </a:p>
          <a:p>
            <a:pPr marL="457200" indent="-457200">
              <a:buFont typeface="+mj-lt"/>
              <a:buAutoNum type="arabicPeriod"/>
            </a:pPr>
            <a:r>
              <a:rPr lang="en-US" sz="2800" dirty="0" smtClean="0">
                <a:latin typeface="Arial" panose="020B0604020202020204" pitchFamily="34" charset="0"/>
                <a:cs typeface="Arial" panose="020B0604020202020204" pitchFamily="34" charset="0"/>
              </a:rPr>
              <a:t>Introduction</a:t>
            </a:r>
          </a:p>
          <a:p>
            <a:pPr marL="457200" indent="-457200">
              <a:buFont typeface="+mj-lt"/>
              <a:buAutoNum type="arabicPeriod"/>
            </a:pPr>
            <a:r>
              <a:rPr lang="en-US" sz="2800" dirty="0" smtClean="0">
                <a:latin typeface="Arial" panose="020B0604020202020204" pitchFamily="34" charset="0"/>
                <a:cs typeface="Arial" panose="020B0604020202020204" pitchFamily="34" charset="0"/>
              </a:rPr>
              <a:t>Motivation</a:t>
            </a:r>
          </a:p>
          <a:p>
            <a:pPr marL="457200" indent="-457200">
              <a:buFont typeface="+mj-lt"/>
              <a:buAutoNum type="arabicPeriod"/>
            </a:pPr>
            <a:r>
              <a:rPr lang="en-US" sz="2800" dirty="0" smtClean="0">
                <a:latin typeface="Arial" panose="020B0604020202020204" pitchFamily="34" charset="0"/>
                <a:cs typeface="Arial" panose="020B0604020202020204" pitchFamily="34" charset="0"/>
              </a:rPr>
              <a:t>Statement of Problem &amp; </a:t>
            </a:r>
            <a:r>
              <a:rPr lang="en-US" sz="2800" dirty="0">
                <a:latin typeface="Arial" panose="020B0604020202020204" pitchFamily="34" charset="0"/>
                <a:cs typeface="Arial" panose="020B0604020202020204" pitchFamily="34" charset="0"/>
              </a:rPr>
              <a:t>R</a:t>
            </a:r>
            <a:r>
              <a:rPr lang="en-US" sz="2800" dirty="0" smtClean="0">
                <a:latin typeface="Arial" panose="020B0604020202020204" pitchFamily="34" charset="0"/>
                <a:cs typeface="Arial" panose="020B0604020202020204" pitchFamily="34" charset="0"/>
              </a:rPr>
              <a:t>esearch </a:t>
            </a:r>
            <a:r>
              <a:rPr lang="en-US" sz="2800" dirty="0">
                <a:latin typeface="Arial" panose="020B0604020202020204" pitchFamily="34" charset="0"/>
                <a:cs typeface="Arial" panose="020B0604020202020204" pitchFamily="34" charset="0"/>
              </a:rPr>
              <a:t>Q</a:t>
            </a:r>
            <a:r>
              <a:rPr lang="en-US" sz="2800" dirty="0" smtClean="0">
                <a:latin typeface="Arial" panose="020B0604020202020204" pitchFamily="34" charset="0"/>
                <a:cs typeface="Arial" panose="020B0604020202020204" pitchFamily="34" charset="0"/>
              </a:rPr>
              <a:t>uestion</a:t>
            </a:r>
          </a:p>
          <a:p>
            <a:pPr marL="457200" indent="-457200">
              <a:buFont typeface="+mj-lt"/>
              <a:buAutoNum type="arabicPeriod"/>
            </a:pPr>
            <a:r>
              <a:rPr lang="en-US" sz="2800" dirty="0" smtClean="0">
                <a:latin typeface="Arial" panose="020B0604020202020204" pitchFamily="34" charset="0"/>
                <a:cs typeface="Arial" panose="020B0604020202020204" pitchFamily="34" charset="0"/>
              </a:rPr>
              <a:t>Objectives</a:t>
            </a:r>
          </a:p>
          <a:p>
            <a:pPr marL="457200" indent="-457200">
              <a:buFont typeface="+mj-lt"/>
              <a:buAutoNum type="arabicPeriod"/>
            </a:pPr>
            <a:r>
              <a:rPr lang="en-US" sz="2800" dirty="0" smtClean="0">
                <a:latin typeface="Arial" panose="020B0604020202020204" pitchFamily="34" charset="0"/>
                <a:cs typeface="Arial" panose="020B0604020202020204" pitchFamily="34" charset="0"/>
              </a:rPr>
              <a:t>Controller &amp; Sensors</a:t>
            </a:r>
          </a:p>
          <a:p>
            <a:pPr marL="457200" indent="-457200">
              <a:buFont typeface="+mj-lt"/>
              <a:buAutoNum type="arabicPeriod"/>
            </a:pPr>
            <a:r>
              <a:rPr lang="en-US" sz="2800" dirty="0" smtClean="0">
                <a:latin typeface="Arial" panose="020B0604020202020204" pitchFamily="34" charset="0"/>
                <a:cs typeface="Arial" panose="020B0604020202020204" pitchFamily="34" charset="0"/>
              </a:rPr>
              <a:t>Block Diagram</a:t>
            </a:r>
          </a:p>
          <a:p>
            <a:pPr marL="457200" indent="-457200">
              <a:buFont typeface="+mj-lt"/>
              <a:buAutoNum type="arabicPeriod"/>
            </a:pPr>
            <a:r>
              <a:rPr lang="en-US" sz="2800" dirty="0" smtClean="0">
                <a:latin typeface="Arial" panose="020B0604020202020204" pitchFamily="34" charset="0"/>
                <a:cs typeface="Arial" panose="020B0604020202020204" pitchFamily="34" charset="0"/>
              </a:rPr>
              <a:t>Prototype Design &amp; </a:t>
            </a:r>
            <a:r>
              <a:rPr lang="en-US" sz="2800" smtClean="0">
                <a:latin typeface="Arial" panose="020B0604020202020204" pitchFamily="34" charset="0"/>
                <a:cs typeface="Arial" panose="020B0604020202020204" pitchFamily="34" charset="0"/>
              </a:rPr>
              <a:t>Validation test(Terrestrial</a:t>
            </a:r>
            <a:r>
              <a:rPr lang="en-US" sz="2800" dirty="0" smtClean="0">
                <a:latin typeface="Arial" panose="020B0604020202020204" pitchFamily="34" charset="0"/>
                <a:cs typeface="Arial" panose="020B0604020202020204" pitchFamily="34" charset="0"/>
              </a:rPr>
              <a:t>)</a:t>
            </a:r>
          </a:p>
          <a:p>
            <a:pPr marL="457200" indent="-457200">
              <a:buFont typeface="+mj-lt"/>
              <a:buAutoNum type="arabicPeriod"/>
            </a:pPr>
            <a:r>
              <a:rPr lang="en-US" sz="2800" dirty="0" smtClean="0">
                <a:latin typeface="Arial" panose="020B0604020202020204" pitchFamily="34" charset="0"/>
                <a:cs typeface="Arial" panose="020B0604020202020204" pitchFamily="34" charset="0"/>
              </a:rPr>
              <a:t>References</a:t>
            </a:r>
          </a:p>
          <a:p>
            <a:pPr marL="457200" indent="-457200">
              <a:buFont typeface="+mj-lt"/>
              <a:buAutoNum type="arabicPeriod"/>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05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Circuit Diagram</a:t>
            </a:r>
            <a:endParaRPr lang="en-GB" sz="40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525" y="1853514"/>
            <a:ext cx="9308756" cy="4366054"/>
          </a:xfrm>
        </p:spPr>
      </p:pic>
    </p:spTree>
    <p:extLst>
      <p:ext uri="{BB962C8B-B14F-4D97-AF65-F5344CB8AC3E}">
        <p14:creationId xmlns:p14="http://schemas.microsoft.com/office/powerpoint/2010/main" val="2636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title"/>
          </p:nvPr>
        </p:nvSpPr>
        <p:spPr>
          <a:xfrm>
            <a:off x="1730000" y="525000"/>
            <a:ext cx="9385200" cy="1218800"/>
          </a:xfrm>
          <a:prstGeom prst="rect">
            <a:avLst/>
          </a:prstGeom>
        </p:spPr>
        <p:txBody>
          <a:bodyPr vert="horz" wrap="square" lIns="121900" tIns="121900" rIns="121900" bIns="121900" rtlCol="0" anchor="t" anchorCtr="0">
            <a:noAutofit/>
          </a:bodyPr>
          <a:lstStyle/>
          <a:p>
            <a:pPr>
              <a:spcBef>
                <a:spcPts val="0"/>
              </a:spcBef>
            </a:pPr>
            <a:r>
              <a:rPr lang="en-GB" sz="4000" dirty="0">
                <a:latin typeface="Arial" panose="020B0604020202020204" pitchFamily="34" charset="0"/>
                <a:cs typeface="Arial" panose="020B0604020202020204" pitchFamily="34" charset="0"/>
              </a:rPr>
              <a:t>Project </a:t>
            </a:r>
            <a:r>
              <a:rPr lang="en-GB" sz="4000" dirty="0" smtClean="0">
                <a:latin typeface="Arial" panose="020B0604020202020204" pitchFamily="34" charset="0"/>
                <a:cs typeface="Arial" panose="020B0604020202020204" pitchFamily="34" charset="0"/>
              </a:rPr>
              <a:t>Timeline</a:t>
            </a:r>
            <a:endParaRPr lang="en-GB" sz="4000" dirty="0">
              <a:latin typeface="Arial" panose="020B0604020202020204" pitchFamily="34" charset="0"/>
              <a:cs typeface="Arial" panose="020B0604020202020204" pitchFamily="34" charset="0"/>
            </a:endParaRPr>
          </a:p>
        </p:txBody>
      </p:sp>
      <p:sp>
        <p:nvSpPr>
          <p:cNvPr id="669" name="Shape 669"/>
          <p:cNvSpPr txBox="1"/>
          <p:nvPr/>
        </p:nvSpPr>
        <p:spPr>
          <a:xfrm>
            <a:off x="2905329" y="2535619"/>
            <a:ext cx="980279" cy="286000"/>
          </a:xfrm>
          <a:prstGeom prst="rect">
            <a:avLst/>
          </a:prstGeom>
          <a:noFill/>
          <a:ln>
            <a:noFill/>
          </a:ln>
        </p:spPr>
        <p:txBody>
          <a:bodyPr wrap="square" lIns="121900" tIns="121900" rIns="121900" bIns="121900" anchor="t" anchorCtr="0">
            <a:noAutofit/>
          </a:bodyPr>
          <a:lstStyle/>
          <a:p>
            <a:pPr>
              <a:spcAft>
                <a:spcPts val="2133"/>
              </a:spcAft>
            </a:pPr>
            <a:r>
              <a:rPr lang="en-GB" sz="1333" dirty="0">
                <a:solidFill>
                  <a:srgbClr val="FFFFFF"/>
                </a:solidFill>
                <a:latin typeface="Roboto"/>
                <a:ea typeface="Roboto"/>
                <a:cs typeface="Roboto"/>
                <a:sym typeface="Roboto"/>
              </a:rPr>
              <a:t>MARCH </a:t>
            </a:r>
          </a:p>
          <a:p>
            <a:pPr>
              <a:spcAft>
                <a:spcPts val="2133"/>
              </a:spcAft>
            </a:pPr>
            <a:endParaRPr sz="1333" dirty="0">
              <a:solidFill>
                <a:srgbClr val="FFFFFF"/>
              </a:solidFill>
              <a:latin typeface="Roboto"/>
              <a:ea typeface="Roboto"/>
              <a:cs typeface="Roboto"/>
              <a:sym typeface="Roboto"/>
            </a:endParaRPr>
          </a:p>
        </p:txBody>
      </p:sp>
      <p:sp>
        <p:nvSpPr>
          <p:cNvPr id="670" name="Shape 670"/>
          <p:cNvSpPr txBox="1"/>
          <p:nvPr/>
        </p:nvSpPr>
        <p:spPr>
          <a:xfrm>
            <a:off x="3070005" y="4057711"/>
            <a:ext cx="1515200" cy="538000"/>
          </a:xfrm>
          <a:prstGeom prst="rect">
            <a:avLst/>
          </a:prstGeom>
          <a:noFill/>
          <a:ln>
            <a:noFill/>
          </a:ln>
        </p:spPr>
        <p:txBody>
          <a:bodyPr wrap="square" lIns="121900" tIns="121900" rIns="121900" bIns="121900" anchor="b" anchorCtr="0">
            <a:noAutofit/>
          </a:bodyPr>
          <a:lstStyle/>
          <a:p>
            <a:pPr algn="ctr"/>
            <a:r>
              <a:rPr lang="en-GB" sz="1467" dirty="0">
                <a:solidFill>
                  <a:srgbClr val="FFFFFF"/>
                </a:solidFill>
                <a:latin typeface="Roboto"/>
                <a:ea typeface="Roboto"/>
                <a:cs typeface="Roboto"/>
                <a:sym typeface="Roboto"/>
              </a:rPr>
              <a:t>Design &amp; Construct</a:t>
            </a:r>
          </a:p>
        </p:txBody>
      </p:sp>
      <p:sp>
        <p:nvSpPr>
          <p:cNvPr id="672" name="Shape 672"/>
          <p:cNvSpPr txBox="1"/>
          <p:nvPr/>
        </p:nvSpPr>
        <p:spPr>
          <a:xfrm>
            <a:off x="4554549" y="2479998"/>
            <a:ext cx="1030772" cy="340569"/>
          </a:xfrm>
          <a:prstGeom prst="rect">
            <a:avLst/>
          </a:prstGeom>
          <a:noFill/>
          <a:ln>
            <a:noFill/>
          </a:ln>
        </p:spPr>
        <p:txBody>
          <a:bodyPr wrap="square" lIns="121900" tIns="121900" rIns="121900" bIns="121900" anchor="t" anchorCtr="0">
            <a:noAutofit/>
          </a:bodyPr>
          <a:lstStyle/>
          <a:p>
            <a:pPr>
              <a:spcAft>
                <a:spcPts val="2133"/>
              </a:spcAft>
            </a:pPr>
            <a:r>
              <a:rPr lang="en-GB" sz="1333" dirty="0">
                <a:solidFill>
                  <a:srgbClr val="FFFFFF"/>
                </a:solidFill>
                <a:latin typeface="Roboto"/>
                <a:ea typeface="Roboto"/>
                <a:cs typeface="Roboto"/>
                <a:sym typeface="Roboto"/>
              </a:rPr>
              <a:t>APRIL</a:t>
            </a:r>
          </a:p>
          <a:p>
            <a:pPr>
              <a:spcAft>
                <a:spcPts val="2133"/>
              </a:spcAft>
            </a:pPr>
            <a:endParaRPr sz="1333" dirty="0">
              <a:solidFill>
                <a:srgbClr val="FFFFFF"/>
              </a:solidFill>
              <a:latin typeface="Roboto"/>
              <a:ea typeface="Roboto"/>
              <a:cs typeface="Roboto"/>
              <a:sym typeface="Roboto"/>
            </a:endParaRPr>
          </a:p>
        </p:txBody>
      </p:sp>
      <p:sp>
        <p:nvSpPr>
          <p:cNvPr id="673" name="Shape 673"/>
          <p:cNvSpPr txBox="1"/>
          <p:nvPr/>
        </p:nvSpPr>
        <p:spPr>
          <a:xfrm>
            <a:off x="3244181" y="4016559"/>
            <a:ext cx="1349181" cy="297371"/>
          </a:xfrm>
          <a:prstGeom prst="rect">
            <a:avLst/>
          </a:prstGeom>
          <a:noFill/>
          <a:ln>
            <a:noFill/>
          </a:ln>
        </p:spPr>
        <p:txBody>
          <a:bodyPr wrap="square" lIns="121900" tIns="121900" rIns="121900" bIns="121900" anchor="b" anchorCtr="0">
            <a:noAutofit/>
          </a:bodyPr>
          <a:lstStyle/>
          <a:p>
            <a:pPr algn="ctr"/>
            <a:r>
              <a:rPr lang="en-US" sz="1467" dirty="0">
                <a:solidFill>
                  <a:srgbClr val="FFFFFF"/>
                </a:solidFill>
                <a:latin typeface="Roboto"/>
                <a:ea typeface="Roboto"/>
                <a:cs typeface="Roboto"/>
                <a:sym typeface="Roboto"/>
              </a:rPr>
              <a:t>Circuits Programs</a:t>
            </a:r>
            <a:endParaRPr lang="en-GB" sz="1467" dirty="0">
              <a:solidFill>
                <a:srgbClr val="FFFFFF"/>
              </a:solidFill>
              <a:latin typeface="Roboto"/>
              <a:ea typeface="Roboto"/>
              <a:cs typeface="Roboto"/>
              <a:sym typeface="Roboto"/>
            </a:endParaRPr>
          </a:p>
        </p:txBody>
      </p:sp>
      <p:sp>
        <p:nvSpPr>
          <p:cNvPr id="675" name="Shape 675"/>
          <p:cNvSpPr txBox="1"/>
          <p:nvPr/>
        </p:nvSpPr>
        <p:spPr>
          <a:xfrm>
            <a:off x="5897125" y="2534567"/>
            <a:ext cx="1009808" cy="286000"/>
          </a:xfrm>
          <a:prstGeom prst="rect">
            <a:avLst/>
          </a:prstGeom>
          <a:noFill/>
          <a:ln>
            <a:noFill/>
          </a:ln>
        </p:spPr>
        <p:txBody>
          <a:bodyPr wrap="square" lIns="121900" tIns="121900" rIns="121900" bIns="121900" anchor="t" anchorCtr="0">
            <a:noAutofit/>
          </a:bodyPr>
          <a:lstStyle/>
          <a:p>
            <a:pPr>
              <a:spcAft>
                <a:spcPts val="2133"/>
              </a:spcAft>
            </a:pPr>
            <a:r>
              <a:rPr lang="en-GB" sz="1333" dirty="0">
                <a:solidFill>
                  <a:schemeClr val="lt1"/>
                </a:solidFill>
                <a:latin typeface="Roboto"/>
                <a:ea typeface="Roboto"/>
                <a:cs typeface="Roboto"/>
                <a:sym typeface="Roboto"/>
              </a:rPr>
              <a:t>MAY</a:t>
            </a:r>
          </a:p>
          <a:p>
            <a:pPr>
              <a:spcAft>
                <a:spcPts val="2133"/>
              </a:spcAft>
            </a:pPr>
            <a:endParaRPr sz="1333" dirty="0">
              <a:solidFill>
                <a:schemeClr val="lt1"/>
              </a:solidFill>
              <a:latin typeface="Roboto"/>
              <a:ea typeface="Roboto"/>
              <a:cs typeface="Roboto"/>
              <a:sym typeface="Roboto"/>
            </a:endParaRPr>
          </a:p>
        </p:txBody>
      </p:sp>
      <p:sp>
        <p:nvSpPr>
          <p:cNvPr id="676" name="Shape 676"/>
          <p:cNvSpPr txBox="1"/>
          <p:nvPr/>
        </p:nvSpPr>
        <p:spPr>
          <a:xfrm>
            <a:off x="6096879" y="3907623"/>
            <a:ext cx="1515200" cy="538000"/>
          </a:xfrm>
          <a:prstGeom prst="rect">
            <a:avLst/>
          </a:prstGeom>
          <a:noFill/>
          <a:ln>
            <a:noFill/>
          </a:ln>
        </p:spPr>
        <p:txBody>
          <a:bodyPr wrap="square" lIns="121900" tIns="121900" rIns="121900" bIns="121900" anchor="b" anchorCtr="0">
            <a:noAutofit/>
          </a:bodyPr>
          <a:lstStyle/>
          <a:p>
            <a:pPr algn="ctr"/>
            <a:r>
              <a:rPr lang="en-GB" sz="1467" dirty="0">
                <a:solidFill>
                  <a:schemeClr val="lt1"/>
                </a:solidFill>
                <a:latin typeface="Roboto"/>
                <a:ea typeface="Roboto"/>
                <a:cs typeface="Roboto"/>
                <a:sym typeface="Roboto"/>
              </a:rPr>
              <a:t>Testing</a:t>
            </a:r>
          </a:p>
        </p:txBody>
      </p:sp>
      <p:sp>
        <p:nvSpPr>
          <p:cNvPr id="679" name="Shape 679"/>
          <p:cNvSpPr txBox="1"/>
          <p:nvPr/>
        </p:nvSpPr>
        <p:spPr>
          <a:xfrm>
            <a:off x="7600396" y="3922341"/>
            <a:ext cx="1515200" cy="538000"/>
          </a:xfrm>
          <a:prstGeom prst="rect">
            <a:avLst/>
          </a:prstGeom>
          <a:noFill/>
          <a:ln>
            <a:noFill/>
          </a:ln>
        </p:spPr>
        <p:txBody>
          <a:bodyPr wrap="square" lIns="121900" tIns="121900" rIns="121900" bIns="121900" anchor="b" anchorCtr="0">
            <a:noAutofit/>
          </a:bodyPr>
          <a:lstStyle/>
          <a:p>
            <a:pPr algn="ctr"/>
            <a:r>
              <a:rPr lang="en-GB" sz="1467" dirty="0">
                <a:solidFill>
                  <a:schemeClr val="lt1"/>
                </a:solidFill>
                <a:latin typeface="Roboto"/>
                <a:ea typeface="Roboto"/>
                <a:cs typeface="Roboto"/>
                <a:sym typeface="Roboto"/>
              </a:rPr>
              <a:t>Submit paper </a:t>
            </a:r>
          </a:p>
        </p:txBody>
      </p:sp>
      <p:cxnSp>
        <p:nvCxnSpPr>
          <p:cNvPr id="687" name="Shape 687"/>
          <p:cNvCxnSpPr/>
          <p:nvPr/>
        </p:nvCxnSpPr>
        <p:spPr>
          <a:xfrm>
            <a:off x="3807045" y="2768944"/>
            <a:ext cx="852000" cy="880000"/>
          </a:xfrm>
          <a:prstGeom prst="straightConnector1">
            <a:avLst/>
          </a:prstGeom>
          <a:noFill/>
          <a:ln w="9525" cap="flat" cmpd="sng">
            <a:solidFill>
              <a:srgbClr val="FFFFFF"/>
            </a:solidFill>
            <a:prstDash val="solid"/>
            <a:round/>
            <a:headEnd type="none" w="lg" len="lg"/>
            <a:tailEnd type="none" w="lg" len="lg"/>
          </a:ln>
        </p:spPr>
      </p:cxnSp>
      <p:sp>
        <p:nvSpPr>
          <p:cNvPr id="688" name="Shape 688"/>
          <p:cNvSpPr/>
          <p:nvPr/>
        </p:nvSpPr>
        <p:spPr>
          <a:xfrm flipH="1">
            <a:off x="3095607" y="3487611"/>
            <a:ext cx="1580000" cy="170800"/>
          </a:xfrm>
          <a:prstGeom prst="parallelogram">
            <a:avLst>
              <a:gd name="adj" fmla="val 96952"/>
            </a:avLst>
          </a:prstGeom>
          <a:solidFill>
            <a:schemeClr val="lt1"/>
          </a:solidFill>
          <a:ln>
            <a:noFill/>
          </a:ln>
        </p:spPr>
        <p:txBody>
          <a:bodyPr wrap="square" lIns="121900" tIns="121900" rIns="121900" bIns="121900" anchor="ctr" anchorCtr="0">
            <a:noAutofit/>
          </a:bodyPr>
          <a:lstStyle/>
          <a:p>
            <a:r>
              <a:rPr lang="en-GB" sz="2400">
                <a:solidFill>
                  <a:srgbClr val="999999"/>
                </a:solidFill>
              </a:rPr>
              <a:t>  </a:t>
            </a:r>
          </a:p>
        </p:txBody>
      </p:sp>
      <p:sp>
        <p:nvSpPr>
          <p:cNvPr id="689" name="Shape 689"/>
          <p:cNvSpPr/>
          <p:nvPr/>
        </p:nvSpPr>
        <p:spPr>
          <a:xfrm>
            <a:off x="3085145" y="3699645"/>
            <a:ext cx="1580000" cy="170800"/>
          </a:xfrm>
          <a:prstGeom prst="parallelogram">
            <a:avLst>
              <a:gd name="adj" fmla="val 96952"/>
            </a:avLst>
          </a:prstGeom>
          <a:solidFill>
            <a:schemeClr val="bg1">
              <a:lumMod val="65000"/>
            </a:schemeClr>
          </a:solidFill>
          <a:ln>
            <a:noFill/>
          </a:ln>
        </p:spPr>
        <p:txBody>
          <a:bodyPr wrap="square" lIns="121900" tIns="121900" rIns="121900" bIns="121900" anchor="ctr" anchorCtr="0">
            <a:noAutofit/>
          </a:bodyPr>
          <a:lstStyle/>
          <a:p>
            <a:endParaRPr sz="2400">
              <a:solidFill>
                <a:schemeClr val="accent5">
                  <a:lumMod val="60000"/>
                  <a:lumOff val="40000"/>
                </a:schemeClr>
              </a:solidFill>
            </a:endParaRPr>
          </a:p>
        </p:txBody>
      </p:sp>
      <p:cxnSp>
        <p:nvCxnSpPr>
          <p:cNvPr id="690" name="Shape 690"/>
          <p:cNvCxnSpPr/>
          <p:nvPr/>
        </p:nvCxnSpPr>
        <p:spPr>
          <a:xfrm>
            <a:off x="5265987" y="2768944"/>
            <a:ext cx="852000" cy="880000"/>
          </a:xfrm>
          <a:prstGeom prst="straightConnector1">
            <a:avLst/>
          </a:prstGeom>
          <a:noFill/>
          <a:ln w="9525" cap="flat" cmpd="sng">
            <a:solidFill>
              <a:srgbClr val="FFFFFF"/>
            </a:solidFill>
            <a:prstDash val="solid"/>
            <a:round/>
            <a:headEnd type="none" w="lg" len="lg"/>
            <a:tailEnd type="none" w="lg" len="lg"/>
          </a:ln>
        </p:spPr>
      </p:cxnSp>
      <p:sp>
        <p:nvSpPr>
          <p:cNvPr id="691" name="Shape 691"/>
          <p:cNvSpPr/>
          <p:nvPr/>
        </p:nvSpPr>
        <p:spPr>
          <a:xfrm flipH="1">
            <a:off x="4554548" y="3487611"/>
            <a:ext cx="1580000" cy="170800"/>
          </a:xfrm>
          <a:prstGeom prst="parallelogram">
            <a:avLst>
              <a:gd name="adj" fmla="val 96952"/>
            </a:avLst>
          </a:prstGeom>
          <a:solidFill>
            <a:schemeClr val="lt1"/>
          </a:solidFill>
          <a:ln>
            <a:noFill/>
          </a:ln>
        </p:spPr>
        <p:txBody>
          <a:bodyPr wrap="square" lIns="121900" tIns="121900" rIns="121900" bIns="121900" anchor="ctr" anchorCtr="0">
            <a:noAutofit/>
          </a:bodyPr>
          <a:lstStyle/>
          <a:p>
            <a:endParaRPr sz="2400">
              <a:solidFill>
                <a:srgbClr val="999999"/>
              </a:solidFill>
            </a:endParaRPr>
          </a:p>
        </p:txBody>
      </p:sp>
      <p:sp>
        <p:nvSpPr>
          <p:cNvPr id="692" name="Shape 692"/>
          <p:cNvSpPr/>
          <p:nvPr/>
        </p:nvSpPr>
        <p:spPr>
          <a:xfrm>
            <a:off x="4519781" y="3692581"/>
            <a:ext cx="1580000" cy="170800"/>
          </a:xfrm>
          <a:prstGeom prst="parallelogram">
            <a:avLst>
              <a:gd name="adj" fmla="val 96952"/>
            </a:avLst>
          </a:prstGeom>
          <a:solidFill>
            <a:schemeClr val="bg1">
              <a:lumMod val="65000"/>
            </a:schemeClr>
          </a:solidFill>
          <a:ln>
            <a:noFill/>
          </a:ln>
        </p:spPr>
        <p:txBody>
          <a:bodyPr wrap="square" lIns="121900" tIns="121900" rIns="121900" bIns="121900" anchor="ctr" anchorCtr="0">
            <a:noAutofit/>
          </a:bodyPr>
          <a:lstStyle/>
          <a:p>
            <a:endParaRPr sz="2400">
              <a:solidFill>
                <a:srgbClr val="999999"/>
              </a:solidFill>
            </a:endParaRPr>
          </a:p>
        </p:txBody>
      </p:sp>
      <p:cxnSp>
        <p:nvCxnSpPr>
          <p:cNvPr id="693" name="Shape 693"/>
          <p:cNvCxnSpPr/>
          <p:nvPr/>
        </p:nvCxnSpPr>
        <p:spPr>
          <a:xfrm>
            <a:off x="6655830" y="2761504"/>
            <a:ext cx="852000" cy="880000"/>
          </a:xfrm>
          <a:prstGeom prst="straightConnector1">
            <a:avLst/>
          </a:prstGeom>
          <a:noFill/>
          <a:ln w="9525" cap="flat" cmpd="sng">
            <a:solidFill>
              <a:schemeClr val="tx1"/>
            </a:solidFill>
            <a:prstDash val="solid"/>
            <a:round/>
            <a:headEnd type="none" w="lg" len="lg"/>
            <a:tailEnd type="none" w="lg" len="lg"/>
          </a:ln>
        </p:spPr>
      </p:cxnSp>
      <p:sp>
        <p:nvSpPr>
          <p:cNvPr id="694" name="Shape 694"/>
          <p:cNvSpPr/>
          <p:nvPr/>
        </p:nvSpPr>
        <p:spPr>
          <a:xfrm flipH="1">
            <a:off x="3086349" y="3500927"/>
            <a:ext cx="1580000" cy="170800"/>
          </a:xfrm>
          <a:prstGeom prst="parallelogram">
            <a:avLst>
              <a:gd name="adj" fmla="val 96952"/>
            </a:avLst>
          </a:prstGeom>
          <a:solidFill>
            <a:schemeClr val="bg1">
              <a:lumMod val="65000"/>
            </a:schemeClr>
          </a:solidFill>
          <a:ln>
            <a:noFill/>
          </a:ln>
        </p:spPr>
        <p:txBody>
          <a:bodyPr wrap="square" lIns="121900" tIns="121900" rIns="121900" bIns="121900" anchor="ctr" anchorCtr="0">
            <a:noAutofit/>
          </a:bodyPr>
          <a:lstStyle/>
          <a:p>
            <a:endParaRPr sz="2400">
              <a:solidFill>
                <a:srgbClr val="999999"/>
              </a:solidFill>
            </a:endParaRPr>
          </a:p>
        </p:txBody>
      </p:sp>
      <p:sp>
        <p:nvSpPr>
          <p:cNvPr id="695" name="Shape 695"/>
          <p:cNvSpPr/>
          <p:nvPr/>
        </p:nvSpPr>
        <p:spPr>
          <a:xfrm>
            <a:off x="5956730" y="3692601"/>
            <a:ext cx="1580000" cy="170800"/>
          </a:xfrm>
          <a:prstGeom prst="parallelogram">
            <a:avLst>
              <a:gd name="adj" fmla="val 96952"/>
            </a:avLst>
          </a:prstGeom>
          <a:solidFill>
            <a:schemeClr val="tx1"/>
          </a:solidFill>
          <a:ln>
            <a:noFill/>
          </a:ln>
        </p:spPr>
        <p:txBody>
          <a:bodyPr wrap="square" lIns="121900" tIns="121900" rIns="121900" bIns="121900" anchor="ctr" anchorCtr="0">
            <a:noAutofit/>
          </a:bodyPr>
          <a:lstStyle/>
          <a:p>
            <a:endParaRPr sz="2400">
              <a:solidFill>
                <a:srgbClr val="999999"/>
              </a:solidFill>
            </a:endParaRPr>
          </a:p>
        </p:txBody>
      </p:sp>
      <p:cxnSp>
        <p:nvCxnSpPr>
          <p:cNvPr id="696" name="Shape 696"/>
          <p:cNvCxnSpPr/>
          <p:nvPr/>
        </p:nvCxnSpPr>
        <p:spPr>
          <a:xfrm>
            <a:off x="8051516" y="2738042"/>
            <a:ext cx="852000" cy="880000"/>
          </a:xfrm>
          <a:prstGeom prst="straightConnector1">
            <a:avLst/>
          </a:prstGeom>
          <a:noFill/>
          <a:ln w="9525" cap="flat" cmpd="sng">
            <a:solidFill>
              <a:schemeClr val="tx1"/>
            </a:solidFill>
            <a:prstDash val="solid"/>
            <a:round/>
            <a:headEnd type="none" w="lg" len="lg"/>
            <a:tailEnd type="none" w="lg" len="lg"/>
          </a:ln>
        </p:spPr>
      </p:cxnSp>
      <p:sp>
        <p:nvSpPr>
          <p:cNvPr id="697" name="Shape 697"/>
          <p:cNvSpPr/>
          <p:nvPr/>
        </p:nvSpPr>
        <p:spPr>
          <a:xfrm flipH="1">
            <a:off x="4529304" y="3505230"/>
            <a:ext cx="1580000" cy="170800"/>
          </a:xfrm>
          <a:prstGeom prst="parallelogram">
            <a:avLst>
              <a:gd name="adj" fmla="val 96952"/>
            </a:avLst>
          </a:prstGeom>
          <a:solidFill>
            <a:schemeClr val="bg1">
              <a:lumMod val="65000"/>
            </a:schemeClr>
          </a:solidFill>
          <a:ln>
            <a:noFill/>
          </a:ln>
        </p:spPr>
        <p:txBody>
          <a:bodyPr wrap="square" lIns="121900" tIns="121900" rIns="121900" bIns="121900" anchor="ctr" anchorCtr="0">
            <a:noAutofit/>
          </a:bodyPr>
          <a:lstStyle/>
          <a:p>
            <a:endParaRPr sz="2400">
              <a:solidFill>
                <a:srgbClr val="999999"/>
              </a:solidFill>
            </a:endParaRPr>
          </a:p>
        </p:txBody>
      </p:sp>
      <p:sp>
        <p:nvSpPr>
          <p:cNvPr id="698" name="Shape 698"/>
          <p:cNvSpPr/>
          <p:nvPr/>
        </p:nvSpPr>
        <p:spPr>
          <a:xfrm>
            <a:off x="7393679" y="3692601"/>
            <a:ext cx="1580000" cy="170800"/>
          </a:xfrm>
          <a:prstGeom prst="parallelogram">
            <a:avLst>
              <a:gd name="adj" fmla="val 96952"/>
            </a:avLst>
          </a:prstGeom>
          <a:solidFill>
            <a:schemeClr val="tx1"/>
          </a:solidFill>
          <a:ln>
            <a:noFill/>
          </a:ln>
        </p:spPr>
        <p:txBody>
          <a:bodyPr wrap="square" lIns="121900" tIns="121900" rIns="121900" bIns="121900" anchor="ctr" anchorCtr="0">
            <a:noAutofit/>
          </a:bodyPr>
          <a:lstStyle/>
          <a:p>
            <a:endParaRPr sz="2400">
              <a:solidFill>
                <a:srgbClr val="999999"/>
              </a:solidFill>
            </a:endParaRPr>
          </a:p>
        </p:txBody>
      </p:sp>
      <p:sp>
        <p:nvSpPr>
          <p:cNvPr id="23" name="Shape 694"/>
          <p:cNvSpPr/>
          <p:nvPr/>
        </p:nvSpPr>
        <p:spPr>
          <a:xfrm flipH="1">
            <a:off x="5969290" y="3505050"/>
            <a:ext cx="1580000" cy="170800"/>
          </a:xfrm>
          <a:prstGeom prst="parallelogram">
            <a:avLst>
              <a:gd name="adj" fmla="val 96952"/>
            </a:avLst>
          </a:prstGeom>
          <a:solidFill>
            <a:schemeClr val="tx1"/>
          </a:solidFill>
          <a:ln>
            <a:noFill/>
          </a:ln>
        </p:spPr>
        <p:txBody>
          <a:bodyPr wrap="square" lIns="121900" tIns="121900" rIns="121900" bIns="121900" anchor="ctr" anchorCtr="0">
            <a:noAutofit/>
          </a:bodyPr>
          <a:lstStyle/>
          <a:p>
            <a:endParaRPr sz="2400">
              <a:solidFill>
                <a:srgbClr val="999999"/>
              </a:solidFill>
            </a:endParaRPr>
          </a:p>
        </p:txBody>
      </p:sp>
      <p:sp>
        <p:nvSpPr>
          <p:cNvPr id="24" name="Shape 697"/>
          <p:cNvSpPr/>
          <p:nvPr/>
        </p:nvSpPr>
        <p:spPr>
          <a:xfrm flipH="1">
            <a:off x="7393679" y="3505070"/>
            <a:ext cx="1580000" cy="170800"/>
          </a:xfrm>
          <a:prstGeom prst="parallelogram">
            <a:avLst>
              <a:gd name="adj" fmla="val 96952"/>
            </a:avLst>
          </a:prstGeom>
          <a:solidFill>
            <a:schemeClr val="tx1"/>
          </a:solidFill>
          <a:ln>
            <a:noFill/>
          </a:ln>
        </p:spPr>
        <p:txBody>
          <a:bodyPr wrap="square" lIns="121900" tIns="121900" rIns="121900" bIns="121900" anchor="ctr" anchorCtr="0">
            <a:noAutofit/>
          </a:bodyPr>
          <a:lstStyle/>
          <a:p>
            <a:endParaRPr sz="2400">
              <a:solidFill>
                <a:srgbClr val="999999"/>
              </a:solidFill>
            </a:endParaRPr>
          </a:p>
        </p:txBody>
      </p:sp>
      <p:cxnSp>
        <p:nvCxnSpPr>
          <p:cNvPr id="25" name="Shape 693"/>
          <p:cNvCxnSpPr/>
          <p:nvPr/>
        </p:nvCxnSpPr>
        <p:spPr>
          <a:xfrm>
            <a:off x="5216475" y="2758984"/>
            <a:ext cx="852000" cy="880000"/>
          </a:xfrm>
          <a:prstGeom prst="straightConnector1">
            <a:avLst/>
          </a:prstGeom>
          <a:noFill/>
          <a:ln w="9525" cap="flat" cmpd="sng">
            <a:solidFill>
              <a:schemeClr val="bg1">
                <a:lumMod val="65000"/>
              </a:schemeClr>
            </a:solidFill>
            <a:prstDash val="solid"/>
            <a:round/>
            <a:headEnd type="none" w="lg" len="lg"/>
            <a:tailEnd type="none" w="lg" len="lg"/>
          </a:ln>
        </p:spPr>
      </p:cxnSp>
      <p:cxnSp>
        <p:nvCxnSpPr>
          <p:cNvPr id="26" name="Shape 693"/>
          <p:cNvCxnSpPr/>
          <p:nvPr/>
        </p:nvCxnSpPr>
        <p:spPr>
          <a:xfrm>
            <a:off x="3787459" y="2768944"/>
            <a:ext cx="852000" cy="880000"/>
          </a:xfrm>
          <a:prstGeom prst="straightConnector1">
            <a:avLst/>
          </a:prstGeom>
          <a:noFill/>
          <a:ln w="9525" cap="flat" cmpd="sng">
            <a:solidFill>
              <a:schemeClr val="bg1">
                <a:lumMod val="65000"/>
              </a:schemeClr>
            </a:solidFill>
            <a:prstDash val="solid"/>
            <a:round/>
            <a:headEnd type="none" w="lg" len="lg"/>
            <a:tailEnd type="none" w="lg" len="lg"/>
          </a:ln>
        </p:spPr>
      </p:cxnSp>
      <p:sp>
        <p:nvSpPr>
          <p:cNvPr id="2" name="TextBox 1"/>
          <p:cNvSpPr txBox="1"/>
          <p:nvPr/>
        </p:nvSpPr>
        <p:spPr>
          <a:xfrm>
            <a:off x="2579770" y="2507916"/>
            <a:ext cx="1194487" cy="338554"/>
          </a:xfrm>
          <a:prstGeom prst="rect">
            <a:avLst/>
          </a:prstGeom>
          <a:noFill/>
        </p:spPr>
        <p:txBody>
          <a:bodyPr wrap="square" rtlCol="0">
            <a:spAutoFit/>
          </a:bodyPr>
          <a:lstStyle/>
          <a:p>
            <a:r>
              <a:rPr lang="en-US" sz="1600" b="1" dirty="0" smtClean="0"/>
              <a:t>  </a:t>
            </a:r>
            <a:r>
              <a:rPr lang="en-US" sz="1600" b="1" dirty="0" smtClean="0">
                <a:cs typeface="Arial" panose="020B0604020202020204" pitchFamily="34" charset="0"/>
              </a:rPr>
              <a:t>December</a:t>
            </a:r>
            <a:endParaRPr lang="en-GB" sz="1600" b="1" dirty="0">
              <a:cs typeface="Arial" panose="020B0604020202020204" pitchFamily="34" charset="0"/>
            </a:endParaRPr>
          </a:p>
        </p:txBody>
      </p:sp>
      <p:sp>
        <p:nvSpPr>
          <p:cNvPr id="3" name="TextBox 2"/>
          <p:cNvSpPr txBox="1"/>
          <p:nvPr/>
        </p:nvSpPr>
        <p:spPr>
          <a:xfrm>
            <a:off x="3881006" y="2462467"/>
            <a:ext cx="1188929" cy="369332"/>
          </a:xfrm>
          <a:prstGeom prst="rect">
            <a:avLst/>
          </a:prstGeom>
          <a:noFill/>
        </p:spPr>
        <p:txBody>
          <a:bodyPr wrap="square" rtlCol="0">
            <a:spAutoFit/>
          </a:bodyPr>
          <a:lstStyle/>
          <a:p>
            <a:r>
              <a:rPr lang="en-US" b="1" dirty="0" smtClean="0"/>
              <a:t>     </a:t>
            </a:r>
            <a:r>
              <a:rPr lang="en-US" sz="1600" b="1" dirty="0" smtClean="0"/>
              <a:t>January</a:t>
            </a:r>
            <a:endParaRPr lang="en-GB" sz="1600" b="1" dirty="0"/>
          </a:p>
        </p:txBody>
      </p:sp>
      <p:sp>
        <p:nvSpPr>
          <p:cNvPr id="4" name="TextBox 3"/>
          <p:cNvSpPr txBox="1"/>
          <p:nvPr/>
        </p:nvSpPr>
        <p:spPr>
          <a:xfrm>
            <a:off x="5453449" y="2507916"/>
            <a:ext cx="1095632" cy="338554"/>
          </a:xfrm>
          <a:prstGeom prst="rect">
            <a:avLst/>
          </a:prstGeom>
          <a:noFill/>
        </p:spPr>
        <p:txBody>
          <a:bodyPr wrap="square" rtlCol="0">
            <a:spAutoFit/>
          </a:bodyPr>
          <a:lstStyle/>
          <a:p>
            <a:r>
              <a:rPr lang="en-US" sz="1400" b="1" dirty="0" smtClean="0"/>
              <a:t>   </a:t>
            </a:r>
            <a:r>
              <a:rPr lang="en-US" sz="1600" b="1" dirty="0" smtClean="0"/>
              <a:t>February</a:t>
            </a:r>
            <a:endParaRPr lang="en-GB" sz="1600" b="1" dirty="0"/>
          </a:p>
        </p:txBody>
      </p:sp>
      <p:sp>
        <p:nvSpPr>
          <p:cNvPr id="5" name="TextBox 4"/>
          <p:cNvSpPr txBox="1"/>
          <p:nvPr/>
        </p:nvSpPr>
        <p:spPr>
          <a:xfrm>
            <a:off x="6860885" y="2507916"/>
            <a:ext cx="1092739" cy="338554"/>
          </a:xfrm>
          <a:prstGeom prst="rect">
            <a:avLst/>
          </a:prstGeom>
          <a:noFill/>
        </p:spPr>
        <p:txBody>
          <a:bodyPr wrap="square" rtlCol="0">
            <a:spAutoFit/>
          </a:bodyPr>
          <a:lstStyle/>
          <a:p>
            <a:r>
              <a:rPr lang="en-US" sz="1400" b="1" dirty="0"/>
              <a:t> </a:t>
            </a:r>
            <a:r>
              <a:rPr lang="en-US" sz="1400" b="1" dirty="0" smtClean="0"/>
              <a:t>   </a:t>
            </a:r>
            <a:r>
              <a:rPr lang="en-US" sz="1600" b="1" dirty="0" smtClean="0"/>
              <a:t>March</a:t>
            </a:r>
            <a:endParaRPr lang="en-GB" sz="1600" b="1" dirty="0"/>
          </a:p>
        </p:txBody>
      </p:sp>
      <p:sp>
        <p:nvSpPr>
          <p:cNvPr id="6" name="TextBox 5"/>
          <p:cNvSpPr txBox="1"/>
          <p:nvPr/>
        </p:nvSpPr>
        <p:spPr>
          <a:xfrm>
            <a:off x="2579770" y="4242486"/>
            <a:ext cx="1940011" cy="584775"/>
          </a:xfrm>
          <a:prstGeom prst="rect">
            <a:avLst/>
          </a:prstGeom>
          <a:noFill/>
        </p:spPr>
        <p:txBody>
          <a:bodyPr wrap="square" rtlCol="0">
            <a:spAutoFit/>
          </a:bodyPr>
          <a:lstStyle/>
          <a:p>
            <a:pPr algn="ctr"/>
            <a:r>
              <a:rPr lang="en-US" sz="1600" b="1" dirty="0" smtClean="0"/>
              <a:t>Design &amp; Construct of  Circuit</a:t>
            </a:r>
            <a:endParaRPr lang="en-GB" sz="1600" b="1" dirty="0"/>
          </a:p>
        </p:txBody>
      </p:sp>
      <p:sp>
        <p:nvSpPr>
          <p:cNvPr id="7" name="TextBox 6"/>
          <p:cNvSpPr txBox="1"/>
          <p:nvPr/>
        </p:nvSpPr>
        <p:spPr>
          <a:xfrm>
            <a:off x="4639459" y="4242486"/>
            <a:ext cx="1469845" cy="830997"/>
          </a:xfrm>
          <a:prstGeom prst="rect">
            <a:avLst/>
          </a:prstGeom>
          <a:noFill/>
        </p:spPr>
        <p:txBody>
          <a:bodyPr wrap="square" rtlCol="0">
            <a:spAutoFit/>
          </a:bodyPr>
          <a:lstStyle/>
          <a:p>
            <a:r>
              <a:rPr lang="en-US" sz="1600" b="1" dirty="0" smtClean="0"/>
              <a:t>Installation of Electronic Components</a:t>
            </a:r>
            <a:endParaRPr lang="en-GB" sz="1600" b="1" dirty="0"/>
          </a:p>
        </p:txBody>
      </p:sp>
      <p:sp>
        <p:nvSpPr>
          <p:cNvPr id="8" name="TextBox 7"/>
          <p:cNvSpPr txBox="1"/>
          <p:nvPr/>
        </p:nvSpPr>
        <p:spPr>
          <a:xfrm>
            <a:off x="6068474" y="4242466"/>
            <a:ext cx="1439355" cy="584775"/>
          </a:xfrm>
          <a:prstGeom prst="rect">
            <a:avLst/>
          </a:prstGeom>
          <a:noFill/>
        </p:spPr>
        <p:txBody>
          <a:bodyPr wrap="square" rtlCol="0">
            <a:spAutoFit/>
          </a:bodyPr>
          <a:lstStyle/>
          <a:p>
            <a:pPr algn="ctr"/>
            <a:r>
              <a:rPr lang="en-US" sz="1600" b="1" dirty="0" smtClean="0"/>
              <a:t>Waterproofing &amp; Testing</a:t>
            </a:r>
            <a:endParaRPr lang="en-GB" sz="1600" b="1" dirty="0"/>
          </a:p>
        </p:txBody>
      </p:sp>
      <p:sp>
        <p:nvSpPr>
          <p:cNvPr id="9" name="TextBox 8"/>
          <p:cNvSpPr txBox="1"/>
          <p:nvPr/>
        </p:nvSpPr>
        <p:spPr>
          <a:xfrm>
            <a:off x="7612079" y="4242466"/>
            <a:ext cx="1353170" cy="338554"/>
          </a:xfrm>
          <a:prstGeom prst="rect">
            <a:avLst/>
          </a:prstGeom>
          <a:noFill/>
        </p:spPr>
        <p:txBody>
          <a:bodyPr wrap="square" rtlCol="0">
            <a:spAutoFit/>
          </a:bodyPr>
          <a:lstStyle/>
          <a:p>
            <a:r>
              <a:rPr lang="en-US" sz="1600" b="1" dirty="0" smtClean="0"/>
              <a:t>Writing Paper</a:t>
            </a:r>
            <a:endParaRPr lang="en-GB" sz="1600" b="1" dirty="0"/>
          </a:p>
        </p:txBody>
      </p:sp>
    </p:spTree>
    <p:extLst>
      <p:ext uri="{BB962C8B-B14F-4D97-AF65-F5344CB8AC3E}">
        <p14:creationId xmlns:p14="http://schemas.microsoft.com/office/powerpoint/2010/main" val="404381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69"/>
                                        </p:tgtEl>
                                        <p:attrNameLst>
                                          <p:attrName>style.visibility</p:attrName>
                                        </p:attrNameLst>
                                      </p:cBhvr>
                                      <p:to>
                                        <p:strVal val="visible"/>
                                      </p:to>
                                    </p:set>
                                    <p:anim calcmode="lin" valueType="num">
                                      <p:cBhvr>
                                        <p:cTn id="7" dur="500" fill="hold"/>
                                        <p:tgtEl>
                                          <p:spTgt spid="669"/>
                                        </p:tgtEl>
                                        <p:attrNameLst>
                                          <p:attrName>ppt_w</p:attrName>
                                        </p:attrNameLst>
                                      </p:cBhvr>
                                      <p:tavLst>
                                        <p:tav tm="0">
                                          <p:val>
                                            <p:fltVal val="0"/>
                                          </p:val>
                                        </p:tav>
                                        <p:tav tm="100000">
                                          <p:val>
                                            <p:strVal val="#ppt_w"/>
                                          </p:val>
                                        </p:tav>
                                      </p:tavLst>
                                    </p:anim>
                                    <p:anim calcmode="lin" valueType="num">
                                      <p:cBhvr>
                                        <p:cTn id="8" dur="500" fill="hold"/>
                                        <p:tgtEl>
                                          <p:spTgt spid="669"/>
                                        </p:tgtEl>
                                        <p:attrNameLst>
                                          <p:attrName>ppt_h</p:attrName>
                                        </p:attrNameLst>
                                      </p:cBhvr>
                                      <p:tavLst>
                                        <p:tav tm="0">
                                          <p:val>
                                            <p:fltVal val="0"/>
                                          </p:val>
                                        </p:tav>
                                        <p:tav tm="100000">
                                          <p:val>
                                            <p:strVal val="#ppt_h"/>
                                          </p:val>
                                        </p:tav>
                                      </p:tavLst>
                                    </p:anim>
                                    <p:animEffect transition="in" filter="fade">
                                      <p:cBhvr>
                                        <p:cTn id="9" dur="500"/>
                                        <p:tgtEl>
                                          <p:spTgt spid="669"/>
                                        </p:tgtEl>
                                      </p:cBhvr>
                                    </p:animEffect>
                                  </p:childTnLst>
                                </p:cTn>
                              </p:par>
                              <p:par>
                                <p:cTn id="10" presetID="53" presetClass="entr" presetSubtype="16" fill="hold" nodeType="withEffect">
                                  <p:stCondLst>
                                    <p:cond delay="0"/>
                                  </p:stCondLst>
                                  <p:childTnLst>
                                    <p:set>
                                      <p:cBhvr>
                                        <p:cTn id="11" dur="1" fill="hold">
                                          <p:stCondLst>
                                            <p:cond delay="0"/>
                                          </p:stCondLst>
                                        </p:cTn>
                                        <p:tgtEl>
                                          <p:spTgt spid="687"/>
                                        </p:tgtEl>
                                        <p:attrNameLst>
                                          <p:attrName>style.visibility</p:attrName>
                                        </p:attrNameLst>
                                      </p:cBhvr>
                                      <p:to>
                                        <p:strVal val="visible"/>
                                      </p:to>
                                    </p:set>
                                    <p:anim calcmode="lin" valueType="num">
                                      <p:cBhvr>
                                        <p:cTn id="12" dur="500" fill="hold"/>
                                        <p:tgtEl>
                                          <p:spTgt spid="687"/>
                                        </p:tgtEl>
                                        <p:attrNameLst>
                                          <p:attrName>ppt_w</p:attrName>
                                        </p:attrNameLst>
                                      </p:cBhvr>
                                      <p:tavLst>
                                        <p:tav tm="0">
                                          <p:val>
                                            <p:fltVal val="0"/>
                                          </p:val>
                                        </p:tav>
                                        <p:tav tm="100000">
                                          <p:val>
                                            <p:strVal val="#ppt_w"/>
                                          </p:val>
                                        </p:tav>
                                      </p:tavLst>
                                    </p:anim>
                                    <p:anim calcmode="lin" valueType="num">
                                      <p:cBhvr>
                                        <p:cTn id="13" dur="500" fill="hold"/>
                                        <p:tgtEl>
                                          <p:spTgt spid="687"/>
                                        </p:tgtEl>
                                        <p:attrNameLst>
                                          <p:attrName>ppt_h</p:attrName>
                                        </p:attrNameLst>
                                      </p:cBhvr>
                                      <p:tavLst>
                                        <p:tav tm="0">
                                          <p:val>
                                            <p:fltVal val="0"/>
                                          </p:val>
                                        </p:tav>
                                        <p:tav tm="100000">
                                          <p:val>
                                            <p:strVal val="#ppt_h"/>
                                          </p:val>
                                        </p:tav>
                                      </p:tavLst>
                                    </p:anim>
                                    <p:animEffect transition="in" filter="fade">
                                      <p:cBhvr>
                                        <p:cTn id="14" dur="500"/>
                                        <p:tgtEl>
                                          <p:spTgt spid="68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88"/>
                                        </p:tgtEl>
                                        <p:attrNameLst>
                                          <p:attrName>style.visibility</p:attrName>
                                        </p:attrNameLst>
                                      </p:cBhvr>
                                      <p:to>
                                        <p:strVal val="visible"/>
                                      </p:to>
                                    </p:set>
                                    <p:anim calcmode="lin" valueType="num">
                                      <p:cBhvr>
                                        <p:cTn id="17" dur="500" fill="hold"/>
                                        <p:tgtEl>
                                          <p:spTgt spid="688"/>
                                        </p:tgtEl>
                                        <p:attrNameLst>
                                          <p:attrName>ppt_w</p:attrName>
                                        </p:attrNameLst>
                                      </p:cBhvr>
                                      <p:tavLst>
                                        <p:tav tm="0">
                                          <p:val>
                                            <p:fltVal val="0"/>
                                          </p:val>
                                        </p:tav>
                                        <p:tav tm="100000">
                                          <p:val>
                                            <p:strVal val="#ppt_w"/>
                                          </p:val>
                                        </p:tav>
                                      </p:tavLst>
                                    </p:anim>
                                    <p:anim calcmode="lin" valueType="num">
                                      <p:cBhvr>
                                        <p:cTn id="18" dur="500" fill="hold"/>
                                        <p:tgtEl>
                                          <p:spTgt spid="688"/>
                                        </p:tgtEl>
                                        <p:attrNameLst>
                                          <p:attrName>ppt_h</p:attrName>
                                        </p:attrNameLst>
                                      </p:cBhvr>
                                      <p:tavLst>
                                        <p:tav tm="0">
                                          <p:val>
                                            <p:fltVal val="0"/>
                                          </p:val>
                                        </p:tav>
                                        <p:tav tm="100000">
                                          <p:val>
                                            <p:strVal val="#ppt_h"/>
                                          </p:val>
                                        </p:tav>
                                      </p:tavLst>
                                    </p:anim>
                                    <p:animEffect transition="in" filter="fade">
                                      <p:cBhvr>
                                        <p:cTn id="19" dur="500"/>
                                        <p:tgtEl>
                                          <p:spTgt spid="68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89"/>
                                        </p:tgtEl>
                                        <p:attrNameLst>
                                          <p:attrName>style.visibility</p:attrName>
                                        </p:attrNameLst>
                                      </p:cBhvr>
                                      <p:to>
                                        <p:strVal val="visible"/>
                                      </p:to>
                                    </p:set>
                                    <p:anim calcmode="lin" valueType="num">
                                      <p:cBhvr>
                                        <p:cTn id="22" dur="500" fill="hold"/>
                                        <p:tgtEl>
                                          <p:spTgt spid="689"/>
                                        </p:tgtEl>
                                        <p:attrNameLst>
                                          <p:attrName>ppt_w</p:attrName>
                                        </p:attrNameLst>
                                      </p:cBhvr>
                                      <p:tavLst>
                                        <p:tav tm="0">
                                          <p:val>
                                            <p:fltVal val="0"/>
                                          </p:val>
                                        </p:tav>
                                        <p:tav tm="100000">
                                          <p:val>
                                            <p:strVal val="#ppt_w"/>
                                          </p:val>
                                        </p:tav>
                                      </p:tavLst>
                                    </p:anim>
                                    <p:anim calcmode="lin" valueType="num">
                                      <p:cBhvr>
                                        <p:cTn id="23" dur="500" fill="hold"/>
                                        <p:tgtEl>
                                          <p:spTgt spid="689"/>
                                        </p:tgtEl>
                                        <p:attrNameLst>
                                          <p:attrName>ppt_h</p:attrName>
                                        </p:attrNameLst>
                                      </p:cBhvr>
                                      <p:tavLst>
                                        <p:tav tm="0">
                                          <p:val>
                                            <p:fltVal val="0"/>
                                          </p:val>
                                        </p:tav>
                                        <p:tav tm="100000">
                                          <p:val>
                                            <p:strVal val="#ppt_h"/>
                                          </p:val>
                                        </p:tav>
                                      </p:tavLst>
                                    </p:anim>
                                    <p:animEffect transition="in" filter="fade">
                                      <p:cBhvr>
                                        <p:cTn id="24" dur="500"/>
                                        <p:tgtEl>
                                          <p:spTgt spid="68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0"/>
                                        </p:tgtEl>
                                        <p:attrNameLst>
                                          <p:attrName>style.visibility</p:attrName>
                                        </p:attrNameLst>
                                      </p:cBhvr>
                                      <p:to>
                                        <p:strVal val="visible"/>
                                      </p:to>
                                    </p:set>
                                    <p:anim calcmode="lin" valueType="num">
                                      <p:cBhvr>
                                        <p:cTn id="27" dur="500" fill="hold"/>
                                        <p:tgtEl>
                                          <p:spTgt spid="670"/>
                                        </p:tgtEl>
                                        <p:attrNameLst>
                                          <p:attrName>ppt_w</p:attrName>
                                        </p:attrNameLst>
                                      </p:cBhvr>
                                      <p:tavLst>
                                        <p:tav tm="0">
                                          <p:val>
                                            <p:fltVal val="0"/>
                                          </p:val>
                                        </p:tav>
                                        <p:tav tm="100000">
                                          <p:val>
                                            <p:strVal val="#ppt_w"/>
                                          </p:val>
                                        </p:tav>
                                      </p:tavLst>
                                    </p:anim>
                                    <p:anim calcmode="lin" valueType="num">
                                      <p:cBhvr>
                                        <p:cTn id="28" dur="500" fill="hold"/>
                                        <p:tgtEl>
                                          <p:spTgt spid="670"/>
                                        </p:tgtEl>
                                        <p:attrNameLst>
                                          <p:attrName>ppt_h</p:attrName>
                                        </p:attrNameLst>
                                      </p:cBhvr>
                                      <p:tavLst>
                                        <p:tav tm="0">
                                          <p:val>
                                            <p:fltVal val="0"/>
                                          </p:val>
                                        </p:tav>
                                        <p:tav tm="100000">
                                          <p:val>
                                            <p:strVal val="#ppt_h"/>
                                          </p:val>
                                        </p:tav>
                                      </p:tavLst>
                                    </p:anim>
                                    <p:animEffect transition="in" filter="fade">
                                      <p:cBhvr>
                                        <p:cTn id="29" dur="500"/>
                                        <p:tgtEl>
                                          <p:spTgt spid="67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72"/>
                                        </p:tgtEl>
                                        <p:attrNameLst>
                                          <p:attrName>style.visibility</p:attrName>
                                        </p:attrNameLst>
                                      </p:cBhvr>
                                      <p:to>
                                        <p:strVal val="visible"/>
                                      </p:to>
                                    </p:set>
                                    <p:anim calcmode="lin" valueType="num">
                                      <p:cBhvr>
                                        <p:cTn id="34" dur="500" fill="hold"/>
                                        <p:tgtEl>
                                          <p:spTgt spid="672"/>
                                        </p:tgtEl>
                                        <p:attrNameLst>
                                          <p:attrName>ppt_w</p:attrName>
                                        </p:attrNameLst>
                                      </p:cBhvr>
                                      <p:tavLst>
                                        <p:tav tm="0">
                                          <p:val>
                                            <p:fltVal val="0"/>
                                          </p:val>
                                        </p:tav>
                                        <p:tav tm="100000">
                                          <p:val>
                                            <p:strVal val="#ppt_w"/>
                                          </p:val>
                                        </p:tav>
                                      </p:tavLst>
                                    </p:anim>
                                    <p:anim calcmode="lin" valueType="num">
                                      <p:cBhvr>
                                        <p:cTn id="35" dur="500" fill="hold"/>
                                        <p:tgtEl>
                                          <p:spTgt spid="672"/>
                                        </p:tgtEl>
                                        <p:attrNameLst>
                                          <p:attrName>ppt_h</p:attrName>
                                        </p:attrNameLst>
                                      </p:cBhvr>
                                      <p:tavLst>
                                        <p:tav tm="0">
                                          <p:val>
                                            <p:fltVal val="0"/>
                                          </p:val>
                                        </p:tav>
                                        <p:tav tm="100000">
                                          <p:val>
                                            <p:strVal val="#ppt_h"/>
                                          </p:val>
                                        </p:tav>
                                      </p:tavLst>
                                    </p:anim>
                                    <p:animEffect transition="in" filter="fade">
                                      <p:cBhvr>
                                        <p:cTn id="36" dur="500"/>
                                        <p:tgtEl>
                                          <p:spTgt spid="672"/>
                                        </p:tgtEl>
                                      </p:cBhvr>
                                    </p:animEffect>
                                  </p:childTnLst>
                                </p:cTn>
                              </p:par>
                              <p:par>
                                <p:cTn id="37" presetID="53" presetClass="entr" presetSubtype="16" fill="hold" nodeType="withEffect">
                                  <p:stCondLst>
                                    <p:cond delay="0"/>
                                  </p:stCondLst>
                                  <p:childTnLst>
                                    <p:set>
                                      <p:cBhvr>
                                        <p:cTn id="38" dur="1" fill="hold">
                                          <p:stCondLst>
                                            <p:cond delay="0"/>
                                          </p:stCondLst>
                                        </p:cTn>
                                        <p:tgtEl>
                                          <p:spTgt spid="690"/>
                                        </p:tgtEl>
                                        <p:attrNameLst>
                                          <p:attrName>style.visibility</p:attrName>
                                        </p:attrNameLst>
                                      </p:cBhvr>
                                      <p:to>
                                        <p:strVal val="visible"/>
                                      </p:to>
                                    </p:set>
                                    <p:anim calcmode="lin" valueType="num">
                                      <p:cBhvr>
                                        <p:cTn id="39" dur="500" fill="hold"/>
                                        <p:tgtEl>
                                          <p:spTgt spid="690"/>
                                        </p:tgtEl>
                                        <p:attrNameLst>
                                          <p:attrName>ppt_w</p:attrName>
                                        </p:attrNameLst>
                                      </p:cBhvr>
                                      <p:tavLst>
                                        <p:tav tm="0">
                                          <p:val>
                                            <p:fltVal val="0"/>
                                          </p:val>
                                        </p:tav>
                                        <p:tav tm="100000">
                                          <p:val>
                                            <p:strVal val="#ppt_w"/>
                                          </p:val>
                                        </p:tav>
                                      </p:tavLst>
                                    </p:anim>
                                    <p:anim calcmode="lin" valueType="num">
                                      <p:cBhvr>
                                        <p:cTn id="40" dur="500" fill="hold"/>
                                        <p:tgtEl>
                                          <p:spTgt spid="690"/>
                                        </p:tgtEl>
                                        <p:attrNameLst>
                                          <p:attrName>ppt_h</p:attrName>
                                        </p:attrNameLst>
                                      </p:cBhvr>
                                      <p:tavLst>
                                        <p:tav tm="0">
                                          <p:val>
                                            <p:fltVal val="0"/>
                                          </p:val>
                                        </p:tav>
                                        <p:tav tm="100000">
                                          <p:val>
                                            <p:strVal val="#ppt_h"/>
                                          </p:val>
                                        </p:tav>
                                      </p:tavLst>
                                    </p:anim>
                                    <p:animEffect transition="in" filter="fade">
                                      <p:cBhvr>
                                        <p:cTn id="41" dur="500"/>
                                        <p:tgtEl>
                                          <p:spTgt spid="69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91"/>
                                        </p:tgtEl>
                                        <p:attrNameLst>
                                          <p:attrName>style.visibility</p:attrName>
                                        </p:attrNameLst>
                                      </p:cBhvr>
                                      <p:to>
                                        <p:strVal val="visible"/>
                                      </p:to>
                                    </p:set>
                                    <p:anim calcmode="lin" valueType="num">
                                      <p:cBhvr>
                                        <p:cTn id="44" dur="500" fill="hold"/>
                                        <p:tgtEl>
                                          <p:spTgt spid="691"/>
                                        </p:tgtEl>
                                        <p:attrNameLst>
                                          <p:attrName>ppt_w</p:attrName>
                                        </p:attrNameLst>
                                      </p:cBhvr>
                                      <p:tavLst>
                                        <p:tav tm="0">
                                          <p:val>
                                            <p:fltVal val="0"/>
                                          </p:val>
                                        </p:tav>
                                        <p:tav tm="100000">
                                          <p:val>
                                            <p:strVal val="#ppt_w"/>
                                          </p:val>
                                        </p:tav>
                                      </p:tavLst>
                                    </p:anim>
                                    <p:anim calcmode="lin" valueType="num">
                                      <p:cBhvr>
                                        <p:cTn id="45" dur="500" fill="hold"/>
                                        <p:tgtEl>
                                          <p:spTgt spid="691"/>
                                        </p:tgtEl>
                                        <p:attrNameLst>
                                          <p:attrName>ppt_h</p:attrName>
                                        </p:attrNameLst>
                                      </p:cBhvr>
                                      <p:tavLst>
                                        <p:tav tm="0">
                                          <p:val>
                                            <p:fltVal val="0"/>
                                          </p:val>
                                        </p:tav>
                                        <p:tav tm="100000">
                                          <p:val>
                                            <p:strVal val="#ppt_h"/>
                                          </p:val>
                                        </p:tav>
                                      </p:tavLst>
                                    </p:anim>
                                    <p:animEffect transition="in" filter="fade">
                                      <p:cBhvr>
                                        <p:cTn id="46" dur="500"/>
                                        <p:tgtEl>
                                          <p:spTgt spid="69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692"/>
                                        </p:tgtEl>
                                        <p:attrNameLst>
                                          <p:attrName>style.visibility</p:attrName>
                                        </p:attrNameLst>
                                      </p:cBhvr>
                                      <p:to>
                                        <p:strVal val="visible"/>
                                      </p:to>
                                    </p:set>
                                    <p:anim calcmode="lin" valueType="num">
                                      <p:cBhvr>
                                        <p:cTn id="49" dur="500" fill="hold"/>
                                        <p:tgtEl>
                                          <p:spTgt spid="692"/>
                                        </p:tgtEl>
                                        <p:attrNameLst>
                                          <p:attrName>ppt_w</p:attrName>
                                        </p:attrNameLst>
                                      </p:cBhvr>
                                      <p:tavLst>
                                        <p:tav tm="0">
                                          <p:val>
                                            <p:fltVal val="0"/>
                                          </p:val>
                                        </p:tav>
                                        <p:tav tm="100000">
                                          <p:val>
                                            <p:strVal val="#ppt_w"/>
                                          </p:val>
                                        </p:tav>
                                      </p:tavLst>
                                    </p:anim>
                                    <p:anim calcmode="lin" valueType="num">
                                      <p:cBhvr>
                                        <p:cTn id="50" dur="500" fill="hold"/>
                                        <p:tgtEl>
                                          <p:spTgt spid="692"/>
                                        </p:tgtEl>
                                        <p:attrNameLst>
                                          <p:attrName>ppt_h</p:attrName>
                                        </p:attrNameLst>
                                      </p:cBhvr>
                                      <p:tavLst>
                                        <p:tav tm="0">
                                          <p:val>
                                            <p:fltVal val="0"/>
                                          </p:val>
                                        </p:tav>
                                        <p:tav tm="100000">
                                          <p:val>
                                            <p:strVal val="#ppt_h"/>
                                          </p:val>
                                        </p:tav>
                                      </p:tavLst>
                                    </p:anim>
                                    <p:animEffect transition="in" filter="fade">
                                      <p:cBhvr>
                                        <p:cTn id="51" dur="500"/>
                                        <p:tgtEl>
                                          <p:spTgt spid="69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73"/>
                                        </p:tgtEl>
                                        <p:attrNameLst>
                                          <p:attrName>style.visibility</p:attrName>
                                        </p:attrNameLst>
                                      </p:cBhvr>
                                      <p:to>
                                        <p:strVal val="visible"/>
                                      </p:to>
                                    </p:set>
                                    <p:anim calcmode="lin" valueType="num">
                                      <p:cBhvr>
                                        <p:cTn id="54" dur="500" fill="hold"/>
                                        <p:tgtEl>
                                          <p:spTgt spid="673"/>
                                        </p:tgtEl>
                                        <p:attrNameLst>
                                          <p:attrName>ppt_w</p:attrName>
                                        </p:attrNameLst>
                                      </p:cBhvr>
                                      <p:tavLst>
                                        <p:tav tm="0">
                                          <p:val>
                                            <p:fltVal val="0"/>
                                          </p:val>
                                        </p:tav>
                                        <p:tav tm="100000">
                                          <p:val>
                                            <p:strVal val="#ppt_w"/>
                                          </p:val>
                                        </p:tav>
                                      </p:tavLst>
                                    </p:anim>
                                    <p:anim calcmode="lin" valueType="num">
                                      <p:cBhvr>
                                        <p:cTn id="55" dur="500" fill="hold"/>
                                        <p:tgtEl>
                                          <p:spTgt spid="673"/>
                                        </p:tgtEl>
                                        <p:attrNameLst>
                                          <p:attrName>ppt_h</p:attrName>
                                        </p:attrNameLst>
                                      </p:cBhvr>
                                      <p:tavLst>
                                        <p:tav tm="0">
                                          <p:val>
                                            <p:fltVal val="0"/>
                                          </p:val>
                                        </p:tav>
                                        <p:tav tm="100000">
                                          <p:val>
                                            <p:strVal val="#ppt_h"/>
                                          </p:val>
                                        </p:tav>
                                      </p:tavLst>
                                    </p:anim>
                                    <p:animEffect transition="in" filter="fade">
                                      <p:cBhvr>
                                        <p:cTn id="56" dur="500"/>
                                        <p:tgtEl>
                                          <p:spTgt spid="67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75"/>
                                        </p:tgtEl>
                                        <p:attrNameLst>
                                          <p:attrName>style.visibility</p:attrName>
                                        </p:attrNameLst>
                                      </p:cBhvr>
                                      <p:to>
                                        <p:strVal val="visible"/>
                                      </p:to>
                                    </p:set>
                                    <p:anim calcmode="lin" valueType="num">
                                      <p:cBhvr>
                                        <p:cTn id="61" dur="500" fill="hold"/>
                                        <p:tgtEl>
                                          <p:spTgt spid="675"/>
                                        </p:tgtEl>
                                        <p:attrNameLst>
                                          <p:attrName>ppt_w</p:attrName>
                                        </p:attrNameLst>
                                      </p:cBhvr>
                                      <p:tavLst>
                                        <p:tav tm="0">
                                          <p:val>
                                            <p:fltVal val="0"/>
                                          </p:val>
                                        </p:tav>
                                        <p:tav tm="100000">
                                          <p:val>
                                            <p:strVal val="#ppt_w"/>
                                          </p:val>
                                        </p:tav>
                                      </p:tavLst>
                                    </p:anim>
                                    <p:anim calcmode="lin" valueType="num">
                                      <p:cBhvr>
                                        <p:cTn id="62" dur="500" fill="hold"/>
                                        <p:tgtEl>
                                          <p:spTgt spid="675"/>
                                        </p:tgtEl>
                                        <p:attrNameLst>
                                          <p:attrName>ppt_h</p:attrName>
                                        </p:attrNameLst>
                                      </p:cBhvr>
                                      <p:tavLst>
                                        <p:tav tm="0">
                                          <p:val>
                                            <p:fltVal val="0"/>
                                          </p:val>
                                        </p:tav>
                                        <p:tav tm="100000">
                                          <p:val>
                                            <p:strVal val="#ppt_h"/>
                                          </p:val>
                                        </p:tav>
                                      </p:tavLst>
                                    </p:anim>
                                    <p:animEffect transition="in" filter="fade">
                                      <p:cBhvr>
                                        <p:cTn id="63" dur="500"/>
                                        <p:tgtEl>
                                          <p:spTgt spid="675"/>
                                        </p:tgtEl>
                                      </p:cBhvr>
                                    </p:animEffect>
                                  </p:childTnLst>
                                </p:cTn>
                              </p:par>
                              <p:par>
                                <p:cTn id="64" presetID="53" presetClass="entr" presetSubtype="16" fill="hold" nodeType="withEffect">
                                  <p:stCondLst>
                                    <p:cond delay="0"/>
                                  </p:stCondLst>
                                  <p:childTnLst>
                                    <p:set>
                                      <p:cBhvr>
                                        <p:cTn id="65" dur="1" fill="hold">
                                          <p:stCondLst>
                                            <p:cond delay="0"/>
                                          </p:stCondLst>
                                        </p:cTn>
                                        <p:tgtEl>
                                          <p:spTgt spid="693"/>
                                        </p:tgtEl>
                                        <p:attrNameLst>
                                          <p:attrName>style.visibility</p:attrName>
                                        </p:attrNameLst>
                                      </p:cBhvr>
                                      <p:to>
                                        <p:strVal val="visible"/>
                                      </p:to>
                                    </p:set>
                                    <p:anim calcmode="lin" valueType="num">
                                      <p:cBhvr>
                                        <p:cTn id="66" dur="500" fill="hold"/>
                                        <p:tgtEl>
                                          <p:spTgt spid="693"/>
                                        </p:tgtEl>
                                        <p:attrNameLst>
                                          <p:attrName>ppt_w</p:attrName>
                                        </p:attrNameLst>
                                      </p:cBhvr>
                                      <p:tavLst>
                                        <p:tav tm="0">
                                          <p:val>
                                            <p:fltVal val="0"/>
                                          </p:val>
                                        </p:tav>
                                        <p:tav tm="100000">
                                          <p:val>
                                            <p:strVal val="#ppt_w"/>
                                          </p:val>
                                        </p:tav>
                                      </p:tavLst>
                                    </p:anim>
                                    <p:anim calcmode="lin" valueType="num">
                                      <p:cBhvr>
                                        <p:cTn id="67" dur="500" fill="hold"/>
                                        <p:tgtEl>
                                          <p:spTgt spid="693"/>
                                        </p:tgtEl>
                                        <p:attrNameLst>
                                          <p:attrName>ppt_h</p:attrName>
                                        </p:attrNameLst>
                                      </p:cBhvr>
                                      <p:tavLst>
                                        <p:tav tm="0">
                                          <p:val>
                                            <p:fltVal val="0"/>
                                          </p:val>
                                        </p:tav>
                                        <p:tav tm="100000">
                                          <p:val>
                                            <p:strVal val="#ppt_h"/>
                                          </p:val>
                                        </p:tav>
                                      </p:tavLst>
                                    </p:anim>
                                    <p:animEffect transition="in" filter="fade">
                                      <p:cBhvr>
                                        <p:cTn id="68" dur="500"/>
                                        <p:tgtEl>
                                          <p:spTgt spid="69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94"/>
                                        </p:tgtEl>
                                        <p:attrNameLst>
                                          <p:attrName>style.visibility</p:attrName>
                                        </p:attrNameLst>
                                      </p:cBhvr>
                                      <p:to>
                                        <p:strVal val="visible"/>
                                      </p:to>
                                    </p:set>
                                    <p:anim calcmode="lin" valueType="num">
                                      <p:cBhvr>
                                        <p:cTn id="71" dur="500" fill="hold"/>
                                        <p:tgtEl>
                                          <p:spTgt spid="694"/>
                                        </p:tgtEl>
                                        <p:attrNameLst>
                                          <p:attrName>ppt_w</p:attrName>
                                        </p:attrNameLst>
                                      </p:cBhvr>
                                      <p:tavLst>
                                        <p:tav tm="0">
                                          <p:val>
                                            <p:fltVal val="0"/>
                                          </p:val>
                                        </p:tav>
                                        <p:tav tm="100000">
                                          <p:val>
                                            <p:strVal val="#ppt_w"/>
                                          </p:val>
                                        </p:tav>
                                      </p:tavLst>
                                    </p:anim>
                                    <p:anim calcmode="lin" valueType="num">
                                      <p:cBhvr>
                                        <p:cTn id="72" dur="500" fill="hold"/>
                                        <p:tgtEl>
                                          <p:spTgt spid="694"/>
                                        </p:tgtEl>
                                        <p:attrNameLst>
                                          <p:attrName>ppt_h</p:attrName>
                                        </p:attrNameLst>
                                      </p:cBhvr>
                                      <p:tavLst>
                                        <p:tav tm="0">
                                          <p:val>
                                            <p:fltVal val="0"/>
                                          </p:val>
                                        </p:tav>
                                        <p:tav tm="100000">
                                          <p:val>
                                            <p:strVal val="#ppt_h"/>
                                          </p:val>
                                        </p:tav>
                                      </p:tavLst>
                                    </p:anim>
                                    <p:animEffect transition="in" filter="fade">
                                      <p:cBhvr>
                                        <p:cTn id="73" dur="500"/>
                                        <p:tgtEl>
                                          <p:spTgt spid="69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95"/>
                                        </p:tgtEl>
                                        <p:attrNameLst>
                                          <p:attrName>style.visibility</p:attrName>
                                        </p:attrNameLst>
                                      </p:cBhvr>
                                      <p:to>
                                        <p:strVal val="visible"/>
                                      </p:to>
                                    </p:set>
                                    <p:anim calcmode="lin" valueType="num">
                                      <p:cBhvr>
                                        <p:cTn id="76" dur="500" fill="hold"/>
                                        <p:tgtEl>
                                          <p:spTgt spid="695"/>
                                        </p:tgtEl>
                                        <p:attrNameLst>
                                          <p:attrName>ppt_w</p:attrName>
                                        </p:attrNameLst>
                                      </p:cBhvr>
                                      <p:tavLst>
                                        <p:tav tm="0">
                                          <p:val>
                                            <p:fltVal val="0"/>
                                          </p:val>
                                        </p:tav>
                                        <p:tav tm="100000">
                                          <p:val>
                                            <p:strVal val="#ppt_w"/>
                                          </p:val>
                                        </p:tav>
                                      </p:tavLst>
                                    </p:anim>
                                    <p:anim calcmode="lin" valueType="num">
                                      <p:cBhvr>
                                        <p:cTn id="77" dur="500" fill="hold"/>
                                        <p:tgtEl>
                                          <p:spTgt spid="695"/>
                                        </p:tgtEl>
                                        <p:attrNameLst>
                                          <p:attrName>ppt_h</p:attrName>
                                        </p:attrNameLst>
                                      </p:cBhvr>
                                      <p:tavLst>
                                        <p:tav tm="0">
                                          <p:val>
                                            <p:fltVal val="0"/>
                                          </p:val>
                                        </p:tav>
                                        <p:tav tm="100000">
                                          <p:val>
                                            <p:strVal val="#ppt_h"/>
                                          </p:val>
                                        </p:tav>
                                      </p:tavLst>
                                    </p:anim>
                                    <p:animEffect transition="in" filter="fade">
                                      <p:cBhvr>
                                        <p:cTn id="78" dur="500"/>
                                        <p:tgtEl>
                                          <p:spTgt spid="69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676"/>
                                        </p:tgtEl>
                                        <p:attrNameLst>
                                          <p:attrName>style.visibility</p:attrName>
                                        </p:attrNameLst>
                                      </p:cBhvr>
                                      <p:to>
                                        <p:strVal val="visible"/>
                                      </p:to>
                                    </p:set>
                                    <p:anim calcmode="lin" valueType="num">
                                      <p:cBhvr>
                                        <p:cTn id="81" dur="500" fill="hold"/>
                                        <p:tgtEl>
                                          <p:spTgt spid="676"/>
                                        </p:tgtEl>
                                        <p:attrNameLst>
                                          <p:attrName>ppt_w</p:attrName>
                                        </p:attrNameLst>
                                      </p:cBhvr>
                                      <p:tavLst>
                                        <p:tav tm="0">
                                          <p:val>
                                            <p:fltVal val="0"/>
                                          </p:val>
                                        </p:tav>
                                        <p:tav tm="100000">
                                          <p:val>
                                            <p:strVal val="#ppt_w"/>
                                          </p:val>
                                        </p:tav>
                                      </p:tavLst>
                                    </p:anim>
                                    <p:anim calcmode="lin" valueType="num">
                                      <p:cBhvr>
                                        <p:cTn id="82" dur="500" fill="hold"/>
                                        <p:tgtEl>
                                          <p:spTgt spid="676"/>
                                        </p:tgtEl>
                                        <p:attrNameLst>
                                          <p:attrName>ppt_h</p:attrName>
                                        </p:attrNameLst>
                                      </p:cBhvr>
                                      <p:tavLst>
                                        <p:tav tm="0">
                                          <p:val>
                                            <p:fltVal val="0"/>
                                          </p:val>
                                        </p:tav>
                                        <p:tav tm="100000">
                                          <p:val>
                                            <p:strVal val="#ppt_h"/>
                                          </p:val>
                                        </p:tav>
                                      </p:tavLst>
                                    </p:anim>
                                    <p:animEffect transition="in" filter="fade">
                                      <p:cBhvr>
                                        <p:cTn id="83" dur="500"/>
                                        <p:tgtEl>
                                          <p:spTgt spid="676"/>
                                        </p:tgtEl>
                                      </p:cBhvr>
                                    </p:animEffect>
                                  </p:childTnLst>
                                </p:cTn>
                              </p:par>
                              <p:par>
                                <p:cTn id="84" presetID="53" presetClass="entr" presetSubtype="16" fill="hold" nodeType="withEffect">
                                  <p:stCondLst>
                                    <p:cond delay="0"/>
                                  </p:stCondLst>
                                  <p:childTnLst>
                                    <p:set>
                                      <p:cBhvr>
                                        <p:cTn id="85" dur="1" fill="hold">
                                          <p:stCondLst>
                                            <p:cond delay="0"/>
                                          </p:stCondLst>
                                        </p:cTn>
                                        <p:tgtEl>
                                          <p:spTgt spid="696"/>
                                        </p:tgtEl>
                                        <p:attrNameLst>
                                          <p:attrName>style.visibility</p:attrName>
                                        </p:attrNameLst>
                                      </p:cBhvr>
                                      <p:to>
                                        <p:strVal val="visible"/>
                                      </p:to>
                                    </p:set>
                                    <p:anim calcmode="lin" valueType="num">
                                      <p:cBhvr>
                                        <p:cTn id="86" dur="500" fill="hold"/>
                                        <p:tgtEl>
                                          <p:spTgt spid="696"/>
                                        </p:tgtEl>
                                        <p:attrNameLst>
                                          <p:attrName>ppt_w</p:attrName>
                                        </p:attrNameLst>
                                      </p:cBhvr>
                                      <p:tavLst>
                                        <p:tav tm="0">
                                          <p:val>
                                            <p:fltVal val="0"/>
                                          </p:val>
                                        </p:tav>
                                        <p:tav tm="100000">
                                          <p:val>
                                            <p:strVal val="#ppt_w"/>
                                          </p:val>
                                        </p:tav>
                                      </p:tavLst>
                                    </p:anim>
                                    <p:anim calcmode="lin" valueType="num">
                                      <p:cBhvr>
                                        <p:cTn id="87" dur="500" fill="hold"/>
                                        <p:tgtEl>
                                          <p:spTgt spid="696"/>
                                        </p:tgtEl>
                                        <p:attrNameLst>
                                          <p:attrName>ppt_h</p:attrName>
                                        </p:attrNameLst>
                                      </p:cBhvr>
                                      <p:tavLst>
                                        <p:tav tm="0">
                                          <p:val>
                                            <p:fltVal val="0"/>
                                          </p:val>
                                        </p:tav>
                                        <p:tav tm="100000">
                                          <p:val>
                                            <p:strVal val="#ppt_h"/>
                                          </p:val>
                                        </p:tav>
                                      </p:tavLst>
                                    </p:anim>
                                    <p:animEffect transition="in" filter="fade">
                                      <p:cBhvr>
                                        <p:cTn id="88" dur="500"/>
                                        <p:tgtEl>
                                          <p:spTgt spid="69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697"/>
                                        </p:tgtEl>
                                        <p:attrNameLst>
                                          <p:attrName>style.visibility</p:attrName>
                                        </p:attrNameLst>
                                      </p:cBhvr>
                                      <p:to>
                                        <p:strVal val="visible"/>
                                      </p:to>
                                    </p:set>
                                    <p:anim calcmode="lin" valueType="num">
                                      <p:cBhvr>
                                        <p:cTn id="91" dur="500" fill="hold"/>
                                        <p:tgtEl>
                                          <p:spTgt spid="697"/>
                                        </p:tgtEl>
                                        <p:attrNameLst>
                                          <p:attrName>ppt_w</p:attrName>
                                        </p:attrNameLst>
                                      </p:cBhvr>
                                      <p:tavLst>
                                        <p:tav tm="0">
                                          <p:val>
                                            <p:fltVal val="0"/>
                                          </p:val>
                                        </p:tav>
                                        <p:tav tm="100000">
                                          <p:val>
                                            <p:strVal val="#ppt_w"/>
                                          </p:val>
                                        </p:tav>
                                      </p:tavLst>
                                    </p:anim>
                                    <p:anim calcmode="lin" valueType="num">
                                      <p:cBhvr>
                                        <p:cTn id="92" dur="500" fill="hold"/>
                                        <p:tgtEl>
                                          <p:spTgt spid="697"/>
                                        </p:tgtEl>
                                        <p:attrNameLst>
                                          <p:attrName>ppt_h</p:attrName>
                                        </p:attrNameLst>
                                      </p:cBhvr>
                                      <p:tavLst>
                                        <p:tav tm="0">
                                          <p:val>
                                            <p:fltVal val="0"/>
                                          </p:val>
                                        </p:tav>
                                        <p:tav tm="100000">
                                          <p:val>
                                            <p:strVal val="#ppt_h"/>
                                          </p:val>
                                        </p:tav>
                                      </p:tavLst>
                                    </p:anim>
                                    <p:animEffect transition="in" filter="fade">
                                      <p:cBhvr>
                                        <p:cTn id="93" dur="500"/>
                                        <p:tgtEl>
                                          <p:spTgt spid="697"/>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98"/>
                                        </p:tgtEl>
                                        <p:attrNameLst>
                                          <p:attrName>style.visibility</p:attrName>
                                        </p:attrNameLst>
                                      </p:cBhvr>
                                      <p:to>
                                        <p:strVal val="visible"/>
                                      </p:to>
                                    </p:set>
                                    <p:anim calcmode="lin" valueType="num">
                                      <p:cBhvr>
                                        <p:cTn id="96" dur="500" fill="hold"/>
                                        <p:tgtEl>
                                          <p:spTgt spid="698"/>
                                        </p:tgtEl>
                                        <p:attrNameLst>
                                          <p:attrName>ppt_w</p:attrName>
                                        </p:attrNameLst>
                                      </p:cBhvr>
                                      <p:tavLst>
                                        <p:tav tm="0">
                                          <p:val>
                                            <p:fltVal val="0"/>
                                          </p:val>
                                        </p:tav>
                                        <p:tav tm="100000">
                                          <p:val>
                                            <p:strVal val="#ppt_w"/>
                                          </p:val>
                                        </p:tav>
                                      </p:tavLst>
                                    </p:anim>
                                    <p:anim calcmode="lin" valueType="num">
                                      <p:cBhvr>
                                        <p:cTn id="97" dur="500" fill="hold"/>
                                        <p:tgtEl>
                                          <p:spTgt spid="698"/>
                                        </p:tgtEl>
                                        <p:attrNameLst>
                                          <p:attrName>ppt_h</p:attrName>
                                        </p:attrNameLst>
                                      </p:cBhvr>
                                      <p:tavLst>
                                        <p:tav tm="0">
                                          <p:val>
                                            <p:fltVal val="0"/>
                                          </p:val>
                                        </p:tav>
                                        <p:tav tm="100000">
                                          <p:val>
                                            <p:strVal val="#ppt_h"/>
                                          </p:val>
                                        </p:tav>
                                      </p:tavLst>
                                    </p:anim>
                                    <p:animEffect transition="in" filter="fade">
                                      <p:cBhvr>
                                        <p:cTn id="98" dur="500"/>
                                        <p:tgtEl>
                                          <p:spTgt spid="698"/>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679"/>
                                        </p:tgtEl>
                                        <p:attrNameLst>
                                          <p:attrName>style.visibility</p:attrName>
                                        </p:attrNameLst>
                                      </p:cBhvr>
                                      <p:to>
                                        <p:strVal val="visible"/>
                                      </p:to>
                                    </p:set>
                                    <p:anim calcmode="lin" valueType="num">
                                      <p:cBhvr>
                                        <p:cTn id="101" dur="500" fill="hold"/>
                                        <p:tgtEl>
                                          <p:spTgt spid="679"/>
                                        </p:tgtEl>
                                        <p:attrNameLst>
                                          <p:attrName>ppt_w</p:attrName>
                                        </p:attrNameLst>
                                      </p:cBhvr>
                                      <p:tavLst>
                                        <p:tav tm="0">
                                          <p:val>
                                            <p:fltVal val="0"/>
                                          </p:val>
                                        </p:tav>
                                        <p:tav tm="100000">
                                          <p:val>
                                            <p:strVal val="#ppt_w"/>
                                          </p:val>
                                        </p:tav>
                                      </p:tavLst>
                                    </p:anim>
                                    <p:anim calcmode="lin" valueType="num">
                                      <p:cBhvr>
                                        <p:cTn id="102" dur="500" fill="hold"/>
                                        <p:tgtEl>
                                          <p:spTgt spid="679"/>
                                        </p:tgtEl>
                                        <p:attrNameLst>
                                          <p:attrName>ppt_h</p:attrName>
                                        </p:attrNameLst>
                                      </p:cBhvr>
                                      <p:tavLst>
                                        <p:tav tm="0">
                                          <p:val>
                                            <p:fltVal val="0"/>
                                          </p:val>
                                        </p:tav>
                                        <p:tav tm="100000">
                                          <p:val>
                                            <p:strVal val="#ppt_h"/>
                                          </p:val>
                                        </p:tav>
                                      </p:tavLst>
                                    </p:anim>
                                    <p:animEffect transition="in" filter="fade">
                                      <p:cBhvr>
                                        <p:cTn id="103" dur="500"/>
                                        <p:tgtEl>
                                          <p:spTgt spid="679"/>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p:cTn id="111" dur="500" fill="hold"/>
                                        <p:tgtEl>
                                          <p:spTgt spid="24"/>
                                        </p:tgtEl>
                                        <p:attrNameLst>
                                          <p:attrName>ppt_w</p:attrName>
                                        </p:attrNameLst>
                                      </p:cBhvr>
                                      <p:tavLst>
                                        <p:tav tm="0">
                                          <p:val>
                                            <p:fltVal val="0"/>
                                          </p:val>
                                        </p:tav>
                                        <p:tav tm="100000">
                                          <p:val>
                                            <p:strVal val="#ppt_w"/>
                                          </p:val>
                                        </p:tav>
                                      </p:tavLst>
                                    </p:anim>
                                    <p:anim calcmode="lin" valueType="num">
                                      <p:cBhvr>
                                        <p:cTn id="112" dur="500" fill="hold"/>
                                        <p:tgtEl>
                                          <p:spTgt spid="24"/>
                                        </p:tgtEl>
                                        <p:attrNameLst>
                                          <p:attrName>ppt_h</p:attrName>
                                        </p:attrNameLst>
                                      </p:cBhvr>
                                      <p:tavLst>
                                        <p:tav tm="0">
                                          <p:val>
                                            <p:fltVal val="0"/>
                                          </p:val>
                                        </p:tav>
                                        <p:tav tm="100000">
                                          <p:val>
                                            <p:strVal val="#ppt_h"/>
                                          </p:val>
                                        </p:tav>
                                      </p:tavLst>
                                    </p:anim>
                                    <p:animEffect transition="in" filter="fade">
                                      <p:cBhvr>
                                        <p:cTn id="113" dur="500"/>
                                        <p:tgtEl>
                                          <p:spTgt spid="24"/>
                                        </p:tgtEl>
                                      </p:cBhvr>
                                    </p:animEffect>
                                  </p:childTnLst>
                                </p:cTn>
                              </p:par>
                              <p:par>
                                <p:cTn id="114" presetID="53" presetClass="entr" presetSubtype="16" fill="hold" nodeType="withEffect">
                                  <p:stCondLst>
                                    <p:cond delay="0"/>
                                  </p:stCondLst>
                                  <p:childTnLst>
                                    <p:set>
                                      <p:cBhvr>
                                        <p:cTn id="115" dur="1" fill="hold">
                                          <p:stCondLst>
                                            <p:cond delay="0"/>
                                          </p:stCondLst>
                                        </p:cTn>
                                        <p:tgtEl>
                                          <p:spTgt spid="25"/>
                                        </p:tgtEl>
                                        <p:attrNameLst>
                                          <p:attrName>style.visibility</p:attrName>
                                        </p:attrNameLst>
                                      </p:cBhvr>
                                      <p:to>
                                        <p:strVal val="visible"/>
                                      </p:to>
                                    </p:set>
                                    <p:anim calcmode="lin" valueType="num">
                                      <p:cBhvr>
                                        <p:cTn id="116" dur="500" fill="hold"/>
                                        <p:tgtEl>
                                          <p:spTgt spid="25"/>
                                        </p:tgtEl>
                                        <p:attrNameLst>
                                          <p:attrName>ppt_w</p:attrName>
                                        </p:attrNameLst>
                                      </p:cBhvr>
                                      <p:tavLst>
                                        <p:tav tm="0">
                                          <p:val>
                                            <p:fltVal val="0"/>
                                          </p:val>
                                        </p:tav>
                                        <p:tav tm="100000">
                                          <p:val>
                                            <p:strVal val="#ppt_w"/>
                                          </p:val>
                                        </p:tav>
                                      </p:tavLst>
                                    </p:anim>
                                    <p:anim calcmode="lin" valueType="num">
                                      <p:cBhvr>
                                        <p:cTn id="117" dur="500" fill="hold"/>
                                        <p:tgtEl>
                                          <p:spTgt spid="25"/>
                                        </p:tgtEl>
                                        <p:attrNameLst>
                                          <p:attrName>ppt_h</p:attrName>
                                        </p:attrNameLst>
                                      </p:cBhvr>
                                      <p:tavLst>
                                        <p:tav tm="0">
                                          <p:val>
                                            <p:fltVal val="0"/>
                                          </p:val>
                                        </p:tav>
                                        <p:tav tm="100000">
                                          <p:val>
                                            <p:strVal val="#ppt_h"/>
                                          </p:val>
                                        </p:tav>
                                      </p:tavLst>
                                    </p:anim>
                                    <p:animEffect transition="in" filter="fade">
                                      <p:cBhvr>
                                        <p:cTn id="118" dur="500"/>
                                        <p:tgtEl>
                                          <p:spTgt spid="25"/>
                                        </p:tgtEl>
                                      </p:cBhvr>
                                    </p:animEffect>
                                  </p:childTnLst>
                                </p:cTn>
                              </p:par>
                              <p:par>
                                <p:cTn id="119" presetID="53" presetClass="entr" presetSubtype="16" fill="hold" nodeType="with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p:cTn id="121" dur="500" fill="hold"/>
                                        <p:tgtEl>
                                          <p:spTgt spid="26"/>
                                        </p:tgtEl>
                                        <p:attrNameLst>
                                          <p:attrName>ppt_w</p:attrName>
                                        </p:attrNameLst>
                                      </p:cBhvr>
                                      <p:tavLst>
                                        <p:tav tm="0">
                                          <p:val>
                                            <p:fltVal val="0"/>
                                          </p:val>
                                        </p:tav>
                                        <p:tav tm="100000">
                                          <p:val>
                                            <p:strVal val="#ppt_w"/>
                                          </p:val>
                                        </p:tav>
                                      </p:tavLst>
                                    </p:anim>
                                    <p:anim calcmode="lin" valueType="num">
                                      <p:cBhvr>
                                        <p:cTn id="122" dur="500" fill="hold"/>
                                        <p:tgtEl>
                                          <p:spTgt spid="26"/>
                                        </p:tgtEl>
                                        <p:attrNameLst>
                                          <p:attrName>ppt_h</p:attrName>
                                        </p:attrNameLst>
                                      </p:cBhvr>
                                      <p:tavLst>
                                        <p:tav tm="0">
                                          <p:val>
                                            <p:fltVal val="0"/>
                                          </p:val>
                                        </p:tav>
                                        <p:tav tm="100000">
                                          <p:val>
                                            <p:strVal val="#ppt_h"/>
                                          </p:val>
                                        </p:tav>
                                      </p:tavLst>
                                    </p:anim>
                                    <p:animEffect transition="in" filter="fade">
                                      <p:cBhvr>
                                        <p:cTn id="1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 grpId="0"/>
      <p:bldP spid="670" grpId="0"/>
      <p:bldP spid="672" grpId="0"/>
      <p:bldP spid="673" grpId="0"/>
      <p:bldP spid="675" grpId="0"/>
      <p:bldP spid="676" grpId="0"/>
      <p:bldP spid="679" grpId="0"/>
      <p:bldP spid="688" grpId="0" animBg="1"/>
      <p:bldP spid="689" grpId="0" animBg="1"/>
      <p:bldP spid="691" grpId="0" animBg="1"/>
      <p:bldP spid="692" grpId="0" animBg="1"/>
      <p:bldP spid="694" grpId="0" animBg="1"/>
      <p:bldP spid="695" grpId="0" animBg="1"/>
      <p:bldP spid="697" grpId="0" animBg="1"/>
      <p:bldP spid="698"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Conclusion &amp; Future Works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7224" y="2029968"/>
            <a:ext cx="10988475" cy="4306824"/>
          </a:xfrm>
        </p:spPr>
        <p:txBody>
          <a:bodyPr>
            <a:normAutofit fontScale="92500"/>
          </a:bodyPr>
          <a:lstStyle/>
          <a:p>
            <a:pPr algn="just">
              <a:lnSpc>
                <a:spcPct val="150000"/>
              </a:lnSpc>
              <a:buFont typeface="Arial" panose="020B0604020202020204" pitchFamily="34" charset="0"/>
              <a:buChar char="•"/>
            </a:pPr>
            <a:r>
              <a:rPr lang="en-US" dirty="0"/>
              <a:t> </a:t>
            </a:r>
            <a:r>
              <a:rPr lang="en-US" sz="2200" dirty="0">
                <a:latin typeface="Arial" panose="020B0604020202020204" pitchFamily="34" charset="0"/>
                <a:cs typeface="Arial" panose="020B0604020202020204" pitchFamily="34" charset="0"/>
              </a:rPr>
              <a:t>The </a:t>
            </a:r>
            <a:r>
              <a:rPr lang="en-US" sz="2200" dirty="0" smtClean="0">
                <a:latin typeface="Arial" panose="020B0604020202020204" pitchFamily="34" charset="0"/>
                <a:cs typeface="Arial" panose="020B0604020202020204" pitchFamily="34" charset="0"/>
              </a:rPr>
              <a:t>underwater fish </a:t>
            </a:r>
            <a:r>
              <a:rPr lang="en-US" sz="2200" dirty="0">
                <a:latin typeface="Arial" panose="020B0604020202020204" pitchFamily="34" charset="0"/>
                <a:cs typeface="Arial" panose="020B0604020202020204" pitchFamily="34" charset="0"/>
              </a:rPr>
              <a:t>robot is extremely tricky to </a:t>
            </a:r>
            <a:r>
              <a:rPr lang="en-US" sz="2200" dirty="0" smtClean="0">
                <a:latin typeface="Arial" panose="020B0604020202020204" pitchFamily="34" charset="0"/>
                <a:cs typeface="Arial" panose="020B0604020202020204" pitchFamily="34" charset="0"/>
              </a:rPr>
              <a:t>operate </a:t>
            </a:r>
            <a:r>
              <a:rPr lang="en-US" sz="2200" dirty="0">
                <a:latin typeface="Arial" panose="020B0604020202020204" pitchFamily="34" charset="0"/>
                <a:cs typeface="Arial" panose="020B0604020202020204" pitchFamily="34" charset="0"/>
              </a:rPr>
              <a:t>underwater real life situations but works to reveal the concept in a swimming pool well. </a:t>
            </a:r>
            <a:endParaRPr lang="en-US" sz="2200" dirty="0" smtClean="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The target following and detection technique worked competent using Image sensor and ultrasonic , in future I will work on it more to put PID for the  precise autonomous control</a:t>
            </a:r>
            <a:r>
              <a:rPr lang="en-US" sz="2200" dirty="0" smtClean="0">
                <a:latin typeface="Arial" panose="020B0604020202020204" pitchFamily="34" charset="0"/>
                <a:cs typeface="Arial" panose="020B0604020202020204" pitchFamily="34" charset="0"/>
              </a:rPr>
              <a:t>.</a:t>
            </a:r>
          </a:p>
          <a:p>
            <a:pPr marL="0" indent="0" algn="just">
              <a:lnSpc>
                <a:spcPct val="150000"/>
              </a:lnSpc>
              <a:buNone/>
            </a:pPr>
            <a:endParaRPr lang="en-US" sz="2200"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A Computational Fluid Dynamics Analysis </a:t>
            </a:r>
            <a:r>
              <a:rPr lang="en-US" sz="2200" dirty="0" smtClean="0">
                <a:latin typeface="Arial" panose="020B0604020202020204" pitchFamily="34" charset="0"/>
                <a:cs typeface="Arial" panose="020B0604020202020204" pitchFamily="34" charset="0"/>
              </a:rPr>
              <a:t> will </a:t>
            </a:r>
            <a:r>
              <a:rPr lang="en-US" sz="2200" dirty="0">
                <a:latin typeface="Arial" panose="020B0604020202020204" pitchFamily="34" charset="0"/>
                <a:cs typeface="Arial" panose="020B0604020202020204" pitchFamily="34" charset="0"/>
              </a:rPr>
              <a:t>be applied on it.</a:t>
            </a:r>
          </a:p>
        </p:txBody>
      </p:sp>
    </p:spTree>
    <p:extLst>
      <p:ext uri="{BB962C8B-B14F-4D97-AF65-F5344CB8AC3E}">
        <p14:creationId xmlns:p14="http://schemas.microsoft.com/office/powerpoint/2010/main" val="3305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References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5578" y="1763486"/>
            <a:ext cx="10894804" cy="4513746"/>
          </a:xfrm>
        </p:spPr>
        <p:txBody>
          <a:bodyPr>
            <a:noAutofit/>
          </a:bodyPr>
          <a:lstStyle/>
          <a:p>
            <a:pPr algn="just">
              <a:lnSpc>
                <a:spcPct val="160000"/>
              </a:lnSpc>
              <a:buFont typeface="Arial" pitchFamily="34" charset="0"/>
              <a:buChar char="•"/>
            </a:pPr>
            <a:r>
              <a:rPr lang="en-GB" sz="1400" dirty="0">
                <a:latin typeface="Arial" panose="020B0604020202020204" pitchFamily="34" charset="0"/>
                <a:cs typeface="Arial" panose="020B0604020202020204" pitchFamily="34" charset="0"/>
              </a:rPr>
              <a:t>Zhao, Wei, </a:t>
            </a:r>
            <a:r>
              <a:rPr lang="en-GB" sz="1400" dirty="0" err="1">
                <a:latin typeface="Arial" panose="020B0604020202020204" pitchFamily="34" charset="0"/>
                <a:cs typeface="Arial" panose="020B0604020202020204" pitchFamily="34" charset="0"/>
              </a:rPr>
              <a:t>Yonghui</a:t>
            </a:r>
            <a:r>
              <a:rPr lang="en-GB" sz="1400" dirty="0">
                <a:latin typeface="Arial" panose="020B0604020202020204" pitchFamily="34" charset="0"/>
                <a:cs typeface="Arial" panose="020B0604020202020204" pitchFamily="34" charset="0"/>
              </a:rPr>
              <a:t> Hu, </a:t>
            </a:r>
            <a:r>
              <a:rPr lang="en-GB" sz="1400" dirty="0" err="1">
                <a:latin typeface="Arial" panose="020B0604020202020204" pitchFamily="34" charset="0"/>
                <a:cs typeface="Arial" panose="020B0604020202020204" pitchFamily="34" charset="0"/>
              </a:rPr>
              <a:t>Guangming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Xie</a:t>
            </a:r>
            <a:r>
              <a:rPr lang="en-GB" sz="1400" dirty="0">
                <a:latin typeface="Arial" panose="020B0604020202020204" pitchFamily="34" charset="0"/>
                <a:cs typeface="Arial" panose="020B0604020202020204" pitchFamily="34" charset="0"/>
              </a:rPr>
              <a:t>, Long Wang, and </a:t>
            </a:r>
            <a:r>
              <a:rPr lang="en-GB" sz="1400" dirty="0" err="1">
                <a:latin typeface="Arial" panose="020B0604020202020204" pitchFamily="34" charset="0"/>
                <a:cs typeface="Arial" panose="020B0604020202020204" pitchFamily="34" charset="0"/>
              </a:rPr>
              <a:t>Yingmin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Jia</a:t>
            </a:r>
            <a:r>
              <a:rPr lang="en-GB" sz="1400" dirty="0">
                <a:latin typeface="Arial" panose="020B0604020202020204" pitchFamily="34" charset="0"/>
                <a:cs typeface="Arial" panose="020B0604020202020204" pitchFamily="34" charset="0"/>
              </a:rPr>
              <a:t>. "Development of vision-based autonomous robotic fish and its application in water-polo-attacking task." In </a:t>
            </a:r>
            <a:r>
              <a:rPr lang="en-GB" sz="1400" i="1" dirty="0">
                <a:latin typeface="Arial" panose="020B0604020202020204" pitchFamily="34" charset="0"/>
                <a:cs typeface="Arial" panose="020B0604020202020204" pitchFamily="34" charset="0"/>
              </a:rPr>
              <a:t>American Control Conference, 2008</a:t>
            </a:r>
            <a:r>
              <a:rPr lang="en-GB" sz="1400" dirty="0">
                <a:latin typeface="Arial" panose="020B0604020202020204" pitchFamily="34" charset="0"/>
                <a:cs typeface="Arial" panose="020B0604020202020204" pitchFamily="34" charset="0"/>
              </a:rPr>
              <a:t>, pp. 568-573. IEEE, 2008.</a:t>
            </a:r>
          </a:p>
          <a:p>
            <a:pPr algn="just">
              <a:lnSpc>
                <a:spcPct val="160000"/>
              </a:lnSpc>
              <a:buFont typeface="Arial" pitchFamily="34" charset="0"/>
              <a:buChar char="•"/>
            </a:pPr>
            <a:r>
              <a:rPr lang="en-GB" sz="1400" dirty="0">
                <a:latin typeface="Arial" panose="020B0604020202020204" pitchFamily="34" charset="0"/>
                <a:cs typeface="Arial" panose="020B0604020202020204" pitchFamily="34" charset="0"/>
              </a:rPr>
              <a:t>Ansari, Muhammad </a:t>
            </a:r>
            <a:r>
              <a:rPr lang="en-GB" sz="1400" dirty="0" err="1">
                <a:latin typeface="Arial" panose="020B0604020202020204" pitchFamily="34" charset="0"/>
                <a:cs typeface="Arial" panose="020B0604020202020204" pitchFamily="34" charset="0"/>
              </a:rPr>
              <a:t>Adil</a:t>
            </a:r>
            <a:r>
              <a:rPr lang="en-GB" sz="1400" dirty="0">
                <a:latin typeface="Arial" panose="020B0604020202020204" pitchFamily="34" charset="0"/>
                <a:cs typeface="Arial" panose="020B0604020202020204" pitchFamily="34" charset="0"/>
              </a:rPr>
              <a:t>, and </a:t>
            </a:r>
            <a:r>
              <a:rPr lang="en-GB" sz="1400" dirty="0" err="1">
                <a:latin typeface="Arial" panose="020B0604020202020204" pitchFamily="34" charset="0"/>
                <a:cs typeface="Arial" panose="020B0604020202020204" pitchFamily="34" charset="0"/>
              </a:rPr>
              <a:t>Fahim</a:t>
            </a:r>
            <a:r>
              <a:rPr lang="en-GB" sz="1400" dirty="0">
                <a:latin typeface="Arial" panose="020B0604020202020204" pitchFamily="34" charset="0"/>
                <a:cs typeface="Arial" panose="020B0604020202020204" pitchFamily="34" charset="0"/>
              </a:rPr>
              <a:t> Aziz </a:t>
            </a:r>
            <a:r>
              <a:rPr lang="en-GB" sz="1400" dirty="0" err="1">
                <a:latin typeface="Arial" panose="020B0604020202020204" pitchFamily="34" charset="0"/>
                <a:cs typeface="Arial" panose="020B0604020202020204" pitchFamily="34" charset="0"/>
              </a:rPr>
              <a:t>Umrani</a:t>
            </a:r>
            <a:r>
              <a:rPr lang="en-GB" sz="1400" dirty="0">
                <a:latin typeface="Arial" panose="020B0604020202020204" pitchFamily="34" charset="0"/>
                <a:cs typeface="Arial" panose="020B0604020202020204" pitchFamily="34" charset="0"/>
              </a:rPr>
              <a:t>. "SONAR based obstacle detection and avoidance algorithm." In </a:t>
            </a:r>
            <a:r>
              <a:rPr lang="en-GB" sz="1400" i="1" dirty="0">
                <a:latin typeface="Arial" panose="020B0604020202020204" pitchFamily="34" charset="0"/>
                <a:cs typeface="Arial" panose="020B0604020202020204" pitchFamily="34" charset="0"/>
              </a:rPr>
              <a:t>Signal Acquisition and Processing, 2009.</a:t>
            </a:r>
            <a:r>
              <a:rPr lang="en-GB" sz="1400"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ICSAP 2009. International Conference on</a:t>
            </a:r>
            <a:r>
              <a:rPr lang="en-GB" sz="1400" dirty="0">
                <a:latin typeface="Arial" panose="020B0604020202020204" pitchFamily="34" charset="0"/>
                <a:cs typeface="Arial" panose="020B0604020202020204" pitchFamily="34" charset="0"/>
              </a:rPr>
              <a:t>, pp. 98-102. IEEE, 2009.</a:t>
            </a:r>
          </a:p>
          <a:p>
            <a:pPr algn="just">
              <a:lnSpc>
                <a:spcPct val="160000"/>
              </a:lnSpc>
              <a:buFont typeface="Arial" pitchFamily="34" charset="0"/>
              <a:buChar char="•"/>
            </a:pPr>
            <a:r>
              <a:rPr lang="en-GB" sz="1400" dirty="0">
                <a:latin typeface="Arial" panose="020B0604020202020204" pitchFamily="34" charset="0"/>
                <a:cs typeface="Arial" panose="020B0604020202020204" pitchFamily="34" charset="0"/>
              </a:rPr>
              <a:t>Hu, </a:t>
            </a:r>
            <a:r>
              <a:rPr lang="en-GB" sz="1400" dirty="0" err="1">
                <a:latin typeface="Arial" panose="020B0604020202020204" pitchFamily="34" charset="0"/>
                <a:cs typeface="Arial" panose="020B0604020202020204" pitchFamily="34" charset="0"/>
              </a:rPr>
              <a:t>Yonghui</a:t>
            </a:r>
            <a:r>
              <a:rPr lang="en-GB" sz="1400" dirty="0">
                <a:latin typeface="Arial" panose="020B0604020202020204" pitchFamily="34" charset="0"/>
                <a:cs typeface="Arial" panose="020B0604020202020204" pitchFamily="34" charset="0"/>
              </a:rPr>
              <a:t>, Wei Zhao, Long Wang, and </a:t>
            </a:r>
            <a:r>
              <a:rPr lang="en-GB" sz="1400" dirty="0" err="1">
                <a:latin typeface="Arial" panose="020B0604020202020204" pitchFamily="34" charset="0"/>
                <a:cs typeface="Arial" panose="020B0604020202020204" pitchFamily="34" charset="0"/>
              </a:rPr>
              <a:t>Yingmin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Jia</a:t>
            </a:r>
            <a:r>
              <a:rPr lang="en-GB" sz="1400" dirty="0">
                <a:latin typeface="Arial" panose="020B0604020202020204" pitchFamily="34" charset="0"/>
                <a:cs typeface="Arial" panose="020B0604020202020204" pitchFamily="34" charset="0"/>
              </a:rPr>
              <a:t>. "Underwater target following with a vision-based autonomous robotic fish." In </a:t>
            </a:r>
            <a:r>
              <a:rPr lang="en-GB" sz="1400" i="1" dirty="0">
                <a:latin typeface="Arial" panose="020B0604020202020204" pitchFamily="34" charset="0"/>
                <a:cs typeface="Arial" panose="020B0604020202020204" pitchFamily="34" charset="0"/>
              </a:rPr>
              <a:t>American Control Conference, 2009. ACC'09.</a:t>
            </a:r>
            <a:r>
              <a:rPr lang="en-GB" sz="1400" dirty="0">
                <a:latin typeface="Arial" panose="020B0604020202020204" pitchFamily="34" charset="0"/>
                <a:cs typeface="Arial" panose="020B0604020202020204" pitchFamily="34" charset="0"/>
              </a:rPr>
              <a:t>, pp. 5265-5270. IEEE, 2009.</a:t>
            </a:r>
          </a:p>
          <a:p>
            <a:pPr lvl="0" algn="just">
              <a:lnSpc>
                <a:spcPct val="160000"/>
              </a:lnSpc>
              <a:buFont typeface="Arial" pitchFamily="34" charset="0"/>
              <a:buChar char="•"/>
            </a:pPr>
            <a:r>
              <a:rPr lang="en-US" sz="1400" dirty="0" smtClean="0">
                <a:latin typeface="Arial" panose="020B0604020202020204" pitchFamily="34" charset="0"/>
                <a:cs typeface="Arial" panose="020B0604020202020204" pitchFamily="34" charset="0"/>
              </a:rPr>
              <a:t>http://www.arduino.cc</a:t>
            </a:r>
          </a:p>
          <a:p>
            <a:pPr lvl="0" algn="just">
              <a:lnSpc>
                <a:spcPct val="160000"/>
              </a:lnSpc>
              <a:buFont typeface="Arial" pitchFamily="34" charset="0"/>
              <a:buChar char="•"/>
            </a:pPr>
            <a:r>
              <a:rPr lang="en-US" sz="1400" dirty="0" smtClean="0">
                <a:latin typeface="Arial" panose="020B0604020202020204" pitchFamily="34" charset="0"/>
                <a:cs typeface="Arial" panose="020B0604020202020204" pitchFamily="34" charset="0"/>
              </a:rPr>
              <a:t>http://charmedlabs.com/default/pixy-cmucam5</a:t>
            </a:r>
          </a:p>
          <a:p>
            <a:pPr algn="just">
              <a:lnSpc>
                <a:spcPct val="160000"/>
              </a:lnSpc>
              <a:buFont typeface="Arial" pitchFamily="34" charset="0"/>
              <a:buChar char="•"/>
            </a:pPr>
            <a:r>
              <a:rPr lang="en-GB" sz="1400" dirty="0">
                <a:latin typeface="Arial" panose="020B0604020202020204" pitchFamily="34" charset="0"/>
                <a:cs typeface="Arial" panose="020B0604020202020204" pitchFamily="34" charset="0"/>
              </a:rPr>
              <a:t>https://www.kickstarter.com</a:t>
            </a:r>
          </a:p>
          <a:p>
            <a:pPr lvl="0" algn="just">
              <a:lnSpc>
                <a:spcPct val="160000"/>
              </a:lnSpc>
              <a:buFont typeface="Arial" pitchFamily="34" charset="0"/>
              <a:buChar char="•"/>
            </a:pPr>
            <a:r>
              <a:rPr lang="en-US" sz="1400" dirty="0" smtClean="0">
                <a:latin typeface="Arial" panose="020B0604020202020204" pitchFamily="34" charset="0"/>
                <a:cs typeface="Arial" panose="020B0604020202020204" pitchFamily="34" charset="0"/>
              </a:rPr>
              <a:t>http://www.bluerobotics.com</a:t>
            </a:r>
          </a:p>
          <a:p>
            <a:endParaRPr lang="en-US" sz="1400" dirty="0"/>
          </a:p>
        </p:txBody>
      </p:sp>
    </p:spTree>
    <p:extLst>
      <p:ext uri="{BB962C8B-B14F-4D97-AF65-F5344CB8AC3E}">
        <p14:creationId xmlns:p14="http://schemas.microsoft.com/office/powerpoint/2010/main" val="7738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a:grpSpLocks noChangeAspect="1"/>
          </p:cNvGrpSpPr>
          <p:nvPr/>
        </p:nvGrpSpPr>
        <p:grpSpPr>
          <a:xfrm>
            <a:off x="3763750" y="2580203"/>
            <a:ext cx="968870" cy="968870"/>
            <a:chOff x="1382807" y="174388"/>
            <a:chExt cx="3025589" cy="3025588"/>
          </a:xfrm>
        </p:grpSpPr>
        <p:sp>
          <p:nvSpPr>
            <p:cNvPr id="26" name="Rectangle 25"/>
            <p:cNvSpPr/>
            <p:nvPr/>
          </p:nvSpPr>
          <p:spPr>
            <a:xfrm>
              <a:off x="1382807" y="174388"/>
              <a:ext cx="3025588" cy="3025588"/>
            </a:xfrm>
            <a:prstGeom prst="rect">
              <a:avLst/>
            </a:prstGeom>
            <a:solidFill>
              <a:srgbClr val="16A085"/>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sp>
          <p:nvSpPr>
            <p:cNvPr id="27" name="Freeform 26"/>
            <p:cNvSpPr/>
            <p:nvPr/>
          </p:nvSpPr>
          <p:spPr>
            <a:xfrm>
              <a:off x="2163311" y="784634"/>
              <a:ext cx="1468794" cy="1928720"/>
            </a:xfrm>
            <a:custGeom>
              <a:avLst/>
              <a:gdLst/>
              <a:ahLst/>
              <a:cxnLst/>
              <a:rect l="l" t="t" r="r" b="b"/>
              <a:pathLst>
                <a:path w="1468794" h="1928720">
                  <a:moveTo>
                    <a:pt x="57861" y="0"/>
                  </a:moveTo>
                  <a:lnTo>
                    <a:pt x="1410932" y="0"/>
                  </a:lnTo>
                  <a:cubicBezTo>
                    <a:pt x="1419834" y="0"/>
                    <a:pt x="1427994" y="2720"/>
                    <a:pt x="1435412" y="8160"/>
                  </a:cubicBezTo>
                  <a:cubicBezTo>
                    <a:pt x="1442830" y="13600"/>
                    <a:pt x="1449012" y="22501"/>
                    <a:pt x="1453957" y="34865"/>
                  </a:cubicBezTo>
                  <a:cubicBezTo>
                    <a:pt x="1458903" y="47229"/>
                    <a:pt x="1462612" y="63796"/>
                    <a:pt x="1465085" y="84567"/>
                  </a:cubicBezTo>
                  <a:cubicBezTo>
                    <a:pt x="1467558" y="105338"/>
                    <a:pt x="1468794" y="130559"/>
                    <a:pt x="1468794" y="160232"/>
                  </a:cubicBezTo>
                  <a:cubicBezTo>
                    <a:pt x="1468794" y="188915"/>
                    <a:pt x="1467558" y="213395"/>
                    <a:pt x="1465085" y="233672"/>
                  </a:cubicBezTo>
                  <a:cubicBezTo>
                    <a:pt x="1462612" y="253948"/>
                    <a:pt x="1458903" y="270268"/>
                    <a:pt x="1453957" y="282631"/>
                  </a:cubicBezTo>
                  <a:cubicBezTo>
                    <a:pt x="1449012" y="294995"/>
                    <a:pt x="1442830" y="304144"/>
                    <a:pt x="1435412" y="310079"/>
                  </a:cubicBezTo>
                  <a:cubicBezTo>
                    <a:pt x="1427994" y="316013"/>
                    <a:pt x="1419834" y="318980"/>
                    <a:pt x="1410932" y="318980"/>
                  </a:cubicBezTo>
                  <a:lnTo>
                    <a:pt x="930236" y="318980"/>
                  </a:lnTo>
                  <a:lnTo>
                    <a:pt x="930236" y="1866407"/>
                  </a:lnTo>
                  <a:cubicBezTo>
                    <a:pt x="930236" y="1876298"/>
                    <a:pt x="927021" y="1885200"/>
                    <a:pt x="920592" y="1893112"/>
                  </a:cubicBezTo>
                  <a:cubicBezTo>
                    <a:pt x="914163" y="1901025"/>
                    <a:pt x="903531" y="1907454"/>
                    <a:pt x="888694" y="1912400"/>
                  </a:cubicBezTo>
                  <a:cubicBezTo>
                    <a:pt x="873858" y="1917345"/>
                    <a:pt x="853829" y="1921301"/>
                    <a:pt x="828607" y="1924269"/>
                  </a:cubicBezTo>
                  <a:cubicBezTo>
                    <a:pt x="803386" y="1927236"/>
                    <a:pt x="771982" y="1928720"/>
                    <a:pt x="734397" y="1928720"/>
                  </a:cubicBezTo>
                  <a:cubicBezTo>
                    <a:pt x="696811" y="1928720"/>
                    <a:pt x="665408" y="1927236"/>
                    <a:pt x="640186" y="1924269"/>
                  </a:cubicBezTo>
                  <a:cubicBezTo>
                    <a:pt x="614964" y="1921301"/>
                    <a:pt x="594935" y="1917345"/>
                    <a:pt x="580099" y="1912400"/>
                  </a:cubicBezTo>
                  <a:cubicBezTo>
                    <a:pt x="565263" y="1907454"/>
                    <a:pt x="554630" y="1901025"/>
                    <a:pt x="548201" y="1893112"/>
                  </a:cubicBezTo>
                  <a:cubicBezTo>
                    <a:pt x="541772" y="1885200"/>
                    <a:pt x="538558" y="1876298"/>
                    <a:pt x="538558" y="1866407"/>
                  </a:cubicBezTo>
                  <a:lnTo>
                    <a:pt x="538558" y="318980"/>
                  </a:lnTo>
                  <a:lnTo>
                    <a:pt x="57861" y="318980"/>
                  </a:lnTo>
                  <a:cubicBezTo>
                    <a:pt x="47970" y="318980"/>
                    <a:pt x="39563" y="316013"/>
                    <a:pt x="32640" y="310079"/>
                  </a:cubicBezTo>
                  <a:cubicBezTo>
                    <a:pt x="25716" y="304144"/>
                    <a:pt x="19781" y="294995"/>
                    <a:pt x="14836" y="282631"/>
                  </a:cubicBezTo>
                  <a:cubicBezTo>
                    <a:pt x="9891" y="270268"/>
                    <a:pt x="6181" y="253948"/>
                    <a:pt x="3709" y="233672"/>
                  </a:cubicBezTo>
                  <a:cubicBezTo>
                    <a:pt x="1236" y="213395"/>
                    <a:pt x="0" y="188915"/>
                    <a:pt x="0" y="160232"/>
                  </a:cubicBezTo>
                  <a:cubicBezTo>
                    <a:pt x="0" y="130559"/>
                    <a:pt x="1236" y="105338"/>
                    <a:pt x="3709" y="84567"/>
                  </a:cubicBezTo>
                  <a:cubicBezTo>
                    <a:pt x="6181" y="63796"/>
                    <a:pt x="9891" y="47229"/>
                    <a:pt x="14836" y="34865"/>
                  </a:cubicBezTo>
                  <a:cubicBezTo>
                    <a:pt x="19781" y="22501"/>
                    <a:pt x="25716" y="13600"/>
                    <a:pt x="32640" y="8160"/>
                  </a:cubicBezTo>
                  <a:cubicBezTo>
                    <a:pt x="39563" y="2720"/>
                    <a:pt x="47970" y="0"/>
                    <a:pt x="57861"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Calibri" panose="020F0502020204030204"/>
              </a:endParaRPr>
            </a:p>
          </p:txBody>
        </p:sp>
        <p:sp>
          <p:nvSpPr>
            <p:cNvPr id="28" name="TextBox 27"/>
            <p:cNvSpPr txBox="1"/>
            <p:nvPr/>
          </p:nvSpPr>
          <p:spPr>
            <a:xfrm>
              <a:off x="2198867" y="802692"/>
              <a:ext cx="2209529" cy="2397284"/>
            </a:xfrm>
            <a:custGeom>
              <a:avLst/>
              <a:gdLst>
                <a:gd name="connsiteX0" fmla="*/ 0 w 2209529"/>
                <a:gd name="connsiteY0" fmla="*/ 293050 h 2397284"/>
                <a:gd name="connsiteX1" fmla="*/ 22306 w 2209529"/>
                <a:gd name="connsiteY1" fmla="*/ 300922 h 2397284"/>
                <a:gd name="connsiteX2" fmla="*/ 503003 w 2209529"/>
                <a:gd name="connsiteY2" fmla="*/ 300922 h 2397284"/>
                <a:gd name="connsiteX3" fmla="*/ 503003 w 2209529"/>
                <a:gd name="connsiteY3" fmla="*/ 729388 h 2397284"/>
                <a:gd name="connsiteX4" fmla="*/ 1406731 w 2209529"/>
                <a:gd name="connsiteY4" fmla="*/ 0 h 2397284"/>
                <a:gd name="connsiteX5" fmla="*/ 2209529 w 2209529"/>
                <a:gd name="connsiteY5" fmla="*/ 696401 h 2397284"/>
                <a:gd name="connsiteX6" fmla="*/ 2209529 w 2209529"/>
                <a:gd name="connsiteY6" fmla="*/ 2397284 h 2397284"/>
                <a:gd name="connsiteX7" fmla="*/ 1115822 w 2209529"/>
                <a:gd name="connsiteY7" fmla="*/ 2397284 h 2397284"/>
                <a:gd name="connsiteX8" fmla="*/ 516470 w 2209529"/>
                <a:gd name="connsiteY8" fmla="*/ 1877366 h 2397284"/>
                <a:gd name="connsiteX9" fmla="*/ 544544 w 2209529"/>
                <a:gd name="connsiteY9" fmla="*/ 1894342 h 2397284"/>
                <a:gd name="connsiteX10" fmla="*/ 604631 w 2209529"/>
                <a:gd name="connsiteY10" fmla="*/ 1906211 h 2397284"/>
                <a:gd name="connsiteX11" fmla="*/ 698842 w 2209529"/>
                <a:gd name="connsiteY11" fmla="*/ 1910662 h 2397284"/>
                <a:gd name="connsiteX12" fmla="*/ 793052 w 2209529"/>
                <a:gd name="connsiteY12" fmla="*/ 1906211 h 2397284"/>
                <a:gd name="connsiteX13" fmla="*/ 853139 w 2209529"/>
                <a:gd name="connsiteY13" fmla="*/ 1894342 h 2397284"/>
                <a:gd name="connsiteX14" fmla="*/ 885037 w 2209529"/>
                <a:gd name="connsiteY14" fmla="*/ 1875054 h 2397284"/>
                <a:gd name="connsiteX15" fmla="*/ 894681 w 2209529"/>
                <a:gd name="connsiteY15" fmla="*/ 1848349 h 2397284"/>
                <a:gd name="connsiteX16" fmla="*/ 894681 w 2209529"/>
                <a:gd name="connsiteY16" fmla="*/ 300922 h 2397284"/>
                <a:gd name="connsiteX17" fmla="*/ 1375377 w 2209529"/>
                <a:gd name="connsiteY17" fmla="*/ 300922 h 2397284"/>
                <a:gd name="connsiteX18" fmla="*/ 1399857 w 2209529"/>
                <a:gd name="connsiteY18" fmla="*/ 292021 h 2397284"/>
                <a:gd name="connsiteX19" fmla="*/ 1418402 w 2209529"/>
                <a:gd name="connsiteY19" fmla="*/ 264573 h 2397284"/>
                <a:gd name="connsiteX20" fmla="*/ 1429530 w 2209529"/>
                <a:gd name="connsiteY20" fmla="*/ 215614 h 2397284"/>
                <a:gd name="connsiteX21" fmla="*/ 1433239 w 2209529"/>
                <a:gd name="connsiteY21" fmla="*/ 142174 h 2397284"/>
                <a:gd name="connsiteX22" fmla="*/ 1429530 w 2209529"/>
                <a:gd name="connsiteY22" fmla="*/ 66509 h 2397284"/>
                <a:gd name="connsiteX23" fmla="*/ 1418402 w 2209529"/>
                <a:gd name="connsiteY23" fmla="*/ 16807 h 23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9529" h="2397284">
                  <a:moveTo>
                    <a:pt x="0" y="293050"/>
                  </a:moveTo>
                  <a:lnTo>
                    <a:pt x="22306" y="300922"/>
                  </a:lnTo>
                  <a:lnTo>
                    <a:pt x="503003" y="300922"/>
                  </a:lnTo>
                  <a:lnTo>
                    <a:pt x="503003" y="729388"/>
                  </a:lnTo>
                  <a:close/>
                  <a:moveTo>
                    <a:pt x="1406731" y="0"/>
                  </a:moveTo>
                  <a:lnTo>
                    <a:pt x="2209529" y="696401"/>
                  </a:lnTo>
                  <a:lnTo>
                    <a:pt x="2209529" y="2397284"/>
                  </a:lnTo>
                  <a:lnTo>
                    <a:pt x="1115822" y="2397284"/>
                  </a:lnTo>
                  <a:lnTo>
                    <a:pt x="516470" y="1877366"/>
                  </a:lnTo>
                  <a:lnTo>
                    <a:pt x="544544" y="1894342"/>
                  </a:lnTo>
                  <a:cubicBezTo>
                    <a:pt x="559380" y="1899287"/>
                    <a:pt x="579409" y="1903243"/>
                    <a:pt x="604631" y="1906211"/>
                  </a:cubicBezTo>
                  <a:cubicBezTo>
                    <a:pt x="629853" y="1909178"/>
                    <a:pt x="661256" y="1910662"/>
                    <a:pt x="698842" y="1910662"/>
                  </a:cubicBezTo>
                  <a:cubicBezTo>
                    <a:pt x="736427" y="1910662"/>
                    <a:pt x="767831" y="1909178"/>
                    <a:pt x="793052" y="1906211"/>
                  </a:cubicBezTo>
                  <a:cubicBezTo>
                    <a:pt x="818274" y="1903243"/>
                    <a:pt x="838303" y="1899287"/>
                    <a:pt x="853139" y="1894342"/>
                  </a:cubicBezTo>
                  <a:cubicBezTo>
                    <a:pt x="867976" y="1889396"/>
                    <a:pt x="878608" y="1882967"/>
                    <a:pt x="885037" y="1875054"/>
                  </a:cubicBezTo>
                  <a:cubicBezTo>
                    <a:pt x="891466" y="1867142"/>
                    <a:pt x="894681" y="1858240"/>
                    <a:pt x="894681" y="1848349"/>
                  </a:cubicBezTo>
                  <a:lnTo>
                    <a:pt x="894681" y="300922"/>
                  </a:lnTo>
                  <a:lnTo>
                    <a:pt x="1375377" y="300922"/>
                  </a:lnTo>
                  <a:cubicBezTo>
                    <a:pt x="1384279" y="300922"/>
                    <a:pt x="1392439" y="297955"/>
                    <a:pt x="1399857" y="292021"/>
                  </a:cubicBezTo>
                  <a:cubicBezTo>
                    <a:pt x="1407275" y="286086"/>
                    <a:pt x="1413457" y="276937"/>
                    <a:pt x="1418402" y="264573"/>
                  </a:cubicBezTo>
                  <a:cubicBezTo>
                    <a:pt x="1423348" y="252210"/>
                    <a:pt x="1427057" y="235890"/>
                    <a:pt x="1429530" y="215614"/>
                  </a:cubicBezTo>
                  <a:cubicBezTo>
                    <a:pt x="1432003" y="195337"/>
                    <a:pt x="1433239" y="170857"/>
                    <a:pt x="1433239" y="142174"/>
                  </a:cubicBezTo>
                  <a:cubicBezTo>
                    <a:pt x="1433239" y="112501"/>
                    <a:pt x="1432003" y="87280"/>
                    <a:pt x="1429530" y="66509"/>
                  </a:cubicBezTo>
                  <a:cubicBezTo>
                    <a:pt x="1427057" y="45738"/>
                    <a:pt x="1423348" y="29171"/>
                    <a:pt x="1418402" y="16807"/>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defRPr/>
              </a:pPr>
              <a:endParaRPr lang="en-US" sz="1350" kern="0" dirty="0">
                <a:solidFill>
                  <a:prstClr val="white"/>
                </a:solidFill>
                <a:latin typeface="Calibri" panose="020F0502020204030204"/>
              </a:endParaRPr>
            </a:p>
          </p:txBody>
        </p:sp>
      </p:grpSp>
      <p:grpSp>
        <p:nvGrpSpPr>
          <p:cNvPr id="29" name="Group 28"/>
          <p:cNvGrpSpPr>
            <a:grpSpLocks noChangeAspect="1"/>
          </p:cNvGrpSpPr>
          <p:nvPr/>
        </p:nvGrpSpPr>
        <p:grpSpPr>
          <a:xfrm>
            <a:off x="6778708" y="2580203"/>
            <a:ext cx="1109833" cy="968870"/>
            <a:chOff x="1382807" y="174388"/>
            <a:chExt cx="3025589" cy="3025588"/>
          </a:xfrm>
        </p:grpSpPr>
        <p:sp>
          <p:nvSpPr>
            <p:cNvPr id="30" name="Rectangle 29"/>
            <p:cNvSpPr/>
            <p:nvPr/>
          </p:nvSpPr>
          <p:spPr>
            <a:xfrm>
              <a:off x="1382807" y="174388"/>
              <a:ext cx="3025588" cy="3025588"/>
            </a:xfrm>
            <a:prstGeom prst="rect">
              <a:avLst/>
            </a:prstGeom>
            <a:solidFill>
              <a:srgbClr val="C0392B"/>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sp>
          <p:nvSpPr>
            <p:cNvPr id="31" name="TextBox 30"/>
            <p:cNvSpPr txBox="1"/>
            <p:nvPr/>
          </p:nvSpPr>
          <p:spPr>
            <a:xfrm>
              <a:off x="2540121" y="810818"/>
              <a:ext cx="1868275" cy="2389158"/>
            </a:xfrm>
            <a:custGeom>
              <a:avLst/>
              <a:gdLst>
                <a:gd name="connsiteX0" fmla="*/ 0 w 1868275"/>
                <a:gd name="connsiteY0" fmla="*/ 1718 h 2389158"/>
                <a:gd name="connsiteX1" fmla="*/ 506810 w 1868275"/>
                <a:gd name="connsiteY1" fmla="*/ 441359 h 2389158"/>
                <a:gd name="connsiteX2" fmla="*/ 476232 w 1868275"/>
                <a:gd name="connsiteY2" fmla="*/ 509406 h 2389158"/>
                <a:gd name="connsiteX3" fmla="*/ 418370 w 1868275"/>
                <a:gd name="connsiteY3" fmla="*/ 653319 h 2389158"/>
                <a:gd name="connsiteX4" fmla="*/ 360509 w 1868275"/>
                <a:gd name="connsiteY4" fmla="*/ 809100 h 2389158"/>
                <a:gd name="connsiteX5" fmla="*/ 357541 w 1868275"/>
                <a:gd name="connsiteY5" fmla="*/ 809100 h 2389158"/>
                <a:gd name="connsiteX6" fmla="*/ 295971 w 1868275"/>
                <a:gd name="connsiteY6" fmla="*/ 650351 h 2389158"/>
                <a:gd name="connsiteX7" fmla="*/ 234400 w 1868275"/>
                <a:gd name="connsiteY7" fmla="*/ 506439 h 2389158"/>
                <a:gd name="connsiteX8" fmla="*/ 20757 w 1868275"/>
                <a:gd name="connsiteY8" fmla="*/ 34645 h 2389158"/>
                <a:gd name="connsiteX9" fmla="*/ 1103694 w 1868275"/>
                <a:gd name="connsiteY9" fmla="*/ 0 h 2389158"/>
                <a:gd name="connsiteX10" fmla="*/ 1868275 w 1868275"/>
                <a:gd name="connsiteY10" fmla="*/ 663249 h 2389158"/>
                <a:gd name="connsiteX11" fmla="*/ 1868275 w 1868275"/>
                <a:gd name="connsiteY11" fmla="*/ 2389158 h 2389158"/>
                <a:gd name="connsiteX12" fmla="*/ 768108 w 1868275"/>
                <a:gd name="connsiteY12" fmla="*/ 2389158 h 2389158"/>
                <a:gd name="connsiteX13" fmla="*/ 176188 w 1868275"/>
                <a:gd name="connsiteY13" fmla="*/ 1875688 h 2389158"/>
                <a:gd name="connsiteX14" fmla="*/ 193600 w 1868275"/>
                <a:gd name="connsiteY14" fmla="*/ 1886216 h 2389158"/>
                <a:gd name="connsiteX15" fmla="*/ 253687 w 1868275"/>
                <a:gd name="connsiteY15" fmla="*/ 1898085 h 2389158"/>
                <a:gd name="connsiteX16" fmla="*/ 348639 w 1868275"/>
                <a:gd name="connsiteY16" fmla="*/ 1902536 h 2389158"/>
                <a:gd name="connsiteX17" fmla="*/ 442850 w 1868275"/>
                <a:gd name="connsiteY17" fmla="*/ 1898085 h 2389158"/>
                <a:gd name="connsiteX18" fmla="*/ 502937 w 1868275"/>
                <a:gd name="connsiteY18" fmla="*/ 1886216 h 2389158"/>
                <a:gd name="connsiteX19" fmla="*/ 534835 w 1868275"/>
                <a:gd name="connsiteY19" fmla="*/ 1866928 h 2389158"/>
                <a:gd name="connsiteX20" fmla="*/ 544479 w 1868275"/>
                <a:gd name="connsiteY20" fmla="*/ 1840223 h 2389158"/>
                <a:gd name="connsiteX21" fmla="*/ 544479 w 1868275"/>
                <a:gd name="connsiteY21" fmla="*/ 1165171 h 2389158"/>
                <a:gd name="connsiteX22" fmla="*/ 1069684 w 1868275"/>
                <a:gd name="connsiteY22" fmla="*/ 119212 h 2389158"/>
                <a:gd name="connsiteX23" fmla="*/ 1105291 w 1868275"/>
                <a:gd name="connsiteY23" fmla="*/ 34645 h 2389158"/>
                <a:gd name="connsiteX24" fmla="*/ 1107702 w 1868275"/>
                <a:gd name="connsiteY24" fmla="*/ 7383 h 238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8275" h="2389158">
                  <a:moveTo>
                    <a:pt x="0" y="1718"/>
                  </a:moveTo>
                  <a:lnTo>
                    <a:pt x="506810" y="441359"/>
                  </a:lnTo>
                  <a:lnTo>
                    <a:pt x="476232" y="509406"/>
                  </a:lnTo>
                  <a:cubicBezTo>
                    <a:pt x="457439" y="554904"/>
                    <a:pt x="438152" y="602875"/>
                    <a:pt x="418370" y="653319"/>
                  </a:cubicBezTo>
                  <a:cubicBezTo>
                    <a:pt x="398588" y="703762"/>
                    <a:pt x="379301" y="755689"/>
                    <a:pt x="360509" y="809100"/>
                  </a:cubicBezTo>
                  <a:lnTo>
                    <a:pt x="357541" y="809100"/>
                  </a:lnTo>
                  <a:cubicBezTo>
                    <a:pt x="336770" y="753711"/>
                    <a:pt x="316247" y="700795"/>
                    <a:pt x="295971" y="650351"/>
                  </a:cubicBezTo>
                  <a:cubicBezTo>
                    <a:pt x="275694" y="599908"/>
                    <a:pt x="255171" y="551937"/>
                    <a:pt x="234400" y="506439"/>
                  </a:cubicBezTo>
                  <a:lnTo>
                    <a:pt x="20757" y="34645"/>
                  </a:lnTo>
                  <a:close/>
                  <a:moveTo>
                    <a:pt x="1103694" y="0"/>
                  </a:moveTo>
                  <a:lnTo>
                    <a:pt x="1868275" y="663249"/>
                  </a:lnTo>
                  <a:lnTo>
                    <a:pt x="1868275" y="2389158"/>
                  </a:lnTo>
                  <a:lnTo>
                    <a:pt x="768108" y="2389158"/>
                  </a:lnTo>
                  <a:lnTo>
                    <a:pt x="176188" y="1875688"/>
                  </a:lnTo>
                  <a:lnTo>
                    <a:pt x="193600" y="1886216"/>
                  </a:lnTo>
                  <a:cubicBezTo>
                    <a:pt x="208931" y="1891161"/>
                    <a:pt x="228960" y="1895117"/>
                    <a:pt x="253687" y="1898085"/>
                  </a:cubicBezTo>
                  <a:cubicBezTo>
                    <a:pt x="278414" y="1901052"/>
                    <a:pt x="310065" y="1902536"/>
                    <a:pt x="348639" y="1902536"/>
                  </a:cubicBezTo>
                  <a:cubicBezTo>
                    <a:pt x="386225" y="1902536"/>
                    <a:pt x="417628" y="1901052"/>
                    <a:pt x="442850" y="1898085"/>
                  </a:cubicBezTo>
                  <a:cubicBezTo>
                    <a:pt x="468072" y="1895117"/>
                    <a:pt x="488101" y="1891161"/>
                    <a:pt x="502937" y="1886216"/>
                  </a:cubicBezTo>
                  <a:cubicBezTo>
                    <a:pt x="517773" y="1881270"/>
                    <a:pt x="528406" y="1874841"/>
                    <a:pt x="534835" y="1866928"/>
                  </a:cubicBezTo>
                  <a:cubicBezTo>
                    <a:pt x="541264" y="1859016"/>
                    <a:pt x="544479" y="1850114"/>
                    <a:pt x="544479" y="1840223"/>
                  </a:cubicBezTo>
                  <a:lnTo>
                    <a:pt x="544479" y="1165171"/>
                  </a:lnTo>
                  <a:lnTo>
                    <a:pt x="1069684" y="119212"/>
                  </a:lnTo>
                  <a:cubicBezTo>
                    <a:pt x="1087488" y="83604"/>
                    <a:pt x="1099357" y="55416"/>
                    <a:pt x="1105291" y="34645"/>
                  </a:cubicBezTo>
                  <a:cubicBezTo>
                    <a:pt x="1108259" y="24260"/>
                    <a:pt x="1109062" y="15172"/>
                    <a:pt x="1107702" y="7383"/>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defRPr/>
              </a:pPr>
              <a:endParaRPr lang="en-US" sz="1350" kern="0" dirty="0">
                <a:solidFill>
                  <a:prstClr val="white"/>
                </a:solidFill>
                <a:latin typeface="Calibri" panose="020F0502020204030204"/>
              </a:endParaRPr>
            </a:p>
          </p:txBody>
        </p:sp>
        <p:sp>
          <p:nvSpPr>
            <p:cNvPr id="32" name="Freeform 31"/>
            <p:cNvSpPr/>
            <p:nvPr/>
          </p:nvSpPr>
          <p:spPr>
            <a:xfrm>
              <a:off x="2128726" y="775732"/>
              <a:ext cx="1519738" cy="1937622"/>
            </a:xfrm>
            <a:custGeom>
              <a:avLst/>
              <a:gdLst/>
              <a:ahLst/>
              <a:cxnLst/>
              <a:rect l="l" t="t" r="r" b="b"/>
              <a:pathLst>
                <a:path w="1519738" h="1937622">
                  <a:moveTo>
                    <a:pt x="202189" y="0"/>
                  </a:moveTo>
                  <a:cubicBezTo>
                    <a:pt x="247688" y="0"/>
                    <a:pt x="284036" y="989"/>
                    <a:pt x="311236" y="2967"/>
                  </a:cubicBezTo>
                  <a:cubicBezTo>
                    <a:pt x="338436" y="4946"/>
                    <a:pt x="359949" y="8655"/>
                    <a:pt x="375774" y="14095"/>
                  </a:cubicBezTo>
                  <a:cubicBezTo>
                    <a:pt x="391600" y="19534"/>
                    <a:pt x="403221" y="26705"/>
                    <a:pt x="410640" y="35607"/>
                  </a:cubicBezTo>
                  <a:cubicBezTo>
                    <a:pt x="418058" y="44509"/>
                    <a:pt x="425229" y="55883"/>
                    <a:pt x="432152" y="69731"/>
                  </a:cubicBezTo>
                  <a:lnTo>
                    <a:pt x="645795" y="541525"/>
                  </a:lnTo>
                  <a:cubicBezTo>
                    <a:pt x="666566" y="587023"/>
                    <a:pt x="687089" y="634994"/>
                    <a:pt x="707366" y="685437"/>
                  </a:cubicBezTo>
                  <a:cubicBezTo>
                    <a:pt x="727642" y="735881"/>
                    <a:pt x="748165" y="788797"/>
                    <a:pt x="768936" y="844186"/>
                  </a:cubicBezTo>
                  <a:lnTo>
                    <a:pt x="771904" y="844186"/>
                  </a:lnTo>
                  <a:cubicBezTo>
                    <a:pt x="790696" y="790775"/>
                    <a:pt x="809983" y="738848"/>
                    <a:pt x="829765" y="688405"/>
                  </a:cubicBezTo>
                  <a:cubicBezTo>
                    <a:pt x="849547" y="637961"/>
                    <a:pt x="868834" y="589990"/>
                    <a:pt x="887627" y="544492"/>
                  </a:cubicBezTo>
                  <a:lnTo>
                    <a:pt x="1098302" y="75665"/>
                  </a:lnTo>
                  <a:cubicBezTo>
                    <a:pt x="1103248" y="59840"/>
                    <a:pt x="1109430" y="47229"/>
                    <a:pt x="1116848" y="37833"/>
                  </a:cubicBezTo>
                  <a:cubicBezTo>
                    <a:pt x="1124266" y="28436"/>
                    <a:pt x="1135393" y="20771"/>
                    <a:pt x="1150229" y="14836"/>
                  </a:cubicBezTo>
                  <a:cubicBezTo>
                    <a:pt x="1165066" y="8902"/>
                    <a:pt x="1185342" y="4946"/>
                    <a:pt x="1211058" y="2967"/>
                  </a:cubicBezTo>
                  <a:cubicBezTo>
                    <a:pt x="1236774" y="989"/>
                    <a:pt x="1270898" y="0"/>
                    <a:pt x="1313429" y="0"/>
                  </a:cubicBezTo>
                  <a:cubicBezTo>
                    <a:pt x="1369807" y="0"/>
                    <a:pt x="1413574" y="1236"/>
                    <a:pt x="1444730" y="3709"/>
                  </a:cubicBezTo>
                  <a:cubicBezTo>
                    <a:pt x="1475886" y="6182"/>
                    <a:pt x="1497152" y="12611"/>
                    <a:pt x="1508526" y="22996"/>
                  </a:cubicBezTo>
                  <a:cubicBezTo>
                    <a:pt x="1519901" y="33382"/>
                    <a:pt x="1522621" y="48960"/>
                    <a:pt x="1516686" y="69731"/>
                  </a:cubicBezTo>
                  <a:cubicBezTo>
                    <a:pt x="1510752" y="90502"/>
                    <a:pt x="1498883" y="118690"/>
                    <a:pt x="1481079" y="154298"/>
                  </a:cubicBezTo>
                  <a:lnTo>
                    <a:pt x="955874" y="1200257"/>
                  </a:lnTo>
                  <a:lnTo>
                    <a:pt x="955874" y="1875309"/>
                  </a:lnTo>
                  <a:cubicBezTo>
                    <a:pt x="955874" y="1885200"/>
                    <a:pt x="952659" y="1894102"/>
                    <a:pt x="946230" y="1902014"/>
                  </a:cubicBezTo>
                  <a:cubicBezTo>
                    <a:pt x="939801" y="1909927"/>
                    <a:pt x="929168" y="1916356"/>
                    <a:pt x="914332" y="1921302"/>
                  </a:cubicBezTo>
                  <a:cubicBezTo>
                    <a:pt x="899496" y="1926247"/>
                    <a:pt x="879467" y="1930203"/>
                    <a:pt x="854245" y="1933171"/>
                  </a:cubicBezTo>
                  <a:cubicBezTo>
                    <a:pt x="829023" y="1936138"/>
                    <a:pt x="797620" y="1937622"/>
                    <a:pt x="760034" y="1937622"/>
                  </a:cubicBezTo>
                  <a:cubicBezTo>
                    <a:pt x="721460" y="1937622"/>
                    <a:pt x="689809" y="1936138"/>
                    <a:pt x="665082" y="1933171"/>
                  </a:cubicBezTo>
                  <a:cubicBezTo>
                    <a:pt x="640355" y="1930203"/>
                    <a:pt x="620326" y="1926247"/>
                    <a:pt x="604995" y="1921302"/>
                  </a:cubicBezTo>
                  <a:cubicBezTo>
                    <a:pt x="589664" y="1916356"/>
                    <a:pt x="579032" y="1909927"/>
                    <a:pt x="573097" y="1902014"/>
                  </a:cubicBezTo>
                  <a:cubicBezTo>
                    <a:pt x="567163" y="1894102"/>
                    <a:pt x="564195" y="1885200"/>
                    <a:pt x="564195" y="1875309"/>
                  </a:cubicBezTo>
                  <a:lnTo>
                    <a:pt x="564195" y="1200257"/>
                  </a:lnTo>
                  <a:lnTo>
                    <a:pt x="38990" y="154298"/>
                  </a:lnTo>
                  <a:cubicBezTo>
                    <a:pt x="20198" y="117701"/>
                    <a:pt x="8081" y="89265"/>
                    <a:pt x="2641" y="68989"/>
                  </a:cubicBezTo>
                  <a:cubicBezTo>
                    <a:pt x="-2799" y="48713"/>
                    <a:pt x="168" y="33382"/>
                    <a:pt x="11543" y="22996"/>
                  </a:cubicBezTo>
                  <a:cubicBezTo>
                    <a:pt x="22917" y="12611"/>
                    <a:pt x="43936" y="6182"/>
                    <a:pt x="74597" y="3709"/>
                  </a:cubicBezTo>
                  <a:cubicBezTo>
                    <a:pt x="105259" y="1236"/>
                    <a:pt x="147790" y="0"/>
                    <a:pt x="202189"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Calibri" panose="020F0502020204030204"/>
              </a:endParaRPr>
            </a:p>
          </p:txBody>
        </p:sp>
      </p:grpSp>
      <p:sp>
        <p:nvSpPr>
          <p:cNvPr id="33" name="Rectangle 32"/>
          <p:cNvSpPr/>
          <p:nvPr/>
        </p:nvSpPr>
        <p:spPr>
          <a:xfrm>
            <a:off x="4732620" y="2781402"/>
            <a:ext cx="1874760" cy="769441"/>
          </a:xfrm>
          <a:prstGeom prst="rect">
            <a:avLst/>
          </a:prstGeom>
        </p:spPr>
        <p:txBody>
          <a:bodyPr wrap="square">
            <a:spAutoFit/>
          </a:bodyPr>
          <a:lstStyle/>
          <a:p>
            <a:r>
              <a:rPr lang="en-US" sz="4400" b="1" cap="small" dirty="0">
                <a:latin typeface="Verdana" pitchFamily="34" charset="0"/>
              </a:rPr>
              <a:t>hank</a:t>
            </a:r>
            <a:endParaRPr lang="en-GB" sz="4400" b="1" dirty="0"/>
          </a:p>
        </p:txBody>
      </p:sp>
      <p:sp>
        <p:nvSpPr>
          <p:cNvPr id="34" name="Rectangle 33"/>
          <p:cNvSpPr/>
          <p:nvPr/>
        </p:nvSpPr>
        <p:spPr>
          <a:xfrm>
            <a:off x="7883401" y="2866954"/>
            <a:ext cx="1338966" cy="769441"/>
          </a:xfrm>
          <a:prstGeom prst="rect">
            <a:avLst/>
          </a:prstGeom>
        </p:spPr>
        <p:txBody>
          <a:bodyPr wrap="square">
            <a:spAutoFit/>
          </a:bodyPr>
          <a:lstStyle/>
          <a:p>
            <a:r>
              <a:rPr lang="en-US" sz="4400" b="1" cap="small" dirty="0" smtClean="0">
                <a:latin typeface="Verdana" pitchFamily="34" charset="0"/>
              </a:rPr>
              <a:t>ou</a:t>
            </a:r>
            <a:r>
              <a:rPr lang="en-US" sz="4400" b="1" cap="small" dirty="0">
                <a:latin typeface="Verdana" pitchFamily="34" charset="0"/>
              </a:rPr>
              <a:t>!</a:t>
            </a:r>
            <a:endParaRPr lang="en-GB" sz="4400" dirty="0"/>
          </a:p>
        </p:txBody>
      </p:sp>
    </p:spTree>
    <p:extLst>
      <p:ext uri="{BB962C8B-B14F-4D97-AF65-F5344CB8AC3E}">
        <p14:creationId xmlns:p14="http://schemas.microsoft.com/office/powerpoint/2010/main" val="9544203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Introduction</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76655" y="1998134"/>
            <a:ext cx="10821661" cy="4644404"/>
          </a:xfrm>
        </p:spPr>
        <p:txBody>
          <a:bodyPr>
            <a:normAutofit/>
          </a:bodyPr>
          <a:lstStyle/>
          <a:p>
            <a:pPr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n underwater robotic fish which will swims underwater Autonomously.</a:t>
            </a:r>
          </a:p>
          <a:p>
            <a:pPr algn="just">
              <a:lnSpc>
                <a:spcPct val="150000"/>
              </a:lnSpc>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ble </a:t>
            </a:r>
            <a:r>
              <a:rPr lang="en-US" sz="2400" dirty="0">
                <a:latin typeface="Arial" panose="020B0604020202020204" pitchFamily="34" charset="0"/>
                <a:cs typeface="Arial" panose="020B0604020202020204" pitchFamily="34" charset="0"/>
              </a:rPr>
              <a:t>to perfectly </a:t>
            </a:r>
            <a:r>
              <a:rPr lang="en-US" sz="2400" dirty="0" smtClean="0">
                <a:latin typeface="Arial" panose="020B0604020202020204" pitchFamily="34" charset="0"/>
                <a:cs typeface="Arial" panose="020B0604020202020204" pitchFamily="34" charset="0"/>
              </a:rPr>
              <a:t>identify, classify and detects the </a:t>
            </a:r>
            <a:r>
              <a:rPr lang="en-US" sz="2400" dirty="0">
                <a:latin typeface="Arial" panose="020B0604020202020204" pitchFamily="34" charset="0"/>
                <a:cs typeface="Arial" panose="020B0604020202020204" pitchFamily="34" charset="0"/>
              </a:rPr>
              <a:t>objects, obtain quick and proper judgments and decide on the proper path to avoid </a:t>
            </a:r>
            <a:r>
              <a:rPr lang="en-US" sz="2400" dirty="0" smtClean="0">
                <a:latin typeface="Arial" panose="020B0604020202020204" pitchFamily="34" charset="0"/>
                <a:cs typeface="Arial" panose="020B0604020202020204" pitchFamily="34" charset="0"/>
              </a:rPr>
              <a:t>obstacles.</a:t>
            </a:r>
          </a:p>
          <a:p>
            <a:pPr algn="just">
              <a:lnSpc>
                <a:spcPct val="150000"/>
              </a:lnSpc>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Autonomously via some inbuilt sensors such as image and distance sensor.</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52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Motivation</a:t>
            </a:r>
            <a:endParaRPr lang="en-GB" sz="40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531846" y="1540476"/>
            <a:ext cx="10898536" cy="5076223"/>
          </a:xfrm>
        </p:spPr>
        <p:txBody>
          <a:bodyPr>
            <a:normAutofit/>
          </a:bodyPr>
          <a:lstStyle/>
          <a:p>
            <a:pPr marL="457200" indent="-457200">
              <a:buFont typeface="+mj-lt"/>
              <a:buAutoNum type="arabicPeriod"/>
            </a:pPr>
            <a:endParaRPr lang="en-US" dirty="0" smtClean="0"/>
          </a:p>
          <a:p>
            <a:pPr marL="457200" indent="-457200">
              <a:buFont typeface="+mj-lt"/>
              <a:buAutoNum type="arabicPeriod"/>
            </a:pPr>
            <a:endParaRPr lang="en-US" sz="2800" dirty="0" smtClean="0"/>
          </a:p>
          <a:p>
            <a:pPr marL="457200" indent="-457200">
              <a:buFont typeface="+mj-lt"/>
              <a:buAutoNum type="arabicPeriod"/>
            </a:pPr>
            <a:r>
              <a:rPr lang="en-US" dirty="0" smtClean="0">
                <a:latin typeface="Arial" panose="020B0604020202020204" pitchFamily="34" charset="0"/>
                <a:cs typeface="Arial" panose="020B0604020202020204" pitchFamily="34" charset="0"/>
              </a:rPr>
              <a:t>Underwater remotely operated fish</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(Zhejiang University)</a:t>
            </a: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457200" indent="-457200">
              <a:buFont typeface="+mj-lt"/>
              <a:buAutoNum type="arabicPeriod"/>
            </a:pPr>
            <a:r>
              <a:rPr lang="en-US" dirty="0" smtClean="0">
                <a:latin typeface="Arial" panose="020B0604020202020204" pitchFamily="34" charset="0"/>
                <a:cs typeface="Arial" panose="020B0604020202020204" pitchFamily="34" charset="0"/>
              </a:rPr>
              <a:t>Underwater target following </a:t>
            </a:r>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obotic fish</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 Peking University)</a:t>
            </a:r>
          </a:p>
        </p:txBody>
      </p:sp>
      <p:pic>
        <p:nvPicPr>
          <p:cNvPr id="7" name="Content Placeholder 1"/>
          <p:cNvPicPr>
            <a:picLocks noChangeAspect="1"/>
          </p:cNvPicPr>
          <p:nvPr/>
        </p:nvPicPr>
        <p:blipFill>
          <a:blip r:embed="rId2"/>
          <a:stretch>
            <a:fillRect/>
          </a:stretch>
        </p:blipFill>
        <p:spPr>
          <a:xfrm>
            <a:off x="9540245" y="4592626"/>
            <a:ext cx="2036451" cy="17680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181" y="2344113"/>
            <a:ext cx="2036451" cy="1709121"/>
          </a:xfrm>
          <a:prstGeom prst="rect">
            <a:avLst/>
          </a:prstGeom>
        </p:spPr>
      </p:pic>
    </p:spTree>
    <p:extLst>
      <p:ext uri="{BB962C8B-B14F-4D97-AF65-F5344CB8AC3E}">
        <p14:creationId xmlns:p14="http://schemas.microsoft.com/office/powerpoint/2010/main" val="20177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Statement of Problem &amp; Research Question</a:t>
            </a:r>
            <a:endParaRPr lang="en-US" sz="4800" dirty="0"/>
          </a:p>
        </p:txBody>
      </p:sp>
      <p:sp>
        <p:nvSpPr>
          <p:cNvPr id="3" name="Content Placeholder 2"/>
          <p:cNvSpPr>
            <a:spLocks noGrp="1"/>
          </p:cNvSpPr>
          <p:nvPr>
            <p:ph idx="1"/>
          </p:nvPr>
        </p:nvSpPr>
        <p:spPr/>
        <p:txBody>
          <a:bodyPr>
            <a:normAutofit/>
          </a:bodyPr>
          <a:lstStyle/>
          <a:p>
            <a:pPr marL="514350" indent="-514350" algn="just">
              <a:buFont typeface="+mj-lt"/>
              <a:buAutoNum type="arabicPeriod"/>
            </a:pPr>
            <a:r>
              <a:rPr lang="en-US" sz="2800" dirty="0" smtClean="0"/>
              <a:t>There is a limited amount of research that has focused on fish robots, especially related to their autonomous behavior or autonomous movements underwater.</a:t>
            </a:r>
          </a:p>
          <a:p>
            <a:pPr marL="514350" indent="-514350" algn="just">
              <a:buFont typeface="+mj-lt"/>
              <a:buAutoNum type="arabicPeriod"/>
            </a:pPr>
            <a:endParaRPr lang="en-US" sz="2800" dirty="0" smtClean="0"/>
          </a:p>
          <a:p>
            <a:pPr marL="514350" indent="-514350" algn="just">
              <a:buFont typeface="+mj-lt"/>
              <a:buAutoNum type="arabicPeriod"/>
            </a:pPr>
            <a:endParaRPr lang="en-US" sz="2800" dirty="0" smtClean="0"/>
          </a:p>
          <a:p>
            <a:pPr marL="514350" indent="-514350" algn="just">
              <a:buFont typeface="+mj-lt"/>
              <a:buAutoNum type="arabicPeriod"/>
            </a:pPr>
            <a:r>
              <a:rPr lang="en-US" sz="2800" dirty="0" smtClean="0"/>
              <a:t>How does a fish robot detects and recognize the objects or targets under the water and act  autonomously?</a:t>
            </a:r>
          </a:p>
          <a:p>
            <a:pPr marL="514350" indent="-514350" algn="just">
              <a:buFont typeface="+mj-lt"/>
              <a:buAutoNum type="arabicPeriod"/>
            </a:pPr>
            <a:endParaRPr lang="en-US" sz="2800" dirty="0" smtClean="0"/>
          </a:p>
          <a:p>
            <a:pPr marL="514350" indent="-514350" algn="just">
              <a:buFont typeface="+mj-lt"/>
              <a:buAutoNum type="arabicPeriod"/>
            </a:pPr>
            <a:endParaRPr lang="en-US" sz="2800" dirty="0" smtClean="0"/>
          </a:p>
          <a:p>
            <a:pPr marL="514350" indent="-514350" algn="just">
              <a:buFont typeface="+mj-lt"/>
              <a:buAutoNum type="arabicPeriod"/>
            </a:pPr>
            <a:endParaRPr lang="en-US" sz="2800" dirty="0"/>
          </a:p>
        </p:txBody>
      </p:sp>
    </p:spTree>
    <p:extLst>
      <p:ext uri="{BB962C8B-B14F-4D97-AF65-F5344CB8AC3E}">
        <p14:creationId xmlns:p14="http://schemas.microsoft.com/office/powerpoint/2010/main" val="270507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Objectives </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6656" y="2011680"/>
            <a:ext cx="10872793" cy="3766185"/>
          </a:xfrm>
        </p:spPr>
        <p:txBody>
          <a:bodyPr>
            <a:normAutofit fontScale="70000" lnSpcReduction="20000"/>
          </a:bodyPr>
          <a:lstStyle/>
          <a:p>
            <a:pPr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 Design </a:t>
            </a:r>
            <a:r>
              <a:rPr lang="en-US" dirty="0">
                <a:latin typeface="Arial" panose="020B0604020202020204" pitchFamily="34" charset="0"/>
                <a:cs typeface="Arial" panose="020B0604020202020204" pitchFamily="34" charset="0"/>
              </a:rPr>
              <a:t>a underwater </a:t>
            </a:r>
            <a:r>
              <a:rPr lang="en-US" dirty="0" smtClean="0">
                <a:latin typeface="Arial" panose="020B0604020202020204" pitchFamily="34" charset="0"/>
                <a:cs typeface="Arial" panose="020B0604020202020204" pitchFamily="34" charset="0"/>
              </a:rPr>
              <a:t>robotic fish that </a:t>
            </a:r>
            <a:r>
              <a:rPr lang="en-US" dirty="0">
                <a:latin typeface="Arial" panose="020B0604020202020204" pitchFamily="34" charset="0"/>
                <a:cs typeface="Arial" panose="020B0604020202020204" pitchFamily="34" charset="0"/>
              </a:rPr>
              <a:t>can operate </a:t>
            </a:r>
            <a:r>
              <a:rPr lang="en-US" dirty="0" smtClean="0">
                <a:latin typeface="Arial" panose="020B0604020202020204" pitchFamily="34" charset="0"/>
                <a:cs typeface="Arial" panose="020B0604020202020204" pitchFamily="34" charset="0"/>
              </a:rPr>
              <a:t>autonomously.</a:t>
            </a:r>
          </a:p>
          <a:p>
            <a:pPr algn="just">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en-GB" dirty="0" smtClean="0">
                <a:latin typeface="Arial" panose="020B0604020202020204" pitchFamily="34" charset="0"/>
                <a:cs typeface="Arial" panose="020B0604020202020204" pitchFamily="34" charset="0"/>
              </a:rPr>
              <a:t> To </a:t>
            </a:r>
            <a:r>
              <a:rPr lang="en-GB" dirty="0">
                <a:latin typeface="Arial" panose="020B0604020202020204" pitchFamily="34" charset="0"/>
                <a:cs typeface="Arial" panose="020B0604020202020204" pitchFamily="34" charset="0"/>
              </a:rPr>
              <a:t>execute autonomous swimming a Pixy </a:t>
            </a:r>
            <a:r>
              <a:rPr lang="en-GB" dirty="0" smtClean="0">
                <a:latin typeface="Arial" panose="020B0604020202020204" pitchFamily="34" charset="0"/>
                <a:cs typeface="Arial" panose="020B0604020202020204" pitchFamily="34" charset="0"/>
              </a:rPr>
              <a:t>CMUcam5 </a:t>
            </a:r>
            <a:r>
              <a:rPr lang="en-GB" dirty="0">
                <a:latin typeface="Arial" panose="020B0604020202020204" pitchFamily="34" charset="0"/>
                <a:cs typeface="Arial" panose="020B0604020202020204" pitchFamily="34" charset="0"/>
              </a:rPr>
              <a:t>will be installed at the </a:t>
            </a:r>
            <a:r>
              <a:rPr lang="en-GB" dirty="0" smtClean="0">
                <a:latin typeface="Arial" panose="020B0604020202020204" pitchFamily="34" charset="0"/>
                <a:cs typeface="Arial" panose="020B0604020202020204" pitchFamily="34" charset="0"/>
              </a:rPr>
              <a:t>mouth position </a:t>
            </a:r>
            <a:r>
              <a:rPr lang="en-GB" dirty="0">
                <a:latin typeface="Arial" panose="020B0604020202020204" pitchFamily="34" charset="0"/>
                <a:cs typeface="Arial" panose="020B0604020202020204" pitchFamily="34" charset="0"/>
              </a:rPr>
              <a:t>of robotic </a:t>
            </a:r>
            <a:r>
              <a:rPr lang="en-GB" dirty="0" smtClean="0">
                <a:latin typeface="Arial" panose="020B0604020202020204" pitchFamily="34" charset="0"/>
                <a:cs typeface="Arial" panose="020B0604020202020204" pitchFamily="34" charset="0"/>
              </a:rPr>
              <a:t>fish.</a:t>
            </a:r>
          </a:p>
          <a:p>
            <a:pPr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GB" dirty="0" smtClean="0">
                <a:latin typeface="Arial" panose="020B0604020202020204" pitchFamily="34" charset="0"/>
                <a:cs typeface="Arial" panose="020B0604020202020204" pitchFamily="34" charset="0"/>
              </a:rPr>
              <a:t> Manoeuvrability </a:t>
            </a:r>
            <a:r>
              <a:rPr lang="en-GB" dirty="0">
                <a:latin typeface="Arial" panose="020B0604020202020204" pitchFamily="34" charset="0"/>
                <a:cs typeface="Arial" panose="020B0604020202020204" pitchFamily="34" charset="0"/>
              </a:rPr>
              <a:t>will be processed by the embedded microcontroller </a:t>
            </a:r>
            <a:r>
              <a:rPr lang="en-GB" dirty="0" smtClean="0">
                <a:latin typeface="Arial" panose="020B0604020202020204" pitchFamily="34" charset="0"/>
                <a:cs typeface="Arial" panose="020B0604020202020204" pitchFamily="34" charset="0"/>
              </a:rPr>
              <a:t>(Arduino).</a:t>
            </a:r>
          </a:p>
          <a:p>
            <a:pPr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 Servo motor will use for locomotion of fish.</a:t>
            </a:r>
          </a:p>
          <a:p>
            <a:pPr algn="jus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For obstacle </a:t>
            </a:r>
            <a:r>
              <a:rPr lang="en-GB" dirty="0">
                <a:latin typeface="Arial" panose="020B0604020202020204" pitchFamily="34" charset="0"/>
                <a:cs typeface="Arial" panose="020B0604020202020204" pitchFamily="34" charset="0"/>
              </a:rPr>
              <a:t>avoidance, </a:t>
            </a:r>
            <a:r>
              <a:rPr lang="en-GB" dirty="0" smtClean="0">
                <a:latin typeface="Arial" panose="020B0604020202020204" pitchFamily="34" charset="0"/>
                <a:cs typeface="Arial" panose="020B0604020202020204" pitchFamily="34" charset="0"/>
              </a:rPr>
              <a:t>Ultrasonic sensor </a:t>
            </a:r>
            <a:r>
              <a:rPr lang="en-GB" dirty="0">
                <a:latin typeface="Arial" panose="020B0604020202020204" pitchFamily="34" charset="0"/>
                <a:cs typeface="Arial" panose="020B0604020202020204" pitchFamily="34" charset="0"/>
              </a:rPr>
              <a:t>will be </a:t>
            </a:r>
            <a:r>
              <a:rPr lang="en-GB" dirty="0" smtClean="0">
                <a:latin typeface="Arial" panose="020B0604020202020204" pitchFamily="34" charset="0"/>
                <a:cs typeface="Arial" panose="020B0604020202020204" pitchFamily="34" charset="0"/>
              </a:rPr>
              <a:t>utilized. </a:t>
            </a:r>
          </a:p>
          <a:p>
            <a:pPr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 To </a:t>
            </a:r>
            <a:r>
              <a:rPr lang="en-US" dirty="0">
                <a:latin typeface="Arial" panose="020B0604020202020204" pitchFamily="34" charset="0"/>
                <a:cs typeface="Arial" panose="020B0604020202020204" pitchFamily="34" charset="0"/>
              </a:rPr>
              <a:t>observe the underwater circumstances a </a:t>
            </a:r>
            <a:r>
              <a:rPr lang="en-US" dirty="0" smtClean="0">
                <a:latin typeface="Arial" panose="020B0604020202020204" pitchFamily="34" charset="0"/>
                <a:cs typeface="Arial" panose="020B0604020202020204" pitchFamily="34" charset="0"/>
              </a:rPr>
              <a:t>HD </a:t>
            </a:r>
            <a:r>
              <a:rPr lang="en-US" dirty="0">
                <a:latin typeface="Arial" panose="020B0604020202020204" pitchFamily="34" charset="0"/>
                <a:cs typeface="Arial" panose="020B0604020202020204" pitchFamily="34" charset="0"/>
              </a:rPr>
              <a:t>Camera will be </a:t>
            </a:r>
            <a:r>
              <a:rPr lang="en-US" dirty="0" smtClean="0">
                <a:latin typeface="Arial" panose="020B0604020202020204" pitchFamily="34" charset="0"/>
                <a:cs typeface="Arial" panose="020B0604020202020204" pitchFamily="34" charset="0"/>
              </a:rPr>
              <a:t>installed.</a:t>
            </a:r>
            <a:endParaRPr lang="en-GB" dirty="0">
              <a:latin typeface="Arial" panose="020B0604020202020204" pitchFamily="34" charset="0"/>
              <a:cs typeface="Arial" panose="020B0604020202020204" pitchFamily="34" charset="0"/>
            </a:endParaRPr>
          </a:p>
          <a:p>
            <a:pPr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73" y="0"/>
            <a:ext cx="10772775" cy="1658198"/>
          </a:xfrm>
        </p:spPr>
        <p:txBody>
          <a:bodyPr>
            <a:normAutofit/>
          </a:bodyPr>
          <a:lstStyle/>
          <a:p>
            <a:r>
              <a:rPr lang="en-US" sz="4000" dirty="0" smtClean="0">
                <a:latin typeface="Arial" panose="020B0604020202020204" pitchFamily="34" charset="0"/>
                <a:cs typeface="Arial" panose="020B0604020202020204" pitchFamily="34" charset="0"/>
              </a:rPr>
              <a:t>Controller </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0531" y="1515292"/>
            <a:ext cx="6994184" cy="4605422"/>
          </a:xfrm>
        </p:spPr>
        <p:txBody>
          <a:bodyPr>
            <a:normAutofit lnSpcReduction="10000"/>
          </a:bodyPr>
          <a:lstStyle/>
          <a:p>
            <a:pPr algn="just">
              <a:lnSpc>
                <a:spcPct val="150000"/>
              </a:lnSpc>
              <a:buFont typeface="Arial" pitchFamily="34" charset="0"/>
              <a:buChar char="•"/>
            </a:pPr>
            <a:r>
              <a:rPr lang="en-US" dirty="0" smtClean="0"/>
              <a:t> </a:t>
            </a:r>
            <a:r>
              <a:rPr lang="en-US" sz="2200" dirty="0" smtClean="0">
                <a:latin typeface="Arial" panose="020B0604020202020204" pitchFamily="34" charset="0"/>
                <a:cs typeface="Arial" panose="020B0604020202020204" pitchFamily="34" charset="0"/>
              </a:rPr>
              <a:t>Arduino Nano will used as central control board in this project.</a:t>
            </a:r>
          </a:p>
          <a:p>
            <a:pPr algn="just">
              <a:lnSpc>
                <a:spcPct val="150000"/>
              </a:lnSpc>
              <a:buFont typeface="Arial" pitchFamily="34" charset="0"/>
              <a:buChar char="•"/>
            </a:pPr>
            <a:r>
              <a:rPr lang="en-US" sz="2200" dirty="0" smtClean="0">
                <a:latin typeface="Arial" panose="020B0604020202020204" pitchFamily="34" charset="0"/>
                <a:cs typeface="Arial" panose="020B0604020202020204" pitchFamily="34" charset="0"/>
              </a:rPr>
              <a:t> Arduino IDE uses C++.</a:t>
            </a:r>
          </a:p>
          <a:p>
            <a:pPr algn="just">
              <a:lnSpc>
                <a:spcPct val="150000"/>
              </a:lnSpc>
              <a:buFont typeface="Arial" pitchFamily="34" charset="0"/>
              <a:buChar char="•"/>
            </a:pPr>
            <a:r>
              <a:rPr lang="en-US" sz="2200" dirty="0" smtClean="0">
                <a:latin typeface="Arial" panose="020B0604020202020204" pitchFamily="34" charset="0"/>
                <a:cs typeface="Arial" panose="020B0604020202020204" pitchFamily="34" charset="0"/>
              </a:rPr>
              <a:t> The Arduino assigns commands by "</a:t>
            </a:r>
            <a:r>
              <a:rPr lang="en-US" sz="2200" dirty="0" smtClean="0">
                <a:latin typeface="Arial" panose="020B0604020202020204" pitchFamily="34" charset="0"/>
                <a:cs typeface="Arial" panose="020B0604020202020204" pitchFamily="34" charset="0"/>
              </a:rPr>
              <a:t>PWM“ a Pulse Width Modulation </a:t>
            </a:r>
            <a:r>
              <a:rPr lang="en-US" sz="2200" dirty="0" smtClean="0">
                <a:latin typeface="Arial" panose="020B0604020202020204" pitchFamily="34" charset="0"/>
                <a:cs typeface="Arial" panose="020B0604020202020204" pitchFamily="34" charset="0"/>
              </a:rPr>
              <a:t>to the electronic speed controllers that regulate the servo motor.</a:t>
            </a:r>
          </a:p>
          <a:p>
            <a:pPr algn="just">
              <a:lnSpc>
                <a:spcPct val="150000"/>
              </a:lnSpc>
              <a:buFont typeface="Arial" pitchFamily="34" charset="0"/>
              <a:buChar char="•"/>
            </a:pPr>
            <a:r>
              <a:rPr lang="en-US" sz="2200" dirty="0" smtClean="0">
                <a:latin typeface="Arial" panose="020B0604020202020204" pitchFamily="34" charset="0"/>
                <a:cs typeface="Arial" panose="020B0604020202020204" pitchFamily="34" charset="0"/>
              </a:rPr>
              <a:t> An emergency stop function will designed to stop the control system.</a:t>
            </a:r>
          </a:p>
          <a:p>
            <a:pPr>
              <a:buFont typeface="Arial" pitchFamily="34" charset="0"/>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273" y="1776412"/>
            <a:ext cx="4328732" cy="3305175"/>
          </a:xfrm>
          <a:prstGeom prst="rect">
            <a:avLst/>
          </a:prstGeom>
        </p:spPr>
      </p:pic>
      <p:sp>
        <p:nvSpPr>
          <p:cNvPr id="7" name="TextBox 6"/>
          <p:cNvSpPr txBox="1"/>
          <p:nvPr/>
        </p:nvSpPr>
        <p:spPr>
          <a:xfrm>
            <a:off x="9498227" y="5081587"/>
            <a:ext cx="2100649"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Arduino Nano</a:t>
            </a:r>
            <a:endParaRPr lang="en-GB" sz="2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7" y="285349"/>
            <a:ext cx="10772775" cy="1658198"/>
          </a:xfrm>
        </p:spPr>
        <p:txBody>
          <a:bodyPr>
            <a:normAutofit/>
          </a:bodyPr>
          <a:lstStyle/>
          <a:p>
            <a:r>
              <a:rPr lang="en-US" sz="4000" dirty="0" smtClean="0">
                <a:latin typeface="Arial" panose="020B0604020202020204" pitchFamily="34" charset="0"/>
                <a:cs typeface="Arial" panose="020B0604020202020204" pitchFamily="34" charset="0"/>
              </a:rPr>
              <a:t>Servo motor</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6657" y="2011680"/>
            <a:ext cx="6926868" cy="3766185"/>
          </a:xfrm>
        </p:spPr>
        <p:txBody>
          <a:bodyPr>
            <a:normAutofit/>
          </a:bodyPr>
          <a:lstStyle/>
          <a:p>
            <a:pPr algn="just">
              <a:buFont typeface="Arial" panose="020B0604020202020204" pitchFamily="34" charset="0"/>
              <a:buChar char="•"/>
            </a:pPr>
            <a:r>
              <a:rPr lang="en-US" dirty="0" smtClean="0"/>
              <a:t> </a:t>
            </a:r>
            <a:r>
              <a:rPr lang="en-US" dirty="0" smtClean="0">
                <a:latin typeface="Arial" panose="020B0604020202020204" pitchFamily="34" charset="0"/>
                <a:cs typeface="Arial" panose="020B0604020202020204" pitchFamily="34" charset="0"/>
              </a:rPr>
              <a:t>The</a:t>
            </a:r>
            <a:r>
              <a:rPr lang="en-US" dirty="0" smtClean="0"/>
              <a:t> </a:t>
            </a:r>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im of Servo motor is to move fish as    (Forward, Right &amp; left) direction. </a:t>
            </a:r>
          </a:p>
          <a:p>
            <a:pPr algn="jus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 Servo motors allow precise control of its angular position and speed.</a:t>
            </a:r>
          </a:p>
          <a:p>
            <a:pPr algn="jus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 PWM signal is send to control the movement of Servo motor.</a:t>
            </a:r>
          </a:p>
          <a:p>
            <a:pPr marL="0" indent="0" algn="just">
              <a:buNone/>
            </a:pPr>
            <a:endParaRPr lang="en-US"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2157731"/>
            <a:ext cx="3707028" cy="2290701"/>
          </a:xfrm>
          <a:prstGeom prst="rect">
            <a:avLst/>
          </a:prstGeom>
        </p:spPr>
      </p:pic>
      <p:sp>
        <p:nvSpPr>
          <p:cNvPr id="5" name="TextBox 4"/>
          <p:cNvSpPr txBox="1"/>
          <p:nvPr/>
        </p:nvSpPr>
        <p:spPr>
          <a:xfrm>
            <a:off x="8254314" y="4876800"/>
            <a:ext cx="3080951"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HS-646WP Servo Motor</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03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08462"/>
            <a:ext cx="10772775" cy="1949269"/>
          </a:xfrm>
        </p:spPr>
        <p:txBody>
          <a:bodyPr>
            <a:normAutofit/>
          </a:bodyPr>
          <a:lstStyle/>
          <a:p>
            <a:r>
              <a:rPr lang="en-US" sz="4000" dirty="0" smtClean="0">
                <a:latin typeface="Arial" panose="020B0604020202020204" pitchFamily="34" charset="0"/>
                <a:cs typeface="Arial" panose="020B0604020202020204" pitchFamily="34" charset="0"/>
              </a:rPr>
              <a:t>Image Sensor</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6656" y="2011680"/>
            <a:ext cx="7495279" cy="3766185"/>
          </a:xfrm>
        </p:spPr>
        <p:txBody>
          <a:bodyPr>
            <a:normAutofit fontScale="62500" lnSpcReduction="20000"/>
          </a:bodyPr>
          <a:lstStyle/>
          <a:p>
            <a:pPr algn="just">
              <a:lnSpc>
                <a:spcPct val="150000"/>
              </a:lnSpc>
              <a:buFont typeface="Arial" pitchFamily="34" charset="0"/>
              <a:buChar char="•"/>
            </a:pPr>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Pixy CMUcam5 will used as image sensor to identify the objects</a:t>
            </a:r>
          </a:p>
          <a:p>
            <a:pPr algn="just">
              <a:lnSpc>
                <a:spcPct val="150000"/>
              </a:lnSpc>
              <a:buFont typeface="Arial" pitchFamily="34" charset="0"/>
              <a:buChar char="•"/>
            </a:pPr>
            <a:r>
              <a:rPr lang="en-US" sz="2900" dirty="0" smtClean="0">
                <a:latin typeface="Arial" panose="020B0604020202020204" pitchFamily="34" charset="0"/>
                <a:cs typeface="Arial" panose="020B0604020202020204" pitchFamily="34" charset="0"/>
              </a:rPr>
              <a:t> Very fast and efficient image sensor to detect “ hue and saturation” of the image</a:t>
            </a:r>
          </a:p>
          <a:p>
            <a:pPr algn="just">
              <a:lnSpc>
                <a:spcPct val="150000"/>
              </a:lnSpc>
              <a:buFont typeface="Arial" pitchFamily="34" charset="0"/>
              <a:buChar char="•"/>
            </a:pPr>
            <a:r>
              <a:rPr lang="en-US" sz="2900" dirty="0" smtClean="0">
                <a:latin typeface="Arial" panose="020B0604020202020204" pitchFamily="34" charset="0"/>
                <a:cs typeface="Arial" panose="020B0604020202020204" pitchFamily="34" charset="0"/>
              </a:rPr>
              <a:t> Memorize up to seven different color signatures</a:t>
            </a:r>
          </a:p>
          <a:p>
            <a:pPr algn="just">
              <a:lnSpc>
                <a:spcPct val="150000"/>
              </a:lnSpc>
              <a:buFont typeface="Arial" pitchFamily="34" charset="0"/>
              <a:buChar char="•"/>
            </a:pPr>
            <a:r>
              <a:rPr lang="en-US" sz="2900" dirty="0" smtClean="0">
                <a:latin typeface="Arial" panose="020B0604020202020204" pitchFamily="34" charset="0"/>
                <a:cs typeface="Arial" panose="020B0604020202020204" pitchFamily="34" charset="0"/>
              </a:rPr>
              <a:t> It gives the size, X and Y coordinates of the traced object</a:t>
            </a:r>
          </a:p>
          <a:p>
            <a:pPr algn="just">
              <a:lnSpc>
                <a:spcPct val="150000"/>
              </a:lnSpc>
              <a:buFont typeface="Arial" pitchFamily="34" charset="0"/>
              <a:buChar char="•"/>
            </a:pPr>
            <a:r>
              <a:rPr lang="en-US" sz="2900" dirty="0" smtClean="0">
                <a:latin typeface="Arial" panose="020B0604020202020204" pitchFamily="34" charset="0"/>
                <a:cs typeface="Arial" panose="020B0604020202020204" pitchFamily="34" charset="0"/>
              </a:rPr>
              <a:t> Frame rate 50Hz, RAM 264KB and flash memory 1MB</a:t>
            </a:r>
          </a:p>
          <a:p>
            <a:pPr algn="just">
              <a:lnSpc>
                <a:spcPct val="150000"/>
              </a:lnSpc>
              <a:buFont typeface="Arial" pitchFamily="34" charset="0"/>
              <a:buChar char="•"/>
            </a:pPr>
            <a:r>
              <a:rPr lang="en-US" sz="2900" dirty="0" smtClean="0">
                <a:latin typeface="Arial" panose="020B0604020202020204" pitchFamily="34" charset="0"/>
                <a:cs typeface="Arial" panose="020B0604020202020204" pitchFamily="34" charset="0"/>
              </a:rPr>
              <a:t> Frame Rate 640X400 pixels</a:t>
            </a:r>
          </a:p>
          <a:p>
            <a:pPr algn="just">
              <a:buFont typeface="Arial" pitchFamily="34" charset="0"/>
              <a:buChar char="•"/>
            </a:pPr>
            <a:endParaRPr lang="en-US" dirty="0" smtClean="0">
              <a:latin typeface="Arial" panose="020B0604020202020204" pitchFamily="34" charset="0"/>
              <a:cs typeface="Arial" panose="020B0604020202020204" pitchFamily="34" charset="0"/>
            </a:endParaRPr>
          </a:p>
          <a:p>
            <a:endParaRPr lang="en-US" dirty="0"/>
          </a:p>
        </p:txBody>
      </p:sp>
      <p:pic>
        <p:nvPicPr>
          <p:cNvPr id="1026" name="Picture 44"/>
          <p:cNvPicPr>
            <a:picLocks noChangeAspect="1" noChangeArrowheads="1"/>
          </p:cNvPicPr>
          <p:nvPr/>
        </p:nvPicPr>
        <p:blipFill>
          <a:blip r:embed="rId2"/>
          <a:srcRect/>
          <a:stretch>
            <a:fillRect/>
          </a:stretch>
        </p:blipFill>
        <p:spPr bwMode="auto">
          <a:xfrm>
            <a:off x="8765059" y="208462"/>
            <a:ext cx="2964301" cy="2271127"/>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060" y="3385751"/>
            <a:ext cx="2964300" cy="2323071"/>
          </a:xfrm>
          <a:prstGeom prst="rect">
            <a:avLst/>
          </a:prstGeom>
        </p:spPr>
      </p:pic>
      <p:sp>
        <p:nvSpPr>
          <p:cNvPr id="5" name="TextBox 4"/>
          <p:cNvSpPr txBox="1"/>
          <p:nvPr/>
        </p:nvSpPr>
        <p:spPr>
          <a:xfrm>
            <a:off x="9424086" y="2585994"/>
            <a:ext cx="2178907"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Pixy CMUcam5</a:t>
            </a:r>
            <a:endParaRPr lang="en-GB" sz="2000" b="1" dirty="0">
              <a:latin typeface="Arial" panose="020B0604020202020204" pitchFamily="34" charset="0"/>
              <a:cs typeface="Arial" panose="020B0604020202020204" pitchFamily="34" charset="0"/>
            </a:endParaRPr>
          </a:p>
        </p:txBody>
      </p:sp>
      <p:sp>
        <p:nvSpPr>
          <p:cNvPr id="6" name="TextBox 5"/>
          <p:cNvSpPr txBox="1"/>
          <p:nvPr/>
        </p:nvSpPr>
        <p:spPr>
          <a:xfrm>
            <a:off x="9147064" y="5816081"/>
            <a:ext cx="2404826"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Interface Software</a:t>
            </a:r>
            <a:endParaRPr lang="en-GB" sz="2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_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2.xml><?xml version="1.0" encoding="utf-8"?>
<a:theme xmlns:a="http://schemas.openxmlformats.org/drawingml/2006/main" name="1_Metropolitan">
  <a:themeElements>
    <a:clrScheme name="Metropolitan">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3.xml><?xml version="1.0" encoding="utf-8"?>
<a:theme xmlns:a="http://schemas.openxmlformats.org/drawingml/2006/main" name="3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71E0A8-DA6F-4DC5-84AA-9AE90625C277}">
  <ds:schemaRef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elements/1.1/"/>
    <ds:schemaRef ds:uri="http://purl.org/dc/dcmitype/"/>
  </ds:schemaRefs>
</ds:datastoreItem>
</file>

<file path=customXml/itemProps2.xml><?xml version="1.0" encoding="utf-8"?>
<ds:datastoreItem xmlns:ds="http://schemas.openxmlformats.org/officeDocument/2006/customXml" ds:itemID="{29F17D79-05FE-43C7-A9B5-360E9D6B5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6B64549-C1F2-49EA-8B2D-5EF61BF1CE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Metropolitan</Template>
  <TotalTime>0</TotalTime>
  <Words>1033</Words>
  <Application>Microsoft Office PowerPoint</Application>
  <PresentationFormat>Widescreen</PresentationFormat>
  <Paragraphs>189</Paragraphs>
  <Slides>24</Slides>
  <Notes>9</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4" baseType="lpstr">
      <vt:lpstr>Roboto</vt:lpstr>
      <vt:lpstr>Arial</vt:lpstr>
      <vt:lpstr>Calibri</vt:lpstr>
      <vt:lpstr>Calibri Light</vt:lpstr>
      <vt:lpstr>Cambria Math</vt:lpstr>
      <vt:lpstr>Verdana</vt:lpstr>
      <vt:lpstr>2_Metropolitan</vt:lpstr>
      <vt:lpstr>1_Metropolitan</vt:lpstr>
      <vt:lpstr>3_Metropolitan</vt:lpstr>
      <vt:lpstr>Visio</vt:lpstr>
      <vt:lpstr>  A Robotic Fish Based on Fusion of Visual Image and Ultrasonic Sensor</vt:lpstr>
      <vt:lpstr>Agenda / Topics</vt:lpstr>
      <vt:lpstr>Introduction</vt:lpstr>
      <vt:lpstr>Motivation</vt:lpstr>
      <vt:lpstr>Statement of Problem &amp; Research Question</vt:lpstr>
      <vt:lpstr>Objectives </vt:lpstr>
      <vt:lpstr>Controller </vt:lpstr>
      <vt:lpstr>Servo motor</vt:lpstr>
      <vt:lpstr>Image Sensor</vt:lpstr>
      <vt:lpstr>Ultrasonic Sensor</vt:lpstr>
      <vt:lpstr>Wireless Charging</vt:lpstr>
      <vt:lpstr>Control System Block Diagram</vt:lpstr>
      <vt:lpstr>Prototype design</vt:lpstr>
      <vt:lpstr>Hydrostatic Pressure</vt:lpstr>
      <vt:lpstr>Buoyancy</vt:lpstr>
      <vt:lpstr>Validation Test</vt:lpstr>
      <vt:lpstr>Autonomous Mode </vt:lpstr>
      <vt:lpstr>PowerPoint Presentation</vt:lpstr>
      <vt:lpstr>PowerPoint Presentation</vt:lpstr>
      <vt:lpstr>Circuit Diagram</vt:lpstr>
      <vt:lpstr>Project Timeline</vt:lpstr>
      <vt:lpstr>Conclusion &amp; Future Works</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
  <cp:lastModifiedBy/>
  <cp:revision>4</cp:revision>
  <dcterms:created xsi:type="dcterms:W3CDTF">2013-06-12T19:28:15Z</dcterms:created>
  <dcterms:modified xsi:type="dcterms:W3CDTF">2018-12-19T09:12:00Z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