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</p:sldMasterIdLst>
  <p:notesMasterIdLst>
    <p:notesMasterId r:id="rId17"/>
  </p:notesMasterIdLst>
  <p:sldIdLst>
    <p:sldId id="257" r:id="rId3"/>
    <p:sldId id="716" r:id="rId4"/>
    <p:sldId id="723" r:id="rId5"/>
    <p:sldId id="729" r:id="rId6"/>
    <p:sldId id="730" r:id="rId7"/>
    <p:sldId id="731" r:id="rId8"/>
    <p:sldId id="734" r:id="rId9"/>
    <p:sldId id="721" r:id="rId10"/>
    <p:sldId id="533" r:id="rId11"/>
    <p:sldId id="722" r:id="rId12"/>
    <p:sldId id="727" r:id="rId13"/>
    <p:sldId id="728" r:id="rId14"/>
    <p:sldId id="733" r:id="rId15"/>
    <p:sldId id="735" r:id="rId16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338DCD"/>
    <a:srgbClr val="3366FF"/>
    <a:srgbClr val="0000FF"/>
    <a:srgbClr val="D5E5F3"/>
    <a:srgbClr val="F3F9FA"/>
    <a:srgbClr val="FFCCFF"/>
    <a:srgbClr val="CCFFFF"/>
    <a:srgbClr val="990099"/>
    <a:srgbClr val="414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3127" autoAdjust="0"/>
  </p:normalViewPr>
  <p:slideViewPr>
    <p:cSldViewPr>
      <p:cViewPr varScale="1">
        <p:scale>
          <a:sx n="77" d="100"/>
          <a:sy n="77" d="100"/>
        </p:scale>
        <p:origin x="126" y="4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5E52480-A7E2-4E6A-B7C3-06D486F24400}" type="datetimeFigureOut">
              <a:rPr lang="zh-CN" altLang="en-US"/>
              <a:t>2018/11/11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A82E52C-4BF3-436B-BACB-04E75108E297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7513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2E52C-4BF3-436B-BACB-04E75108E29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2E52C-4BF3-436B-BACB-04E75108E29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82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3F88481-2ECC-403A-A2A2-18C8D55AE9B2}" type="slidenum">
              <a:rPr lang="zh-CN" altLang="en-US" smtClean="0">
                <a:latin typeface="Calibri" panose="020F0502020204030204" pitchFamily="34" charset="0"/>
              </a:rPr>
              <a:t>2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3F88481-2ECC-403A-A2A2-18C8D55AE9B2}" type="slidenum">
              <a:rPr lang="zh-CN" altLang="en-US" smtClean="0">
                <a:latin typeface="Calibri" panose="020F0502020204030204" pitchFamily="34" charset="0"/>
              </a:rPr>
              <a:t>3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3F88481-2ECC-403A-A2A2-18C8D55AE9B2}" type="slidenum">
              <a:rPr lang="zh-CN" altLang="en-US" smtClean="0">
                <a:latin typeface="Calibri" panose="020F0502020204030204" pitchFamily="34" charset="0"/>
              </a:rPr>
              <a:t>4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3F88481-2ECC-403A-A2A2-18C8D55AE9B2}" type="slidenum">
              <a:rPr lang="zh-CN" altLang="en-US" smtClean="0">
                <a:latin typeface="Calibri" panose="020F0502020204030204" pitchFamily="34" charset="0"/>
              </a:rPr>
              <a:t>5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3F88481-2ECC-403A-A2A2-18C8D55AE9B2}" type="slidenum">
              <a:rPr lang="zh-CN" altLang="en-US" smtClean="0">
                <a:latin typeface="Calibri" panose="020F0502020204030204" pitchFamily="34" charset="0"/>
              </a:rPr>
              <a:t>9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3F88481-2ECC-403A-A2A2-18C8D55AE9B2}" type="slidenum">
              <a:rPr lang="zh-CN" altLang="en-US" smtClean="0">
                <a:latin typeface="Calibri" panose="020F0502020204030204" pitchFamily="34" charset="0"/>
              </a:rPr>
              <a:t>10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3F88481-2ECC-403A-A2A2-18C8D55AE9B2}" type="slidenum">
              <a:rPr lang="zh-CN" altLang="en-US" smtClean="0">
                <a:latin typeface="Calibri" panose="020F0502020204030204" pitchFamily="34" charset="0"/>
              </a:rPr>
              <a:t>11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3F88481-2ECC-403A-A2A2-18C8D55AE9B2}" type="slidenum">
              <a:rPr lang="zh-CN" altLang="en-US" smtClean="0">
                <a:latin typeface="Calibri" panose="020F0502020204030204" pitchFamily="34" charset="0"/>
              </a:rPr>
              <a:t>13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28C84-B094-47F1-982A-7AE731811B7E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0437813" y="293688"/>
            <a:ext cx="434975" cy="436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0925175" y="293688"/>
            <a:ext cx="436563" cy="4365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414125" y="293688"/>
            <a:ext cx="436563" cy="4365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5" name="TextBox 15"/>
          <p:cNvSpPr txBox="1">
            <a:spLocks noChangeArrowheads="1"/>
          </p:cNvSpPr>
          <p:nvPr userDrawn="1"/>
        </p:nvSpPr>
        <p:spPr bwMode="auto">
          <a:xfrm>
            <a:off x="11406188" y="369888"/>
            <a:ext cx="454025" cy="284162"/>
          </a:xfrm>
          <a:prstGeom prst="rect">
            <a:avLst/>
          </a:prstGeom>
          <a:noFill/>
          <a:ln>
            <a:noFill/>
          </a:ln>
        </p:spPr>
        <p:txBody>
          <a:bodyPr lIns="68562" tIns="34281" rIns="68562" bIns="34281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fld id="{09086702-8E84-4350-86C9-C99564B9A74B}" type="slidenum">
              <a:rPr lang="zh-CN" altLang="en-US" sz="1400" smtClean="0">
                <a:solidFill>
                  <a:srgbClr val="FFFF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r>
              <a:rPr lang="zh-CN" altLang="en-US" sz="1400">
                <a:solidFill>
                  <a:srgbClr val="FFFF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0437813" y="293688"/>
            <a:ext cx="434975" cy="436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0925175" y="293688"/>
            <a:ext cx="436563" cy="4365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414125" y="293688"/>
            <a:ext cx="436563" cy="4365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5" name="TextBox 15"/>
          <p:cNvSpPr txBox="1">
            <a:spLocks noChangeArrowheads="1"/>
          </p:cNvSpPr>
          <p:nvPr userDrawn="1"/>
        </p:nvSpPr>
        <p:spPr bwMode="auto">
          <a:xfrm>
            <a:off x="11406188" y="369888"/>
            <a:ext cx="454025" cy="284162"/>
          </a:xfrm>
          <a:prstGeom prst="rect">
            <a:avLst/>
          </a:prstGeom>
          <a:noFill/>
          <a:ln>
            <a:noFill/>
          </a:ln>
        </p:spPr>
        <p:txBody>
          <a:bodyPr lIns="68562" tIns="34281" rIns="68562" bIns="34281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fld id="{09086702-8E84-4350-86C9-C99564B9A74B}" type="slidenum">
              <a:rPr lang="zh-CN" altLang="en-US" sz="1400" smtClean="0">
                <a:solidFill>
                  <a:srgbClr val="FFFF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r>
              <a:rPr lang="zh-CN" altLang="en-US" sz="1400">
                <a:solidFill>
                  <a:srgbClr val="FFFF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</a:p>
        </p:txBody>
      </p:sp>
      <p:grpSp>
        <p:nvGrpSpPr>
          <p:cNvPr id="6" name="组合 17"/>
          <p:cNvGrpSpPr/>
          <p:nvPr userDrawn="1"/>
        </p:nvGrpSpPr>
        <p:grpSpPr bwMode="auto">
          <a:xfrm>
            <a:off x="0" y="288925"/>
            <a:ext cx="890588" cy="720725"/>
            <a:chOff x="0" y="239302"/>
            <a:chExt cx="890309" cy="750461"/>
          </a:xfrm>
        </p:grpSpPr>
        <p:sp>
          <p:nvSpPr>
            <p:cNvPr id="7" name="矩形 6"/>
            <p:cNvSpPr/>
            <p:nvPr userDrawn="1"/>
          </p:nvSpPr>
          <p:spPr>
            <a:xfrm>
              <a:off x="0" y="239302"/>
              <a:ext cx="287248" cy="7504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grpSp>
          <p:nvGrpSpPr>
            <p:cNvPr id="8" name="组合 19"/>
            <p:cNvGrpSpPr/>
            <p:nvPr userDrawn="1"/>
          </p:nvGrpSpPr>
          <p:grpSpPr bwMode="auto">
            <a:xfrm>
              <a:off x="338032" y="239302"/>
              <a:ext cx="552277" cy="750461"/>
              <a:chOff x="338032" y="239302"/>
              <a:chExt cx="552277" cy="750461"/>
            </a:xfrm>
          </p:grpSpPr>
          <p:sp>
            <p:nvSpPr>
              <p:cNvPr id="9" name="直角三角形 8"/>
              <p:cNvSpPr/>
              <p:nvPr userDrawn="1"/>
            </p:nvSpPr>
            <p:spPr>
              <a:xfrm>
                <a:off x="338032" y="239302"/>
                <a:ext cx="552277" cy="750461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buFont typeface="Arial" panose="020B0604020202020204" pitchFamily="34" charset="0"/>
                  <a:buNone/>
                  <a:defRPr/>
                </a:pPr>
                <a:endParaRPr lang="zh-CN" altLang="en-US" sz="190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直角三角形 9"/>
              <p:cNvSpPr/>
              <p:nvPr userDrawn="1"/>
            </p:nvSpPr>
            <p:spPr>
              <a:xfrm flipV="1">
                <a:off x="338032" y="239302"/>
                <a:ext cx="552277" cy="750461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buFont typeface="Arial" panose="020B0604020202020204" pitchFamily="34" charset="0"/>
                  <a:buNone/>
                  <a:defRPr/>
                </a:pPr>
                <a:endParaRPr lang="zh-CN" altLang="en-US" sz="1900" noProof="1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1" name="Picture 2" descr="E:\浙大\沈\校办PPT\素材\1-求是鹰灰度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5905500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直接连接符 11"/>
          <p:cNvCxnSpPr/>
          <p:nvPr userDrawn="1"/>
        </p:nvCxnSpPr>
        <p:spPr bwMode="auto">
          <a:xfrm>
            <a:off x="984250" y="998764"/>
            <a:ext cx="10199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8" rIns="68576" bIns="34288"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436606" y="291634"/>
            <a:ext cx="11599863" cy="6240463"/>
            <a:chOff x="436606" y="291634"/>
            <a:chExt cx="11599863" cy="6240463"/>
          </a:xfrm>
        </p:grpSpPr>
        <p:sp>
          <p:nvSpPr>
            <p:cNvPr id="8" name="任意多边形 7"/>
            <p:cNvSpPr/>
            <p:nvPr/>
          </p:nvSpPr>
          <p:spPr bwMode="auto">
            <a:xfrm>
              <a:off x="3252831" y="2815759"/>
              <a:ext cx="8783638" cy="2130425"/>
            </a:xfrm>
            <a:custGeom>
              <a:avLst/>
              <a:gdLst>
                <a:gd name="connsiteX0" fmla="*/ 2514217 w 8783887"/>
                <a:gd name="connsiteY0" fmla="*/ 0 h 2129469"/>
                <a:gd name="connsiteX1" fmla="*/ 8783887 w 8783887"/>
                <a:gd name="connsiteY1" fmla="*/ 0 h 2129469"/>
                <a:gd name="connsiteX2" fmla="*/ 6659573 w 8783887"/>
                <a:gd name="connsiteY2" fmla="*/ 2129469 h 2129469"/>
                <a:gd name="connsiteX3" fmla="*/ 1284531 w 8783887"/>
                <a:gd name="connsiteY3" fmla="*/ 2129469 h 2129469"/>
                <a:gd name="connsiteX4" fmla="*/ 1284530 w 8783887"/>
                <a:gd name="connsiteY4" fmla="*/ 2129469 h 2129469"/>
                <a:gd name="connsiteX5" fmla="*/ 764675 w 8783887"/>
                <a:gd name="connsiteY5" fmla="*/ 2129468 h 2129469"/>
                <a:gd name="connsiteX6" fmla="*/ 0 w 8783887"/>
                <a:gd name="connsiteY6" fmla="*/ 1366645 h 2129469"/>
                <a:gd name="connsiteX7" fmla="*/ 0 w 8783887"/>
                <a:gd name="connsiteY7" fmla="*/ 1 h 2129469"/>
                <a:gd name="connsiteX8" fmla="*/ 2514219 w 8783887"/>
                <a:gd name="connsiteY8" fmla="*/ 1 h 2129469"/>
                <a:gd name="connsiteX9" fmla="*/ 2514217 w 8783887"/>
                <a:gd name="connsiteY9" fmla="*/ 0 h 212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83887" h="2129469">
                  <a:moveTo>
                    <a:pt x="2514217" y="0"/>
                  </a:moveTo>
                  <a:lnTo>
                    <a:pt x="8783887" y="0"/>
                  </a:lnTo>
                  <a:lnTo>
                    <a:pt x="6659573" y="2129469"/>
                  </a:lnTo>
                  <a:lnTo>
                    <a:pt x="1284531" y="2129469"/>
                  </a:lnTo>
                  <a:lnTo>
                    <a:pt x="1284530" y="2129469"/>
                  </a:lnTo>
                  <a:lnTo>
                    <a:pt x="764675" y="2129468"/>
                  </a:lnTo>
                  <a:lnTo>
                    <a:pt x="0" y="1366645"/>
                  </a:lnTo>
                  <a:lnTo>
                    <a:pt x="0" y="1"/>
                  </a:lnTo>
                  <a:lnTo>
                    <a:pt x="2514219" y="1"/>
                  </a:lnTo>
                  <a:lnTo>
                    <a:pt x="25142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9" name="任意多边形 8"/>
            <p:cNvSpPr/>
            <p:nvPr/>
          </p:nvSpPr>
          <p:spPr bwMode="auto">
            <a:xfrm>
              <a:off x="10042569" y="2976097"/>
              <a:ext cx="1993900" cy="1970087"/>
            </a:xfrm>
            <a:custGeom>
              <a:avLst/>
              <a:gdLst>
                <a:gd name="connsiteX0" fmla="*/ 2124314 w 2156532"/>
                <a:gd name="connsiteY0" fmla="*/ 0 h 2129469"/>
                <a:gd name="connsiteX1" fmla="*/ 2156532 w 2156532"/>
                <a:gd name="connsiteY1" fmla="*/ 0 h 2129469"/>
                <a:gd name="connsiteX2" fmla="*/ 2156532 w 2156532"/>
                <a:gd name="connsiteY2" fmla="*/ 2129469 h 2129469"/>
                <a:gd name="connsiteX3" fmla="*/ 0 w 2156532"/>
                <a:gd name="connsiteY3" fmla="*/ 2129469 h 2129469"/>
                <a:gd name="connsiteX4" fmla="*/ 2124314 w 2156532"/>
                <a:gd name="connsiteY4" fmla="*/ 0 h 212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6532" h="2129469">
                  <a:moveTo>
                    <a:pt x="2124314" y="0"/>
                  </a:moveTo>
                  <a:lnTo>
                    <a:pt x="2156532" y="0"/>
                  </a:lnTo>
                  <a:lnTo>
                    <a:pt x="2156532" y="2129469"/>
                  </a:lnTo>
                  <a:lnTo>
                    <a:pt x="0" y="2129469"/>
                  </a:lnTo>
                  <a:lnTo>
                    <a:pt x="2124314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 rot="18895834">
              <a:off x="692194" y="2572872"/>
              <a:ext cx="1230312" cy="12303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 bwMode="auto">
            <a:xfrm rot="18895834">
              <a:off x="1606594" y="3484097"/>
              <a:ext cx="1230312" cy="12303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 bwMode="auto">
            <a:xfrm rot="18895834">
              <a:off x="1605800" y="5302578"/>
              <a:ext cx="1230313" cy="12287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 rot="18895834">
              <a:off x="649331" y="717084"/>
              <a:ext cx="1230313" cy="123031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73B4DE">
                    <a:lumMod val="50000"/>
                  </a:srgbClr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 bwMode="auto">
            <a:xfrm>
              <a:off x="5081631" y="2595097"/>
              <a:ext cx="6954838" cy="123825"/>
            </a:xfrm>
            <a:custGeom>
              <a:avLst/>
              <a:gdLst>
                <a:gd name="connsiteX0" fmla="*/ 124565 w 6955742"/>
                <a:gd name="connsiteY0" fmla="*/ 0 h 124867"/>
                <a:gd name="connsiteX1" fmla="*/ 6955742 w 6955742"/>
                <a:gd name="connsiteY1" fmla="*/ 0 h 124867"/>
                <a:gd name="connsiteX2" fmla="*/ 6955742 w 6955742"/>
                <a:gd name="connsiteY2" fmla="*/ 124867 h 124867"/>
                <a:gd name="connsiteX3" fmla="*/ 0 w 6955742"/>
                <a:gd name="connsiteY3" fmla="*/ 124867 h 124867"/>
                <a:gd name="connsiteX4" fmla="*/ 124565 w 6955742"/>
                <a:gd name="connsiteY4" fmla="*/ 0 h 12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5742" h="124867">
                  <a:moveTo>
                    <a:pt x="124565" y="0"/>
                  </a:moveTo>
                  <a:lnTo>
                    <a:pt x="6955742" y="0"/>
                  </a:lnTo>
                  <a:lnTo>
                    <a:pt x="6955742" y="124867"/>
                  </a:lnTo>
                  <a:lnTo>
                    <a:pt x="0" y="124867"/>
                  </a:lnTo>
                  <a:lnTo>
                    <a:pt x="1245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E:\浙大\沈\校办PPT\素材\1-求是鹰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31" y="795875"/>
              <a:ext cx="1101725" cy="110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306554" y="291634"/>
              <a:ext cx="3895200" cy="3895596"/>
            </a:xfrm>
            <a:prstGeom prst="diamond">
              <a:avLst/>
            </a:prstGeom>
          </p:spPr>
        </p:pic>
        <p:pic>
          <p:nvPicPr>
            <p:cNvPr id="17" name="Picture 9" descr="E:\浙大\沈\校办PPT\素材\1-图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6" y="2321618"/>
              <a:ext cx="1755775" cy="1749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矩形 17"/>
            <p:cNvSpPr/>
            <p:nvPr/>
          </p:nvSpPr>
          <p:spPr bwMode="auto">
            <a:xfrm>
              <a:off x="7261269" y="3290422"/>
              <a:ext cx="184150" cy="8318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sz="4800" b="1" noProof="1">
                <a:ln w="19050">
                  <a:solidFill>
                    <a:srgbClr val="7F7F7F">
                      <a:tint val="1000"/>
                    </a:srgbClr>
                  </a:solidFill>
                  <a:prstDash val="solid"/>
                </a:ln>
                <a:solidFill>
                  <a:srgbClr val="00B0F0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" name="Picture 6" descr="E:\浙大\沈\校办PPT\素材\1-图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19" y="4141078"/>
              <a:ext cx="1755775" cy="1749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0437813" y="293688"/>
            <a:ext cx="434975" cy="436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0925175" y="293688"/>
            <a:ext cx="436563" cy="4365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414125" y="293688"/>
            <a:ext cx="436563" cy="4365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5" name="TextBox 15"/>
          <p:cNvSpPr txBox="1">
            <a:spLocks noChangeArrowheads="1"/>
          </p:cNvSpPr>
          <p:nvPr userDrawn="1"/>
        </p:nvSpPr>
        <p:spPr bwMode="auto">
          <a:xfrm>
            <a:off x="11406188" y="369888"/>
            <a:ext cx="454025" cy="284162"/>
          </a:xfrm>
          <a:prstGeom prst="rect">
            <a:avLst/>
          </a:prstGeom>
          <a:noFill/>
          <a:ln>
            <a:noFill/>
          </a:ln>
        </p:spPr>
        <p:txBody>
          <a:bodyPr lIns="68562" tIns="34281" rIns="68562" bIns="34281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fld id="{09086702-8E84-4350-86C9-C99564B9A74B}" type="slidenum">
              <a:rPr lang="zh-CN" altLang="en-US" sz="1400" smtClean="0">
                <a:solidFill>
                  <a:srgbClr val="FFFF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r>
              <a:rPr lang="zh-CN" altLang="en-US" sz="1400">
                <a:solidFill>
                  <a:srgbClr val="FFFF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0437813" y="293688"/>
            <a:ext cx="434975" cy="436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0925175" y="293688"/>
            <a:ext cx="436563" cy="4365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414125" y="293688"/>
            <a:ext cx="436563" cy="4365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5" name="TextBox 15"/>
          <p:cNvSpPr txBox="1">
            <a:spLocks noChangeArrowheads="1"/>
          </p:cNvSpPr>
          <p:nvPr userDrawn="1"/>
        </p:nvSpPr>
        <p:spPr bwMode="auto">
          <a:xfrm>
            <a:off x="11406188" y="369888"/>
            <a:ext cx="454025" cy="284162"/>
          </a:xfrm>
          <a:prstGeom prst="rect">
            <a:avLst/>
          </a:prstGeom>
          <a:noFill/>
          <a:ln>
            <a:noFill/>
          </a:ln>
        </p:spPr>
        <p:txBody>
          <a:bodyPr lIns="68562" tIns="34281" rIns="68562" bIns="34281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fld id="{09086702-8E84-4350-86C9-C99564B9A74B}" type="slidenum">
              <a:rPr lang="zh-CN" altLang="en-US" sz="1400" smtClean="0">
                <a:solidFill>
                  <a:srgbClr val="FFFF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r>
              <a:rPr lang="zh-CN" altLang="en-US" sz="1400">
                <a:solidFill>
                  <a:srgbClr val="FFFF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</a:p>
        </p:txBody>
      </p:sp>
      <p:grpSp>
        <p:nvGrpSpPr>
          <p:cNvPr id="6" name="组合 17"/>
          <p:cNvGrpSpPr/>
          <p:nvPr userDrawn="1"/>
        </p:nvGrpSpPr>
        <p:grpSpPr bwMode="auto">
          <a:xfrm>
            <a:off x="0" y="288925"/>
            <a:ext cx="890588" cy="720725"/>
            <a:chOff x="0" y="239302"/>
            <a:chExt cx="890309" cy="750461"/>
          </a:xfrm>
        </p:grpSpPr>
        <p:sp>
          <p:nvSpPr>
            <p:cNvPr id="7" name="矩形 6"/>
            <p:cNvSpPr/>
            <p:nvPr userDrawn="1"/>
          </p:nvSpPr>
          <p:spPr>
            <a:xfrm>
              <a:off x="0" y="239302"/>
              <a:ext cx="287248" cy="7504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grpSp>
          <p:nvGrpSpPr>
            <p:cNvPr id="8" name="组合 19"/>
            <p:cNvGrpSpPr/>
            <p:nvPr userDrawn="1"/>
          </p:nvGrpSpPr>
          <p:grpSpPr bwMode="auto">
            <a:xfrm>
              <a:off x="338032" y="239302"/>
              <a:ext cx="552277" cy="750461"/>
              <a:chOff x="338032" y="239302"/>
              <a:chExt cx="552277" cy="750461"/>
            </a:xfrm>
          </p:grpSpPr>
          <p:sp>
            <p:nvSpPr>
              <p:cNvPr id="9" name="直角三角形 8"/>
              <p:cNvSpPr/>
              <p:nvPr userDrawn="1"/>
            </p:nvSpPr>
            <p:spPr>
              <a:xfrm>
                <a:off x="338032" y="239302"/>
                <a:ext cx="552277" cy="750461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buFont typeface="Arial" panose="020B0604020202020204" pitchFamily="34" charset="0"/>
                  <a:buNone/>
                  <a:defRPr/>
                </a:pPr>
                <a:endParaRPr lang="zh-CN" altLang="en-US" sz="190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直角三角形 9"/>
              <p:cNvSpPr/>
              <p:nvPr userDrawn="1"/>
            </p:nvSpPr>
            <p:spPr>
              <a:xfrm flipV="1">
                <a:off x="338032" y="239302"/>
                <a:ext cx="552277" cy="750461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buFont typeface="Arial" panose="020B0604020202020204" pitchFamily="34" charset="0"/>
                  <a:buNone/>
                  <a:defRPr/>
                </a:pPr>
                <a:endParaRPr lang="zh-CN" altLang="en-US" sz="1900" noProof="1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1" name="Picture 2" descr="E:\浙大\沈\校办PPT\素材\1-求是鹰灰度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5905500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直接连接符 11"/>
          <p:cNvCxnSpPr/>
          <p:nvPr userDrawn="1"/>
        </p:nvCxnSpPr>
        <p:spPr bwMode="auto">
          <a:xfrm>
            <a:off x="984250" y="998764"/>
            <a:ext cx="10199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8" rIns="68576" bIns="34288"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436606" y="291634"/>
            <a:ext cx="11599863" cy="6240463"/>
            <a:chOff x="436606" y="291634"/>
            <a:chExt cx="11599863" cy="6240463"/>
          </a:xfrm>
        </p:grpSpPr>
        <p:sp>
          <p:nvSpPr>
            <p:cNvPr id="8" name="任意多边形 7"/>
            <p:cNvSpPr/>
            <p:nvPr/>
          </p:nvSpPr>
          <p:spPr bwMode="auto">
            <a:xfrm>
              <a:off x="3252831" y="2815759"/>
              <a:ext cx="8783638" cy="2130425"/>
            </a:xfrm>
            <a:custGeom>
              <a:avLst/>
              <a:gdLst>
                <a:gd name="connsiteX0" fmla="*/ 2514217 w 8783887"/>
                <a:gd name="connsiteY0" fmla="*/ 0 h 2129469"/>
                <a:gd name="connsiteX1" fmla="*/ 8783887 w 8783887"/>
                <a:gd name="connsiteY1" fmla="*/ 0 h 2129469"/>
                <a:gd name="connsiteX2" fmla="*/ 6659573 w 8783887"/>
                <a:gd name="connsiteY2" fmla="*/ 2129469 h 2129469"/>
                <a:gd name="connsiteX3" fmla="*/ 1284531 w 8783887"/>
                <a:gd name="connsiteY3" fmla="*/ 2129469 h 2129469"/>
                <a:gd name="connsiteX4" fmla="*/ 1284530 w 8783887"/>
                <a:gd name="connsiteY4" fmla="*/ 2129469 h 2129469"/>
                <a:gd name="connsiteX5" fmla="*/ 764675 w 8783887"/>
                <a:gd name="connsiteY5" fmla="*/ 2129468 h 2129469"/>
                <a:gd name="connsiteX6" fmla="*/ 0 w 8783887"/>
                <a:gd name="connsiteY6" fmla="*/ 1366645 h 2129469"/>
                <a:gd name="connsiteX7" fmla="*/ 0 w 8783887"/>
                <a:gd name="connsiteY7" fmla="*/ 1 h 2129469"/>
                <a:gd name="connsiteX8" fmla="*/ 2514219 w 8783887"/>
                <a:gd name="connsiteY8" fmla="*/ 1 h 2129469"/>
                <a:gd name="connsiteX9" fmla="*/ 2514217 w 8783887"/>
                <a:gd name="connsiteY9" fmla="*/ 0 h 212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83887" h="2129469">
                  <a:moveTo>
                    <a:pt x="2514217" y="0"/>
                  </a:moveTo>
                  <a:lnTo>
                    <a:pt x="8783887" y="0"/>
                  </a:lnTo>
                  <a:lnTo>
                    <a:pt x="6659573" y="2129469"/>
                  </a:lnTo>
                  <a:lnTo>
                    <a:pt x="1284531" y="2129469"/>
                  </a:lnTo>
                  <a:lnTo>
                    <a:pt x="1284530" y="2129469"/>
                  </a:lnTo>
                  <a:lnTo>
                    <a:pt x="764675" y="2129468"/>
                  </a:lnTo>
                  <a:lnTo>
                    <a:pt x="0" y="1366645"/>
                  </a:lnTo>
                  <a:lnTo>
                    <a:pt x="0" y="1"/>
                  </a:lnTo>
                  <a:lnTo>
                    <a:pt x="2514219" y="1"/>
                  </a:lnTo>
                  <a:lnTo>
                    <a:pt x="25142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9" name="任意多边形 8"/>
            <p:cNvSpPr/>
            <p:nvPr/>
          </p:nvSpPr>
          <p:spPr bwMode="auto">
            <a:xfrm>
              <a:off x="10042569" y="2976097"/>
              <a:ext cx="1993900" cy="1970087"/>
            </a:xfrm>
            <a:custGeom>
              <a:avLst/>
              <a:gdLst>
                <a:gd name="connsiteX0" fmla="*/ 2124314 w 2156532"/>
                <a:gd name="connsiteY0" fmla="*/ 0 h 2129469"/>
                <a:gd name="connsiteX1" fmla="*/ 2156532 w 2156532"/>
                <a:gd name="connsiteY1" fmla="*/ 0 h 2129469"/>
                <a:gd name="connsiteX2" fmla="*/ 2156532 w 2156532"/>
                <a:gd name="connsiteY2" fmla="*/ 2129469 h 2129469"/>
                <a:gd name="connsiteX3" fmla="*/ 0 w 2156532"/>
                <a:gd name="connsiteY3" fmla="*/ 2129469 h 2129469"/>
                <a:gd name="connsiteX4" fmla="*/ 2124314 w 2156532"/>
                <a:gd name="connsiteY4" fmla="*/ 0 h 212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6532" h="2129469">
                  <a:moveTo>
                    <a:pt x="2124314" y="0"/>
                  </a:moveTo>
                  <a:lnTo>
                    <a:pt x="2156532" y="0"/>
                  </a:lnTo>
                  <a:lnTo>
                    <a:pt x="2156532" y="2129469"/>
                  </a:lnTo>
                  <a:lnTo>
                    <a:pt x="0" y="2129469"/>
                  </a:lnTo>
                  <a:lnTo>
                    <a:pt x="2124314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 rot="18895834">
              <a:off x="692194" y="2572872"/>
              <a:ext cx="1230312" cy="12303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 bwMode="auto">
            <a:xfrm rot="18895834">
              <a:off x="1606594" y="3484097"/>
              <a:ext cx="1230312" cy="12303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 bwMode="auto">
            <a:xfrm rot="18895834">
              <a:off x="1605800" y="5302578"/>
              <a:ext cx="1230313" cy="12287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 rot="18895834">
              <a:off x="649331" y="717084"/>
              <a:ext cx="1230313" cy="123031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73B4DE">
                    <a:lumMod val="50000"/>
                  </a:srgbClr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 bwMode="auto">
            <a:xfrm>
              <a:off x="5081631" y="2595097"/>
              <a:ext cx="6954838" cy="123825"/>
            </a:xfrm>
            <a:custGeom>
              <a:avLst/>
              <a:gdLst>
                <a:gd name="connsiteX0" fmla="*/ 124565 w 6955742"/>
                <a:gd name="connsiteY0" fmla="*/ 0 h 124867"/>
                <a:gd name="connsiteX1" fmla="*/ 6955742 w 6955742"/>
                <a:gd name="connsiteY1" fmla="*/ 0 h 124867"/>
                <a:gd name="connsiteX2" fmla="*/ 6955742 w 6955742"/>
                <a:gd name="connsiteY2" fmla="*/ 124867 h 124867"/>
                <a:gd name="connsiteX3" fmla="*/ 0 w 6955742"/>
                <a:gd name="connsiteY3" fmla="*/ 124867 h 124867"/>
                <a:gd name="connsiteX4" fmla="*/ 124565 w 6955742"/>
                <a:gd name="connsiteY4" fmla="*/ 0 h 12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5742" h="124867">
                  <a:moveTo>
                    <a:pt x="124565" y="0"/>
                  </a:moveTo>
                  <a:lnTo>
                    <a:pt x="6955742" y="0"/>
                  </a:lnTo>
                  <a:lnTo>
                    <a:pt x="6955742" y="124867"/>
                  </a:lnTo>
                  <a:lnTo>
                    <a:pt x="0" y="124867"/>
                  </a:lnTo>
                  <a:lnTo>
                    <a:pt x="1245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E:\浙大\沈\校办PPT\素材\1-求是鹰.png"/>
            <p:cNvPicPr>
              <a:picLocks noChangeAspect="1" noChangeArrowheads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31" y="795875"/>
              <a:ext cx="1101725" cy="110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306554" y="291634"/>
              <a:ext cx="3895200" cy="3895596"/>
            </a:xfrm>
            <a:prstGeom prst="diamond">
              <a:avLst/>
            </a:prstGeom>
          </p:spPr>
        </p:pic>
        <p:pic>
          <p:nvPicPr>
            <p:cNvPr id="17" name="Picture 9" descr="E:\浙大\沈\校办PPT\素材\1-图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6" y="2321618"/>
              <a:ext cx="1755775" cy="1749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矩形 17"/>
            <p:cNvSpPr/>
            <p:nvPr/>
          </p:nvSpPr>
          <p:spPr bwMode="auto">
            <a:xfrm>
              <a:off x="7261269" y="3290422"/>
              <a:ext cx="184150" cy="8318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sz="4800" b="1" noProof="1">
                <a:ln w="19050">
                  <a:solidFill>
                    <a:srgbClr val="7F7F7F">
                      <a:tint val="1000"/>
                    </a:srgbClr>
                  </a:solidFill>
                  <a:prstDash val="solid"/>
                </a:ln>
                <a:solidFill>
                  <a:srgbClr val="00B0F0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" name="Picture 6" descr="E:\浙大\沈\校办PPT\素材\1-图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19" y="4141078"/>
              <a:ext cx="1755775" cy="1749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20" y="-12177"/>
            <a:ext cx="9372537" cy="70294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20361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pic>
        <p:nvPicPr>
          <p:cNvPr id="7" name="Picture 2" descr="学校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525" y="177800"/>
            <a:ext cx="252095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 userDrawn="1"/>
        </p:nvSpPr>
        <p:spPr bwMode="auto">
          <a:xfrm flipV="1">
            <a:off x="9407525" y="908720"/>
            <a:ext cx="252095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20" y="-12177"/>
            <a:ext cx="9372537" cy="70294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0437813" y="293688"/>
            <a:ext cx="434975" cy="436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0925175" y="293688"/>
            <a:ext cx="436563" cy="4365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414125" y="293688"/>
            <a:ext cx="436563" cy="4365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5" name="TextBox 15"/>
          <p:cNvSpPr txBox="1">
            <a:spLocks noChangeArrowheads="1"/>
          </p:cNvSpPr>
          <p:nvPr userDrawn="1"/>
        </p:nvSpPr>
        <p:spPr bwMode="auto">
          <a:xfrm>
            <a:off x="11406188" y="369888"/>
            <a:ext cx="454025" cy="284162"/>
          </a:xfrm>
          <a:prstGeom prst="rect">
            <a:avLst/>
          </a:prstGeom>
          <a:noFill/>
          <a:ln>
            <a:noFill/>
          </a:ln>
        </p:spPr>
        <p:txBody>
          <a:bodyPr lIns="68562" tIns="34281" rIns="68562" bIns="34281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fld id="{09086702-8E84-4350-86C9-C99564B9A74B}" type="slidenum">
              <a:rPr lang="zh-CN" altLang="en-US" sz="1400" smtClean="0">
                <a:solidFill>
                  <a:srgbClr val="FFFF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r>
              <a:rPr lang="zh-CN" altLang="en-US" sz="1400">
                <a:solidFill>
                  <a:srgbClr val="FFFF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0437813" y="293688"/>
            <a:ext cx="434975" cy="436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0925175" y="293688"/>
            <a:ext cx="436563" cy="4365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414125" y="293688"/>
            <a:ext cx="436563" cy="4365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5" name="TextBox 15"/>
          <p:cNvSpPr txBox="1">
            <a:spLocks noChangeArrowheads="1"/>
          </p:cNvSpPr>
          <p:nvPr userDrawn="1"/>
        </p:nvSpPr>
        <p:spPr bwMode="auto">
          <a:xfrm>
            <a:off x="11406188" y="369888"/>
            <a:ext cx="454025" cy="284162"/>
          </a:xfrm>
          <a:prstGeom prst="rect">
            <a:avLst/>
          </a:prstGeom>
          <a:noFill/>
          <a:ln>
            <a:noFill/>
          </a:ln>
        </p:spPr>
        <p:txBody>
          <a:bodyPr lIns="68562" tIns="34281" rIns="68562" bIns="34281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fld id="{09086702-8E84-4350-86C9-C99564B9A74B}" type="slidenum">
              <a:rPr lang="zh-CN" altLang="en-US" sz="1400" smtClean="0">
                <a:solidFill>
                  <a:srgbClr val="FFFF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r>
              <a:rPr lang="zh-CN" altLang="en-US" sz="1400">
                <a:solidFill>
                  <a:srgbClr val="FFFF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</a:p>
        </p:txBody>
      </p:sp>
      <p:grpSp>
        <p:nvGrpSpPr>
          <p:cNvPr id="6" name="组合 17"/>
          <p:cNvGrpSpPr/>
          <p:nvPr userDrawn="1"/>
        </p:nvGrpSpPr>
        <p:grpSpPr bwMode="auto">
          <a:xfrm>
            <a:off x="0" y="288925"/>
            <a:ext cx="890588" cy="720725"/>
            <a:chOff x="0" y="239302"/>
            <a:chExt cx="890309" cy="750461"/>
          </a:xfrm>
        </p:grpSpPr>
        <p:sp>
          <p:nvSpPr>
            <p:cNvPr id="7" name="矩形 6"/>
            <p:cNvSpPr/>
            <p:nvPr userDrawn="1"/>
          </p:nvSpPr>
          <p:spPr>
            <a:xfrm>
              <a:off x="0" y="239302"/>
              <a:ext cx="287248" cy="7504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grpSp>
          <p:nvGrpSpPr>
            <p:cNvPr id="8" name="组合 19"/>
            <p:cNvGrpSpPr/>
            <p:nvPr userDrawn="1"/>
          </p:nvGrpSpPr>
          <p:grpSpPr bwMode="auto">
            <a:xfrm>
              <a:off x="338032" y="239302"/>
              <a:ext cx="552277" cy="750461"/>
              <a:chOff x="338032" y="239302"/>
              <a:chExt cx="552277" cy="750461"/>
            </a:xfrm>
          </p:grpSpPr>
          <p:sp>
            <p:nvSpPr>
              <p:cNvPr id="9" name="直角三角形 8"/>
              <p:cNvSpPr/>
              <p:nvPr userDrawn="1"/>
            </p:nvSpPr>
            <p:spPr>
              <a:xfrm>
                <a:off x="338032" y="239302"/>
                <a:ext cx="552277" cy="750461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buFont typeface="Arial" panose="020B0604020202020204" pitchFamily="34" charset="0"/>
                  <a:buNone/>
                  <a:defRPr/>
                </a:pPr>
                <a:endParaRPr lang="zh-CN" altLang="en-US" sz="190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直角三角形 9"/>
              <p:cNvSpPr/>
              <p:nvPr userDrawn="1"/>
            </p:nvSpPr>
            <p:spPr>
              <a:xfrm flipV="1">
                <a:off x="338032" y="239302"/>
                <a:ext cx="552277" cy="750461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buFont typeface="Arial" panose="020B0604020202020204" pitchFamily="34" charset="0"/>
                  <a:buNone/>
                  <a:defRPr/>
                </a:pPr>
                <a:endParaRPr lang="zh-CN" altLang="en-US" sz="1900" noProof="1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1" name="Picture 2" descr="E:\浙大\沈\校办PPT\素材\1-求是鹰灰度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5905500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直接连接符 11"/>
          <p:cNvCxnSpPr/>
          <p:nvPr userDrawn="1"/>
        </p:nvCxnSpPr>
        <p:spPr bwMode="auto">
          <a:xfrm>
            <a:off x="984250" y="998764"/>
            <a:ext cx="10199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8" rIns="68576" bIns="34288"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436606" y="291634"/>
            <a:ext cx="11599863" cy="6240463"/>
            <a:chOff x="436606" y="291634"/>
            <a:chExt cx="11599863" cy="6240463"/>
          </a:xfrm>
        </p:grpSpPr>
        <p:sp>
          <p:nvSpPr>
            <p:cNvPr id="8" name="任意多边形 7"/>
            <p:cNvSpPr/>
            <p:nvPr/>
          </p:nvSpPr>
          <p:spPr bwMode="auto">
            <a:xfrm>
              <a:off x="3252831" y="2815759"/>
              <a:ext cx="8783638" cy="2130425"/>
            </a:xfrm>
            <a:custGeom>
              <a:avLst/>
              <a:gdLst>
                <a:gd name="connsiteX0" fmla="*/ 2514217 w 8783887"/>
                <a:gd name="connsiteY0" fmla="*/ 0 h 2129469"/>
                <a:gd name="connsiteX1" fmla="*/ 8783887 w 8783887"/>
                <a:gd name="connsiteY1" fmla="*/ 0 h 2129469"/>
                <a:gd name="connsiteX2" fmla="*/ 6659573 w 8783887"/>
                <a:gd name="connsiteY2" fmla="*/ 2129469 h 2129469"/>
                <a:gd name="connsiteX3" fmla="*/ 1284531 w 8783887"/>
                <a:gd name="connsiteY3" fmla="*/ 2129469 h 2129469"/>
                <a:gd name="connsiteX4" fmla="*/ 1284530 w 8783887"/>
                <a:gd name="connsiteY4" fmla="*/ 2129469 h 2129469"/>
                <a:gd name="connsiteX5" fmla="*/ 764675 w 8783887"/>
                <a:gd name="connsiteY5" fmla="*/ 2129468 h 2129469"/>
                <a:gd name="connsiteX6" fmla="*/ 0 w 8783887"/>
                <a:gd name="connsiteY6" fmla="*/ 1366645 h 2129469"/>
                <a:gd name="connsiteX7" fmla="*/ 0 w 8783887"/>
                <a:gd name="connsiteY7" fmla="*/ 1 h 2129469"/>
                <a:gd name="connsiteX8" fmla="*/ 2514219 w 8783887"/>
                <a:gd name="connsiteY8" fmla="*/ 1 h 2129469"/>
                <a:gd name="connsiteX9" fmla="*/ 2514217 w 8783887"/>
                <a:gd name="connsiteY9" fmla="*/ 0 h 212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83887" h="2129469">
                  <a:moveTo>
                    <a:pt x="2514217" y="0"/>
                  </a:moveTo>
                  <a:lnTo>
                    <a:pt x="8783887" y="0"/>
                  </a:lnTo>
                  <a:lnTo>
                    <a:pt x="6659573" y="2129469"/>
                  </a:lnTo>
                  <a:lnTo>
                    <a:pt x="1284531" y="2129469"/>
                  </a:lnTo>
                  <a:lnTo>
                    <a:pt x="1284530" y="2129469"/>
                  </a:lnTo>
                  <a:lnTo>
                    <a:pt x="764675" y="2129468"/>
                  </a:lnTo>
                  <a:lnTo>
                    <a:pt x="0" y="1366645"/>
                  </a:lnTo>
                  <a:lnTo>
                    <a:pt x="0" y="1"/>
                  </a:lnTo>
                  <a:lnTo>
                    <a:pt x="2514219" y="1"/>
                  </a:lnTo>
                  <a:lnTo>
                    <a:pt x="25142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9" name="任意多边形 8"/>
            <p:cNvSpPr/>
            <p:nvPr/>
          </p:nvSpPr>
          <p:spPr bwMode="auto">
            <a:xfrm>
              <a:off x="10042569" y="2976097"/>
              <a:ext cx="1993900" cy="1970087"/>
            </a:xfrm>
            <a:custGeom>
              <a:avLst/>
              <a:gdLst>
                <a:gd name="connsiteX0" fmla="*/ 2124314 w 2156532"/>
                <a:gd name="connsiteY0" fmla="*/ 0 h 2129469"/>
                <a:gd name="connsiteX1" fmla="*/ 2156532 w 2156532"/>
                <a:gd name="connsiteY1" fmla="*/ 0 h 2129469"/>
                <a:gd name="connsiteX2" fmla="*/ 2156532 w 2156532"/>
                <a:gd name="connsiteY2" fmla="*/ 2129469 h 2129469"/>
                <a:gd name="connsiteX3" fmla="*/ 0 w 2156532"/>
                <a:gd name="connsiteY3" fmla="*/ 2129469 h 2129469"/>
                <a:gd name="connsiteX4" fmla="*/ 2124314 w 2156532"/>
                <a:gd name="connsiteY4" fmla="*/ 0 h 212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6532" h="2129469">
                  <a:moveTo>
                    <a:pt x="2124314" y="0"/>
                  </a:moveTo>
                  <a:lnTo>
                    <a:pt x="2156532" y="0"/>
                  </a:lnTo>
                  <a:lnTo>
                    <a:pt x="2156532" y="2129469"/>
                  </a:lnTo>
                  <a:lnTo>
                    <a:pt x="0" y="2129469"/>
                  </a:lnTo>
                  <a:lnTo>
                    <a:pt x="2124314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 rot="18895834">
              <a:off x="692194" y="2572872"/>
              <a:ext cx="1230312" cy="12303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 bwMode="auto">
            <a:xfrm rot="18895834">
              <a:off x="1606594" y="3484097"/>
              <a:ext cx="1230312" cy="12303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 bwMode="auto">
            <a:xfrm rot="18895834">
              <a:off x="1605800" y="5302578"/>
              <a:ext cx="1230313" cy="12287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 rot="18895834">
              <a:off x="649331" y="717084"/>
              <a:ext cx="1230313" cy="123031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73B4DE">
                    <a:lumMod val="50000"/>
                  </a:srgbClr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 bwMode="auto">
            <a:xfrm>
              <a:off x="5081631" y="2595097"/>
              <a:ext cx="6954838" cy="123825"/>
            </a:xfrm>
            <a:custGeom>
              <a:avLst/>
              <a:gdLst>
                <a:gd name="connsiteX0" fmla="*/ 124565 w 6955742"/>
                <a:gd name="connsiteY0" fmla="*/ 0 h 124867"/>
                <a:gd name="connsiteX1" fmla="*/ 6955742 w 6955742"/>
                <a:gd name="connsiteY1" fmla="*/ 0 h 124867"/>
                <a:gd name="connsiteX2" fmla="*/ 6955742 w 6955742"/>
                <a:gd name="connsiteY2" fmla="*/ 124867 h 124867"/>
                <a:gd name="connsiteX3" fmla="*/ 0 w 6955742"/>
                <a:gd name="connsiteY3" fmla="*/ 124867 h 124867"/>
                <a:gd name="connsiteX4" fmla="*/ 124565 w 6955742"/>
                <a:gd name="connsiteY4" fmla="*/ 0 h 12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5742" h="124867">
                  <a:moveTo>
                    <a:pt x="124565" y="0"/>
                  </a:moveTo>
                  <a:lnTo>
                    <a:pt x="6955742" y="0"/>
                  </a:lnTo>
                  <a:lnTo>
                    <a:pt x="6955742" y="124867"/>
                  </a:lnTo>
                  <a:lnTo>
                    <a:pt x="0" y="124867"/>
                  </a:lnTo>
                  <a:lnTo>
                    <a:pt x="1245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E:\浙大\沈\校办PPT\素材\1-求是鹰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31" y="795875"/>
              <a:ext cx="1101725" cy="110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306554" y="291634"/>
              <a:ext cx="3895200" cy="3895596"/>
            </a:xfrm>
            <a:prstGeom prst="diamond">
              <a:avLst/>
            </a:prstGeom>
          </p:spPr>
        </p:pic>
        <p:pic>
          <p:nvPicPr>
            <p:cNvPr id="17" name="Picture 9" descr="E:\浙大\沈\校办PPT\素材\1-图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6" y="2321618"/>
              <a:ext cx="1755775" cy="1749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矩形 17"/>
            <p:cNvSpPr/>
            <p:nvPr/>
          </p:nvSpPr>
          <p:spPr bwMode="auto">
            <a:xfrm>
              <a:off x="7261269" y="3290422"/>
              <a:ext cx="184150" cy="8318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sz="4800" b="1" noProof="1">
                <a:ln w="19050">
                  <a:solidFill>
                    <a:srgbClr val="7F7F7F">
                      <a:tint val="1000"/>
                    </a:srgbClr>
                  </a:solidFill>
                  <a:prstDash val="solid"/>
                </a:ln>
                <a:solidFill>
                  <a:srgbClr val="00B0F0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" name="Picture 6" descr="E:\浙大\沈\校办PPT\素材\1-图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19" y="4141078"/>
              <a:ext cx="1755775" cy="1749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0437813" y="293688"/>
            <a:ext cx="434975" cy="436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3" name="矩形 2"/>
          <p:cNvSpPr/>
          <p:nvPr userDrawn="1"/>
        </p:nvSpPr>
        <p:spPr>
          <a:xfrm>
            <a:off x="10925175" y="293688"/>
            <a:ext cx="436563" cy="4365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4" name="矩形 3"/>
          <p:cNvSpPr/>
          <p:nvPr userDrawn="1"/>
        </p:nvSpPr>
        <p:spPr>
          <a:xfrm>
            <a:off x="11414125" y="293688"/>
            <a:ext cx="436563" cy="4365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5" name="TextBox 15"/>
          <p:cNvSpPr txBox="1">
            <a:spLocks noChangeArrowheads="1"/>
          </p:cNvSpPr>
          <p:nvPr userDrawn="1"/>
        </p:nvSpPr>
        <p:spPr bwMode="auto">
          <a:xfrm>
            <a:off x="11406188" y="369888"/>
            <a:ext cx="454025" cy="284162"/>
          </a:xfrm>
          <a:prstGeom prst="rect">
            <a:avLst/>
          </a:prstGeom>
          <a:noFill/>
          <a:ln>
            <a:noFill/>
          </a:ln>
        </p:spPr>
        <p:txBody>
          <a:bodyPr lIns="68562" tIns="34281" rIns="68562" bIns="34281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fld id="{168589BF-F5D3-44C6-BF41-444F8CE0F0A3}" type="slidenum">
              <a:rPr lang="zh-CN" altLang="en-US" sz="1400" smtClean="0">
                <a:solidFill>
                  <a:schemeClr val="bg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r>
              <a:rPr lang="zh-CN" altLang="en-US" sz="1400">
                <a:solidFill>
                  <a:schemeClr val="bg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</a:p>
        </p:txBody>
      </p:sp>
      <p:grpSp>
        <p:nvGrpSpPr>
          <p:cNvPr id="6" name="组合 17"/>
          <p:cNvGrpSpPr/>
          <p:nvPr userDrawn="1"/>
        </p:nvGrpSpPr>
        <p:grpSpPr bwMode="auto">
          <a:xfrm>
            <a:off x="0" y="288925"/>
            <a:ext cx="890588" cy="720725"/>
            <a:chOff x="0" y="239302"/>
            <a:chExt cx="890309" cy="750461"/>
          </a:xfrm>
        </p:grpSpPr>
        <p:sp>
          <p:nvSpPr>
            <p:cNvPr id="7" name="矩形 6"/>
            <p:cNvSpPr/>
            <p:nvPr userDrawn="1"/>
          </p:nvSpPr>
          <p:spPr>
            <a:xfrm>
              <a:off x="0" y="239302"/>
              <a:ext cx="287248" cy="7504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grpSp>
          <p:nvGrpSpPr>
            <p:cNvPr id="8" name="组合 19"/>
            <p:cNvGrpSpPr/>
            <p:nvPr userDrawn="1"/>
          </p:nvGrpSpPr>
          <p:grpSpPr bwMode="auto">
            <a:xfrm>
              <a:off x="338032" y="239302"/>
              <a:ext cx="552277" cy="750461"/>
              <a:chOff x="338032" y="239302"/>
              <a:chExt cx="552277" cy="750461"/>
            </a:xfrm>
          </p:grpSpPr>
          <p:sp>
            <p:nvSpPr>
              <p:cNvPr id="9" name="直角三角形 8"/>
              <p:cNvSpPr/>
              <p:nvPr userDrawn="1"/>
            </p:nvSpPr>
            <p:spPr>
              <a:xfrm>
                <a:off x="338032" y="239302"/>
                <a:ext cx="552277" cy="750461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10" name="直角三角形 9"/>
              <p:cNvSpPr/>
              <p:nvPr userDrawn="1"/>
            </p:nvSpPr>
            <p:spPr>
              <a:xfrm flipV="1">
                <a:off x="338032" y="239302"/>
                <a:ext cx="552277" cy="750461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</p:grpSp>
      </p:grpSp>
      <p:pic>
        <p:nvPicPr>
          <p:cNvPr id="11" name="Picture 2" descr="E:\浙大\沈\校办PPT\素材\1-求是鹰灰度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5905500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直接连接符 11"/>
          <p:cNvCxnSpPr/>
          <p:nvPr userDrawn="1"/>
        </p:nvCxnSpPr>
        <p:spPr bwMode="auto">
          <a:xfrm>
            <a:off x="984250" y="998538"/>
            <a:ext cx="10199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rtlCol="0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6F676-37E9-4949-A160-8C2511E8BEE7}" type="datetimeFigureOut">
              <a:rPr lang="zh-CN" altLang="en-US"/>
              <a:pPr>
                <a:defRPr/>
              </a:pPr>
              <a:t>2018/11/11</a:t>
            </a:fld>
            <a:endParaRPr lang="zh-CN" altLang="en-US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E0218-F094-4734-B8EC-86F8E58010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795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47BCA-9F64-4D8E-9350-78A571BB5F14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9080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47BCA-9F64-4D8E-9350-78A571BB5F14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0437813" y="293688"/>
            <a:ext cx="434975" cy="436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0925175" y="293688"/>
            <a:ext cx="436563" cy="4365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414125" y="293688"/>
            <a:ext cx="436563" cy="4365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5" name="TextBox 15"/>
          <p:cNvSpPr txBox="1">
            <a:spLocks noChangeArrowheads="1"/>
          </p:cNvSpPr>
          <p:nvPr userDrawn="1"/>
        </p:nvSpPr>
        <p:spPr bwMode="auto">
          <a:xfrm>
            <a:off x="11406188" y="369888"/>
            <a:ext cx="454025" cy="284162"/>
          </a:xfrm>
          <a:prstGeom prst="rect">
            <a:avLst/>
          </a:prstGeom>
          <a:noFill/>
          <a:ln>
            <a:noFill/>
          </a:ln>
        </p:spPr>
        <p:txBody>
          <a:bodyPr lIns="68562" tIns="34281" rIns="68562" bIns="34281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fld id="{09086702-8E84-4350-86C9-C99564B9A74B}" type="slidenum">
              <a:rPr lang="zh-CN" altLang="en-US" sz="1400" smtClean="0">
                <a:solidFill>
                  <a:srgbClr val="FFFF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r>
              <a:rPr lang="zh-CN" altLang="en-US" sz="1400">
                <a:solidFill>
                  <a:srgbClr val="FFFF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8" rIns="68576" bIns="34288"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436606" y="291634"/>
            <a:ext cx="11599863" cy="6240463"/>
            <a:chOff x="436606" y="291634"/>
            <a:chExt cx="11599863" cy="6240463"/>
          </a:xfrm>
        </p:grpSpPr>
        <p:sp>
          <p:nvSpPr>
            <p:cNvPr id="8" name="任意多边形 7"/>
            <p:cNvSpPr/>
            <p:nvPr/>
          </p:nvSpPr>
          <p:spPr bwMode="auto">
            <a:xfrm>
              <a:off x="3252831" y="2815759"/>
              <a:ext cx="8783638" cy="2130425"/>
            </a:xfrm>
            <a:custGeom>
              <a:avLst/>
              <a:gdLst>
                <a:gd name="connsiteX0" fmla="*/ 2514217 w 8783887"/>
                <a:gd name="connsiteY0" fmla="*/ 0 h 2129469"/>
                <a:gd name="connsiteX1" fmla="*/ 8783887 w 8783887"/>
                <a:gd name="connsiteY1" fmla="*/ 0 h 2129469"/>
                <a:gd name="connsiteX2" fmla="*/ 6659573 w 8783887"/>
                <a:gd name="connsiteY2" fmla="*/ 2129469 h 2129469"/>
                <a:gd name="connsiteX3" fmla="*/ 1284531 w 8783887"/>
                <a:gd name="connsiteY3" fmla="*/ 2129469 h 2129469"/>
                <a:gd name="connsiteX4" fmla="*/ 1284530 w 8783887"/>
                <a:gd name="connsiteY4" fmla="*/ 2129469 h 2129469"/>
                <a:gd name="connsiteX5" fmla="*/ 764675 w 8783887"/>
                <a:gd name="connsiteY5" fmla="*/ 2129468 h 2129469"/>
                <a:gd name="connsiteX6" fmla="*/ 0 w 8783887"/>
                <a:gd name="connsiteY6" fmla="*/ 1366645 h 2129469"/>
                <a:gd name="connsiteX7" fmla="*/ 0 w 8783887"/>
                <a:gd name="connsiteY7" fmla="*/ 1 h 2129469"/>
                <a:gd name="connsiteX8" fmla="*/ 2514219 w 8783887"/>
                <a:gd name="connsiteY8" fmla="*/ 1 h 2129469"/>
                <a:gd name="connsiteX9" fmla="*/ 2514217 w 8783887"/>
                <a:gd name="connsiteY9" fmla="*/ 0 h 212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83887" h="2129469">
                  <a:moveTo>
                    <a:pt x="2514217" y="0"/>
                  </a:moveTo>
                  <a:lnTo>
                    <a:pt x="8783887" y="0"/>
                  </a:lnTo>
                  <a:lnTo>
                    <a:pt x="6659573" y="2129469"/>
                  </a:lnTo>
                  <a:lnTo>
                    <a:pt x="1284531" y="2129469"/>
                  </a:lnTo>
                  <a:lnTo>
                    <a:pt x="1284530" y="2129469"/>
                  </a:lnTo>
                  <a:lnTo>
                    <a:pt x="764675" y="2129468"/>
                  </a:lnTo>
                  <a:lnTo>
                    <a:pt x="0" y="1366645"/>
                  </a:lnTo>
                  <a:lnTo>
                    <a:pt x="0" y="1"/>
                  </a:lnTo>
                  <a:lnTo>
                    <a:pt x="2514219" y="1"/>
                  </a:lnTo>
                  <a:lnTo>
                    <a:pt x="25142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9" name="任意多边形 8"/>
            <p:cNvSpPr/>
            <p:nvPr/>
          </p:nvSpPr>
          <p:spPr bwMode="auto">
            <a:xfrm>
              <a:off x="10042569" y="2976097"/>
              <a:ext cx="1993900" cy="1970087"/>
            </a:xfrm>
            <a:custGeom>
              <a:avLst/>
              <a:gdLst>
                <a:gd name="connsiteX0" fmla="*/ 2124314 w 2156532"/>
                <a:gd name="connsiteY0" fmla="*/ 0 h 2129469"/>
                <a:gd name="connsiteX1" fmla="*/ 2156532 w 2156532"/>
                <a:gd name="connsiteY1" fmla="*/ 0 h 2129469"/>
                <a:gd name="connsiteX2" fmla="*/ 2156532 w 2156532"/>
                <a:gd name="connsiteY2" fmla="*/ 2129469 h 2129469"/>
                <a:gd name="connsiteX3" fmla="*/ 0 w 2156532"/>
                <a:gd name="connsiteY3" fmla="*/ 2129469 h 2129469"/>
                <a:gd name="connsiteX4" fmla="*/ 2124314 w 2156532"/>
                <a:gd name="connsiteY4" fmla="*/ 0 h 212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6532" h="2129469">
                  <a:moveTo>
                    <a:pt x="2124314" y="0"/>
                  </a:moveTo>
                  <a:lnTo>
                    <a:pt x="2156532" y="0"/>
                  </a:lnTo>
                  <a:lnTo>
                    <a:pt x="2156532" y="2129469"/>
                  </a:lnTo>
                  <a:lnTo>
                    <a:pt x="0" y="2129469"/>
                  </a:lnTo>
                  <a:lnTo>
                    <a:pt x="2124314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 rot="18895834">
              <a:off x="692194" y="2572872"/>
              <a:ext cx="1230312" cy="12303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 bwMode="auto">
            <a:xfrm rot="18895834">
              <a:off x="1606594" y="3484097"/>
              <a:ext cx="1230312" cy="12303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 bwMode="auto">
            <a:xfrm rot="18895834">
              <a:off x="1605800" y="5302578"/>
              <a:ext cx="1230313" cy="12287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 rot="18895834">
              <a:off x="649331" y="717084"/>
              <a:ext cx="1230313" cy="123031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73B4DE">
                    <a:lumMod val="50000"/>
                  </a:srgbClr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 bwMode="auto">
            <a:xfrm>
              <a:off x="5081631" y="2595097"/>
              <a:ext cx="6954838" cy="123825"/>
            </a:xfrm>
            <a:custGeom>
              <a:avLst/>
              <a:gdLst>
                <a:gd name="connsiteX0" fmla="*/ 124565 w 6955742"/>
                <a:gd name="connsiteY0" fmla="*/ 0 h 124867"/>
                <a:gd name="connsiteX1" fmla="*/ 6955742 w 6955742"/>
                <a:gd name="connsiteY1" fmla="*/ 0 h 124867"/>
                <a:gd name="connsiteX2" fmla="*/ 6955742 w 6955742"/>
                <a:gd name="connsiteY2" fmla="*/ 124867 h 124867"/>
                <a:gd name="connsiteX3" fmla="*/ 0 w 6955742"/>
                <a:gd name="connsiteY3" fmla="*/ 124867 h 124867"/>
                <a:gd name="connsiteX4" fmla="*/ 124565 w 6955742"/>
                <a:gd name="connsiteY4" fmla="*/ 0 h 12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5742" h="124867">
                  <a:moveTo>
                    <a:pt x="124565" y="0"/>
                  </a:moveTo>
                  <a:lnTo>
                    <a:pt x="6955742" y="0"/>
                  </a:lnTo>
                  <a:lnTo>
                    <a:pt x="6955742" y="124867"/>
                  </a:lnTo>
                  <a:lnTo>
                    <a:pt x="0" y="124867"/>
                  </a:lnTo>
                  <a:lnTo>
                    <a:pt x="1245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900" noProof="1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E:\浙大\沈\校办PPT\素材\1-求是鹰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31" y="795875"/>
              <a:ext cx="1101725" cy="110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306554" y="291634"/>
              <a:ext cx="3895200" cy="3895596"/>
            </a:xfrm>
            <a:prstGeom prst="diamond">
              <a:avLst/>
            </a:prstGeom>
          </p:spPr>
        </p:pic>
        <p:pic>
          <p:nvPicPr>
            <p:cNvPr id="17" name="Picture 9" descr="E:\浙大\沈\校办PPT\素材\1-图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6" y="2321618"/>
              <a:ext cx="1755775" cy="1749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矩形 17"/>
            <p:cNvSpPr/>
            <p:nvPr/>
          </p:nvSpPr>
          <p:spPr bwMode="auto">
            <a:xfrm>
              <a:off x="7261269" y="3290422"/>
              <a:ext cx="184150" cy="8318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sz="4800" b="1" noProof="1">
                <a:ln w="19050">
                  <a:solidFill>
                    <a:srgbClr val="7F7F7F">
                      <a:tint val="1000"/>
                    </a:srgbClr>
                  </a:solidFill>
                  <a:prstDash val="solid"/>
                </a:ln>
                <a:solidFill>
                  <a:srgbClr val="00B0F0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" name="Picture 6" descr="E:\浙大\沈\校办PPT\素材\1-图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19" y="4141078"/>
              <a:ext cx="1755775" cy="1749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5157192"/>
            <a:ext cx="3042651" cy="17008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79" r:id="rId1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7.xml"/><Relationship Id="rId1" Type="http://schemas.openxmlformats.org/officeDocument/2006/relationships/video" Target="file:///F:\DOSE%202018Feb-\&#19978;&#35838;\&#29615;&#22659;&#27700;&#21147;&#23398;\&#65288;&#25972;&#20307;&#65289;&#23485;10m&#22343;&#21248;&#27969;&#30697;&#24418;1&amp;4&#24658;&#23450;&#28304;&#25193;&#25955;%20&#24212;&#23376;&#32724;20170605.mp4" TargetMode="Externa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学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525" y="177800"/>
            <a:ext cx="252095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15"/>
          <p:cNvSpPr txBox="1">
            <a:spLocks noChangeArrowheads="1"/>
          </p:cNvSpPr>
          <p:nvPr/>
        </p:nvSpPr>
        <p:spPr bwMode="auto">
          <a:xfrm>
            <a:off x="1947886" y="1988840"/>
            <a:ext cx="86407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zh-CN" altLang="en-US" sz="4800" b="1" dirty="0" smtClean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环境水力学 第八次课</a:t>
            </a:r>
            <a:endParaRPr lang="en-US" altLang="zh-CN" sz="4800" b="1" dirty="0" smtClean="0">
              <a:solidFill>
                <a:srgbClr val="003F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endParaRPr lang="en-US" altLang="zh-CN" sz="4000" b="1" dirty="0" smtClean="0">
              <a:solidFill>
                <a:srgbClr val="003F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模拟复习！</a:t>
            </a:r>
            <a:endParaRPr lang="en-GB" altLang="zh-CN" sz="4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1" name="Text Box 17"/>
          <p:cNvSpPr txBox="1">
            <a:spLocks noChangeArrowheads="1"/>
          </p:cNvSpPr>
          <p:nvPr/>
        </p:nvSpPr>
        <p:spPr bwMode="auto">
          <a:xfrm>
            <a:off x="3568388" y="4797152"/>
            <a:ext cx="5399757" cy="168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胡鹏</a:t>
            </a:r>
            <a:endParaRPr lang="en-US" altLang="zh-CN" sz="2400" b="1" dirty="0" smtClean="0">
              <a:solidFill>
                <a:srgbClr val="003F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400" b="1" dirty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浙江大学 港口航道与近海工程研究所</a:t>
            </a:r>
            <a:endParaRPr lang="en-US" altLang="zh-CN" sz="2400" b="1" dirty="0">
              <a:solidFill>
                <a:srgbClr val="003F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2400" b="1" dirty="0" smtClean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 smtClean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2400" b="1" dirty="0" smtClean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 smtClean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400" b="1" dirty="0" smtClean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sz="2400" b="1" dirty="0">
              <a:solidFill>
                <a:srgbClr val="003F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 flipV="1">
            <a:off x="8976319" y="936625"/>
            <a:ext cx="2952155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/>
          <p:nvPr/>
        </p:nvSpPr>
        <p:spPr bwMode="auto">
          <a:xfrm>
            <a:off x="782936" y="44624"/>
            <a:ext cx="11168568" cy="6715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 anchor="ctr"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自己看着办！</a:t>
            </a:r>
            <a:endParaRPr lang="en-GB" altLang="zh-CN" sz="3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767408" y="716137"/>
            <a:ext cx="11161240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3" rIns="91443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>
              <a:lnSpc>
                <a:spcPct val="175000"/>
              </a:lnSpc>
              <a:spcBef>
                <a:spcPts val="2400"/>
              </a:spcBef>
            </a:pP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Why and What?   </a:t>
            </a:r>
          </a:p>
          <a:p>
            <a:pPr marL="457200" indent="-457200" eaLnBrk="1">
              <a:spcBef>
                <a:spcPts val="600"/>
              </a:spcBef>
              <a:buFont typeface="Wingdings" pitchFamily="2" charset="2"/>
              <a:buChar char="ü"/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水体污染非常严重、种类丰富：河流，河口，海洋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 eaLnBrk="1">
              <a:spcBef>
                <a:spcPts val="600"/>
              </a:spcBef>
              <a:buFont typeface="Wingdings" pitchFamily="2" charset="2"/>
              <a:buChar char="ü"/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污染物在水体扩散、输运过程的力学描述与预测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>
              <a:lnSpc>
                <a:spcPct val="175000"/>
              </a:lnSpc>
              <a:spcBef>
                <a:spcPts val="1200"/>
              </a:spcBef>
            </a:pP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What specifically?   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 eaLnBrk="1">
              <a:spcBef>
                <a:spcPts val="1200"/>
              </a:spcBef>
              <a:buFont typeface="Wingdings" pitchFamily="2" charset="2"/>
              <a:buChar char="ü"/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污染物种类与定量描述方法</a:t>
            </a:r>
            <a:endParaRPr lang="en-US" altLang="zh-CN" sz="2400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 eaLnBrk="1">
              <a:spcBef>
                <a:spcPts val="1200"/>
              </a:spcBef>
              <a:buFont typeface="Wingdings" pitchFamily="2" charset="2"/>
              <a:buChar char="ü"/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扩散输运的机制：分子扩散，随流输运，紊动扩散，剪切离散</a:t>
            </a:r>
            <a:endParaRPr lang="en-US" altLang="zh-CN" sz="2400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 eaLnBrk="1">
              <a:spcBef>
                <a:spcPts val="1200"/>
              </a:spcBef>
              <a:buFont typeface="Wingdings" pitchFamily="2" charset="2"/>
              <a:buChar char="ü"/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扩散输运的描述：对流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扩散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反应方程</a:t>
            </a:r>
            <a:endParaRPr lang="en-US" altLang="zh-CN" sz="2400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 eaLnBrk="1">
              <a:spcBef>
                <a:spcPts val="1200"/>
              </a:spcBef>
              <a:buFont typeface="Wingdings" pitchFamily="2" charset="2"/>
              <a:buChar char="ü"/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理想情况解析解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 eaLnBrk="1">
              <a:spcBef>
                <a:spcPts val="1200"/>
              </a:spcBef>
              <a:buFont typeface="Wingdings" pitchFamily="2" charset="2"/>
              <a:buChar char="ü"/>
            </a:pPr>
            <a:r>
              <a:rPr lang="zh-CN" altLang="en-US" sz="2400" dirty="0" smtClean="0">
                <a:solidFill>
                  <a:srgbClr val="0000FF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水质模型的思路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：控制方程，边界条件，网格离散，编程实现，友好界面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 eaLnBrk="1">
              <a:spcBef>
                <a:spcPts val="1200"/>
              </a:spcBef>
              <a:buFont typeface="Wingdings" pitchFamily="2" charset="2"/>
              <a:buChar char="ü"/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水污染应急处理：</a:t>
            </a:r>
            <a:r>
              <a:rPr lang="zh-CN" altLang="en-US" sz="2400" dirty="0" smtClean="0">
                <a:solidFill>
                  <a:srgbClr val="00B0F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你在家中喝道了咸水！怎么办？看着办！</a:t>
            </a:r>
            <a:endParaRPr lang="en-US" altLang="zh-CN" sz="2400" dirty="0">
              <a:solidFill>
                <a:srgbClr val="00B0F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767408" y="620688"/>
            <a:ext cx="8308182" cy="0"/>
          </a:xfrm>
          <a:prstGeom prst="line">
            <a:avLst/>
          </a:prstGeom>
          <a:noFill/>
          <a:ln w="6350" cap="flat" cmpd="sng" algn="ctr">
            <a:solidFill>
              <a:srgbClr val="73B4DE"/>
            </a:solidFill>
            <a:prstDash val="solid"/>
            <a:miter lim="800000"/>
          </a:ln>
          <a:effectLst/>
        </p:spPr>
      </p:cxnSp>
      <p:sp>
        <p:nvSpPr>
          <p:cNvPr id="25" name="矩形 24"/>
          <p:cNvSpPr/>
          <p:nvPr/>
        </p:nvSpPr>
        <p:spPr>
          <a:xfrm>
            <a:off x="11116816" y="2243506"/>
            <a:ext cx="249123" cy="61582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57193" y="2985133"/>
            <a:ext cx="249123" cy="61582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3317160"/>
              </p:ext>
            </p:extLst>
          </p:nvPr>
        </p:nvGraphicFramePr>
        <p:xfrm>
          <a:off x="4060264" y="2418395"/>
          <a:ext cx="7305675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Equation" r:id="rId4" imgW="7708900" imgH="1092200" progId="Equation.3">
                  <p:embed/>
                </p:oleObj>
              </mc:Choice>
              <mc:Fallback>
                <p:oleObj name="Equation" r:id="rId4" imgW="7708900" imgH="109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264" y="2418395"/>
                        <a:ext cx="7305675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101647"/>
              </p:ext>
            </p:extLst>
          </p:nvPr>
        </p:nvGraphicFramePr>
        <p:xfrm>
          <a:off x="6672064" y="4293096"/>
          <a:ext cx="5040560" cy="789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公式" r:id="rId6" imgW="2514600" imgH="469800" progId="Equation.3">
                  <p:embed/>
                </p:oleObj>
              </mc:Choice>
              <mc:Fallback>
                <p:oleObj name="公式" r:id="rId6" imgW="25146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2064" y="4293096"/>
                        <a:ext cx="5040560" cy="7895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883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0966991" y="2733653"/>
            <a:ext cx="249123" cy="61582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07368" y="3475280"/>
            <a:ext cx="249123" cy="61582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9" name="Text Placeholder 4"/>
          <p:cNvSpPr txBox="1"/>
          <p:nvPr/>
        </p:nvSpPr>
        <p:spPr bwMode="auto">
          <a:xfrm>
            <a:off x="419944" y="540260"/>
            <a:ext cx="11168568" cy="35508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 anchor="ctr"/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学分也是需要的！</a:t>
            </a:r>
            <a:endParaRPr lang="en-US" altLang="zh-CN" sz="3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18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5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重点考察如下内容</a:t>
            </a:r>
            <a:endParaRPr lang="en-US" altLang="zh-CN" sz="25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spcBef>
                <a:spcPts val="1800"/>
              </a:spcBef>
              <a:buFont typeface="Arial" panose="020B0604020202020204" pitchFamily="34" charset="0"/>
              <a:buAutoNum type="arabicPeriod"/>
              <a:defRPr/>
            </a:pPr>
            <a:r>
              <a:rPr lang="zh-CN" altLang="en-US" sz="25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对基本概念内涵与外延的理解</a:t>
            </a:r>
            <a:endParaRPr lang="en-US" altLang="zh-CN" sz="25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spcBef>
                <a:spcPts val="1800"/>
              </a:spcBef>
              <a:buFont typeface="Arial" panose="020B0604020202020204" pitchFamily="34" charset="0"/>
              <a:buAutoNum type="arabicPeriod"/>
              <a:defRPr/>
            </a:pPr>
            <a:r>
              <a:rPr lang="zh-CN" altLang="en-US" sz="25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对污染物扩散物理机制的掌握</a:t>
            </a:r>
            <a:endParaRPr lang="en-US" altLang="zh-CN" sz="25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spcBef>
                <a:spcPts val="1800"/>
              </a:spcBef>
              <a:buFont typeface="Arial" panose="020B0604020202020204" pitchFamily="34" charset="0"/>
              <a:buAutoNum type="arabicPeriod"/>
              <a:defRPr/>
            </a:pPr>
            <a:r>
              <a:rPr lang="zh-CN" altLang="en-US" sz="25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水质模型基本框架、路线和实现技术的掌握</a:t>
            </a:r>
            <a:endParaRPr lang="en-US" altLang="zh-CN" sz="25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spcBef>
                <a:spcPts val="1800"/>
              </a:spcBef>
              <a:buFont typeface="Arial" panose="020B0604020202020204" pitchFamily="34" charset="0"/>
              <a:buAutoNum type="arabicPeriod"/>
              <a:defRPr/>
            </a:pPr>
            <a:r>
              <a:rPr lang="zh-CN" altLang="en-US" sz="25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应对</a:t>
            </a:r>
            <a:r>
              <a:rPr lang="zh-CN" altLang="en-US" sz="25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实际污染问题的思路、科学方法</a:t>
            </a:r>
            <a:endParaRPr lang="en-US" altLang="zh-CN" sz="25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1800"/>
              </a:spcBef>
              <a:defRPr/>
            </a:pPr>
            <a:r>
              <a:rPr lang="zh-CN" altLang="en-US" sz="25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如下文档是复习的重要材料</a:t>
            </a:r>
            <a:endParaRPr lang="en-GB" altLang="zh-CN" sz="25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2" descr="C:\Users\Administrator\AppData\Roaming\Tencent\Users\542517650\QQ\WinTemp\RichOle\JMRO@GRO7$F[AC@$2Q$R6U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4674089"/>
            <a:ext cx="11647606" cy="173755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8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Administrator\AppData\Roaming\Tencent\Users\542517650\QQ\WinTemp\RichOle\(1RU6JSG)7]K3HY%7Q84@H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124744"/>
            <a:ext cx="8748846" cy="573325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4"/>
          <p:cNvSpPr txBox="1"/>
          <p:nvPr/>
        </p:nvSpPr>
        <p:spPr bwMode="auto">
          <a:xfrm>
            <a:off x="191344" y="171568"/>
            <a:ext cx="11168568" cy="6715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 anchor="ctr"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环境水力学</a:t>
            </a:r>
            <a:r>
              <a:rPr lang="zh-CN" altLang="en-US" sz="3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复习</a:t>
            </a:r>
            <a:r>
              <a:rPr lang="zh-CN" altLang="en-US" sz="3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纲要</a:t>
            </a:r>
            <a:endParaRPr lang="en-GB" altLang="zh-CN" sz="3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 bwMode="auto">
          <a:xfrm>
            <a:off x="335360" y="837314"/>
            <a:ext cx="8308182" cy="0"/>
          </a:xfrm>
          <a:prstGeom prst="line">
            <a:avLst/>
          </a:prstGeom>
          <a:noFill/>
          <a:ln w="6350" cap="flat" cmpd="sng" algn="ctr">
            <a:solidFill>
              <a:srgbClr val="73B4DE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02039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0966991" y="2733653"/>
            <a:ext cx="249123" cy="61582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07368" y="3475280"/>
            <a:ext cx="249123" cy="61582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9" name="Text Placeholder 4"/>
          <p:cNvSpPr txBox="1"/>
          <p:nvPr/>
        </p:nvSpPr>
        <p:spPr bwMode="auto">
          <a:xfrm>
            <a:off x="531928" y="301049"/>
            <a:ext cx="11468727" cy="54810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 anchor="ctr"/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本课程教学特点和可改进优化之处？</a:t>
            </a:r>
            <a:endParaRPr lang="en-US" altLang="zh-CN" sz="3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spcBef>
                <a:spcPts val="3000"/>
              </a:spcBef>
              <a:buFont typeface="Arial" panose="020B0604020202020204" pitchFamily="34" charset="0"/>
              <a:buAutoNum type="arabicPeriod"/>
              <a:defRPr/>
            </a:pPr>
            <a:r>
              <a:rPr lang="zh-CN" altLang="en-US" sz="25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可改进优化之处：</a:t>
            </a:r>
            <a:r>
              <a:rPr lang="zh-CN" altLang="en-US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本人粗糙，正式上课</a:t>
            </a:r>
            <a:r>
              <a:rPr lang="en-US" altLang="zh-CN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PPT</a:t>
            </a:r>
            <a:r>
              <a:rPr lang="zh-CN" altLang="en-US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比较丑，见不得光（不敢传到学院教学网站），要改进优化。</a:t>
            </a:r>
            <a:endParaRPr lang="en-US" altLang="zh-CN" sz="24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457200" indent="-457200">
              <a:lnSpc>
                <a:spcPct val="150000"/>
              </a:lnSpc>
              <a:spcBef>
                <a:spcPts val="3000"/>
              </a:spcBef>
              <a:buFont typeface="Arial" panose="020B0604020202020204" pitchFamily="34" charset="0"/>
              <a:buAutoNum type="arabicPeriod"/>
              <a:defRPr/>
            </a:pPr>
            <a:r>
              <a:rPr lang="zh-CN" altLang="en-US" sz="25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教学设计、方法和过程：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我时刻想着把整门课程的知识框架教给学生，要先见森林，然后见树木；通过上机实验把所有知识点串联起来、通过每次课都把知识框架回顾一遍，两者结合，达到目的。</a:t>
            </a:r>
            <a:endParaRPr lang="en-US" altLang="zh-CN" sz="2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457200" indent="-457200">
              <a:lnSpc>
                <a:spcPct val="150000"/>
              </a:lnSpc>
              <a:spcBef>
                <a:spcPts val="3000"/>
              </a:spcBef>
              <a:buFont typeface="Arial" panose="020B0604020202020204" pitchFamily="34" charset="0"/>
              <a:buAutoNum type="arabicPeriod"/>
              <a:defRPr/>
            </a:pPr>
            <a:r>
              <a:rPr lang="zh-CN" altLang="en-US" sz="25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教学理念：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传授专业知识、培养专业认知，增强学生自信，树立远大志向！</a:t>
            </a:r>
            <a:endParaRPr lang="en-GB" altLang="zh-CN" sz="2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195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15"/>
          <p:cNvSpPr txBox="1">
            <a:spLocks noChangeArrowheads="1"/>
          </p:cNvSpPr>
          <p:nvPr/>
        </p:nvSpPr>
        <p:spPr bwMode="auto">
          <a:xfrm>
            <a:off x="1775520" y="2708920"/>
            <a:ext cx="8640762" cy="114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zh-CN" altLang="en-US" sz="6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 敬请指正！</a:t>
            </a:r>
            <a:endParaRPr lang="en-US" altLang="zh-CN" sz="6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3575720" y="4653136"/>
            <a:ext cx="5399757" cy="168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胡鹏</a:t>
            </a:r>
            <a:endParaRPr lang="en-US" altLang="zh-CN" sz="2400" b="1" dirty="0" smtClean="0">
              <a:solidFill>
                <a:srgbClr val="003F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400" b="1" dirty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浙江大学 港口航道与近海工程研究所</a:t>
            </a:r>
            <a:endParaRPr lang="en-US" altLang="zh-CN" sz="2400" b="1" dirty="0">
              <a:solidFill>
                <a:srgbClr val="003F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2400" b="1" dirty="0" smtClean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 smtClean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2400" b="1" dirty="0" smtClean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 smtClean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400" b="1" dirty="0" smtClean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sz="2400" b="1" dirty="0">
              <a:solidFill>
                <a:srgbClr val="003F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529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 txBox="1"/>
          <p:nvPr/>
        </p:nvSpPr>
        <p:spPr bwMode="auto">
          <a:xfrm>
            <a:off x="1271464" y="2132856"/>
            <a:ext cx="10041120" cy="30963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 anchor="ctr"/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Previously </a:t>
            </a: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 </a:t>
            </a: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Environmental Hydraulics</a:t>
            </a:r>
            <a:endParaRPr lang="en-GB" altLang="zh-CN" sz="4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87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/>
          <p:nvPr/>
        </p:nvSpPr>
        <p:spPr bwMode="auto">
          <a:xfrm>
            <a:off x="566912" y="211867"/>
            <a:ext cx="11168568" cy="6715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 anchor="ctr"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怎么复习？</a:t>
            </a:r>
            <a:r>
              <a:rPr lang="en-US" altLang="zh-CN" sz="3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depends on </a:t>
            </a:r>
            <a:r>
              <a:rPr lang="en-US" altLang="zh-CN" sz="3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my and your </a:t>
            </a:r>
            <a:r>
              <a:rPr lang="en-US" altLang="zh-CN" sz="3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status!!</a:t>
            </a:r>
            <a:endParaRPr lang="en-GB" altLang="zh-CN" sz="3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566912" y="1003955"/>
            <a:ext cx="11161240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3" rIns="91443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>
              <a:spcBef>
                <a:spcPts val="12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Your status: 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逃课整学期，却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被任命为水污染应急处理总指挥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！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>
              <a:spcBef>
                <a:spcPts val="600"/>
              </a:spcBef>
            </a:pP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                     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毫无疑问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！</a:t>
            </a:r>
            <a:r>
              <a:rPr lang="zh-CN" altLang="en-US" sz="2400" dirty="0" smtClean="0">
                <a:solidFill>
                  <a:srgbClr val="0000FF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必须突击学好本课程！</a:t>
            </a:r>
            <a:endParaRPr lang="en-US" altLang="zh-CN" sz="2400" dirty="0">
              <a:solidFill>
                <a:srgbClr val="0000FF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>
              <a:spcBef>
                <a:spcPts val="12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My status: 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12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分钟！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551384" y="787931"/>
            <a:ext cx="8308182" cy="0"/>
          </a:xfrm>
          <a:prstGeom prst="line">
            <a:avLst/>
          </a:prstGeom>
          <a:noFill/>
          <a:ln w="6350" cap="flat" cmpd="sng" algn="ctr">
            <a:solidFill>
              <a:srgbClr val="73B4DE"/>
            </a:solidFill>
            <a:prstDash val="solid"/>
            <a:miter lim="800000"/>
          </a:ln>
          <a:effectLst/>
        </p:spPr>
      </p:cxnSp>
      <p:sp>
        <p:nvSpPr>
          <p:cNvPr id="25" name="矩形 24"/>
          <p:cNvSpPr/>
          <p:nvPr/>
        </p:nvSpPr>
        <p:spPr>
          <a:xfrm>
            <a:off x="10966991" y="2921395"/>
            <a:ext cx="249123" cy="61582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07368" y="3663022"/>
            <a:ext cx="249123" cy="61582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9" name="Text Placeholder 4"/>
          <p:cNvSpPr txBox="1"/>
          <p:nvPr/>
        </p:nvSpPr>
        <p:spPr bwMode="auto">
          <a:xfrm>
            <a:off x="676454" y="2833584"/>
            <a:ext cx="11168568" cy="6715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 anchor="ctr"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</a:t>
            </a:r>
            <a:r>
              <a:rPr lang="zh-CN" altLang="en-US" sz="3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要记住：我是一名好老师，为达目的，我用心教学！</a:t>
            </a:r>
            <a:endParaRPr lang="en-GB" altLang="zh-CN" sz="3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33111" y="3663022"/>
            <a:ext cx="1116124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3" rIns="91443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>
              <a:spcBef>
                <a:spcPts val="2400"/>
              </a:spcBef>
            </a:pPr>
            <a:r>
              <a:rPr lang="en-US" altLang="zh-CN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1. 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基于师生之间</a:t>
            </a:r>
            <a:r>
              <a:rPr lang="en-US" altLang="zh-CN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common sense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引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到主题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>
              <a:spcBef>
                <a:spcPts val="2400"/>
              </a:spcBef>
            </a:pPr>
            <a:r>
              <a:rPr lang="en-US" altLang="zh-CN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2. 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从基本原理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或定律出发，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引到具体内容（力学课程的优势）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>
              <a:spcBef>
                <a:spcPts val="2400"/>
              </a:spcBef>
            </a:pPr>
            <a:r>
              <a:rPr lang="en-US" altLang="zh-CN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3. 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从国家社会重大需求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出发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，让学生认识到所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学知识的用途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及在专业知识体系的地位，同时提升学生的社会责任感和专业认知度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>
              <a:spcBef>
                <a:spcPts val="2400"/>
              </a:spcBef>
            </a:pPr>
            <a:r>
              <a:rPr lang="en-US" altLang="zh-CN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4. 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通过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提问、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讨论和反问，达到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互动、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吸引注意力，确保教学质量</a:t>
            </a:r>
            <a:r>
              <a:rPr lang="en-US" altLang="zh-CN" sz="2400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683782" y="3496949"/>
            <a:ext cx="8308182" cy="0"/>
          </a:xfrm>
          <a:prstGeom prst="line">
            <a:avLst/>
          </a:prstGeom>
          <a:noFill/>
          <a:ln w="6350" cap="flat" cmpd="sng" algn="ctr">
            <a:solidFill>
              <a:srgbClr val="73B4DE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22150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 txBox="1"/>
          <p:nvPr/>
        </p:nvSpPr>
        <p:spPr bwMode="auto">
          <a:xfrm>
            <a:off x="191344" y="883380"/>
            <a:ext cx="11544136" cy="50893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 anchor="ctr"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2012   </a:t>
            </a:r>
            <a:r>
              <a:rPr lang="zh-CN" altLang="en-US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浙江大学   新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教工教学技能比赛鼓励</a:t>
            </a:r>
            <a:r>
              <a:rPr lang="zh-CN" altLang="en-US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奖 </a:t>
            </a:r>
            <a:r>
              <a:rPr lang="en-US" altLang="zh-CN" sz="2100" b="1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(10 </a:t>
            </a:r>
            <a:r>
              <a:rPr lang="en-US" altLang="zh-CN" sz="21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from </a:t>
            </a:r>
            <a:r>
              <a:rPr lang="en-US" altLang="zh-CN" sz="2100" b="1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150)</a:t>
            </a:r>
            <a:endParaRPr lang="en-US" altLang="zh-CN" sz="2100" b="1" dirty="0">
              <a:solidFill>
                <a:srgbClr val="C0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2014   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浙江大学   海洋学院永和奖教金</a:t>
            </a: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——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优秀教学奖</a:t>
            </a:r>
            <a:r>
              <a:rPr lang="en-US" altLang="zh-CN" sz="21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(</a:t>
            </a:r>
            <a:r>
              <a:rPr lang="zh-CN" altLang="en-US" sz="21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据说学生座谈会被学生表扬而</a:t>
            </a:r>
            <a:r>
              <a:rPr lang="zh-CN" altLang="en-US" sz="2100" b="1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获奖</a:t>
            </a:r>
            <a:r>
              <a:rPr lang="en-US" altLang="zh-CN" sz="21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)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n-US" altLang="zh-CN" sz="2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尽管，我没有教学技巧，很少钻研教学技能，但</a:t>
            </a:r>
            <a:r>
              <a:rPr lang="zh-CN" altLang="en-US" sz="24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我热爱教学</a:t>
            </a:r>
            <a:r>
              <a:rPr lang="zh-CN" altLang="en-US" sz="24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en-US" altLang="zh-CN" sz="24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spcBef>
                <a:spcPts val="1800"/>
              </a:spcBef>
              <a:defRPr/>
            </a:pPr>
            <a:r>
              <a:rPr lang="en-US" altLang="zh-CN" sz="25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Reason 1:</a:t>
            </a:r>
            <a:r>
              <a:rPr lang="en-US" altLang="zh-CN" sz="2500" b="1" dirty="0">
                <a:solidFill>
                  <a:srgbClr val="0070C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学习成绩上，我曾是一名典型</a:t>
            </a: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’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自卑生</a:t>
            </a: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’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，我知道如何改变状态、增强自信，通过讲台，我追求（不一定成功，甚至经常失败）：让缺乏自信的人充满自信！</a:t>
            </a:r>
            <a:endParaRPr lang="en-US" altLang="zh-CN" sz="2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spcBef>
                <a:spcPts val="1800"/>
              </a:spcBef>
              <a:defRPr/>
            </a:pPr>
            <a:r>
              <a:rPr lang="en-US" altLang="zh-CN" sz="25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Reason 2: 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个人学术成绩再好，影响力也有限；通过讲台，总能把自己的理念和精神部分地传递给学生，能做到影响力最大！</a:t>
            </a:r>
            <a:endParaRPr lang="en-US" altLang="zh-CN" sz="2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spcBef>
                <a:spcPts val="1800"/>
              </a:spcBef>
              <a:defRPr/>
            </a:pPr>
            <a:r>
              <a:rPr lang="en-US" altLang="zh-CN" sz="25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Reason 3: 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我从事专业工作，热切希望传递专业知识！</a:t>
            </a:r>
            <a:endParaRPr lang="en-US" altLang="zh-CN" sz="2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7" name="Text Placeholder 4"/>
          <p:cNvSpPr txBox="1"/>
          <p:nvPr/>
        </p:nvSpPr>
        <p:spPr bwMode="auto">
          <a:xfrm>
            <a:off x="566912" y="211867"/>
            <a:ext cx="11168568" cy="6715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 anchor="ctr"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因为热爱，所以坚守！</a:t>
            </a:r>
            <a:endParaRPr lang="en-GB" altLang="zh-CN" sz="3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>
            <a:off x="551384" y="787931"/>
            <a:ext cx="8308182" cy="0"/>
          </a:xfrm>
          <a:prstGeom prst="line">
            <a:avLst/>
          </a:prstGeom>
          <a:noFill/>
          <a:ln w="6350" cap="flat" cmpd="sng" algn="ctr">
            <a:solidFill>
              <a:srgbClr val="73B4DE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407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AppData\Roaming\Tencent\Users\542517650\QQ\WinTemp\RichOle\P(3O_XO)KFNYT]X(58}9[5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136" y="188640"/>
            <a:ext cx="7864632" cy="317170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istrator\AppData\Roaming\Tencent\Users\542517650\QQ\WinTemp\RichOle\5OEEVP~Y`$}[4}4}O`BGWP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89" y="3573015"/>
            <a:ext cx="8949679" cy="321078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4"/>
          <p:cNvSpPr txBox="1"/>
          <p:nvPr/>
        </p:nvSpPr>
        <p:spPr bwMode="auto">
          <a:xfrm>
            <a:off x="167204" y="504908"/>
            <a:ext cx="3984580" cy="3068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 anchor="ctr"/>
          <a:lstStyle/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我的每一门课程都有上机实验，要求独立自主用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Matlab</a:t>
            </a:r>
            <a:r>
              <a:rPr lang="zh-CN" altLang="en-US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编写程序，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把课程知识串联起来</a:t>
            </a:r>
            <a:r>
              <a:rPr lang="zh-CN" altLang="en-US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，解决相应问题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，你认真参与了吗？</a:t>
            </a:r>
            <a:endParaRPr lang="en-GB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784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（整体）宽10m均匀流矩形1&amp;4恒定源扩散 应子翔20170605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4" y="3528020"/>
            <a:ext cx="5207132" cy="29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4"/>
          <p:cNvSpPr txBox="1"/>
          <p:nvPr/>
        </p:nvSpPr>
        <p:spPr bwMode="auto">
          <a:xfrm>
            <a:off x="191344" y="116632"/>
            <a:ext cx="11168568" cy="6715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 anchor="ctr"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视频虽丑，但源自往届学生，达到了我的预期教学目标</a:t>
            </a:r>
            <a:endParaRPr lang="en-GB" altLang="zh-CN" sz="3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56" y="1981817"/>
            <a:ext cx="6148996" cy="4919196"/>
          </a:xfrm>
          <a:prstGeom prst="rect">
            <a:avLst/>
          </a:prstGeom>
        </p:spPr>
      </p:pic>
      <p:sp>
        <p:nvSpPr>
          <p:cNvPr id="6" name="Text Placeholder 4"/>
          <p:cNvSpPr txBox="1"/>
          <p:nvPr/>
        </p:nvSpPr>
        <p:spPr bwMode="auto">
          <a:xfrm>
            <a:off x="174372" y="2636912"/>
            <a:ext cx="4697492" cy="7920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 anchor="ctr"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5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下图作者：</a:t>
            </a:r>
            <a:r>
              <a:rPr lang="en-US" altLang="zh-CN" sz="25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25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级应子翔</a:t>
            </a:r>
            <a:endParaRPr lang="en-US" altLang="zh-CN" sz="25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5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（上课期间完成）</a:t>
            </a:r>
            <a:endParaRPr lang="en-GB" altLang="zh-CN" sz="25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Placeholder 4"/>
          <p:cNvSpPr txBox="1"/>
          <p:nvPr/>
        </p:nvSpPr>
        <p:spPr bwMode="auto">
          <a:xfrm>
            <a:off x="167204" y="644712"/>
            <a:ext cx="11192708" cy="14881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 anchor="ctr"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5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右下图作者：</a:t>
            </a:r>
            <a:r>
              <a:rPr lang="en-US" altLang="zh-CN" sz="25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25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级胡豫英（原计划考研建工，离开舟山；现在</a:t>
            </a:r>
            <a:r>
              <a:rPr lang="zh-CN" altLang="en-US" sz="25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海院研一在读，本科毕设</a:t>
            </a:r>
            <a:r>
              <a:rPr lang="en-US" altLang="zh-CN" sz="25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5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读研</a:t>
            </a:r>
            <a:r>
              <a:rPr lang="en-US" altLang="zh-CN" sz="25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5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月成果</a:t>
            </a:r>
            <a:r>
              <a:rPr lang="zh-CN" altLang="en-US" sz="25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25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25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年第一届全国大学生水环境模型模拟大赛三等奖：</a:t>
            </a:r>
            <a:r>
              <a:rPr lang="en-US" altLang="zh-CN" sz="25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8/585</a:t>
            </a:r>
            <a:r>
              <a:rPr lang="zh-CN" altLang="en-US" sz="25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；对方提供机票和住宿前往领奖）</a:t>
            </a:r>
            <a:endParaRPr lang="en-GB" altLang="zh-CN" sz="25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62013" y="2206029"/>
            <a:ext cx="3888432" cy="430883"/>
          </a:xfrm>
          <a:prstGeom prst="rect">
            <a:avLst/>
          </a:prstGeom>
          <a:ln>
            <a:noFill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支流污染对辽河河口影响模拟</a:t>
            </a:r>
            <a:endParaRPr lang="en-US" altLang="zh-CN" sz="20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463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052735"/>
            <a:ext cx="3744416" cy="52014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4"/>
          <p:cNvSpPr txBox="1"/>
          <p:nvPr/>
        </p:nvSpPr>
        <p:spPr bwMode="auto">
          <a:xfrm>
            <a:off x="335360" y="116418"/>
            <a:ext cx="11168568" cy="6715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 anchor="ctr"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学生获奖风采！</a:t>
            </a:r>
            <a:endParaRPr lang="en-GB" altLang="zh-CN" sz="3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63511" y="224476"/>
            <a:ext cx="4860608" cy="6858000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cxnSp>
        <p:nvCxnSpPr>
          <p:cNvPr id="9" name="直接连接符 8"/>
          <p:cNvCxnSpPr/>
          <p:nvPr/>
        </p:nvCxnSpPr>
        <p:spPr bwMode="auto">
          <a:xfrm>
            <a:off x="357733" y="813533"/>
            <a:ext cx="8308182" cy="0"/>
          </a:xfrm>
          <a:prstGeom prst="line">
            <a:avLst/>
          </a:prstGeom>
          <a:noFill/>
          <a:ln w="6350" cap="flat" cmpd="sng" algn="ctr">
            <a:solidFill>
              <a:srgbClr val="73B4DE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00226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>
            <p:ph type="title"/>
          </p:nvPr>
        </p:nvSpPr>
        <p:spPr>
          <a:xfrm>
            <a:off x="263352" y="2060848"/>
            <a:ext cx="2736304" cy="3096344"/>
          </a:xfrm>
        </p:spPr>
        <p:txBody>
          <a:bodyPr/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3000" b="1" dirty="0"/>
              <a:t>但</a:t>
            </a:r>
            <a:r>
              <a:rPr lang="zh-CN" altLang="en-US" sz="3000" b="1" dirty="0" smtClean="0"/>
              <a:t>我知道</a:t>
            </a:r>
            <a:r>
              <a:rPr lang="zh-CN" altLang="en-US" sz="3000" dirty="0" smtClean="0"/>
              <a:t>：浙江省各市的水质是可以网上查的！</a:t>
            </a:r>
            <a:endParaRPr lang="zh-CN" altLang="en-US" sz="3000" dirty="0"/>
          </a:p>
        </p:txBody>
      </p:sp>
      <p:sp>
        <p:nvSpPr>
          <p:cNvPr id="6" name="Text Placeholder 4"/>
          <p:cNvSpPr txBox="1"/>
          <p:nvPr/>
        </p:nvSpPr>
        <p:spPr bwMode="auto">
          <a:xfrm>
            <a:off x="0" y="188639"/>
            <a:ext cx="11168568" cy="15121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 anchor="ctr"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教学楼、海科楼、行政楼</a:t>
            </a:r>
            <a:r>
              <a:rPr lang="zh-CN" altLang="en-US" sz="3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饮水机的出水水质有何不同？</a:t>
            </a:r>
            <a:endParaRPr lang="en-US" altLang="zh-CN" sz="30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答：我不清楚。</a:t>
            </a:r>
            <a:endParaRPr lang="en-GB" altLang="zh-CN" sz="3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908866"/>
            <a:ext cx="8734236" cy="592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88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/>
          <p:nvPr/>
        </p:nvSpPr>
        <p:spPr bwMode="auto">
          <a:xfrm>
            <a:off x="782936" y="44624"/>
            <a:ext cx="11168568" cy="6715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 anchor="ctr"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怎么办！</a:t>
            </a:r>
            <a:endParaRPr lang="en-GB" altLang="zh-CN" sz="3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755180" y="766178"/>
            <a:ext cx="10597404" cy="217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3" rIns="91443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喝到咸水：</a:t>
            </a:r>
            <a:r>
              <a:rPr lang="zh-CN" altLang="en-US" sz="2400" b="1" dirty="0" smtClean="0">
                <a:solidFill>
                  <a:srgbClr val="C00000"/>
                </a:solidFill>
                <a:latin typeface="华文仿宋" pitchFamily="2" charset="-122"/>
                <a:ea typeface="华文仿宋" pitchFamily="2" charset="-122"/>
                <a:sym typeface="微软雅黑" panose="020B0503020204020204" pitchFamily="34" charset="-122"/>
              </a:rPr>
              <a:t>咸潮入侵、钱塘江径流量太小，新安江水库要加下下泄流量压制咸潮！</a:t>
            </a:r>
            <a:r>
              <a:rPr lang="zh-CN" altLang="en-US" sz="2400" b="1" dirty="0" smtClean="0">
                <a:solidFill>
                  <a:srgbClr val="3366FF"/>
                </a:solidFill>
                <a:latin typeface="华文仿宋" pitchFamily="2" charset="-122"/>
                <a:ea typeface="华文仿宋" pitchFamily="2" charset="-122"/>
                <a:sym typeface="微软雅黑" panose="020B0503020204020204" pitchFamily="34" charset="-122"/>
              </a:rPr>
              <a:t>下泄多少？你得用用环境水力学知识！</a:t>
            </a:r>
            <a:endParaRPr lang="en-US" altLang="zh-CN" sz="2400" b="1" dirty="0" smtClean="0">
              <a:solidFill>
                <a:srgbClr val="3366FF"/>
              </a:solidFill>
              <a:latin typeface="华文仿宋" pitchFamily="2" charset="-122"/>
              <a:ea typeface="华文仿宋" pitchFamily="2" charset="-122"/>
              <a:sym typeface="微软雅黑" panose="020B0503020204020204" pitchFamily="34" charset="-122"/>
            </a:endParaRPr>
          </a:p>
          <a:p>
            <a:pPr eaLnBrk="1">
              <a:lnSpc>
                <a:spcPct val="120000"/>
              </a:lnSpc>
              <a:spcBef>
                <a:spcPts val="24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喝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到苦怪水：</a:t>
            </a:r>
            <a:r>
              <a:rPr lang="zh-CN" altLang="en-US" sz="2400" b="1" dirty="0" smtClean="0">
                <a:solidFill>
                  <a:srgbClr val="C00000"/>
                </a:solidFill>
                <a:latin typeface="华文仿宋" pitchFamily="2" charset="-122"/>
                <a:ea typeface="华文仿宋" pitchFamily="2" charset="-122"/>
                <a:sym typeface="微软雅黑" panose="020B0503020204020204" pitchFamily="34" charset="-122"/>
              </a:rPr>
              <a:t>水污染事件、要尽快</a:t>
            </a:r>
            <a:r>
              <a:rPr lang="zh-CN" altLang="en-US" sz="2400" b="1" dirty="0">
                <a:solidFill>
                  <a:srgbClr val="C00000"/>
                </a:solidFill>
                <a:latin typeface="华文仿宋" pitchFamily="2" charset="-122"/>
                <a:ea typeface="华文仿宋" pitchFamily="2" charset="-122"/>
                <a:sym typeface="微软雅黑" panose="020B0503020204020204" pitchFamily="34" charset="-122"/>
              </a:rPr>
              <a:t>找到污染源</a:t>
            </a:r>
            <a:r>
              <a:rPr lang="zh-CN" altLang="en-US" sz="2400" b="1" dirty="0" smtClean="0">
                <a:solidFill>
                  <a:srgbClr val="C00000"/>
                </a:solidFill>
                <a:latin typeface="华文仿宋" pitchFamily="2" charset="-122"/>
                <a:ea typeface="华文仿宋" pitchFamily="2" charset="-122"/>
                <a:sym typeface="微软雅黑" panose="020B0503020204020204" pitchFamily="34" charset="-122"/>
              </a:rPr>
              <a:t>，控制污染范围继续扩大！</a:t>
            </a:r>
            <a:r>
              <a:rPr lang="zh-CN" altLang="en-US" sz="2400" b="1" dirty="0">
                <a:solidFill>
                  <a:srgbClr val="3366FF"/>
                </a:solidFill>
                <a:latin typeface="华文仿宋" pitchFamily="2" charset="-122"/>
                <a:ea typeface="华文仿宋" pitchFamily="2" charset="-122"/>
                <a:sym typeface="微软雅黑" panose="020B0503020204020204" pitchFamily="34" charset="-122"/>
              </a:rPr>
              <a:t>怎么找到污染源，如何控制？你得用用环境水力学知识</a:t>
            </a:r>
            <a:r>
              <a:rPr lang="zh-CN" altLang="en-US" sz="2400" b="1" dirty="0" smtClean="0">
                <a:solidFill>
                  <a:srgbClr val="3366FF"/>
                </a:solidFill>
                <a:latin typeface="华文仿宋" pitchFamily="2" charset="-122"/>
                <a:ea typeface="华文仿宋" pitchFamily="2" charset="-122"/>
                <a:sym typeface="微软雅黑" panose="020B0503020204020204" pitchFamily="34" charset="-122"/>
              </a:rPr>
              <a:t>！</a:t>
            </a:r>
            <a:endParaRPr lang="en-US" altLang="zh-CN" sz="2400" b="1" dirty="0">
              <a:solidFill>
                <a:srgbClr val="C00000"/>
              </a:solidFill>
              <a:latin typeface="华文仿宋" pitchFamily="2" charset="-122"/>
              <a:ea typeface="华文仿宋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767408" y="620688"/>
            <a:ext cx="8308182" cy="0"/>
          </a:xfrm>
          <a:prstGeom prst="line">
            <a:avLst/>
          </a:prstGeom>
          <a:noFill/>
          <a:ln w="6350" cap="flat" cmpd="sng" algn="ctr">
            <a:solidFill>
              <a:srgbClr val="73B4DE"/>
            </a:solidFill>
            <a:prstDash val="solid"/>
            <a:miter lim="800000"/>
          </a:ln>
          <a:effectLst/>
        </p:spPr>
      </p:cxnSp>
      <p:sp>
        <p:nvSpPr>
          <p:cNvPr id="27" name="矩形 26"/>
          <p:cNvSpPr/>
          <p:nvPr/>
        </p:nvSpPr>
        <p:spPr>
          <a:xfrm>
            <a:off x="557193" y="2985133"/>
            <a:ext cx="249123" cy="61582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29" name="Picture 1" descr="C:\Users\Dell\AppData\Roaming\Tencent\Users\542517650\QQ\WinTemp\RichOle\61A]Y5_A}}3MJ%8{R}G0[0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685" y="2985133"/>
            <a:ext cx="5351425" cy="370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767408" y="3293043"/>
            <a:ext cx="5568392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3" rIns="91443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eaLnBrk="1">
              <a:lnSpc>
                <a:spcPct val="120000"/>
              </a:lnSpc>
              <a:spcBef>
                <a:spcPts val="2400"/>
              </a:spcBef>
            </a:pP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绿水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青山就是金山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银山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: </a:t>
            </a:r>
            <a:r>
              <a:rPr lang="zh-CN" altLang="en-US" sz="2400" b="1" dirty="0">
                <a:solidFill>
                  <a:srgbClr val="3366FF"/>
                </a:solidFill>
                <a:latin typeface="华文仿宋" pitchFamily="2" charset="-122"/>
                <a:ea typeface="华文仿宋" pitchFamily="2" charset="-122"/>
                <a:sym typeface="微软雅黑" panose="020B0503020204020204" pitchFamily="34" charset="-122"/>
              </a:rPr>
              <a:t>根据</a:t>
            </a:r>
            <a:r>
              <a:rPr lang="en-US" altLang="zh-CN" sz="2400" b="1" dirty="0">
                <a:solidFill>
                  <a:srgbClr val="3366FF"/>
                </a:solidFill>
                <a:latin typeface="华文仿宋" pitchFamily="2" charset="-122"/>
                <a:ea typeface="华文仿宋" pitchFamily="2" charset="-122"/>
                <a:sym typeface="微软雅黑" panose="020B0503020204020204" pitchFamily="34" charset="-122"/>
              </a:rPr>
              <a:t>2014</a:t>
            </a:r>
            <a:r>
              <a:rPr lang="zh-CN" altLang="en-US" sz="2400" b="1" dirty="0">
                <a:solidFill>
                  <a:srgbClr val="3366FF"/>
                </a:solidFill>
                <a:latin typeface="华文仿宋" pitchFamily="2" charset="-122"/>
                <a:ea typeface="华文仿宋" pitchFamily="2" charset="-122"/>
                <a:sym typeface="微软雅黑" panose="020B0503020204020204" pitchFamily="34" charset="-122"/>
              </a:rPr>
              <a:t>海洋环境公报，杭州湾劣四劣水</a:t>
            </a:r>
            <a:r>
              <a:rPr lang="en-US" altLang="zh-CN" sz="2400" b="1" dirty="0">
                <a:solidFill>
                  <a:srgbClr val="3366FF"/>
                </a:solidFill>
                <a:latin typeface="华文仿宋" pitchFamily="2" charset="-122"/>
                <a:ea typeface="华文仿宋" pitchFamily="2" charset="-122"/>
                <a:sym typeface="微软雅黑" panose="020B0503020204020204" pitchFamily="34" charset="-122"/>
              </a:rPr>
              <a:t>100%! </a:t>
            </a:r>
            <a:r>
              <a:rPr lang="zh-CN" altLang="en-US" sz="2400" b="1" dirty="0" smtClean="0">
                <a:solidFill>
                  <a:srgbClr val="3366FF"/>
                </a:solidFill>
                <a:latin typeface="华文仿宋" pitchFamily="2" charset="-122"/>
                <a:ea typeface="华文仿宋" pitchFamily="2" charset="-122"/>
                <a:sym typeface="微软雅黑" panose="020B0503020204020204" pitchFamily="34" charset="-122"/>
              </a:rPr>
              <a:t>如何</a:t>
            </a:r>
            <a:r>
              <a:rPr lang="zh-CN" altLang="en-US" sz="2400" b="1" dirty="0">
                <a:solidFill>
                  <a:srgbClr val="3366FF"/>
                </a:solidFill>
                <a:latin typeface="华文仿宋" pitchFamily="2" charset="-122"/>
                <a:ea typeface="华文仿宋" pitchFamily="2" charset="-122"/>
                <a:sym typeface="微软雅黑" panose="020B0503020204020204" pitchFamily="34" charset="-122"/>
              </a:rPr>
              <a:t>得到金山银山，你得用用环境水力学知识！</a:t>
            </a:r>
            <a:endParaRPr lang="en-US" altLang="zh-CN" sz="2400" b="1" dirty="0">
              <a:solidFill>
                <a:srgbClr val="3366FF"/>
              </a:solidFill>
              <a:latin typeface="华文仿宋" pitchFamily="2" charset="-122"/>
              <a:ea typeface="华文仿宋" pitchFamily="2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158">
      <a:dk1>
        <a:srgbClr val="1F1F1F"/>
      </a:dk1>
      <a:lt1>
        <a:srgbClr val="FFFFFF"/>
      </a:lt1>
      <a:dk2>
        <a:srgbClr val="7F7F7F"/>
      </a:dk2>
      <a:lt2>
        <a:srgbClr val="D8D8D8"/>
      </a:lt2>
      <a:accent1>
        <a:srgbClr val="73B4DE"/>
      </a:accent1>
      <a:accent2>
        <a:srgbClr val="3F3F3F"/>
      </a:accent2>
      <a:accent3>
        <a:srgbClr val="C00000"/>
      </a:accent3>
      <a:accent4>
        <a:srgbClr val="FFFF00"/>
      </a:accent4>
      <a:accent5>
        <a:srgbClr val="92D050"/>
      </a:accent5>
      <a:accent6>
        <a:srgbClr val="00B0F0"/>
      </a:accent6>
      <a:hlink>
        <a:srgbClr val="222A35"/>
      </a:hlink>
      <a:folHlink>
        <a:srgbClr val="7F6000"/>
      </a:folHlink>
    </a:clrScheme>
    <a:fontScheme name="Lizzysu-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908</Words>
  <Application>Microsoft Office PowerPoint</Application>
  <PresentationFormat>宽屏</PresentationFormat>
  <Paragraphs>77</Paragraphs>
  <Slides>14</Slides>
  <Notes>10</Notes>
  <HiddenSlides>0</HiddenSlides>
  <MMClips>1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 Unicode MS</vt:lpstr>
      <vt:lpstr>等线</vt:lpstr>
      <vt:lpstr>华文仿宋</vt:lpstr>
      <vt:lpstr>宋体</vt:lpstr>
      <vt:lpstr>微软雅黑</vt:lpstr>
      <vt:lpstr>Arial</vt:lpstr>
      <vt:lpstr>Calibri</vt:lpstr>
      <vt:lpstr>Wingdings</vt:lpstr>
      <vt:lpstr>默认设计模板</vt:lpstr>
      <vt:lpstr>2_Office 主题</vt:lpstr>
      <vt:lpstr>Equation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但我知道：浙江省各市的水质是可以网上查的！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WWW.YlmF.CoM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qqq</dc:creator>
  <cp:lastModifiedBy>ZAW</cp:lastModifiedBy>
  <cp:revision>1758</cp:revision>
  <cp:lastPrinted>2411-12-30T00:00:00Z</cp:lastPrinted>
  <dcterms:created xsi:type="dcterms:W3CDTF">2010-10-25T04:44:00Z</dcterms:created>
  <dcterms:modified xsi:type="dcterms:W3CDTF">2018-11-11T14:08:38Z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  <property fmtid="{D5CDD505-2E9C-101B-9397-08002B2CF9AE}" pid="3" name="KSORubyTemplateID">
    <vt:lpwstr>2</vt:lpwstr>
  </property>
</Properties>
</file>