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1" r:id="rId2"/>
    <p:sldId id="283" r:id="rId3"/>
    <p:sldId id="264" r:id="rId4"/>
    <p:sldId id="257" r:id="rId5"/>
    <p:sldId id="259" r:id="rId6"/>
    <p:sldId id="260" r:id="rId7"/>
    <p:sldId id="262" r:id="rId8"/>
    <p:sldId id="265" r:id="rId9"/>
    <p:sldId id="279" r:id="rId10"/>
    <p:sldId id="274" r:id="rId11"/>
    <p:sldId id="269" r:id="rId12"/>
    <p:sldId id="272" r:id="rId13"/>
    <p:sldId id="281" r:id="rId14"/>
    <p:sldId id="284" r:id="rId15"/>
    <p:sldId id="280" r:id="rId16"/>
    <p:sldId id="282" r:id="rId17"/>
    <p:sldId id="268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93A"/>
    <a:srgbClr val="22FF5D"/>
    <a:srgbClr val="1C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5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207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11CA-229C-954B-9339-BA441A2327B7}" type="datetimeFigureOut">
              <a:rPr lang="es-ES" smtClean="0"/>
              <a:t>24/12/19</a:t>
            </a:fld>
            <a:endParaRPr lang="fr-F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8D6E-B46E-034B-9AA3-7AF79A412B3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20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Bering</a:t>
            </a:r>
            <a:r>
              <a:rPr lang="fr-FR" dirty="0" smtClean="0"/>
              <a:t> </a:t>
            </a:r>
            <a:r>
              <a:rPr lang="fr-FR" dirty="0" err="1" smtClean="0"/>
              <a:t>strait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gateway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pacific</a:t>
            </a:r>
            <a:r>
              <a:rPr lang="fr-FR" baseline="0" dirty="0" smtClean="0"/>
              <a:t> water to </a:t>
            </a:r>
            <a:r>
              <a:rPr lang="fr-FR" baseline="0" dirty="0" err="1" smtClean="0"/>
              <a:t>arctic</a:t>
            </a: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>
                <a:cs typeface="Cambria"/>
              </a:rPr>
              <a:t>1/3 AO  </a:t>
            </a:r>
            <a:r>
              <a:rPr lang="es-ES_tradnl" sz="1200" dirty="0" err="1" smtClean="0">
                <a:cs typeface="Cambria"/>
              </a:rPr>
              <a:t>freshwater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smtClean="0">
                <a:cs typeface="Cambria"/>
                <a:sym typeface="Wingdings"/>
              </a:rPr>
              <a:t> (</a:t>
            </a:r>
            <a:r>
              <a:rPr lang="es-ES_tradnl" sz="1200" dirty="0" err="1" smtClean="0">
                <a:cs typeface="Cambria"/>
                <a:sym typeface="Wingdings"/>
              </a:rPr>
              <a:t>S</a:t>
            </a:r>
            <a:r>
              <a:rPr lang="es-ES_tradnl" sz="1200" dirty="0" err="1" smtClean="0">
                <a:cs typeface="Cambria"/>
              </a:rPr>
              <a:t>tratification</a:t>
            </a:r>
            <a:r>
              <a:rPr lang="es-ES_tradnl" sz="1200" dirty="0" smtClean="0">
                <a:cs typeface="Cambria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>
                <a:cs typeface="Cambria"/>
              </a:rPr>
              <a:t>Source</a:t>
            </a:r>
            <a:r>
              <a:rPr lang="es-ES_tradnl" sz="1200" dirty="0" smtClean="0">
                <a:cs typeface="Cambria"/>
              </a:rPr>
              <a:t> of </a:t>
            </a:r>
            <a:r>
              <a:rPr lang="es-ES_tradnl" sz="1200" dirty="0" err="1" smtClean="0">
                <a:cs typeface="Cambria"/>
              </a:rPr>
              <a:t>heat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smtClean="0">
                <a:cs typeface="Cambria"/>
                <a:sym typeface="Wingdings"/>
              </a:rPr>
              <a:t>(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Onset</a:t>
            </a:r>
            <a:r>
              <a:rPr lang="es-ES_tradnl" sz="1200" dirty="0" smtClean="0">
                <a:cs typeface="Cambria"/>
              </a:rPr>
              <a:t> ice </a:t>
            </a:r>
            <a:r>
              <a:rPr lang="es-ES_tradnl" sz="1200" dirty="0" err="1" smtClean="0">
                <a:cs typeface="Cambria"/>
              </a:rPr>
              <a:t>melt</a:t>
            </a:r>
            <a:r>
              <a:rPr lang="es-ES_tradnl" sz="1200" dirty="0" smtClean="0">
                <a:cs typeface="Cambria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>
                <a:cs typeface="Cambria"/>
              </a:rPr>
              <a:t>Most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nutrient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rich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waters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entering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the</a:t>
            </a:r>
            <a:r>
              <a:rPr lang="es-ES_tradnl" sz="1200" dirty="0" smtClean="0">
                <a:cs typeface="Cambria"/>
              </a:rPr>
              <a:t> </a:t>
            </a:r>
            <a:r>
              <a:rPr lang="es-ES_tradnl" sz="1200" dirty="0" err="1" smtClean="0">
                <a:cs typeface="Cambria"/>
              </a:rPr>
              <a:t>arctic</a:t>
            </a:r>
            <a:endParaRPr lang="es-ES" sz="1200" dirty="0" smtClean="0">
              <a:cs typeface="Cambri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cs typeface="Cambria"/>
            </a:endParaRPr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5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dirty="0" err="1" smtClean="0">
                <a:sym typeface="Wingdings"/>
              </a:rPr>
              <a:t>Decrease</a:t>
            </a:r>
            <a:r>
              <a:rPr lang="fr-FR" sz="1200" dirty="0" smtClean="0">
                <a:sym typeface="Wingdings"/>
              </a:rPr>
              <a:t> on </a:t>
            </a:r>
            <a:r>
              <a:rPr lang="fr-FR" sz="1200" dirty="0" err="1" smtClean="0">
                <a:sym typeface="Wingdings"/>
              </a:rPr>
              <a:t>diatoms</a:t>
            </a:r>
            <a:r>
              <a:rPr lang="fr-FR" sz="1200" dirty="0" smtClean="0">
                <a:sym typeface="Wingdings"/>
              </a:rPr>
              <a:t> and </a:t>
            </a:r>
            <a:r>
              <a:rPr lang="fr-FR" sz="1200" dirty="0" err="1" smtClean="0">
                <a:sym typeface="Wingdings"/>
              </a:rPr>
              <a:t>two</a:t>
            </a:r>
            <a:r>
              <a:rPr lang="fr-FR" sz="1200" dirty="0" smtClean="0">
                <a:sym typeface="Wingdings"/>
              </a:rPr>
              <a:t> size </a:t>
            </a:r>
            <a:r>
              <a:rPr lang="fr-FR" sz="1200" dirty="0" err="1" smtClean="0">
                <a:sym typeface="Wingdings"/>
              </a:rPr>
              <a:t>flagelates</a:t>
            </a:r>
            <a:r>
              <a:rPr lang="fr-FR" sz="1200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fr-FR" sz="1000" dirty="0" smtClean="0">
                <a:sym typeface="Wingdings"/>
              </a:rPr>
              <a:t>(Local </a:t>
            </a:r>
            <a:r>
              <a:rPr lang="fr-FR" sz="1000" dirty="0" err="1" smtClean="0">
                <a:sym typeface="Wingdings"/>
              </a:rPr>
              <a:t>increase</a:t>
            </a:r>
            <a:r>
              <a:rPr lang="fr-FR" sz="1000" dirty="0" smtClean="0">
                <a:sym typeface="Wingdings"/>
              </a:rPr>
              <a:t> of </a:t>
            </a:r>
            <a:r>
              <a:rPr lang="fr-FR" sz="1000" dirty="0" err="1" smtClean="0">
                <a:sym typeface="Wingdings"/>
              </a:rPr>
              <a:t>abundance</a:t>
            </a:r>
            <a:r>
              <a:rPr lang="fr-FR" sz="1000" dirty="0" smtClean="0">
                <a:sym typeface="Wingdings"/>
              </a:rPr>
              <a:t> in MIZ)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total </a:t>
            </a:r>
            <a:r>
              <a:rPr lang="fr-FR" sz="1200" dirty="0" err="1" smtClean="0"/>
              <a:t>disappearance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sea</a:t>
            </a:r>
            <a:r>
              <a:rPr lang="fr-FR" sz="1200" dirty="0" smtClean="0"/>
              <a:t> </a:t>
            </a:r>
            <a:r>
              <a:rPr lang="fr-FR" sz="1200" dirty="0" err="1" smtClean="0"/>
              <a:t>ice</a:t>
            </a:r>
            <a:r>
              <a:rPr lang="fr-FR" sz="1200" dirty="0" smtClean="0"/>
              <a:t> </a:t>
            </a:r>
            <a:r>
              <a:rPr lang="fr-FR" sz="1200" dirty="0" err="1" smtClean="0"/>
              <a:t>cover</a:t>
            </a:r>
            <a:r>
              <a:rPr lang="fr-FR" sz="1200" dirty="0" smtClean="0"/>
              <a:t> in the </a:t>
            </a:r>
            <a:r>
              <a:rPr lang="fr-FR" sz="1200" dirty="0" err="1" smtClean="0"/>
              <a:t>south</a:t>
            </a:r>
            <a:r>
              <a:rPr lang="fr-FR" sz="1200" dirty="0" smtClean="0"/>
              <a:t> of the Canadian basin </a:t>
            </a:r>
            <a:r>
              <a:rPr lang="fr-FR" sz="1200" dirty="0" err="1" smtClean="0"/>
              <a:t>likely</a:t>
            </a:r>
            <a:r>
              <a:rPr lang="fr-FR" sz="1200" dirty="0" smtClean="0"/>
              <a:t> </a:t>
            </a:r>
            <a:r>
              <a:rPr lang="fr-FR" sz="1200" dirty="0" err="1" smtClean="0"/>
              <a:t>explain</a:t>
            </a:r>
            <a:r>
              <a:rPr lang="fr-FR" sz="1200" dirty="0" smtClean="0"/>
              <a:t> the </a:t>
            </a:r>
            <a:r>
              <a:rPr lang="fr-FR" sz="1200" dirty="0" err="1" smtClean="0"/>
              <a:t>phytoplankton</a:t>
            </a:r>
            <a:r>
              <a:rPr lang="fr-FR" sz="1200" dirty="0" smtClean="0"/>
              <a:t> </a:t>
            </a:r>
            <a:r>
              <a:rPr lang="fr-FR" sz="1200" dirty="0" err="1" smtClean="0"/>
              <a:t>impoverishment</a:t>
            </a:r>
            <a:r>
              <a:rPr lang="fr-FR" sz="1200" dirty="0" smtClean="0"/>
              <a:t> and </a:t>
            </a:r>
            <a:r>
              <a:rPr lang="fr-FR" sz="1200" dirty="0" err="1" smtClean="0"/>
              <a:t>decrease</a:t>
            </a:r>
            <a:r>
              <a:rPr lang="fr-FR" sz="1200" dirty="0" smtClean="0"/>
              <a:t> in </a:t>
            </a:r>
            <a:r>
              <a:rPr lang="fr-FR" sz="1200" dirty="0" err="1" smtClean="0"/>
              <a:t>phytoplankton</a:t>
            </a:r>
            <a:r>
              <a:rPr lang="fr-FR" sz="1200" dirty="0" smtClean="0"/>
              <a:t> </a:t>
            </a:r>
            <a:r>
              <a:rPr lang="fr-FR" sz="1200" dirty="0" err="1" smtClean="0"/>
              <a:t>abundance</a:t>
            </a:r>
            <a:r>
              <a:rPr lang="fr-FR" sz="1200" dirty="0" smtClean="0"/>
              <a:t> and </a:t>
            </a:r>
            <a:r>
              <a:rPr lang="fr-FR" sz="1200" dirty="0" err="1" smtClean="0"/>
              <a:t>Chl</a:t>
            </a:r>
            <a:r>
              <a:rPr lang="fr-FR" sz="1200" dirty="0" smtClean="0"/>
              <a:t> a  </a:t>
            </a:r>
            <a:r>
              <a:rPr lang="fr-FR" sz="1200" dirty="0" err="1" smtClean="0"/>
              <a:t>biomass</a:t>
            </a:r>
            <a:r>
              <a:rPr lang="fr-FR" sz="1200" dirty="0" smtClean="0"/>
              <a:t> of </a:t>
            </a:r>
            <a:r>
              <a:rPr lang="fr-FR" sz="1200" dirty="0" err="1" smtClean="0"/>
              <a:t>less</a:t>
            </a:r>
            <a:r>
              <a:rPr lang="fr-FR" sz="1200" dirty="0" smtClean="0"/>
              <a:t> large </a:t>
            </a:r>
            <a:r>
              <a:rPr lang="fr-FR" sz="1200" dirty="0" err="1" smtClean="0"/>
              <a:t>cells</a:t>
            </a:r>
            <a:r>
              <a:rPr lang="fr-FR" sz="1200" dirty="0" smtClean="0"/>
              <a:t> (</a:t>
            </a:r>
            <a:r>
              <a:rPr lang="fr-FR" sz="1200" dirty="0" err="1" smtClean="0"/>
              <a:t>diatoms</a:t>
            </a:r>
            <a:r>
              <a:rPr lang="fr-FR" sz="1200" dirty="0" smtClean="0"/>
              <a:t> and </a:t>
            </a:r>
            <a:r>
              <a:rPr lang="fr-FR" sz="1200" dirty="0" err="1" smtClean="0"/>
              <a:t>dinoflagellates</a:t>
            </a:r>
            <a:r>
              <a:rPr lang="fr-FR" sz="1200" dirty="0" smtClean="0"/>
              <a:t>) and </a:t>
            </a:r>
            <a:r>
              <a:rPr lang="fr-FR" sz="1200" dirty="0" err="1" smtClean="0"/>
              <a:t>picoplankton</a:t>
            </a:r>
            <a:r>
              <a:rPr lang="fr-FR" sz="1200" dirty="0" smtClean="0"/>
              <a:t> and </a:t>
            </a:r>
            <a:r>
              <a:rPr lang="fr-FR" sz="1200" dirty="0" err="1" smtClean="0"/>
              <a:t>higher</a:t>
            </a:r>
            <a:r>
              <a:rPr lang="fr-FR" sz="1200" dirty="0" smtClean="0"/>
              <a:t> production of </a:t>
            </a:r>
            <a:r>
              <a:rPr lang="fr-FR" sz="1200" dirty="0" err="1" smtClean="0"/>
              <a:t>nanoplankton</a:t>
            </a:r>
            <a:r>
              <a:rPr lang="fr-FR" sz="1200" dirty="0" smtClean="0"/>
              <a:t> (chrysophytes and </a:t>
            </a:r>
            <a:r>
              <a:rPr lang="fr-FR" sz="1200" dirty="0" err="1" smtClean="0"/>
              <a:t>prymnesiophytes</a:t>
            </a:r>
            <a:r>
              <a:rPr lang="fr-FR" sz="1200" dirty="0" smtClean="0"/>
              <a:t>).</a:t>
            </a:r>
            <a:endParaRPr lang="fr-FR" sz="1200" dirty="0" smtClean="0">
              <a:sym typeface="Wingdings"/>
            </a:endParaRPr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2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sz="1200" b="1" dirty="0" err="1" smtClean="0"/>
              <a:t>Thinner</a:t>
            </a:r>
            <a:r>
              <a:rPr lang="es-ES_tradnl" sz="1200" b="1" dirty="0" smtClean="0"/>
              <a:t> ice, </a:t>
            </a:r>
            <a:r>
              <a:rPr lang="es-ES_tradnl" sz="1200" b="1" dirty="0" err="1" smtClean="0"/>
              <a:t>lower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concentration</a:t>
            </a:r>
            <a:r>
              <a:rPr lang="es-ES_tradnl" sz="1200" b="1" dirty="0" smtClean="0"/>
              <a:t>, </a:t>
            </a:r>
            <a:r>
              <a:rPr lang="es-ES_tradnl" sz="1200" b="1" dirty="0" err="1" smtClean="0"/>
              <a:t>earlier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retreat</a:t>
            </a:r>
            <a:r>
              <a:rPr lang="es-ES_tradnl" sz="1200" b="1" dirty="0" smtClean="0"/>
              <a:t>, more </a:t>
            </a:r>
            <a:r>
              <a:rPr lang="es-ES_tradnl" sz="1200" b="1" dirty="0" err="1" smtClean="0"/>
              <a:t>melt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ponds</a:t>
            </a:r>
            <a:endParaRPr lang="es-ES_tradnl" sz="1200" b="1" dirty="0" smtClean="0"/>
          </a:p>
          <a:p>
            <a:pPr algn="just"/>
            <a:r>
              <a:rPr lang="es-ES_tradnl" sz="1000" dirty="0" smtClean="0"/>
              <a:t>Light and </a:t>
            </a:r>
            <a:r>
              <a:rPr lang="es-ES_tradnl" sz="1000" dirty="0" err="1" smtClean="0"/>
              <a:t>stratification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increase</a:t>
            </a:r>
            <a:endParaRPr lang="es-ES_tradnl" sz="1000" dirty="0" smtClean="0"/>
          </a:p>
          <a:p>
            <a:pPr algn="just"/>
            <a:r>
              <a:rPr lang="es-ES_tradnl" sz="1000" dirty="0" err="1" smtClean="0"/>
              <a:t>Timming</a:t>
            </a:r>
            <a:r>
              <a:rPr lang="es-ES_tradnl" sz="1000" dirty="0" smtClean="0"/>
              <a:t> (</a:t>
            </a:r>
            <a:r>
              <a:rPr lang="es-ES_tradnl" sz="1000" dirty="0" err="1" smtClean="0"/>
              <a:t>Longer</a:t>
            </a:r>
            <a:r>
              <a:rPr lang="es-ES_tradnl" sz="1000" dirty="0" smtClean="0"/>
              <a:t> and </a:t>
            </a:r>
            <a:r>
              <a:rPr lang="es-ES_tradnl" sz="1000" dirty="0" err="1" smtClean="0"/>
              <a:t>earlier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prod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season</a:t>
            </a:r>
            <a:r>
              <a:rPr lang="es-ES_tradnl" sz="1000" dirty="0" smtClean="0"/>
              <a:t>) and </a:t>
            </a:r>
            <a:r>
              <a:rPr lang="es-ES_tradnl" sz="1000" dirty="0" err="1" smtClean="0"/>
              <a:t>under</a:t>
            </a:r>
            <a:r>
              <a:rPr lang="es-ES_tradnl" sz="1000" dirty="0" smtClean="0"/>
              <a:t>-ice </a:t>
            </a:r>
            <a:r>
              <a:rPr lang="es-ES_tradnl" sz="1000" dirty="0" err="1" smtClean="0"/>
              <a:t>bloom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increase</a:t>
            </a:r>
            <a:r>
              <a:rPr lang="es-ES_tradnl" sz="1000" dirty="0" smtClean="0"/>
              <a:t> </a:t>
            </a:r>
            <a:r>
              <a:rPr lang="es-ES_tradnl" sz="1000" dirty="0" smtClean="0">
                <a:sym typeface="Wingdings"/>
              </a:rPr>
              <a:t> PP </a:t>
            </a:r>
            <a:r>
              <a:rPr lang="es-ES_tradnl" sz="1000" dirty="0" err="1" smtClean="0">
                <a:sym typeface="Wingdings"/>
              </a:rPr>
              <a:t>increase</a:t>
            </a:r>
            <a:r>
              <a:rPr lang="es-ES_tradnl" sz="1000" dirty="0" smtClean="0">
                <a:sym typeface="Wingdings"/>
              </a:rPr>
              <a:t>?</a:t>
            </a:r>
            <a:endParaRPr lang="es-ES_tradnl" sz="1000" dirty="0" smtClean="0"/>
          </a:p>
          <a:p>
            <a:pPr algn="just"/>
            <a:r>
              <a:rPr lang="es-ES_tradnl" sz="1000" dirty="0" err="1" smtClean="0"/>
              <a:t>Phytoplankton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community</a:t>
            </a:r>
            <a:r>
              <a:rPr lang="es-ES_tradnl" sz="1000" dirty="0" smtClean="0"/>
              <a:t> (</a:t>
            </a:r>
            <a:r>
              <a:rPr lang="es-ES_tradnl" sz="1000" dirty="0" err="1" smtClean="0"/>
              <a:t>Shift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to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smaller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sizes</a:t>
            </a:r>
            <a:r>
              <a:rPr lang="es-ES_tradnl" sz="1000" dirty="0" smtClean="0"/>
              <a:t>) </a:t>
            </a:r>
            <a:r>
              <a:rPr lang="es-ES_tradnl" sz="1000" dirty="0" smtClean="0">
                <a:sym typeface="Wingdings"/>
              </a:rPr>
              <a:t> PP </a:t>
            </a:r>
            <a:r>
              <a:rPr lang="es-ES_tradnl" sz="1000" dirty="0" err="1" smtClean="0">
                <a:sym typeface="Wingdings"/>
              </a:rPr>
              <a:t>decrease</a:t>
            </a:r>
            <a:r>
              <a:rPr lang="es-ES_tradnl" sz="1000" dirty="0" smtClean="0">
                <a:sym typeface="Wingdings"/>
              </a:rPr>
              <a:t>?</a:t>
            </a:r>
          </a:p>
          <a:p>
            <a:pPr algn="just"/>
            <a:endParaRPr lang="es-ES_tradnl" sz="1000" dirty="0" smtClean="0">
              <a:sym typeface="Wingdings"/>
            </a:endParaRPr>
          </a:p>
          <a:p>
            <a:pPr algn="just"/>
            <a:r>
              <a:rPr lang="es-ES_tradnl" sz="1200" b="1" dirty="0" err="1" smtClean="0"/>
              <a:t>Impact</a:t>
            </a:r>
            <a:r>
              <a:rPr lang="es-ES_tradnl" sz="1200" b="1" dirty="0" smtClean="0"/>
              <a:t> of </a:t>
            </a:r>
            <a:r>
              <a:rPr lang="es-ES_tradnl" sz="1200" b="1" dirty="0" err="1" smtClean="0"/>
              <a:t>Pacific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water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inflow</a:t>
            </a:r>
            <a:r>
              <a:rPr lang="es-ES_tradnl" sz="1200" b="1" dirty="0" smtClean="0"/>
              <a:t>?</a:t>
            </a:r>
          </a:p>
          <a:p>
            <a:pPr algn="just"/>
            <a:r>
              <a:rPr lang="es-ES_tradnl" sz="1000" dirty="0" err="1" smtClean="0"/>
              <a:t>Increase</a:t>
            </a:r>
            <a:r>
              <a:rPr lang="es-ES_tradnl" sz="1000" dirty="0" smtClean="0"/>
              <a:t> in Bering </a:t>
            </a:r>
            <a:r>
              <a:rPr lang="es-ES_tradnl" sz="1000" dirty="0" err="1" smtClean="0"/>
              <a:t>strait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inflow</a:t>
            </a:r>
            <a:r>
              <a:rPr lang="es-ES_tradnl" sz="1000" dirty="0" smtClean="0"/>
              <a:t>  </a:t>
            </a:r>
          </a:p>
          <a:p>
            <a:r>
              <a:rPr lang="es-ES_tradnl" sz="1000" dirty="0" err="1" smtClean="0"/>
              <a:t>Nutrient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increase</a:t>
            </a:r>
            <a:endParaRPr lang="es-ES_tradnl" sz="1000" dirty="0" smtClean="0"/>
          </a:p>
          <a:p>
            <a:r>
              <a:rPr lang="es-ES_tradnl" sz="1000" dirty="0" smtClean="0"/>
              <a:t>High </a:t>
            </a:r>
            <a:r>
              <a:rPr lang="es-ES_tradnl" sz="1000" dirty="0" err="1" smtClean="0"/>
              <a:t>variability</a:t>
            </a:r>
            <a:r>
              <a:rPr lang="es-ES_tradnl" sz="1000" dirty="0" smtClean="0"/>
              <a:t> of </a:t>
            </a:r>
            <a:r>
              <a:rPr lang="es-ES_tradnl" sz="1000" dirty="0" err="1" smtClean="0"/>
              <a:t>transport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volume</a:t>
            </a:r>
            <a:r>
              <a:rPr lang="es-ES_tradnl" sz="1000" dirty="0" smtClean="0">
                <a:sym typeface="Wingdings"/>
              </a:rPr>
              <a:t>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Influence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on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phyto</a:t>
            </a:r>
            <a:r>
              <a:rPr lang="es-ES_tradnl" sz="1000" dirty="0" smtClean="0"/>
              <a:t>?</a:t>
            </a:r>
          </a:p>
          <a:p>
            <a:pPr algn="just"/>
            <a:endParaRPr lang="es-ES_tradnl" sz="1000" dirty="0" smtClean="0"/>
          </a:p>
          <a:p>
            <a:pPr lvl="0"/>
            <a:endParaRPr lang="es-ES_tradnl" sz="1200" dirty="0" smtClean="0"/>
          </a:p>
          <a:p>
            <a:r>
              <a:rPr lang="es-ES_tradnl" sz="2000" b="1" dirty="0" err="1" smtClean="0"/>
              <a:t>Impact</a:t>
            </a:r>
            <a:r>
              <a:rPr lang="es-ES_tradnl" sz="2000" b="1" dirty="0" smtClean="0"/>
              <a:t> of </a:t>
            </a:r>
            <a:r>
              <a:rPr lang="es-ES_tradnl" sz="2000" b="1" dirty="0" err="1" smtClean="0"/>
              <a:t>atmospheric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forcing</a:t>
            </a:r>
            <a:r>
              <a:rPr lang="es-ES_tradnl" sz="2000" b="1" dirty="0" smtClean="0"/>
              <a:t>?</a:t>
            </a:r>
            <a:endParaRPr lang="es-ES" sz="2000" b="1" dirty="0" smtClean="0"/>
          </a:p>
          <a:p>
            <a:pPr lvl="0"/>
            <a:r>
              <a:rPr lang="es-ES_tradnl" sz="1200" dirty="0" err="1" smtClean="0"/>
              <a:t>Increased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wind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storms</a:t>
            </a:r>
            <a:endParaRPr lang="es-ES_tradnl" sz="1200" dirty="0" smtClean="0"/>
          </a:p>
          <a:p>
            <a:pPr lvl="0"/>
            <a:r>
              <a:rPr lang="es-ES_tradnl" sz="1200" dirty="0" smtClean="0"/>
              <a:t>Vertical </a:t>
            </a:r>
            <a:r>
              <a:rPr lang="es-ES_tradnl" sz="1200" dirty="0" err="1" smtClean="0"/>
              <a:t>mixing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upwelling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increase</a:t>
            </a:r>
            <a:endParaRPr lang="es-ES_tradnl" sz="1200" dirty="0" smtClean="0"/>
          </a:p>
          <a:p>
            <a:pPr lvl="0"/>
            <a:r>
              <a:rPr lang="es-ES_tradnl" sz="1200" dirty="0" err="1" smtClean="0"/>
              <a:t>Competing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effects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between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stratification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mixing</a:t>
            </a:r>
            <a:endParaRPr lang="es-ES_tradnl" sz="1200" dirty="0" smtClean="0"/>
          </a:p>
          <a:p>
            <a:r>
              <a:rPr lang="es-ES_tradnl" sz="1200" dirty="0" err="1" smtClean="0"/>
              <a:t>Importance</a:t>
            </a:r>
            <a:r>
              <a:rPr lang="es-ES_tradnl" sz="1200" dirty="0" smtClean="0"/>
              <a:t> of </a:t>
            </a:r>
            <a:r>
              <a:rPr lang="es-ES_tradnl" sz="1200" dirty="0" err="1" smtClean="0"/>
              <a:t>shelbreak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zone</a:t>
            </a:r>
            <a:endParaRPr lang="es-ES_tradnl" sz="1200" dirty="0" smtClean="0"/>
          </a:p>
          <a:p>
            <a:pPr lvl="0"/>
            <a:endParaRPr lang="es-ES_tradnl" sz="1200" dirty="0" smtClean="0"/>
          </a:p>
          <a:p>
            <a:pPr lvl="0"/>
            <a:endParaRPr lang="es-ES_tradnl" sz="1200" dirty="0" smtClean="0"/>
          </a:p>
          <a:p>
            <a:pPr lvl="0"/>
            <a:r>
              <a:rPr lang="es-ES_tradnl" sz="1200" dirty="0" err="1" smtClean="0"/>
              <a:t>Woodgate</a:t>
            </a:r>
            <a:r>
              <a:rPr lang="es-ES_tradnl" sz="1200" dirty="0" smtClean="0"/>
              <a:t>, 2012 </a:t>
            </a:r>
            <a:r>
              <a:rPr lang="es-ES_tradnl" sz="1200" dirty="0" err="1" smtClean="0"/>
              <a:t>finds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increase</a:t>
            </a:r>
            <a:r>
              <a:rPr lang="es-ES_tradnl" sz="1200" dirty="0" smtClean="0"/>
              <a:t> in Bering </a:t>
            </a:r>
            <a:r>
              <a:rPr lang="es-ES_tradnl" sz="1200" dirty="0" err="1" smtClean="0"/>
              <a:t>strait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flow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after</a:t>
            </a:r>
            <a:r>
              <a:rPr lang="es-ES_tradnl" sz="1200" dirty="0" smtClean="0"/>
              <a:t> 2008. PW </a:t>
            </a:r>
            <a:r>
              <a:rPr lang="es-ES_tradnl" sz="1200" dirty="0" err="1" smtClean="0"/>
              <a:t>nutrient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rich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should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enhance</a:t>
            </a:r>
            <a:r>
              <a:rPr lang="es-ES_tradnl" sz="1200" dirty="0" smtClean="0"/>
              <a:t> PP ? </a:t>
            </a:r>
            <a:r>
              <a:rPr lang="es-ES_tradnl" sz="1200" dirty="0" smtClean="0">
                <a:sym typeface="Wingdings"/>
              </a:rPr>
              <a:t>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strong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seasonal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increase</a:t>
            </a:r>
            <a:r>
              <a:rPr lang="es-ES_tradnl" sz="1200" dirty="0" smtClean="0"/>
              <a:t> 0.3 – 0.5sv </a:t>
            </a:r>
            <a:r>
              <a:rPr lang="es-ES_tradnl" sz="1200" dirty="0" err="1" smtClean="0"/>
              <a:t>over</a:t>
            </a:r>
            <a:r>
              <a:rPr lang="es-ES_tradnl" sz="1200" dirty="0" smtClean="0"/>
              <a:t> 25 </a:t>
            </a:r>
            <a:r>
              <a:rPr lang="es-ES_tradnl" sz="1200" dirty="0" err="1" smtClean="0"/>
              <a:t>years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except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for</a:t>
            </a:r>
            <a:r>
              <a:rPr lang="es-ES_tradnl" sz="1200" dirty="0" smtClean="0"/>
              <a:t> Alaska) </a:t>
            </a:r>
            <a:endParaRPr lang="es-ES_tradnl" sz="1200" dirty="0" smtClean="0">
              <a:sym typeface="Wingdings"/>
            </a:endParaRPr>
          </a:p>
          <a:p>
            <a:pPr lvl="0"/>
            <a:r>
              <a:rPr lang="es-ES_tradnl" sz="1200" b="1" dirty="0" smtClean="0"/>
              <a:t>AW </a:t>
            </a:r>
            <a:r>
              <a:rPr lang="es-ES_tradnl" sz="1200" b="1" dirty="0" err="1" smtClean="0"/>
              <a:t>Increasing</a:t>
            </a:r>
            <a:r>
              <a:rPr lang="es-ES_tradnl" sz="1200" b="1" dirty="0" smtClean="0"/>
              <a:t>? (</a:t>
            </a:r>
            <a:r>
              <a:rPr lang="es-ES_tradnl" sz="1200" b="1" dirty="0" err="1" smtClean="0"/>
              <a:t>last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arctic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korean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expedition</a:t>
            </a:r>
            <a:r>
              <a:rPr lang="es-ES_tradnl" sz="1200" b="1" dirty="0" smtClean="0"/>
              <a:t> 2019, </a:t>
            </a:r>
            <a:r>
              <a:rPr lang="es-ES_tradnl" sz="1200" b="1" dirty="0" err="1" smtClean="0"/>
              <a:t>not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published</a:t>
            </a:r>
            <a:r>
              <a:rPr lang="es-ES_tradnl" sz="1200" b="1" dirty="0" smtClean="0"/>
              <a:t>)</a:t>
            </a:r>
            <a:endParaRPr lang="es-ES" sz="1200" b="1" dirty="0" smtClean="0"/>
          </a:p>
          <a:p>
            <a:endParaRPr lang="fr-FR" b="1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variability</a:t>
            </a:r>
            <a:r>
              <a:rPr lang="es-ES_tradnl" sz="1200" dirty="0" smtClean="0"/>
              <a:t> of </a:t>
            </a:r>
            <a:r>
              <a:rPr lang="es-ES_tradnl" sz="1200" dirty="0" err="1" smtClean="0"/>
              <a:t>transport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volume</a:t>
            </a:r>
            <a:r>
              <a:rPr lang="es-ES_tradnl" sz="1200" dirty="0" smtClean="0"/>
              <a:t> </a:t>
            </a:r>
            <a:r>
              <a:rPr lang="es-ES_tradnl" sz="1200" dirty="0" smtClean="0">
                <a:sym typeface="Wingdings"/>
              </a:rPr>
              <a:t>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difficult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understanding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effects</a:t>
            </a:r>
            <a:r>
              <a:rPr lang="es-ES_tradnl" sz="1200" dirty="0" smtClean="0"/>
              <a:t> of Bering </a:t>
            </a:r>
            <a:r>
              <a:rPr lang="es-ES_tradnl" sz="1200" dirty="0" err="1" smtClean="0"/>
              <a:t>strait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flow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on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phyto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production</a:t>
            </a:r>
            <a:r>
              <a:rPr lang="es-ES_tradnl" sz="1200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Increase</a:t>
            </a:r>
            <a:r>
              <a:rPr lang="es-ES_tradnl" sz="1200" dirty="0" smtClean="0"/>
              <a:t> in </a:t>
            </a:r>
            <a:r>
              <a:rPr lang="es-ES_tradnl" sz="1200" dirty="0" err="1" smtClean="0"/>
              <a:t>high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latitude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storms</a:t>
            </a:r>
            <a:r>
              <a:rPr lang="es-ES_tradnl" sz="120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Competing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effects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between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stratification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higher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freshwater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by</a:t>
            </a:r>
            <a:r>
              <a:rPr lang="es-ES_tradnl" sz="1200" dirty="0" smtClean="0"/>
              <a:t> ice </a:t>
            </a:r>
            <a:r>
              <a:rPr lang="es-ES_tradnl" sz="1200" dirty="0" err="1" smtClean="0"/>
              <a:t>melt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river</a:t>
            </a:r>
            <a:r>
              <a:rPr lang="es-ES_tradnl" sz="1200" dirty="0" smtClean="0"/>
              <a:t> input) and </a:t>
            </a:r>
            <a:r>
              <a:rPr lang="es-ES_tradnl" sz="1200" dirty="0" err="1" smtClean="0"/>
              <a:t>mixing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higher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wind</a:t>
            </a:r>
            <a:r>
              <a:rPr lang="es-ES_tradnl" sz="1200" dirty="0" smtClean="0"/>
              <a:t>)</a:t>
            </a:r>
            <a:endParaRPr lang="es-E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 smtClean="0"/>
          </a:p>
          <a:p>
            <a:endParaRPr lang="fr-F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65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Figures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Einser</a:t>
            </a:r>
            <a:r>
              <a:rPr lang="fr-FR" dirty="0" smtClean="0"/>
              <a:t> et al., 2012</a:t>
            </a:r>
          </a:p>
          <a:p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East-</a:t>
            </a:r>
            <a:r>
              <a:rPr lang="es-ES_tradnl" dirty="0" err="1" smtClean="0"/>
              <a:t>west</a:t>
            </a:r>
            <a:r>
              <a:rPr lang="es-ES_tradnl" dirty="0" smtClean="0"/>
              <a:t> </a:t>
            </a:r>
            <a:r>
              <a:rPr lang="es-ES_tradnl" dirty="0" err="1" smtClean="0"/>
              <a:t>gradient</a:t>
            </a:r>
            <a:r>
              <a:rPr lang="es-ES_tradnl" dirty="0" smtClean="0"/>
              <a:t> of </a:t>
            </a:r>
            <a:r>
              <a:rPr lang="es-ES_tradnl" dirty="0" err="1" smtClean="0"/>
              <a:t>productivity</a:t>
            </a:r>
            <a:r>
              <a:rPr lang="es-ES_tradnl" dirty="0" smtClean="0"/>
              <a:t> </a:t>
            </a:r>
            <a:r>
              <a:rPr lang="es-ES_tradnl" dirty="0" err="1" smtClean="0"/>
              <a:t>across</a:t>
            </a:r>
            <a:r>
              <a:rPr lang="es-ES_tradnl" dirty="0" smtClean="0"/>
              <a:t> </a:t>
            </a:r>
            <a:r>
              <a:rPr lang="es-ES_tradnl" dirty="0" err="1" smtClean="0"/>
              <a:t>Chukchi</a:t>
            </a:r>
            <a:r>
              <a:rPr lang="es-ES_tradnl" dirty="0" smtClean="0"/>
              <a:t> (Hill et al., 2005)</a:t>
            </a:r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Lowry et al., 2015.</a:t>
            </a:r>
            <a:r>
              <a:rPr lang="fr-FR" baseline="0" dirty="0" smtClean="0"/>
              <a:t> Influence </a:t>
            </a:r>
            <a:r>
              <a:rPr lang="is-IS" baseline="0" dirty="0" smtClean="0"/>
              <a:t>…....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Sea ice </a:t>
            </a:r>
            <a:r>
              <a:rPr lang="es-ES_tradnl" sz="1200" dirty="0" err="1" smtClean="0"/>
              <a:t>formation</a:t>
            </a:r>
            <a:r>
              <a:rPr lang="es-ES_tradnl" sz="1200" dirty="0" smtClean="0"/>
              <a:t> </a:t>
            </a:r>
            <a:r>
              <a:rPr lang="es-ES_tradnl" sz="1200" dirty="0" smtClean="0">
                <a:sym typeface="Wingdings"/>
              </a:rPr>
              <a:t>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brine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rejection</a:t>
            </a:r>
            <a:r>
              <a:rPr lang="es-ES_tradnl" sz="1200" dirty="0" smtClean="0">
                <a:sym typeface="Wingdings"/>
              </a:rPr>
              <a:t></a:t>
            </a:r>
            <a:r>
              <a:rPr lang="es-ES_tradnl" sz="1200" dirty="0" smtClean="0"/>
              <a:t>  </a:t>
            </a:r>
            <a:r>
              <a:rPr lang="es-ES_tradnl" sz="1200" dirty="0" err="1" smtClean="0"/>
              <a:t>near-freezing</a:t>
            </a:r>
            <a:r>
              <a:rPr lang="es-ES_tradnl" sz="1200" dirty="0" smtClean="0"/>
              <a:t>, dense </a:t>
            </a:r>
            <a:r>
              <a:rPr lang="es-ES_tradnl" sz="1200" dirty="0" err="1" smtClean="0"/>
              <a:t>water</a:t>
            </a:r>
            <a:r>
              <a:rPr lang="es-ES_tradnl" sz="1200" dirty="0" smtClean="0"/>
              <a:t> </a:t>
            </a:r>
            <a:endParaRPr lang="is-I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[N]=10-20uM in non </a:t>
            </a:r>
            <a:r>
              <a:rPr lang="es-ES_tradnl" sz="1200" dirty="0" err="1" smtClean="0"/>
              <a:t>coastal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shelf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waters</a:t>
            </a:r>
            <a:r>
              <a:rPr lang="es-ES_tradnl" sz="1200" dirty="0" smtClean="0"/>
              <a:t> of </a:t>
            </a:r>
            <a:r>
              <a:rPr lang="es-ES_tradnl" sz="1200" dirty="0" err="1" smtClean="0"/>
              <a:t>Chukchi</a:t>
            </a:r>
            <a:r>
              <a:rPr lang="es-ES_tradnl" sz="1200" dirty="0" smtClean="0"/>
              <a:t> sea!!!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benthic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remineralization</a:t>
            </a:r>
            <a:r>
              <a:rPr lang="es-ES_tradnl" sz="1200" dirty="0" smtClean="0"/>
              <a:t> + Bering </a:t>
            </a:r>
            <a:r>
              <a:rPr lang="es-ES_tradnl" sz="1200" dirty="0" err="1" smtClean="0"/>
              <a:t>source</a:t>
            </a:r>
            <a:endParaRPr lang="es-ES_tradnl" sz="1200" dirty="0" smtClean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(10-fold </a:t>
            </a:r>
            <a:r>
              <a:rPr lang="es-ES_tradnl" sz="1200" dirty="0" err="1" smtClean="0"/>
              <a:t>higher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than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adjacent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waters</a:t>
            </a:r>
            <a:r>
              <a:rPr lang="es-ES_tradnl" sz="1200" dirty="0" smtClean="0"/>
              <a:t>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 smtClean="0"/>
          </a:p>
          <a:p>
            <a:pPr algn="just">
              <a:lnSpc>
                <a:spcPct val="200000"/>
              </a:lnSpc>
            </a:pPr>
            <a:r>
              <a:rPr lang="es-ES_tradnl" sz="1200" dirty="0" smtClean="0"/>
              <a:t>Winter: </a:t>
            </a:r>
            <a:r>
              <a:rPr lang="es-ES_tradnl" sz="1200" dirty="0" err="1" smtClean="0"/>
              <a:t>advection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to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Chukchi</a:t>
            </a:r>
            <a:r>
              <a:rPr lang="es-ES_tradnl" sz="1200" dirty="0" smtClean="0"/>
              <a:t> sea</a:t>
            </a:r>
            <a:endParaRPr lang="es-ES" sz="1200" dirty="0" smtClean="0"/>
          </a:p>
          <a:p>
            <a:pPr algn="just">
              <a:lnSpc>
                <a:spcPct val="200000"/>
              </a:lnSpc>
            </a:pPr>
            <a:r>
              <a:rPr lang="es-ES_tradnl" sz="1200" dirty="0" err="1" smtClean="0"/>
              <a:t>Summer</a:t>
            </a:r>
            <a:r>
              <a:rPr lang="es-ES_tradnl" sz="1200" dirty="0" smtClean="0"/>
              <a:t>: </a:t>
            </a:r>
            <a:r>
              <a:rPr lang="es-ES_tradnl" sz="1200" dirty="0" err="1" smtClean="0"/>
              <a:t>mixing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with</a:t>
            </a:r>
            <a:r>
              <a:rPr lang="es-ES_tradnl" sz="1200" dirty="0" smtClean="0"/>
              <a:t> PW and/</a:t>
            </a:r>
            <a:r>
              <a:rPr lang="es-ES_tradnl" sz="1200" dirty="0" err="1" smtClean="0"/>
              <a:t>or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heating</a:t>
            </a:r>
            <a:r>
              <a:rPr lang="es-ES_tradnl" sz="1200" dirty="0" smtClean="0"/>
              <a:t> </a:t>
            </a:r>
          </a:p>
          <a:p>
            <a:pPr algn="just">
              <a:lnSpc>
                <a:spcPct val="200000"/>
              </a:lnSpc>
            </a:pPr>
            <a:r>
              <a:rPr lang="es-ES_tradnl" sz="1200" dirty="0" smtClean="0">
                <a:sym typeface="Wingdings"/>
              </a:rPr>
              <a:t>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remnant</a:t>
            </a:r>
            <a:r>
              <a:rPr lang="es-ES_tradnl" sz="1200" dirty="0" smtClean="0"/>
              <a:t> (RWW)</a:t>
            </a:r>
            <a:endParaRPr lang="es-ES" sz="1200" dirty="0" smtClean="0"/>
          </a:p>
          <a:p>
            <a:pPr algn="just">
              <a:lnSpc>
                <a:spcPct val="200000"/>
              </a:lnSpc>
            </a:pPr>
            <a:r>
              <a:rPr lang="es-ES_tradnl" sz="1200" dirty="0" err="1" smtClean="0"/>
              <a:t>End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summer</a:t>
            </a:r>
            <a:r>
              <a:rPr lang="es-ES_tradnl" sz="1200" dirty="0" smtClean="0"/>
              <a:t>: </a:t>
            </a:r>
            <a:r>
              <a:rPr lang="es-ES_tradnl" sz="1200" dirty="0" err="1" smtClean="0"/>
              <a:t>transported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to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Arctic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Basin</a:t>
            </a:r>
            <a:endParaRPr lang="es-ES_tradnl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7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FF0000"/>
                </a:solidFill>
              </a:rPr>
              <a:t>High </a:t>
            </a:r>
            <a:r>
              <a:rPr lang="fr-FR" dirty="0" err="1" smtClean="0">
                <a:solidFill>
                  <a:srgbClr val="FF0000"/>
                </a:solidFill>
              </a:rPr>
              <a:t>nutrient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enough</a:t>
            </a:r>
            <a:r>
              <a:rPr lang="fr-FR" dirty="0" smtClean="0">
                <a:solidFill>
                  <a:srgbClr val="FF0000"/>
                </a:solidFill>
              </a:rPr>
              <a:t> light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dirty="0" err="1" smtClean="0">
                <a:solidFill>
                  <a:srgbClr val="FF0000"/>
                </a:solidFill>
                <a:sym typeface="Wingdings"/>
              </a:rPr>
              <a:t>early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/>
              </a:rPr>
              <a:t>spring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 surface bloom </a:t>
            </a:r>
            <a:r>
              <a:rPr lang="fr-FR" sz="1000" i="1" dirty="0" smtClean="0">
                <a:solidFill>
                  <a:srgbClr val="FF0000"/>
                </a:solidFill>
                <a:sym typeface="Wingdings"/>
              </a:rPr>
              <a:t>(</a:t>
            </a:r>
            <a:r>
              <a:rPr lang="fr-FR" sz="1000" i="1" dirty="0" err="1" smtClean="0">
                <a:solidFill>
                  <a:srgbClr val="FF0000"/>
                </a:solidFill>
                <a:sym typeface="Wingdings"/>
              </a:rPr>
              <a:t>Selz</a:t>
            </a:r>
            <a:r>
              <a:rPr lang="fr-FR" sz="1000" i="1" dirty="0" smtClean="0">
                <a:solidFill>
                  <a:srgbClr val="FF0000"/>
                </a:solidFill>
                <a:sym typeface="Wingdings"/>
              </a:rPr>
              <a:t> et al., 2017; Lowry et al., 2015)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00" dirty="0" smtClean="0">
                <a:solidFill>
                  <a:srgbClr val="FF0000"/>
                </a:solidFill>
              </a:rPr>
              <a:t>Ice </a:t>
            </a:r>
            <a:r>
              <a:rPr lang="es-ES_tradnl" sz="1000" dirty="0" err="1" smtClean="0">
                <a:solidFill>
                  <a:srgbClr val="FF0000"/>
                </a:solidFill>
              </a:rPr>
              <a:t>formation</a:t>
            </a:r>
            <a:r>
              <a:rPr lang="es-ES_tradnl" sz="1000" dirty="0" smtClean="0">
                <a:solidFill>
                  <a:srgbClr val="FF0000"/>
                </a:solidFill>
              </a:rPr>
              <a:t> + </a:t>
            </a:r>
            <a:r>
              <a:rPr lang="es-ES_tradnl" sz="1000" dirty="0" err="1" smtClean="0">
                <a:solidFill>
                  <a:srgbClr val="FF0000"/>
                </a:solidFill>
              </a:rPr>
              <a:t>wind</a:t>
            </a:r>
            <a:r>
              <a:rPr lang="es-ES_tradnl" sz="1000" dirty="0" smtClean="0">
                <a:solidFill>
                  <a:srgbClr val="FF0000"/>
                </a:solidFill>
              </a:rPr>
              <a:t> </a:t>
            </a:r>
            <a:r>
              <a:rPr lang="es-ES_tradnl" sz="1000" dirty="0" err="1" smtClean="0">
                <a:solidFill>
                  <a:srgbClr val="FF0000"/>
                </a:solidFill>
              </a:rPr>
              <a:t>mixing</a:t>
            </a:r>
            <a:r>
              <a:rPr lang="es-ES_tradnl" sz="1000" dirty="0" smtClean="0">
                <a:solidFill>
                  <a:srgbClr val="FF0000"/>
                </a:solidFill>
              </a:rPr>
              <a:t> </a:t>
            </a:r>
            <a:r>
              <a:rPr lang="es-ES_tradnl" sz="10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s-ES_tradnl" sz="1000" dirty="0" smtClean="0">
                <a:solidFill>
                  <a:srgbClr val="FF0000"/>
                </a:solidFill>
              </a:rPr>
              <a:t> </a:t>
            </a:r>
            <a:r>
              <a:rPr lang="es-ES_tradnl" sz="1000" dirty="0" err="1" smtClean="0">
                <a:solidFill>
                  <a:srgbClr val="FF0000"/>
                </a:solidFill>
              </a:rPr>
              <a:t>automn</a:t>
            </a:r>
            <a:r>
              <a:rPr lang="es-ES_tradnl" sz="1000" dirty="0" smtClean="0">
                <a:solidFill>
                  <a:srgbClr val="FF0000"/>
                </a:solidFill>
              </a:rPr>
              <a:t> </a:t>
            </a:r>
            <a:r>
              <a:rPr lang="es-ES_tradnl" sz="1000" dirty="0" err="1" smtClean="0">
                <a:solidFill>
                  <a:srgbClr val="FF0000"/>
                </a:solidFill>
              </a:rPr>
              <a:t>bloom</a:t>
            </a:r>
            <a:r>
              <a:rPr lang="es-ES_tradnl" sz="1000" dirty="0" smtClean="0">
                <a:solidFill>
                  <a:srgbClr val="FF0000"/>
                </a:solidFill>
              </a:rPr>
              <a:t> ? </a:t>
            </a:r>
            <a:r>
              <a:rPr lang="es-ES_tradnl" sz="800" i="1" dirty="0" smtClean="0">
                <a:solidFill>
                  <a:srgbClr val="FF0000"/>
                </a:solidFill>
              </a:rPr>
              <a:t>(</a:t>
            </a:r>
            <a:r>
              <a:rPr lang="es-ES_tradnl" sz="800" i="1" dirty="0" err="1" smtClean="0">
                <a:solidFill>
                  <a:srgbClr val="FF0000"/>
                </a:solidFill>
              </a:rPr>
              <a:t>Pickart</a:t>
            </a:r>
            <a:r>
              <a:rPr lang="es-ES_tradnl" sz="800" i="1" dirty="0" smtClean="0">
                <a:solidFill>
                  <a:srgbClr val="FF0000"/>
                </a:solidFill>
              </a:rPr>
              <a:t> et al., 2017; David et al., 2015)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800" i="1" dirty="0" smtClean="0">
              <a:solidFill>
                <a:srgbClr val="FF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" i="1" dirty="0" smtClean="0">
                <a:solidFill>
                  <a:srgbClr val="FF0000"/>
                </a:solidFill>
              </a:rPr>
              <a:t>Top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down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conrol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in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Basin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but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also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in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shelves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,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specially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at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summer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in 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bergin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 sea (</a:t>
            </a:r>
            <a:r>
              <a:rPr lang="es-ES_tradnl" sz="800" i="1" baseline="0" dirty="0" err="1" smtClean="0">
                <a:solidFill>
                  <a:srgbClr val="FF0000"/>
                </a:solidFill>
              </a:rPr>
              <a:t>Griesbecht</a:t>
            </a:r>
            <a:r>
              <a:rPr lang="es-ES_tradnl" sz="800" i="1" baseline="0" dirty="0" smtClean="0">
                <a:solidFill>
                  <a:srgbClr val="FF0000"/>
                </a:solidFill>
              </a:rPr>
              <a:t>, 2019) </a:t>
            </a:r>
            <a:r>
              <a:rPr lang="es-ES_tradnl" sz="800" i="1" baseline="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s-ES_tradnl" sz="800" i="1" baseline="0" dirty="0" err="1" smtClean="0">
                <a:solidFill>
                  <a:srgbClr val="FF0000"/>
                </a:solidFill>
                <a:sym typeface="Wingdings"/>
              </a:rPr>
              <a:t>importance</a:t>
            </a:r>
            <a:r>
              <a:rPr lang="es-ES_tradnl" sz="800" i="1" baseline="0" dirty="0" smtClean="0">
                <a:solidFill>
                  <a:srgbClr val="FF0000"/>
                </a:solidFill>
                <a:sym typeface="Wingdings"/>
              </a:rPr>
              <a:t> of zoo </a:t>
            </a:r>
            <a:r>
              <a:rPr lang="es-ES_tradnl" sz="800" i="1" baseline="0" dirty="0" err="1" smtClean="0">
                <a:solidFill>
                  <a:srgbClr val="FF0000"/>
                </a:solidFill>
                <a:sym typeface="Wingdings"/>
              </a:rPr>
              <a:t>grazing</a:t>
            </a:r>
            <a:endParaRPr lang="es-ES" sz="1000" i="1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i="1" dirty="0" smtClean="0">
              <a:solidFill>
                <a:srgbClr val="FF0000"/>
              </a:solidFill>
              <a:sym typeface="Wingdings"/>
            </a:endParaRPr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0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Arrigo, 2014. </a:t>
            </a:r>
            <a:r>
              <a:rPr lang="fr-FR" dirty="0" err="1" smtClean="0"/>
              <a:t>Maps</a:t>
            </a:r>
            <a:r>
              <a:rPr lang="fr-FR" dirty="0" smtClean="0"/>
              <a:t> of the </a:t>
            </a:r>
            <a:r>
              <a:rPr lang="fr-FR" dirty="0" err="1" smtClean="0"/>
              <a:t>northern</a:t>
            </a:r>
            <a:r>
              <a:rPr lang="fr-FR" dirty="0" smtClean="0"/>
              <a:t> </a:t>
            </a:r>
            <a:r>
              <a:rPr lang="fr-FR" dirty="0" err="1" smtClean="0"/>
              <a:t>chukchi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showing</a:t>
            </a:r>
            <a:r>
              <a:rPr lang="fr-FR" dirty="0" smtClean="0"/>
              <a:t> the distribution of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Eastern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Chukchi</a:t>
            </a:r>
            <a:r>
              <a:rPr lang="fr-FR" baseline="0" dirty="0" smtClean="0"/>
              <a:t> </a:t>
            </a:r>
            <a:r>
              <a:rPr lang="fr-FR" dirty="0" smtClean="0"/>
              <a:t>on July 2011 and the location of stations </a:t>
            </a:r>
            <a:r>
              <a:rPr lang="fr-FR" dirty="0" err="1" smtClean="0"/>
              <a:t>sampled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ICESCAPE 2011 </a:t>
            </a:r>
            <a:r>
              <a:rPr lang="fr-FR" dirty="0" err="1" smtClean="0"/>
              <a:t>criuse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b) </a:t>
            </a:r>
            <a:r>
              <a:rPr lang="fr-FR" dirty="0" err="1" smtClean="0"/>
              <a:t>Bathymetry</a:t>
            </a:r>
            <a:r>
              <a:rPr lang="fr-FR" dirty="0" smtClean="0"/>
              <a:t> of the </a:t>
            </a:r>
            <a:r>
              <a:rPr lang="fr-FR" dirty="0" err="1" smtClean="0"/>
              <a:t>study</a:t>
            </a:r>
            <a:r>
              <a:rPr lang="fr-FR" dirty="0" smtClean="0"/>
              <a:t> area </a:t>
            </a:r>
            <a:r>
              <a:rPr lang="fr-FR" dirty="0" err="1" smtClean="0"/>
              <a:t>overlaid</a:t>
            </a:r>
            <a:r>
              <a:rPr lang="fr-FR" dirty="0" smtClean="0"/>
              <a:t> surface </a:t>
            </a:r>
            <a:r>
              <a:rPr lang="fr-FR" dirty="0" err="1" smtClean="0"/>
              <a:t>chla</a:t>
            </a:r>
            <a:r>
              <a:rPr lang="fr-FR" dirty="0" smtClean="0"/>
              <a:t> </a:t>
            </a:r>
            <a:r>
              <a:rPr lang="fr-FR" dirty="0" err="1" smtClean="0"/>
              <a:t>conc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calculated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fluorescence</a:t>
            </a:r>
          </a:p>
          <a:p>
            <a:r>
              <a:rPr lang="fr-FR" b="1" baseline="0" dirty="0" smtClean="0">
                <a:solidFill>
                  <a:srgbClr val="FF0000"/>
                </a:solidFill>
              </a:rPr>
              <a:t>Under </a:t>
            </a:r>
            <a:r>
              <a:rPr lang="fr-FR" b="1" baseline="0" dirty="0" err="1" smtClean="0">
                <a:solidFill>
                  <a:srgbClr val="FF0000"/>
                </a:solidFill>
              </a:rPr>
              <a:t>ice</a:t>
            </a:r>
            <a:r>
              <a:rPr lang="fr-FR" b="1" baseline="0" dirty="0" smtClean="0">
                <a:solidFill>
                  <a:srgbClr val="FF0000"/>
                </a:solidFill>
              </a:rPr>
              <a:t> blooms not </a:t>
            </a:r>
            <a:r>
              <a:rPr lang="fr-FR" b="1" baseline="0" dirty="0" err="1" smtClean="0">
                <a:solidFill>
                  <a:srgbClr val="FF0000"/>
                </a:solidFill>
              </a:rPr>
              <a:t>observed</a:t>
            </a:r>
            <a:r>
              <a:rPr lang="fr-FR" b="1" baseline="0" dirty="0" smtClean="0">
                <a:solidFill>
                  <a:srgbClr val="FF0000"/>
                </a:solidFill>
              </a:rPr>
              <a:t> in </a:t>
            </a:r>
            <a:r>
              <a:rPr lang="fr-FR" b="1" baseline="0" dirty="0" err="1" smtClean="0">
                <a:solidFill>
                  <a:srgbClr val="FF0000"/>
                </a:solidFill>
              </a:rPr>
              <a:t>bering</a:t>
            </a:r>
            <a:r>
              <a:rPr lang="fr-FR" b="1" baseline="0" dirty="0" smtClean="0">
                <a:solidFill>
                  <a:srgbClr val="FF0000"/>
                </a:solidFill>
              </a:rPr>
              <a:t> </a:t>
            </a:r>
            <a:r>
              <a:rPr lang="fr-FR" b="1" baseline="0" dirty="0" err="1" smtClean="0">
                <a:solidFill>
                  <a:srgbClr val="FF0000"/>
                </a:solidFill>
              </a:rPr>
              <a:t>sea</a:t>
            </a:r>
            <a:r>
              <a:rPr lang="fr-FR" b="1" baseline="0" dirty="0" smtClean="0">
                <a:solidFill>
                  <a:srgbClr val="FF0000"/>
                </a:solidFill>
              </a:rPr>
              <a:t> </a:t>
            </a:r>
            <a:r>
              <a:rPr lang="fr-FR" b="1" baseline="0" dirty="0" err="1" smtClean="0">
                <a:solidFill>
                  <a:srgbClr val="FF0000"/>
                </a:solidFill>
              </a:rPr>
              <a:t>maybe</a:t>
            </a:r>
            <a:r>
              <a:rPr lang="fr-FR" b="1" baseline="0" dirty="0" smtClean="0">
                <a:solidFill>
                  <a:srgbClr val="FF0000"/>
                </a:solidFill>
              </a:rPr>
              <a:t> </a:t>
            </a:r>
            <a:r>
              <a:rPr lang="fr-FR" b="1" baseline="0" dirty="0" err="1" smtClean="0">
                <a:solidFill>
                  <a:srgbClr val="FF0000"/>
                </a:solidFill>
              </a:rPr>
              <a:t>because</a:t>
            </a:r>
            <a:r>
              <a:rPr lang="fr-FR" b="1" baseline="0" dirty="0" smtClean="0">
                <a:solidFill>
                  <a:srgbClr val="FF0000"/>
                </a:solidFill>
              </a:rPr>
              <a:t> absence of extensive networks of </a:t>
            </a:r>
            <a:r>
              <a:rPr lang="fr-FR" b="1" baseline="0" dirty="0" err="1" smtClean="0">
                <a:solidFill>
                  <a:srgbClr val="FF0000"/>
                </a:solidFill>
              </a:rPr>
              <a:t>melt</a:t>
            </a:r>
            <a:r>
              <a:rPr lang="fr-FR" b="1" baseline="0" dirty="0" smtClean="0">
                <a:solidFill>
                  <a:srgbClr val="FF0000"/>
                </a:solidFill>
              </a:rPr>
              <a:t> ponds (</a:t>
            </a:r>
            <a:r>
              <a:rPr lang="fr-FR" b="1" baseline="0" dirty="0" err="1" smtClean="0">
                <a:solidFill>
                  <a:srgbClr val="FF0000"/>
                </a:solidFill>
              </a:rPr>
              <a:t>Szymanski</a:t>
            </a:r>
            <a:r>
              <a:rPr lang="fr-FR" b="1" baseline="0" dirty="0" smtClean="0">
                <a:solidFill>
                  <a:srgbClr val="FF0000"/>
                </a:solidFill>
              </a:rPr>
              <a:t>, 2015)</a:t>
            </a:r>
          </a:p>
          <a:p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Arrigo, 2014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hypothesized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melt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ponds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transmit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sufficient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light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thinner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Arctic</a:t>
            </a:r>
            <a:endParaRPr lang="fr-FR" sz="12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ice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cover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sustain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production,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ocean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fully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ice-covered</a:t>
            </a:r>
            <a:endParaRPr lang="fr-FR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4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spall</a:t>
            </a:r>
            <a:r>
              <a:rPr lang="fr-FR" baseline="0" dirty="0" smtClean="0"/>
              <a:t> et al., 2014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/>
              <a:t>Ice</a:t>
            </a:r>
            <a:r>
              <a:rPr lang="fr-FR" sz="1200" dirty="0" smtClean="0"/>
              <a:t> </a:t>
            </a:r>
            <a:r>
              <a:rPr lang="fr-FR" sz="1200" dirty="0" err="1" smtClean="0"/>
              <a:t>does</a:t>
            </a:r>
            <a:r>
              <a:rPr lang="fr-FR" sz="1200" dirty="0" smtClean="0"/>
              <a:t> not </a:t>
            </a:r>
            <a:r>
              <a:rPr lang="fr-FR" sz="1200" dirty="0" err="1" smtClean="0"/>
              <a:t>play</a:t>
            </a:r>
            <a:r>
              <a:rPr lang="fr-FR" sz="1200" dirty="0" smtClean="0"/>
              <a:t> a </a:t>
            </a:r>
            <a:r>
              <a:rPr lang="fr-FR" sz="1200" dirty="0" err="1" smtClean="0"/>
              <a:t>critical</a:t>
            </a:r>
            <a:r>
              <a:rPr lang="fr-FR" sz="1200" dirty="0" smtClean="0"/>
              <a:t> </a:t>
            </a:r>
            <a:r>
              <a:rPr lang="fr-FR" sz="1200" dirty="0" err="1" smtClean="0"/>
              <a:t>role</a:t>
            </a:r>
            <a:r>
              <a:rPr lang="fr-FR" sz="1200" dirty="0" smtClean="0"/>
              <a:t> in upwelling </a:t>
            </a:r>
            <a:r>
              <a:rPr lang="fr-FR" sz="1200" dirty="0" err="1" smtClean="0"/>
              <a:t>event</a:t>
            </a:r>
            <a:r>
              <a:rPr lang="fr-FR" sz="1200" dirty="0" smtClean="0"/>
              <a:t> </a:t>
            </a:r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9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iCE</a:t>
            </a:r>
            <a:r>
              <a:rPr lang="es-ES_tradnl" sz="1200" dirty="0" smtClean="0"/>
              <a:t> ALGALE:</a:t>
            </a:r>
            <a:r>
              <a:rPr lang="es-ES_tradnl" sz="1200" baseline="0" dirty="0" smtClean="0"/>
              <a:t> </a:t>
            </a:r>
            <a:r>
              <a:rPr lang="es-ES_tradnl" sz="1200" dirty="0" smtClean="0"/>
              <a:t>Bloom </a:t>
            </a:r>
            <a:r>
              <a:rPr lang="es-ES_tradnl" sz="1200" dirty="0" err="1" smtClean="0"/>
              <a:t>from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early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march-mid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or</a:t>
            </a:r>
            <a:r>
              <a:rPr lang="es-ES_tradnl" sz="1200" dirty="0" smtClean="0"/>
              <a:t> late </a:t>
            </a:r>
            <a:r>
              <a:rPr lang="es-ES_tradnl" sz="1200" dirty="0" err="1" smtClean="0"/>
              <a:t>may</a:t>
            </a:r>
            <a:endParaRPr lang="es-ES_tradnl" sz="1200" dirty="0" smtClean="0"/>
          </a:p>
          <a:p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 smtClean="0"/>
              <a:t>Chaetoceros</a:t>
            </a:r>
            <a:r>
              <a:rPr lang="es-ES_tradnl" sz="1200" b="1" dirty="0" smtClean="0"/>
              <a:t>, </a:t>
            </a:r>
            <a:r>
              <a:rPr lang="es-ES_tradnl" sz="1200" b="1" dirty="0" err="1" smtClean="0"/>
              <a:t>fragi</a:t>
            </a:r>
            <a:r>
              <a:rPr lang="es-ES_tradnl" sz="1200" b="1" dirty="0" smtClean="0"/>
              <a:t>, </a:t>
            </a:r>
            <a:r>
              <a:rPr lang="es-ES_tradnl" sz="1200" b="1" dirty="0" err="1" smtClean="0"/>
              <a:t>thalassio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diatom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genra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dominate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core</a:t>
            </a:r>
            <a:r>
              <a:rPr lang="es-ES_tradnl" sz="1200" b="1" dirty="0" smtClean="0"/>
              <a:t> of Bloom (“</a:t>
            </a:r>
            <a:r>
              <a:rPr lang="es-ES_tradnl" sz="1200" b="1" dirty="0" err="1" smtClean="0"/>
              <a:t>hotspots</a:t>
            </a:r>
            <a:r>
              <a:rPr lang="es-ES_tradnl" sz="1200" b="1" dirty="0" smtClean="0"/>
              <a:t>” of </a:t>
            </a:r>
            <a:r>
              <a:rPr lang="es-ES_tradnl" sz="1200" b="1" dirty="0" err="1" smtClean="0"/>
              <a:t>specific</a:t>
            </a:r>
            <a:r>
              <a:rPr lang="es-ES_tradnl" sz="1200" b="1" dirty="0" smtClean="0"/>
              <a:t> </a:t>
            </a:r>
            <a:r>
              <a:rPr lang="es-ES_tradnl" sz="1200" b="1" dirty="0" err="1" smtClean="0"/>
              <a:t>taxa</a:t>
            </a:r>
            <a:r>
              <a:rPr lang="es-ES_tradnl" sz="1200" b="1" dirty="0" smtClean="0"/>
              <a:t>) </a:t>
            </a:r>
            <a:r>
              <a:rPr lang="es-ES_tradnl" sz="1200" dirty="0" err="1" smtClean="0"/>
              <a:t>These</a:t>
            </a:r>
            <a:r>
              <a:rPr lang="es-ES_tradnl" sz="1200" dirty="0" smtClean="0"/>
              <a:t> 3 are </a:t>
            </a:r>
            <a:r>
              <a:rPr lang="es-ES_tradnl" sz="1200" dirty="0" err="1" smtClean="0"/>
              <a:t>the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major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contributors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to</a:t>
            </a:r>
            <a:r>
              <a:rPr lang="es-ES_tradnl" sz="1200" dirty="0" smtClean="0"/>
              <a:t> PP and </a:t>
            </a:r>
            <a:r>
              <a:rPr lang="es-ES_tradnl" sz="1200" dirty="0" err="1" smtClean="0"/>
              <a:t>carbon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biomass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Both</a:t>
            </a:r>
            <a:r>
              <a:rPr lang="es-ES_tradnl" sz="1200" dirty="0" smtClean="0"/>
              <a:t> et al., 2002)</a:t>
            </a:r>
            <a:endParaRPr lang="es-ES" sz="1200" dirty="0" smtClean="0"/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39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Esmentar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hotspots</a:t>
            </a:r>
            <a:r>
              <a:rPr lang="fr-FR" baseline="0" dirty="0" smtClean="0"/>
              <a:t>,</a:t>
            </a:r>
          </a:p>
          <a:p>
            <a:r>
              <a:rPr lang="fr-FR" baseline="0" dirty="0" err="1" smtClean="0"/>
              <a:t>Programa</a:t>
            </a:r>
            <a:r>
              <a:rPr lang="fr-FR" baseline="0" dirty="0" smtClean="0"/>
              <a:t> DBO a PAR </a:t>
            </a:r>
            <a:r>
              <a:rPr lang="fr-FR" baseline="0" dirty="0" err="1" smtClean="0"/>
              <a:t>region</a:t>
            </a:r>
            <a:endParaRPr lang="fr-FR" baseline="0" dirty="0" smtClean="0"/>
          </a:p>
          <a:p>
            <a:r>
              <a:rPr lang="fr-FR" baseline="0" dirty="0" smtClean="0"/>
              <a:t>East-</a:t>
            </a:r>
            <a:r>
              <a:rPr lang="fr-FR" baseline="0" dirty="0" err="1" smtClean="0"/>
              <a:t>west</a:t>
            </a:r>
            <a:r>
              <a:rPr lang="fr-FR" baseline="0" dirty="0" smtClean="0"/>
              <a:t> gradient </a:t>
            </a:r>
            <a:r>
              <a:rPr lang="fr-FR" baseline="0" dirty="0" err="1" smtClean="0"/>
              <a:t>ja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comentat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pel</a:t>
            </a:r>
            <a:r>
              <a:rPr lang="fr-FR" baseline="0" dirty="0" smtClean="0"/>
              <a:t> que fa a </a:t>
            </a:r>
            <a:r>
              <a:rPr lang="fr-FR" baseline="0" dirty="0" err="1" smtClean="0"/>
              <a:t>nutrients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tambe</a:t>
            </a:r>
            <a:r>
              <a:rPr lang="fr-FR" baseline="0" dirty="0" smtClean="0"/>
              <a:t> s’observa </a:t>
            </a:r>
            <a:r>
              <a:rPr lang="fr-FR" baseline="0" dirty="0" err="1" smtClean="0"/>
              <a:t>pel</a:t>
            </a:r>
            <a:r>
              <a:rPr lang="fr-FR" baseline="0" dirty="0" smtClean="0"/>
              <a:t> que fa a la </a:t>
            </a:r>
            <a:r>
              <a:rPr lang="fr-FR" baseline="0" dirty="0" err="1" smtClean="0"/>
              <a:t>comunitat</a:t>
            </a:r>
            <a:endParaRPr lang="fr-FR" baseline="0" dirty="0" smtClean="0"/>
          </a:p>
          <a:p>
            <a:r>
              <a:rPr lang="fr-FR" baseline="0" dirty="0" err="1" smtClean="0"/>
              <a:t>Diatoms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dominen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arreu</a:t>
            </a:r>
            <a:r>
              <a:rPr lang="fr-FR" baseline="0" dirty="0" smtClean="0"/>
              <a:t> excepte dbo3 est on cocos i </a:t>
            </a:r>
            <a:r>
              <a:rPr lang="fr-FR" baseline="0" dirty="0" err="1" smtClean="0"/>
              <a:t>altres</a:t>
            </a:r>
            <a:r>
              <a:rPr lang="fr-FR" baseline="0" dirty="0" smtClean="0"/>
              <a:t> talles petites </a:t>
            </a:r>
            <a:r>
              <a:rPr lang="fr-FR" baseline="0" dirty="0" err="1" smtClean="0"/>
              <a:t>dominen</a:t>
            </a:r>
            <a:r>
              <a:rPr lang="fr-FR" baseline="0" dirty="0" smtClean="0"/>
              <a:t>. (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nutrient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adapted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Clara </a:t>
            </a:r>
            <a:r>
              <a:rPr lang="fr-FR" baseline="0" dirty="0" err="1" smtClean="0"/>
              <a:t>consequencia</a:t>
            </a:r>
            <a:r>
              <a:rPr lang="fr-FR" baseline="0" dirty="0" smtClean="0"/>
              <a:t> de les masses d’aigua, </a:t>
            </a:r>
            <a:r>
              <a:rPr lang="fr-FR" baseline="0" dirty="0" err="1" smtClean="0"/>
              <a:t>acw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rica</a:t>
            </a:r>
            <a:r>
              <a:rPr lang="fr-FR" baseline="0" dirty="0" smtClean="0"/>
              <a:t> en </a:t>
            </a:r>
            <a:r>
              <a:rPr lang="fr-FR" baseline="0" dirty="0" err="1" smtClean="0"/>
              <a:t>nutrients</a:t>
            </a:r>
            <a:r>
              <a:rPr lang="fr-FR" baseline="0" dirty="0" smtClean="0"/>
              <a:t> a l’est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/>
              <a:t>Diatom</a:t>
            </a:r>
            <a:r>
              <a:rPr lang="fr-FR" sz="1200" dirty="0" smtClean="0"/>
              <a:t> </a:t>
            </a:r>
            <a:r>
              <a:rPr lang="fr-FR" sz="1200" dirty="0" err="1" smtClean="0"/>
              <a:t>abundance</a:t>
            </a:r>
            <a:r>
              <a:rPr lang="fr-FR" sz="1200" dirty="0" smtClean="0"/>
              <a:t> </a:t>
            </a:r>
            <a:r>
              <a:rPr lang="fr-FR" sz="1200" dirty="0" err="1" smtClean="0"/>
              <a:t>increases</a:t>
            </a:r>
            <a:r>
              <a:rPr lang="fr-FR" sz="1200" dirty="0" smtClean="0"/>
              <a:t> </a:t>
            </a:r>
            <a:r>
              <a:rPr lang="fr-FR" sz="1200" dirty="0" err="1" smtClean="0"/>
              <a:t>towards</a:t>
            </a:r>
            <a:r>
              <a:rPr lang="fr-FR" sz="1200" dirty="0" smtClean="0"/>
              <a:t> </a:t>
            </a:r>
            <a:r>
              <a:rPr lang="fr-FR" sz="1200" dirty="0" err="1" smtClean="0"/>
              <a:t>north</a:t>
            </a:r>
            <a:r>
              <a:rPr lang="fr-FR" sz="1200" dirty="0" smtClean="0"/>
              <a:t> (</a:t>
            </a:r>
            <a:r>
              <a:rPr lang="fr-FR" sz="1200" dirty="0" err="1" smtClean="0"/>
              <a:t>northwards</a:t>
            </a:r>
            <a:r>
              <a:rPr lang="fr-FR" sz="1200" dirty="0" smtClean="0"/>
              <a:t> propagation of bloom)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6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If </a:t>
            </a:r>
            <a:r>
              <a:rPr lang="fr-FR" dirty="0" err="1" smtClean="0"/>
              <a:t>sub-ice</a:t>
            </a:r>
            <a:r>
              <a:rPr lang="fr-FR" dirty="0" smtClean="0"/>
              <a:t> blooms are </a:t>
            </a:r>
            <a:r>
              <a:rPr lang="fr-FR" dirty="0" err="1" smtClean="0"/>
              <a:t>common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amount</a:t>
            </a:r>
            <a:r>
              <a:rPr lang="fr-FR" dirty="0" smtClean="0"/>
              <a:t> of </a:t>
            </a:r>
            <a:r>
              <a:rPr lang="fr-FR" dirty="0" err="1" smtClean="0"/>
              <a:t>primary</a:t>
            </a:r>
            <a:r>
              <a:rPr lang="fr-FR" dirty="0" smtClean="0"/>
              <a:t> production and </a:t>
            </a:r>
            <a:r>
              <a:rPr lang="fr-FR" dirty="0" err="1" smtClean="0"/>
              <a:t>carbon</a:t>
            </a:r>
            <a:r>
              <a:rPr lang="fr-FR" dirty="0" smtClean="0"/>
              <a:t> fixation </a:t>
            </a:r>
            <a:r>
              <a:rPr lang="fr-FR" dirty="0" err="1" smtClean="0"/>
              <a:t>occurring</a:t>
            </a:r>
            <a:r>
              <a:rPr lang="fr-FR" dirty="0" smtClean="0"/>
              <a:t> </a:t>
            </a:r>
            <a:r>
              <a:rPr lang="fr-FR" dirty="0" err="1" smtClean="0"/>
              <a:t>beneath</a:t>
            </a:r>
            <a:r>
              <a:rPr lang="fr-FR" dirty="0" smtClean="0"/>
              <a:t> the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in the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been </a:t>
            </a:r>
            <a:r>
              <a:rPr lang="fr-FR" dirty="0" err="1" smtClean="0"/>
              <a:t>underestimated</a:t>
            </a:r>
            <a:r>
              <a:rPr lang="fr-FR" dirty="0" smtClean="0"/>
              <a:t> by an </a:t>
            </a:r>
            <a:r>
              <a:rPr lang="fr-FR" dirty="0" err="1" smtClean="0"/>
              <a:t>order</a:t>
            </a:r>
            <a:r>
              <a:rPr lang="fr-FR" dirty="0" smtClean="0"/>
              <a:t> of magnitude (Arrigo et al., 2014)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ym typeface="Wingdings"/>
              </a:rPr>
              <a:t>Events </a:t>
            </a:r>
            <a:r>
              <a:rPr lang="fr-FR" b="1" dirty="0" err="1" smtClean="0">
                <a:sym typeface="Wingdings"/>
              </a:rPr>
              <a:t>such</a:t>
            </a:r>
            <a:r>
              <a:rPr lang="fr-FR" b="1" dirty="0" smtClean="0">
                <a:sym typeface="Wingdings"/>
              </a:rPr>
              <a:t> as </a:t>
            </a:r>
            <a:r>
              <a:rPr lang="fr-FR" b="1" dirty="0" err="1" smtClean="0">
                <a:sym typeface="Wingdings"/>
              </a:rPr>
              <a:t>Chukchi</a:t>
            </a:r>
            <a:r>
              <a:rPr lang="fr-FR" b="1" dirty="0" smtClean="0">
                <a:sym typeface="Wingdings"/>
              </a:rPr>
              <a:t> bloom </a:t>
            </a:r>
            <a:r>
              <a:rPr lang="fr-FR" b="1" dirty="0" err="1" smtClean="0">
                <a:sym typeface="Wingdings"/>
              </a:rPr>
              <a:t>may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err="1" smtClean="0">
                <a:sym typeface="Wingdings"/>
              </a:rPr>
              <a:t>be</a:t>
            </a:r>
            <a:r>
              <a:rPr lang="fr-FR" b="1" dirty="0" smtClean="0">
                <a:sym typeface="Wingdings"/>
              </a:rPr>
              <a:t> routine in modern </a:t>
            </a:r>
            <a:r>
              <a:rPr lang="fr-FR" b="1" dirty="0" err="1" smtClean="0">
                <a:sym typeface="Wingdings"/>
              </a:rPr>
              <a:t>Arctic</a:t>
            </a:r>
            <a:r>
              <a:rPr lang="fr-FR" b="1" dirty="0" smtClean="0">
                <a:sym typeface="Wingdings"/>
              </a:rPr>
              <a:t> (</a:t>
            </a:r>
            <a:r>
              <a:rPr lang="fr-FR" b="1" dirty="0" err="1" smtClean="0">
                <a:sym typeface="Wingdings"/>
              </a:rPr>
              <a:t>Horvat</a:t>
            </a:r>
            <a:r>
              <a:rPr lang="fr-FR" b="1" dirty="0" smtClean="0">
                <a:sym typeface="Wingdings"/>
              </a:rPr>
              <a:t> et al., 2017)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ym typeface="Wingdings"/>
              </a:rPr>
              <a:t>In </a:t>
            </a:r>
            <a:r>
              <a:rPr lang="fr-FR" b="1" dirty="0" err="1" smtClean="0">
                <a:sym typeface="Wingdings"/>
              </a:rPr>
              <a:t>july</a:t>
            </a:r>
            <a:r>
              <a:rPr lang="fr-FR" b="1" dirty="0" smtClean="0">
                <a:sym typeface="Wingdings"/>
              </a:rPr>
              <a:t>, </a:t>
            </a:r>
            <a:r>
              <a:rPr lang="fr-FR" b="1" dirty="0" err="1" smtClean="0">
                <a:sym typeface="Wingdings"/>
              </a:rPr>
              <a:t>these</a:t>
            </a:r>
            <a:r>
              <a:rPr lang="fr-FR" b="1" dirty="0" smtClean="0">
                <a:sym typeface="Wingdings"/>
              </a:rPr>
              <a:t> blooms </a:t>
            </a:r>
            <a:r>
              <a:rPr lang="fr-FR" b="1" dirty="0" err="1" smtClean="0">
                <a:sym typeface="Wingdings"/>
              </a:rPr>
              <a:t>increase</a:t>
            </a:r>
            <a:r>
              <a:rPr lang="fr-FR" b="1" dirty="0" smtClean="0">
                <a:sym typeface="Wingdings"/>
              </a:rPr>
              <a:t> 7% per </a:t>
            </a:r>
            <a:r>
              <a:rPr lang="fr-FR" b="1" dirty="0" err="1" smtClean="0">
                <a:sym typeface="Wingdings"/>
              </a:rPr>
              <a:t>decade</a:t>
            </a:r>
            <a:r>
              <a:rPr lang="fr-FR" b="1" dirty="0" smtClean="0">
                <a:sym typeface="Wingdings"/>
              </a:rPr>
              <a:t> (in </a:t>
            </a:r>
            <a:r>
              <a:rPr lang="fr-FR" b="1" dirty="0" err="1" smtClean="0">
                <a:sym typeface="Wingdings"/>
              </a:rPr>
              <a:t>average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err="1" smtClean="0">
                <a:sym typeface="Wingdings"/>
              </a:rPr>
              <a:t>from</a:t>
            </a:r>
            <a:r>
              <a:rPr lang="fr-FR" b="1" dirty="0" smtClean="0">
                <a:sym typeface="Wingdings"/>
              </a:rPr>
              <a:t> &lt;5% in 1986 to 21% over </a:t>
            </a:r>
            <a:r>
              <a:rPr lang="fr-FR" b="1" dirty="0" err="1" smtClean="0">
                <a:sym typeface="Wingdings"/>
              </a:rPr>
              <a:t>period</a:t>
            </a:r>
            <a:r>
              <a:rPr lang="fr-FR" b="1" dirty="0" smtClean="0">
                <a:sym typeface="Wingdings"/>
              </a:rPr>
              <a:t> of 2006-2015)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ym typeface="Wingdings"/>
              </a:rPr>
              <a:t>Scale</a:t>
            </a:r>
            <a:r>
              <a:rPr lang="fr-FR" b="1" dirty="0" smtClean="0">
                <a:sym typeface="Wingdings"/>
              </a:rPr>
              <a:t>=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frequency</a:t>
            </a:r>
            <a:r>
              <a:rPr lang="fr-FR" b="1" baseline="0" dirty="0" smtClean="0">
                <a:sym typeface="Wingdings"/>
              </a:rPr>
              <a:t> (</a:t>
            </a:r>
            <a:r>
              <a:rPr lang="fr-FR" b="1" baseline="0" dirty="0" err="1" smtClean="0">
                <a:sym typeface="Wingdings"/>
              </a:rPr>
              <a:t>days</a:t>
            </a:r>
            <a:r>
              <a:rPr lang="fr-FR" b="1" baseline="0" dirty="0" smtClean="0">
                <a:sym typeface="Wingdings"/>
              </a:rPr>
              <a:t> per </a:t>
            </a:r>
            <a:r>
              <a:rPr lang="fr-FR" b="1" baseline="0" dirty="0" err="1" smtClean="0">
                <a:sym typeface="Wingdings"/>
              </a:rPr>
              <a:t>month</a:t>
            </a:r>
            <a:r>
              <a:rPr lang="fr-FR" b="1" baseline="0" dirty="0" smtClean="0">
                <a:sym typeface="Wingding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>
                <a:sym typeface="Wingdings"/>
              </a:rPr>
              <a:t>Blue </a:t>
            </a:r>
            <a:r>
              <a:rPr lang="fr-FR" b="1" baseline="0" dirty="0" err="1" smtClean="0">
                <a:sym typeface="Wingdings"/>
              </a:rPr>
              <a:t>regions</a:t>
            </a:r>
            <a:r>
              <a:rPr lang="fr-FR" b="1" baseline="0" dirty="0" smtClean="0">
                <a:sym typeface="Wingdings"/>
              </a:rPr>
              <a:t> = </a:t>
            </a:r>
            <a:r>
              <a:rPr lang="fr-FR" b="1" baseline="0" dirty="0" err="1" smtClean="0">
                <a:sym typeface="Wingdings"/>
              </a:rPr>
              <a:t>never</a:t>
            </a:r>
            <a:r>
              <a:rPr lang="fr-FR" b="1" baseline="0" dirty="0" smtClean="0">
                <a:sym typeface="Wingdings"/>
              </a:rPr>
              <a:t> &gt;80% </a:t>
            </a:r>
            <a:r>
              <a:rPr lang="fr-FR" b="1" baseline="0" dirty="0" err="1" smtClean="0">
                <a:sym typeface="Wingdings"/>
              </a:rPr>
              <a:t>ice</a:t>
            </a:r>
            <a:r>
              <a:rPr lang="fr-FR" b="1" baseline="0" dirty="0" smtClean="0">
                <a:sym typeface="Wingdings"/>
              </a:rPr>
              <a:t> concentration (</a:t>
            </a:r>
            <a:r>
              <a:rPr lang="fr-FR" b="1" baseline="0" dirty="0" err="1" smtClean="0">
                <a:sym typeface="Wingdings"/>
              </a:rPr>
              <a:t>which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is</a:t>
            </a:r>
            <a:r>
              <a:rPr lang="fr-FR" b="1" baseline="0" dirty="0" smtClean="0">
                <a:sym typeface="Wingdings"/>
              </a:rPr>
              <a:t> the minimum </a:t>
            </a:r>
            <a:r>
              <a:rPr lang="fr-FR" b="1" baseline="0" dirty="0" err="1" smtClean="0">
                <a:sym typeface="Wingdings"/>
              </a:rPr>
              <a:t>ice</a:t>
            </a:r>
            <a:r>
              <a:rPr lang="fr-FR" b="1" baseline="0" dirty="0" smtClean="0">
                <a:sym typeface="Wingdings"/>
              </a:rPr>
              <a:t> to </a:t>
            </a:r>
            <a:r>
              <a:rPr lang="fr-FR" b="1" baseline="0" dirty="0" err="1" smtClean="0">
                <a:sym typeface="Wingdings"/>
              </a:rPr>
              <a:t>consider</a:t>
            </a:r>
            <a:r>
              <a:rPr lang="fr-FR" b="1" baseline="0" dirty="0" smtClean="0">
                <a:sym typeface="Wingdings"/>
              </a:rPr>
              <a:t> an </a:t>
            </a:r>
            <a:r>
              <a:rPr lang="fr-FR" b="1" baseline="0" dirty="0" err="1" smtClean="0">
                <a:sym typeface="Wingdings"/>
              </a:rPr>
              <a:t>under-ice</a:t>
            </a:r>
            <a:r>
              <a:rPr lang="fr-FR" b="1" baseline="0" dirty="0" smtClean="0">
                <a:sym typeface="Wingdings"/>
              </a:rPr>
              <a:t> bloom, </a:t>
            </a:r>
            <a:r>
              <a:rPr lang="fr-FR" b="1" baseline="0" dirty="0" err="1" smtClean="0">
                <a:sym typeface="Wingdings"/>
              </a:rPr>
              <a:t>less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that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this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is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considered</a:t>
            </a:r>
            <a:r>
              <a:rPr lang="fr-FR" b="1" baseline="0" dirty="0" smtClean="0">
                <a:sym typeface="Wingdings"/>
              </a:rPr>
              <a:t> as a MIZ)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ym typeface="Wingdings"/>
              </a:rPr>
              <a:t>Horvat</a:t>
            </a:r>
            <a:r>
              <a:rPr lang="fr-FR" b="1" baseline="0" dirty="0" smtClean="0">
                <a:sym typeface="Wingdings"/>
              </a:rPr>
              <a:t> </a:t>
            </a:r>
            <a:r>
              <a:rPr lang="fr-FR" b="1" baseline="0" dirty="0" err="1" smtClean="0">
                <a:sym typeface="Wingdings"/>
              </a:rPr>
              <a:t>is</a:t>
            </a:r>
            <a:r>
              <a:rPr lang="fr-FR" b="1" baseline="0" dirty="0" smtClean="0">
                <a:sym typeface="Wingdings"/>
              </a:rPr>
              <a:t> model </a:t>
            </a:r>
            <a:r>
              <a:rPr lang="fr-FR" b="1" baseline="0" dirty="0" err="1" smtClean="0">
                <a:sym typeface="Wingdings"/>
              </a:rPr>
              <a:t>study</a:t>
            </a:r>
            <a:r>
              <a:rPr lang="fr-FR" b="1" baseline="0" dirty="0" smtClean="0">
                <a:sym typeface="Wingdings"/>
              </a:rPr>
              <a:t>!</a:t>
            </a:r>
            <a:endParaRPr lang="fr-FR" b="1" dirty="0" smtClean="0">
              <a:sym typeface="Wingdings"/>
            </a:endParaRPr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8D6E-B46E-034B-9AA3-7AF79A412B3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9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24/12/19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" TargetMode="External"/><Relationship Id="rId4" Type="http://schemas.openxmlformats.org/officeDocument/2006/relationships/hyperlink" Target="https://doi.org/10.1016/j.dsr2.2016.05.02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16/j.dsr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26/sciadv.1601191" TargetMode="External"/><Relationship Id="rId3" Type="http://schemas.openxmlformats.org/officeDocument/2006/relationships/hyperlink" Target="http://psc.apl.washington.edu/Chukch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1656644"/>
            <a:ext cx="93125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/>
          </a:p>
          <a:p>
            <a:pPr algn="ctr">
              <a:lnSpc>
                <a:spcPct val="200000"/>
              </a:lnSpc>
            </a:pPr>
            <a:r>
              <a:rPr lang="en-GB" sz="2800" b="1" dirty="0" smtClean="0"/>
              <a:t>Bibliographic review of nutrients, Primary Production and phytoplankton community in the Pacific </a:t>
            </a:r>
            <a:r>
              <a:rPr lang="en-GB" sz="2800" b="1" dirty="0" smtClean="0"/>
              <a:t>Arctic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r>
              <a:rPr lang="en-GB" sz="2000" dirty="0" smtClean="0"/>
              <a:t>Nicola </a:t>
            </a:r>
            <a:r>
              <a:rPr lang="en-GB" sz="2000" dirty="0" err="1" smtClean="0"/>
              <a:t>Sabata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2150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-374070"/>
            <a:ext cx="8042276" cy="1336956"/>
          </a:xfrm>
        </p:spPr>
        <p:txBody>
          <a:bodyPr/>
          <a:lstStyle/>
          <a:p>
            <a:r>
              <a:rPr lang="fr-FR" dirty="0" err="1" smtClean="0"/>
              <a:t>Thin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and </a:t>
            </a:r>
            <a:r>
              <a:rPr lang="fr-FR" dirty="0" err="1" smtClean="0"/>
              <a:t>melt</a:t>
            </a:r>
            <a:r>
              <a:rPr lang="fr-FR" dirty="0" smtClean="0"/>
              <a:t> ponds</a:t>
            </a: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68641"/>
            <a:ext cx="4413238" cy="92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Massive </a:t>
            </a:r>
            <a:r>
              <a:rPr lang="fr-FR" sz="2800" dirty="0" err="1" smtClean="0">
                <a:solidFill>
                  <a:schemeClr val="tx1"/>
                </a:solidFill>
              </a:rPr>
              <a:t>under-ice</a:t>
            </a:r>
            <a:r>
              <a:rPr lang="fr-FR" sz="2800" dirty="0" smtClean="0">
                <a:solidFill>
                  <a:schemeClr val="tx1"/>
                </a:solidFill>
              </a:rPr>
              <a:t> phyto bloom </a:t>
            </a:r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 err="1" smtClean="0">
                <a:solidFill>
                  <a:schemeClr val="tx1"/>
                </a:solidFill>
              </a:rPr>
              <a:t>Eastern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Chukchi</a:t>
            </a:r>
            <a:r>
              <a:rPr lang="fr-FR" sz="1600" dirty="0" smtClean="0">
                <a:solidFill>
                  <a:schemeClr val="tx1"/>
                </a:solidFill>
              </a:rPr>
              <a:t> July 2011)</a:t>
            </a:r>
            <a:endParaRPr lang="fr-FR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2500908"/>
            <a:ext cx="3717246" cy="40507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83" y="2665398"/>
            <a:ext cx="3848967" cy="38386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413238" y="1386814"/>
            <a:ext cx="450304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1m </a:t>
            </a:r>
            <a:r>
              <a:rPr lang="fr-FR" sz="2400" dirty="0" err="1" smtClean="0"/>
              <a:t>thick</a:t>
            </a:r>
            <a:r>
              <a:rPr lang="fr-FR" sz="2400" dirty="0"/>
              <a:t> </a:t>
            </a:r>
            <a:r>
              <a:rPr lang="fr-FR" sz="2400" dirty="0" err="1" smtClean="0"/>
              <a:t>ice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30-40% </a:t>
            </a:r>
            <a:r>
              <a:rPr lang="fr-FR" sz="2400" dirty="0" err="1"/>
              <a:t>melt</a:t>
            </a:r>
            <a:r>
              <a:rPr lang="fr-FR" sz="2400" dirty="0"/>
              <a:t> ponds </a:t>
            </a:r>
            <a:r>
              <a:rPr lang="fr-FR" sz="2400" dirty="0" err="1" smtClean="0"/>
              <a:t>provides</a:t>
            </a:r>
            <a:r>
              <a:rPr lang="fr-FR" sz="2400" dirty="0" smtClean="0"/>
              <a:t> </a:t>
            </a:r>
            <a:r>
              <a:rPr lang="fr-FR" sz="2400" dirty="0" err="1"/>
              <a:t>enough</a:t>
            </a:r>
            <a:r>
              <a:rPr lang="fr-FR" sz="2400" dirty="0"/>
              <a:t> light for phyto to bloom</a:t>
            </a:r>
          </a:p>
          <a:p>
            <a:endParaRPr lang="fr-FR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82549" y="6550233"/>
            <a:ext cx="1520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Arrigo et al., 2014</a:t>
            </a:r>
            <a:endParaRPr lang="fr-FR" sz="1200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39623" y="2864141"/>
            <a:ext cx="139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&gt; 100km!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476402" y="6334005"/>
            <a:ext cx="745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55%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-315737"/>
            <a:ext cx="8042276" cy="1336956"/>
          </a:xfrm>
        </p:spPr>
        <p:txBody>
          <a:bodyPr/>
          <a:lstStyle/>
          <a:p>
            <a:r>
              <a:rPr lang="fr-FR" dirty="0" smtClean="0"/>
              <a:t>Upwelling in </a:t>
            </a:r>
            <a:r>
              <a:rPr lang="fr-FR" dirty="0" err="1" smtClean="0"/>
              <a:t>shelfbreak</a:t>
            </a: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6426" y="1750514"/>
            <a:ext cx="4360154" cy="29621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800" dirty="0" smtClean="0">
                <a:solidFill>
                  <a:srgbClr val="000000"/>
                </a:solidFill>
              </a:rPr>
              <a:t>Under</a:t>
            </a:r>
            <a:r>
              <a:rPr lang="fr-FR" sz="3800" dirty="0">
                <a:solidFill>
                  <a:srgbClr val="000000"/>
                </a:solidFill>
              </a:rPr>
              <a:t>-</a:t>
            </a:r>
            <a:r>
              <a:rPr lang="fr-FR" sz="3800" dirty="0" err="1">
                <a:solidFill>
                  <a:srgbClr val="000000"/>
                </a:solidFill>
              </a:rPr>
              <a:t>ice</a:t>
            </a:r>
            <a:r>
              <a:rPr lang="fr-FR" sz="3800" dirty="0">
                <a:solidFill>
                  <a:srgbClr val="000000"/>
                </a:solidFill>
              </a:rPr>
              <a:t> </a:t>
            </a:r>
            <a:r>
              <a:rPr lang="fr-FR" sz="3800" dirty="0" smtClean="0">
                <a:solidFill>
                  <a:srgbClr val="000000"/>
                </a:solidFill>
              </a:rPr>
              <a:t>"</a:t>
            </a:r>
            <a:r>
              <a:rPr lang="fr-FR" sz="3800" dirty="0" err="1">
                <a:solidFill>
                  <a:srgbClr val="000000"/>
                </a:solidFill>
              </a:rPr>
              <a:t>megabloom</a:t>
            </a:r>
            <a:r>
              <a:rPr lang="fr-FR" sz="3800" dirty="0">
                <a:solidFill>
                  <a:srgbClr val="000000"/>
                </a:solidFill>
              </a:rPr>
              <a:t>"</a:t>
            </a:r>
            <a:r>
              <a:rPr lang="fr-FR" sz="3800" dirty="0" smtClean="0">
                <a:solidFill>
                  <a:srgbClr val="000000"/>
                </a:solidFill>
              </a:rPr>
              <a:t>  </a:t>
            </a:r>
            <a:r>
              <a:rPr lang="fr-FR" sz="3800" dirty="0" err="1" smtClean="0">
                <a:solidFill>
                  <a:srgbClr val="000000"/>
                </a:solidFill>
              </a:rPr>
              <a:t>at</a:t>
            </a:r>
            <a:r>
              <a:rPr lang="fr-FR" sz="3800" dirty="0" smtClean="0">
                <a:solidFill>
                  <a:srgbClr val="000000"/>
                </a:solidFill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</a:rPr>
              <a:t>shelfbreak</a:t>
            </a:r>
            <a:endParaRPr lang="fr-FR" sz="3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3800" dirty="0" err="1" smtClean="0">
                <a:solidFill>
                  <a:srgbClr val="000000"/>
                </a:solidFill>
              </a:rPr>
              <a:t>Largest</a:t>
            </a:r>
            <a:r>
              <a:rPr lang="fr-FR" sz="3800" dirty="0" smtClean="0">
                <a:solidFill>
                  <a:srgbClr val="000000"/>
                </a:solidFill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</a:rPr>
              <a:t>Chl</a:t>
            </a:r>
            <a:r>
              <a:rPr lang="fr-FR" sz="3800" i="1" dirty="0" err="1" smtClean="0">
                <a:solidFill>
                  <a:srgbClr val="000000"/>
                </a:solidFill>
              </a:rPr>
              <a:t>a</a:t>
            </a:r>
            <a:r>
              <a:rPr lang="fr-FR" sz="3800" dirty="0" smtClean="0">
                <a:solidFill>
                  <a:srgbClr val="000000"/>
                </a:solidFill>
              </a:rPr>
              <a:t> values </a:t>
            </a:r>
            <a:r>
              <a:rPr lang="fr-FR" sz="3800" dirty="0" err="1" smtClean="0">
                <a:solidFill>
                  <a:srgbClr val="000000"/>
                </a:solidFill>
              </a:rPr>
              <a:t>among</a:t>
            </a:r>
            <a:r>
              <a:rPr lang="fr-FR" sz="3800" dirty="0" smtClean="0">
                <a:solidFill>
                  <a:srgbClr val="000000"/>
                </a:solidFill>
              </a:rPr>
              <a:t> global </a:t>
            </a:r>
            <a:r>
              <a:rPr lang="fr-FR" sz="3800" dirty="0" err="1" smtClean="0">
                <a:solidFill>
                  <a:srgbClr val="000000"/>
                </a:solidFill>
              </a:rPr>
              <a:t>ocean</a:t>
            </a:r>
            <a:endParaRPr lang="fr-FR" sz="3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1900" i="1" dirty="0" smtClean="0">
                <a:solidFill>
                  <a:srgbClr val="000000"/>
                </a:solidFill>
              </a:rPr>
              <a:t>(</a:t>
            </a:r>
            <a:r>
              <a:rPr lang="fr-FR" sz="1900" i="1" dirty="0" err="1" smtClean="0">
                <a:solidFill>
                  <a:srgbClr val="000000"/>
                </a:solidFill>
              </a:rPr>
              <a:t>Spall</a:t>
            </a:r>
            <a:r>
              <a:rPr lang="fr-FR" sz="1900" i="1" dirty="0" smtClean="0">
                <a:solidFill>
                  <a:srgbClr val="000000"/>
                </a:solidFill>
              </a:rPr>
              <a:t> et al., 2014)</a:t>
            </a:r>
            <a:endParaRPr lang="fr-FR" sz="1900" i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" y="1352808"/>
            <a:ext cx="4908601" cy="3873509"/>
          </a:xfrm>
          <a:prstGeom prst="rect">
            <a:avLst/>
          </a:prstGeom>
        </p:spPr>
      </p:pic>
      <p:sp>
        <p:nvSpPr>
          <p:cNvPr id="11" name="Flecha izquierda 10"/>
          <p:cNvSpPr/>
          <p:nvPr/>
        </p:nvSpPr>
        <p:spPr>
          <a:xfrm>
            <a:off x="2530356" y="2258219"/>
            <a:ext cx="978408" cy="2818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ipse 11"/>
          <p:cNvSpPr/>
          <p:nvPr/>
        </p:nvSpPr>
        <p:spPr>
          <a:xfrm rot="19581121">
            <a:off x="2093351" y="1877360"/>
            <a:ext cx="165480" cy="6542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uadroTexto 12"/>
          <p:cNvSpPr txBox="1"/>
          <p:nvPr/>
        </p:nvSpPr>
        <p:spPr>
          <a:xfrm>
            <a:off x="2530356" y="1981220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Easterly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winds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7453" y="5457617"/>
            <a:ext cx="77580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In general, </a:t>
            </a:r>
            <a:r>
              <a:rPr lang="es-ES_tradnl" sz="2800" b="1" dirty="0" err="1"/>
              <a:t>upwelling</a:t>
            </a:r>
            <a:r>
              <a:rPr lang="es-ES_tradnl" sz="2800" b="1" dirty="0"/>
              <a:t> </a:t>
            </a:r>
            <a:r>
              <a:rPr lang="es-ES_tradnl" sz="2800" b="1" dirty="0" err="1"/>
              <a:t>is</a:t>
            </a:r>
            <a:r>
              <a:rPr lang="es-ES_tradnl" sz="2800" b="1" dirty="0"/>
              <a:t> </a:t>
            </a:r>
            <a:r>
              <a:rPr lang="es-ES_tradnl" sz="2800" b="1" dirty="0" err="1"/>
              <a:t>not</a:t>
            </a:r>
            <a:r>
              <a:rPr lang="es-ES_tradnl" sz="2800" b="1" dirty="0"/>
              <a:t> </a:t>
            </a:r>
            <a:r>
              <a:rPr lang="es-ES_tradnl" sz="2800" b="1" dirty="0" err="1"/>
              <a:t>key</a:t>
            </a:r>
            <a:r>
              <a:rPr lang="es-ES_tradnl" sz="2800" b="1" dirty="0"/>
              <a:t> factor </a:t>
            </a:r>
            <a:r>
              <a:rPr lang="es-ES_tradnl" sz="2800" b="1" dirty="0" err="1"/>
              <a:t>for</a:t>
            </a:r>
            <a:r>
              <a:rPr lang="es-ES_tradnl" sz="2800" b="1" dirty="0"/>
              <a:t> </a:t>
            </a:r>
            <a:r>
              <a:rPr lang="es-ES_tradnl" sz="2800" b="1" dirty="0" err="1"/>
              <a:t>high</a:t>
            </a:r>
            <a:r>
              <a:rPr lang="es-ES_tradnl" sz="2800" b="1" dirty="0"/>
              <a:t> PP in AO, </a:t>
            </a:r>
            <a:r>
              <a:rPr lang="es-ES_tradnl" sz="2800" b="1" dirty="0" err="1"/>
              <a:t>except</a:t>
            </a:r>
            <a:r>
              <a:rPr lang="es-ES_tradnl" sz="2800" b="1" dirty="0"/>
              <a:t> </a:t>
            </a:r>
            <a:r>
              <a:rPr lang="es-ES_tradnl" sz="2800" b="1" dirty="0" err="1"/>
              <a:t>for</a:t>
            </a:r>
            <a:r>
              <a:rPr lang="es-ES_tradnl" sz="2800" b="1" dirty="0"/>
              <a:t> </a:t>
            </a:r>
            <a:r>
              <a:rPr lang="es-ES_tradnl" sz="2800" b="1" dirty="0" err="1"/>
              <a:t>shelfbreak</a:t>
            </a:r>
            <a:r>
              <a:rPr lang="es-ES_tradnl" sz="2800" b="1" dirty="0"/>
              <a:t> </a:t>
            </a:r>
            <a:r>
              <a:rPr lang="es-ES_tradnl" sz="2800" b="1" dirty="0" err="1"/>
              <a:t>areas</a:t>
            </a:r>
            <a:r>
              <a:rPr lang="es-ES_tradnl" sz="2800" b="1" dirty="0"/>
              <a:t> </a:t>
            </a:r>
          </a:p>
          <a:p>
            <a:pPr algn="ctr"/>
            <a:r>
              <a:rPr lang="es-ES_tradnl" sz="1100" i="1" dirty="0"/>
              <a:t>(</a:t>
            </a:r>
            <a:r>
              <a:rPr lang="es-ES_tradnl" sz="1100" i="1" dirty="0" err="1"/>
              <a:t>Codispoti</a:t>
            </a:r>
            <a:r>
              <a:rPr lang="es-ES_tradnl" sz="1100" i="1" dirty="0"/>
              <a:t> et al., 2013)</a:t>
            </a:r>
            <a:endParaRPr lang="fr-FR" sz="1100" i="1" dirty="0"/>
          </a:p>
          <a:p>
            <a:endParaRPr lang="fr-F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91508" y="5079158"/>
            <a:ext cx="144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Spall</a:t>
            </a:r>
            <a:r>
              <a:rPr lang="fr-FR" sz="1200" i="1" dirty="0" smtClean="0"/>
              <a:t> et al., 2014</a:t>
            </a:r>
            <a:endParaRPr lang="fr-FR" sz="12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14955" y="1703948"/>
            <a:ext cx="1421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Study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t</a:t>
            </a:r>
            <a:r>
              <a:rPr lang="fr-FR" sz="1400" b="1" dirty="0" err="1" smtClean="0">
                <a:solidFill>
                  <a:srgbClr val="FF0000"/>
                </a:solidFill>
              </a:rPr>
              <a:t>ransect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2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3</a:t>
            </a: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22588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/>
              <a:t>PP and </a:t>
            </a:r>
            <a:r>
              <a:rPr lang="fr-FR" sz="5400" dirty="0" err="1" smtClean="0"/>
              <a:t>community</a:t>
            </a:r>
            <a:r>
              <a:rPr lang="fr-FR" sz="5400" dirty="0" smtClean="0"/>
              <a:t> </a:t>
            </a:r>
            <a:r>
              <a:rPr lang="fr-FR" sz="5400" dirty="0" err="1" smtClean="0"/>
              <a:t>differences</a:t>
            </a:r>
            <a:r>
              <a:rPr lang="fr-FR" sz="5400" dirty="0" smtClean="0"/>
              <a:t> </a:t>
            </a:r>
            <a:r>
              <a:rPr lang="fr-FR" sz="5400" dirty="0" err="1" smtClean="0"/>
              <a:t>between</a:t>
            </a:r>
            <a:r>
              <a:rPr lang="fr-FR" sz="5400" dirty="0" smtClean="0"/>
              <a:t> open water, </a:t>
            </a:r>
            <a:r>
              <a:rPr lang="fr-FR" sz="5400" dirty="0" err="1" smtClean="0"/>
              <a:t>under-ice</a:t>
            </a:r>
            <a:r>
              <a:rPr lang="fr-FR" sz="5400" dirty="0" smtClean="0"/>
              <a:t> and </a:t>
            </a:r>
            <a:r>
              <a:rPr lang="fr-FR" sz="5400" dirty="0" err="1" smtClean="0"/>
              <a:t>ice</a:t>
            </a:r>
            <a:r>
              <a:rPr lang="fr-FR" sz="5400" dirty="0" smtClean="0"/>
              <a:t> </a:t>
            </a:r>
            <a:r>
              <a:rPr lang="fr-FR" sz="5400" dirty="0" err="1" smtClean="0"/>
              <a:t>phytoplankton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91031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3169457"/>
            <a:ext cx="9009529" cy="6354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67628" y="3935317"/>
            <a:ext cx="395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Under-</a:t>
            </a:r>
            <a:r>
              <a:rPr lang="fr-FR" b="1" dirty="0" err="1" smtClean="0"/>
              <a:t>ice</a:t>
            </a:r>
            <a:r>
              <a:rPr lang="fr-FR" b="1" dirty="0" smtClean="0"/>
              <a:t> </a:t>
            </a:r>
          </a:p>
          <a:p>
            <a:pPr algn="ctr"/>
            <a:r>
              <a:rPr lang="fr-FR" sz="1600" dirty="0" smtClean="0"/>
              <a:t>&gt;80% </a:t>
            </a:r>
            <a:r>
              <a:rPr lang="fr-FR" sz="1600" dirty="0" err="1" smtClean="0"/>
              <a:t>ice</a:t>
            </a:r>
            <a:r>
              <a:rPr lang="fr-FR" sz="1600" dirty="0" smtClean="0"/>
              <a:t> </a:t>
            </a:r>
            <a:r>
              <a:rPr lang="fr-FR" sz="1600" dirty="0" err="1" smtClean="0"/>
              <a:t>cover</a:t>
            </a:r>
            <a:endParaRPr lang="fr-FR" sz="1600" dirty="0" smtClean="0"/>
          </a:p>
          <a:p>
            <a:endParaRPr lang="fr-FR" dirty="0" smtClean="0"/>
          </a:p>
          <a:p>
            <a:endParaRPr lang="es-ES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CuadroTexto 7"/>
          <p:cNvSpPr txBox="1"/>
          <p:nvPr/>
        </p:nvSpPr>
        <p:spPr>
          <a:xfrm>
            <a:off x="6454588" y="3935317"/>
            <a:ext cx="26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Open water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41003" y="2441171"/>
            <a:ext cx="7034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 smtClean="0"/>
              <a:t>Ice</a:t>
            </a:r>
            <a:r>
              <a:rPr lang="fr-FR" b="1" dirty="0" smtClean="0"/>
              <a:t> </a:t>
            </a:r>
            <a:r>
              <a:rPr lang="fr-FR" b="1" dirty="0" err="1" smtClean="0"/>
              <a:t>algae</a:t>
            </a:r>
            <a:endParaRPr lang="fr-FR" b="1" dirty="0" smtClean="0"/>
          </a:p>
          <a:p>
            <a:pPr algn="just"/>
            <a:r>
              <a:rPr lang="fr-FR" sz="1400" dirty="0" smtClean="0"/>
              <a:t>10% of </a:t>
            </a:r>
            <a:r>
              <a:rPr lang="fr-FR" sz="1400" dirty="0" err="1" smtClean="0"/>
              <a:t>annual</a:t>
            </a:r>
            <a:r>
              <a:rPr lang="fr-FR" sz="1400" dirty="0" smtClean="0"/>
              <a:t> PP in </a:t>
            </a:r>
            <a:r>
              <a:rPr lang="fr-FR" sz="1400" dirty="0" err="1" smtClean="0"/>
              <a:t>shelves</a:t>
            </a:r>
            <a:r>
              <a:rPr lang="fr-FR" sz="1400" dirty="0"/>
              <a:t> </a:t>
            </a:r>
            <a:r>
              <a:rPr lang="fr-FR" sz="1100" i="1" dirty="0" smtClean="0"/>
              <a:t>(</a:t>
            </a:r>
            <a:r>
              <a:rPr lang="fr-FR" sz="1100" i="1" dirty="0" err="1"/>
              <a:t>Szymanski</a:t>
            </a:r>
            <a:r>
              <a:rPr lang="fr-FR" sz="1100" i="1" dirty="0"/>
              <a:t> </a:t>
            </a:r>
            <a:r>
              <a:rPr lang="fr-FR" sz="1100" i="1" dirty="0" smtClean="0"/>
              <a:t>and </a:t>
            </a:r>
            <a:r>
              <a:rPr lang="fr-FR" sz="1100" i="1" dirty="0" err="1" smtClean="0"/>
              <a:t>Gradinger</a:t>
            </a:r>
            <a:r>
              <a:rPr lang="fr-FR" sz="1100" i="1" dirty="0" smtClean="0"/>
              <a:t>,, 2016)</a:t>
            </a:r>
          </a:p>
          <a:p>
            <a:pPr algn="just"/>
            <a:r>
              <a:rPr lang="es-ES_tradnl" sz="1400" dirty="0" err="1" smtClean="0"/>
              <a:t>Pennate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diatoms</a:t>
            </a:r>
            <a:r>
              <a:rPr lang="es-ES_tradnl" sz="1400" dirty="0" smtClean="0"/>
              <a:t>: </a:t>
            </a:r>
            <a:r>
              <a:rPr lang="es-ES_tradnl" sz="1400" i="1" dirty="0" err="1" smtClean="0"/>
              <a:t>Fragilaropsis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spp</a:t>
            </a:r>
            <a:r>
              <a:rPr lang="es-ES_tradnl" sz="1400" dirty="0" smtClean="0"/>
              <a:t>.</a:t>
            </a:r>
            <a:r>
              <a:rPr lang="es-ES_tradnl" sz="1400" i="1" dirty="0" smtClean="0"/>
              <a:t>, </a:t>
            </a:r>
            <a:r>
              <a:rPr lang="es-ES_tradnl" sz="1400" i="1" dirty="0" err="1" smtClean="0"/>
              <a:t>Nitzschia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frigida</a:t>
            </a:r>
            <a:r>
              <a:rPr lang="es-ES_tradnl" sz="1400" i="1" dirty="0" smtClean="0"/>
              <a:t>, </a:t>
            </a:r>
            <a:r>
              <a:rPr lang="es-ES_tradnl" sz="1400" i="1" dirty="0" err="1" smtClean="0"/>
              <a:t>Melosira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arctica</a:t>
            </a:r>
            <a:endParaRPr lang="es-ES" sz="1400" i="1" dirty="0" smtClean="0"/>
          </a:p>
          <a:p>
            <a:endParaRPr lang="es-ES" sz="1400" dirty="0"/>
          </a:p>
          <a:p>
            <a:endParaRPr lang="fr-FR" dirty="0"/>
          </a:p>
        </p:txBody>
      </p:sp>
      <p:sp>
        <p:nvSpPr>
          <p:cNvPr id="4" name="CuadroTexto 3"/>
          <p:cNvSpPr txBox="1"/>
          <p:nvPr/>
        </p:nvSpPr>
        <p:spPr>
          <a:xfrm>
            <a:off x="4258235" y="3935317"/>
            <a:ext cx="219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Marginal </a:t>
            </a:r>
            <a:r>
              <a:rPr lang="fr-FR" sz="1600" b="1" dirty="0" err="1" smtClean="0"/>
              <a:t>Ice</a:t>
            </a:r>
            <a:r>
              <a:rPr lang="fr-FR" sz="1600" b="1" dirty="0" smtClean="0"/>
              <a:t> Zone (MIZ)</a:t>
            </a:r>
          </a:p>
          <a:p>
            <a:pPr algn="ctr"/>
            <a:r>
              <a:rPr lang="fr-FR" sz="1600" dirty="0" smtClean="0"/>
              <a:t>&lt;80% </a:t>
            </a:r>
            <a:r>
              <a:rPr lang="fr-FR" sz="1600" dirty="0" err="1" smtClean="0"/>
              <a:t>ice</a:t>
            </a:r>
            <a:r>
              <a:rPr lang="fr-FR" sz="1600" dirty="0" smtClean="0"/>
              <a:t> </a:t>
            </a:r>
            <a:r>
              <a:rPr lang="fr-FR" sz="1600" dirty="0" err="1" smtClean="0"/>
              <a:t>cover</a:t>
            </a:r>
            <a:endParaRPr lang="fr-FR" sz="1600" dirty="0" smtClean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841003" y="5246118"/>
            <a:ext cx="6036236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-909835" y="1621192"/>
            <a:ext cx="109079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/>
              <a:t>C</a:t>
            </a:r>
            <a:r>
              <a:rPr lang="es-ES_tradnl" b="1" dirty="0" err="1" smtClean="0"/>
              <a:t>ommunities</a:t>
            </a:r>
            <a:r>
              <a:rPr lang="es-ES_tradnl" b="1" dirty="0" smtClean="0"/>
              <a:t> </a:t>
            </a:r>
            <a:r>
              <a:rPr lang="es-ES_tradnl" b="1" dirty="0"/>
              <a:t>are </a:t>
            </a:r>
            <a:r>
              <a:rPr lang="es-ES_tradnl" b="1" dirty="0" err="1"/>
              <a:t>rarely</a:t>
            </a:r>
            <a:r>
              <a:rPr lang="es-ES_tradnl" b="1" dirty="0"/>
              <a:t> </a:t>
            </a:r>
            <a:r>
              <a:rPr lang="es-ES_tradnl" b="1" dirty="0" err="1"/>
              <a:t>clearly</a:t>
            </a:r>
            <a:r>
              <a:rPr lang="es-ES_tradnl" b="1" dirty="0"/>
              <a:t> </a:t>
            </a:r>
            <a:r>
              <a:rPr lang="es-ES_tradnl" b="1" dirty="0" err="1"/>
              <a:t>separated</a:t>
            </a:r>
            <a:r>
              <a:rPr lang="es-ES_tradnl" b="1" dirty="0"/>
              <a:t> “</a:t>
            </a:r>
            <a:r>
              <a:rPr lang="es-ES_tradnl" b="1" dirty="0" err="1"/>
              <a:t>floristically</a:t>
            </a:r>
            <a:r>
              <a:rPr lang="es-ES_tradnl" b="1" dirty="0"/>
              <a:t>, </a:t>
            </a:r>
            <a:r>
              <a:rPr lang="es-ES_tradnl" b="1" dirty="0" err="1"/>
              <a:t>temporally</a:t>
            </a:r>
            <a:r>
              <a:rPr lang="es-ES_tradnl" b="1" dirty="0"/>
              <a:t> and </a:t>
            </a:r>
            <a:r>
              <a:rPr lang="es-ES_tradnl" b="1" dirty="0" err="1"/>
              <a:t>spatially</a:t>
            </a:r>
            <a:r>
              <a:rPr lang="es-ES_tradnl" b="1" dirty="0"/>
              <a:t>”</a:t>
            </a:r>
            <a:endParaRPr lang="es-ES" b="1" dirty="0"/>
          </a:p>
          <a:p>
            <a:pPr algn="ctr"/>
            <a:r>
              <a:rPr lang="es-ES" sz="1200" i="1" dirty="0"/>
              <a:t>(</a:t>
            </a:r>
            <a:r>
              <a:rPr lang="es-ES" sz="1200" i="1" dirty="0" err="1" smtClean="0"/>
              <a:t>Selz</a:t>
            </a:r>
            <a:r>
              <a:rPr lang="es-ES" sz="1200" i="1" dirty="0" smtClean="0"/>
              <a:t> et al., 2017)</a:t>
            </a:r>
            <a:endParaRPr lang="es-ES" sz="1200" i="1" dirty="0"/>
          </a:p>
          <a:p>
            <a:endParaRPr lang="fr-FR" dirty="0"/>
          </a:p>
        </p:txBody>
      </p:sp>
      <p:sp>
        <p:nvSpPr>
          <p:cNvPr id="9" name="CuadroTexto 8"/>
          <p:cNvSpPr txBox="1"/>
          <p:nvPr/>
        </p:nvSpPr>
        <p:spPr>
          <a:xfrm>
            <a:off x="1195709" y="4876786"/>
            <a:ext cx="69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Centric</a:t>
            </a:r>
            <a:r>
              <a:rPr lang="fr-FR" dirty="0"/>
              <a:t> </a:t>
            </a:r>
            <a:r>
              <a:rPr lang="fr-FR" dirty="0" err="1" smtClean="0"/>
              <a:t>diatom</a:t>
            </a:r>
            <a:r>
              <a:rPr lang="fr-FR" dirty="0" smtClean="0"/>
              <a:t>-dominance </a:t>
            </a:r>
            <a:r>
              <a:rPr lang="fr-FR" sz="1400" dirty="0" smtClean="0"/>
              <a:t>(</a:t>
            </a:r>
            <a:r>
              <a:rPr lang="fr-FR" sz="1400" dirty="0" err="1" smtClean="0"/>
              <a:t>i.e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Thalassiosira</a:t>
            </a:r>
            <a:r>
              <a:rPr lang="fr-FR" sz="1400" i="1" dirty="0" smtClean="0"/>
              <a:t> </a:t>
            </a:r>
            <a:r>
              <a:rPr lang="fr-FR" sz="1400" dirty="0" err="1" smtClean="0"/>
              <a:t>sp</a:t>
            </a:r>
            <a:r>
              <a:rPr lang="fr-FR" sz="1400" dirty="0" smtClean="0"/>
              <a:t>, </a:t>
            </a:r>
            <a:r>
              <a:rPr lang="fr-FR" sz="1400" i="1" dirty="0" err="1" smtClean="0"/>
              <a:t>Chaetoceros</a:t>
            </a:r>
            <a:r>
              <a:rPr lang="fr-FR" sz="1400" dirty="0" smtClean="0"/>
              <a:t> </a:t>
            </a:r>
            <a:r>
              <a:rPr lang="fr-FR" sz="1400" dirty="0" err="1" smtClean="0"/>
              <a:t>sp</a:t>
            </a:r>
            <a:r>
              <a:rPr lang="fr-FR" sz="1400" dirty="0" smtClean="0"/>
              <a:t>.)</a:t>
            </a:r>
            <a:endParaRPr lang="fr-FR" sz="1400" dirty="0"/>
          </a:p>
        </p:txBody>
      </p:sp>
      <p:sp>
        <p:nvSpPr>
          <p:cNvPr id="3" name="Más 2"/>
          <p:cNvSpPr/>
          <p:nvPr/>
        </p:nvSpPr>
        <p:spPr>
          <a:xfrm>
            <a:off x="7967261" y="4853800"/>
            <a:ext cx="730472" cy="75255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Menos 4"/>
          <p:cNvSpPr/>
          <p:nvPr/>
        </p:nvSpPr>
        <p:spPr>
          <a:xfrm>
            <a:off x="1109353" y="4876786"/>
            <a:ext cx="596674" cy="72429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echa curvada hacia la derecha 12"/>
          <p:cNvSpPr/>
          <p:nvPr/>
        </p:nvSpPr>
        <p:spPr>
          <a:xfrm>
            <a:off x="297792" y="3022696"/>
            <a:ext cx="829757" cy="283424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09063" y="2561031"/>
            <a:ext cx="15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Seeding</a:t>
            </a:r>
            <a:r>
              <a:rPr lang="fr-FR" sz="2400" b="1" dirty="0" smtClean="0">
                <a:solidFill>
                  <a:srgbClr val="FF0000"/>
                </a:solidFill>
              </a:rPr>
              <a:t>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4230" y="5714162"/>
            <a:ext cx="17958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Adaptation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986818" y="5714162"/>
            <a:ext cx="6888241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Similar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inventory</a:t>
            </a:r>
            <a:r>
              <a:rPr lang="fr-FR" sz="2400" b="1" dirty="0" smtClean="0"/>
              <a:t> but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proportions of </a:t>
            </a:r>
            <a:r>
              <a:rPr lang="fr-FR" sz="2400" b="1" dirty="0" err="1" smtClean="0"/>
              <a:t>each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species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ice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under-ice</a:t>
            </a:r>
            <a:r>
              <a:rPr lang="fr-FR" sz="2400" b="1" dirty="0" smtClean="0"/>
              <a:t> blooms </a:t>
            </a:r>
          </a:p>
          <a:p>
            <a:pPr algn="ctr"/>
            <a:r>
              <a:rPr lang="fr-FR" sz="1200" i="1" dirty="0" smtClean="0"/>
              <a:t>(</a:t>
            </a:r>
            <a:r>
              <a:rPr lang="fr-FR" sz="1200" i="1" dirty="0" err="1" smtClean="0"/>
              <a:t>Szymanski</a:t>
            </a:r>
            <a:r>
              <a:rPr lang="fr-FR" sz="1200" i="1" dirty="0" smtClean="0"/>
              <a:t> and </a:t>
            </a:r>
            <a:r>
              <a:rPr lang="fr-FR" sz="1200" i="1" dirty="0" err="1" smtClean="0"/>
              <a:t>Gradinger</a:t>
            </a:r>
            <a:r>
              <a:rPr lang="fr-FR" sz="1200" i="1" dirty="0" smtClean="0"/>
              <a:t>,  2016)</a:t>
            </a:r>
            <a:endParaRPr lang="fr-FR" sz="1200" i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2392" y="188050"/>
            <a:ext cx="9091607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Temporal and spatial </a:t>
            </a:r>
            <a:r>
              <a:rPr lang="fr-FR" dirty="0" err="1" smtClean="0"/>
              <a:t>phytoplankton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66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4" grpId="0"/>
      <p:bldP spid="12" grpId="0"/>
      <p:bldP spid="9" grpId="0"/>
      <p:bldP spid="3" grpId="0" animBg="1"/>
      <p:bldP spid="5" grpId="0" animBg="1"/>
      <p:bldP spid="13" grpId="0" animBg="1"/>
      <p:bldP spid="15" grpId="0"/>
      <p:bldP spid="18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92" y="0"/>
            <a:ext cx="9091607" cy="1336956"/>
          </a:xfrm>
        </p:spPr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Hotspots</a:t>
            </a:r>
            <a:r>
              <a:rPr lang="fr-FR" dirty="0" smtClean="0"/>
              <a:t> » of PP and </a:t>
            </a:r>
            <a:r>
              <a:rPr lang="fr-FR" dirty="0" err="1" smtClean="0"/>
              <a:t>Phytoplankton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68952"/>
            <a:ext cx="3824941" cy="48526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88" y="2545500"/>
            <a:ext cx="3446842" cy="32039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64376" y="1383513"/>
            <a:ext cx="4527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Large </a:t>
            </a:r>
            <a:r>
              <a:rPr lang="fr-FR" sz="2400" dirty="0" err="1"/>
              <a:t>d</a:t>
            </a:r>
            <a:r>
              <a:rPr lang="fr-FR" sz="2400" dirty="0" err="1" smtClean="0"/>
              <a:t>iatom</a:t>
            </a:r>
            <a:r>
              <a:rPr lang="fr-FR" sz="2400" dirty="0" smtClean="0"/>
              <a:t> dominance </a:t>
            </a:r>
            <a:r>
              <a:rPr lang="fr-FR" sz="2400" dirty="0" err="1" smtClean="0"/>
              <a:t>except</a:t>
            </a:r>
            <a:r>
              <a:rPr lang="fr-FR" sz="2400" dirty="0" smtClean="0"/>
              <a:t> for </a:t>
            </a:r>
            <a:endParaRPr lang="fr-FR" sz="2400" dirty="0"/>
          </a:p>
          <a:p>
            <a:pPr algn="ctr"/>
            <a:r>
              <a:rPr lang="fr-FR" sz="2400" dirty="0" err="1" smtClean="0"/>
              <a:t>Coccolithophorids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East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CuadroTexto 8"/>
          <p:cNvSpPr txBox="1"/>
          <p:nvPr/>
        </p:nvSpPr>
        <p:spPr>
          <a:xfrm>
            <a:off x="4078941" y="3132130"/>
            <a:ext cx="50650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2400" dirty="0" err="1" smtClean="0"/>
              <a:t>Highest</a:t>
            </a:r>
            <a:r>
              <a:rPr lang="fr-FR" sz="2400" dirty="0" smtClean="0"/>
              <a:t> </a:t>
            </a:r>
            <a:r>
              <a:rPr lang="fr-FR" sz="2400" dirty="0" err="1" smtClean="0"/>
              <a:t>abundance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presence</a:t>
            </a:r>
            <a:r>
              <a:rPr lang="fr-FR" sz="2400" dirty="0" smtClean="0"/>
              <a:t> of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Fragiliaropsis</a:t>
            </a:r>
            <a:r>
              <a:rPr lang="fr-FR" sz="2400" i="1" dirty="0" smtClean="0"/>
              <a:t> </a:t>
            </a:r>
            <a:r>
              <a:rPr lang="fr-FR" sz="2400" dirty="0" err="1" smtClean="0"/>
              <a:t>sp</a:t>
            </a:r>
            <a:r>
              <a:rPr lang="fr-FR" sz="2400" dirty="0" smtClean="0"/>
              <a:t> in </a:t>
            </a:r>
            <a:r>
              <a:rPr lang="fr-FR" sz="2400" dirty="0" err="1" smtClean="0"/>
              <a:t>ice</a:t>
            </a:r>
            <a:r>
              <a:rPr lang="fr-FR" sz="2400" dirty="0" smtClean="0"/>
              <a:t> </a:t>
            </a:r>
            <a:r>
              <a:rPr lang="fr-FR" sz="2400" dirty="0" err="1" smtClean="0"/>
              <a:t>region</a:t>
            </a:r>
            <a:endParaRPr lang="fr-FR" sz="2400" dirty="0"/>
          </a:p>
          <a:p>
            <a:endParaRPr lang="fr-FR" sz="2000" dirty="0"/>
          </a:p>
        </p:txBody>
      </p:sp>
      <p:sp>
        <p:nvSpPr>
          <p:cNvPr id="11" name="Rectángulo 10"/>
          <p:cNvSpPr/>
          <p:nvPr/>
        </p:nvSpPr>
        <p:spPr>
          <a:xfrm>
            <a:off x="0" y="2354547"/>
            <a:ext cx="3824940" cy="14854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uadroTexto 12"/>
          <p:cNvSpPr txBox="1"/>
          <p:nvPr/>
        </p:nvSpPr>
        <p:spPr>
          <a:xfrm>
            <a:off x="-1" y="6581001"/>
            <a:ext cx="1860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Giesbrecht</a:t>
            </a:r>
            <a:r>
              <a:rPr lang="fr-FR" sz="1200" i="1" dirty="0" smtClean="0"/>
              <a:t> et al., 2019 </a:t>
            </a:r>
            <a:endParaRPr lang="fr-FR" sz="12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44469" y="5800305"/>
            <a:ext cx="506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ym typeface="Wingdings"/>
              </a:rPr>
              <a:t>Different</a:t>
            </a:r>
            <a:r>
              <a:rPr lang="fr-FR" sz="2400" b="1" dirty="0">
                <a:sym typeface="Wingdings"/>
              </a:rPr>
              <a:t> size classes tend to </a:t>
            </a:r>
            <a:r>
              <a:rPr lang="fr-FR" sz="2400" b="1" dirty="0" err="1">
                <a:sym typeface="Wingdings"/>
              </a:rPr>
              <a:t>dominate</a:t>
            </a:r>
            <a:r>
              <a:rPr lang="fr-FR" sz="2400" b="1" dirty="0">
                <a:sym typeface="Wingdings"/>
              </a:rPr>
              <a:t> </a:t>
            </a:r>
            <a:r>
              <a:rPr lang="fr-FR" sz="2400" b="1" dirty="0" err="1">
                <a:sym typeface="Wingdings"/>
              </a:rPr>
              <a:t>different</a:t>
            </a:r>
            <a:r>
              <a:rPr lang="fr-FR" sz="2400" b="1" dirty="0">
                <a:sym typeface="Wingdings"/>
              </a:rPr>
              <a:t> </a:t>
            </a:r>
            <a:r>
              <a:rPr lang="fr-FR" sz="2400" b="1" dirty="0" smtClean="0">
                <a:sym typeface="Wingdings"/>
              </a:rPr>
              <a:t>conditions</a:t>
            </a:r>
            <a:endParaRPr lang="fr-FR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824940" y="4895684"/>
            <a:ext cx="5409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Pennate</a:t>
            </a:r>
            <a:r>
              <a:rPr lang="fr-FR" sz="2400" dirty="0"/>
              <a:t> </a:t>
            </a:r>
            <a:r>
              <a:rPr lang="fr-FR" sz="2400" dirty="0" err="1"/>
              <a:t>diatoms</a:t>
            </a:r>
            <a:r>
              <a:rPr lang="fr-FR" sz="2400" dirty="0"/>
              <a:t> vs </a:t>
            </a:r>
            <a:r>
              <a:rPr lang="fr-FR" sz="2400" dirty="0" err="1"/>
              <a:t>centric</a:t>
            </a:r>
            <a:r>
              <a:rPr lang="fr-FR" sz="2400" dirty="0"/>
              <a:t> </a:t>
            </a:r>
            <a:r>
              <a:rPr lang="fr-FR" sz="2400" dirty="0" err="1"/>
              <a:t>diatoms</a:t>
            </a:r>
            <a:r>
              <a:rPr lang="fr-FR" sz="2400" dirty="0"/>
              <a:t> </a:t>
            </a:r>
          </a:p>
          <a:p>
            <a:endParaRPr lang="fr-FR" dirty="0"/>
          </a:p>
        </p:txBody>
      </p:sp>
      <p:sp>
        <p:nvSpPr>
          <p:cNvPr id="16" name="Rectángulo 15"/>
          <p:cNvSpPr/>
          <p:nvPr/>
        </p:nvSpPr>
        <p:spPr>
          <a:xfrm rot="5400000">
            <a:off x="634264" y="3174267"/>
            <a:ext cx="3228766" cy="5229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ángulo 16"/>
          <p:cNvSpPr/>
          <p:nvPr/>
        </p:nvSpPr>
        <p:spPr>
          <a:xfrm>
            <a:off x="52392" y="5095532"/>
            <a:ext cx="3518549" cy="14854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adroTexto 2"/>
          <p:cNvSpPr txBox="1"/>
          <p:nvPr/>
        </p:nvSpPr>
        <p:spPr>
          <a:xfrm>
            <a:off x="3896268" y="5634348"/>
            <a:ext cx="5028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5 </a:t>
            </a:r>
            <a:r>
              <a:rPr lang="fr-FR" b="1" dirty="0" err="1" smtClean="0">
                <a:solidFill>
                  <a:srgbClr val="000000"/>
                </a:solidFill>
              </a:rPr>
              <a:t>Distributed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Biological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Observatory</a:t>
            </a:r>
            <a:r>
              <a:rPr lang="fr-FR" b="1" dirty="0" smtClean="0">
                <a:solidFill>
                  <a:srgbClr val="000000"/>
                </a:solidFill>
              </a:rPr>
              <a:t> (DBO)</a:t>
            </a:r>
          </a:p>
          <a:p>
            <a:pPr algn="ctr"/>
            <a:r>
              <a:rPr lang="fr-FR" sz="1200" i="1" dirty="0" smtClean="0"/>
              <a:t>(</a:t>
            </a:r>
            <a:r>
              <a:rPr lang="fr-FR" sz="1200" i="1" dirty="0" err="1" smtClean="0"/>
              <a:t>Grebmeier</a:t>
            </a:r>
            <a:r>
              <a:rPr lang="fr-FR" sz="1200" i="1" dirty="0" smtClean="0"/>
              <a:t> et al., 2019)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8034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  <p:bldP spid="14" grpId="0"/>
      <p:bldP spid="15" grpId="0"/>
      <p:bldP spid="16" grpId="0" animBg="1"/>
      <p:bldP spid="17" grpId="0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6" y="2309293"/>
            <a:ext cx="2091567" cy="119252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70136" y="2032294"/>
            <a:ext cx="703251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sym typeface="Wingdings"/>
              </a:rPr>
              <a:t>Ideal</a:t>
            </a:r>
            <a:r>
              <a:rPr lang="fr-FR" sz="2400" dirty="0" smtClean="0">
                <a:sym typeface="Wingdings"/>
              </a:rPr>
              <a:t> conditions over 30% AO in </a:t>
            </a:r>
            <a:r>
              <a:rPr lang="fr-FR" sz="2400" dirty="0" err="1" smtClean="0">
                <a:sym typeface="Wingdings"/>
              </a:rPr>
              <a:t>June</a:t>
            </a:r>
            <a:r>
              <a:rPr lang="fr-FR" sz="2400" dirty="0" smtClean="0">
                <a:sym typeface="Wingdings"/>
              </a:rPr>
              <a:t> and July </a:t>
            </a:r>
            <a:r>
              <a:rPr lang="fr-FR" sz="1400" i="1" dirty="0" smtClean="0">
                <a:sym typeface="Wingdings"/>
              </a:rPr>
              <a:t>(</a:t>
            </a:r>
            <a:r>
              <a:rPr lang="fr-FR" sz="1400" i="1" dirty="0" err="1" smtClean="0">
                <a:sym typeface="Wingdings"/>
              </a:rPr>
              <a:t>Horvat</a:t>
            </a:r>
            <a:r>
              <a:rPr lang="fr-FR" sz="1400" i="1" dirty="0" smtClean="0">
                <a:sym typeface="Wingdings"/>
              </a:rPr>
              <a:t> et al., 2017)</a:t>
            </a:r>
            <a:r>
              <a:rPr lang="fr-FR" sz="2400" dirty="0"/>
              <a:t> 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endParaRPr lang="fr-FR" sz="24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197060" y="2032294"/>
            <a:ext cx="1510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Lowry et al., 2014</a:t>
            </a:r>
            <a:endParaRPr lang="fr-FR" sz="12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9" y="4129407"/>
            <a:ext cx="5215625" cy="16067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68" y="3826461"/>
            <a:ext cx="4835349" cy="2485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323" y="3501821"/>
            <a:ext cx="1534573" cy="20582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757" y="4005481"/>
            <a:ext cx="221810" cy="105581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56860"/>
            <a:ext cx="9144000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Under-</a:t>
            </a:r>
            <a:r>
              <a:rPr lang="fr-FR" dirty="0" err="1" smtClean="0"/>
              <a:t>ice</a:t>
            </a:r>
            <a:r>
              <a:rPr lang="fr-FR" dirty="0" smtClean="0"/>
              <a:t> blooms</a:t>
            </a:r>
          </a:p>
          <a:p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PP </a:t>
            </a:r>
            <a:r>
              <a:rPr lang="fr-FR" dirty="0" err="1" smtClean="0"/>
              <a:t>paradigm</a:t>
            </a:r>
            <a:endParaRPr lang="fr-F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00692" y="2748350"/>
            <a:ext cx="4765097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70% </a:t>
            </a:r>
            <a:r>
              <a:rPr lang="fr-FR" sz="2400" dirty="0" err="1"/>
              <a:t>abundace</a:t>
            </a:r>
            <a:r>
              <a:rPr lang="fr-FR" sz="2400" dirty="0"/>
              <a:t> in </a:t>
            </a:r>
            <a:r>
              <a:rPr lang="fr-FR" sz="2400" dirty="0" err="1"/>
              <a:t>Chukchi</a:t>
            </a:r>
            <a:r>
              <a:rPr lang="fr-FR" sz="2400" dirty="0"/>
              <a:t> </a:t>
            </a:r>
            <a:r>
              <a:rPr lang="fr-FR" sz="2400" dirty="0" err="1" smtClean="0"/>
              <a:t>Sea</a:t>
            </a:r>
            <a:r>
              <a:rPr lang="fr-FR" sz="2400" dirty="0" smtClean="0"/>
              <a:t>? </a:t>
            </a:r>
          </a:p>
          <a:p>
            <a:pPr algn="ctr"/>
            <a:r>
              <a:rPr lang="fr-FR" sz="1200" i="1" dirty="0" smtClean="0"/>
              <a:t>(</a:t>
            </a:r>
            <a:r>
              <a:rPr lang="fr-FR" sz="1400" i="1" dirty="0"/>
              <a:t>Lowry</a:t>
            </a:r>
            <a:r>
              <a:rPr lang="fr-FR" sz="1200" i="1" dirty="0"/>
              <a:t> et al.,  2014) </a:t>
            </a:r>
            <a:endParaRPr lang="fr-FR" sz="1200" i="1" dirty="0">
              <a:sym typeface="Wingdings"/>
            </a:endParaRPr>
          </a:p>
          <a:p>
            <a:pPr algn="ctr">
              <a:lnSpc>
                <a:spcPct val="150000"/>
              </a:lnSpc>
            </a:pPr>
            <a:endParaRPr lang="fr-FR" sz="1400" dirty="0">
              <a:sym typeface="Wingdings"/>
            </a:endParaRPr>
          </a:p>
          <a:p>
            <a:endParaRPr lang="fr-F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-158758" y="6071190"/>
            <a:ext cx="9484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Under-</a:t>
            </a:r>
            <a:r>
              <a:rPr lang="fr-FR" sz="2400" b="1" dirty="0" err="1" smtClean="0"/>
              <a:t>ice</a:t>
            </a:r>
            <a:r>
              <a:rPr lang="fr-FR" sz="2400" b="1" dirty="0" smtClean="0"/>
              <a:t> PP </a:t>
            </a:r>
            <a:r>
              <a:rPr lang="fr-FR" sz="2400" b="1" dirty="0" err="1"/>
              <a:t>underestimated</a:t>
            </a:r>
            <a:r>
              <a:rPr lang="fr-FR" sz="2400" b="1" dirty="0"/>
              <a:t> by an </a:t>
            </a:r>
            <a:r>
              <a:rPr lang="fr-FR" sz="2400" b="1" dirty="0" err="1"/>
              <a:t>order</a:t>
            </a:r>
            <a:r>
              <a:rPr lang="fr-FR" sz="2400" b="1" dirty="0"/>
              <a:t> of magnitude?! </a:t>
            </a:r>
          </a:p>
          <a:p>
            <a:pPr algn="ctr"/>
            <a:r>
              <a:rPr lang="fr-FR" sz="1000" i="1" dirty="0"/>
              <a:t>(Arrigo et al., 2014)</a:t>
            </a:r>
          </a:p>
          <a:p>
            <a:pPr algn="ctr"/>
            <a:endParaRPr lang="fr-FR" sz="1000" i="1" dirty="0"/>
          </a:p>
          <a:p>
            <a:pPr algn="ctr"/>
            <a:endParaRPr lang="fr-FR" sz="1000" i="1" dirty="0"/>
          </a:p>
          <a:p>
            <a:endParaRPr lang="fr-F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87136" y="4533389"/>
            <a:ext cx="52271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</a:rPr>
              <a:t>Increasing</a:t>
            </a:r>
            <a:r>
              <a:rPr lang="fr-FR" sz="2800" b="1" dirty="0">
                <a:solidFill>
                  <a:srgbClr val="FF0000"/>
                </a:solidFill>
              </a:rPr>
              <a:t> by 7% per </a:t>
            </a:r>
            <a:r>
              <a:rPr lang="fr-FR" sz="2800" b="1" dirty="0" err="1">
                <a:solidFill>
                  <a:srgbClr val="FF0000"/>
                </a:solidFill>
              </a:rPr>
              <a:t>decade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01310" y="5582227"/>
            <a:ext cx="179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Horvat</a:t>
            </a:r>
            <a:r>
              <a:rPr lang="fr-FR" sz="1400" i="1" dirty="0" smtClean="0"/>
              <a:t> et al., 2017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23842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1503" y="2882878"/>
            <a:ext cx="4791499" cy="754174"/>
          </a:xfrm>
          <a:ln>
            <a:solidFill>
              <a:srgbClr val="2C7C9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dirty="0" err="1" smtClean="0">
                <a:solidFill>
                  <a:srgbClr val="000000"/>
                </a:solidFill>
              </a:rPr>
              <a:t>Decrease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>
                <a:solidFill>
                  <a:srgbClr val="000000"/>
                </a:solidFill>
              </a:rPr>
              <a:t>in </a:t>
            </a:r>
            <a:r>
              <a:rPr lang="fr-FR" sz="1800" dirty="0" err="1" smtClean="0">
                <a:solidFill>
                  <a:srgbClr val="000000"/>
                </a:solidFill>
              </a:rPr>
              <a:t>phytoplankton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abundance</a:t>
            </a:r>
            <a:r>
              <a:rPr lang="fr-FR" sz="1800" dirty="0" smtClean="0">
                <a:solidFill>
                  <a:srgbClr val="000000"/>
                </a:solidFill>
              </a:rPr>
              <a:t> and </a:t>
            </a:r>
            <a:r>
              <a:rPr lang="fr-FR" sz="1800" dirty="0" err="1" smtClean="0">
                <a:solidFill>
                  <a:srgbClr val="000000"/>
                </a:solidFill>
              </a:rPr>
              <a:t>cell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biomass</a:t>
            </a:r>
            <a:r>
              <a:rPr lang="fr-FR" sz="1800" dirty="0" smtClean="0">
                <a:solidFill>
                  <a:srgbClr val="000000"/>
                </a:solidFill>
              </a:rPr>
              <a:t> of large </a:t>
            </a:r>
            <a:r>
              <a:rPr lang="fr-FR" sz="1800" dirty="0" err="1" smtClean="0">
                <a:solidFill>
                  <a:srgbClr val="000000"/>
                </a:solidFill>
              </a:rPr>
              <a:t>cells</a:t>
            </a:r>
            <a:endParaRPr lang="fr-FR" sz="1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7200" b="1" i="1" dirty="0" smtClean="0">
              <a:sym typeface="Wingdings"/>
            </a:endParaRPr>
          </a:p>
          <a:p>
            <a:pPr marL="0" indent="0">
              <a:buNone/>
            </a:pPr>
            <a:endParaRPr lang="fr-FR" sz="1100" b="1" i="1" dirty="0" smtClean="0">
              <a:sym typeface="Wingdings"/>
            </a:endParaRPr>
          </a:p>
          <a:p>
            <a:pPr marL="0" indent="0">
              <a:buNone/>
            </a:pPr>
            <a:endParaRPr lang="fr-FR" sz="1100" b="1" i="1" dirty="0" smtClean="0">
              <a:sym typeface="Wingdings"/>
            </a:endParaRPr>
          </a:p>
          <a:p>
            <a:pPr marL="0" indent="0">
              <a:buNone/>
            </a:pPr>
            <a:endParaRPr lang="fr-FR" sz="1100" i="1" dirty="0"/>
          </a:p>
          <a:p>
            <a:pPr marL="0" indent="0">
              <a:buNone/>
            </a:pPr>
            <a:endParaRPr lang="fr-FR" sz="1100" i="1" dirty="0" smtClean="0"/>
          </a:p>
          <a:p>
            <a:pPr marL="0" indent="0">
              <a:buNone/>
            </a:pPr>
            <a:endParaRPr lang="fr-FR" sz="1100" i="1" dirty="0" smtClean="0"/>
          </a:p>
          <a:p>
            <a:pPr>
              <a:buFontTx/>
              <a:buChar char="-"/>
            </a:pPr>
            <a:endParaRPr lang="fr-FR" sz="1100" i="1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7626981" y="6581001"/>
            <a:ext cx="1517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Coupel</a:t>
            </a:r>
            <a:r>
              <a:rPr lang="fr-FR" sz="1200" i="1" dirty="0" smtClean="0"/>
              <a:t> et al, 2012</a:t>
            </a:r>
            <a:endParaRPr lang="fr-FR" sz="12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71" y="1607175"/>
            <a:ext cx="3929528" cy="50397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4824" y="4970392"/>
            <a:ext cx="489577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err="1" smtClean="0"/>
              <a:t>Contradictory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PP </a:t>
            </a:r>
            <a:r>
              <a:rPr lang="fr-FR" sz="2400" b="1" dirty="0" err="1" smtClean="0"/>
              <a:t>increasing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predictions</a:t>
            </a:r>
            <a:endParaRPr lang="fr-FR" sz="2400" b="1" dirty="0" smtClean="0"/>
          </a:p>
          <a:p>
            <a:pPr algn="ctr">
              <a:lnSpc>
                <a:spcPct val="150000"/>
              </a:lnSpc>
            </a:pPr>
            <a:r>
              <a:rPr lang="fr-FR" sz="1100" i="1" dirty="0" smtClean="0"/>
              <a:t>(Arrigo and van </a:t>
            </a:r>
            <a:r>
              <a:rPr lang="fr-FR" sz="1100" i="1" dirty="0" err="1" smtClean="0"/>
              <a:t>Djiken</a:t>
            </a:r>
            <a:r>
              <a:rPr lang="fr-FR" sz="1100" i="1" dirty="0" smtClean="0"/>
              <a:t>, 2015; </a:t>
            </a:r>
            <a:r>
              <a:rPr lang="fr-FR" sz="1100" i="1" dirty="0" err="1" smtClean="0"/>
              <a:t>Yool</a:t>
            </a:r>
            <a:r>
              <a:rPr lang="fr-FR" sz="1100" i="1" dirty="0" smtClean="0"/>
              <a:t> et al., 2015)</a:t>
            </a:r>
            <a:endParaRPr lang="fr-FR" sz="1100" i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4824" y="0"/>
            <a:ext cx="904917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Shift </a:t>
            </a:r>
            <a:r>
              <a:rPr lang="fr-FR" dirty="0"/>
              <a:t>t</a:t>
            </a:r>
            <a:r>
              <a:rPr lang="fr-FR" dirty="0" smtClean="0"/>
              <a:t>o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phytoplankton</a:t>
            </a:r>
            <a:r>
              <a:rPr lang="fr-FR" dirty="0" smtClean="0"/>
              <a:t> size in </a:t>
            </a:r>
            <a:r>
              <a:rPr lang="fr-FR" dirty="0" err="1" smtClean="0"/>
              <a:t>ice</a:t>
            </a:r>
            <a:r>
              <a:rPr lang="fr-FR" dirty="0" smtClean="0"/>
              <a:t>-free waters?</a:t>
            </a:r>
            <a:endParaRPr lang="fr-FR" dirty="0"/>
          </a:p>
        </p:txBody>
      </p:sp>
      <p:sp>
        <p:nvSpPr>
          <p:cNvPr id="9" name="Rectángulo 8"/>
          <p:cNvSpPr/>
          <p:nvPr/>
        </p:nvSpPr>
        <p:spPr>
          <a:xfrm>
            <a:off x="5692587" y="1582755"/>
            <a:ext cx="3451411" cy="1629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ángulo 9"/>
          <p:cNvSpPr/>
          <p:nvPr/>
        </p:nvSpPr>
        <p:spPr>
          <a:xfrm>
            <a:off x="5692587" y="3155577"/>
            <a:ext cx="3451412" cy="160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ángulo 10"/>
          <p:cNvSpPr/>
          <p:nvPr/>
        </p:nvSpPr>
        <p:spPr>
          <a:xfrm>
            <a:off x="6025838" y="5132917"/>
            <a:ext cx="560917" cy="216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ángulo 12"/>
          <p:cNvSpPr/>
          <p:nvPr/>
        </p:nvSpPr>
        <p:spPr>
          <a:xfrm>
            <a:off x="6025838" y="5889625"/>
            <a:ext cx="848659" cy="264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uadroTexto 21"/>
          <p:cNvSpPr txBox="1"/>
          <p:nvPr/>
        </p:nvSpPr>
        <p:spPr>
          <a:xfrm>
            <a:off x="5692587" y="1237843"/>
            <a:ext cx="162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Low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ice</a:t>
            </a:r>
            <a:r>
              <a:rPr lang="fr-FR" sz="1600" b="1" dirty="0" smtClean="0"/>
              <a:t> 2008</a:t>
            </a:r>
            <a:endParaRPr lang="fr-FR" sz="16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320492" y="1244579"/>
            <a:ext cx="182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Strong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ice</a:t>
            </a:r>
            <a:r>
              <a:rPr lang="fr-FR" sz="1600" b="1" dirty="0" smtClean="0"/>
              <a:t> 1994</a:t>
            </a:r>
            <a:endParaRPr lang="fr-FR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01503" y="1569090"/>
            <a:ext cx="4689092" cy="584776"/>
          </a:xfrm>
          <a:prstGeom prst="rect">
            <a:avLst/>
          </a:prstGeom>
          <a:noFill/>
          <a:ln>
            <a:solidFill>
              <a:srgbClr val="2C7C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Freshening</a:t>
            </a:r>
            <a:r>
              <a:rPr lang="fr-FR" sz="2000" dirty="0" smtClean="0"/>
              <a:t> </a:t>
            </a:r>
            <a:r>
              <a:rPr lang="fr-FR" sz="2000" dirty="0" err="1" smtClean="0"/>
              <a:t>enhances</a:t>
            </a:r>
            <a:r>
              <a:rPr lang="fr-FR" sz="2000" dirty="0" smtClean="0"/>
              <a:t> </a:t>
            </a:r>
            <a:r>
              <a:rPr lang="fr-FR" sz="2000" dirty="0" err="1" smtClean="0"/>
              <a:t>oligotrophy</a:t>
            </a:r>
            <a:r>
              <a:rPr lang="fr-FR" sz="2000" dirty="0" smtClean="0"/>
              <a:t> </a:t>
            </a:r>
          </a:p>
          <a:p>
            <a:pPr algn="ctr"/>
            <a:r>
              <a:rPr lang="fr-FR" sz="1200" i="1" dirty="0"/>
              <a:t>(</a:t>
            </a:r>
            <a:r>
              <a:rPr lang="fr-FR" sz="1200" i="1" dirty="0" err="1" smtClean="0"/>
              <a:t>Coupel</a:t>
            </a:r>
            <a:r>
              <a:rPr lang="fr-FR" sz="1200" i="1" dirty="0" smtClean="0"/>
              <a:t> et al., 2015)</a:t>
            </a:r>
            <a:endParaRPr lang="fr-FR" sz="12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72335" y="3637052"/>
            <a:ext cx="4518260" cy="815608"/>
          </a:xfrm>
          <a:prstGeom prst="rect">
            <a:avLst/>
          </a:prstGeom>
          <a:noFill/>
          <a:ln>
            <a:solidFill>
              <a:srgbClr val="2C7C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Higher</a:t>
            </a:r>
            <a:r>
              <a:rPr lang="fr-FR" dirty="0">
                <a:solidFill>
                  <a:srgbClr val="000000"/>
                </a:solidFill>
              </a:rPr>
              <a:t> production of </a:t>
            </a:r>
            <a:r>
              <a:rPr lang="fr-FR" dirty="0" err="1">
                <a:solidFill>
                  <a:srgbClr val="000000"/>
                </a:solidFill>
              </a:rPr>
              <a:t>nanoplankton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sz="1100" i="1" dirty="0">
                <a:solidFill>
                  <a:srgbClr val="000000"/>
                </a:solidFill>
              </a:rPr>
              <a:t>(</a:t>
            </a:r>
            <a:r>
              <a:rPr lang="fr-FR" sz="1100" b="1" i="1" dirty="0" err="1">
                <a:solidFill>
                  <a:srgbClr val="000000"/>
                </a:solidFill>
                <a:sym typeface="Wingdings"/>
              </a:rPr>
              <a:t>Lanely</a:t>
            </a:r>
            <a:r>
              <a:rPr lang="fr-FR" sz="1100" b="1" i="1" dirty="0">
                <a:solidFill>
                  <a:srgbClr val="000000"/>
                </a:solidFill>
                <a:sym typeface="Wingdings"/>
              </a:rPr>
              <a:t> and </a:t>
            </a:r>
            <a:r>
              <a:rPr lang="fr-FR" sz="1100" b="1" i="1" dirty="0" err="1">
                <a:solidFill>
                  <a:srgbClr val="000000"/>
                </a:solidFill>
                <a:sym typeface="Wingdings"/>
              </a:rPr>
              <a:t>Sosik</a:t>
            </a:r>
            <a:r>
              <a:rPr lang="fr-FR" sz="1100" b="1" i="1" dirty="0">
                <a:solidFill>
                  <a:srgbClr val="000000"/>
                </a:solidFill>
                <a:sym typeface="Wingdings"/>
              </a:rPr>
              <a:t>, 2014; </a:t>
            </a:r>
            <a:r>
              <a:rPr lang="fr-FR" sz="1100" b="1" i="1" dirty="0" err="1">
                <a:solidFill>
                  <a:srgbClr val="000000"/>
                </a:solidFill>
                <a:sym typeface="Wingdings"/>
              </a:rPr>
              <a:t>Neeley</a:t>
            </a:r>
            <a:r>
              <a:rPr lang="fr-FR" sz="1100" b="1" i="1" dirty="0">
                <a:solidFill>
                  <a:srgbClr val="000000"/>
                </a:solidFill>
                <a:sym typeface="Wingdings"/>
              </a:rPr>
              <a:t> et al., 2018)</a:t>
            </a:r>
          </a:p>
          <a:p>
            <a:endParaRPr lang="fr-FR" dirty="0"/>
          </a:p>
        </p:txBody>
      </p:sp>
      <p:sp>
        <p:nvSpPr>
          <p:cNvPr id="12" name="Flecha derecha 11"/>
          <p:cNvSpPr/>
          <p:nvPr/>
        </p:nvSpPr>
        <p:spPr>
          <a:xfrm rot="5400000">
            <a:off x="2269678" y="2321970"/>
            <a:ext cx="721350" cy="3616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36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9" grpId="0" animBg="1"/>
      <p:bldP spid="10" grpId="0" animBg="1"/>
      <p:bldP spid="11" grpId="0" animBg="1"/>
      <p:bldP spid="13" grpId="0" animBg="1"/>
      <p:bldP spid="22" grpId="0"/>
      <p:bldP spid="23" grpId="0"/>
      <p:bldP spid="2" grpId="0" animBg="1"/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331" y="1223469"/>
            <a:ext cx="913167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b="1" dirty="0" smtClean="0"/>
          </a:p>
          <a:p>
            <a:pPr algn="ctr"/>
            <a:r>
              <a:rPr lang="es-ES_tradnl" sz="2400" b="1" dirty="0" err="1" smtClean="0"/>
              <a:t>Impact</a:t>
            </a:r>
            <a:r>
              <a:rPr lang="es-ES_tradnl" sz="2400" b="1" dirty="0" smtClean="0"/>
              <a:t> of ice </a:t>
            </a:r>
            <a:r>
              <a:rPr lang="es-ES_tradnl" sz="2400" b="1" dirty="0" err="1" smtClean="0"/>
              <a:t>conditions</a:t>
            </a:r>
            <a:r>
              <a:rPr lang="es-ES_tradnl" sz="2400" b="1" dirty="0" smtClean="0"/>
              <a:t>?</a:t>
            </a:r>
          </a:p>
          <a:p>
            <a:pPr algn="ctr"/>
            <a:r>
              <a:rPr lang="es-ES_tradnl" sz="1600" u="sng" dirty="0" err="1" smtClean="0"/>
              <a:t>Thinner</a:t>
            </a:r>
            <a:r>
              <a:rPr lang="es-ES_tradnl" sz="1600" u="sng" dirty="0" smtClean="0"/>
              <a:t> ice, </a:t>
            </a:r>
            <a:r>
              <a:rPr lang="es-ES_tradnl" sz="1600" u="sng" dirty="0" err="1" smtClean="0"/>
              <a:t>lower</a:t>
            </a:r>
            <a:r>
              <a:rPr lang="es-ES_tradnl" sz="1600" u="sng" dirty="0" smtClean="0"/>
              <a:t> </a:t>
            </a:r>
            <a:r>
              <a:rPr lang="es-ES_tradnl" sz="1600" u="sng" dirty="0" err="1" smtClean="0"/>
              <a:t>concentration</a:t>
            </a:r>
            <a:r>
              <a:rPr lang="es-ES_tradnl" sz="1600" u="sng" dirty="0" smtClean="0"/>
              <a:t>, </a:t>
            </a:r>
            <a:r>
              <a:rPr lang="es-ES_tradnl" sz="1600" u="sng" dirty="0" err="1" smtClean="0"/>
              <a:t>earlier</a:t>
            </a:r>
            <a:r>
              <a:rPr lang="es-ES_tradnl" sz="1600" u="sng" dirty="0" smtClean="0"/>
              <a:t> </a:t>
            </a:r>
            <a:r>
              <a:rPr lang="es-ES_tradnl" sz="1600" u="sng" dirty="0" err="1" smtClean="0"/>
              <a:t>retreat</a:t>
            </a:r>
            <a:r>
              <a:rPr lang="es-ES_tradnl" sz="1600" u="sng" dirty="0" smtClean="0"/>
              <a:t>, more </a:t>
            </a:r>
            <a:r>
              <a:rPr lang="es-ES_tradnl" sz="1600" u="sng" dirty="0" err="1" smtClean="0"/>
              <a:t>melt</a:t>
            </a:r>
            <a:r>
              <a:rPr lang="es-ES_tradnl" sz="1600" u="sng" dirty="0" smtClean="0"/>
              <a:t> </a:t>
            </a:r>
            <a:r>
              <a:rPr lang="es-ES_tradnl" sz="1600" u="sng" dirty="0" err="1" smtClean="0"/>
              <a:t>ponds</a:t>
            </a:r>
            <a:r>
              <a:rPr lang="es-ES_tradnl" sz="1600" u="sng" dirty="0"/>
              <a:t> </a:t>
            </a:r>
            <a:endParaRPr lang="es-ES_tradnl" sz="1600" u="sng" dirty="0" smtClean="0"/>
          </a:p>
          <a:p>
            <a:pPr algn="ctr"/>
            <a:r>
              <a:rPr lang="es-ES_tradnl" sz="1600" dirty="0"/>
              <a:t>L</a:t>
            </a:r>
            <a:r>
              <a:rPr lang="es-ES_tradnl" sz="1600" dirty="0" smtClean="0"/>
              <a:t>ight and </a:t>
            </a:r>
            <a:r>
              <a:rPr lang="es-ES_tradnl" sz="1600" dirty="0" err="1" smtClean="0"/>
              <a:t>stratification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increase</a:t>
            </a:r>
            <a:endParaRPr lang="es-ES_tradnl" sz="1600" dirty="0" smtClean="0"/>
          </a:p>
          <a:p>
            <a:pPr algn="ctr"/>
            <a:endParaRPr lang="es-ES" dirty="0"/>
          </a:p>
          <a:p>
            <a:r>
              <a:rPr lang="es-ES_tradnl" dirty="0"/>
              <a:t> </a:t>
            </a:r>
            <a:endParaRPr lang="es-ES" dirty="0"/>
          </a:p>
          <a:p>
            <a:r>
              <a:rPr lang="es-ES_tradnl" dirty="0"/>
              <a:t> </a:t>
            </a:r>
            <a:endParaRPr lang="es-ES" dirty="0"/>
          </a:p>
          <a:p>
            <a:r>
              <a:rPr lang="es-ES_tradnl" dirty="0"/>
              <a:t> </a:t>
            </a:r>
            <a:endParaRPr lang="es-ES" dirty="0"/>
          </a:p>
          <a:p>
            <a:endParaRPr lang="fr-F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4826" y="186485"/>
            <a:ext cx="904917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Climate</a:t>
            </a:r>
            <a:r>
              <a:rPr lang="fr-FR" dirty="0" smtClean="0"/>
              <a:t> change and future scenarios</a:t>
            </a:r>
            <a:endParaRPr lang="fr-FR" dirty="0"/>
          </a:p>
        </p:txBody>
      </p:sp>
      <p:sp>
        <p:nvSpPr>
          <p:cNvPr id="6" name="CuadroTexto 5"/>
          <p:cNvSpPr txBox="1"/>
          <p:nvPr/>
        </p:nvSpPr>
        <p:spPr>
          <a:xfrm>
            <a:off x="2219615" y="2718879"/>
            <a:ext cx="47699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err="1"/>
              <a:t>Impact</a:t>
            </a:r>
            <a:r>
              <a:rPr lang="es-ES_tradnl" sz="2400" b="1" dirty="0"/>
              <a:t> of </a:t>
            </a:r>
            <a:r>
              <a:rPr lang="es-ES_tradnl" sz="2400" b="1" dirty="0" err="1"/>
              <a:t>Pacific</a:t>
            </a:r>
            <a:r>
              <a:rPr lang="es-ES_tradnl" sz="2400" b="1" dirty="0"/>
              <a:t> </a:t>
            </a:r>
            <a:r>
              <a:rPr lang="es-ES_tradnl" sz="2400" b="1" dirty="0" err="1"/>
              <a:t>water</a:t>
            </a:r>
            <a:r>
              <a:rPr lang="es-ES_tradnl" sz="2400" b="1" dirty="0"/>
              <a:t> </a:t>
            </a:r>
            <a:r>
              <a:rPr lang="es-ES_tradnl" sz="2400" b="1" dirty="0" err="1"/>
              <a:t>inflow</a:t>
            </a:r>
            <a:r>
              <a:rPr lang="es-ES_tradnl" sz="2400" b="1" dirty="0"/>
              <a:t>?</a:t>
            </a:r>
          </a:p>
          <a:p>
            <a:pPr algn="ctr"/>
            <a:r>
              <a:rPr lang="es-ES_tradnl" sz="1600" u="sng" dirty="0" err="1"/>
              <a:t>Increase</a:t>
            </a:r>
            <a:r>
              <a:rPr lang="es-ES_tradnl" sz="1600" u="sng" dirty="0"/>
              <a:t> in Bering </a:t>
            </a:r>
            <a:r>
              <a:rPr lang="es-ES_tradnl" sz="1600" u="sng" dirty="0" err="1"/>
              <a:t>strait</a:t>
            </a:r>
            <a:r>
              <a:rPr lang="es-ES_tradnl" sz="1600" u="sng" dirty="0"/>
              <a:t> </a:t>
            </a:r>
            <a:r>
              <a:rPr lang="es-ES_tradnl" sz="1600" u="sng" dirty="0" err="1"/>
              <a:t>inflow</a:t>
            </a:r>
            <a:r>
              <a:rPr lang="es-ES_tradnl" sz="1600" u="sng" dirty="0"/>
              <a:t>  </a:t>
            </a:r>
          </a:p>
          <a:p>
            <a:pPr algn="ctr"/>
            <a:r>
              <a:rPr lang="es-ES_tradnl" sz="1600" dirty="0" err="1"/>
              <a:t>Nutrient</a:t>
            </a:r>
            <a:r>
              <a:rPr lang="es-ES_tradnl" sz="1600" dirty="0"/>
              <a:t> </a:t>
            </a:r>
            <a:r>
              <a:rPr lang="es-ES_tradnl" sz="1600" dirty="0" err="1"/>
              <a:t>increase</a:t>
            </a:r>
            <a:endParaRPr lang="es-ES_tradnl" sz="1600" dirty="0"/>
          </a:p>
          <a:p>
            <a:pPr algn="ctr"/>
            <a:endParaRPr lang="es-ES" sz="1100" b="1" dirty="0"/>
          </a:p>
          <a:p>
            <a:pPr lvl="0" algn="ctr"/>
            <a:endParaRPr lang="es-ES" sz="1100" dirty="0"/>
          </a:p>
          <a:p>
            <a:endParaRPr lang="fr-FR" dirty="0"/>
          </a:p>
        </p:txBody>
      </p:sp>
      <p:sp>
        <p:nvSpPr>
          <p:cNvPr id="7" name="CuadroTexto 6"/>
          <p:cNvSpPr txBox="1"/>
          <p:nvPr/>
        </p:nvSpPr>
        <p:spPr>
          <a:xfrm>
            <a:off x="2281234" y="3877884"/>
            <a:ext cx="482596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err="1"/>
              <a:t>Impact</a:t>
            </a:r>
            <a:r>
              <a:rPr lang="es-ES_tradnl" sz="2400" b="1" dirty="0"/>
              <a:t> of </a:t>
            </a:r>
            <a:r>
              <a:rPr lang="es-ES_tradnl" sz="2400" b="1" dirty="0" err="1"/>
              <a:t>atmospheric</a:t>
            </a:r>
            <a:r>
              <a:rPr lang="es-ES_tradnl" sz="2400" b="1" dirty="0"/>
              <a:t> </a:t>
            </a:r>
            <a:r>
              <a:rPr lang="es-ES_tradnl" sz="2400" b="1" dirty="0" err="1"/>
              <a:t>forcing</a:t>
            </a:r>
            <a:r>
              <a:rPr lang="es-ES_tradnl" sz="2400" b="1" dirty="0"/>
              <a:t>?</a:t>
            </a:r>
            <a:endParaRPr lang="es-ES" sz="2400" b="1" dirty="0"/>
          </a:p>
          <a:p>
            <a:pPr lvl="0" algn="ctr"/>
            <a:r>
              <a:rPr lang="es-ES_tradnl" sz="1600" u="sng" dirty="0" err="1"/>
              <a:t>Increased</a:t>
            </a:r>
            <a:r>
              <a:rPr lang="es-ES_tradnl" sz="1600" u="sng" dirty="0"/>
              <a:t> </a:t>
            </a:r>
            <a:r>
              <a:rPr lang="es-ES_tradnl" sz="1600" u="sng" dirty="0" err="1"/>
              <a:t>wind</a:t>
            </a:r>
            <a:r>
              <a:rPr lang="es-ES_tradnl" sz="1600" u="sng" dirty="0"/>
              <a:t> and </a:t>
            </a:r>
            <a:r>
              <a:rPr lang="es-ES_tradnl" sz="1600" u="sng" dirty="0" err="1"/>
              <a:t>storms</a:t>
            </a:r>
            <a:endParaRPr lang="es-ES_tradnl" sz="1600" u="sng" dirty="0"/>
          </a:p>
          <a:p>
            <a:pPr lvl="0" algn="ctr"/>
            <a:r>
              <a:rPr lang="es-ES_tradnl" sz="1600" dirty="0"/>
              <a:t>Vertical </a:t>
            </a:r>
            <a:r>
              <a:rPr lang="es-ES_tradnl" sz="1600" dirty="0" err="1"/>
              <a:t>mixing</a:t>
            </a:r>
            <a:r>
              <a:rPr lang="es-ES_tradnl" sz="1600" dirty="0"/>
              <a:t> and </a:t>
            </a:r>
            <a:r>
              <a:rPr lang="es-ES_tradnl" sz="1600" dirty="0" err="1"/>
              <a:t>upwelling</a:t>
            </a:r>
            <a:r>
              <a:rPr lang="es-ES_tradnl" sz="1600" dirty="0"/>
              <a:t> </a:t>
            </a:r>
            <a:r>
              <a:rPr lang="es-ES_tradnl" sz="1600" dirty="0" err="1"/>
              <a:t>increase</a:t>
            </a:r>
            <a:endParaRPr lang="es-ES_tradnl" sz="1600" dirty="0"/>
          </a:p>
          <a:p>
            <a:pPr lvl="0" algn="ctr"/>
            <a:endParaRPr lang="es-ES" sz="1100" b="1" dirty="0"/>
          </a:p>
          <a:p>
            <a:endParaRPr lang="fr-FR" dirty="0"/>
          </a:p>
        </p:txBody>
      </p:sp>
      <p:sp>
        <p:nvSpPr>
          <p:cNvPr id="8" name="CuadroTexto 7"/>
          <p:cNvSpPr txBox="1"/>
          <p:nvPr/>
        </p:nvSpPr>
        <p:spPr>
          <a:xfrm>
            <a:off x="448235" y="5913403"/>
            <a:ext cx="8486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I</a:t>
            </a:r>
            <a:r>
              <a:rPr lang="is-IS" sz="2800" b="1" dirty="0">
                <a:solidFill>
                  <a:srgbClr val="FF0000"/>
                </a:solidFill>
              </a:rPr>
              <a:t>mportance of long-term consistent monitoring</a:t>
            </a:r>
            <a:endParaRPr lang="es-ES" sz="1600" dirty="0"/>
          </a:p>
          <a:p>
            <a:endParaRPr lang="fr-FR" dirty="0"/>
          </a:p>
        </p:txBody>
      </p:sp>
      <p:sp>
        <p:nvSpPr>
          <p:cNvPr id="2" name="CuadroTexto 1"/>
          <p:cNvSpPr txBox="1"/>
          <p:nvPr/>
        </p:nvSpPr>
        <p:spPr>
          <a:xfrm>
            <a:off x="1653028" y="4954834"/>
            <a:ext cx="6113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Differences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shelves</a:t>
            </a:r>
            <a:r>
              <a:rPr lang="fr-FR" sz="2400" b="1" dirty="0" smtClean="0"/>
              <a:t> and basin?</a:t>
            </a:r>
          </a:p>
          <a:p>
            <a:pPr algn="ctr"/>
            <a:r>
              <a:rPr lang="fr-FR" sz="1600" dirty="0" err="1" smtClean="0"/>
              <a:t>Oligotrophy</a:t>
            </a:r>
            <a:r>
              <a:rPr lang="fr-FR" sz="1600" dirty="0" smtClean="0"/>
              <a:t> vs </a:t>
            </a:r>
            <a:r>
              <a:rPr lang="fr-FR" sz="1600" dirty="0" err="1" smtClean="0"/>
              <a:t>eutrophy</a:t>
            </a:r>
            <a:endParaRPr lang="fr-FR" sz="1600" dirty="0"/>
          </a:p>
          <a:p>
            <a:pPr algn="ctr"/>
            <a:r>
              <a:rPr lang="fr-FR" sz="1600" dirty="0" smtClean="0"/>
              <a:t>Stratification vs upwelling</a:t>
            </a:r>
          </a:p>
          <a:p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966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-532338"/>
            <a:ext cx="8042276" cy="1336956"/>
          </a:xfrm>
        </p:spPr>
        <p:txBody>
          <a:bodyPr/>
          <a:lstStyle/>
          <a:p>
            <a:r>
              <a:rPr lang="fr-FR" dirty="0" err="1" smtClean="0"/>
              <a:t>Bibliography</a:t>
            </a: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804618"/>
            <a:ext cx="8042276" cy="52917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000" dirty="0">
                <a:solidFill>
                  <a:srgbClr val="000000"/>
                </a:solidFill>
              </a:rPr>
              <a:t>Arrigo </a:t>
            </a:r>
            <a:r>
              <a:rPr lang="fr-FR" sz="1000" dirty="0" smtClean="0">
                <a:solidFill>
                  <a:srgbClr val="000000"/>
                </a:solidFill>
              </a:rPr>
              <a:t>K.R.</a:t>
            </a:r>
            <a:r>
              <a:rPr lang="fr-FR" sz="1000" dirty="0">
                <a:solidFill>
                  <a:srgbClr val="000000"/>
                </a:solidFill>
              </a:rPr>
              <a:t>, van </a:t>
            </a:r>
            <a:r>
              <a:rPr lang="fr-FR" sz="1000" dirty="0" err="1">
                <a:solidFill>
                  <a:srgbClr val="000000"/>
                </a:solidFill>
              </a:rPr>
              <a:t>Dijken</a:t>
            </a:r>
            <a:r>
              <a:rPr lang="fr-FR" sz="1000" dirty="0">
                <a:solidFill>
                  <a:srgbClr val="000000"/>
                </a:solidFill>
              </a:rPr>
              <a:t> J.L., 2015. </a:t>
            </a:r>
            <a:r>
              <a:rPr lang="fr-FR" sz="1000" dirty="0" err="1">
                <a:solidFill>
                  <a:srgbClr val="000000"/>
                </a:solidFill>
              </a:rPr>
              <a:t>Continued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increases</a:t>
            </a:r>
            <a:r>
              <a:rPr lang="fr-FR" sz="1000" dirty="0">
                <a:solidFill>
                  <a:srgbClr val="000000"/>
                </a:solidFill>
              </a:rPr>
              <a:t> in </a:t>
            </a:r>
            <a:r>
              <a:rPr lang="fr-FR" sz="1000" dirty="0" err="1">
                <a:solidFill>
                  <a:srgbClr val="000000"/>
                </a:solidFill>
              </a:rPr>
              <a:t>Arctic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Ocean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primary</a:t>
            </a:r>
            <a:r>
              <a:rPr lang="fr-FR" sz="1000" dirty="0">
                <a:solidFill>
                  <a:srgbClr val="000000"/>
                </a:solidFill>
              </a:rPr>
              <a:t> production. Progress. </a:t>
            </a:r>
            <a:r>
              <a:rPr lang="fr-FR" sz="1000" dirty="0" err="1">
                <a:solidFill>
                  <a:srgbClr val="000000"/>
                </a:solidFill>
              </a:rPr>
              <a:t>Oceanogr</a:t>
            </a:r>
            <a:r>
              <a:rPr lang="fr-FR" sz="1000" dirty="0">
                <a:solidFill>
                  <a:srgbClr val="000000"/>
                </a:solidFill>
              </a:rPr>
              <a:t>. 136: 60-70</a:t>
            </a:r>
          </a:p>
          <a:p>
            <a:pPr marL="0" indent="0" algn="just">
              <a:buNone/>
            </a:pPr>
            <a:r>
              <a:rPr lang="fr-FR" sz="1000" dirty="0" smtClean="0">
                <a:solidFill>
                  <a:srgbClr val="000000"/>
                </a:solidFill>
              </a:rPr>
              <a:t>Arrigo</a:t>
            </a:r>
            <a:r>
              <a:rPr lang="fr-FR" sz="1000" dirty="0">
                <a:solidFill>
                  <a:srgbClr val="000000"/>
                </a:solidFill>
              </a:rPr>
              <a:t>, K.R., </a:t>
            </a:r>
            <a:r>
              <a:rPr lang="fr-FR" sz="1000" dirty="0" err="1">
                <a:solidFill>
                  <a:srgbClr val="000000"/>
                </a:solidFill>
              </a:rPr>
              <a:t>Perovich</a:t>
            </a:r>
            <a:r>
              <a:rPr lang="fr-FR" sz="1000" dirty="0">
                <a:solidFill>
                  <a:srgbClr val="000000"/>
                </a:solidFill>
              </a:rPr>
              <a:t>, D.K., </a:t>
            </a:r>
            <a:r>
              <a:rPr lang="fr-FR" sz="1000" dirty="0" err="1">
                <a:solidFill>
                  <a:srgbClr val="000000"/>
                </a:solidFill>
              </a:rPr>
              <a:t>Pickart</a:t>
            </a:r>
            <a:r>
              <a:rPr lang="fr-FR" sz="1000" dirty="0">
                <a:solidFill>
                  <a:srgbClr val="000000"/>
                </a:solidFill>
              </a:rPr>
              <a:t>, R.S., Brown, Z.W., van </a:t>
            </a:r>
            <a:r>
              <a:rPr lang="fr-FR" sz="1000" dirty="0" err="1">
                <a:solidFill>
                  <a:srgbClr val="000000"/>
                </a:solidFill>
              </a:rPr>
              <a:t>Dijken</a:t>
            </a:r>
            <a:r>
              <a:rPr lang="fr-FR" sz="1000" dirty="0">
                <a:solidFill>
                  <a:srgbClr val="000000"/>
                </a:solidFill>
              </a:rPr>
              <a:t>, G.L., Lowry, K.E.</a:t>
            </a:r>
            <a:r>
              <a:rPr lang="fr-FR" sz="1000" dirty="0" smtClean="0">
                <a:solidFill>
                  <a:srgbClr val="000000"/>
                </a:solidFill>
              </a:rPr>
              <a:t>, Mills</a:t>
            </a:r>
            <a:r>
              <a:rPr lang="fr-FR" sz="1000" dirty="0">
                <a:solidFill>
                  <a:srgbClr val="000000"/>
                </a:solidFill>
              </a:rPr>
              <a:t>, M.M., Palmer, M.A., </a:t>
            </a:r>
            <a:r>
              <a:rPr lang="fr-FR" sz="1000" dirty="0" err="1">
                <a:solidFill>
                  <a:srgbClr val="000000"/>
                </a:solidFill>
              </a:rPr>
              <a:t>Balch</a:t>
            </a:r>
            <a:r>
              <a:rPr lang="fr-FR" sz="1000" dirty="0">
                <a:solidFill>
                  <a:srgbClr val="000000"/>
                </a:solidFill>
              </a:rPr>
              <a:t>, W.M., Bates, N.R., </a:t>
            </a:r>
            <a:r>
              <a:rPr lang="fr-FR" sz="1000" dirty="0" err="1">
                <a:solidFill>
                  <a:srgbClr val="000000"/>
                </a:solidFill>
              </a:rPr>
              <a:t>Benitez</a:t>
            </a:r>
            <a:r>
              <a:rPr lang="fr-FR" sz="1000" dirty="0">
                <a:solidFill>
                  <a:srgbClr val="000000"/>
                </a:solidFill>
              </a:rPr>
              <a:t>-Nelson, C.R., </a:t>
            </a:r>
            <a:r>
              <a:rPr lang="fr-FR" sz="1000" dirty="0" err="1">
                <a:solidFill>
                  <a:srgbClr val="000000"/>
                </a:solidFill>
              </a:rPr>
              <a:t>Brownlee</a:t>
            </a:r>
            <a:r>
              <a:rPr lang="fr-FR" sz="1000" dirty="0" smtClean="0">
                <a:solidFill>
                  <a:srgbClr val="000000"/>
                </a:solidFill>
              </a:rPr>
              <a:t>, E</a:t>
            </a:r>
            <a:r>
              <a:rPr lang="fr-FR" sz="1000" dirty="0">
                <a:solidFill>
                  <a:srgbClr val="000000"/>
                </a:solidFill>
              </a:rPr>
              <a:t>., Frey, K.E., </a:t>
            </a:r>
            <a:r>
              <a:rPr lang="fr-FR" sz="1000" dirty="0" err="1">
                <a:solidFill>
                  <a:srgbClr val="000000"/>
                </a:solidFill>
              </a:rPr>
              <a:t>Laney</a:t>
            </a:r>
            <a:r>
              <a:rPr lang="fr-FR" sz="1000" dirty="0">
                <a:solidFill>
                  <a:srgbClr val="000000"/>
                </a:solidFill>
              </a:rPr>
              <a:t>, S.R., Mathis, J., </a:t>
            </a:r>
            <a:r>
              <a:rPr lang="fr-FR" sz="1000" dirty="0" err="1">
                <a:solidFill>
                  <a:srgbClr val="000000"/>
                </a:solidFill>
              </a:rPr>
              <a:t>Matsuoka</a:t>
            </a:r>
            <a:r>
              <a:rPr lang="fr-FR" sz="1000" dirty="0">
                <a:solidFill>
                  <a:srgbClr val="000000"/>
                </a:solidFill>
              </a:rPr>
              <a:t>, A., Mitchell, B.G., Moore, G.W.K.</a:t>
            </a:r>
            <a:r>
              <a:rPr lang="fr-FR" sz="1000" dirty="0" smtClean="0">
                <a:solidFill>
                  <a:srgbClr val="000000"/>
                </a:solidFill>
              </a:rPr>
              <a:t>, Reynolds</a:t>
            </a:r>
            <a:r>
              <a:rPr lang="fr-FR" sz="1000" dirty="0">
                <a:solidFill>
                  <a:srgbClr val="000000"/>
                </a:solidFill>
              </a:rPr>
              <a:t>, R.A., </a:t>
            </a:r>
            <a:r>
              <a:rPr lang="fr-FR" sz="1000" dirty="0" err="1">
                <a:solidFill>
                  <a:srgbClr val="000000"/>
                </a:solidFill>
              </a:rPr>
              <a:t>Sosik</a:t>
            </a:r>
            <a:r>
              <a:rPr lang="fr-FR" sz="1000" dirty="0">
                <a:solidFill>
                  <a:srgbClr val="000000"/>
                </a:solidFill>
              </a:rPr>
              <a:t>, H.M., Swift, J.H., 2014. </a:t>
            </a:r>
            <a:r>
              <a:rPr lang="fr-FR" sz="1000" dirty="0" err="1">
                <a:solidFill>
                  <a:srgbClr val="000000"/>
                </a:solidFill>
              </a:rPr>
              <a:t>Phytoplankton</a:t>
            </a:r>
            <a:r>
              <a:rPr lang="fr-FR" sz="1000" dirty="0">
                <a:solidFill>
                  <a:srgbClr val="000000"/>
                </a:solidFill>
              </a:rPr>
              <a:t> blooms </a:t>
            </a:r>
            <a:r>
              <a:rPr lang="fr-FR" sz="1000" dirty="0" err="1">
                <a:solidFill>
                  <a:srgbClr val="000000"/>
                </a:solidFill>
              </a:rPr>
              <a:t>beneath</a:t>
            </a:r>
            <a:r>
              <a:rPr lang="fr-FR" sz="1000" dirty="0">
                <a:solidFill>
                  <a:srgbClr val="000000"/>
                </a:solidFill>
              </a:rPr>
              <a:t> the </a:t>
            </a:r>
            <a:r>
              <a:rPr lang="fr-FR" sz="1000" dirty="0" err="1" smtClean="0">
                <a:solidFill>
                  <a:srgbClr val="000000"/>
                </a:solidFill>
              </a:rPr>
              <a:t>sea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 smtClean="0">
                <a:solidFill>
                  <a:srgbClr val="000000"/>
                </a:solidFill>
              </a:rPr>
              <a:t>ice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>
                <a:solidFill>
                  <a:srgbClr val="000000"/>
                </a:solidFill>
              </a:rPr>
              <a:t>in the </a:t>
            </a:r>
            <a:r>
              <a:rPr lang="fr-FR" sz="1000" dirty="0" err="1">
                <a:solidFill>
                  <a:srgbClr val="000000"/>
                </a:solidFill>
              </a:rPr>
              <a:t>Chukchi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sea</a:t>
            </a:r>
            <a:r>
              <a:rPr lang="fr-FR" sz="1000" dirty="0">
                <a:solidFill>
                  <a:srgbClr val="000000"/>
                </a:solidFill>
              </a:rPr>
              <a:t>. </a:t>
            </a:r>
            <a:r>
              <a:rPr lang="fr-FR" sz="1000" dirty="0" err="1">
                <a:solidFill>
                  <a:srgbClr val="000000"/>
                </a:solidFill>
              </a:rPr>
              <a:t>Deep-Sea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Res</a:t>
            </a:r>
            <a:r>
              <a:rPr lang="fr-FR" sz="1000" dirty="0">
                <a:solidFill>
                  <a:srgbClr val="000000"/>
                </a:solidFill>
              </a:rPr>
              <a:t>. II 105, 1–16. </a:t>
            </a:r>
            <a:r>
              <a:rPr lang="fr-FR" sz="1000" dirty="0">
                <a:solidFill>
                  <a:srgbClr val="000000"/>
                </a:solidFill>
                <a:hlinkClick r:id="rId2"/>
              </a:rPr>
              <a:t>https://doi.org/10.1016/</a:t>
            </a:r>
            <a:r>
              <a:rPr lang="fr-FR" sz="1000" dirty="0" smtClean="0">
                <a:solidFill>
                  <a:srgbClr val="000000"/>
                </a:solidFill>
                <a:hlinkClick r:id="rId2"/>
              </a:rPr>
              <a:t>j.dsr2</a:t>
            </a:r>
            <a:r>
              <a:rPr lang="fr-FR" sz="1000" dirty="0" smtClean="0">
                <a:solidFill>
                  <a:srgbClr val="000000"/>
                </a:solidFill>
              </a:rPr>
              <a:t>. </a:t>
            </a:r>
            <a:r>
              <a:rPr lang="hr-HR" sz="1000" dirty="0" smtClean="0">
                <a:solidFill>
                  <a:srgbClr val="000000"/>
                </a:solidFill>
              </a:rPr>
              <a:t>2014.03.018.</a:t>
            </a:r>
          </a:p>
          <a:p>
            <a:pPr marL="0" indent="0" algn="just">
              <a:buNone/>
            </a:pPr>
            <a:r>
              <a:rPr lang="fr-FR" sz="1000" dirty="0" err="1">
                <a:solidFill>
                  <a:srgbClr val="000000"/>
                </a:solidFill>
              </a:rPr>
              <a:t>Carmack</a:t>
            </a:r>
            <a:r>
              <a:rPr lang="fr-FR" sz="1000" dirty="0">
                <a:solidFill>
                  <a:srgbClr val="000000"/>
                </a:solidFill>
              </a:rPr>
              <a:t>, E., </a:t>
            </a:r>
            <a:r>
              <a:rPr lang="fr-FR" sz="1000" dirty="0" err="1">
                <a:solidFill>
                  <a:srgbClr val="000000"/>
                </a:solidFill>
              </a:rPr>
              <a:t>Wassmann</a:t>
            </a:r>
            <a:r>
              <a:rPr lang="fr-FR" sz="1000" dirty="0">
                <a:solidFill>
                  <a:srgbClr val="000000"/>
                </a:solidFill>
              </a:rPr>
              <a:t>, P., 2006. Food </a:t>
            </a:r>
            <a:r>
              <a:rPr lang="fr-FR" sz="1000" dirty="0" err="1">
                <a:solidFill>
                  <a:srgbClr val="000000"/>
                </a:solidFill>
              </a:rPr>
              <a:t>webs</a:t>
            </a:r>
            <a:r>
              <a:rPr lang="fr-FR" sz="1000" dirty="0">
                <a:solidFill>
                  <a:srgbClr val="000000"/>
                </a:solidFill>
              </a:rPr>
              <a:t> and </a:t>
            </a:r>
            <a:r>
              <a:rPr lang="fr-FR" sz="1000" dirty="0" err="1">
                <a:solidFill>
                  <a:srgbClr val="000000"/>
                </a:solidFill>
              </a:rPr>
              <a:t>physical</a:t>
            </a:r>
            <a:r>
              <a:rPr lang="fr-FR" sz="1000" dirty="0">
                <a:solidFill>
                  <a:srgbClr val="000000"/>
                </a:solidFill>
              </a:rPr>
              <a:t>–</a:t>
            </a:r>
            <a:r>
              <a:rPr lang="fr-FR" sz="1000" dirty="0" err="1">
                <a:solidFill>
                  <a:srgbClr val="000000"/>
                </a:solidFill>
              </a:rPr>
              <a:t>biological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coupling</a:t>
            </a:r>
            <a:r>
              <a:rPr lang="fr-FR" sz="1000" dirty="0">
                <a:solidFill>
                  <a:srgbClr val="000000"/>
                </a:solidFill>
              </a:rPr>
              <a:t> on pan-</a:t>
            </a:r>
            <a:r>
              <a:rPr lang="fr-FR" sz="1000" dirty="0" err="1">
                <a:solidFill>
                  <a:srgbClr val="000000"/>
                </a:solidFill>
              </a:rPr>
              <a:t>Arctic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shelves</a:t>
            </a:r>
            <a:r>
              <a:rPr lang="fr-FR" sz="1000" dirty="0">
                <a:solidFill>
                  <a:srgbClr val="000000"/>
                </a:solidFill>
              </a:rPr>
              <a:t>: </a:t>
            </a:r>
            <a:r>
              <a:rPr lang="fr-FR" sz="1000" dirty="0" err="1">
                <a:solidFill>
                  <a:srgbClr val="000000"/>
                </a:solidFill>
              </a:rPr>
              <a:t>unifying</a:t>
            </a:r>
            <a:r>
              <a:rPr lang="fr-FR" sz="1000" dirty="0">
                <a:solidFill>
                  <a:srgbClr val="000000"/>
                </a:solidFill>
              </a:rPr>
              <a:t> concepts and </a:t>
            </a:r>
            <a:r>
              <a:rPr lang="fr-FR" sz="1000" dirty="0" err="1">
                <a:solidFill>
                  <a:srgbClr val="000000"/>
                </a:solidFill>
              </a:rPr>
              <a:t>comprehensive</a:t>
            </a:r>
            <a:r>
              <a:rPr lang="fr-FR" sz="1000" dirty="0">
                <a:solidFill>
                  <a:srgbClr val="000000"/>
                </a:solidFill>
              </a:rPr>
              <a:t> perspectives. Progress. </a:t>
            </a:r>
            <a:r>
              <a:rPr lang="hr-HR" sz="1000" dirty="0">
                <a:solidFill>
                  <a:srgbClr val="000000"/>
                </a:solidFill>
              </a:rPr>
              <a:t>Oceanogr. 71, 446–477.</a:t>
            </a:r>
          </a:p>
          <a:p>
            <a:pPr marL="0" indent="0" algn="just">
              <a:buNone/>
            </a:pPr>
            <a:r>
              <a:rPr lang="fr-FR" sz="1000" dirty="0" err="1" smtClean="0">
                <a:solidFill>
                  <a:srgbClr val="000000"/>
                </a:solidFill>
              </a:rPr>
              <a:t>Codispoti</a:t>
            </a:r>
            <a:r>
              <a:rPr lang="fr-FR" sz="1000" dirty="0">
                <a:solidFill>
                  <a:srgbClr val="000000"/>
                </a:solidFill>
              </a:rPr>
              <a:t>, L.A., Kelly, V., </a:t>
            </a:r>
            <a:r>
              <a:rPr lang="fr-FR" sz="1000" dirty="0" err="1">
                <a:solidFill>
                  <a:srgbClr val="000000"/>
                </a:solidFill>
              </a:rPr>
              <a:t>Thessen</a:t>
            </a:r>
            <a:r>
              <a:rPr lang="fr-FR" sz="1000" dirty="0">
                <a:solidFill>
                  <a:srgbClr val="000000"/>
                </a:solidFill>
              </a:rPr>
              <a:t>, A., </a:t>
            </a:r>
            <a:r>
              <a:rPr lang="fr-FR" sz="1000" dirty="0" err="1">
                <a:solidFill>
                  <a:srgbClr val="000000"/>
                </a:solidFill>
              </a:rPr>
              <a:t>Matrai</a:t>
            </a:r>
            <a:r>
              <a:rPr lang="fr-FR" sz="1000" dirty="0">
                <a:solidFill>
                  <a:srgbClr val="000000"/>
                </a:solidFill>
              </a:rPr>
              <a:t>, P., </a:t>
            </a:r>
            <a:r>
              <a:rPr lang="fr-FR" sz="1000" dirty="0" err="1">
                <a:solidFill>
                  <a:srgbClr val="000000"/>
                </a:solidFill>
              </a:rPr>
              <a:t>Suttles</a:t>
            </a:r>
            <a:r>
              <a:rPr lang="fr-FR" sz="1000" dirty="0">
                <a:solidFill>
                  <a:srgbClr val="000000"/>
                </a:solidFill>
              </a:rPr>
              <a:t>, S., Hill, V., Steele, M., Light, B.</a:t>
            </a:r>
            <a:r>
              <a:rPr lang="fr-FR" sz="1000" dirty="0" smtClean="0">
                <a:solidFill>
                  <a:srgbClr val="000000"/>
                </a:solidFill>
              </a:rPr>
              <a:t>, 2013</a:t>
            </a:r>
            <a:r>
              <a:rPr lang="fr-FR" sz="1000" dirty="0">
                <a:solidFill>
                  <a:srgbClr val="000000"/>
                </a:solidFill>
              </a:rPr>
              <a:t>. </a:t>
            </a:r>
            <a:r>
              <a:rPr lang="fr-FR" sz="1000" dirty="0" err="1">
                <a:solidFill>
                  <a:srgbClr val="000000"/>
                </a:solidFill>
              </a:rPr>
              <a:t>Synthesis</a:t>
            </a:r>
            <a:r>
              <a:rPr lang="fr-FR" sz="1000" dirty="0">
                <a:solidFill>
                  <a:srgbClr val="000000"/>
                </a:solidFill>
              </a:rPr>
              <a:t> of </a:t>
            </a:r>
            <a:r>
              <a:rPr lang="fr-FR" sz="1000" dirty="0" err="1">
                <a:solidFill>
                  <a:srgbClr val="000000"/>
                </a:solidFill>
              </a:rPr>
              <a:t>primary</a:t>
            </a:r>
            <a:r>
              <a:rPr lang="fr-FR" sz="1000" dirty="0">
                <a:solidFill>
                  <a:srgbClr val="000000"/>
                </a:solidFill>
              </a:rPr>
              <a:t> production in the </a:t>
            </a:r>
            <a:r>
              <a:rPr lang="fr-FR" sz="1000" dirty="0" err="1">
                <a:solidFill>
                  <a:srgbClr val="000000"/>
                </a:solidFill>
              </a:rPr>
              <a:t>Arctic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Ocean</a:t>
            </a:r>
            <a:r>
              <a:rPr lang="fr-FR" sz="1000" dirty="0">
                <a:solidFill>
                  <a:srgbClr val="000000"/>
                </a:solidFill>
              </a:rPr>
              <a:t>: iii. Nitrate and </a:t>
            </a:r>
            <a:r>
              <a:rPr lang="fr-FR" sz="1000" dirty="0" smtClean="0">
                <a:solidFill>
                  <a:srgbClr val="000000"/>
                </a:solidFill>
              </a:rPr>
              <a:t>phosphate </a:t>
            </a:r>
            <a:r>
              <a:rPr lang="fr-FR" sz="1000" dirty="0" err="1" smtClean="0">
                <a:solidFill>
                  <a:srgbClr val="000000"/>
                </a:solidFill>
              </a:rPr>
              <a:t>based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estimates</a:t>
            </a:r>
            <a:r>
              <a:rPr lang="fr-FR" sz="1000" dirty="0">
                <a:solidFill>
                  <a:srgbClr val="000000"/>
                </a:solidFill>
              </a:rPr>
              <a:t> of net </a:t>
            </a:r>
            <a:r>
              <a:rPr lang="fr-FR" sz="1000" dirty="0" err="1">
                <a:solidFill>
                  <a:srgbClr val="000000"/>
                </a:solidFill>
              </a:rPr>
              <a:t>community</a:t>
            </a:r>
            <a:r>
              <a:rPr lang="fr-FR" sz="1000" dirty="0">
                <a:solidFill>
                  <a:srgbClr val="000000"/>
                </a:solidFill>
              </a:rPr>
              <a:t> production. Progress. </a:t>
            </a:r>
            <a:r>
              <a:rPr lang="fr-FR" sz="1000" dirty="0" err="1">
                <a:solidFill>
                  <a:srgbClr val="000000"/>
                </a:solidFill>
              </a:rPr>
              <a:t>Oceanogr</a:t>
            </a:r>
            <a:r>
              <a:rPr lang="fr-FR" sz="1000" dirty="0">
                <a:solidFill>
                  <a:srgbClr val="000000"/>
                </a:solidFill>
              </a:rPr>
              <a:t>. 1–25. 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fr-FR" sz="1000" dirty="0" smtClean="0">
                <a:solidFill>
                  <a:srgbClr val="000000"/>
                </a:solidFill>
                <a:hlinkClick r:id="rId3"/>
              </a:rPr>
              <a:t>doi</a:t>
            </a:r>
            <a:r>
              <a:rPr lang="fr-FR" sz="1000" dirty="0" smtClean="0">
                <a:solidFill>
                  <a:srgbClr val="000000"/>
                </a:solidFill>
              </a:rPr>
              <a:t>. </a:t>
            </a:r>
            <a:r>
              <a:rPr lang="hr-HR" sz="1000" dirty="0" smtClean="0">
                <a:solidFill>
                  <a:srgbClr val="000000"/>
                </a:solidFill>
              </a:rPr>
              <a:t>org</a:t>
            </a:r>
            <a:r>
              <a:rPr lang="hr-HR" sz="1000" dirty="0">
                <a:solidFill>
                  <a:srgbClr val="000000"/>
                </a:solidFill>
              </a:rPr>
              <a:t>/10.1016/j.pocean.2012.11.006</a:t>
            </a:r>
            <a:r>
              <a:rPr lang="hr-HR" sz="10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1000" dirty="0" err="1">
                <a:solidFill>
                  <a:srgbClr val="000000"/>
                </a:solidFill>
              </a:rPr>
              <a:t>Coupel</a:t>
            </a:r>
            <a:r>
              <a:rPr lang="fr-FR" sz="1000" dirty="0">
                <a:solidFill>
                  <a:srgbClr val="000000"/>
                </a:solidFill>
              </a:rPr>
              <a:t>, P., Ruiz-</a:t>
            </a:r>
            <a:r>
              <a:rPr lang="fr-FR" sz="1000" dirty="0" err="1">
                <a:solidFill>
                  <a:srgbClr val="000000"/>
                </a:solidFill>
              </a:rPr>
              <a:t>Pino</a:t>
            </a:r>
            <a:r>
              <a:rPr lang="fr-FR" sz="1000" dirty="0">
                <a:solidFill>
                  <a:srgbClr val="000000"/>
                </a:solidFill>
              </a:rPr>
              <a:t>, D., </a:t>
            </a:r>
            <a:r>
              <a:rPr lang="fr-FR" sz="1000" dirty="0" err="1">
                <a:solidFill>
                  <a:srgbClr val="000000"/>
                </a:solidFill>
              </a:rPr>
              <a:t>Sicre</a:t>
            </a:r>
            <a:r>
              <a:rPr lang="fr-FR" sz="1000" dirty="0">
                <a:solidFill>
                  <a:srgbClr val="000000"/>
                </a:solidFill>
              </a:rPr>
              <a:t>, M. A., Chen, J. F., Lee, S. H., </a:t>
            </a:r>
            <a:r>
              <a:rPr lang="fr-FR" sz="1000" dirty="0" err="1">
                <a:solidFill>
                  <a:srgbClr val="000000"/>
                </a:solidFill>
              </a:rPr>
              <a:t>Schiffrine</a:t>
            </a:r>
            <a:r>
              <a:rPr lang="fr-FR" sz="1000" dirty="0">
                <a:solidFill>
                  <a:srgbClr val="000000"/>
                </a:solidFill>
              </a:rPr>
              <a:t>, N., Li, H. L., and </a:t>
            </a:r>
            <a:r>
              <a:rPr lang="fr-FR" sz="1000" dirty="0" err="1">
                <a:solidFill>
                  <a:srgbClr val="000000"/>
                </a:solidFill>
              </a:rPr>
              <a:t>Gascard</a:t>
            </a:r>
            <a:r>
              <a:rPr lang="fr-FR" sz="1000" dirty="0">
                <a:solidFill>
                  <a:srgbClr val="000000"/>
                </a:solidFill>
              </a:rPr>
              <a:t>, J. C., 2015. The impact of </a:t>
            </a:r>
            <a:r>
              <a:rPr lang="fr-FR" sz="1000" dirty="0" err="1">
                <a:solidFill>
                  <a:srgbClr val="000000"/>
                </a:solidFill>
              </a:rPr>
              <a:t>freshening</a:t>
            </a:r>
            <a:r>
              <a:rPr lang="fr-FR" sz="1000" dirty="0">
                <a:solidFill>
                  <a:srgbClr val="000000"/>
                </a:solidFill>
              </a:rPr>
              <a:t> on </a:t>
            </a:r>
            <a:r>
              <a:rPr lang="fr-FR" sz="1000" dirty="0" err="1">
                <a:solidFill>
                  <a:srgbClr val="000000"/>
                </a:solidFill>
              </a:rPr>
              <a:t>phytoplankton</a:t>
            </a:r>
            <a:r>
              <a:rPr lang="fr-FR" sz="1000" dirty="0">
                <a:solidFill>
                  <a:srgbClr val="000000"/>
                </a:solidFill>
              </a:rPr>
              <a:t> production in the Pacific </a:t>
            </a:r>
            <a:r>
              <a:rPr lang="fr-FR" sz="1000" dirty="0" err="1">
                <a:solidFill>
                  <a:srgbClr val="000000"/>
                </a:solidFill>
              </a:rPr>
              <a:t>Arctic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Ocean</a:t>
            </a:r>
            <a:r>
              <a:rPr lang="fr-FR" sz="1000" dirty="0">
                <a:solidFill>
                  <a:srgbClr val="000000"/>
                </a:solidFill>
              </a:rPr>
              <a:t>. Progress. </a:t>
            </a:r>
            <a:r>
              <a:rPr lang="fr-FR" sz="1000" dirty="0" err="1">
                <a:solidFill>
                  <a:srgbClr val="000000"/>
                </a:solidFill>
              </a:rPr>
              <a:t>Oceanogr</a:t>
            </a:r>
            <a:r>
              <a:rPr lang="fr-FR" sz="1000" dirty="0">
                <a:solidFill>
                  <a:srgbClr val="000000"/>
                </a:solidFill>
              </a:rPr>
              <a:t>., 131: 113-125</a:t>
            </a:r>
          </a:p>
          <a:p>
            <a:pPr marL="0" indent="0" algn="just">
              <a:buNone/>
            </a:pPr>
            <a:r>
              <a:rPr lang="fr-FR" sz="1000" dirty="0" err="1">
                <a:solidFill>
                  <a:srgbClr val="000000"/>
                </a:solidFill>
              </a:rPr>
              <a:t>Danielson</a:t>
            </a:r>
            <a:r>
              <a:rPr lang="fr-FR" sz="1000" dirty="0">
                <a:solidFill>
                  <a:srgbClr val="000000"/>
                </a:solidFill>
              </a:rPr>
              <a:t>, S.L., Eisner, L., </a:t>
            </a:r>
            <a:r>
              <a:rPr lang="fr-FR" sz="1000" dirty="0" err="1">
                <a:solidFill>
                  <a:srgbClr val="000000"/>
                </a:solidFill>
              </a:rPr>
              <a:t>Ladd</a:t>
            </a:r>
            <a:r>
              <a:rPr lang="fr-FR" sz="1000" dirty="0">
                <a:solidFill>
                  <a:srgbClr val="000000"/>
                </a:solidFill>
              </a:rPr>
              <a:t>, C., </a:t>
            </a:r>
            <a:r>
              <a:rPr lang="fr-FR" sz="1000" dirty="0" err="1">
                <a:solidFill>
                  <a:srgbClr val="000000"/>
                </a:solidFill>
              </a:rPr>
              <a:t>Mordy</a:t>
            </a:r>
            <a:r>
              <a:rPr lang="fr-FR" sz="1000" dirty="0">
                <a:solidFill>
                  <a:srgbClr val="000000"/>
                </a:solidFill>
              </a:rPr>
              <a:t>, C., Sousa, L., Weingartner, T.J., 2017. A </a:t>
            </a:r>
            <a:r>
              <a:rPr lang="fr-FR" sz="1000" dirty="0" err="1">
                <a:solidFill>
                  <a:srgbClr val="000000"/>
                </a:solidFill>
              </a:rPr>
              <a:t>comparison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between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late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summer</a:t>
            </a:r>
            <a:r>
              <a:rPr lang="fr-FR" sz="1000" dirty="0">
                <a:solidFill>
                  <a:srgbClr val="000000"/>
                </a:solidFill>
              </a:rPr>
              <a:t> 2012 and 2013 water masses, </a:t>
            </a:r>
            <a:r>
              <a:rPr lang="fr-FR" sz="1000" dirty="0" err="1">
                <a:solidFill>
                  <a:srgbClr val="000000"/>
                </a:solidFill>
              </a:rPr>
              <a:t>macronutrients</a:t>
            </a:r>
            <a:r>
              <a:rPr lang="fr-FR" sz="1000" dirty="0">
                <a:solidFill>
                  <a:srgbClr val="000000"/>
                </a:solidFill>
              </a:rPr>
              <a:t>, and </a:t>
            </a:r>
            <a:r>
              <a:rPr lang="fr-FR" sz="1000" dirty="0" err="1">
                <a:solidFill>
                  <a:srgbClr val="000000"/>
                </a:solidFill>
              </a:rPr>
              <a:t>phytoplankton</a:t>
            </a:r>
            <a:r>
              <a:rPr lang="fr-FR" sz="1000" dirty="0">
                <a:solidFill>
                  <a:srgbClr val="000000"/>
                </a:solidFill>
              </a:rPr>
              <a:t> standing </a:t>
            </a:r>
            <a:r>
              <a:rPr lang="fr-FR" sz="1000" dirty="0" err="1">
                <a:solidFill>
                  <a:srgbClr val="000000"/>
                </a:solidFill>
              </a:rPr>
              <a:t>crops</a:t>
            </a:r>
            <a:r>
              <a:rPr lang="fr-FR" sz="1000" dirty="0">
                <a:solidFill>
                  <a:srgbClr val="000000"/>
                </a:solidFill>
              </a:rPr>
              <a:t> in the </a:t>
            </a:r>
            <a:r>
              <a:rPr lang="fr-FR" sz="1000" dirty="0" err="1">
                <a:solidFill>
                  <a:srgbClr val="000000"/>
                </a:solidFill>
              </a:rPr>
              <a:t>northern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Bering</a:t>
            </a:r>
            <a:r>
              <a:rPr lang="fr-FR" sz="1000" dirty="0">
                <a:solidFill>
                  <a:srgbClr val="000000"/>
                </a:solidFill>
              </a:rPr>
              <a:t> and </a:t>
            </a:r>
            <a:r>
              <a:rPr lang="fr-FR" sz="1000" dirty="0" err="1">
                <a:solidFill>
                  <a:srgbClr val="000000"/>
                </a:solidFill>
              </a:rPr>
              <a:t>Chukchi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Seas</a:t>
            </a:r>
            <a:r>
              <a:rPr lang="fr-FR" sz="1000" dirty="0">
                <a:solidFill>
                  <a:srgbClr val="000000"/>
                </a:solidFill>
              </a:rPr>
              <a:t>. </a:t>
            </a:r>
            <a:r>
              <a:rPr lang="fr-FR" sz="1000" dirty="0" err="1">
                <a:solidFill>
                  <a:srgbClr val="000000"/>
                </a:solidFill>
              </a:rPr>
              <a:t>Deep-Sea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hr-HR" sz="1000" dirty="0">
                <a:solidFill>
                  <a:srgbClr val="000000"/>
                </a:solidFill>
              </a:rPr>
              <a:t>Res. II 135, 7–26. </a:t>
            </a:r>
            <a:r>
              <a:rPr lang="hr-HR" sz="1000" dirty="0">
                <a:solidFill>
                  <a:srgbClr val="000000"/>
                </a:solidFill>
                <a:hlinkClick r:id="rId4"/>
              </a:rPr>
              <a:t>https://doi.org/10.1016/j.dsr2.2016.05.024</a:t>
            </a:r>
            <a:r>
              <a:rPr lang="hr-HR" sz="1000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1000" dirty="0">
                <a:solidFill>
                  <a:srgbClr val="000000"/>
                </a:solidFill>
              </a:rPr>
              <a:t>Eisner, L., N. </a:t>
            </a:r>
            <a:r>
              <a:rPr lang="fr-FR" sz="1000" dirty="0" err="1">
                <a:solidFill>
                  <a:srgbClr val="000000"/>
                </a:solidFill>
              </a:rPr>
              <a:t>Hillgruber</a:t>
            </a:r>
            <a:r>
              <a:rPr lang="fr-FR" sz="1000" dirty="0">
                <a:solidFill>
                  <a:srgbClr val="000000"/>
                </a:solidFill>
              </a:rPr>
              <a:t>, E. Martinson, and J. </a:t>
            </a:r>
            <a:r>
              <a:rPr lang="fr-FR" sz="1000" dirty="0" err="1">
                <a:solidFill>
                  <a:srgbClr val="000000"/>
                </a:solidFill>
              </a:rPr>
              <a:t>Maselko</a:t>
            </a:r>
            <a:r>
              <a:rPr lang="fr-FR" sz="1000" dirty="0">
                <a:solidFill>
                  <a:srgbClr val="000000"/>
                </a:solidFill>
              </a:rPr>
              <a:t> (2013), </a:t>
            </a:r>
            <a:r>
              <a:rPr lang="fr-FR" sz="1000" dirty="0" err="1">
                <a:solidFill>
                  <a:srgbClr val="000000"/>
                </a:solidFill>
              </a:rPr>
              <a:t>Pelagic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fish</a:t>
            </a:r>
            <a:r>
              <a:rPr lang="fr-FR" sz="1000" dirty="0">
                <a:solidFill>
                  <a:srgbClr val="000000"/>
                </a:solidFill>
              </a:rPr>
              <a:t> and </a:t>
            </a:r>
            <a:r>
              <a:rPr lang="fr-FR" sz="1000" dirty="0" err="1">
                <a:solidFill>
                  <a:srgbClr val="000000"/>
                </a:solidFill>
              </a:rPr>
              <a:t>zooplankton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species</a:t>
            </a:r>
            <a:r>
              <a:rPr lang="fr-FR" sz="1000" dirty="0">
                <a:solidFill>
                  <a:srgbClr val="000000"/>
                </a:solidFill>
              </a:rPr>
              <a:t> assemblages in relation to water mass </a:t>
            </a:r>
            <a:r>
              <a:rPr lang="fr-FR" sz="1000" dirty="0" err="1">
                <a:solidFill>
                  <a:srgbClr val="000000"/>
                </a:solidFill>
              </a:rPr>
              <a:t>characteristics</a:t>
            </a:r>
            <a:r>
              <a:rPr lang="fr-FR" sz="1000" dirty="0">
                <a:solidFill>
                  <a:srgbClr val="000000"/>
                </a:solidFill>
              </a:rPr>
              <a:t> in the </a:t>
            </a:r>
            <a:r>
              <a:rPr lang="fr-FR" sz="1000" dirty="0" err="1">
                <a:solidFill>
                  <a:srgbClr val="000000"/>
                </a:solidFill>
              </a:rPr>
              <a:t>northern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Bering</a:t>
            </a:r>
            <a:r>
              <a:rPr lang="fr-FR" sz="1000" dirty="0">
                <a:solidFill>
                  <a:srgbClr val="000000"/>
                </a:solidFill>
              </a:rPr>
              <a:t> and </a:t>
            </a:r>
            <a:r>
              <a:rPr lang="fr-FR" sz="1000" dirty="0" err="1">
                <a:solidFill>
                  <a:srgbClr val="000000"/>
                </a:solidFill>
              </a:rPr>
              <a:t>southeast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Chukchi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seas</a:t>
            </a:r>
            <a:r>
              <a:rPr lang="fr-FR" sz="1000" dirty="0">
                <a:solidFill>
                  <a:srgbClr val="000000"/>
                </a:solidFill>
              </a:rPr>
              <a:t>, Polar </a:t>
            </a:r>
            <a:r>
              <a:rPr lang="fr-FR" sz="1000" dirty="0" err="1">
                <a:solidFill>
                  <a:srgbClr val="000000"/>
                </a:solidFill>
              </a:rPr>
              <a:t>Biol</a:t>
            </a:r>
            <a:r>
              <a:rPr lang="fr-FR" sz="1000" dirty="0">
                <a:solidFill>
                  <a:srgbClr val="000000"/>
                </a:solidFill>
              </a:rPr>
              <a:t>., 36(1), 87–113</a:t>
            </a:r>
            <a:r>
              <a:rPr lang="fr-FR" sz="1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000" dirty="0" err="1">
                <a:solidFill>
                  <a:schemeClr val="tx1"/>
                </a:solidFill>
              </a:rPr>
              <a:t>Giesbrecht</a:t>
            </a:r>
            <a:r>
              <a:rPr lang="fr-FR" sz="1000" dirty="0">
                <a:solidFill>
                  <a:schemeClr val="tx1"/>
                </a:solidFill>
              </a:rPr>
              <a:t>, K.E., Varela, D.E., </a:t>
            </a:r>
            <a:r>
              <a:rPr lang="fr-FR" sz="1000" dirty="0" err="1">
                <a:solidFill>
                  <a:schemeClr val="tx1"/>
                </a:solidFill>
              </a:rPr>
              <a:t>Wiktor</a:t>
            </a:r>
            <a:r>
              <a:rPr lang="fr-FR" sz="1000" dirty="0">
                <a:solidFill>
                  <a:schemeClr val="tx1"/>
                </a:solidFill>
              </a:rPr>
              <a:t>, J., </a:t>
            </a:r>
            <a:r>
              <a:rPr lang="fr-FR" sz="1000" dirty="0" err="1">
                <a:solidFill>
                  <a:schemeClr val="tx1"/>
                </a:solidFill>
              </a:rPr>
              <a:t>Grebmeier</a:t>
            </a:r>
            <a:r>
              <a:rPr lang="fr-FR" sz="1000" dirty="0">
                <a:solidFill>
                  <a:schemeClr val="tx1"/>
                </a:solidFill>
              </a:rPr>
              <a:t>, J.M., Kelly, B., Long, J.E., 2019. A </a:t>
            </a:r>
            <a:r>
              <a:rPr lang="fr-FR" sz="1000" dirty="0" err="1">
                <a:solidFill>
                  <a:schemeClr val="tx1"/>
                </a:solidFill>
              </a:rPr>
              <a:t>decade</a:t>
            </a:r>
            <a:r>
              <a:rPr lang="fr-FR" sz="1000" dirty="0">
                <a:solidFill>
                  <a:schemeClr val="tx1"/>
                </a:solidFill>
              </a:rPr>
              <a:t> of </a:t>
            </a:r>
            <a:r>
              <a:rPr lang="fr-FR" sz="1000" dirty="0" err="1">
                <a:solidFill>
                  <a:schemeClr val="tx1"/>
                </a:solidFill>
              </a:rPr>
              <a:t>summertime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measurements</a:t>
            </a:r>
            <a:r>
              <a:rPr lang="fr-FR" sz="1000" dirty="0">
                <a:solidFill>
                  <a:schemeClr val="tx1"/>
                </a:solidFill>
              </a:rPr>
              <a:t> of 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biomass</a:t>
            </a:r>
            <a:r>
              <a:rPr lang="fr-FR" sz="1000" dirty="0">
                <a:solidFill>
                  <a:schemeClr val="tx1"/>
                </a:solidFill>
              </a:rPr>
              <a:t>, </a:t>
            </a:r>
            <a:r>
              <a:rPr lang="fr-FR" sz="1000" dirty="0" err="1">
                <a:solidFill>
                  <a:schemeClr val="tx1"/>
                </a:solidFill>
              </a:rPr>
              <a:t>productivity</a:t>
            </a:r>
            <a:r>
              <a:rPr lang="fr-FR" sz="1000" dirty="0">
                <a:solidFill>
                  <a:schemeClr val="tx1"/>
                </a:solidFill>
              </a:rPr>
              <a:t> and assemblage composition in the Pacific </a:t>
            </a:r>
            <a:r>
              <a:rPr lang="fr-FR" sz="1000" dirty="0" err="1">
                <a:solidFill>
                  <a:schemeClr val="tx1"/>
                </a:solidFill>
              </a:rPr>
              <a:t>Arctic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Region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from</a:t>
            </a:r>
            <a:r>
              <a:rPr lang="fr-FR" sz="1000" dirty="0">
                <a:solidFill>
                  <a:schemeClr val="tx1"/>
                </a:solidFill>
              </a:rPr>
              <a:t> 2006 to 2016. </a:t>
            </a:r>
            <a:r>
              <a:rPr lang="fr-FR" sz="1000" dirty="0" err="1">
                <a:solidFill>
                  <a:schemeClr val="tx1"/>
                </a:solidFill>
              </a:rPr>
              <a:t>Deep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Res</a:t>
            </a:r>
            <a:r>
              <a:rPr lang="fr-FR" sz="1000" dirty="0">
                <a:solidFill>
                  <a:schemeClr val="tx1"/>
                </a:solidFill>
              </a:rPr>
              <a:t>. Part II Top. </a:t>
            </a:r>
            <a:r>
              <a:rPr lang="fr-FR" sz="1000" dirty="0" err="1">
                <a:solidFill>
                  <a:schemeClr val="tx1"/>
                </a:solidFill>
              </a:rPr>
              <a:t>Stud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Oceanogr</a:t>
            </a:r>
            <a:r>
              <a:rPr lang="fr-FR" sz="1000" dirty="0">
                <a:solidFill>
                  <a:schemeClr val="tx1"/>
                </a:solidFill>
              </a:rPr>
              <a:t>. 162, 93–113.</a:t>
            </a:r>
          </a:p>
          <a:p>
            <a:pPr marL="0" indent="0">
              <a:buNone/>
            </a:pPr>
            <a:r>
              <a:rPr lang="fr-FR" sz="1000" dirty="0" err="1">
                <a:solidFill>
                  <a:schemeClr val="tx1"/>
                </a:solidFill>
              </a:rPr>
              <a:t>Grebmeier</a:t>
            </a:r>
            <a:r>
              <a:rPr lang="fr-FR" sz="1000" dirty="0">
                <a:solidFill>
                  <a:schemeClr val="tx1"/>
                </a:solidFill>
              </a:rPr>
              <a:t> J., Moore S.E., Cooper L.W., Frey K.E., 2019. The </a:t>
            </a:r>
            <a:r>
              <a:rPr lang="fr-FR" sz="1000" dirty="0" err="1">
                <a:solidFill>
                  <a:schemeClr val="tx1"/>
                </a:solidFill>
              </a:rPr>
              <a:t>Distributed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Biological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Observatory</a:t>
            </a:r>
            <a:r>
              <a:rPr lang="fr-FR" sz="1000" dirty="0">
                <a:solidFill>
                  <a:schemeClr val="tx1"/>
                </a:solidFill>
              </a:rPr>
              <a:t>: A change </a:t>
            </a:r>
            <a:r>
              <a:rPr lang="fr-FR" sz="1000" dirty="0" err="1">
                <a:solidFill>
                  <a:schemeClr val="tx1"/>
                </a:solidFill>
              </a:rPr>
              <a:t>detection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array</a:t>
            </a:r>
            <a:r>
              <a:rPr lang="fr-FR" sz="1000" dirty="0">
                <a:solidFill>
                  <a:schemeClr val="tx1"/>
                </a:solidFill>
              </a:rPr>
              <a:t> in the Pacific </a:t>
            </a:r>
            <a:r>
              <a:rPr lang="fr-FR" sz="1000" dirty="0" err="1">
                <a:solidFill>
                  <a:schemeClr val="tx1"/>
                </a:solidFill>
              </a:rPr>
              <a:t>Arctic</a:t>
            </a:r>
            <a:r>
              <a:rPr lang="fr-FR" sz="1000" dirty="0">
                <a:solidFill>
                  <a:schemeClr val="tx1"/>
                </a:solidFill>
              </a:rPr>
              <a:t>-An introduction. </a:t>
            </a:r>
            <a:r>
              <a:rPr lang="fr-FR" sz="1000" dirty="0" err="1">
                <a:solidFill>
                  <a:schemeClr val="tx1"/>
                </a:solidFill>
              </a:rPr>
              <a:t>Deep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Res</a:t>
            </a:r>
            <a:r>
              <a:rPr lang="fr-FR" sz="1000" dirty="0">
                <a:solidFill>
                  <a:schemeClr val="tx1"/>
                </a:solidFill>
              </a:rPr>
              <a:t>, Part II Top. </a:t>
            </a:r>
            <a:r>
              <a:rPr lang="fr-FR" sz="1000" dirty="0" err="1">
                <a:solidFill>
                  <a:schemeClr val="tx1"/>
                </a:solidFill>
              </a:rPr>
              <a:t>Stud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Oceanogr</a:t>
            </a:r>
            <a:r>
              <a:rPr lang="fr-FR" sz="1000" dirty="0">
                <a:solidFill>
                  <a:schemeClr val="tx1"/>
                </a:solidFill>
              </a:rPr>
              <a:t>, 162, 1-7  </a:t>
            </a:r>
          </a:p>
          <a:p>
            <a:pPr marL="0" indent="0" algn="just">
              <a:buNone/>
            </a:pPr>
            <a:r>
              <a:rPr lang="fr-FR" sz="1000" dirty="0">
                <a:solidFill>
                  <a:schemeClr val="tx1"/>
                </a:solidFill>
              </a:rPr>
              <a:t>Hill, V.,Cota,G.,Stockwell,D.,2005.Spring and </a:t>
            </a:r>
            <a:r>
              <a:rPr lang="fr-FR" sz="1000" dirty="0" err="1">
                <a:solidFill>
                  <a:schemeClr val="tx1"/>
                </a:solidFill>
              </a:rPr>
              <a:t>summer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communities</a:t>
            </a:r>
            <a:r>
              <a:rPr lang="fr-FR" sz="1000" dirty="0">
                <a:solidFill>
                  <a:schemeClr val="tx1"/>
                </a:solidFill>
              </a:rPr>
              <a:t> in the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and </a:t>
            </a:r>
            <a:r>
              <a:rPr lang="fr-FR" sz="1000" dirty="0" err="1">
                <a:solidFill>
                  <a:schemeClr val="tx1"/>
                </a:solidFill>
              </a:rPr>
              <a:t>eastern</a:t>
            </a:r>
            <a:r>
              <a:rPr lang="fr-FR" sz="1000" dirty="0">
                <a:solidFill>
                  <a:schemeClr val="tx1"/>
                </a:solidFill>
              </a:rPr>
              <a:t> Beaufort </a:t>
            </a:r>
            <a:r>
              <a:rPr lang="fr-FR" sz="1000" dirty="0" err="1">
                <a:solidFill>
                  <a:schemeClr val="tx1"/>
                </a:solidFill>
              </a:rPr>
              <a:t>Seas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Deep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 Res.II52, 3369–3385</a:t>
            </a:r>
            <a:endParaRPr lang="fr-FR" sz="10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fr-FR" sz="9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000" dirty="0" smtClean="0"/>
              <a:t> </a:t>
            </a:r>
          </a:p>
          <a:p>
            <a:pPr marL="0" indent="0" algn="just">
              <a:buNone/>
            </a:pP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84619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072622"/>
            <a:ext cx="8042276" cy="48709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000" dirty="0" err="1">
                <a:solidFill>
                  <a:srgbClr val="000000"/>
                </a:solidFill>
              </a:rPr>
              <a:t>Horvat</a:t>
            </a:r>
            <a:r>
              <a:rPr lang="fr-FR" sz="1000" dirty="0">
                <a:solidFill>
                  <a:srgbClr val="000000"/>
                </a:solidFill>
              </a:rPr>
              <a:t>, C., Jones, D. R., </a:t>
            </a:r>
            <a:r>
              <a:rPr lang="fr-FR" sz="1000" dirty="0" err="1">
                <a:solidFill>
                  <a:srgbClr val="000000"/>
                </a:solidFill>
              </a:rPr>
              <a:t>Iams</a:t>
            </a:r>
            <a:r>
              <a:rPr lang="fr-FR" sz="1000" dirty="0">
                <a:solidFill>
                  <a:srgbClr val="000000"/>
                </a:solidFill>
              </a:rPr>
              <a:t>, S., Schroeder, D., </a:t>
            </a:r>
            <a:r>
              <a:rPr lang="fr-FR" sz="1000" dirty="0" err="1">
                <a:solidFill>
                  <a:srgbClr val="000000"/>
                </a:solidFill>
              </a:rPr>
              <a:t>Flocco</a:t>
            </a:r>
            <a:r>
              <a:rPr lang="fr-FR" sz="1000" dirty="0">
                <a:solidFill>
                  <a:srgbClr val="000000"/>
                </a:solidFill>
              </a:rPr>
              <a:t>, D., &amp; </a:t>
            </a:r>
            <a:r>
              <a:rPr lang="fr-FR" sz="1000" dirty="0" err="1">
                <a:solidFill>
                  <a:srgbClr val="000000"/>
                </a:solidFill>
              </a:rPr>
              <a:t>Feltham</a:t>
            </a:r>
            <a:r>
              <a:rPr lang="fr-FR" sz="1000" dirty="0">
                <a:solidFill>
                  <a:srgbClr val="000000"/>
                </a:solidFill>
              </a:rPr>
              <a:t>, D. (2017). The </a:t>
            </a:r>
            <a:r>
              <a:rPr lang="fr-FR" sz="1000" dirty="0" err="1">
                <a:solidFill>
                  <a:srgbClr val="000000"/>
                </a:solidFill>
              </a:rPr>
              <a:t>frequency</a:t>
            </a:r>
            <a:r>
              <a:rPr lang="fr-FR" sz="1000" dirty="0">
                <a:solidFill>
                  <a:srgbClr val="000000"/>
                </a:solidFill>
              </a:rPr>
              <a:t> and </a:t>
            </a:r>
            <a:r>
              <a:rPr lang="fr-FR" sz="1000" dirty="0" err="1">
                <a:solidFill>
                  <a:srgbClr val="000000"/>
                </a:solidFill>
              </a:rPr>
              <a:t>extent</a:t>
            </a:r>
            <a:r>
              <a:rPr lang="fr-FR" sz="1000" dirty="0">
                <a:solidFill>
                  <a:srgbClr val="000000"/>
                </a:solidFill>
              </a:rPr>
              <a:t> of </a:t>
            </a:r>
            <a:r>
              <a:rPr lang="fr-FR" sz="1000" dirty="0" err="1">
                <a:solidFill>
                  <a:srgbClr val="000000"/>
                </a:solidFill>
              </a:rPr>
              <a:t>sub-ice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phytoplankton</a:t>
            </a:r>
            <a:r>
              <a:rPr lang="fr-FR" sz="1000" dirty="0">
                <a:solidFill>
                  <a:srgbClr val="000000"/>
                </a:solidFill>
              </a:rPr>
              <a:t> blooms in the </a:t>
            </a:r>
            <a:r>
              <a:rPr lang="fr-FR" sz="1000" dirty="0" err="1">
                <a:solidFill>
                  <a:srgbClr val="000000"/>
                </a:solidFill>
              </a:rPr>
              <a:t>Arctic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Ocean</a:t>
            </a:r>
            <a:r>
              <a:rPr lang="fr-FR" sz="1000" dirty="0">
                <a:solidFill>
                  <a:srgbClr val="000000"/>
                </a:solidFill>
              </a:rPr>
              <a:t>. Science </a:t>
            </a:r>
            <a:r>
              <a:rPr lang="fr-FR" sz="1000" dirty="0" err="1">
                <a:solidFill>
                  <a:srgbClr val="000000"/>
                </a:solidFill>
              </a:rPr>
              <a:t>Advances</a:t>
            </a:r>
            <a:r>
              <a:rPr lang="fr-FR" sz="1000" dirty="0">
                <a:solidFill>
                  <a:srgbClr val="000000"/>
                </a:solidFill>
              </a:rPr>
              <a:t>, 3(3), e1601191. </a:t>
            </a:r>
            <a:r>
              <a:rPr lang="fr-FR" sz="1000" dirty="0">
                <a:solidFill>
                  <a:srgbClr val="000000"/>
                </a:solidFill>
                <a:hlinkClick r:id="rId2"/>
              </a:rPr>
              <a:t>https://doi.org/10.1126/sciadv.</a:t>
            </a:r>
            <a:r>
              <a:rPr lang="fr-FR" sz="1000" dirty="0" smtClean="0">
                <a:solidFill>
                  <a:srgbClr val="000000"/>
                </a:solidFill>
                <a:hlinkClick r:id="rId2"/>
              </a:rPr>
              <a:t>1601191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000" dirty="0" err="1" smtClean="0">
                <a:solidFill>
                  <a:schemeClr val="tx1"/>
                </a:solidFill>
              </a:rPr>
              <a:t>Laney</a:t>
            </a:r>
            <a:r>
              <a:rPr lang="fr-FR" sz="1000" dirty="0">
                <a:solidFill>
                  <a:schemeClr val="tx1"/>
                </a:solidFill>
              </a:rPr>
              <a:t>, S.R.,Sosik,H.M.,2014.Phytoplankton assemblage structure in and </a:t>
            </a:r>
            <a:r>
              <a:rPr lang="fr-FR" sz="1000" dirty="0" err="1">
                <a:solidFill>
                  <a:schemeClr val="tx1"/>
                </a:solidFill>
              </a:rPr>
              <a:t>around</a:t>
            </a:r>
            <a:r>
              <a:rPr lang="fr-FR" sz="1000" dirty="0">
                <a:solidFill>
                  <a:schemeClr val="tx1"/>
                </a:solidFill>
              </a:rPr>
              <a:t> a massive </a:t>
            </a:r>
            <a:r>
              <a:rPr lang="fr-FR" sz="1000" dirty="0" err="1">
                <a:solidFill>
                  <a:schemeClr val="tx1"/>
                </a:solidFill>
              </a:rPr>
              <a:t>under-ice</a:t>
            </a:r>
            <a:r>
              <a:rPr lang="fr-FR" sz="1000" dirty="0">
                <a:solidFill>
                  <a:schemeClr val="tx1"/>
                </a:solidFill>
              </a:rPr>
              <a:t> bloom in the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Deep-Sea</a:t>
            </a:r>
            <a:r>
              <a:rPr lang="fr-FR" sz="1000" dirty="0">
                <a:solidFill>
                  <a:schemeClr val="tx1"/>
                </a:solidFill>
              </a:rPr>
              <a:t> Res.II105,30–41, http://dx. </a:t>
            </a:r>
            <a:r>
              <a:rPr lang="fr-FR" sz="1000" dirty="0" err="1">
                <a:solidFill>
                  <a:schemeClr val="tx1"/>
                </a:solidFill>
              </a:rPr>
              <a:t>doi.org</a:t>
            </a:r>
            <a:r>
              <a:rPr lang="fr-FR" sz="1000" dirty="0">
                <a:solidFill>
                  <a:schemeClr val="tx1"/>
                </a:solidFill>
              </a:rPr>
              <a:t>/10.1016/j.dsr2.2014.03.012. </a:t>
            </a:r>
          </a:p>
          <a:p>
            <a:pPr marL="0" indent="0" algn="just">
              <a:buNone/>
            </a:pPr>
            <a:r>
              <a:rPr lang="fr-FR" sz="1000" dirty="0" smtClean="0">
                <a:solidFill>
                  <a:srgbClr val="000000"/>
                </a:solidFill>
              </a:rPr>
              <a:t>Lowry</a:t>
            </a:r>
            <a:r>
              <a:rPr lang="fr-FR" sz="1000" dirty="0">
                <a:solidFill>
                  <a:srgbClr val="000000"/>
                </a:solidFill>
              </a:rPr>
              <a:t>, K. E., </a:t>
            </a:r>
            <a:r>
              <a:rPr lang="fr-FR" sz="1000" dirty="0" err="1">
                <a:solidFill>
                  <a:srgbClr val="000000"/>
                </a:solidFill>
              </a:rPr>
              <a:t>Pickart</a:t>
            </a:r>
            <a:r>
              <a:rPr lang="fr-FR" sz="1000" dirty="0">
                <a:solidFill>
                  <a:srgbClr val="000000"/>
                </a:solidFill>
              </a:rPr>
              <a:t>, R. S., Mills, M. M., Brown, Z. W., van </a:t>
            </a:r>
            <a:r>
              <a:rPr lang="fr-FR" sz="1000" dirty="0" err="1">
                <a:solidFill>
                  <a:srgbClr val="000000"/>
                </a:solidFill>
              </a:rPr>
              <a:t>Dijken</a:t>
            </a:r>
            <a:r>
              <a:rPr lang="fr-FR" sz="1000" dirty="0">
                <a:solidFill>
                  <a:srgbClr val="000000"/>
                </a:solidFill>
              </a:rPr>
              <a:t>, G. L., Bates, N. R., &amp; Arrigo, K. R. (2015). The influence of </a:t>
            </a:r>
            <a:r>
              <a:rPr lang="fr-FR" sz="1000" dirty="0" err="1">
                <a:solidFill>
                  <a:srgbClr val="000000"/>
                </a:solidFill>
              </a:rPr>
              <a:t>winter</a:t>
            </a:r>
            <a:r>
              <a:rPr lang="fr-FR" sz="1000" dirty="0">
                <a:solidFill>
                  <a:srgbClr val="000000"/>
                </a:solidFill>
              </a:rPr>
              <a:t> water on </a:t>
            </a:r>
            <a:r>
              <a:rPr lang="fr-FR" sz="1000" dirty="0" err="1">
                <a:solidFill>
                  <a:srgbClr val="000000"/>
                </a:solidFill>
              </a:rPr>
              <a:t>phytoplankton</a:t>
            </a:r>
            <a:r>
              <a:rPr lang="fr-FR" sz="1000" dirty="0">
                <a:solidFill>
                  <a:srgbClr val="000000"/>
                </a:solidFill>
              </a:rPr>
              <a:t> blooms in the </a:t>
            </a:r>
            <a:r>
              <a:rPr lang="fr-FR" sz="1000" dirty="0" err="1">
                <a:solidFill>
                  <a:srgbClr val="000000"/>
                </a:solidFill>
              </a:rPr>
              <a:t>Chukchi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Sea</a:t>
            </a:r>
            <a:r>
              <a:rPr lang="fr-FR" sz="1000" dirty="0">
                <a:solidFill>
                  <a:srgbClr val="000000"/>
                </a:solidFill>
              </a:rPr>
              <a:t>. </a:t>
            </a:r>
            <a:r>
              <a:rPr lang="fr-FR" sz="1000" dirty="0" err="1">
                <a:solidFill>
                  <a:srgbClr val="000000"/>
                </a:solidFill>
              </a:rPr>
              <a:t>Deep-Sea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Research</a:t>
            </a:r>
            <a:r>
              <a:rPr lang="fr-FR" sz="1000" dirty="0">
                <a:solidFill>
                  <a:srgbClr val="000000"/>
                </a:solidFill>
              </a:rPr>
              <a:t> Part II, 118, 53–72. </a:t>
            </a:r>
            <a:r>
              <a:rPr lang="fr-FR" sz="1000" dirty="0" err="1">
                <a:solidFill>
                  <a:srgbClr val="000000"/>
                </a:solidFill>
              </a:rPr>
              <a:t>https</a:t>
            </a:r>
            <a:r>
              <a:rPr lang="fr-FR" sz="1000" dirty="0">
                <a:solidFill>
                  <a:srgbClr val="000000"/>
                </a:solidFill>
              </a:rPr>
              <a:t>://</a:t>
            </a:r>
            <a:r>
              <a:rPr lang="fr-FR" sz="1000" dirty="0" err="1">
                <a:solidFill>
                  <a:srgbClr val="000000"/>
                </a:solidFill>
              </a:rPr>
              <a:t>doi.org</a:t>
            </a:r>
            <a:r>
              <a:rPr lang="fr-FR" sz="1000" dirty="0">
                <a:solidFill>
                  <a:srgbClr val="000000"/>
                </a:solidFill>
              </a:rPr>
              <a:t>/10.1016/j.dsr2.2015.06.006 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chemeClr val="tx1"/>
                </a:solidFill>
              </a:rPr>
              <a:t>Lowry K.E., van </a:t>
            </a:r>
            <a:r>
              <a:rPr lang="fr-FR" sz="1000" dirty="0" err="1" smtClean="0">
                <a:solidFill>
                  <a:schemeClr val="tx1"/>
                </a:solidFill>
              </a:rPr>
              <a:t>Dijken</a:t>
            </a:r>
            <a:r>
              <a:rPr lang="fr-FR" sz="1000" dirty="0" smtClean="0">
                <a:solidFill>
                  <a:schemeClr val="tx1"/>
                </a:solidFill>
              </a:rPr>
              <a:t> G.L., Arrigo K.R., 2014. </a:t>
            </a:r>
            <a:r>
              <a:rPr lang="fr-FR" sz="1000" dirty="0">
                <a:solidFill>
                  <a:schemeClr val="tx1"/>
                </a:solidFill>
              </a:rPr>
              <a:t>Evidence of </a:t>
            </a:r>
            <a:r>
              <a:rPr lang="fr-FR" sz="1000" dirty="0" err="1">
                <a:solidFill>
                  <a:schemeClr val="tx1"/>
                </a:solidFill>
              </a:rPr>
              <a:t>under-ice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blooms in the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from</a:t>
            </a:r>
            <a:r>
              <a:rPr lang="fr-FR" sz="1000" dirty="0">
                <a:solidFill>
                  <a:schemeClr val="tx1"/>
                </a:solidFill>
              </a:rPr>
              <a:t> 1998 to </a:t>
            </a:r>
            <a:r>
              <a:rPr lang="fr-FR" sz="1000" dirty="0" smtClean="0">
                <a:solidFill>
                  <a:schemeClr val="tx1"/>
                </a:solidFill>
              </a:rPr>
              <a:t>2012. </a:t>
            </a:r>
            <a:r>
              <a:rPr lang="fr-FR" sz="1000" dirty="0" err="1" smtClean="0">
                <a:solidFill>
                  <a:schemeClr val="tx1"/>
                </a:solidFill>
              </a:rPr>
              <a:t>Deep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</a:rPr>
              <a:t>Sea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</a:rPr>
              <a:t>Res</a:t>
            </a:r>
            <a:r>
              <a:rPr lang="fr-FR" sz="1000" dirty="0" smtClean="0">
                <a:solidFill>
                  <a:schemeClr val="tx1"/>
                </a:solidFill>
              </a:rPr>
              <a:t>, Part II Top. </a:t>
            </a:r>
            <a:r>
              <a:rPr lang="fr-FR" sz="1000" dirty="0" err="1" smtClean="0">
                <a:solidFill>
                  <a:schemeClr val="tx1"/>
                </a:solidFill>
              </a:rPr>
              <a:t>Stud</a:t>
            </a:r>
            <a:r>
              <a:rPr lang="fr-FR" sz="1000" dirty="0" smtClean="0">
                <a:solidFill>
                  <a:schemeClr val="tx1"/>
                </a:solidFill>
              </a:rPr>
              <a:t>. </a:t>
            </a:r>
            <a:r>
              <a:rPr lang="fr-FR" sz="1000" dirty="0" err="1" smtClean="0">
                <a:solidFill>
                  <a:schemeClr val="tx1"/>
                </a:solidFill>
              </a:rPr>
              <a:t>Oceanogr</a:t>
            </a:r>
            <a:r>
              <a:rPr lang="fr-FR" sz="1000" dirty="0" smtClean="0">
                <a:solidFill>
                  <a:schemeClr val="tx1"/>
                </a:solidFill>
              </a:rPr>
              <a:t>, 105, 105-117</a:t>
            </a:r>
          </a:p>
          <a:p>
            <a:pPr marL="0" indent="0">
              <a:buNone/>
            </a:pPr>
            <a:r>
              <a:rPr lang="fr-FR" sz="1000" dirty="0" err="1">
                <a:solidFill>
                  <a:schemeClr val="tx1"/>
                </a:solidFill>
              </a:rPr>
              <a:t>Neeley</a:t>
            </a:r>
            <a:r>
              <a:rPr lang="fr-FR" sz="1000" dirty="0">
                <a:solidFill>
                  <a:schemeClr val="tx1"/>
                </a:solidFill>
              </a:rPr>
              <a:t>, A.R., Harris L.A, Frey K.E 2018. </a:t>
            </a:r>
            <a:r>
              <a:rPr lang="fr-FR" sz="1000" dirty="0" err="1">
                <a:solidFill>
                  <a:schemeClr val="tx1"/>
                </a:solidFill>
              </a:rPr>
              <a:t>Unraveling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Community</a:t>
            </a:r>
            <a:r>
              <a:rPr lang="fr-FR" sz="1000" dirty="0">
                <a:solidFill>
                  <a:schemeClr val="tx1"/>
                </a:solidFill>
              </a:rPr>
              <a:t> Dynamics in the </a:t>
            </a:r>
            <a:r>
              <a:rPr lang="fr-FR" sz="1000" dirty="0" err="1">
                <a:solidFill>
                  <a:schemeClr val="tx1"/>
                </a:solidFill>
              </a:rPr>
              <a:t>Northern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 Under </a:t>
            </a:r>
            <a:r>
              <a:rPr lang="fr-FR" sz="1000" dirty="0" err="1">
                <a:solidFill>
                  <a:schemeClr val="tx1"/>
                </a:solidFill>
              </a:rPr>
              <a:t>Sea-Ice-Covered</a:t>
            </a:r>
            <a:r>
              <a:rPr lang="fr-FR" sz="1000" dirty="0">
                <a:solidFill>
                  <a:schemeClr val="tx1"/>
                </a:solidFill>
              </a:rPr>
              <a:t> and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-</a:t>
            </a:r>
            <a:r>
              <a:rPr lang="fr-FR" sz="1000" dirty="0" err="1">
                <a:solidFill>
                  <a:schemeClr val="tx1"/>
                </a:solidFill>
              </a:rPr>
              <a:t>Ice</a:t>
            </a:r>
            <a:r>
              <a:rPr lang="fr-FR" sz="1000" dirty="0">
                <a:solidFill>
                  <a:schemeClr val="tx1"/>
                </a:solidFill>
              </a:rPr>
              <a:t>-Free Conditions. </a:t>
            </a:r>
            <a:r>
              <a:rPr lang="fr-FR" sz="1000" dirty="0" err="1">
                <a:solidFill>
                  <a:schemeClr val="tx1"/>
                </a:solidFill>
              </a:rPr>
              <a:t>Geoph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Res</a:t>
            </a:r>
            <a:r>
              <a:rPr lang="fr-FR" sz="1000" dirty="0">
                <a:solidFill>
                  <a:schemeClr val="tx1"/>
                </a:solidFill>
              </a:rPr>
              <a:t>. Let. </a:t>
            </a:r>
            <a:r>
              <a:rPr lang="fi-FI" sz="1000" dirty="0">
                <a:solidFill>
                  <a:schemeClr val="tx1"/>
                </a:solidFill>
              </a:rPr>
              <a:t>10.1029/2018GL077684</a:t>
            </a:r>
          </a:p>
          <a:p>
            <a:pPr marL="0" indent="0" algn="just">
              <a:buNone/>
            </a:pPr>
            <a:r>
              <a:rPr lang="fr-FR" sz="1000" dirty="0" err="1" smtClean="0">
                <a:solidFill>
                  <a:schemeClr val="tx1"/>
                </a:solidFill>
              </a:rPr>
              <a:t>Szymanski</a:t>
            </a:r>
            <a:r>
              <a:rPr lang="fr-FR" sz="1000" dirty="0">
                <a:solidFill>
                  <a:schemeClr val="tx1"/>
                </a:solidFill>
              </a:rPr>
              <a:t>, A., and R. </a:t>
            </a:r>
            <a:r>
              <a:rPr lang="fr-FR" sz="1000" dirty="0" err="1">
                <a:solidFill>
                  <a:schemeClr val="tx1"/>
                </a:solidFill>
              </a:rPr>
              <a:t>Gradinger</a:t>
            </a:r>
            <a:r>
              <a:rPr lang="fr-FR" sz="1000" dirty="0">
                <a:solidFill>
                  <a:schemeClr val="tx1"/>
                </a:solidFill>
              </a:rPr>
              <a:t>. 2016. The </a:t>
            </a:r>
            <a:r>
              <a:rPr lang="fr-FR" sz="1000" dirty="0" err="1">
                <a:solidFill>
                  <a:schemeClr val="tx1"/>
                </a:solidFill>
              </a:rPr>
              <a:t>diversity</a:t>
            </a:r>
            <a:r>
              <a:rPr lang="fr-FR" sz="1000" dirty="0">
                <a:solidFill>
                  <a:schemeClr val="tx1"/>
                </a:solidFill>
              </a:rPr>
              <a:t>, </a:t>
            </a:r>
            <a:r>
              <a:rPr lang="fr-FR" sz="1000" dirty="0" err="1">
                <a:solidFill>
                  <a:schemeClr val="tx1"/>
                </a:solidFill>
              </a:rPr>
              <a:t>abundance</a:t>
            </a:r>
            <a:r>
              <a:rPr lang="fr-FR" sz="1000" dirty="0">
                <a:solidFill>
                  <a:schemeClr val="tx1"/>
                </a:solidFill>
              </a:rPr>
              <a:t> and fate of </a:t>
            </a:r>
            <a:r>
              <a:rPr lang="fr-FR" sz="1000" dirty="0" err="1">
                <a:solidFill>
                  <a:schemeClr val="tx1"/>
                </a:solidFill>
              </a:rPr>
              <a:t>ice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algae</a:t>
            </a:r>
            <a:r>
              <a:rPr lang="fr-FR" sz="1000" dirty="0">
                <a:solidFill>
                  <a:schemeClr val="tx1"/>
                </a:solidFill>
              </a:rPr>
              <a:t> and 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in the </a:t>
            </a:r>
            <a:r>
              <a:rPr lang="fr-FR" sz="1000" dirty="0" err="1">
                <a:solidFill>
                  <a:schemeClr val="tx1"/>
                </a:solidFill>
              </a:rPr>
              <a:t>Bering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pt-BR" sz="1000" dirty="0" err="1">
                <a:solidFill>
                  <a:schemeClr val="tx1"/>
                </a:solidFill>
              </a:rPr>
              <a:t>Sea</a:t>
            </a:r>
            <a:r>
              <a:rPr lang="pt-BR" sz="1000" dirty="0">
                <a:solidFill>
                  <a:schemeClr val="tx1"/>
                </a:solidFill>
              </a:rPr>
              <a:t>. Polar Biol. 39: 309–325. doi:10.1007/s00300-015-1783-z</a:t>
            </a:r>
            <a:endParaRPr lang="fr-FR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000" dirty="0" err="1">
                <a:solidFill>
                  <a:schemeClr val="tx1"/>
                </a:solidFill>
              </a:rPr>
              <a:t>Spall</a:t>
            </a:r>
            <a:r>
              <a:rPr lang="fr-FR" sz="1000" dirty="0">
                <a:solidFill>
                  <a:schemeClr val="tx1"/>
                </a:solidFill>
              </a:rPr>
              <a:t>, M.A.,Pickart,R.S.,Brugler,E.T.,Moore,G.W.K.,Thomas,L.,Arrigo,K.R.,2014. </a:t>
            </a:r>
            <a:r>
              <a:rPr lang="fr-FR" sz="1000" dirty="0" err="1">
                <a:solidFill>
                  <a:schemeClr val="tx1"/>
                </a:solidFill>
              </a:rPr>
              <a:t>Role</a:t>
            </a:r>
            <a:r>
              <a:rPr lang="fr-FR" sz="1000" dirty="0">
                <a:solidFill>
                  <a:schemeClr val="tx1"/>
                </a:solidFill>
              </a:rPr>
              <a:t> of </a:t>
            </a:r>
            <a:r>
              <a:rPr lang="fr-FR" sz="1000" dirty="0" err="1">
                <a:solidFill>
                  <a:schemeClr val="tx1"/>
                </a:solidFill>
              </a:rPr>
              <a:t>shelfbreak</a:t>
            </a:r>
            <a:r>
              <a:rPr lang="fr-FR" sz="1000" dirty="0">
                <a:solidFill>
                  <a:schemeClr val="tx1"/>
                </a:solidFill>
              </a:rPr>
              <a:t> upwelling in the formation of a massive </a:t>
            </a:r>
            <a:r>
              <a:rPr lang="fr-FR" sz="1000" dirty="0" err="1">
                <a:solidFill>
                  <a:schemeClr val="tx1"/>
                </a:solidFill>
              </a:rPr>
              <a:t>under-ice</a:t>
            </a:r>
            <a:r>
              <a:rPr lang="fr-FR" sz="1000" dirty="0">
                <a:solidFill>
                  <a:schemeClr val="tx1"/>
                </a:solidFill>
              </a:rPr>
              <a:t> bloom in the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Deep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 Res.II105,17–29, http://</a:t>
            </a:r>
            <a:r>
              <a:rPr lang="fr-FR" sz="1000" dirty="0" err="1">
                <a:solidFill>
                  <a:schemeClr val="tx1"/>
                </a:solidFill>
              </a:rPr>
              <a:t>dx.doi.org</a:t>
            </a:r>
            <a:r>
              <a:rPr lang="fr-FR" sz="1000" dirty="0">
                <a:solidFill>
                  <a:schemeClr val="tx1"/>
                </a:solidFill>
              </a:rPr>
              <a:t>/10.1016/ j.dsr2.2014.03.017. </a:t>
            </a:r>
          </a:p>
          <a:p>
            <a:pPr marL="0" indent="0" algn="just">
              <a:buNone/>
            </a:pPr>
            <a:r>
              <a:rPr lang="fr-FR" sz="1000" dirty="0" err="1">
                <a:solidFill>
                  <a:schemeClr val="tx1"/>
                </a:solidFill>
              </a:rPr>
              <a:t>Selz</a:t>
            </a:r>
            <a:r>
              <a:rPr lang="fr-FR" sz="1000" dirty="0">
                <a:solidFill>
                  <a:schemeClr val="tx1"/>
                </a:solidFill>
              </a:rPr>
              <a:t>, V., </a:t>
            </a:r>
            <a:r>
              <a:rPr lang="fr-FR" sz="1000" dirty="0" err="1">
                <a:solidFill>
                  <a:schemeClr val="tx1"/>
                </a:solidFill>
              </a:rPr>
              <a:t>Laney</a:t>
            </a:r>
            <a:r>
              <a:rPr lang="fr-FR" sz="1000" dirty="0">
                <a:solidFill>
                  <a:schemeClr val="tx1"/>
                </a:solidFill>
              </a:rPr>
              <a:t>, S., </a:t>
            </a:r>
            <a:r>
              <a:rPr lang="fr-FR" sz="1000" dirty="0" err="1">
                <a:solidFill>
                  <a:schemeClr val="tx1"/>
                </a:solidFill>
              </a:rPr>
              <a:t>Arnsten</a:t>
            </a:r>
            <a:r>
              <a:rPr lang="fr-FR" sz="1000" dirty="0">
                <a:solidFill>
                  <a:schemeClr val="tx1"/>
                </a:solidFill>
              </a:rPr>
              <a:t>, A. E., Lewis, K. M., Lowry, K. E., Joy-Warren, H. L., et al. (2017). </a:t>
            </a:r>
            <a:r>
              <a:rPr lang="fr-FR" sz="1000" dirty="0" err="1">
                <a:solidFill>
                  <a:schemeClr val="tx1"/>
                </a:solidFill>
              </a:rPr>
              <a:t>Ice</a:t>
            </a:r>
            <a:r>
              <a:rPr lang="fr-FR" sz="1000" dirty="0">
                <a:solidFill>
                  <a:schemeClr val="tx1"/>
                </a:solidFill>
              </a:rPr>
              <a:t> algal </a:t>
            </a:r>
            <a:r>
              <a:rPr lang="fr-FR" sz="1000" dirty="0" err="1">
                <a:solidFill>
                  <a:schemeClr val="tx1"/>
                </a:solidFill>
              </a:rPr>
              <a:t>communities</a:t>
            </a:r>
            <a:r>
              <a:rPr lang="fr-FR" sz="1000" dirty="0">
                <a:solidFill>
                  <a:schemeClr val="tx1"/>
                </a:solidFill>
              </a:rPr>
              <a:t> in the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and Beaufort </a:t>
            </a:r>
            <a:r>
              <a:rPr lang="fr-FR" sz="1000" dirty="0" err="1">
                <a:solidFill>
                  <a:schemeClr val="tx1"/>
                </a:solidFill>
              </a:rPr>
              <a:t>Seas</a:t>
            </a:r>
            <a:r>
              <a:rPr lang="fr-FR" sz="1000" dirty="0">
                <a:solidFill>
                  <a:schemeClr val="tx1"/>
                </a:solidFill>
              </a:rPr>
              <a:t> in </a:t>
            </a:r>
            <a:r>
              <a:rPr lang="fr-FR" sz="1000" dirty="0" err="1">
                <a:solidFill>
                  <a:schemeClr val="tx1"/>
                </a:solidFill>
              </a:rPr>
              <a:t>spring</a:t>
            </a:r>
            <a:r>
              <a:rPr lang="fr-FR" sz="1000" dirty="0">
                <a:solidFill>
                  <a:schemeClr val="tx1"/>
                </a:solidFill>
              </a:rPr>
              <a:t> and </a:t>
            </a:r>
            <a:r>
              <a:rPr lang="fr-FR" sz="1000" dirty="0" err="1">
                <a:solidFill>
                  <a:schemeClr val="tx1"/>
                </a:solidFill>
              </a:rPr>
              <a:t>early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summer</a:t>
            </a:r>
            <a:r>
              <a:rPr lang="fr-FR" sz="1000" dirty="0">
                <a:solidFill>
                  <a:schemeClr val="tx1"/>
                </a:solidFill>
              </a:rPr>
              <a:t>: Composition, distribution, and </a:t>
            </a:r>
            <a:r>
              <a:rPr lang="fr-FR" sz="1000" dirty="0" err="1">
                <a:solidFill>
                  <a:schemeClr val="tx1"/>
                </a:solidFill>
              </a:rPr>
              <a:t>coupling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with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assemblages: </a:t>
            </a:r>
            <a:r>
              <a:rPr lang="fr-FR" sz="1000" dirty="0" err="1">
                <a:solidFill>
                  <a:schemeClr val="tx1"/>
                </a:solidFill>
              </a:rPr>
              <a:t>Ice</a:t>
            </a:r>
            <a:r>
              <a:rPr lang="fr-FR" sz="1000" dirty="0">
                <a:solidFill>
                  <a:schemeClr val="tx1"/>
                </a:solidFill>
              </a:rPr>
              <a:t> algal-</a:t>
            </a:r>
            <a:r>
              <a:rPr lang="fr-FR" sz="1000" dirty="0" err="1">
                <a:solidFill>
                  <a:schemeClr val="tx1"/>
                </a:solidFill>
              </a:rPr>
              <a:t>phytoplankton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coupling</a:t>
            </a:r>
            <a:r>
              <a:rPr lang="fr-FR" sz="1000" dirty="0">
                <a:solidFill>
                  <a:schemeClr val="tx1"/>
                </a:solidFill>
              </a:rPr>
              <a:t> in </a:t>
            </a:r>
            <a:r>
              <a:rPr lang="fr-FR" sz="1000" dirty="0" err="1">
                <a:solidFill>
                  <a:schemeClr val="tx1"/>
                </a:solidFill>
              </a:rPr>
              <a:t>Chukchi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Sea</a:t>
            </a:r>
            <a:r>
              <a:rPr lang="fr-FR" sz="1000" dirty="0">
                <a:solidFill>
                  <a:schemeClr val="tx1"/>
                </a:solidFill>
              </a:rPr>
              <a:t>. </a:t>
            </a:r>
            <a:r>
              <a:rPr lang="fr-FR" sz="1000" dirty="0" err="1">
                <a:solidFill>
                  <a:schemeClr val="tx1"/>
                </a:solidFill>
              </a:rPr>
              <a:t>Limnology</a:t>
            </a:r>
            <a:r>
              <a:rPr lang="fr-FR" sz="1000" dirty="0">
                <a:solidFill>
                  <a:schemeClr val="tx1"/>
                </a:solidFill>
              </a:rPr>
              <a:t> and </a:t>
            </a:r>
            <a:r>
              <a:rPr lang="fr-FR" sz="1000" dirty="0" err="1">
                <a:solidFill>
                  <a:schemeClr val="tx1"/>
                </a:solidFill>
              </a:rPr>
              <a:t>Oceanography</a:t>
            </a:r>
            <a:r>
              <a:rPr lang="fr-FR" sz="1000" dirty="0">
                <a:solidFill>
                  <a:schemeClr val="tx1"/>
                </a:solidFill>
              </a:rPr>
              <a:t>, 63(3), 1109–1133. </a:t>
            </a:r>
            <a:r>
              <a:rPr lang="fr-FR" sz="1000" dirty="0" err="1">
                <a:solidFill>
                  <a:schemeClr val="tx1"/>
                </a:solidFill>
              </a:rPr>
              <a:t>https</a:t>
            </a:r>
            <a:r>
              <a:rPr lang="fr-FR" sz="1000" dirty="0">
                <a:solidFill>
                  <a:schemeClr val="tx1"/>
                </a:solidFill>
              </a:rPr>
              <a:t>://</a:t>
            </a:r>
            <a:r>
              <a:rPr lang="fr-FR" sz="1000" dirty="0" err="1">
                <a:solidFill>
                  <a:schemeClr val="tx1"/>
                </a:solidFill>
              </a:rPr>
              <a:t>doi.org</a:t>
            </a:r>
            <a:r>
              <a:rPr lang="fr-FR" sz="1000" dirty="0">
                <a:solidFill>
                  <a:schemeClr val="tx1"/>
                </a:solidFill>
              </a:rPr>
              <a:t>/10.1002/lno.10757</a:t>
            </a:r>
          </a:p>
          <a:p>
            <a:pPr marL="0" indent="0">
              <a:buNone/>
            </a:pPr>
            <a:r>
              <a:rPr lang="fr-FR" sz="1000" dirty="0" err="1">
                <a:solidFill>
                  <a:schemeClr val="tx1"/>
                </a:solidFill>
              </a:rPr>
              <a:t>Woodgate</a:t>
            </a:r>
            <a:r>
              <a:rPr lang="fr-FR" sz="1000" dirty="0">
                <a:solidFill>
                  <a:schemeClr val="tx1"/>
                </a:solidFill>
              </a:rPr>
              <a:t> R., </a:t>
            </a:r>
            <a:r>
              <a:rPr lang="fr-FR" sz="1000" dirty="0" err="1">
                <a:solidFill>
                  <a:schemeClr val="tx1"/>
                </a:solidFill>
              </a:rPr>
              <a:t>Aagard</a:t>
            </a:r>
            <a:r>
              <a:rPr lang="fr-FR" sz="1000" dirty="0">
                <a:solidFill>
                  <a:schemeClr val="tx1"/>
                </a:solidFill>
              </a:rPr>
              <a:t> K., Weingartner </a:t>
            </a:r>
            <a:r>
              <a:rPr lang="fr-FR" sz="1000" dirty="0" err="1">
                <a:solidFill>
                  <a:schemeClr val="tx1"/>
                </a:solidFill>
              </a:rPr>
              <a:t>T</a:t>
            </a:r>
            <a:r>
              <a:rPr lang="fr-FR" sz="1000" dirty="0">
                <a:solidFill>
                  <a:schemeClr val="tx1"/>
                </a:solidFill>
              </a:rPr>
              <a:t>., DSR, 2005, </a:t>
            </a:r>
            <a:r>
              <a:rPr lang="fr-FR" sz="1000" dirty="0">
                <a:solidFill>
                  <a:schemeClr val="tx1"/>
                </a:solidFill>
                <a:hlinkClick r:id="rId3"/>
              </a:rPr>
              <a:t>http://psc.apl.washington.edu/Chukchi.html</a:t>
            </a:r>
            <a:endParaRPr lang="fr-FR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000" dirty="0" smtClean="0">
                <a:solidFill>
                  <a:srgbClr val="000000"/>
                </a:solidFill>
              </a:rPr>
              <a:t>Yool </a:t>
            </a:r>
            <a:r>
              <a:rPr lang="hr-HR" sz="1000" dirty="0">
                <a:solidFill>
                  <a:srgbClr val="000000"/>
                </a:solidFill>
              </a:rPr>
              <a:t>A., Popova E.E., Coward C., 2015. Future change in ocean productivity: Is the Arctic the new Atlantic. Jour. Geo. Res. </a:t>
            </a:r>
            <a:r>
              <a:rPr lang="en-US" sz="1000" dirty="0">
                <a:solidFill>
                  <a:srgbClr val="000000"/>
                </a:solidFill>
              </a:rPr>
              <a:t>10.1002/2015JC011167</a:t>
            </a:r>
            <a:endParaRPr lang="hr-HR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49275" y="-398646"/>
            <a:ext cx="8042276" cy="1336956"/>
          </a:xfrm>
        </p:spPr>
        <p:txBody>
          <a:bodyPr/>
          <a:lstStyle/>
          <a:p>
            <a:r>
              <a:rPr lang="fr-FR" dirty="0" err="1" smtClean="0"/>
              <a:t>Bibliography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39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49275" y="586953"/>
            <a:ext cx="8042276" cy="1750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smtClean="0"/>
              <a:t>Part 1. </a:t>
            </a:r>
            <a:r>
              <a:rPr lang="fr-FR" sz="4000" dirty="0" err="1" smtClean="0"/>
              <a:t>Where</a:t>
            </a:r>
            <a:r>
              <a:rPr lang="fr-FR" sz="4000" dirty="0" smtClean="0"/>
              <a:t> do </a:t>
            </a:r>
            <a:r>
              <a:rPr lang="fr-FR" sz="4000" dirty="0" err="1" smtClean="0"/>
              <a:t>nutrients</a:t>
            </a:r>
            <a:r>
              <a:rPr lang="fr-FR" sz="4000" dirty="0" smtClean="0"/>
              <a:t> in the Pacific </a:t>
            </a:r>
            <a:r>
              <a:rPr lang="fr-FR" sz="4000" dirty="0" err="1" smtClean="0"/>
              <a:t>Arctic</a:t>
            </a:r>
            <a:r>
              <a:rPr lang="fr-FR" sz="4000" dirty="0"/>
              <a:t> </a:t>
            </a:r>
            <a:r>
              <a:rPr lang="fr-FR" sz="4000" dirty="0" smtClean="0"/>
              <a:t>come </a:t>
            </a:r>
            <a:r>
              <a:rPr lang="fr-FR" sz="4000" dirty="0" err="1" smtClean="0"/>
              <a:t>from</a:t>
            </a:r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0768" y="2397289"/>
            <a:ext cx="8687982" cy="148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fr-FR" sz="4000" b="1" dirty="0" smtClean="0"/>
              <a:t>Part 2. </a:t>
            </a:r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controls</a:t>
            </a:r>
            <a:r>
              <a:rPr lang="fr-FR" sz="4000" dirty="0" smtClean="0"/>
              <a:t> the </a:t>
            </a:r>
            <a:r>
              <a:rPr lang="fr-FR" sz="4000" dirty="0" err="1" smtClean="0"/>
              <a:t>phytoplankton</a:t>
            </a:r>
            <a:r>
              <a:rPr lang="fr-FR" sz="4000" dirty="0" smtClean="0"/>
              <a:t> blooms?</a:t>
            </a:r>
            <a:endParaRPr lang="fr-FR" sz="4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49275" y="4228621"/>
            <a:ext cx="8225886" cy="1993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fr-FR" sz="4000" b="1" dirty="0" smtClean="0"/>
              <a:t>Part 3. </a:t>
            </a:r>
            <a:r>
              <a:rPr lang="fr-FR" sz="4000" dirty="0" smtClean="0"/>
              <a:t>PP and </a:t>
            </a:r>
            <a:r>
              <a:rPr lang="fr-FR" sz="4000" dirty="0" err="1" smtClean="0"/>
              <a:t>community</a:t>
            </a:r>
            <a:r>
              <a:rPr lang="fr-FR" sz="4000" dirty="0" smtClean="0"/>
              <a:t> </a:t>
            </a:r>
            <a:r>
              <a:rPr lang="fr-FR" sz="4000" dirty="0" err="1" smtClean="0"/>
              <a:t>differences</a:t>
            </a:r>
            <a:r>
              <a:rPr lang="fr-FR" sz="4000" dirty="0" smtClean="0"/>
              <a:t> </a:t>
            </a:r>
            <a:r>
              <a:rPr lang="fr-FR" sz="4000" dirty="0" err="1" smtClean="0"/>
              <a:t>between</a:t>
            </a:r>
            <a:r>
              <a:rPr lang="fr-FR" sz="4000" dirty="0" smtClean="0"/>
              <a:t> open water, </a:t>
            </a:r>
            <a:r>
              <a:rPr lang="fr-FR" sz="4000" dirty="0" err="1" smtClean="0"/>
              <a:t>under-ice</a:t>
            </a:r>
            <a:r>
              <a:rPr lang="fr-FR" sz="4000" dirty="0" smtClean="0"/>
              <a:t> and </a:t>
            </a:r>
            <a:r>
              <a:rPr lang="fr-FR" sz="4000" dirty="0" err="1" smtClean="0"/>
              <a:t>ice</a:t>
            </a:r>
            <a:r>
              <a:rPr lang="fr-FR" sz="4000" dirty="0" smtClean="0"/>
              <a:t> </a:t>
            </a:r>
            <a:r>
              <a:rPr lang="fr-FR" sz="4000" dirty="0" err="1" smtClean="0"/>
              <a:t>phytoplankton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0307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99876" y="1517140"/>
            <a:ext cx="8364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/>
              <a:t>Thank</a:t>
            </a:r>
            <a:r>
              <a:rPr lang="fr-FR" sz="6600" dirty="0" smtClean="0"/>
              <a:t> </a:t>
            </a:r>
            <a:r>
              <a:rPr lang="fr-FR" sz="6600" dirty="0" err="1" smtClean="0"/>
              <a:t>you</a:t>
            </a:r>
            <a:r>
              <a:rPr lang="fr-FR" sz="6600" dirty="0" smtClean="0"/>
              <a:t> for </a:t>
            </a:r>
            <a:r>
              <a:rPr lang="fr-FR" sz="6600" dirty="0" err="1" smtClean="0"/>
              <a:t>your</a:t>
            </a:r>
            <a:r>
              <a:rPr lang="fr-FR" sz="6600" dirty="0" smtClean="0"/>
              <a:t> attention!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412776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1</a:t>
            </a: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err="1" smtClean="0"/>
              <a:t>Where</a:t>
            </a:r>
            <a:r>
              <a:rPr lang="fr-FR" sz="5400" dirty="0" smtClean="0"/>
              <a:t> do </a:t>
            </a:r>
            <a:r>
              <a:rPr lang="fr-FR" sz="5400" dirty="0" err="1" smtClean="0"/>
              <a:t>nutrients</a:t>
            </a:r>
            <a:r>
              <a:rPr lang="fr-FR" sz="5400" dirty="0" smtClean="0"/>
              <a:t> in Pacific </a:t>
            </a:r>
            <a:r>
              <a:rPr lang="fr-FR" sz="5400" dirty="0" err="1" smtClean="0"/>
              <a:t>Arctic</a:t>
            </a:r>
            <a:r>
              <a:rPr lang="fr-FR" sz="5400" dirty="0" smtClean="0"/>
              <a:t> come </a:t>
            </a:r>
            <a:r>
              <a:rPr lang="fr-FR" sz="5400" dirty="0" err="1" smtClean="0"/>
              <a:t>from</a:t>
            </a:r>
            <a:r>
              <a:rPr lang="fr-FR" sz="5400" dirty="0" smtClean="0"/>
              <a:t>?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51569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25715"/>
            <a:ext cx="8042276" cy="1336956"/>
          </a:xfrm>
        </p:spPr>
        <p:txBody>
          <a:bodyPr/>
          <a:lstStyle/>
          <a:p>
            <a:r>
              <a:rPr lang="fr-FR" dirty="0" smtClean="0"/>
              <a:t>Advection of Pacific Water (PW) </a:t>
            </a:r>
            <a:r>
              <a:rPr lang="fr-FR" dirty="0" err="1" smtClean="0"/>
              <a:t>though</a:t>
            </a:r>
            <a:r>
              <a:rPr lang="fr-FR" dirty="0" smtClean="0"/>
              <a:t> </a:t>
            </a:r>
            <a:r>
              <a:rPr lang="fr-FR" dirty="0" err="1" smtClean="0"/>
              <a:t>Bering</a:t>
            </a:r>
            <a:r>
              <a:rPr lang="fr-FR" dirty="0" smtClean="0"/>
              <a:t> </a:t>
            </a:r>
            <a:r>
              <a:rPr lang="fr-FR" dirty="0" err="1" smtClean="0"/>
              <a:t>Strait</a:t>
            </a:r>
            <a:endParaRPr lang="fr-F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62671"/>
            <a:ext cx="4449953" cy="43942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0443" y="6003919"/>
            <a:ext cx="36085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 err="1" smtClean="0"/>
              <a:t>Carmakc</a:t>
            </a:r>
            <a:r>
              <a:rPr lang="fr-FR" sz="1100" i="1" dirty="0" smtClean="0"/>
              <a:t> and </a:t>
            </a:r>
            <a:r>
              <a:rPr lang="fr-FR" sz="1100" i="1" dirty="0" err="1" smtClean="0"/>
              <a:t>Wassmann</a:t>
            </a:r>
            <a:r>
              <a:rPr lang="fr-FR" sz="1100" i="1" dirty="0" smtClean="0"/>
              <a:t>, 2006</a:t>
            </a:r>
            <a:r>
              <a:rPr lang="fr-FR" sz="1100" dirty="0" smtClean="0"/>
              <a:t>. </a:t>
            </a:r>
            <a:r>
              <a:rPr lang="fr-FR" sz="1100" dirty="0"/>
              <a:t>The spatial distribution of </a:t>
            </a:r>
            <a:r>
              <a:rPr lang="fr-FR" sz="1100" dirty="0" err="1"/>
              <a:t>shelf</a:t>
            </a:r>
            <a:r>
              <a:rPr lang="fr-FR" sz="1100" dirty="0"/>
              <a:t> types in the </a:t>
            </a:r>
            <a:r>
              <a:rPr lang="fr-FR" sz="1100" dirty="0" err="1"/>
              <a:t>Arctic</a:t>
            </a:r>
            <a:r>
              <a:rPr lang="fr-FR" sz="1100" dirty="0"/>
              <a:t> </a:t>
            </a:r>
            <a:r>
              <a:rPr lang="fr-FR" sz="1100" dirty="0" err="1"/>
              <a:t>Mediterranean</a:t>
            </a:r>
            <a:r>
              <a:rPr lang="fr-FR" sz="1100" dirty="0"/>
              <a:t>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407" y="2384193"/>
            <a:ext cx="3617144" cy="152135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34466" y="4373500"/>
            <a:ext cx="4572000" cy="19133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000" dirty="0">
                <a:cs typeface="Cambria"/>
              </a:rPr>
              <a:t>0.8 Sv</a:t>
            </a:r>
            <a:endParaRPr lang="es-ES" sz="2000" dirty="0">
              <a:cs typeface="Cambria"/>
            </a:endParaRP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cs typeface="Cambria"/>
              </a:rPr>
              <a:t>1/3 </a:t>
            </a:r>
            <a:r>
              <a:rPr lang="es-ES_tradnl" sz="2000" dirty="0" err="1" smtClean="0">
                <a:cs typeface="Cambria"/>
              </a:rPr>
              <a:t>Arctic</a:t>
            </a:r>
            <a:r>
              <a:rPr lang="es-ES_tradnl" sz="2000" dirty="0" smtClean="0">
                <a:cs typeface="Cambria"/>
              </a:rPr>
              <a:t> </a:t>
            </a:r>
            <a:r>
              <a:rPr lang="es-ES_tradnl" sz="2000" dirty="0" err="1" smtClean="0">
                <a:cs typeface="Cambria"/>
              </a:rPr>
              <a:t>freshwater</a:t>
            </a:r>
            <a:r>
              <a:rPr lang="es-ES_tradnl" sz="2000" dirty="0">
                <a:cs typeface="Cambria"/>
              </a:rPr>
              <a:t> </a:t>
            </a:r>
            <a:endParaRPr lang="es-ES_tradnl" sz="2000" dirty="0" smtClean="0">
              <a:cs typeface="Cambria"/>
            </a:endParaRPr>
          </a:p>
          <a:p>
            <a:pPr algn="ctr">
              <a:lnSpc>
                <a:spcPct val="150000"/>
              </a:lnSpc>
            </a:pPr>
            <a:r>
              <a:rPr lang="es-ES_tradnl" sz="2000" dirty="0" err="1" smtClean="0">
                <a:cs typeface="Cambria"/>
              </a:rPr>
              <a:t>Source</a:t>
            </a:r>
            <a:r>
              <a:rPr lang="es-ES_tradnl" sz="2000" dirty="0" smtClean="0">
                <a:cs typeface="Cambria"/>
              </a:rPr>
              <a:t> </a:t>
            </a:r>
            <a:r>
              <a:rPr lang="es-ES_tradnl" sz="2000" dirty="0">
                <a:cs typeface="Cambria"/>
              </a:rPr>
              <a:t>of </a:t>
            </a:r>
            <a:r>
              <a:rPr lang="es-ES_tradnl" sz="2000" dirty="0" err="1">
                <a:cs typeface="Cambria"/>
              </a:rPr>
              <a:t>heat</a:t>
            </a:r>
            <a:r>
              <a:rPr lang="es-ES_tradnl" sz="2000" dirty="0">
                <a:cs typeface="Cambria"/>
              </a:rPr>
              <a:t> </a:t>
            </a:r>
            <a:endParaRPr lang="es-ES_tradnl" sz="2000" dirty="0" smtClean="0">
              <a:cs typeface="Cambria"/>
            </a:endParaRPr>
          </a:p>
          <a:p>
            <a:pPr algn="ctr">
              <a:lnSpc>
                <a:spcPct val="150000"/>
              </a:lnSpc>
            </a:pPr>
            <a:r>
              <a:rPr lang="fr-FR" sz="2000" dirty="0" err="1" smtClean="0">
                <a:cs typeface="Cambria"/>
              </a:rPr>
              <a:t>Nutrient</a:t>
            </a:r>
            <a:r>
              <a:rPr lang="fr-FR" sz="2000" dirty="0" smtClean="0">
                <a:cs typeface="Cambria"/>
              </a:rPr>
              <a:t> </a:t>
            </a:r>
            <a:r>
              <a:rPr lang="fr-FR" sz="2000" dirty="0" err="1" smtClean="0">
                <a:cs typeface="Cambria"/>
              </a:rPr>
              <a:t>rich</a:t>
            </a:r>
            <a:endParaRPr lang="es-ES" sz="2400" dirty="0"/>
          </a:p>
        </p:txBody>
      </p:sp>
      <p:sp>
        <p:nvSpPr>
          <p:cNvPr id="6" name="Flecha izquierda 5"/>
          <p:cNvSpPr/>
          <p:nvPr/>
        </p:nvSpPr>
        <p:spPr>
          <a:xfrm rot="10800000">
            <a:off x="2067278" y="1765352"/>
            <a:ext cx="1213713" cy="61883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uadroTexto 6"/>
          <p:cNvSpPr txBox="1"/>
          <p:nvPr/>
        </p:nvSpPr>
        <p:spPr>
          <a:xfrm>
            <a:off x="2873064" y="1553196"/>
            <a:ext cx="410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Bering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Chukchi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shallow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inflow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shelves</a:t>
            </a:r>
            <a:endParaRPr lang="fr-FR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559564" y="3905545"/>
            <a:ext cx="218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Pacific </a:t>
            </a:r>
            <a:r>
              <a:rPr lang="fr-FR" sz="2400" b="1" dirty="0" err="1" smtClean="0"/>
              <a:t>inflow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1063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2645" y="186289"/>
            <a:ext cx="4751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800" b="1" dirty="0" err="1" smtClean="0">
                <a:solidFill>
                  <a:srgbClr val="3366FF"/>
                </a:solidFill>
              </a:rPr>
              <a:t>Anadyr</a:t>
            </a:r>
            <a:r>
              <a:rPr lang="es-ES_tradnl" sz="2800" b="1" dirty="0" smtClean="0">
                <a:solidFill>
                  <a:srgbClr val="3366FF"/>
                </a:solidFill>
              </a:rPr>
              <a:t> </a:t>
            </a:r>
            <a:r>
              <a:rPr lang="es-ES_tradnl" sz="2800" b="1" dirty="0" err="1">
                <a:solidFill>
                  <a:srgbClr val="3366FF"/>
                </a:solidFill>
              </a:rPr>
              <a:t>Water</a:t>
            </a:r>
            <a:r>
              <a:rPr lang="es-ES_tradnl" sz="2800" b="1" dirty="0">
                <a:solidFill>
                  <a:srgbClr val="3366FF"/>
                </a:solidFill>
              </a:rPr>
              <a:t> (AW)</a:t>
            </a:r>
            <a:endParaRPr lang="es-ES" sz="2800" b="1" dirty="0">
              <a:solidFill>
                <a:srgbClr val="3366FF"/>
              </a:solidFill>
            </a:endParaRPr>
          </a:p>
          <a:p>
            <a:pPr algn="ctr"/>
            <a:r>
              <a:rPr lang="es-ES_tradnl" sz="1600" b="1" dirty="0" smtClean="0">
                <a:solidFill>
                  <a:srgbClr val="3366FF"/>
                </a:solidFill>
              </a:rPr>
              <a:t>S</a:t>
            </a:r>
            <a:r>
              <a:rPr lang="es-ES_tradnl" sz="1600" b="1" dirty="0">
                <a:solidFill>
                  <a:srgbClr val="3366FF"/>
                </a:solidFill>
              </a:rPr>
              <a:t> </a:t>
            </a:r>
            <a:r>
              <a:rPr lang="es-ES_tradnl" sz="1600" b="1" dirty="0" smtClean="0">
                <a:solidFill>
                  <a:srgbClr val="3366FF"/>
                </a:solidFill>
              </a:rPr>
              <a:t>33 </a:t>
            </a:r>
            <a:r>
              <a:rPr lang="es-ES_tradnl" sz="1600" b="1" dirty="0" err="1" smtClean="0">
                <a:solidFill>
                  <a:srgbClr val="3366FF"/>
                </a:solidFill>
              </a:rPr>
              <a:t>saltier</a:t>
            </a:r>
            <a:endParaRPr lang="es-ES" sz="1600" b="1" dirty="0">
              <a:solidFill>
                <a:srgbClr val="3366FF"/>
              </a:solidFill>
            </a:endParaRPr>
          </a:p>
          <a:p>
            <a:pPr algn="ctr"/>
            <a:r>
              <a:rPr lang="es-ES_tradnl" sz="1600" b="1" dirty="0" smtClean="0">
                <a:solidFill>
                  <a:srgbClr val="3366FF"/>
                </a:solidFill>
              </a:rPr>
              <a:t>T</a:t>
            </a:r>
            <a:r>
              <a:rPr lang="es-ES_tradnl" sz="1600" b="1" dirty="0">
                <a:solidFill>
                  <a:srgbClr val="3366FF"/>
                </a:solidFill>
              </a:rPr>
              <a:t> </a:t>
            </a:r>
            <a:r>
              <a:rPr lang="es-ES_tradnl" sz="1600" b="1" dirty="0" smtClean="0">
                <a:solidFill>
                  <a:srgbClr val="3366FF"/>
                </a:solidFill>
              </a:rPr>
              <a:t>0</a:t>
            </a:r>
            <a:r>
              <a:rPr lang="es-ES_tradnl" sz="1600" b="1" dirty="0">
                <a:solidFill>
                  <a:srgbClr val="3366FF"/>
                </a:solidFill>
              </a:rPr>
              <a:t>-</a:t>
            </a:r>
            <a:r>
              <a:rPr lang="es-ES_tradnl" sz="1600" b="1" dirty="0" smtClean="0">
                <a:solidFill>
                  <a:srgbClr val="3366FF"/>
                </a:solidFill>
              </a:rPr>
              <a:t>10ºC </a:t>
            </a:r>
            <a:r>
              <a:rPr lang="es-ES_tradnl" sz="1600" b="1" dirty="0" err="1" smtClean="0">
                <a:solidFill>
                  <a:srgbClr val="3366FF"/>
                </a:solidFill>
              </a:rPr>
              <a:t>colder</a:t>
            </a:r>
            <a:endParaRPr lang="es-ES" sz="1600" b="1" dirty="0">
              <a:solidFill>
                <a:srgbClr val="3366FF"/>
              </a:solidFill>
            </a:endParaRPr>
          </a:p>
          <a:p>
            <a:pPr algn="ctr"/>
            <a:r>
              <a:rPr lang="es-ES_tradnl" sz="1600" b="1" dirty="0" smtClean="0">
                <a:solidFill>
                  <a:srgbClr val="3366FF"/>
                </a:solidFill>
              </a:rPr>
              <a:t>High </a:t>
            </a:r>
            <a:r>
              <a:rPr lang="es-ES_tradnl" sz="1600" b="1" dirty="0" err="1">
                <a:solidFill>
                  <a:srgbClr val="3366FF"/>
                </a:solidFill>
              </a:rPr>
              <a:t>nutrient</a:t>
            </a:r>
            <a:r>
              <a:rPr lang="es-ES_tradnl" sz="1600" b="1" dirty="0">
                <a:solidFill>
                  <a:srgbClr val="3366FF"/>
                </a:solidFill>
              </a:rPr>
              <a:t> </a:t>
            </a:r>
            <a:r>
              <a:rPr lang="es-ES_tradnl" sz="1600" b="1" dirty="0" smtClean="0">
                <a:solidFill>
                  <a:srgbClr val="3366FF"/>
                </a:solidFill>
              </a:rPr>
              <a:t>(N</a:t>
            </a:r>
            <a:r>
              <a:rPr lang="es-ES_tradnl" sz="1600" b="1" dirty="0">
                <a:solidFill>
                  <a:srgbClr val="3366FF"/>
                </a:solidFill>
              </a:rPr>
              <a:t>&gt;</a:t>
            </a:r>
            <a:r>
              <a:rPr lang="es-ES_tradnl" sz="1600" b="1" dirty="0" smtClean="0">
                <a:solidFill>
                  <a:srgbClr val="3366FF"/>
                </a:solidFill>
              </a:rPr>
              <a:t>15uM)</a:t>
            </a:r>
            <a:endParaRPr lang="es-ES_tradnl" sz="1600" b="1" dirty="0">
              <a:solidFill>
                <a:srgbClr val="3366FF"/>
              </a:solidFill>
            </a:endParaRPr>
          </a:p>
          <a:p>
            <a:pPr algn="ctr"/>
            <a:r>
              <a:rPr lang="es-ES_tradnl" sz="1600" b="1" dirty="0" smtClean="0">
                <a:solidFill>
                  <a:srgbClr val="3366FF"/>
                </a:solidFill>
              </a:rPr>
              <a:t>N</a:t>
            </a:r>
            <a:r>
              <a:rPr lang="es-ES_tradnl" sz="1600" b="1" dirty="0">
                <a:solidFill>
                  <a:srgbClr val="3366FF"/>
                </a:solidFill>
              </a:rPr>
              <a:t>&gt;20uM in </a:t>
            </a:r>
            <a:r>
              <a:rPr lang="es-ES_tradnl" sz="1600" b="1" dirty="0" err="1" smtClean="0">
                <a:solidFill>
                  <a:srgbClr val="3366FF"/>
                </a:solidFill>
              </a:rPr>
              <a:t>summer</a:t>
            </a:r>
            <a:r>
              <a:rPr lang="es-ES_tradnl" sz="1600" b="1" dirty="0">
                <a:solidFill>
                  <a:srgbClr val="3366FF"/>
                </a:solidFill>
              </a:rPr>
              <a:t>!!!</a:t>
            </a:r>
            <a:endParaRPr lang="es-ES" sz="1600" b="1" dirty="0">
              <a:solidFill>
                <a:srgbClr val="3366FF"/>
              </a:solidFill>
            </a:endParaRPr>
          </a:p>
          <a:p>
            <a:pPr algn="ctr"/>
            <a:r>
              <a:rPr lang="es-ES_tradnl" sz="1600" b="1" dirty="0" err="1" smtClean="0">
                <a:solidFill>
                  <a:srgbClr val="3366FF"/>
                </a:solidFill>
              </a:rPr>
              <a:t>Among</a:t>
            </a:r>
            <a:r>
              <a:rPr lang="es-ES_tradnl" sz="1600" b="1" dirty="0" smtClean="0">
                <a:solidFill>
                  <a:srgbClr val="3366FF"/>
                </a:solidFill>
              </a:rPr>
              <a:t> </a:t>
            </a:r>
            <a:r>
              <a:rPr lang="es-ES_tradnl" sz="1600" b="1" dirty="0" err="1" smtClean="0">
                <a:solidFill>
                  <a:srgbClr val="3366FF"/>
                </a:solidFill>
              </a:rPr>
              <a:t>highest</a:t>
            </a:r>
            <a:r>
              <a:rPr lang="es-ES_tradnl" sz="1600" b="1" dirty="0" smtClean="0">
                <a:solidFill>
                  <a:srgbClr val="3366FF"/>
                </a:solidFill>
              </a:rPr>
              <a:t> </a:t>
            </a:r>
            <a:r>
              <a:rPr lang="es-ES_tradnl" sz="1600" b="1" dirty="0">
                <a:solidFill>
                  <a:srgbClr val="3366FF"/>
                </a:solidFill>
              </a:rPr>
              <a:t>PP </a:t>
            </a:r>
            <a:r>
              <a:rPr lang="es-ES_tradnl" sz="1600" b="1" dirty="0" smtClean="0">
                <a:solidFill>
                  <a:srgbClr val="3366FF"/>
                </a:solidFill>
              </a:rPr>
              <a:t>in </a:t>
            </a:r>
            <a:r>
              <a:rPr lang="es-ES_tradnl" sz="1600" b="1" dirty="0" err="1" smtClean="0">
                <a:solidFill>
                  <a:srgbClr val="3366FF"/>
                </a:solidFill>
              </a:rPr>
              <a:t>the</a:t>
            </a:r>
            <a:r>
              <a:rPr lang="es-ES_tradnl" sz="1600" b="1" dirty="0" smtClean="0">
                <a:solidFill>
                  <a:srgbClr val="3366FF"/>
                </a:solidFill>
              </a:rPr>
              <a:t> </a:t>
            </a:r>
            <a:r>
              <a:rPr lang="es-ES_tradnl" sz="1600" b="1" dirty="0" err="1" smtClean="0">
                <a:solidFill>
                  <a:srgbClr val="3366FF"/>
                </a:solidFill>
              </a:rPr>
              <a:t>world</a:t>
            </a:r>
            <a:endParaRPr lang="es-ES_tradnl" sz="1600" b="1" dirty="0">
              <a:solidFill>
                <a:srgbClr val="3366FF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533"/>
            <a:ext cx="5150804" cy="4755126"/>
          </a:xfrm>
          <a:prstGeom prst="rect">
            <a:avLst/>
          </a:prstGeom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-258813" y="-273504"/>
            <a:ext cx="5775362" cy="1336956"/>
          </a:xfrm>
        </p:spPr>
        <p:txBody>
          <a:bodyPr/>
          <a:lstStyle/>
          <a:p>
            <a:r>
              <a:rPr lang="fr-FR" dirty="0" err="1" smtClean="0"/>
              <a:t>Summer</a:t>
            </a:r>
            <a:r>
              <a:rPr lang="fr-FR" dirty="0" smtClean="0"/>
              <a:t> waters</a:t>
            </a:r>
            <a:endParaRPr lang="fr-FR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744328" y="5381411"/>
            <a:ext cx="4399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1DA93A"/>
                </a:solidFill>
              </a:rPr>
              <a:t>Siberian</a:t>
            </a:r>
            <a:r>
              <a:rPr lang="fr-FR" sz="2800" b="1" dirty="0" smtClean="0">
                <a:solidFill>
                  <a:srgbClr val="1DA93A"/>
                </a:solidFill>
              </a:rPr>
              <a:t> </a:t>
            </a:r>
            <a:r>
              <a:rPr lang="fr-FR" sz="2800" b="1" dirty="0" err="1" smtClean="0">
                <a:solidFill>
                  <a:srgbClr val="1DA93A"/>
                </a:solidFill>
              </a:rPr>
              <a:t>Coastal</a:t>
            </a:r>
            <a:r>
              <a:rPr lang="fr-FR" sz="2800" b="1" dirty="0" smtClean="0">
                <a:solidFill>
                  <a:srgbClr val="1DA93A"/>
                </a:solidFill>
              </a:rPr>
              <a:t> </a:t>
            </a:r>
            <a:r>
              <a:rPr lang="fr-FR" sz="2800" b="1" dirty="0" err="1" smtClean="0">
                <a:solidFill>
                  <a:srgbClr val="1DA93A"/>
                </a:solidFill>
              </a:rPr>
              <a:t>Current</a:t>
            </a:r>
            <a:r>
              <a:rPr lang="fr-FR" sz="2800" b="1" dirty="0" smtClean="0">
                <a:solidFill>
                  <a:srgbClr val="1DA93A"/>
                </a:solidFill>
              </a:rPr>
              <a:t> (SCC)</a:t>
            </a:r>
          </a:p>
          <a:p>
            <a:pPr algn="ctr"/>
            <a:r>
              <a:rPr lang="is-IS" sz="1600" b="1" dirty="0" smtClean="0">
                <a:solidFill>
                  <a:srgbClr val="1DA93A"/>
                </a:solidFill>
              </a:rPr>
              <a:t>Cold, fresh, seasonal </a:t>
            </a:r>
          </a:p>
          <a:p>
            <a:pPr algn="ctr"/>
            <a:r>
              <a:rPr lang="is-IS" sz="1600" b="1" dirty="0" smtClean="0">
                <a:solidFill>
                  <a:srgbClr val="1DA93A"/>
                </a:solidFill>
              </a:rPr>
              <a:t>Low nutrient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37924" y="6104686"/>
            <a:ext cx="48921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r>
              <a:rPr lang="fr-FR" sz="1000" i="1" dirty="0" err="1"/>
              <a:t>Woodgate</a:t>
            </a:r>
            <a:r>
              <a:rPr lang="fr-FR" sz="1000" i="1" dirty="0"/>
              <a:t> et al, DSR, 2005, http://</a:t>
            </a:r>
            <a:r>
              <a:rPr lang="fr-FR" sz="1000" i="1" dirty="0" err="1" smtClean="0"/>
              <a:t>psc.apl.washington.edu</a:t>
            </a:r>
            <a:r>
              <a:rPr lang="fr-FR" sz="1000" i="1" dirty="0" smtClean="0"/>
              <a:t>/</a:t>
            </a:r>
            <a:r>
              <a:rPr lang="fr-FR" sz="1000" i="1" dirty="0" err="1" smtClean="0"/>
              <a:t>Chukchi.html</a:t>
            </a:r>
            <a:endParaRPr lang="fr-FR" sz="1000" dirty="0"/>
          </a:p>
        </p:txBody>
      </p:sp>
      <p:sp>
        <p:nvSpPr>
          <p:cNvPr id="8" name="Rectángulo 7"/>
          <p:cNvSpPr/>
          <p:nvPr/>
        </p:nvSpPr>
        <p:spPr>
          <a:xfrm>
            <a:off x="4710225" y="2136694"/>
            <a:ext cx="468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800" b="1" dirty="0" smtClean="0">
                <a:solidFill>
                  <a:srgbClr val="1CE2FF"/>
                </a:solidFill>
              </a:rPr>
              <a:t>Bering </a:t>
            </a:r>
            <a:r>
              <a:rPr lang="es-ES_tradnl" sz="2800" b="1" dirty="0">
                <a:solidFill>
                  <a:srgbClr val="1CE2FF"/>
                </a:solidFill>
              </a:rPr>
              <a:t>Sea </a:t>
            </a:r>
            <a:r>
              <a:rPr lang="es-ES_tradnl" sz="2800" b="1" dirty="0" err="1">
                <a:solidFill>
                  <a:srgbClr val="1CE2FF"/>
                </a:solidFill>
              </a:rPr>
              <a:t>Water</a:t>
            </a:r>
            <a:r>
              <a:rPr lang="es-ES_tradnl" sz="2800" b="1" dirty="0">
                <a:solidFill>
                  <a:srgbClr val="1CE2FF"/>
                </a:solidFill>
              </a:rPr>
              <a:t> (BSW</a:t>
            </a:r>
            <a:r>
              <a:rPr lang="es-ES_tradnl" sz="2800" b="1" dirty="0" smtClean="0">
                <a:solidFill>
                  <a:srgbClr val="1CE2FF"/>
                </a:solidFill>
              </a:rPr>
              <a:t>)</a:t>
            </a:r>
          </a:p>
          <a:p>
            <a:pPr algn="ctr"/>
            <a:r>
              <a:rPr lang="es-ES_tradnl" sz="1600" b="1" dirty="0" err="1" smtClean="0">
                <a:solidFill>
                  <a:srgbClr val="1CE2FF"/>
                </a:solidFill>
              </a:rPr>
              <a:t>Moderate</a:t>
            </a:r>
            <a:r>
              <a:rPr lang="es-ES_tradnl" sz="1600" b="1" dirty="0" smtClean="0">
                <a:solidFill>
                  <a:srgbClr val="1CE2FF"/>
                </a:solidFill>
              </a:rPr>
              <a:t> </a:t>
            </a:r>
            <a:r>
              <a:rPr lang="es-ES_tradnl" sz="1600" b="1" dirty="0" err="1" smtClean="0">
                <a:solidFill>
                  <a:srgbClr val="1CE2FF"/>
                </a:solidFill>
              </a:rPr>
              <a:t>parameters</a:t>
            </a:r>
            <a:endParaRPr lang="es-ES" sz="1600" b="1" dirty="0">
              <a:solidFill>
                <a:srgbClr val="1CE2FF"/>
              </a:solidFill>
            </a:endParaRPr>
          </a:p>
          <a:p>
            <a:pPr algn="ctr"/>
            <a:endParaRPr lang="es-ES" sz="1600" b="1" dirty="0">
              <a:solidFill>
                <a:srgbClr val="1CE2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62854" y="3152357"/>
            <a:ext cx="4819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800" b="1" dirty="0" smtClean="0">
                <a:solidFill>
                  <a:srgbClr val="FF0000"/>
                </a:solidFill>
              </a:rPr>
              <a:t>Alaska </a:t>
            </a:r>
            <a:r>
              <a:rPr lang="es-ES_tradnl" sz="2800" b="1" dirty="0" err="1">
                <a:solidFill>
                  <a:srgbClr val="FF0000"/>
                </a:solidFill>
              </a:rPr>
              <a:t>coastal</a:t>
            </a:r>
            <a:r>
              <a:rPr lang="es-ES_tradnl" sz="2800" b="1" dirty="0">
                <a:solidFill>
                  <a:srgbClr val="FF0000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water</a:t>
            </a:r>
            <a:r>
              <a:rPr lang="es-ES_tradnl" sz="2800" b="1" dirty="0">
                <a:solidFill>
                  <a:srgbClr val="FF0000"/>
                </a:solidFill>
              </a:rPr>
              <a:t> (ACW)</a:t>
            </a:r>
            <a:endParaRPr lang="es-ES" sz="2800" b="1" dirty="0">
              <a:solidFill>
                <a:srgbClr val="FF0000"/>
              </a:solidFill>
            </a:endParaRPr>
          </a:p>
          <a:p>
            <a:pPr algn="ctr"/>
            <a:r>
              <a:rPr lang="es-ES_tradnl" sz="1600" b="1" dirty="0" err="1">
                <a:solidFill>
                  <a:srgbClr val="FF0000"/>
                </a:solidFill>
              </a:rPr>
              <a:t>Developed</a:t>
            </a:r>
            <a:r>
              <a:rPr lang="es-ES_tradnl" sz="1600" b="1" dirty="0">
                <a:solidFill>
                  <a:srgbClr val="FF0000"/>
                </a:solidFill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</a:rPr>
              <a:t>annually</a:t>
            </a:r>
            <a:r>
              <a:rPr lang="es-ES_tradnl" sz="1600" b="1" dirty="0">
                <a:solidFill>
                  <a:srgbClr val="FF0000"/>
                </a:solidFill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</a:rPr>
              <a:t>from</a:t>
            </a:r>
            <a:r>
              <a:rPr lang="es-ES_tradnl" sz="1600" b="1" dirty="0">
                <a:solidFill>
                  <a:srgbClr val="FF0000"/>
                </a:solidFill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</a:rPr>
              <a:t>freshwater</a:t>
            </a:r>
            <a:endParaRPr lang="es-ES" sz="1600" b="1" dirty="0">
              <a:solidFill>
                <a:srgbClr val="FF0000"/>
              </a:solidFill>
            </a:endParaRPr>
          </a:p>
          <a:p>
            <a:pPr algn="ctr"/>
            <a:r>
              <a:rPr lang="es-ES_tradnl" sz="1600" b="1" dirty="0" smtClean="0">
                <a:solidFill>
                  <a:srgbClr val="FF0000"/>
                </a:solidFill>
              </a:rPr>
              <a:t>S</a:t>
            </a:r>
            <a:r>
              <a:rPr lang="es-ES_tradnl" sz="1600" b="1" dirty="0">
                <a:solidFill>
                  <a:srgbClr val="FF0000"/>
                </a:solidFill>
              </a:rPr>
              <a:t>&lt;31.5 </a:t>
            </a:r>
            <a:r>
              <a:rPr lang="es-ES_tradnl" sz="1600" b="1" dirty="0" err="1">
                <a:solidFill>
                  <a:srgbClr val="FF0000"/>
                </a:solidFill>
              </a:rPr>
              <a:t>fresher</a:t>
            </a:r>
            <a:endParaRPr lang="es-ES" sz="1600" b="1" dirty="0">
              <a:solidFill>
                <a:srgbClr val="FF0000"/>
              </a:solidFill>
            </a:endParaRPr>
          </a:p>
          <a:p>
            <a:pPr algn="ctr"/>
            <a:r>
              <a:rPr lang="es-ES_tradnl" sz="1600" b="1" dirty="0" smtClean="0">
                <a:solidFill>
                  <a:srgbClr val="FF0000"/>
                </a:solidFill>
              </a:rPr>
              <a:t>T 2</a:t>
            </a:r>
            <a:r>
              <a:rPr lang="es-ES_tradnl" sz="1600" b="1" dirty="0">
                <a:solidFill>
                  <a:srgbClr val="FF0000"/>
                </a:solidFill>
              </a:rPr>
              <a:t>-13ºC </a:t>
            </a:r>
            <a:r>
              <a:rPr lang="es-ES_tradnl" sz="1600" b="1" dirty="0" err="1">
                <a:solidFill>
                  <a:srgbClr val="FF0000"/>
                </a:solidFill>
              </a:rPr>
              <a:t>warmer</a:t>
            </a:r>
            <a:endParaRPr lang="es-ES" sz="1600" b="1" dirty="0">
              <a:solidFill>
                <a:srgbClr val="FF0000"/>
              </a:solidFill>
            </a:endParaRPr>
          </a:p>
          <a:p>
            <a:pPr algn="ctr"/>
            <a:r>
              <a:rPr lang="es-ES_tradnl" sz="1600" b="1" dirty="0" err="1">
                <a:solidFill>
                  <a:srgbClr val="FF0000"/>
                </a:solidFill>
              </a:rPr>
              <a:t>Low</a:t>
            </a:r>
            <a:r>
              <a:rPr lang="es-ES_tradnl" sz="1600" b="1" dirty="0">
                <a:solidFill>
                  <a:srgbClr val="FF0000"/>
                </a:solidFill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</a:rPr>
              <a:t>nutrient</a:t>
            </a:r>
            <a:r>
              <a:rPr lang="es-ES_tradnl" sz="1600" b="1" dirty="0">
                <a:solidFill>
                  <a:srgbClr val="FF0000"/>
                </a:solidFill>
              </a:rPr>
              <a:t> (N&lt;10uM) </a:t>
            </a:r>
            <a:endParaRPr lang="es-E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082" y="-489897"/>
            <a:ext cx="8783978" cy="1336956"/>
          </a:xfrm>
        </p:spPr>
        <p:txBody>
          <a:bodyPr/>
          <a:lstStyle/>
          <a:p>
            <a:r>
              <a:rPr lang="fr-FR" dirty="0" err="1" smtClean="0"/>
              <a:t>Summer</a:t>
            </a:r>
            <a:r>
              <a:rPr lang="fr-FR" dirty="0" smtClean="0"/>
              <a:t> water signature</a:t>
            </a:r>
            <a:endParaRPr lang="fr-FR" dirty="0"/>
          </a:p>
        </p:txBody>
      </p:sp>
      <p:sp>
        <p:nvSpPr>
          <p:cNvPr id="4" name="Rectángulo 3"/>
          <p:cNvSpPr/>
          <p:nvPr/>
        </p:nvSpPr>
        <p:spPr>
          <a:xfrm>
            <a:off x="5081004" y="1336087"/>
            <a:ext cx="3949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err="1" smtClean="0"/>
              <a:t>Strong</a:t>
            </a:r>
            <a:r>
              <a:rPr lang="es-ES_tradnl" sz="2400" dirty="0" smtClean="0"/>
              <a:t> vertical and horizontal </a:t>
            </a:r>
            <a:r>
              <a:rPr lang="es-ES_tradnl" sz="2400" dirty="0" err="1" smtClean="0"/>
              <a:t>temperature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gradient</a:t>
            </a:r>
            <a:r>
              <a:rPr lang="es-ES_tradnl" sz="2400" dirty="0" smtClean="0"/>
              <a:t> (2-12ºC)</a:t>
            </a:r>
          </a:p>
          <a:p>
            <a:endParaRPr lang="es-ES_tradnl" sz="1600" dirty="0" smtClean="0"/>
          </a:p>
          <a:p>
            <a:endParaRPr lang="es-ES_tradnl" sz="1600" dirty="0" smtClean="0"/>
          </a:p>
          <a:p>
            <a:endParaRPr lang="es-ES_tradnl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76" y="4140003"/>
            <a:ext cx="2499012" cy="27342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199767"/>
            <a:ext cx="2569114" cy="26815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5" y="1001058"/>
            <a:ext cx="4593433" cy="26184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202516" y="3039576"/>
            <a:ext cx="3827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err="1" smtClean="0"/>
              <a:t>Temperature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nutrient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correlation</a:t>
            </a:r>
            <a:endParaRPr lang="es-ES_tradnl" sz="28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3305449" y="3903118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Surface</a:t>
            </a:r>
            <a:endParaRPr lang="fr-F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6830" y="3861213"/>
            <a:ext cx="905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Bottom</a:t>
            </a:r>
            <a:endParaRPr lang="fr-FR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081004" y="4592702"/>
            <a:ext cx="39753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Strong</a:t>
            </a:r>
            <a:r>
              <a:rPr lang="fr-FR" sz="2800" dirty="0" smtClean="0"/>
              <a:t> </a:t>
            </a:r>
            <a:r>
              <a:rPr lang="fr-FR" sz="2800" dirty="0" err="1" smtClean="0"/>
              <a:t>east-west</a:t>
            </a:r>
            <a:r>
              <a:rPr lang="fr-FR" sz="2800" dirty="0" smtClean="0"/>
              <a:t> gradient of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across</a:t>
            </a:r>
            <a:r>
              <a:rPr lang="fr-FR" sz="2800" dirty="0" smtClean="0"/>
              <a:t> </a:t>
            </a:r>
            <a:r>
              <a:rPr lang="fr-FR" sz="2800" dirty="0" err="1" smtClean="0"/>
              <a:t>Chukchi</a:t>
            </a:r>
            <a:r>
              <a:rPr lang="fr-FR" sz="2800" dirty="0" smtClean="0"/>
              <a:t> </a:t>
            </a:r>
            <a:r>
              <a:rPr lang="fr-FR" sz="2800" dirty="0" err="1" smtClean="0"/>
              <a:t>sea</a:t>
            </a:r>
            <a:endParaRPr lang="fr-FR" sz="2800" dirty="0" smtClean="0"/>
          </a:p>
          <a:p>
            <a:pPr algn="ctr"/>
            <a:r>
              <a:rPr lang="fr-FR" b="1" dirty="0" smtClean="0"/>
              <a:t> </a:t>
            </a:r>
            <a:r>
              <a:rPr lang="fr-FR" sz="1100" i="1" dirty="0" smtClean="0"/>
              <a:t>(</a:t>
            </a:r>
            <a:r>
              <a:rPr lang="fr-FR" sz="1100" i="1" dirty="0" err="1" smtClean="0"/>
              <a:t>Danielson</a:t>
            </a:r>
            <a:r>
              <a:rPr lang="fr-FR" sz="1100" i="1" dirty="0" smtClean="0"/>
              <a:t> et al., 2017; </a:t>
            </a:r>
            <a:r>
              <a:rPr lang="fr-FR" sz="1100" i="1" dirty="0" err="1" smtClean="0"/>
              <a:t>Giesbrecht</a:t>
            </a:r>
            <a:r>
              <a:rPr lang="fr-FR" sz="1100" i="1" dirty="0" smtClean="0"/>
              <a:t> et al., 2019)</a:t>
            </a:r>
            <a:endParaRPr lang="fr-FR" sz="1100" i="1" dirty="0"/>
          </a:p>
        </p:txBody>
      </p:sp>
      <p:sp>
        <p:nvSpPr>
          <p:cNvPr id="10" name="Elipse 9"/>
          <p:cNvSpPr/>
          <p:nvPr/>
        </p:nvSpPr>
        <p:spPr>
          <a:xfrm>
            <a:off x="2540000" y="2119923"/>
            <a:ext cx="1016000" cy="6545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ipse 14"/>
          <p:cNvSpPr/>
          <p:nvPr/>
        </p:nvSpPr>
        <p:spPr>
          <a:xfrm>
            <a:off x="3096845" y="1567404"/>
            <a:ext cx="1449984" cy="5525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1642346" y="2845703"/>
            <a:ext cx="1307353" cy="1645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205346" y="2119923"/>
            <a:ext cx="41386" cy="2419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246082" y="3458784"/>
            <a:ext cx="17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Eisner et al., 2013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96412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/>
      <p:bldP spid="11" grpId="0"/>
      <p:bldP spid="7" grpId="0"/>
      <p:bldP spid="10" grpId="0" animBg="1"/>
      <p:bldP spid="15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10" y="3278299"/>
            <a:ext cx="3408949" cy="19344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15" y="3529176"/>
            <a:ext cx="4041564" cy="23351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92190"/>
            <a:ext cx="9189859" cy="5527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746" y="5574606"/>
            <a:ext cx="9209605" cy="734756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46082" y="-489897"/>
            <a:ext cx="8783978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Winter Water (WW)</a:t>
            </a:r>
            <a:endParaRPr lang="fr-FR" dirty="0"/>
          </a:p>
        </p:txBody>
      </p:sp>
      <p:sp>
        <p:nvSpPr>
          <p:cNvPr id="20" name="Elipse 19"/>
          <p:cNvSpPr/>
          <p:nvPr/>
        </p:nvSpPr>
        <p:spPr>
          <a:xfrm>
            <a:off x="2324422" y="6233094"/>
            <a:ext cx="1291723" cy="60731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ipse 20"/>
          <p:cNvSpPr/>
          <p:nvPr/>
        </p:nvSpPr>
        <p:spPr>
          <a:xfrm>
            <a:off x="7813535" y="6199228"/>
            <a:ext cx="1338344" cy="64570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674" y="1179382"/>
            <a:ext cx="3957326" cy="2349793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-19746" y="1179382"/>
            <a:ext cx="5352309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s-ES_tradnl" sz="2800" dirty="0" err="1" smtClean="0"/>
              <a:t>Near-freezing</a:t>
            </a:r>
            <a:r>
              <a:rPr lang="es-ES_tradnl" sz="2800" dirty="0" smtClean="0"/>
              <a:t>, dense </a:t>
            </a:r>
            <a:r>
              <a:rPr lang="es-ES_tradnl" sz="2800" dirty="0" err="1"/>
              <a:t>water</a:t>
            </a:r>
            <a:r>
              <a:rPr lang="es-ES_tradnl" sz="2800" dirty="0"/>
              <a:t> </a:t>
            </a:r>
            <a:endParaRPr lang="es-ES_tradnl" sz="2800" dirty="0" smtClean="0"/>
          </a:p>
          <a:p>
            <a:pPr lvl="0" algn="ctr">
              <a:lnSpc>
                <a:spcPct val="200000"/>
              </a:lnSpc>
            </a:pPr>
            <a:endParaRPr lang="es-ES_tradnl" sz="1600" dirty="0" smtClean="0"/>
          </a:p>
          <a:p>
            <a:pPr lvl="0" algn="ctr">
              <a:lnSpc>
                <a:spcPct val="200000"/>
              </a:lnSpc>
            </a:pPr>
            <a:r>
              <a:rPr lang="es-ES_tradnl" sz="1600" dirty="0" smtClean="0"/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96889" y="994716"/>
            <a:ext cx="1692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Lowry et al., 2015</a:t>
            </a:r>
            <a:endParaRPr lang="fr-FR" sz="1400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22" y="2237972"/>
            <a:ext cx="51300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s-ES_tradnl" sz="2800" dirty="0"/>
              <a:t>High </a:t>
            </a:r>
            <a:r>
              <a:rPr lang="es-ES_tradnl" sz="2800" dirty="0" err="1" smtClean="0"/>
              <a:t>nutrient</a:t>
            </a:r>
            <a:r>
              <a:rPr lang="es-ES_tradnl" sz="2800" dirty="0" smtClean="0"/>
              <a:t>[</a:t>
            </a:r>
            <a:r>
              <a:rPr lang="es-ES_tradnl" sz="2800" dirty="0"/>
              <a:t>N]=10-20uM!!!</a:t>
            </a:r>
          </a:p>
          <a:p>
            <a:endParaRPr lang="fr-FR" dirty="0"/>
          </a:p>
        </p:txBody>
      </p:sp>
      <p:sp>
        <p:nvSpPr>
          <p:cNvPr id="5" name="CuadroTexto 4"/>
          <p:cNvSpPr txBox="1"/>
          <p:nvPr/>
        </p:nvSpPr>
        <p:spPr>
          <a:xfrm>
            <a:off x="104322" y="3920877"/>
            <a:ext cx="46370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rgbClr val="FF0000"/>
                </a:solidFill>
              </a:rPr>
              <a:t>10</a:t>
            </a:r>
            <a:r>
              <a:rPr lang="es-ES_tradnl" sz="3200" b="1" dirty="0">
                <a:solidFill>
                  <a:srgbClr val="FF0000"/>
                </a:solidFill>
              </a:rPr>
              <a:t>-fold </a:t>
            </a:r>
            <a:r>
              <a:rPr lang="es-ES_tradnl" sz="3200" b="1" dirty="0" err="1">
                <a:solidFill>
                  <a:srgbClr val="FF0000"/>
                </a:solidFill>
              </a:rPr>
              <a:t>higher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than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adjacent</a:t>
            </a:r>
            <a:r>
              <a:rPr lang="es-ES_tradnl" sz="3200" b="1" dirty="0">
                <a:solidFill>
                  <a:srgbClr val="FF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waters</a:t>
            </a:r>
            <a:endParaRPr lang="es-ES_tradnl" sz="32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57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2</a:t>
            </a:r>
            <a:endParaRPr lang="fr-F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err="1" smtClean="0"/>
              <a:t>What</a:t>
            </a:r>
            <a:r>
              <a:rPr lang="fr-FR" sz="5400" dirty="0" smtClean="0"/>
              <a:t> </a:t>
            </a:r>
            <a:r>
              <a:rPr lang="fr-FR" sz="5400" dirty="0" err="1" smtClean="0"/>
              <a:t>controls</a:t>
            </a:r>
            <a:r>
              <a:rPr lang="fr-FR" sz="5400" dirty="0" smtClean="0"/>
              <a:t> </a:t>
            </a:r>
            <a:r>
              <a:rPr lang="fr-FR" sz="5400" dirty="0" err="1" smtClean="0"/>
              <a:t>phytoplankton</a:t>
            </a:r>
            <a:r>
              <a:rPr lang="fr-FR" sz="5400" dirty="0" smtClean="0"/>
              <a:t> blooms?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14710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23890" y="2216210"/>
            <a:ext cx="13295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 smtClean="0"/>
              <a:t>Spring</a:t>
            </a:r>
            <a:r>
              <a:rPr lang="fr-FR" sz="2800" b="1" dirty="0" smtClean="0"/>
              <a:t> </a:t>
            </a:r>
            <a:endParaRPr lang="fr-FR" dirty="0"/>
          </a:p>
          <a:p>
            <a:pPr algn="ctr"/>
            <a:endParaRPr lang="fr-FR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5559698" y="2216210"/>
            <a:ext cx="1651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 smtClean="0"/>
              <a:t>Summer</a:t>
            </a:r>
            <a:endParaRPr lang="fr-FR" dirty="0"/>
          </a:p>
          <a:p>
            <a:pPr algn="ctr"/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939" y="2791370"/>
            <a:ext cx="1895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Light limitation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8" name="CuadroTexto 7"/>
          <p:cNvSpPr txBox="1"/>
          <p:nvPr/>
        </p:nvSpPr>
        <p:spPr>
          <a:xfrm>
            <a:off x="5789797" y="2740898"/>
            <a:ext cx="13183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Nutrient</a:t>
            </a:r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Limitation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endParaRPr lang="fr-FR" dirty="0"/>
          </a:p>
        </p:txBody>
      </p:sp>
      <p:sp>
        <p:nvSpPr>
          <p:cNvPr id="10" name="Rectángulo 9"/>
          <p:cNvSpPr/>
          <p:nvPr/>
        </p:nvSpPr>
        <p:spPr>
          <a:xfrm>
            <a:off x="1405210" y="2226177"/>
            <a:ext cx="2513165" cy="10672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ángulo 10"/>
          <p:cNvSpPr/>
          <p:nvPr/>
        </p:nvSpPr>
        <p:spPr>
          <a:xfrm>
            <a:off x="5283051" y="2216211"/>
            <a:ext cx="2459118" cy="12633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echa a la derecha con bandas 11"/>
          <p:cNvSpPr/>
          <p:nvPr/>
        </p:nvSpPr>
        <p:spPr>
          <a:xfrm rot="20669743">
            <a:off x="2750584" y="3499360"/>
            <a:ext cx="3059350" cy="45934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uadroTexto 12"/>
          <p:cNvSpPr txBox="1"/>
          <p:nvPr/>
        </p:nvSpPr>
        <p:spPr>
          <a:xfrm>
            <a:off x="4045576" y="3720032"/>
            <a:ext cx="1121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Nutrient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depeltion</a:t>
            </a:r>
            <a:endParaRPr lang="fr-FR" sz="1600" b="1" dirty="0"/>
          </a:p>
        </p:txBody>
      </p:sp>
      <p:sp>
        <p:nvSpPr>
          <p:cNvPr id="14" name="Flecha curvada hacia la izquierda 13"/>
          <p:cNvSpPr/>
          <p:nvPr/>
        </p:nvSpPr>
        <p:spPr>
          <a:xfrm>
            <a:off x="7008797" y="1754902"/>
            <a:ext cx="707952" cy="153852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643739" y="2334531"/>
            <a:ext cx="147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Stratification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3294627" y="1209786"/>
            <a:ext cx="3771781" cy="545116"/>
          </a:xfrm>
          <a:ln>
            <a:solidFill>
              <a:srgbClr val="2C7C9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chemeClr val="tx1"/>
                </a:solidFill>
              </a:rPr>
              <a:t>Ice</a:t>
            </a:r>
            <a:r>
              <a:rPr lang="fr-FR" b="1" dirty="0" smtClean="0">
                <a:solidFill>
                  <a:schemeClr val="tx1"/>
                </a:solidFill>
              </a:rPr>
              <a:t> conditions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6084346" y="1873392"/>
            <a:ext cx="384754" cy="297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718023" y="1873392"/>
            <a:ext cx="328706" cy="297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ás 18"/>
          <p:cNvSpPr/>
          <p:nvPr/>
        </p:nvSpPr>
        <p:spPr>
          <a:xfrm>
            <a:off x="2159391" y="1072534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adroTexto 19"/>
          <p:cNvSpPr txBox="1"/>
          <p:nvPr/>
        </p:nvSpPr>
        <p:spPr>
          <a:xfrm>
            <a:off x="213715" y="1072534"/>
            <a:ext cx="1945676" cy="815608"/>
          </a:xfrm>
          <a:prstGeom prst="rect">
            <a:avLst/>
          </a:prstGeom>
          <a:noFill/>
          <a:ln>
            <a:solidFill>
              <a:srgbClr val="2C7C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Pacific </a:t>
            </a:r>
            <a:r>
              <a:rPr lang="fr-FR" dirty="0" err="1" smtClean="0"/>
              <a:t>inflow</a:t>
            </a:r>
            <a:r>
              <a:rPr lang="fr-FR" dirty="0" smtClean="0"/>
              <a:t> and </a:t>
            </a:r>
            <a:r>
              <a:rPr lang="fr-FR" dirty="0" err="1" smtClean="0"/>
              <a:t>topography</a:t>
            </a:r>
            <a:endParaRPr lang="fr-FR" dirty="0" smtClean="0"/>
          </a:p>
          <a:p>
            <a:pPr algn="ctr"/>
            <a:r>
              <a:rPr lang="fr-FR" sz="1100" i="1" dirty="0" smtClean="0"/>
              <a:t>(Lowry et al., 2015)</a:t>
            </a:r>
            <a:endParaRPr lang="fr-FR" sz="1100" i="1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0" y="-377964"/>
            <a:ext cx="9143999" cy="1336956"/>
          </a:xfrm>
        </p:spPr>
        <p:txBody>
          <a:bodyPr/>
          <a:lstStyle/>
          <a:p>
            <a:r>
              <a:rPr lang="fr-FR" dirty="0" err="1" smtClean="0"/>
              <a:t>Bottom</a:t>
            </a:r>
            <a:r>
              <a:rPr lang="fr-FR" dirty="0" smtClean="0"/>
              <a:t> up control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shelves</a:t>
            </a:r>
            <a:endParaRPr lang="fr-FR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4" y="4251607"/>
            <a:ext cx="4060748" cy="255526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455" y="4359240"/>
            <a:ext cx="4070409" cy="244763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283051" y="5345468"/>
            <a:ext cx="313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Shallower</a:t>
            </a:r>
            <a:r>
              <a:rPr lang="fr-FR" b="1" dirty="0" smtClean="0">
                <a:solidFill>
                  <a:srgbClr val="FF0000"/>
                </a:solidFill>
              </a:rPr>
              <a:t> mixed layer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and </a:t>
            </a:r>
            <a:r>
              <a:rPr lang="fr-FR" b="1" dirty="0" err="1" smtClean="0">
                <a:solidFill>
                  <a:srgbClr val="FF0000"/>
                </a:solidFill>
              </a:rPr>
              <a:t>deeper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euphotic</a:t>
            </a:r>
            <a:r>
              <a:rPr lang="fr-FR" b="1" dirty="0" smtClean="0">
                <a:solidFill>
                  <a:srgbClr val="FF0000"/>
                </a:solidFill>
              </a:rPr>
              <a:t> zone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789195" y="4372651"/>
            <a:ext cx="17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Surface </a:t>
            </a:r>
            <a:r>
              <a:rPr lang="fr-FR" b="1" dirty="0" smtClean="0">
                <a:solidFill>
                  <a:srgbClr val="0000FF"/>
                </a:solidFill>
              </a:rPr>
              <a:t>bloom</a:t>
            </a:r>
            <a:endParaRPr lang="fr-FR" b="1" dirty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23947" y="4493757"/>
            <a:ext cx="69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SCM</a:t>
            </a:r>
            <a:endParaRPr lang="fr-FR" b="1" dirty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733458" y="4079726"/>
            <a:ext cx="1315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Hill et al., 2005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375883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build="p" animBg="1"/>
      <p:bldP spid="19" grpId="0" animBg="1"/>
      <p:bldP spid="20" grpId="0" animBg="1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4023</TotalTime>
  <Words>2974</Words>
  <Application>Microsoft Macintosh PowerPoint</Application>
  <PresentationFormat>Presentación en pantalla (4:3)</PresentationFormat>
  <Paragraphs>281</Paragraphs>
  <Slides>20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Brisa</vt:lpstr>
      <vt:lpstr>Presentación de PowerPoint</vt:lpstr>
      <vt:lpstr>Presentación de PowerPoint</vt:lpstr>
      <vt:lpstr>Part 1</vt:lpstr>
      <vt:lpstr>Advection of Pacific Water (PW) though Bering Strait</vt:lpstr>
      <vt:lpstr>Summer waters</vt:lpstr>
      <vt:lpstr>Summer water signature</vt:lpstr>
      <vt:lpstr>Presentación de PowerPoint</vt:lpstr>
      <vt:lpstr>Part 2</vt:lpstr>
      <vt:lpstr>Bottom up control at shelves</vt:lpstr>
      <vt:lpstr>Thin ice and melt ponds</vt:lpstr>
      <vt:lpstr>Upwelling in shelfbreak</vt:lpstr>
      <vt:lpstr>Part 3</vt:lpstr>
      <vt:lpstr>Presentación de PowerPoint</vt:lpstr>
      <vt:lpstr>« Hotspots » of PP and Phytoplankton community</vt:lpstr>
      <vt:lpstr>Presentación de PowerPoint</vt:lpstr>
      <vt:lpstr>Presentación de PowerPoint</vt:lpstr>
      <vt:lpstr>Presentación de PowerPoint</vt:lpstr>
      <vt:lpstr>Bibliography</vt:lpstr>
      <vt:lpstr>Bibliography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macbook white</dc:creator>
  <cp:lastModifiedBy>macbook white</cp:lastModifiedBy>
  <cp:revision>426</cp:revision>
  <dcterms:created xsi:type="dcterms:W3CDTF">2019-11-01T05:21:56Z</dcterms:created>
  <dcterms:modified xsi:type="dcterms:W3CDTF">2019-12-24T05:00:05Z</dcterms:modified>
</cp:coreProperties>
</file>