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5" r:id="rId9"/>
    <p:sldId id="266" r:id="rId10"/>
    <p:sldId id="267" r:id="rId11"/>
    <p:sldId id="268" r:id="rId12"/>
    <p:sldId id="261" r:id="rId13"/>
    <p:sldId id="263" r:id="rId14"/>
    <p:sldId id="264" r:id="rId15"/>
  </p:sldIdLst>
  <p:sldSz cx="9144000" cy="5143500" type="screen16x9"/>
  <p:notesSz cx="6858000" cy="9144000"/>
  <p:defaultTextStyle>
    <a:defPPr>
      <a:defRPr lang="zh-CN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0000"/>
    <a:srgbClr val="FFCCFF"/>
    <a:srgbClr val="FF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63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7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2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4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59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直角三角形 7"/>
          <p:cNvSpPr/>
          <p:nvPr userDrawn="1"/>
        </p:nvSpPr>
        <p:spPr>
          <a:xfrm flipV="1">
            <a:off x="0" y="1"/>
            <a:ext cx="2331720" cy="68702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 flipH="1">
            <a:off x="-107156" y="-325754"/>
            <a:ext cx="3200400" cy="942975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 userDrawn="1"/>
        </p:nvSpPr>
        <p:spPr>
          <a:xfrm>
            <a:off x="408653" y="83521"/>
            <a:ext cx="651510" cy="651510"/>
          </a:xfrm>
          <a:prstGeom prst="ellipse">
            <a:avLst/>
          </a:prstGeom>
          <a:solidFill>
            <a:srgbClr val="198898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altLang="zh-CN" sz="2700" dirty="0">
                <a:solidFill>
                  <a:prstClr val="white"/>
                </a:solidFill>
                <a:latin typeface="Broadway" panose="04040905080B02020502" pitchFamily="82" charset="0"/>
              </a:rPr>
              <a:t>1</a:t>
            </a:r>
            <a:endParaRPr lang="zh-CN" altLang="en-US" sz="2700" dirty="0">
              <a:solidFill>
                <a:prstClr val="white"/>
              </a:solidFill>
              <a:latin typeface="Broadway" panose="04040905080B02020502" pitchFamily="82" charset="0"/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0800000" flipV="1">
            <a:off x="6812280" y="4456477"/>
            <a:ext cx="2331720" cy="68702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 rot="10800000" flipH="1">
            <a:off x="6705124" y="4328501"/>
            <a:ext cx="3200400" cy="942975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33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flipV="1">
            <a:off x="0" y="1"/>
            <a:ext cx="2331720" cy="68702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 flipH="1">
            <a:off x="-107156" y="-325754"/>
            <a:ext cx="3200400" cy="942975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 userDrawn="1"/>
        </p:nvSpPr>
        <p:spPr>
          <a:xfrm>
            <a:off x="408653" y="83521"/>
            <a:ext cx="651510" cy="651510"/>
          </a:xfrm>
          <a:prstGeom prst="ellipse">
            <a:avLst/>
          </a:prstGeom>
          <a:solidFill>
            <a:srgbClr val="198898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altLang="zh-CN" sz="2700" dirty="0">
                <a:solidFill>
                  <a:prstClr val="white"/>
                </a:solidFill>
                <a:latin typeface="Broadway" panose="04040905080B02020502" pitchFamily="82" charset="0"/>
              </a:rPr>
              <a:t>2</a:t>
            </a:r>
            <a:endParaRPr lang="zh-CN" altLang="en-US" sz="2700" dirty="0">
              <a:solidFill>
                <a:prstClr val="white"/>
              </a:solidFill>
              <a:latin typeface="Broadway" panose="04040905080B02020502" pitchFamily="82" charset="0"/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0800000" flipV="1">
            <a:off x="6812280" y="4456477"/>
            <a:ext cx="2331720" cy="68702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cxnSp>
        <p:nvCxnSpPr>
          <p:cNvPr id="13" name="直接连接符 12"/>
          <p:cNvCxnSpPr/>
          <p:nvPr userDrawn="1"/>
        </p:nvCxnSpPr>
        <p:spPr>
          <a:xfrm rot="10800000" flipH="1">
            <a:off x="6705124" y="4328501"/>
            <a:ext cx="3200400" cy="942975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498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直角三角形 5"/>
          <p:cNvSpPr/>
          <p:nvPr userDrawn="1"/>
        </p:nvSpPr>
        <p:spPr>
          <a:xfrm flipV="1">
            <a:off x="0" y="1"/>
            <a:ext cx="2331720" cy="68702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H="1">
            <a:off x="-107156" y="-325754"/>
            <a:ext cx="3200400" cy="942975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 userDrawn="1"/>
        </p:nvSpPr>
        <p:spPr>
          <a:xfrm>
            <a:off x="408653" y="83521"/>
            <a:ext cx="651510" cy="651510"/>
          </a:xfrm>
          <a:prstGeom prst="ellipse">
            <a:avLst/>
          </a:prstGeom>
          <a:solidFill>
            <a:srgbClr val="198898"/>
          </a:solidFill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altLang="zh-CN" sz="2700" dirty="0">
                <a:solidFill>
                  <a:prstClr val="white"/>
                </a:solidFill>
                <a:latin typeface="Broadway" panose="04040905080B02020502" pitchFamily="82" charset="0"/>
              </a:rPr>
              <a:t>3</a:t>
            </a:r>
            <a:endParaRPr lang="zh-CN" altLang="en-US" sz="2700" dirty="0">
              <a:solidFill>
                <a:prstClr val="white"/>
              </a:solidFill>
              <a:latin typeface="Broadway" panose="04040905080B02020502" pitchFamily="82" charset="0"/>
            </a:endParaRPr>
          </a:p>
        </p:txBody>
      </p:sp>
      <p:sp>
        <p:nvSpPr>
          <p:cNvPr id="10" name="直角三角形 9"/>
          <p:cNvSpPr/>
          <p:nvPr userDrawn="1"/>
        </p:nvSpPr>
        <p:spPr>
          <a:xfrm rot="10800000" flipV="1">
            <a:off x="6812280" y="4456477"/>
            <a:ext cx="2331720" cy="68702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rot="10800000" flipH="1">
            <a:off x="6705124" y="4328501"/>
            <a:ext cx="3200400" cy="942975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129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flipV="1">
            <a:off x="0" y="1"/>
            <a:ext cx="2331720" cy="68702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 flipH="1">
            <a:off x="-107156" y="-325754"/>
            <a:ext cx="3200400" cy="942975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直角三角形 8"/>
          <p:cNvSpPr/>
          <p:nvPr userDrawn="1"/>
        </p:nvSpPr>
        <p:spPr>
          <a:xfrm rot="10800000" flipV="1">
            <a:off x="6812280" y="4456477"/>
            <a:ext cx="2331720" cy="687025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rot="10800000" flipH="1">
            <a:off x="6705124" y="4328501"/>
            <a:ext cx="3200400" cy="942975"/>
          </a:xfrm>
          <a:prstGeom prst="line">
            <a:avLst/>
          </a:prstGeom>
          <a:ln w="635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723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1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29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30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219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745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6AB1-6DBA-4E83-AD48-68D01DD6469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4CB0-D3B1-4BCE-9F98-E447F5CE9F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39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6AB1-6DBA-4E83-AD48-68D01DD6469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4CB0-D3B1-4BCE-9F98-E447F5CE9F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87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6AB1-6DBA-4E83-AD48-68D01DD6469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4CB0-D3B1-4BCE-9F98-E447F5CE9F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79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6AB1-6DBA-4E83-AD48-68D01DD6469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4CB0-D3B1-4BCE-9F98-E447F5CE9F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04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6AB1-6DBA-4E83-AD48-68D01DD6469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4CB0-D3B1-4BCE-9F98-E447F5CE9F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00989" y="719527"/>
            <a:ext cx="8342027" cy="27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" dist="127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4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21894"/>
            <a:ext cx="7885113" cy="102155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96755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6AB1-6DBA-4E83-AD48-68D01DD6469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4CB0-D3B1-4BCE-9F98-E447F5CE9F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32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6AB1-6DBA-4E83-AD48-68D01DD6469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4CB0-D3B1-4BCE-9F98-E447F5CE9F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65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6AB1-6DBA-4E83-AD48-68D01DD6469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4CB0-D3B1-4BCE-9F98-E447F5CE9F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95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6AB1-6DBA-4E83-AD48-68D01DD6469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84CB0-D3B1-4BCE-9F98-E447F5CE9F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6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085850"/>
            <a:ext cx="4648200" cy="3200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1910919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10919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5979"/>
            <a:ext cx="7924800" cy="85725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4"/>
            <a:ext cx="15240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28299F1-2EF4-477D-8B7C-E01D8A913458}" type="datetimeFigureOut">
              <a:rPr lang="zh-CN" altLang="en-US" smtClean="0"/>
              <a:t>2018/11/21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4"/>
            <a:ext cx="990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D11CE4D-2B58-4963-B5D5-F357819895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8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2" indent="-342892" algn="l" defTabSz="914378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2416144-EF6D-40D4-A5E7-4186A879A4A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205DD524-664C-4773-B70C-2926D2725B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3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5C086AB1-6DBA-4E83-AD48-68D01DD6469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2018/11/21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84584CB0-D3B1-4BCE-9F98-E447F5CE9F4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E8E8E8"/>
              </a:gs>
              <a:gs pos="100000">
                <a:srgbClr val="E8E8E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6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qdhys.ijournal.cn/hykxjk/ch/index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luoxuan@qdio.ac.cn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 rot="10800000" flipV="1">
            <a:off x="-5315" y="2169008"/>
            <a:ext cx="7884019" cy="2962191"/>
          </a:xfrm>
          <a:prstGeom prst="triangle">
            <a:avLst/>
          </a:prstGeom>
          <a:solidFill>
            <a:srgbClr val="01AB94">
              <a:alpha val="40000"/>
            </a:srgb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/>
          </a:p>
          <a:p>
            <a:r>
              <a:rPr lang="en-US" altLang="zh-CN" sz="2400" dirty="0">
                <a:solidFill>
                  <a:srgbClr val="FFFFCC"/>
                </a:solidFill>
              </a:rPr>
              <a:t>  《</a:t>
            </a:r>
            <a:r>
              <a:rPr lang="zh-CN" altLang="en-US" sz="2400" dirty="0">
                <a:solidFill>
                  <a:srgbClr val="FFFFCC"/>
                </a:solidFill>
              </a:rPr>
              <a:t>海洋科学集刊</a:t>
            </a:r>
            <a:r>
              <a:rPr lang="en-US" altLang="zh-CN" sz="2400" dirty="0">
                <a:solidFill>
                  <a:srgbClr val="FFFFCC"/>
                </a:solidFill>
              </a:rPr>
              <a:t>》</a:t>
            </a:r>
            <a:r>
              <a:rPr lang="zh-CN" altLang="en-US" sz="2400" dirty="0">
                <a:solidFill>
                  <a:srgbClr val="FFFFCC"/>
                </a:solidFill>
              </a:rPr>
              <a:t>编辑部</a:t>
            </a:r>
            <a:endParaRPr lang="en-US" altLang="zh-CN" sz="2400" dirty="0">
              <a:solidFill>
                <a:srgbClr val="FFFFCC"/>
              </a:solidFill>
            </a:endParaRPr>
          </a:p>
          <a:p>
            <a:r>
              <a:rPr lang="en-US" altLang="zh-CN" sz="2400" dirty="0">
                <a:solidFill>
                  <a:srgbClr val="FFFFCC"/>
                </a:solidFill>
              </a:rPr>
              <a:t>    2018</a:t>
            </a:r>
            <a:r>
              <a:rPr lang="zh-CN" altLang="en-US" sz="2400" dirty="0">
                <a:solidFill>
                  <a:srgbClr val="FFFFCC"/>
                </a:solidFill>
              </a:rPr>
              <a:t>年</a:t>
            </a:r>
            <a:r>
              <a:rPr lang="en-US" altLang="zh-CN" sz="2400" dirty="0">
                <a:solidFill>
                  <a:srgbClr val="FFFFCC"/>
                </a:solidFill>
              </a:rPr>
              <a:t>11</a:t>
            </a:r>
            <a:r>
              <a:rPr lang="zh-CN" altLang="en-US" sz="2400" dirty="0">
                <a:solidFill>
                  <a:srgbClr val="FFFFCC"/>
                </a:solidFill>
              </a:rPr>
              <a:t>月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951571"/>
            <a:ext cx="7772400" cy="1102519"/>
          </a:xfrm>
        </p:spPr>
        <p:txBody>
          <a:bodyPr/>
          <a:lstStyle/>
          <a:p>
            <a:r>
              <a:rPr lang="en-US" altLang="zh-CN" sz="4800" b="1" dirty="0">
                <a:latin typeface="+mj-ea"/>
              </a:rPr>
              <a:t>《</a:t>
            </a:r>
            <a:r>
              <a:rPr lang="zh-CN" altLang="en-US" sz="4800" b="1" dirty="0">
                <a:latin typeface="+mj-ea"/>
              </a:rPr>
              <a:t>海洋科学集刊</a:t>
            </a:r>
            <a:r>
              <a:rPr lang="en-US" altLang="zh-CN" sz="4800" b="1" dirty="0">
                <a:latin typeface="+mj-ea"/>
              </a:rPr>
              <a:t>》</a:t>
            </a:r>
            <a:r>
              <a:rPr lang="zh-CN" altLang="en-US" sz="4800" b="1" dirty="0">
                <a:latin typeface="+mj-ea"/>
              </a:rPr>
              <a:t>期刊介绍</a:t>
            </a:r>
          </a:p>
        </p:txBody>
      </p:sp>
      <p:sp>
        <p:nvSpPr>
          <p:cNvPr id="4" name="等腰三角形 3"/>
          <p:cNvSpPr/>
          <p:nvPr/>
        </p:nvSpPr>
        <p:spPr>
          <a:xfrm rot="10800000">
            <a:off x="323529" y="-1658"/>
            <a:ext cx="1730986" cy="656822"/>
          </a:xfrm>
          <a:prstGeom prst="triangle">
            <a:avLst/>
          </a:prstGeom>
          <a:solidFill>
            <a:srgbClr val="01AB94">
              <a:alpha val="40000"/>
            </a:srgb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935591" y="-6593"/>
            <a:ext cx="2237847" cy="849151"/>
          </a:xfrm>
          <a:prstGeom prst="triangle">
            <a:avLst/>
          </a:prstGeom>
          <a:solidFill>
            <a:srgbClr val="FDE5D9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V="1">
            <a:off x="4823793" y="3520309"/>
            <a:ext cx="4320208" cy="1623193"/>
          </a:xfrm>
          <a:prstGeom prst="triangle">
            <a:avLst/>
          </a:prstGeom>
          <a:solidFill>
            <a:srgbClr val="01AB94">
              <a:alpha val="40000"/>
            </a:srgb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5400000" flipV="1">
            <a:off x="6154295" y="3687067"/>
            <a:ext cx="988452" cy="660235"/>
          </a:xfrm>
          <a:prstGeom prst="triangle">
            <a:avLst/>
          </a:prstGeom>
          <a:solidFill>
            <a:srgbClr val="01AB94">
              <a:alpha val="60000"/>
            </a:srgb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0800000" flipH="1" flipV="1">
            <a:off x="5669494" y="4016235"/>
            <a:ext cx="1317936" cy="495176"/>
          </a:xfrm>
          <a:prstGeom prst="triangle">
            <a:avLst/>
          </a:prstGeom>
          <a:solidFill>
            <a:srgbClr val="B4D9D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 flipH="1" flipV="1">
            <a:off x="7541913" y="-7350"/>
            <a:ext cx="1605566" cy="1204175"/>
          </a:xfrm>
          <a:prstGeom prst="rtTriangle">
            <a:avLst/>
          </a:prstGeom>
          <a:solidFill>
            <a:srgbClr val="FDE5D9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19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-164554"/>
            <a:ext cx="7924800" cy="857250"/>
          </a:xfrm>
        </p:spPr>
        <p:txBody>
          <a:bodyPr/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海洋科学集刊</a:t>
            </a:r>
            <a:r>
              <a:rPr lang="en-US" altLang="zh-CN" b="1" dirty="0"/>
              <a:t>》</a:t>
            </a:r>
            <a:r>
              <a:rPr lang="zh-CN" altLang="en-US" b="1" dirty="0"/>
              <a:t>征稿要求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87524" y="766886"/>
            <a:ext cx="8568952" cy="2232248"/>
          </a:xfrm>
          <a:prstGeom prst="rect">
            <a:avLst/>
          </a:prstGeom>
        </p:spPr>
        <p:txBody>
          <a:bodyPr vert="horz" lIns="91438" tIns="45719" rIns="91438" bIns="45719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solidFill>
                  <a:srgbClr val="FFFFCC"/>
                </a:solidFill>
              </a:rPr>
              <a:t>征稿来源：中国海洋湖沼学会各分会；国家自然科学基金获得者、副高以上研究人员；其他院校科研工作者</a:t>
            </a:r>
            <a:endParaRPr lang="en-US" altLang="zh-CN" sz="1800" dirty="0">
              <a:solidFill>
                <a:srgbClr val="FFFFCC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1800" dirty="0">
                <a:solidFill>
                  <a:srgbClr val="FFFFCC"/>
                </a:solidFill>
              </a:rPr>
              <a:t>稿件内容：涉及物理海洋学、海洋地质学、海洋生物学、海洋环境与生态学、海洋化学等多个海洋学科及其分支，以及文献情报学分析的科学研究趋势等。是在国内外相关研究领域前沿课题支持下形成的研究论文、高水平综述、研究简报、高新技术、学术交流等。具有一定的创新性和前瞻性。</a:t>
            </a:r>
            <a:endParaRPr lang="en-US" altLang="zh-CN" sz="1800" dirty="0">
              <a:solidFill>
                <a:srgbClr val="FFFFCC"/>
              </a:solidFill>
            </a:endParaRPr>
          </a:p>
          <a:p>
            <a:r>
              <a:rPr lang="zh-CN" altLang="en-US" sz="1800" b="1" dirty="0">
                <a:solidFill>
                  <a:srgbClr val="FF99CC"/>
                </a:solidFill>
              </a:rPr>
              <a:t>不限字数、不限篇幅；版面费减免</a:t>
            </a:r>
            <a:endParaRPr lang="en-US" altLang="zh-CN" sz="1800" b="1" dirty="0">
              <a:solidFill>
                <a:srgbClr val="FF99CC"/>
              </a:solidFill>
            </a:endParaRPr>
          </a:p>
          <a:p>
            <a:pPr lvl="0"/>
            <a:r>
              <a:rPr lang="zh-CN" altLang="en-US" sz="1800" dirty="0">
                <a:solidFill>
                  <a:srgbClr val="FFFFCC"/>
                </a:solidFill>
              </a:rPr>
              <a:t>本刊采用</a:t>
            </a:r>
            <a:r>
              <a:rPr lang="zh-CN" altLang="en-US" sz="1800" b="1" u="sng" dirty="0">
                <a:solidFill>
                  <a:srgbClr val="FF99CC"/>
                </a:solidFill>
              </a:rPr>
              <a:t>在线投稿</a:t>
            </a:r>
            <a:endParaRPr lang="zh-CN" altLang="en-US" sz="1800" dirty="0">
              <a:solidFill>
                <a:srgbClr val="FFFFCC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27316" y="2715766"/>
            <a:ext cx="3818384" cy="108012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FFFFCC"/>
                </a:solidFill>
              </a:rPr>
              <a:t>       </a:t>
            </a:r>
            <a:endParaRPr lang="zh-CN" altLang="en-US" dirty="0">
              <a:solidFill>
                <a:srgbClr val="FFFF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68144" y="2899289"/>
            <a:ext cx="2880320" cy="147732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dirty="0"/>
              <a:t>主页地址：</a:t>
            </a:r>
            <a:r>
              <a:rPr lang="en-US" altLang="zh-CN" dirty="0">
                <a:hlinkClick r:id="rId2"/>
              </a:rPr>
              <a:t>http://qdhys.ijournal.cn/hykxjk/ch/index.aspx</a:t>
            </a:r>
            <a:endParaRPr lang="en-US" altLang="zh-CN" dirty="0"/>
          </a:p>
          <a:p>
            <a:r>
              <a:rPr lang="zh-CN" altLang="en-US" dirty="0"/>
              <a:t>和</a:t>
            </a:r>
            <a:r>
              <a:rPr lang="en-US" altLang="zh-CN" dirty="0"/>
              <a:t>《</a:t>
            </a:r>
            <a:r>
              <a:rPr lang="zh-CN" altLang="en-US" dirty="0"/>
              <a:t>海洋与湖沼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海洋科学</a:t>
            </a:r>
            <a:r>
              <a:rPr lang="en-US" altLang="zh-CN" dirty="0"/>
              <a:t>》</a:t>
            </a:r>
            <a:r>
              <a:rPr lang="zh-CN" altLang="en-US" dirty="0"/>
              <a:t>共用作者信息</a:t>
            </a:r>
          </a:p>
        </p:txBody>
      </p:sp>
      <p:pic>
        <p:nvPicPr>
          <p:cNvPr id="3073" name="Picture 1" descr="C:\Users\luoxuan\AppData\Roaming\Tencent\Users\38192453\QQ\WinTemp\RichOle\ZJYAIPXHAUFFDMQ13UY66Y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00063"/>
            <a:ext cx="3199564" cy="192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2" y="2908245"/>
            <a:ext cx="1925556" cy="191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47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>
          <a:xfrm>
            <a:off x="375122" y="134752"/>
            <a:ext cx="44871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49"/>
            <a:r>
              <a:rPr lang="en-US" altLang="zh-CN" sz="3000" b="1" cap="all" spc="50" dirty="0">
                <a:latin typeface="Arial Narrow"/>
                <a:ea typeface="方正姚体"/>
                <a:cs typeface="+mj-cs"/>
              </a:rPr>
              <a:t>《</a:t>
            </a:r>
            <a:r>
              <a:rPr lang="zh-CN" altLang="en-US" sz="3000" b="1" cap="all" spc="50" dirty="0">
                <a:latin typeface="Arial Narrow"/>
                <a:ea typeface="方正姚体"/>
                <a:cs typeface="+mj-cs"/>
              </a:rPr>
              <a:t>海洋科学集刊</a:t>
            </a:r>
            <a:r>
              <a:rPr lang="en-US" altLang="zh-CN" sz="3000" b="1" cap="all" spc="50" dirty="0">
                <a:latin typeface="Arial Narrow"/>
                <a:ea typeface="方正姚体"/>
                <a:cs typeface="+mj-cs"/>
              </a:rPr>
              <a:t>》</a:t>
            </a:r>
            <a:r>
              <a:rPr lang="zh-CN" altLang="en-US" sz="3000" b="1" cap="all" spc="50" dirty="0">
                <a:latin typeface="Arial Narrow"/>
                <a:ea typeface="方正姚体"/>
                <a:cs typeface="+mj-cs"/>
              </a:rPr>
              <a:t>数字化</a:t>
            </a:r>
            <a:endParaRPr lang="zh-CN" altLang="en-US" sz="2700" b="1" dirty="0"/>
          </a:p>
        </p:txBody>
      </p:sp>
      <p:sp>
        <p:nvSpPr>
          <p:cNvPr id="56" name="椭圆 7"/>
          <p:cNvSpPr/>
          <p:nvPr/>
        </p:nvSpPr>
        <p:spPr>
          <a:xfrm>
            <a:off x="2581147" y="2869765"/>
            <a:ext cx="3856079" cy="906479"/>
          </a:xfrm>
          <a:custGeom>
            <a:avLst/>
            <a:gdLst>
              <a:gd name="connsiteX0" fmla="*/ 5141438 w 5232878"/>
              <a:gd name="connsiteY0" fmla="*/ 0 h 1208638"/>
              <a:gd name="connsiteX1" fmla="*/ 2570719 w 5232878"/>
              <a:gd name="connsiteY1" fmla="*/ 1208638 h 1208638"/>
              <a:gd name="connsiteX2" fmla="*/ 0 w 5232878"/>
              <a:gd name="connsiteY2" fmla="*/ 0 h 1208638"/>
              <a:gd name="connsiteX3" fmla="*/ 5232878 w 5232878"/>
              <a:gd name="connsiteY3" fmla="*/ 91440 h 1208638"/>
              <a:gd name="connsiteX0" fmla="*/ 5141438 w 5141438"/>
              <a:gd name="connsiteY0" fmla="*/ 0 h 1208638"/>
              <a:gd name="connsiteX1" fmla="*/ 2570719 w 5141438"/>
              <a:gd name="connsiteY1" fmla="*/ 1208638 h 1208638"/>
              <a:gd name="connsiteX2" fmla="*/ 0 w 5141438"/>
              <a:gd name="connsiteY2" fmla="*/ 0 h 120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1438" h="1208638">
                <a:moveTo>
                  <a:pt x="5141438" y="0"/>
                </a:moveTo>
                <a:cubicBezTo>
                  <a:pt x="4741027" y="708082"/>
                  <a:pt x="3740838" y="1208638"/>
                  <a:pt x="2570719" y="1208638"/>
                </a:cubicBezTo>
                <a:cubicBezTo>
                  <a:pt x="1400600" y="1208638"/>
                  <a:pt x="400411" y="708082"/>
                  <a:pt x="0" y="0"/>
                </a:cubicBez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57" name="直接连接符 56"/>
          <p:cNvCxnSpPr>
            <a:endCxn id="56" idx="1"/>
          </p:cNvCxnSpPr>
          <p:nvPr/>
        </p:nvCxnSpPr>
        <p:spPr>
          <a:xfrm>
            <a:off x="4506418" y="2420562"/>
            <a:ext cx="2768" cy="135568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40"/>
          <p:cNvSpPr txBox="1"/>
          <p:nvPr/>
        </p:nvSpPr>
        <p:spPr>
          <a:xfrm>
            <a:off x="321600" y="2154576"/>
            <a:ext cx="1848817" cy="931022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/>
            <a:r>
              <a:rPr lang="zh-CN" altLang="en-US" sz="1400" b="1" dirty="0">
                <a:solidFill>
                  <a:srgbClr val="FF99CC"/>
                </a:solidFill>
                <a:latin typeface="Arial Narrow"/>
                <a:ea typeface="方正姚体"/>
              </a:rPr>
              <a:t>全文开放式获取</a:t>
            </a:r>
            <a:r>
              <a:rPr lang="zh-CN" altLang="en-US" sz="1400" dirty="0">
                <a:latin typeface="Arial Narrow"/>
                <a:ea typeface="方正姚体"/>
              </a:rPr>
              <a:t>：</a:t>
            </a:r>
            <a:r>
              <a:rPr lang="en-US" altLang="zh-CN" sz="1400" dirty="0">
                <a:latin typeface="Arial Narrow"/>
                <a:ea typeface="方正姚体"/>
              </a:rPr>
              <a:t/>
            </a:r>
            <a:br>
              <a:rPr lang="en-US" altLang="zh-CN" sz="1400" dirty="0">
                <a:latin typeface="Arial Narrow"/>
                <a:ea typeface="方正姚体"/>
              </a:rPr>
            </a:br>
            <a:r>
              <a:rPr lang="zh-CN" altLang="en-US" sz="1400" dirty="0">
                <a:latin typeface="Arial Narrow"/>
                <a:ea typeface="方正姚体"/>
              </a:rPr>
              <a:t>可在我刊主页 免费下载</a:t>
            </a:r>
            <a:r>
              <a:rPr lang="en-US" altLang="zh-CN" sz="1400" dirty="0">
                <a:latin typeface="Arial Narrow"/>
                <a:ea typeface="方正姚体"/>
              </a:rPr>
              <a:t>2009</a:t>
            </a:r>
            <a:r>
              <a:rPr lang="zh-CN" altLang="en-US" sz="1400" dirty="0">
                <a:latin typeface="Arial Narrow"/>
                <a:ea typeface="方正姚体"/>
              </a:rPr>
              <a:t>年出版至今的所有电子文献</a:t>
            </a:r>
          </a:p>
        </p:txBody>
      </p:sp>
      <p:sp>
        <p:nvSpPr>
          <p:cNvPr id="69" name="TextBox 41"/>
          <p:cNvSpPr txBox="1"/>
          <p:nvPr/>
        </p:nvSpPr>
        <p:spPr>
          <a:xfrm>
            <a:off x="1371256" y="3804759"/>
            <a:ext cx="3174660" cy="1146466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/>
            <a:r>
              <a:rPr lang="zh-CN" altLang="en-US" sz="1400" b="1" dirty="0">
                <a:solidFill>
                  <a:srgbClr val="FF99CC"/>
                </a:solidFill>
                <a:latin typeface="Arial Narrow"/>
                <a:ea typeface="方正姚体"/>
              </a:rPr>
              <a:t>在线预出版</a:t>
            </a:r>
            <a:r>
              <a:rPr lang="zh-CN" altLang="en-US" sz="1400" dirty="0">
                <a:latin typeface="Arial Narrow"/>
                <a:ea typeface="方正姚体"/>
              </a:rPr>
              <a:t>：</a:t>
            </a:r>
            <a:endParaRPr lang="en-US" altLang="zh-CN" sz="1400" dirty="0">
              <a:latin typeface="Arial Narrow"/>
              <a:ea typeface="方正姚体"/>
            </a:endParaRPr>
          </a:p>
          <a:p>
            <a:pPr lvl="0" defTabSz="914378"/>
            <a:r>
              <a:rPr lang="zh-CN" altLang="en-US" sz="1400" dirty="0">
                <a:latin typeface="Arial Narrow"/>
                <a:ea typeface="方正姚体"/>
              </a:rPr>
              <a:t>稿件接收后，首先在主页预出版栏提前发布，预出版的内容为未经排版加工的稿件，作者、读者可第一时间浏览文章信息并下载全文</a:t>
            </a:r>
          </a:p>
        </p:txBody>
      </p:sp>
      <p:sp>
        <p:nvSpPr>
          <p:cNvPr id="70" name="TextBox 42"/>
          <p:cNvSpPr txBox="1"/>
          <p:nvPr/>
        </p:nvSpPr>
        <p:spPr>
          <a:xfrm>
            <a:off x="4868362" y="4086166"/>
            <a:ext cx="3128218" cy="71557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/>
            <a:r>
              <a:rPr lang="en-US" altLang="zh-CN" sz="1400" b="1" dirty="0">
                <a:solidFill>
                  <a:srgbClr val="FF99CC"/>
                </a:solidFill>
                <a:latin typeface="Arial Narrow"/>
                <a:ea typeface="方正姚体"/>
              </a:rPr>
              <a:t>DOI</a:t>
            </a:r>
            <a:r>
              <a:rPr lang="zh-CN" altLang="en-US" sz="1400" b="1" dirty="0">
                <a:solidFill>
                  <a:srgbClr val="FF99CC"/>
                </a:solidFill>
                <a:latin typeface="Arial Narrow"/>
                <a:ea typeface="方正姚体"/>
              </a:rPr>
              <a:t>注册</a:t>
            </a:r>
            <a:r>
              <a:rPr lang="zh-CN" altLang="en-US" sz="1400" dirty="0">
                <a:latin typeface="Arial Narrow"/>
                <a:ea typeface="方正姚体"/>
              </a:rPr>
              <a:t>：</a:t>
            </a:r>
            <a:r>
              <a:rPr lang="en-US" altLang="zh-CN" sz="1400" dirty="0">
                <a:latin typeface="Arial Narrow"/>
                <a:ea typeface="方正姚体"/>
              </a:rPr>
              <a:t>2016</a:t>
            </a:r>
            <a:r>
              <a:rPr lang="zh-CN" altLang="en-US" sz="1400" dirty="0">
                <a:latin typeface="Arial Narrow"/>
                <a:ea typeface="方正姚体"/>
              </a:rPr>
              <a:t>年开始本刊为每一篇发表论文注册</a:t>
            </a:r>
            <a:r>
              <a:rPr lang="en-US" altLang="zh-CN" sz="1400" dirty="0" err="1">
                <a:latin typeface="Arial Narrow"/>
                <a:ea typeface="方正姚体"/>
              </a:rPr>
              <a:t>doi</a:t>
            </a:r>
            <a:r>
              <a:rPr lang="zh-CN" altLang="en-US" sz="1400" dirty="0">
                <a:latin typeface="Arial Narrow"/>
                <a:ea typeface="方正姚体"/>
              </a:rPr>
              <a:t>号，实现全文链接，极大方便了读者检索和引用</a:t>
            </a:r>
          </a:p>
        </p:txBody>
      </p:sp>
      <p:sp>
        <p:nvSpPr>
          <p:cNvPr id="71" name="TextBox 43"/>
          <p:cNvSpPr txBox="1"/>
          <p:nvPr/>
        </p:nvSpPr>
        <p:spPr>
          <a:xfrm>
            <a:off x="6768244" y="809384"/>
            <a:ext cx="2016224" cy="715578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/>
            <a:r>
              <a:rPr lang="zh-CN" altLang="en-US" sz="1400" b="1" dirty="0">
                <a:solidFill>
                  <a:srgbClr val="FF99CC"/>
                </a:solidFill>
                <a:latin typeface="Arial Narrow"/>
                <a:ea typeface="方正姚体"/>
              </a:rPr>
              <a:t>微信公众号</a:t>
            </a:r>
            <a:r>
              <a:rPr lang="zh-CN" altLang="en-US" sz="1400" dirty="0">
                <a:solidFill>
                  <a:prstClr val="black"/>
                </a:solidFill>
                <a:latin typeface="Arial Narrow"/>
                <a:ea typeface="方正姚体"/>
              </a:rPr>
              <a:t>：</a:t>
            </a:r>
            <a:r>
              <a:rPr lang="en-US" altLang="zh-CN" sz="1400" dirty="0">
                <a:solidFill>
                  <a:prstClr val="black"/>
                </a:solidFill>
                <a:latin typeface="Arial Narrow"/>
                <a:ea typeface="方正姚体"/>
              </a:rPr>
              <a:t>2016</a:t>
            </a:r>
            <a:r>
              <a:rPr lang="zh-CN" altLang="en-US" sz="1400" dirty="0">
                <a:solidFill>
                  <a:prstClr val="black"/>
                </a:solidFill>
                <a:latin typeface="Arial Narrow"/>
                <a:ea typeface="方正姚体"/>
              </a:rPr>
              <a:t>年开始使用微信公众号进行论文推送</a:t>
            </a:r>
          </a:p>
        </p:txBody>
      </p:sp>
      <p:grpSp>
        <p:nvGrpSpPr>
          <p:cNvPr id="87" name="组合 86"/>
          <p:cNvGrpSpPr/>
          <p:nvPr/>
        </p:nvGrpSpPr>
        <p:grpSpPr>
          <a:xfrm>
            <a:off x="3721513" y="1130755"/>
            <a:ext cx="1563386" cy="1563386"/>
            <a:chOff x="2848131" y="1860029"/>
            <a:chExt cx="3807502" cy="3807502"/>
          </a:xfrm>
        </p:grpSpPr>
        <p:grpSp>
          <p:nvGrpSpPr>
            <p:cNvPr id="88" name="组合 87"/>
            <p:cNvGrpSpPr/>
            <p:nvPr/>
          </p:nvGrpSpPr>
          <p:grpSpPr>
            <a:xfrm>
              <a:off x="2848131" y="1860029"/>
              <a:ext cx="3807502" cy="3807502"/>
              <a:chOff x="2848131" y="1860029"/>
              <a:chExt cx="3807502" cy="3807502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2848131" y="1860029"/>
                <a:ext cx="3807502" cy="3807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0E0E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2936823" y="1948721"/>
                <a:ext cx="3630119" cy="363011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2894845" y="3335068"/>
              <a:ext cx="3729086" cy="1011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749"/>
              <a:r>
                <a:rPr lang="zh-CN" altLang="en-US" sz="2100" b="1" dirty="0">
                  <a:solidFill>
                    <a:srgbClr val="01AB94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期刊数字化</a:t>
              </a:r>
              <a:endParaRPr lang="en-US" altLang="zh-CN" sz="2100" b="1" dirty="0">
                <a:solidFill>
                  <a:srgbClr val="01AB94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00337" y="2445591"/>
            <a:ext cx="806358" cy="806358"/>
            <a:chOff x="2800449" y="3260788"/>
            <a:chExt cx="1075144" cy="1075144"/>
          </a:xfrm>
        </p:grpSpPr>
        <p:grpSp>
          <p:nvGrpSpPr>
            <p:cNvPr id="59" name="组合 58"/>
            <p:cNvGrpSpPr/>
            <p:nvPr/>
          </p:nvGrpSpPr>
          <p:grpSpPr>
            <a:xfrm>
              <a:off x="2800449" y="3260788"/>
              <a:ext cx="1075144" cy="1075144"/>
              <a:chOff x="3724322" y="1908536"/>
              <a:chExt cx="1329153" cy="1329153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1AB9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5" name="Freeform 12"/>
            <p:cNvSpPr>
              <a:spLocks noEditPoints="1"/>
            </p:cNvSpPr>
            <p:nvPr/>
          </p:nvSpPr>
          <p:spPr bwMode="black">
            <a:xfrm>
              <a:off x="3115247" y="3529914"/>
              <a:ext cx="450199" cy="498101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739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487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229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75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712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459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204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1951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33594" y="3147814"/>
            <a:ext cx="806358" cy="806358"/>
            <a:chOff x="4279007" y="4144161"/>
            <a:chExt cx="1075144" cy="1075144"/>
          </a:xfrm>
        </p:grpSpPr>
        <p:grpSp>
          <p:nvGrpSpPr>
            <p:cNvPr id="111" name="组合 110"/>
            <p:cNvGrpSpPr/>
            <p:nvPr/>
          </p:nvGrpSpPr>
          <p:grpSpPr>
            <a:xfrm>
              <a:off x="4279007" y="4144161"/>
              <a:ext cx="1075144" cy="1075144"/>
              <a:chOff x="3724322" y="1908536"/>
              <a:chExt cx="1329153" cy="1329153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1AB9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5" name="Picture 5" descr="C:\Users\Jonahs\Dropbox\Projects SCOTT\MEET Windows Azure\source\Background\tile-icon-CD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176" y="4333642"/>
              <a:ext cx="638782" cy="638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4888218" y="3176644"/>
            <a:ext cx="806358" cy="806358"/>
            <a:chOff x="6517624" y="4235525"/>
            <a:chExt cx="1075144" cy="1075144"/>
          </a:xfrm>
        </p:grpSpPr>
        <p:grpSp>
          <p:nvGrpSpPr>
            <p:cNvPr id="118" name="组合 117"/>
            <p:cNvGrpSpPr/>
            <p:nvPr/>
          </p:nvGrpSpPr>
          <p:grpSpPr>
            <a:xfrm>
              <a:off x="6517624" y="4235525"/>
              <a:ext cx="1075144" cy="1075144"/>
              <a:chOff x="3724322" y="1908536"/>
              <a:chExt cx="1329153" cy="1329153"/>
            </a:xfrm>
          </p:grpSpPr>
          <p:sp>
            <p:nvSpPr>
              <p:cNvPr id="120" name="椭圆 119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1AB9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22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404" y="4453789"/>
              <a:ext cx="638782" cy="638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6034044" y="2445591"/>
            <a:ext cx="806358" cy="806358"/>
            <a:chOff x="8045392" y="3260788"/>
            <a:chExt cx="1075144" cy="1075144"/>
          </a:xfrm>
        </p:grpSpPr>
        <p:grpSp>
          <p:nvGrpSpPr>
            <p:cNvPr id="164" name="组合 163"/>
            <p:cNvGrpSpPr/>
            <p:nvPr/>
          </p:nvGrpSpPr>
          <p:grpSpPr>
            <a:xfrm>
              <a:off x="8045392" y="3260788"/>
              <a:ext cx="1075144" cy="1075144"/>
              <a:chOff x="3724322" y="1908536"/>
              <a:chExt cx="1329153" cy="1329153"/>
            </a:xfrm>
          </p:grpSpPr>
          <p:sp>
            <p:nvSpPr>
              <p:cNvPr id="166" name="椭圆 165"/>
              <p:cNvSpPr/>
              <p:nvPr/>
            </p:nvSpPr>
            <p:spPr>
              <a:xfrm>
                <a:off x="3724322" y="1908536"/>
                <a:ext cx="1329153" cy="13291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DDDEDD"/>
                  </a:gs>
                </a:gsLst>
                <a:lin ang="9600000" scaled="0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279400" dist="2540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/>
                <a:endParaRPr lang="zh-CN" altLang="en-US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椭圆 166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rgbClr val="01AB9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9" name="Freeform 45"/>
            <p:cNvSpPr>
              <a:spLocks noEditPoints="1"/>
            </p:cNvSpPr>
            <p:nvPr/>
          </p:nvSpPr>
          <p:spPr bwMode="black">
            <a:xfrm>
              <a:off x="8341545" y="3499152"/>
              <a:ext cx="470167" cy="507079"/>
            </a:xfrm>
            <a:custGeom>
              <a:avLst/>
              <a:gdLst>
                <a:gd name="T0" fmla="*/ 135 w 140"/>
                <a:gd name="T1" fmla="*/ 85 h 151"/>
                <a:gd name="T2" fmla="*/ 140 w 140"/>
                <a:gd name="T3" fmla="*/ 96 h 151"/>
                <a:gd name="T4" fmla="*/ 134 w 140"/>
                <a:gd name="T5" fmla="*/ 106 h 151"/>
                <a:gd name="T6" fmla="*/ 137 w 140"/>
                <a:gd name="T7" fmla="*/ 117 h 151"/>
                <a:gd name="T8" fmla="*/ 129 w 140"/>
                <a:gd name="T9" fmla="*/ 128 h 151"/>
                <a:gd name="T10" fmla="*/ 128 w 140"/>
                <a:gd name="T11" fmla="*/ 137 h 151"/>
                <a:gd name="T12" fmla="*/ 116 w 140"/>
                <a:gd name="T13" fmla="*/ 148 h 151"/>
                <a:gd name="T14" fmla="*/ 65 w 140"/>
                <a:gd name="T15" fmla="*/ 148 h 151"/>
                <a:gd name="T16" fmla="*/ 33 w 140"/>
                <a:gd name="T17" fmla="*/ 142 h 151"/>
                <a:gd name="T18" fmla="*/ 33 w 140"/>
                <a:gd name="T19" fmla="*/ 82 h 151"/>
                <a:gd name="T20" fmla="*/ 34 w 140"/>
                <a:gd name="T21" fmla="*/ 82 h 151"/>
                <a:gd name="T22" fmla="*/ 34 w 140"/>
                <a:gd name="T23" fmla="*/ 82 h 151"/>
                <a:gd name="T24" fmla="*/ 37 w 140"/>
                <a:gd name="T25" fmla="*/ 82 h 151"/>
                <a:gd name="T26" fmla="*/ 60 w 140"/>
                <a:gd name="T27" fmla="*/ 48 h 151"/>
                <a:gd name="T28" fmla="*/ 68 w 140"/>
                <a:gd name="T29" fmla="*/ 39 h 151"/>
                <a:gd name="T30" fmla="*/ 81 w 140"/>
                <a:gd name="T31" fmla="*/ 3 h 151"/>
                <a:gd name="T32" fmla="*/ 97 w 140"/>
                <a:gd name="T33" fmla="*/ 8 h 151"/>
                <a:gd name="T34" fmla="*/ 99 w 140"/>
                <a:gd name="T35" fmla="*/ 35 h 151"/>
                <a:gd name="T36" fmla="*/ 90 w 140"/>
                <a:gd name="T37" fmla="*/ 60 h 151"/>
                <a:gd name="T38" fmla="*/ 130 w 140"/>
                <a:gd name="T39" fmla="*/ 62 h 151"/>
                <a:gd name="T40" fmla="*/ 140 w 140"/>
                <a:gd name="T41" fmla="*/ 77 h 151"/>
                <a:gd name="T42" fmla="*/ 135 w 140"/>
                <a:gd name="T43" fmla="*/ 85 h 151"/>
                <a:gd name="T44" fmla="*/ 30 w 140"/>
                <a:gd name="T45" fmla="*/ 137 h 151"/>
                <a:gd name="T46" fmla="*/ 30 w 140"/>
                <a:gd name="T47" fmla="*/ 137 h 151"/>
                <a:gd name="T48" fmla="*/ 30 w 140"/>
                <a:gd name="T49" fmla="*/ 82 h 151"/>
                <a:gd name="T50" fmla="*/ 23 w 140"/>
                <a:gd name="T51" fmla="*/ 76 h 151"/>
                <a:gd name="T52" fmla="*/ 7 w 140"/>
                <a:gd name="T53" fmla="*/ 76 h 151"/>
                <a:gd name="T54" fmla="*/ 0 w 140"/>
                <a:gd name="T55" fmla="*/ 82 h 151"/>
                <a:gd name="T56" fmla="*/ 0 w 140"/>
                <a:gd name="T57" fmla="*/ 137 h 151"/>
                <a:gd name="T58" fmla="*/ 7 w 140"/>
                <a:gd name="T59" fmla="*/ 144 h 151"/>
                <a:gd name="T60" fmla="*/ 23 w 140"/>
                <a:gd name="T61" fmla="*/ 144 h 151"/>
                <a:gd name="T62" fmla="*/ 30 w 140"/>
                <a:gd name="T63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51">
                  <a:moveTo>
                    <a:pt x="135" y="85"/>
                  </a:moveTo>
                  <a:cubicBezTo>
                    <a:pt x="135" y="88"/>
                    <a:pt x="140" y="93"/>
                    <a:pt x="140" y="96"/>
                  </a:cubicBezTo>
                  <a:cubicBezTo>
                    <a:pt x="140" y="99"/>
                    <a:pt x="134" y="103"/>
                    <a:pt x="134" y="106"/>
                  </a:cubicBezTo>
                  <a:cubicBezTo>
                    <a:pt x="133" y="109"/>
                    <a:pt x="137" y="114"/>
                    <a:pt x="137" y="117"/>
                  </a:cubicBezTo>
                  <a:cubicBezTo>
                    <a:pt x="137" y="121"/>
                    <a:pt x="130" y="125"/>
                    <a:pt x="129" y="128"/>
                  </a:cubicBezTo>
                  <a:cubicBezTo>
                    <a:pt x="128" y="130"/>
                    <a:pt x="129" y="135"/>
                    <a:pt x="128" y="137"/>
                  </a:cubicBezTo>
                  <a:cubicBezTo>
                    <a:pt x="127" y="141"/>
                    <a:pt x="120" y="147"/>
                    <a:pt x="116" y="148"/>
                  </a:cubicBezTo>
                  <a:cubicBezTo>
                    <a:pt x="104" y="151"/>
                    <a:pt x="65" y="148"/>
                    <a:pt x="65" y="148"/>
                  </a:cubicBezTo>
                  <a:cubicBezTo>
                    <a:pt x="65" y="148"/>
                    <a:pt x="65" y="148"/>
                    <a:pt x="33" y="142"/>
                  </a:cubicBezTo>
                  <a:cubicBezTo>
                    <a:pt x="33" y="142"/>
                    <a:pt x="33" y="142"/>
                    <a:pt x="33" y="82"/>
                  </a:cubicBezTo>
                  <a:cubicBezTo>
                    <a:pt x="33" y="82"/>
                    <a:pt x="33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7" y="82"/>
                  </a:cubicBezTo>
                  <a:cubicBezTo>
                    <a:pt x="41" y="81"/>
                    <a:pt x="49" y="75"/>
                    <a:pt x="60" y="48"/>
                  </a:cubicBezTo>
                  <a:cubicBezTo>
                    <a:pt x="61" y="44"/>
                    <a:pt x="65" y="42"/>
                    <a:pt x="68" y="39"/>
                  </a:cubicBezTo>
                  <a:cubicBezTo>
                    <a:pt x="75" y="34"/>
                    <a:pt x="79" y="27"/>
                    <a:pt x="81" y="3"/>
                  </a:cubicBezTo>
                  <a:cubicBezTo>
                    <a:pt x="81" y="0"/>
                    <a:pt x="91" y="1"/>
                    <a:pt x="97" y="8"/>
                  </a:cubicBezTo>
                  <a:cubicBezTo>
                    <a:pt x="102" y="14"/>
                    <a:pt x="102" y="26"/>
                    <a:pt x="99" y="35"/>
                  </a:cubicBezTo>
                  <a:cubicBezTo>
                    <a:pt x="96" y="41"/>
                    <a:pt x="87" y="55"/>
                    <a:pt x="90" y="60"/>
                  </a:cubicBezTo>
                  <a:cubicBezTo>
                    <a:pt x="90" y="60"/>
                    <a:pt x="124" y="59"/>
                    <a:pt x="130" y="62"/>
                  </a:cubicBezTo>
                  <a:cubicBezTo>
                    <a:pt x="134" y="63"/>
                    <a:pt x="140" y="72"/>
                    <a:pt x="140" y="77"/>
                  </a:cubicBezTo>
                  <a:cubicBezTo>
                    <a:pt x="140" y="79"/>
                    <a:pt x="136" y="83"/>
                    <a:pt x="135" y="85"/>
                  </a:cubicBezTo>
                  <a:close/>
                  <a:moveTo>
                    <a:pt x="30" y="137"/>
                  </a:moveTo>
                  <a:cubicBezTo>
                    <a:pt x="30" y="137"/>
                    <a:pt x="30" y="137"/>
                    <a:pt x="30" y="137"/>
                  </a:cubicBezTo>
                  <a:cubicBezTo>
                    <a:pt x="30" y="137"/>
                    <a:pt x="30" y="137"/>
                    <a:pt x="30" y="82"/>
                  </a:cubicBezTo>
                  <a:cubicBezTo>
                    <a:pt x="30" y="79"/>
                    <a:pt x="27" y="76"/>
                    <a:pt x="23" y="76"/>
                  </a:cubicBezTo>
                  <a:cubicBezTo>
                    <a:pt x="23" y="76"/>
                    <a:pt x="23" y="76"/>
                    <a:pt x="7" y="76"/>
                  </a:cubicBezTo>
                  <a:cubicBezTo>
                    <a:pt x="3" y="76"/>
                    <a:pt x="0" y="79"/>
                    <a:pt x="0" y="82"/>
                  </a:cubicBezTo>
                  <a:cubicBezTo>
                    <a:pt x="0" y="82"/>
                    <a:pt x="0" y="82"/>
                    <a:pt x="0" y="137"/>
                  </a:cubicBezTo>
                  <a:cubicBezTo>
                    <a:pt x="0" y="141"/>
                    <a:pt x="3" y="144"/>
                    <a:pt x="7" y="144"/>
                  </a:cubicBezTo>
                  <a:cubicBezTo>
                    <a:pt x="7" y="144"/>
                    <a:pt x="7" y="144"/>
                    <a:pt x="23" y="144"/>
                  </a:cubicBezTo>
                  <a:cubicBezTo>
                    <a:pt x="27" y="144"/>
                    <a:pt x="30" y="141"/>
                    <a:pt x="30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8" tIns="34285" rIns="68568" bIns="34285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739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487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229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0975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3712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6459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204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1951" algn="l" defTabSz="685487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14211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35" y="1544451"/>
            <a:ext cx="1512168" cy="15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 descr="C:\Users\Administrator\Desktop\IMG_524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3952" y="3159255"/>
            <a:ext cx="1009650" cy="179197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72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53"/>
          <p:cNvSpPr txBox="1"/>
          <p:nvPr/>
        </p:nvSpPr>
        <p:spPr>
          <a:xfrm>
            <a:off x="375122" y="134752"/>
            <a:ext cx="48974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49"/>
            <a:r>
              <a:rPr lang="en-US" altLang="zh-CN" sz="3000" b="1" cap="all" spc="50" dirty="0">
                <a:latin typeface="Arial Narrow"/>
                <a:ea typeface="方正姚体"/>
                <a:cs typeface="+mj-cs"/>
              </a:rPr>
              <a:t>《</a:t>
            </a:r>
            <a:r>
              <a:rPr lang="zh-CN" altLang="en-US" sz="3000" b="1" cap="all" spc="50" dirty="0">
                <a:latin typeface="Arial Narrow"/>
                <a:ea typeface="方正姚体"/>
                <a:cs typeface="+mj-cs"/>
              </a:rPr>
              <a:t>海洋科学集刊</a:t>
            </a:r>
            <a:r>
              <a:rPr lang="en-US" altLang="zh-CN" sz="3000" b="1" cap="all" spc="50" dirty="0">
                <a:latin typeface="Arial Narrow"/>
                <a:ea typeface="方正姚体"/>
                <a:cs typeface="+mj-cs"/>
              </a:rPr>
              <a:t>》</a:t>
            </a:r>
            <a:r>
              <a:rPr lang="zh-CN" altLang="en-US" sz="3000" b="1" cap="all" spc="50" dirty="0">
                <a:latin typeface="Arial Narrow"/>
                <a:ea typeface="方正姚体"/>
                <a:cs typeface="+mj-cs"/>
              </a:rPr>
              <a:t>联系方式</a:t>
            </a:r>
            <a:endParaRPr lang="zh-CN" altLang="en-US" sz="2700" b="1" dirty="0"/>
          </a:p>
        </p:txBody>
      </p:sp>
      <p:sp>
        <p:nvSpPr>
          <p:cNvPr id="35" name="内容占位符 2"/>
          <p:cNvSpPr txBox="1">
            <a:spLocks/>
          </p:cNvSpPr>
          <p:nvPr/>
        </p:nvSpPr>
        <p:spPr>
          <a:xfrm>
            <a:off x="467544" y="915566"/>
            <a:ext cx="8136566" cy="172819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C9E1F"/>
              </a:buClr>
            </a:pPr>
            <a:r>
              <a:rPr lang="zh-CN" altLang="en-US" sz="1800" b="1" dirty="0">
                <a:solidFill>
                  <a:srgbClr val="FF99CC"/>
                </a:solidFill>
                <a:latin typeface="Arial Narrow"/>
                <a:ea typeface="方正姚体"/>
              </a:rPr>
              <a:t>办公地址</a:t>
            </a:r>
            <a:r>
              <a:rPr lang="zh-CN" altLang="en-US" sz="1800" dirty="0">
                <a:latin typeface="Arial Narrow"/>
                <a:ea typeface="方正姚体"/>
              </a:rPr>
              <a:t>：青岛市市南区福山路</a:t>
            </a:r>
            <a:r>
              <a:rPr lang="en-US" altLang="zh-CN" sz="1800" dirty="0">
                <a:latin typeface="Arial Narrow"/>
                <a:ea typeface="方正姚体"/>
              </a:rPr>
              <a:t>32</a:t>
            </a:r>
            <a:r>
              <a:rPr lang="zh-CN" altLang="en-US" sz="1800" dirty="0">
                <a:latin typeface="Arial Narrow"/>
                <a:ea typeface="方正姚体"/>
              </a:rPr>
              <a:t>号</a:t>
            </a:r>
            <a:r>
              <a:rPr lang="en-US" altLang="zh-CN" sz="1800" dirty="0">
                <a:latin typeface="Arial Narrow"/>
                <a:ea typeface="方正姚体"/>
              </a:rPr>
              <a:t>204</a:t>
            </a:r>
            <a:r>
              <a:rPr lang="zh-CN" altLang="en-US" sz="1800" dirty="0">
                <a:latin typeface="Arial Narrow"/>
                <a:ea typeface="方正姚体"/>
              </a:rPr>
              <a:t>室</a:t>
            </a:r>
            <a:endParaRPr lang="en-US" altLang="zh-CN" sz="1800" dirty="0">
              <a:latin typeface="Arial Narrow"/>
              <a:ea typeface="方正姚体"/>
            </a:endParaRPr>
          </a:p>
          <a:p>
            <a:pPr>
              <a:buClr>
                <a:srgbClr val="DC9E1F"/>
              </a:buClr>
            </a:pPr>
            <a:r>
              <a:rPr lang="zh-CN" altLang="en-US" sz="1800" b="1" dirty="0">
                <a:solidFill>
                  <a:srgbClr val="FF99CC"/>
                </a:solidFill>
                <a:latin typeface="Arial Narrow"/>
                <a:ea typeface="方正姚体"/>
              </a:rPr>
              <a:t>办公电话</a:t>
            </a:r>
            <a:r>
              <a:rPr lang="zh-CN" altLang="en-US" sz="1800" dirty="0">
                <a:latin typeface="Arial Narrow"/>
                <a:ea typeface="方正姚体"/>
              </a:rPr>
              <a:t>：</a:t>
            </a:r>
            <a:r>
              <a:rPr lang="en-US" altLang="zh-CN" sz="1800" dirty="0">
                <a:latin typeface="Arial Narrow"/>
                <a:ea typeface="方正姚体"/>
              </a:rPr>
              <a:t>0532-82898769</a:t>
            </a:r>
          </a:p>
          <a:p>
            <a:pPr>
              <a:buClr>
                <a:srgbClr val="DC9E1F"/>
              </a:buClr>
            </a:pPr>
            <a:r>
              <a:rPr lang="zh-CN" altLang="en-US" sz="1800" b="1" dirty="0">
                <a:solidFill>
                  <a:srgbClr val="FF99CC"/>
                </a:solidFill>
                <a:latin typeface="Arial Narrow"/>
                <a:ea typeface="方正姚体"/>
              </a:rPr>
              <a:t>电子邮箱</a:t>
            </a:r>
            <a:r>
              <a:rPr lang="zh-CN" altLang="en-US" sz="1800" dirty="0">
                <a:latin typeface="Arial Narrow"/>
                <a:ea typeface="方正姚体"/>
              </a:rPr>
              <a:t>：</a:t>
            </a:r>
            <a:r>
              <a:rPr lang="en-US" altLang="zh-CN" sz="1800" dirty="0">
                <a:latin typeface="Arial Narrow"/>
                <a:ea typeface="方正姚体"/>
                <a:hlinkClick r:id="rId2"/>
              </a:rPr>
              <a:t>luoxuan@qdio.ac.cn</a:t>
            </a:r>
            <a:r>
              <a:rPr lang="zh-CN" altLang="en-US" sz="1800" dirty="0">
                <a:latin typeface="Arial Narrow"/>
                <a:ea typeface="方正姚体"/>
              </a:rPr>
              <a:t>（期刊主管）</a:t>
            </a:r>
          </a:p>
        </p:txBody>
      </p:sp>
      <p:grpSp>
        <p:nvGrpSpPr>
          <p:cNvPr id="36" name="组合 35"/>
          <p:cNvGrpSpPr/>
          <p:nvPr/>
        </p:nvGrpSpPr>
        <p:grpSpPr>
          <a:xfrm flipH="1">
            <a:off x="-103720" y="2427731"/>
            <a:ext cx="9351440" cy="2676714"/>
            <a:chOff x="1130606" y="1477567"/>
            <a:chExt cx="6157780" cy="2100013"/>
          </a:xfrm>
        </p:grpSpPr>
        <p:sp>
          <p:nvSpPr>
            <p:cNvPr id="37" name="填充层"/>
            <p:cNvSpPr>
              <a:spLocks/>
            </p:cNvSpPr>
            <p:nvPr/>
          </p:nvSpPr>
          <p:spPr bwMode="auto">
            <a:xfrm>
              <a:off x="2123727" y="1664534"/>
              <a:ext cx="4356000" cy="1268413"/>
            </a:xfrm>
            <a:custGeom>
              <a:avLst/>
              <a:gdLst>
                <a:gd name="T0" fmla="*/ 60 w 2600"/>
                <a:gd name="T1" fmla="*/ 737 h 748"/>
                <a:gd name="T2" fmla="*/ 0 w 2600"/>
                <a:gd name="T3" fmla="*/ 113 h 748"/>
                <a:gd name="T4" fmla="*/ 96 w 2600"/>
                <a:gd name="T5" fmla="*/ 49 h 748"/>
                <a:gd name="T6" fmla="*/ 204 w 2600"/>
                <a:gd name="T7" fmla="*/ 49 h 748"/>
                <a:gd name="T8" fmla="*/ 284 w 2600"/>
                <a:gd name="T9" fmla="*/ 25 h 748"/>
                <a:gd name="T10" fmla="*/ 276 w 2600"/>
                <a:gd name="T11" fmla="*/ 45 h 748"/>
                <a:gd name="T12" fmla="*/ 280 w 2600"/>
                <a:gd name="T13" fmla="*/ 45 h 748"/>
                <a:gd name="T14" fmla="*/ 588 w 2600"/>
                <a:gd name="T15" fmla="*/ 29 h 748"/>
                <a:gd name="T16" fmla="*/ 848 w 2600"/>
                <a:gd name="T17" fmla="*/ 17 h 748"/>
                <a:gd name="T18" fmla="*/ 1044 w 2600"/>
                <a:gd name="T19" fmla="*/ 33 h 748"/>
                <a:gd name="T20" fmla="*/ 1300 w 2600"/>
                <a:gd name="T21" fmla="*/ 45 h 748"/>
                <a:gd name="T22" fmla="*/ 1512 w 2600"/>
                <a:gd name="T23" fmla="*/ 49 h 748"/>
                <a:gd name="T24" fmla="*/ 1700 w 2600"/>
                <a:gd name="T25" fmla="*/ 77 h 748"/>
                <a:gd name="T26" fmla="*/ 2008 w 2600"/>
                <a:gd name="T27" fmla="*/ 97 h 748"/>
                <a:gd name="T28" fmla="*/ 2104 w 2600"/>
                <a:gd name="T29" fmla="*/ 89 h 748"/>
                <a:gd name="T30" fmla="*/ 2600 w 2600"/>
                <a:gd name="T31" fmla="*/ 149 h 748"/>
                <a:gd name="T32" fmla="*/ 2460 w 2600"/>
                <a:gd name="T33" fmla="*/ 577 h 748"/>
                <a:gd name="T34" fmla="*/ 2352 w 2600"/>
                <a:gd name="T35" fmla="*/ 633 h 748"/>
                <a:gd name="T36" fmla="*/ 2420 w 2600"/>
                <a:gd name="T37" fmla="*/ 645 h 748"/>
                <a:gd name="T38" fmla="*/ 2428 w 2600"/>
                <a:gd name="T39" fmla="*/ 649 h 748"/>
                <a:gd name="T40" fmla="*/ 2412 w 2600"/>
                <a:gd name="T41" fmla="*/ 681 h 748"/>
                <a:gd name="T42" fmla="*/ 2128 w 2600"/>
                <a:gd name="T43" fmla="*/ 669 h 748"/>
                <a:gd name="T44" fmla="*/ 1676 w 2600"/>
                <a:gd name="T45" fmla="*/ 705 h 748"/>
                <a:gd name="T46" fmla="*/ 1704 w 2600"/>
                <a:gd name="T47" fmla="*/ 709 h 748"/>
                <a:gd name="T48" fmla="*/ 1488 w 2600"/>
                <a:gd name="T49" fmla="*/ 685 h 748"/>
                <a:gd name="T50" fmla="*/ 60 w 2600"/>
                <a:gd name="T51" fmla="*/ 73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0" h="748">
                  <a:moveTo>
                    <a:pt x="60" y="737"/>
                  </a:moveTo>
                  <a:cubicBezTo>
                    <a:pt x="40" y="529"/>
                    <a:pt x="20" y="321"/>
                    <a:pt x="0" y="113"/>
                  </a:cubicBezTo>
                  <a:cubicBezTo>
                    <a:pt x="46" y="100"/>
                    <a:pt x="61" y="63"/>
                    <a:pt x="96" y="49"/>
                  </a:cubicBezTo>
                  <a:cubicBezTo>
                    <a:pt x="132" y="49"/>
                    <a:pt x="168" y="49"/>
                    <a:pt x="204" y="49"/>
                  </a:cubicBezTo>
                  <a:cubicBezTo>
                    <a:pt x="231" y="41"/>
                    <a:pt x="257" y="33"/>
                    <a:pt x="284" y="25"/>
                  </a:cubicBezTo>
                  <a:cubicBezTo>
                    <a:pt x="281" y="32"/>
                    <a:pt x="279" y="38"/>
                    <a:pt x="276" y="45"/>
                  </a:cubicBezTo>
                  <a:cubicBezTo>
                    <a:pt x="277" y="45"/>
                    <a:pt x="279" y="45"/>
                    <a:pt x="280" y="45"/>
                  </a:cubicBezTo>
                  <a:cubicBezTo>
                    <a:pt x="347" y="22"/>
                    <a:pt x="480" y="52"/>
                    <a:pt x="588" y="29"/>
                  </a:cubicBezTo>
                  <a:cubicBezTo>
                    <a:pt x="661" y="14"/>
                    <a:pt x="754" y="0"/>
                    <a:pt x="848" y="17"/>
                  </a:cubicBezTo>
                  <a:cubicBezTo>
                    <a:pt x="913" y="22"/>
                    <a:pt x="979" y="28"/>
                    <a:pt x="1044" y="33"/>
                  </a:cubicBezTo>
                  <a:cubicBezTo>
                    <a:pt x="1125" y="22"/>
                    <a:pt x="1225" y="33"/>
                    <a:pt x="1300" y="45"/>
                  </a:cubicBezTo>
                  <a:cubicBezTo>
                    <a:pt x="1371" y="46"/>
                    <a:pt x="1441" y="48"/>
                    <a:pt x="1512" y="49"/>
                  </a:cubicBezTo>
                  <a:cubicBezTo>
                    <a:pt x="1575" y="59"/>
                    <a:pt x="1648" y="68"/>
                    <a:pt x="1700" y="77"/>
                  </a:cubicBezTo>
                  <a:cubicBezTo>
                    <a:pt x="1793" y="93"/>
                    <a:pt x="1908" y="75"/>
                    <a:pt x="2008" y="97"/>
                  </a:cubicBezTo>
                  <a:cubicBezTo>
                    <a:pt x="2040" y="94"/>
                    <a:pt x="2072" y="92"/>
                    <a:pt x="2104" y="89"/>
                  </a:cubicBezTo>
                  <a:cubicBezTo>
                    <a:pt x="2219" y="106"/>
                    <a:pt x="2531" y="78"/>
                    <a:pt x="2600" y="149"/>
                  </a:cubicBezTo>
                  <a:cubicBezTo>
                    <a:pt x="2553" y="292"/>
                    <a:pt x="2507" y="434"/>
                    <a:pt x="2460" y="577"/>
                  </a:cubicBezTo>
                  <a:cubicBezTo>
                    <a:pt x="2424" y="596"/>
                    <a:pt x="2388" y="614"/>
                    <a:pt x="2352" y="633"/>
                  </a:cubicBezTo>
                  <a:cubicBezTo>
                    <a:pt x="2373" y="633"/>
                    <a:pt x="2407" y="635"/>
                    <a:pt x="2420" y="645"/>
                  </a:cubicBezTo>
                  <a:cubicBezTo>
                    <a:pt x="2423" y="646"/>
                    <a:pt x="2425" y="648"/>
                    <a:pt x="2428" y="649"/>
                  </a:cubicBezTo>
                  <a:cubicBezTo>
                    <a:pt x="2410" y="667"/>
                    <a:pt x="2408" y="656"/>
                    <a:pt x="2412" y="681"/>
                  </a:cubicBezTo>
                  <a:cubicBezTo>
                    <a:pt x="2301" y="686"/>
                    <a:pt x="2214" y="713"/>
                    <a:pt x="2128" y="669"/>
                  </a:cubicBezTo>
                  <a:cubicBezTo>
                    <a:pt x="2094" y="741"/>
                    <a:pt x="1768" y="670"/>
                    <a:pt x="1676" y="705"/>
                  </a:cubicBezTo>
                  <a:cubicBezTo>
                    <a:pt x="1685" y="706"/>
                    <a:pt x="1695" y="708"/>
                    <a:pt x="1704" y="709"/>
                  </a:cubicBezTo>
                  <a:cubicBezTo>
                    <a:pt x="1632" y="701"/>
                    <a:pt x="1560" y="693"/>
                    <a:pt x="1488" y="685"/>
                  </a:cubicBezTo>
                  <a:cubicBezTo>
                    <a:pt x="1076" y="748"/>
                    <a:pt x="534" y="736"/>
                    <a:pt x="60" y="737"/>
                  </a:cubicBezTo>
                  <a:close/>
                </a:path>
              </a:pathLst>
            </a:custGeom>
            <a:solidFill>
              <a:srgbClr val="287E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06" y="1477567"/>
              <a:ext cx="6157780" cy="210001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619503" y="3154863"/>
            <a:ext cx="5832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dirty="0">
                <a:latin typeface="+mn-ea"/>
              </a:rPr>
              <a:t>感谢您的聆听，请多提宝贵建议！</a:t>
            </a:r>
          </a:p>
        </p:txBody>
      </p:sp>
    </p:spTree>
    <p:extLst>
      <p:ext uri="{BB962C8B-B14F-4D97-AF65-F5344CB8AC3E}">
        <p14:creationId xmlns:p14="http://schemas.microsoft.com/office/powerpoint/2010/main" val="54476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-36512" y="-6655"/>
            <a:ext cx="2275550" cy="5150155"/>
          </a:xfrm>
          <a:prstGeom prst="parallelogram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515258" y="2"/>
            <a:ext cx="1752486" cy="5150155"/>
          </a:xfrm>
          <a:prstGeom prst="parallelogram">
            <a:avLst>
              <a:gd name="adj" fmla="val 34159"/>
            </a:avLst>
          </a:pr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58206" y="890450"/>
            <a:ext cx="621506" cy="117724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altLang="zh-CN" sz="7200" i="1" u="sng" dirty="0">
                <a:solidFill>
                  <a:prstClr val="white">
                    <a:lumMod val="95000"/>
                  </a:prstClr>
                </a:solidFill>
                <a:latin typeface="Broadway" panose="04040905080B02020502" pitchFamily="82" charset="0"/>
              </a:rPr>
              <a:t>1</a:t>
            </a:r>
            <a:endParaRPr lang="zh-CN" altLang="en-US" sz="7200" i="1" u="sng" dirty="0">
              <a:solidFill>
                <a:prstClr val="white">
                  <a:lumMod val="95000"/>
                </a:prstClr>
              </a:solidFill>
              <a:latin typeface="Broadway" panose="04040905080B02020502" pitchFamily="82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39754" y="1879541"/>
            <a:ext cx="621506" cy="117724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altLang="zh-CN" sz="7200" i="1" u="sng" dirty="0">
                <a:solidFill>
                  <a:prstClr val="white">
                    <a:lumMod val="95000"/>
                  </a:prstClr>
                </a:solidFill>
                <a:latin typeface="Broadway" panose="04040905080B02020502" pitchFamily="82" charset="0"/>
              </a:rPr>
              <a:t>2</a:t>
            </a:r>
            <a:endParaRPr lang="zh-CN" altLang="en-US" sz="7200" i="1" u="sng" dirty="0">
              <a:solidFill>
                <a:prstClr val="white">
                  <a:lumMod val="95000"/>
                </a:prstClr>
              </a:solidFill>
              <a:latin typeface="Broadway" panose="04040905080B02020502" pitchFamily="82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16495" y="2877080"/>
            <a:ext cx="621506" cy="117724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altLang="zh-CN" sz="7200" i="1" u="sng" dirty="0">
                <a:solidFill>
                  <a:prstClr val="white">
                    <a:lumMod val="95000"/>
                  </a:prstClr>
                </a:solidFill>
                <a:latin typeface="Broadway" panose="04040905080B02020502" pitchFamily="82" charset="0"/>
              </a:rPr>
              <a:t>3</a:t>
            </a:r>
            <a:endParaRPr lang="zh-CN" altLang="en-US" sz="7200" i="1" u="sng" dirty="0">
              <a:solidFill>
                <a:prstClr val="white">
                  <a:lumMod val="95000"/>
                </a:prstClr>
              </a:solidFill>
              <a:latin typeface="Broadway" panose="04040905080B02020502" pitchFamily="82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27985" y="1256961"/>
            <a:ext cx="3903224" cy="43858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altLang="zh-CN" sz="2400" dirty="0">
                <a:solidFill>
                  <a:prstClr val="black"/>
                </a:solidFill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</a:rPr>
              <a:t>历史沿革介绍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19872" y="3279176"/>
            <a:ext cx="3903224" cy="43858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altLang="zh-CN" sz="2400" dirty="0">
                <a:solidFill>
                  <a:prstClr val="black"/>
                </a:solidFill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</a:rPr>
              <a:t>征稿要求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909136" y="2211711"/>
            <a:ext cx="3903224" cy="438581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defTabSz="685766"/>
            <a:r>
              <a:rPr lang="en-US" altLang="zh-CN" sz="2400" dirty="0">
                <a:solidFill>
                  <a:prstClr val="black"/>
                </a:solidFill>
              </a:rPr>
              <a:t>——</a:t>
            </a:r>
            <a:r>
              <a:rPr lang="zh-CN" altLang="en-US" sz="2400" dirty="0">
                <a:solidFill>
                  <a:prstClr val="black"/>
                </a:solidFill>
              </a:rPr>
              <a:t>最新情况介绍</a:t>
            </a:r>
          </a:p>
        </p:txBody>
      </p:sp>
      <p:sp>
        <p:nvSpPr>
          <p:cNvPr id="23" name="直角三角形 22"/>
          <p:cNvSpPr/>
          <p:nvPr/>
        </p:nvSpPr>
        <p:spPr>
          <a:xfrm flipH="1">
            <a:off x="8727709" y="2216985"/>
            <a:ext cx="338979" cy="2927176"/>
          </a:xfrm>
          <a:prstGeom prst="rtTriangle">
            <a:avLst/>
          </a:prstGeom>
          <a:solidFill>
            <a:srgbClr val="198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  <p:sp>
        <p:nvSpPr>
          <p:cNvPr id="24" name="直角三角形 23"/>
          <p:cNvSpPr/>
          <p:nvPr/>
        </p:nvSpPr>
        <p:spPr>
          <a:xfrm flipH="1">
            <a:off x="8820473" y="2223611"/>
            <a:ext cx="338979" cy="292717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363674" y="-6655"/>
            <a:ext cx="607927" cy="5150155"/>
          </a:xfrm>
          <a:prstGeom prst="line">
            <a:avLst/>
          </a:prstGeom>
          <a:ln w="127000">
            <a:solidFill>
              <a:srgbClr val="198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平行四边形 31"/>
          <p:cNvSpPr/>
          <p:nvPr/>
        </p:nvSpPr>
        <p:spPr>
          <a:xfrm>
            <a:off x="4016084" y="110802"/>
            <a:ext cx="1946471" cy="491716"/>
          </a:xfrm>
          <a:prstGeom prst="parallelogram">
            <a:avLst>
              <a:gd name="adj" fmla="val 10062"/>
            </a:avLst>
          </a:prstGeom>
          <a:solidFill>
            <a:srgbClr val="553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zh-CN" altLang="en-US" sz="3000" dirty="0">
                <a:solidFill>
                  <a:prstClr val="white"/>
                </a:solidFill>
              </a:rPr>
              <a:t>目   录</a:t>
            </a:r>
          </a:p>
        </p:txBody>
      </p:sp>
    </p:spTree>
    <p:extLst>
      <p:ext uri="{BB962C8B-B14F-4D97-AF65-F5344CB8AC3E}">
        <p14:creationId xmlns:p14="http://schemas.microsoft.com/office/powerpoint/2010/main" val="270030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-164554"/>
            <a:ext cx="7924800" cy="857250"/>
          </a:xfrm>
        </p:spPr>
        <p:txBody>
          <a:bodyPr/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海洋科学集刊</a:t>
            </a:r>
            <a:r>
              <a:rPr lang="en-US" altLang="zh-CN" b="1" dirty="0"/>
              <a:t>》</a:t>
            </a:r>
            <a:r>
              <a:rPr lang="zh-CN" altLang="en-US" b="1" dirty="0"/>
              <a:t>历史沿革介绍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609601" y="997818"/>
            <a:ext cx="5546576" cy="1789956"/>
          </a:xfrm>
        </p:spPr>
        <p:txBody>
          <a:bodyPr>
            <a:normAutofit/>
          </a:bodyPr>
          <a:lstStyle/>
          <a:p>
            <a:r>
              <a:rPr lang="en-US" altLang="zh-CN">
                <a:solidFill>
                  <a:srgbClr val="FFFFCC"/>
                </a:solidFill>
              </a:rPr>
              <a:t>1962</a:t>
            </a:r>
            <a:r>
              <a:rPr lang="zh-CN" altLang="en-US">
                <a:solidFill>
                  <a:srgbClr val="FFFFCC"/>
                </a:solidFill>
              </a:rPr>
              <a:t>年</a:t>
            </a:r>
            <a:r>
              <a:rPr lang="zh-CN" altLang="en-US" dirty="0">
                <a:solidFill>
                  <a:srgbClr val="FFFFCC"/>
                </a:solidFill>
              </a:rPr>
              <a:t>由“中国海带之父”曾呈奎院士创刊，由中国科学院海洋研究所主办，科学出版社出版的不定期连续出版物</a:t>
            </a:r>
            <a:endParaRPr lang="en-US" altLang="zh-CN" dirty="0">
              <a:solidFill>
                <a:srgbClr val="FFFFCC"/>
              </a:solidFill>
            </a:endParaRPr>
          </a:p>
          <a:p>
            <a:r>
              <a:rPr lang="zh-CN" altLang="en-US" dirty="0">
                <a:solidFill>
                  <a:srgbClr val="FFFFCC"/>
                </a:solidFill>
              </a:rPr>
              <a:t>主编先后由曾呈奎院士、刘瑞玉院士、秦蕴珊院士、周名江研究员、相建海研究员、孙松研究员、杨红生研究员担任</a:t>
            </a:r>
            <a:endParaRPr lang="en-US" altLang="zh-CN" dirty="0">
              <a:solidFill>
                <a:srgbClr val="FFFFCC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60711" y="1059582"/>
            <a:ext cx="2027714" cy="1140346"/>
            <a:chOff x="6228184" y="1131590"/>
            <a:chExt cx="2027714" cy="1140346"/>
          </a:xfrm>
        </p:grpSpPr>
        <p:pic>
          <p:nvPicPr>
            <p:cNvPr id="1027" name="Picture 3" descr="C:\Users\luoxuan\Desktop\373bc4b4a95439398ad4b22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131590"/>
              <a:ext cx="873568" cy="1140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luoxuan\Desktop\bki-20120907115846-149130918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31590"/>
              <a:ext cx="1163618" cy="1140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内容占位符 2"/>
          <p:cNvSpPr txBox="1">
            <a:spLocks/>
          </p:cNvSpPr>
          <p:nvPr/>
        </p:nvSpPr>
        <p:spPr>
          <a:xfrm>
            <a:off x="611561" y="2944079"/>
            <a:ext cx="8058472" cy="11398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FFFFCC"/>
                </a:solidFill>
              </a:rPr>
              <a:t>以报道基础理论研究、应用基础研究为主，特别是</a:t>
            </a:r>
            <a:r>
              <a:rPr lang="zh-CN" altLang="en-US" dirty="0">
                <a:solidFill>
                  <a:srgbClr val="FF99CC"/>
                </a:solidFill>
              </a:rPr>
              <a:t>以生物学的分类学科为重点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FFCC"/>
                </a:solidFill>
              </a:rPr>
              <a:t>集综述性、资料性、实用性、专题性为一体</a:t>
            </a:r>
            <a:endParaRPr lang="en-US" altLang="zh-CN" dirty="0">
              <a:solidFill>
                <a:srgbClr val="FFFFCC"/>
              </a:solidFill>
            </a:endParaRPr>
          </a:p>
          <a:p>
            <a:r>
              <a:rPr lang="zh-CN" altLang="en-US" dirty="0">
                <a:solidFill>
                  <a:srgbClr val="FF99CC"/>
                </a:solidFill>
              </a:rPr>
              <a:t>以不限字数、不限篇幅为特色</a:t>
            </a:r>
            <a:endParaRPr lang="en-US" altLang="zh-CN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5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-164554"/>
            <a:ext cx="7924800" cy="857250"/>
          </a:xfrm>
        </p:spPr>
        <p:txBody>
          <a:bodyPr/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海洋科学集刊</a:t>
            </a:r>
            <a:r>
              <a:rPr lang="en-US" altLang="zh-CN" b="1" dirty="0"/>
              <a:t>》</a:t>
            </a:r>
            <a:r>
              <a:rPr lang="zh-CN" altLang="en-US" b="1" dirty="0"/>
              <a:t>历史沿革介绍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39552" y="915566"/>
            <a:ext cx="7994848" cy="1357908"/>
          </a:xfrm>
        </p:spPr>
        <p:txBody>
          <a:bodyPr>
            <a:normAutofit/>
          </a:bodyPr>
          <a:lstStyle/>
          <a:p>
            <a:r>
              <a:rPr lang="zh-CN" altLang="en-US" sz="1800" dirty="0">
                <a:solidFill>
                  <a:srgbClr val="FFFFCC"/>
                </a:solidFill>
              </a:rPr>
              <a:t>创刊以来，曾</a:t>
            </a:r>
            <a:r>
              <a:rPr lang="zh-CN" altLang="en-US" sz="1800" dirty="0">
                <a:solidFill>
                  <a:srgbClr val="FF99CC"/>
                </a:solidFill>
              </a:rPr>
              <a:t>与</a:t>
            </a:r>
            <a:r>
              <a:rPr lang="en-US" altLang="zh-CN" sz="1800" dirty="0">
                <a:solidFill>
                  <a:srgbClr val="FF99CC"/>
                </a:solidFill>
              </a:rPr>
              <a:t>45</a:t>
            </a:r>
            <a:r>
              <a:rPr lang="zh-CN" altLang="en-US" sz="1800" dirty="0">
                <a:solidFill>
                  <a:srgbClr val="FF99CC"/>
                </a:solidFill>
              </a:rPr>
              <a:t>个国家和地区，</a:t>
            </a:r>
            <a:r>
              <a:rPr lang="en-US" altLang="zh-CN" sz="1800" dirty="0">
                <a:solidFill>
                  <a:srgbClr val="FF99CC"/>
                </a:solidFill>
              </a:rPr>
              <a:t>187</a:t>
            </a:r>
            <a:r>
              <a:rPr lang="zh-CN" altLang="en-US" sz="1800" dirty="0">
                <a:solidFill>
                  <a:srgbClr val="FF99CC"/>
                </a:solidFill>
              </a:rPr>
              <a:t>个科研机构建立了国际交换关系</a:t>
            </a:r>
            <a:r>
              <a:rPr lang="zh-CN" altLang="en-US" sz="1800" dirty="0">
                <a:solidFill>
                  <a:srgbClr val="FFFFCC"/>
                </a:solidFill>
              </a:rPr>
              <a:t>，被联合国</a:t>
            </a:r>
            <a:r>
              <a:rPr lang="en-US" altLang="zh-CN" sz="1800" dirty="0">
                <a:solidFill>
                  <a:srgbClr val="FFFFCC"/>
                </a:solidFill>
              </a:rPr>
              <a:t>《</a:t>
            </a:r>
            <a:r>
              <a:rPr lang="zh-CN" altLang="en-US" sz="1800" dirty="0">
                <a:solidFill>
                  <a:srgbClr val="FFFFCC"/>
                </a:solidFill>
              </a:rPr>
              <a:t>水科学和渔业文摘</a:t>
            </a:r>
            <a:r>
              <a:rPr lang="en-US" altLang="zh-CN" sz="1800" dirty="0">
                <a:solidFill>
                  <a:srgbClr val="FFFFCC"/>
                </a:solidFill>
              </a:rPr>
              <a:t>》</a:t>
            </a:r>
            <a:r>
              <a:rPr lang="zh-CN" altLang="en-US" sz="1800" dirty="0">
                <a:solidFill>
                  <a:srgbClr val="FFFFCC"/>
                </a:solidFill>
              </a:rPr>
              <a:t>、中国海洋文献数据库、</a:t>
            </a:r>
            <a:r>
              <a:rPr lang="en-US" altLang="zh-CN" sz="1800" dirty="0">
                <a:solidFill>
                  <a:srgbClr val="FFFFCC"/>
                </a:solidFill>
              </a:rPr>
              <a:t>《</a:t>
            </a:r>
            <a:r>
              <a:rPr lang="zh-CN" altLang="en-US" sz="1800" dirty="0">
                <a:solidFill>
                  <a:srgbClr val="FFFFCC"/>
                </a:solidFill>
              </a:rPr>
              <a:t>海洋文摘</a:t>
            </a:r>
            <a:r>
              <a:rPr lang="en-US" altLang="zh-CN" sz="1800" dirty="0">
                <a:solidFill>
                  <a:srgbClr val="FFFFCC"/>
                </a:solidFill>
              </a:rPr>
              <a:t>》</a:t>
            </a:r>
            <a:r>
              <a:rPr lang="zh-CN" altLang="en-US" sz="1800" dirty="0">
                <a:solidFill>
                  <a:srgbClr val="FFFFCC"/>
                </a:solidFill>
              </a:rPr>
              <a:t>、</a:t>
            </a:r>
            <a:r>
              <a:rPr lang="en-US" altLang="zh-CN" sz="1800" dirty="0">
                <a:solidFill>
                  <a:srgbClr val="FFFFCC"/>
                </a:solidFill>
              </a:rPr>
              <a:t>《</a:t>
            </a:r>
            <a:r>
              <a:rPr lang="zh-CN" altLang="en-US" sz="1800" dirty="0">
                <a:solidFill>
                  <a:srgbClr val="FFFFCC"/>
                </a:solidFill>
              </a:rPr>
              <a:t>中国生物学文摘</a:t>
            </a:r>
            <a:r>
              <a:rPr lang="en-US" altLang="zh-CN" sz="1800" dirty="0">
                <a:solidFill>
                  <a:srgbClr val="FFFFCC"/>
                </a:solidFill>
              </a:rPr>
              <a:t>》</a:t>
            </a:r>
            <a:r>
              <a:rPr lang="zh-CN" altLang="en-US" sz="1800" dirty="0">
                <a:solidFill>
                  <a:srgbClr val="FFFFCC"/>
                </a:solidFill>
              </a:rPr>
              <a:t>、中国生物学文献数据库、中国期刊全文数据库（清华光盘版）、中国科技期刊精品数据库和中国知网收录。</a:t>
            </a:r>
          </a:p>
        </p:txBody>
      </p:sp>
      <p:pic>
        <p:nvPicPr>
          <p:cNvPr id="9" name="Picture 6" descr="C:\Users\luoxuan\Desktop\IMG_1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571751"/>
            <a:ext cx="34927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4427985" y="2823778"/>
            <a:ext cx="3818384" cy="108012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FFFFCC"/>
                </a:solidFill>
              </a:rPr>
              <a:t>至</a:t>
            </a:r>
            <a:r>
              <a:rPr lang="en-US" altLang="zh-CN" dirty="0">
                <a:solidFill>
                  <a:srgbClr val="FFFFCC"/>
                </a:solidFill>
              </a:rPr>
              <a:t>2010</a:t>
            </a:r>
            <a:r>
              <a:rPr lang="zh-CN" altLang="en-US" dirty="0">
                <a:solidFill>
                  <a:srgbClr val="FFFFCC"/>
                </a:solidFill>
              </a:rPr>
              <a:t>年，出版了</a:t>
            </a:r>
            <a:r>
              <a:rPr lang="en-US" altLang="zh-CN" dirty="0">
                <a:solidFill>
                  <a:srgbClr val="FFFFCC"/>
                </a:solidFill>
              </a:rPr>
              <a:t>50</a:t>
            </a:r>
            <a:r>
              <a:rPr lang="zh-CN" altLang="en-US" dirty="0">
                <a:solidFill>
                  <a:srgbClr val="FFFFCC"/>
                </a:solidFill>
              </a:rPr>
              <a:t>辑，传播优秀科研成果</a:t>
            </a:r>
            <a:r>
              <a:rPr lang="en-US" altLang="zh-CN" dirty="0">
                <a:solidFill>
                  <a:srgbClr val="FFFFCC"/>
                </a:solidFill>
              </a:rPr>
              <a:t>100</a:t>
            </a:r>
            <a:r>
              <a:rPr lang="zh-CN" altLang="en-US" dirty="0">
                <a:solidFill>
                  <a:srgbClr val="FFFFCC"/>
                </a:solidFill>
              </a:rPr>
              <a:t>多篇</a:t>
            </a:r>
            <a:endParaRPr lang="en-US" altLang="zh-CN" dirty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FFCC"/>
                </a:solidFill>
              </a:rPr>
              <a:t>       </a:t>
            </a:r>
            <a:endParaRPr lang="zh-CN" altLang="en-US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6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-164554"/>
            <a:ext cx="7924800" cy="857250"/>
          </a:xfrm>
        </p:spPr>
        <p:txBody>
          <a:bodyPr/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海洋科学集刊</a:t>
            </a:r>
            <a:r>
              <a:rPr lang="en-US" altLang="zh-CN" b="1" dirty="0"/>
              <a:t>》</a:t>
            </a:r>
            <a:r>
              <a:rPr lang="zh-CN" altLang="en-US" b="1" dirty="0"/>
              <a:t>最新情况介绍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427985" y="2607754"/>
            <a:ext cx="3818384" cy="108012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FFFFCC"/>
                </a:solidFill>
              </a:rPr>
              <a:t>       </a:t>
            </a:r>
            <a:endParaRPr lang="zh-CN" altLang="en-US" dirty="0">
              <a:solidFill>
                <a:srgbClr val="FFFFCC"/>
              </a:solidFill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3" t="15596" r="19082" b="11743"/>
          <a:stretch/>
        </p:blipFill>
        <p:spPr bwMode="auto">
          <a:xfrm>
            <a:off x="395536" y="1095587"/>
            <a:ext cx="1584176" cy="2232248"/>
          </a:xfrm>
          <a:prstGeom prst="rect">
            <a:avLst/>
          </a:prstGeom>
          <a:ln w="50800">
            <a:noFill/>
          </a:ln>
          <a:effectLst>
            <a:outerShdw blurRad="50800" dist="241300" dir="2700000" algn="tl" rotWithShape="0">
              <a:schemeClr val="tx1">
                <a:alpha val="4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4510001" y="1504614"/>
            <a:ext cx="4176464" cy="1764196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u="sng" dirty="0">
                <a:solidFill>
                  <a:srgbClr val="FFFFCC"/>
                </a:solidFill>
              </a:rPr>
              <a:t>主编</a:t>
            </a:r>
            <a:r>
              <a:rPr lang="zh-CN" altLang="en-US" b="1" dirty="0">
                <a:solidFill>
                  <a:srgbClr val="FFFFCC"/>
                </a:solidFill>
              </a:rPr>
              <a:t>：</a:t>
            </a:r>
            <a:r>
              <a:rPr lang="zh-CN" altLang="en-US" dirty="0">
                <a:solidFill>
                  <a:srgbClr val="FFFFCC"/>
                </a:solidFill>
              </a:rPr>
              <a:t>杨红生   研究员</a:t>
            </a:r>
            <a:endParaRPr lang="en-US" altLang="zh-CN" dirty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zh-CN" altLang="en-US" b="1" u="sng" dirty="0">
                <a:solidFill>
                  <a:srgbClr val="FFFFCC"/>
                </a:solidFill>
              </a:rPr>
              <a:t>主办单位</a:t>
            </a:r>
            <a:r>
              <a:rPr lang="zh-CN" altLang="en-US" b="1" dirty="0">
                <a:solidFill>
                  <a:srgbClr val="FFFFCC"/>
                </a:solidFill>
              </a:rPr>
              <a:t>：</a:t>
            </a:r>
            <a:r>
              <a:rPr lang="zh-CN" altLang="en-US" dirty="0">
                <a:solidFill>
                  <a:srgbClr val="FFFFCC"/>
                </a:solidFill>
              </a:rPr>
              <a:t>中国科学院海洋研究所</a:t>
            </a:r>
            <a:endParaRPr lang="en-US" altLang="zh-CN" dirty="0">
              <a:solidFill>
                <a:srgbClr val="FFFFCC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FFCC"/>
                </a:solidFill>
              </a:rPr>
              <a:t>                     </a:t>
            </a:r>
            <a:r>
              <a:rPr lang="zh-CN" altLang="en-US" dirty="0">
                <a:solidFill>
                  <a:srgbClr val="FFFFCC"/>
                </a:solidFill>
              </a:rPr>
              <a:t>中国海洋湖沼学会</a:t>
            </a:r>
            <a:r>
              <a:rPr lang="en-US" altLang="zh-CN" dirty="0">
                <a:solidFill>
                  <a:srgbClr val="FFFFCC"/>
                </a:solidFill>
              </a:rPr>
              <a:t>  </a:t>
            </a:r>
          </a:p>
          <a:p>
            <a:pPr marL="0" indent="0">
              <a:buNone/>
            </a:pPr>
            <a:r>
              <a:rPr lang="zh-CN" altLang="en-US" b="1" u="sng" dirty="0">
                <a:solidFill>
                  <a:srgbClr val="FFFFCC"/>
                </a:solidFill>
              </a:rPr>
              <a:t>出版单位</a:t>
            </a:r>
            <a:r>
              <a:rPr lang="zh-CN" altLang="en-US" b="1" dirty="0">
                <a:solidFill>
                  <a:srgbClr val="FFFFCC"/>
                </a:solidFill>
              </a:rPr>
              <a:t>：</a:t>
            </a:r>
            <a:r>
              <a:rPr lang="zh-CN" altLang="en-US" dirty="0">
                <a:solidFill>
                  <a:srgbClr val="FFFFCC"/>
                </a:solidFill>
              </a:rPr>
              <a:t>科学出版社</a:t>
            </a:r>
            <a:r>
              <a:rPr lang="en-US" altLang="zh-CN" dirty="0">
                <a:solidFill>
                  <a:srgbClr val="FFFFCC"/>
                </a:solidFill>
              </a:rPr>
              <a:t>    </a:t>
            </a:r>
          </a:p>
          <a:p>
            <a:pPr marL="0" indent="0">
              <a:buNone/>
            </a:pPr>
            <a:r>
              <a:rPr lang="zh-CN" altLang="en-US" b="1" u="sng" dirty="0">
                <a:solidFill>
                  <a:srgbClr val="FFFFCC"/>
                </a:solidFill>
              </a:rPr>
              <a:t>出版时间</a:t>
            </a:r>
            <a:r>
              <a:rPr lang="zh-CN" altLang="en-US" dirty="0">
                <a:solidFill>
                  <a:srgbClr val="FFFFCC"/>
                </a:solidFill>
              </a:rPr>
              <a:t>：每年</a:t>
            </a:r>
            <a:r>
              <a:rPr lang="en-US" altLang="zh-CN" dirty="0">
                <a:solidFill>
                  <a:srgbClr val="FFFFCC"/>
                </a:solidFill>
              </a:rPr>
              <a:t>10~12</a:t>
            </a:r>
            <a:r>
              <a:rPr lang="zh-CN" altLang="en-US" dirty="0">
                <a:solidFill>
                  <a:srgbClr val="FFFFCC"/>
                </a:solidFill>
              </a:rPr>
              <a:t>月</a:t>
            </a:r>
          </a:p>
        </p:txBody>
      </p:sp>
      <p:pic>
        <p:nvPicPr>
          <p:cNvPr id="1026" name="Picture 2" descr="H:\我的文件-20180912\编辑工作\编辑业务\海洋科学集刊\第52期\集刊第52期稿件\第52期封面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7" y="1743783"/>
            <a:ext cx="1584000" cy="2232000"/>
          </a:xfrm>
          <a:prstGeom prst="rect">
            <a:avLst/>
          </a:prstGeom>
          <a:noFill/>
          <a:effectLst>
            <a:outerShdw blurRad="50800" dist="241300" dir="2700000" algn="tl" rotWithShape="0">
              <a:schemeClr val="tx1">
                <a:lumMod val="8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第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-3057525"/>
            <a:ext cx="1147127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第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11711"/>
            <a:ext cx="1584000" cy="2187252"/>
          </a:xfrm>
          <a:prstGeom prst="rect">
            <a:avLst/>
          </a:prstGeom>
          <a:noFill/>
          <a:effectLst>
            <a:outerShdw blurRad="50800" dist="241300" dir="2700000" algn="tl" rotWithShape="0">
              <a:schemeClr val="tx1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9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-164554"/>
            <a:ext cx="7924800" cy="857250"/>
          </a:xfrm>
        </p:spPr>
        <p:txBody>
          <a:bodyPr/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海洋科学集刊</a:t>
            </a:r>
            <a:r>
              <a:rPr lang="en-US" altLang="zh-CN" b="1" dirty="0"/>
              <a:t>》</a:t>
            </a:r>
            <a:r>
              <a:rPr lang="zh-CN" altLang="en-US" b="1" dirty="0"/>
              <a:t>最新情况介绍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427985" y="2607754"/>
            <a:ext cx="3818384" cy="108012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FFFFCC"/>
                </a:solidFill>
              </a:rPr>
              <a:t>       </a:t>
            </a:r>
            <a:endParaRPr lang="zh-CN" altLang="en-US" dirty="0">
              <a:solidFill>
                <a:srgbClr val="FFFFCC"/>
              </a:solidFill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3" t="15596" r="19082" b="11743"/>
          <a:stretch/>
        </p:blipFill>
        <p:spPr bwMode="auto">
          <a:xfrm>
            <a:off x="395536" y="1095587"/>
            <a:ext cx="1584176" cy="2232248"/>
          </a:xfrm>
          <a:prstGeom prst="rect">
            <a:avLst/>
          </a:prstGeom>
          <a:ln w="50800">
            <a:noFill/>
          </a:ln>
          <a:effectLst>
            <a:outerShdw blurRad="50800" dist="241300" dir="2700000" algn="tl" rotWithShape="0">
              <a:schemeClr val="tx1">
                <a:alpha val="4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:\我的文件-20180912\编辑工作\编辑业务\海洋科学集刊\第52期\集刊第52期稿件\第52期封面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7" y="1743783"/>
            <a:ext cx="1584000" cy="2232000"/>
          </a:xfrm>
          <a:prstGeom prst="rect">
            <a:avLst/>
          </a:prstGeom>
          <a:noFill/>
          <a:effectLst>
            <a:outerShdw blurRad="50800" dist="241300" dir="2700000" algn="tl" rotWithShape="0">
              <a:schemeClr val="tx1">
                <a:lumMod val="8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第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-3057525"/>
            <a:ext cx="1147127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第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11711"/>
            <a:ext cx="1584000" cy="2187252"/>
          </a:xfrm>
          <a:prstGeom prst="rect">
            <a:avLst/>
          </a:prstGeom>
          <a:noFill/>
          <a:effectLst>
            <a:outerShdw blurRad="50800" dist="241300" dir="2700000" algn="tl" rotWithShape="0">
              <a:schemeClr val="tx1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4981" y="1536700"/>
            <a:ext cx="3450590" cy="207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13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-164554"/>
            <a:ext cx="7924800" cy="857250"/>
          </a:xfrm>
        </p:spPr>
        <p:txBody>
          <a:bodyPr/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海洋科学集刊</a:t>
            </a:r>
            <a:r>
              <a:rPr lang="en-US" altLang="zh-CN" b="1" dirty="0"/>
              <a:t>》</a:t>
            </a:r>
            <a:r>
              <a:rPr lang="zh-CN" altLang="en-US" b="1" dirty="0"/>
              <a:t>最新情况介绍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427985" y="2607754"/>
            <a:ext cx="3818384" cy="108012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FFFFCC"/>
                </a:solidFill>
              </a:rPr>
              <a:t>       </a:t>
            </a:r>
            <a:endParaRPr lang="zh-CN" altLang="en-US" dirty="0">
              <a:solidFill>
                <a:srgbClr val="FFFFCC"/>
              </a:solidFill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3" t="15596" r="19082" b="11743"/>
          <a:stretch/>
        </p:blipFill>
        <p:spPr bwMode="auto">
          <a:xfrm>
            <a:off x="395536" y="1095587"/>
            <a:ext cx="1584176" cy="2232248"/>
          </a:xfrm>
          <a:prstGeom prst="rect">
            <a:avLst/>
          </a:prstGeom>
          <a:ln w="50800">
            <a:noFill/>
          </a:ln>
          <a:effectLst>
            <a:outerShdw blurRad="50800" dist="241300" dir="2700000" algn="tl" rotWithShape="0">
              <a:schemeClr val="tx1">
                <a:alpha val="4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:\我的文件-20180912\编辑工作\编辑业务\海洋科学集刊\第52期\集刊第52期稿件\第52期封面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7" y="1743783"/>
            <a:ext cx="1584000" cy="2232000"/>
          </a:xfrm>
          <a:prstGeom prst="rect">
            <a:avLst/>
          </a:prstGeom>
          <a:noFill/>
          <a:effectLst>
            <a:outerShdw blurRad="50800" dist="241300" dir="2700000" algn="tl" rotWithShape="0">
              <a:schemeClr val="tx1">
                <a:lumMod val="8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第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-3057525"/>
            <a:ext cx="1147127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第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11711"/>
            <a:ext cx="1584000" cy="2187252"/>
          </a:xfrm>
          <a:prstGeom prst="rect">
            <a:avLst/>
          </a:prstGeom>
          <a:noFill/>
          <a:effectLst>
            <a:outerShdw blurRad="50800" dist="241300" dir="2700000" algn="tl" rotWithShape="0">
              <a:schemeClr val="tx1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347614"/>
            <a:ext cx="371602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97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-164554"/>
            <a:ext cx="7924800" cy="857250"/>
          </a:xfrm>
        </p:spPr>
        <p:txBody>
          <a:bodyPr/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海洋科学集刊</a:t>
            </a:r>
            <a:r>
              <a:rPr lang="en-US" altLang="zh-CN" b="1" dirty="0"/>
              <a:t>》</a:t>
            </a:r>
            <a:r>
              <a:rPr lang="zh-CN" altLang="en-US" b="1" dirty="0"/>
              <a:t>最新情况介绍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427985" y="2607754"/>
            <a:ext cx="3818384" cy="108012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FFFFCC"/>
                </a:solidFill>
              </a:rPr>
              <a:t>       </a:t>
            </a:r>
            <a:endParaRPr lang="zh-CN" altLang="en-US" dirty="0">
              <a:solidFill>
                <a:srgbClr val="FFFFCC"/>
              </a:solidFill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3" t="15596" r="19082" b="11743"/>
          <a:stretch/>
        </p:blipFill>
        <p:spPr bwMode="auto">
          <a:xfrm>
            <a:off x="395536" y="1095587"/>
            <a:ext cx="1584176" cy="2232248"/>
          </a:xfrm>
          <a:prstGeom prst="rect">
            <a:avLst/>
          </a:prstGeom>
          <a:ln w="50800">
            <a:noFill/>
          </a:ln>
          <a:effectLst>
            <a:outerShdw blurRad="50800" dist="241300" dir="2700000" algn="tl" rotWithShape="0">
              <a:schemeClr val="tx1">
                <a:alpha val="40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:\我的文件-20180912\编辑工作\编辑业务\海洋科学集刊\第52期\集刊第52期稿件\第52期封面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7" y="1743783"/>
            <a:ext cx="1584000" cy="2232000"/>
          </a:xfrm>
          <a:prstGeom prst="rect">
            <a:avLst/>
          </a:prstGeom>
          <a:noFill/>
          <a:effectLst>
            <a:outerShdw blurRad="50800" dist="241300" dir="2700000" algn="tl" rotWithShape="0">
              <a:schemeClr val="tx1">
                <a:lumMod val="8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第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-3057525"/>
            <a:ext cx="1147127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第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11711"/>
            <a:ext cx="1584000" cy="2187252"/>
          </a:xfrm>
          <a:prstGeom prst="rect">
            <a:avLst/>
          </a:prstGeom>
          <a:noFill/>
          <a:effectLst>
            <a:outerShdw blurRad="50800" dist="241300" dir="2700000" algn="tl" rotWithShape="0">
              <a:schemeClr val="tx1">
                <a:lumMod val="7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347614"/>
            <a:ext cx="3672408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20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-164554"/>
            <a:ext cx="7924800" cy="857250"/>
          </a:xfrm>
        </p:spPr>
        <p:txBody>
          <a:bodyPr/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海洋科学集刊</a:t>
            </a:r>
            <a:r>
              <a:rPr lang="en-US" altLang="zh-CN" b="1" dirty="0"/>
              <a:t>》</a:t>
            </a:r>
            <a:r>
              <a:rPr lang="zh-CN" altLang="en-US" b="1" dirty="0"/>
              <a:t>最新情况介绍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427985" y="2607754"/>
            <a:ext cx="3818384" cy="108012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FFFFCC"/>
                </a:solidFill>
              </a:rPr>
              <a:t>       </a:t>
            </a:r>
            <a:endParaRPr lang="zh-CN" altLang="en-US" dirty="0">
              <a:solidFill>
                <a:srgbClr val="FFFFCC"/>
              </a:solidFill>
            </a:endParaRPr>
          </a:p>
        </p:txBody>
      </p:sp>
      <p:pic>
        <p:nvPicPr>
          <p:cNvPr id="1027" name="Picture 3" descr="C:\Users\Administrator\Desktop\第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-3057525"/>
            <a:ext cx="1147127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63" y="1817799"/>
            <a:ext cx="2640330" cy="1870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4009" y="1837484"/>
            <a:ext cx="2604135" cy="18503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515" y="1851670"/>
            <a:ext cx="2767965" cy="1850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内容占位符 2"/>
          <p:cNvSpPr txBox="1">
            <a:spLocks/>
          </p:cNvSpPr>
          <p:nvPr/>
        </p:nvSpPr>
        <p:spPr>
          <a:xfrm>
            <a:off x="305697" y="987574"/>
            <a:ext cx="4176464" cy="6480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FFFFCC"/>
                </a:solidFill>
              </a:rPr>
              <a:t>作为辑刊被各数据库全文收录</a:t>
            </a:r>
          </a:p>
        </p:txBody>
      </p:sp>
    </p:spTree>
    <p:extLst>
      <p:ext uri="{BB962C8B-B14F-4D97-AF65-F5344CB8AC3E}">
        <p14:creationId xmlns:p14="http://schemas.microsoft.com/office/powerpoint/2010/main" val="2348687735"/>
      </p:ext>
    </p:extLst>
  </p:cSld>
  <p:clrMapOvr>
    <a:masterClrMapping/>
  </p:clrMapOvr>
</p:sld>
</file>

<file path=ppt/theme/theme1.xml><?xml version="1.0" encoding="utf-8"?>
<a:theme xmlns:a="http://schemas.openxmlformats.org/drawingml/2006/main" name="极目远眺">
  <a:themeElements>
    <a:clrScheme name="极目远眺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极目远眺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889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2">
      <a:dk1>
        <a:sysClr val="windowText" lastClr="000000"/>
      </a:dk1>
      <a:lt1>
        <a:sysClr val="window" lastClr="FFFFFF"/>
      </a:lt1>
      <a:dk2>
        <a:srgbClr val="01AB95"/>
      </a:dk2>
      <a:lt2>
        <a:srgbClr val="F3908C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/>
            </a:gs>
            <a:gs pos="100000">
              <a:srgbClr val="DDDEDD"/>
            </a:gs>
          </a:gsLst>
          <a:lin ang="6000000" scaled="0"/>
          <a:tileRect/>
        </a:gradFill>
        <a:ln w="28575">
          <a:solidFill>
            <a:schemeClr val="bg1"/>
          </a:solidFill>
        </a:ln>
        <a:effectLst>
          <a:outerShdw blurRad="279400" dist="254000" dir="8100000" algn="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546</Words>
  <Application>Microsoft Office PowerPoint</Application>
  <PresentationFormat>全屏显示(16:9)</PresentationFormat>
  <Paragraphs>56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方正姚体</vt:lpstr>
      <vt:lpstr>微软雅黑</vt:lpstr>
      <vt:lpstr>Arial</vt:lpstr>
      <vt:lpstr>Arial Black</vt:lpstr>
      <vt:lpstr>Arial Narrow</vt:lpstr>
      <vt:lpstr>Broadway</vt:lpstr>
      <vt:lpstr>Calibri</vt:lpstr>
      <vt:lpstr>极目远眺</vt:lpstr>
      <vt:lpstr>Office 主题</vt:lpstr>
      <vt:lpstr>1_Office 主题</vt:lpstr>
      <vt:lpstr>《海洋科学集刊》期刊介绍</vt:lpstr>
      <vt:lpstr>PowerPoint 演示文稿</vt:lpstr>
      <vt:lpstr>《海洋科学集刊》历史沿革介绍</vt:lpstr>
      <vt:lpstr>《海洋科学集刊》历史沿革介绍</vt:lpstr>
      <vt:lpstr>《海洋科学集刊》最新情况介绍</vt:lpstr>
      <vt:lpstr>《海洋科学集刊》最新情况介绍</vt:lpstr>
      <vt:lpstr>《海洋科学集刊》最新情况介绍</vt:lpstr>
      <vt:lpstr>《海洋科学集刊》最新情况介绍</vt:lpstr>
      <vt:lpstr>《海洋科学集刊》最新情况介绍</vt:lpstr>
      <vt:lpstr>《海洋科学集刊》征稿要求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《海洋科学集刊》期刊介绍</dc:title>
  <dc:creator>luoxuan</dc:creator>
  <cp:lastModifiedBy>chenyang</cp:lastModifiedBy>
  <cp:revision>33</cp:revision>
  <dcterms:created xsi:type="dcterms:W3CDTF">2016-12-07T01:03:54Z</dcterms:created>
  <dcterms:modified xsi:type="dcterms:W3CDTF">2018-11-21T02:14:58Z</dcterms:modified>
</cp:coreProperties>
</file>