
<file path=[Content_Types].xml><?xml version="1.0" encoding="utf-8"?>
<Types xmlns="http://schemas.openxmlformats.org/package/2006/content-types">
  <Default Extension="docx" ContentType="application/vnd.openxmlformats-officedocument.wordprocessingml.document"/>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tmp" ContentType="image/png"/>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6" r:id="rId1"/>
  </p:sldMasterIdLst>
  <p:notesMasterIdLst>
    <p:notesMasterId r:id="rId25"/>
  </p:notesMasterIdLst>
  <p:sldIdLst>
    <p:sldId id="264" r:id="rId2"/>
    <p:sldId id="279" r:id="rId3"/>
    <p:sldId id="257" r:id="rId4"/>
    <p:sldId id="258" r:id="rId5"/>
    <p:sldId id="259" r:id="rId6"/>
    <p:sldId id="261" r:id="rId7"/>
    <p:sldId id="262" r:id="rId8"/>
    <p:sldId id="263" r:id="rId9"/>
    <p:sldId id="265" r:id="rId10"/>
    <p:sldId id="267" r:id="rId11"/>
    <p:sldId id="268" r:id="rId12"/>
    <p:sldId id="269" r:id="rId13"/>
    <p:sldId id="270" r:id="rId14"/>
    <p:sldId id="271" r:id="rId15"/>
    <p:sldId id="272" r:id="rId16"/>
    <p:sldId id="273" r:id="rId17"/>
    <p:sldId id="275" r:id="rId18"/>
    <p:sldId id="283" r:id="rId19"/>
    <p:sldId id="276" r:id="rId20"/>
    <p:sldId id="277" r:id="rId21"/>
    <p:sldId id="278" r:id="rId22"/>
    <p:sldId id="282" r:id="rId23"/>
    <p:sldId id="280" r:id="rId2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E063974-F316-48A1-8FF6-AAA630F2D191}">
          <p14:sldIdLst>
            <p14:sldId id="264"/>
            <p14:sldId id="279"/>
            <p14:sldId id="257"/>
            <p14:sldId id="258"/>
            <p14:sldId id="259"/>
            <p14:sldId id="261"/>
            <p14:sldId id="262"/>
            <p14:sldId id="263"/>
          </p14:sldIdLst>
        </p14:section>
        <p14:section name="Untitled Section" id="{68EE80B5-67EE-4AAD-99EE-9753A65E22F9}">
          <p14:sldIdLst>
            <p14:sldId id="265"/>
            <p14:sldId id="267"/>
            <p14:sldId id="268"/>
            <p14:sldId id="269"/>
            <p14:sldId id="270"/>
            <p14:sldId id="271"/>
            <p14:sldId id="272"/>
            <p14:sldId id="273"/>
            <p14:sldId id="275"/>
            <p14:sldId id="283"/>
            <p14:sldId id="276"/>
            <p14:sldId id="277"/>
            <p14:sldId id="278"/>
            <p14:sldId id="282"/>
            <p14:sldId id="280"/>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370" autoAdjust="0"/>
  </p:normalViewPr>
  <p:slideViewPr>
    <p:cSldViewPr>
      <p:cViewPr varScale="1">
        <p:scale>
          <a:sx n="85" d="100"/>
          <a:sy n="85" d="100"/>
        </p:scale>
        <p:origin x="1554"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B9A060F-B179-4AC4-97F5-15CCA38D52A9}" type="doc">
      <dgm:prSet loTypeId="urn:microsoft.com/office/officeart/2005/8/layout/hProcess3" loCatId="process" qsTypeId="urn:microsoft.com/office/officeart/2005/8/quickstyle/simple1" qsCatId="simple" csTypeId="urn:microsoft.com/office/officeart/2005/8/colors/accent1_2" csCatId="accent1" phldr="1"/>
      <dgm:spPr/>
    </dgm:pt>
    <dgm:pt modelId="{EE3B1D1D-AEEB-404E-823A-D234F7BBF419}" type="pres">
      <dgm:prSet presAssocID="{DB9A060F-B179-4AC4-97F5-15CCA38D52A9}" presName="Name0" presStyleCnt="0">
        <dgm:presLayoutVars>
          <dgm:dir/>
          <dgm:animLvl val="lvl"/>
          <dgm:resizeHandles val="exact"/>
        </dgm:presLayoutVars>
      </dgm:prSet>
      <dgm:spPr/>
    </dgm:pt>
    <dgm:pt modelId="{FAAB8714-2059-481C-9E8E-0E2483ED38E1}" type="pres">
      <dgm:prSet presAssocID="{DB9A060F-B179-4AC4-97F5-15CCA38D52A9}" presName="dummy" presStyleCnt="0"/>
      <dgm:spPr/>
    </dgm:pt>
    <dgm:pt modelId="{0D5F36E8-99B5-448B-99E4-93944CE7E9FC}" type="pres">
      <dgm:prSet presAssocID="{DB9A060F-B179-4AC4-97F5-15CCA38D52A9}" presName="linH" presStyleCnt="0"/>
      <dgm:spPr/>
    </dgm:pt>
    <dgm:pt modelId="{3AA2D9A6-2FBA-422D-B9AD-2B670C283316}" type="pres">
      <dgm:prSet presAssocID="{DB9A060F-B179-4AC4-97F5-15CCA38D52A9}" presName="padding1" presStyleCnt="0"/>
      <dgm:spPr/>
    </dgm:pt>
    <dgm:pt modelId="{D19DFA06-3382-4850-B87C-4D1848AB3CEB}" type="pres">
      <dgm:prSet presAssocID="{DB9A060F-B179-4AC4-97F5-15CCA38D52A9}" presName="padding2" presStyleCnt="0"/>
      <dgm:spPr/>
    </dgm:pt>
    <dgm:pt modelId="{41BCECED-AF84-44FC-A5B8-52DF4E2531E2}" type="pres">
      <dgm:prSet presAssocID="{DB9A060F-B179-4AC4-97F5-15CCA38D52A9}" presName="negArrow" presStyleCnt="0"/>
      <dgm:spPr/>
    </dgm:pt>
    <dgm:pt modelId="{BFD78F0D-79A5-402C-ABAA-6EAE3DE74313}" type="pres">
      <dgm:prSet presAssocID="{DB9A060F-B179-4AC4-97F5-15CCA38D52A9}" presName="backgroundArrow" presStyleLbl="node1" presStyleIdx="0" presStyleCnt="1" custAng="5400000" custScaleY="24618" custLinFactNeighborX="55548" custLinFactNeighborY="-39752"/>
      <dgm:spPr/>
    </dgm:pt>
  </dgm:ptLst>
  <dgm:cxnLst>
    <dgm:cxn modelId="{9A012627-FCDA-4628-835D-31C7A4E0C980}" type="presOf" srcId="{DB9A060F-B179-4AC4-97F5-15CCA38D52A9}" destId="{EE3B1D1D-AEEB-404E-823A-D234F7BBF419}" srcOrd="0" destOrd="0" presId="urn:microsoft.com/office/officeart/2005/8/layout/hProcess3"/>
    <dgm:cxn modelId="{D5136F68-B1E8-4F46-981E-CE4058E532C5}" type="presParOf" srcId="{EE3B1D1D-AEEB-404E-823A-D234F7BBF419}" destId="{FAAB8714-2059-481C-9E8E-0E2483ED38E1}" srcOrd="0" destOrd="0" presId="urn:microsoft.com/office/officeart/2005/8/layout/hProcess3"/>
    <dgm:cxn modelId="{4A494ADD-61DE-4012-B3A9-A7081F8266F4}" type="presParOf" srcId="{EE3B1D1D-AEEB-404E-823A-D234F7BBF419}" destId="{0D5F36E8-99B5-448B-99E4-93944CE7E9FC}" srcOrd="1" destOrd="0" presId="urn:microsoft.com/office/officeart/2005/8/layout/hProcess3"/>
    <dgm:cxn modelId="{19F7F745-EA40-4F32-B0FC-194230511B95}" type="presParOf" srcId="{0D5F36E8-99B5-448B-99E4-93944CE7E9FC}" destId="{3AA2D9A6-2FBA-422D-B9AD-2B670C283316}" srcOrd="0" destOrd="0" presId="urn:microsoft.com/office/officeart/2005/8/layout/hProcess3"/>
    <dgm:cxn modelId="{51D4BEB9-0B73-4C2A-BE80-FB8937A403F2}" type="presParOf" srcId="{0D5F36E8-99B5-448B-99E4-93944CE7E9FC}" destId="{D19DFA06-3382-4850-B87C-4D1848AB3CEB}" srcOrd="1" destOrd="0" presId="urn:microsoft.com/office/officeart/2005/8/layout/hProcess3"/>
    <dgm:cxn modelId="{50A6B91F-D12A-4A64-BE27-E740533F06E4}" type="presParOf" srcId="{0D5F36E8-99B5-448B-99E4-93944CE7E9FC}" destId="{41BCECED-AF84-44FC-A5B8-52DF4E2531E2}" srcOrd="2" destOrd="0" presId="urn:microsoft.com/office/officeart/2005/8/layout/hProcess3"/>
    <dgm:cxn modelId="{BB531FEF-50F9-4DF1-81D9-39DF81995FFA}" type="presParOf" srcId="{0D5F36E8-99B5-448B-99E4-93944CE7E9FC}" destId="{BFD78F0D-79A5-402C-ABAA-6EAE3DE74313}" srcOrd="3" destOrd="0" presId="urn:microsoft.com/office/officeart/2005/8/layout/h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D78F0D-79A5-402C-ABAA-6EAE3DE74313}">
      <dsp:nvSpPr>
        <dsp:cNvPr id="0" name=""/>
        <dsp:cNvSpPr/>
      </dsp:nvSpPr>
      <dsp:spPr>
        <a:xfrm rot="5400000">
          <a:off x="188361" y="155311"/>
          <a:ext cx="478165" cy="101441"/>
        </a:xfrm>
        <a:prstGeom prst="rightArrow">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hProcess3">
  <dgm:title val=""/>
  <dgm:desc val=""/>
  <dgm:catLst>
    <dgm:cat type="process" pri="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chOrder="t">
    <dgm:varLst>
      <dgm:dir/>
      <dgm:animLvl val="lvl"/>
      <dgm:resizeHandles val="exact"/>
    </dgm:varLst>
    <dgm:alg type="composite"/>
    <dgm:shape xmlns:r="http://schemas.openxmlformats.org/officeDocument/2006/relationships" r:blip="">
      <dgm:adjLst/>
    </dgm:shape>
    <dgm:presOf/>
    <dgm:constrLst>
      <dgm:constr type="w" for="ch" forName="dummy" refType="w"/>
      <dgm:constr type="h" for="ch" forName="dummy" refType="h"/>
      <dgm:constr type="h" for="ch" forName="dummy" refType="w" refFor="ch" refForName="dummy" op="lte" fact="0.4"/>
      <dgm:constr type="ctrX" for="ch" forName="dummy" refType="w" fact="0.5"/>
      <dgm:constr type="ctrY" for="ch" forName="dummy" refType="h" fact="0.5"/>
      <dgm:constr type="w" for="ch" forName="linH" refType="w"/>
      <dgm:constr type="h" for="ch" forName="linH" refType="h"/>
      <dgm:constr type="ctrX" for="ch" forName="linH" refType="w" fact="0.5"/>
      <dgm:constr type="ctrY" for="ch" forName="linH" refType="h" fact="0.5"/>
      <dgm:constr type="userP" for="ch" forName="linH" refType="h" refFor="ch" refForName="dummy" fact="0.25"/>
      <dgm:constr type="userT" for="des" forName="parTx" refType="w" refFor="ch" refForName="dummy" fact="0.2"/>
    </dgm:constrLst>
    <dgm:ruleLst/>
    <dgm:layoutNode name="dummy">
      <dgm:alg type="sp"/>
      <dgm:shape xmlns:r="http://schemas.openxmlformats.org/officeDocument/2006/relationships" r:blip="">
        <dgm:adjLst/>
      </dgm:shape>
      <dgm:presOf/>
      <dgm:constrLst/>
      <dgm:ruleLst/>
    </dgm:layoutNode>
    <dgm:layoutNode name="linH">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primFontSz" for="des" forName="parTx" val="65"/>
        <dgm:constr type="primFontSz" for="des" forName="desTx" refType="primFontSz" refFor="des" refForName="parTx" op="equ"/>
        <dgm:constr type="h" for="des" forName="parTx" refType="primFontSz" refFor="des" refForName="parTx"/>
        <dgm:constr type="h" for="des" forName="desTx" refType="primFontSz" refFor="des" refForName="parTx" fact="0.5"/>
        <dgm:constr type="h" for="des" forName="parTx" op="equ"/>
        <dgm:constr type="h" for="des" forName="desTx" op="equ"/>
        <dgm:constr type="h" for="ch" forName="backgroundArrow" refType="primFontSz" refFor="des" refForName="parTx" fact="2"/>
        <dgm:constr type="h" for="ch" forName="backgroundArrow" refType="h" refFor="des" refForName="parTx" op="lte" fact="2"/>
        <dgm:constr type="h" for="ch" forName="backgroundArrow" refType="h" refFor="des" refForName="parTx" op="gte" fact="2"/>
        <dgm:constr type="h" for="des" forName="spVertical1" refType="primFontSz" refFor="des" refForName="parTx" fact="0.5"/>
        <dgm:constr type="h" for="des" forName="spVertical1" refType="h" refFor="des" refForName="parTx" op="lte" fact="0.5"/>
        <dgm:constr type="h" for="des" forName="spVertical1" refType="h" refFor="des" refForName="parTx" op="gte" fact="0.5"/>
        <dgm:constr type="h" for="des" forName="spVertical2" refType="primFontSz" refFor="des" refForName="parTx" fact="0.5"/>
        <dgm:constr type="h" for="des" forName="spVertical2" refType="h" refFor="des" refForName="parTx" op="lte" fact="0.5"/>
        <dgm:constr type="h" for="des" forName="spVertical2" refType="h" refFor="des" refForName="parTx" op="gte" fact="0.5"/>
        <dgm:constr type="h" for="des" forName="spVertical3" refType="primFontSz" refFor="des" refForName="parTx" fact="-0.4"/>
        <dgm:constr type="h" for="des" forName="spVertical3" refType="h" refFor="des" refForName="parTx" op="lte" fact="-0.4"/>
        <dgm:constr type="h" for="des" forName="spVertical3" refType="h" refFor="des" refForName="parTx" op="gte" fact="-0.4"/>
        <dgm:constr type="w" for="ch" forName="backgroundArrow" refType="w"/>
        <dgm:constr type="w" for="ch" forName="negArrow" refType="w" fact="-1"/>
        <dgm:constr type="w" for="ch" forName="linV" refType="w"/>
        <dgm:constr type="w" for="ch" forName="space" refType="w" refFor="ch" refForName="linV" fact="0.2"/>
        <dgm:constr type="w" for="ch" forName="padding1" refType="w" fact="0.08"/>
        <dgm:constr type="userP"/>
        <dgm:constr type="w" for="ch" forName="padding2" refType="userP"/>
      </dgm:constrLst>
      <dgm:ruleLst>
        <dgm:rule type="w" for="ch" forName="linV" val="0" fact="NaN" max="NaN"/>
        <dgm:rule type="primFontSz" for="des" forName="parTx" val="5" fact="NaN" max="NaN"/>
      </dgm:ruleLst>
      <dgm:layoutNode name="padding1">
        <dgm:alg type="sp"/>
        <dgm:shape xmlns:r="http://schemas.openxmlformats.org/officeDocument/2006/relationships" r:blip="">
          <dgm:adjLst/>
        </dgm:shape>
        <dgm:presOf/>
        <dgm:constrLst/>
        <dgm:ruleLst/>
      </dgm:layoutNode>
      <dgm:forEach name="Name4" axis="ch" ptType="node">
        <dgm:layoutNode name="linV">
          <dgm:alg type="lin">
            <dgm:param type="linDir" val="fromT"/>
          </dgm:alg>
          <dgm:shape xmlns:r="http://schemas.openxmlformats.org/officeDocument/2006/relationships" r:blip="">
            <dgm:adjLst/>
          </dgm:shape>
          <dgm:presOf/>
          <dgm:constrLst>
            <dgm:constr type="w" for="ch" forName="spVertical1" refType="w"/>
            <dgm:constr type="w" for="ch" forName="parTx" refType="w"/>
            <dgm:constr type="w" for="ch" forName="spVertical2" refType="w"/>
            <dgm:constr type="w" for="ch" forName="spVertical3" refType="w"/>
            <dgm:constr type="w" for="ch" forName="desTx" refType="w"/>
          </dgm:constrLst>
          <dgm:ruleLst/>
          <dgm:layoutNode name="spVertical1">
            <dgm:alg type="sp"/>
            <dgm:shape xmlns:r="http://schemas.openxmlformats.org/officeDocument/2006/relationships" r:blip="">
              <dgm:adjLst/>
            </dgm:shape>
            <dgm:presOf/>
            <dgm:constrLst/>
            <dgm:ruleLst/>
          </dgm:layoutNode>
          <dgm:layoutNode name="parTx" styleLbl="revTx">
            <dgm:varLst>
              <dgm:chMax val="0"/>
              <dgm:chPref val="0"/>
              <dgm:bulletEnabled val="1"/>
            </dgm:varLst>
            <dgm:choose name="Name5">
              <dgm:if name="Name6" axis="root des" ptType="all node" func="maxDepth" op="gt" val="1">
                <dgm:alg type="tx">
                  <dgm:param type="parTxLTRAlign" val="l"/>
                  <dgm:param type="parTxRTLAlign" val="r"/>
                </dgm:alg>
              </dgm:if>
              <dgm:else name="Name7">
                <dgm:alg type="tx">
                  <dgm:param type="parTxLTRAlign" val="ctr"/>
                  <dgm:param type="parTxRTLAlign" val="ctr"/>
                </dgm:alg>
              </dgm:else>
            </dgm:choose>
            <dgm:shape xmlns:r="http://schemas.openxmlformats.org/officeDocument/2006/relationships" type="rect" r:blip="">
              <dgm:adjLst/>
            </dgm:shape>
            <dgm:presOf axis="self" ptType="node"/>
            <dgm:choose name="Name8">
              <dgm:if name="Name9" func="var" arg="dir" op="equ" val="norm">
                <dgm:constrLst>
                  <dgm:constr type="userT"/>
                  <dgm:constr type="h" refType="userT" op="lte"/>
                  <dgm:constr type="tMarg" refType="primFontSz" fact="0.8"/>
                  <dgm:constr type="bMarg" refType="tMarg"/>
                  <dgm:constr type="lMarg"/>
                  <dgm:constr type="rMarg"/>
                </dgm:constrLst>
              </dgm:if>
              <dgm:else name="Name10">
                <dgm:constrLst>
                  <dgm:constr type="userT"/>
                  <dgm:constr type="h" refType="userT" op="lte"/>
                  <dgm:constr type="tMarg" refType="primFontSz" fact="0.8"/>
                  <dgm:constr type="bMarg" refType="tMarg"/>
                  <dgm:constr type="lMarg"/>
                  <dgm:constr type="rMarg"/>
                </dgm:constrLst>
              </dgm:else>
            </dgm:choose>
            <dgm:ruleLst>
              <dgm:rule type="h" val="INF" fact="NaN" max="NaN"/>
            </dgm:ruleLst>
          </dgm:layoutNode>
          <dgm:layoutNode name="spVertical2">
            <dgm:alg type="sp"/>
            <dgm:shape xmlns:r="http://schemas.openxmlformats.org/officeDocument/2006/relationships" r:blip="">
              <dgm:adjLst/>
            </dgm:shape>
            <dgm:presOf/>
            <dgm:constrLst/>
            <dgm:ruleLst/>
          </dgm:layoutNode>
          <dgm:layoutNode name="spVertical3">
            <dgm:alg type="sp"/>
            <dgm:shape xmlns:r="http://schemas.openxmlformats.org/officeDocument/2006/relationships" r:blip="">
              <dgm:adjLst/>
            </dgm:shape>
            <dgm:presOf/>
            <dgm:constrLst/>
            <dgm:ruleLst/>
          </dgm:layoutNode>
          <dgm:choose name="Name11">
            <dgm:if name="Name12" axis="ch" ptType="node" func="cnt" op="gte" val="1">
              <dgm:layoutNode name="desTx" styleLbl="revTx">
                <dgm:varLst>
                  <dgm:bulletEnabled val="1"/>
                </dgm:varLst>
                <dgm:alg type="tx">
                  <dgm:param type="stBulletLvl" val="1"/>
                </dgm:alg>
                <dgm:shape xmlns:r="http://schemas.openxmlformats.org/officeDocument/2006/relationships" type="rect" r:blip="">
                  <dgm:adjLst/>
                </dgm:shape>
                <dgm:presOf axis="des" ptType="node"/>
                <dgm:constrLst>
                  <dgm:constr type="tMarg"/>
                  <dgm:constr type="bMarg"/>
                  <dgm:constr type="rMarg"/>
                  <dgm:constr type="lMarg"/>
                </dgm:constrLst>
                <dgm:ruleLst>
                  <dgm:rule type="h" val="INF" fact="NaN" max="NaN"/>
                </dgm:ruleLst>
              </dgm:layoutNode>
            </dgm:if>
            <dgm:else name="Name13"/>
          </dgm:choose>
        </dgm:layoutNod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name="padding2">
        <dgm:alg type="sp"/>
        <dgm:shape xmlns:r="http://schemas.openxmlformats.org/officeDocument/2006/relationships" r:blip="">
          <dgm:adjLst/>
        </dgm:shape>
        <dgm:presOf/>
        <dgm:constrLst/>
        <dgm:ruleLst/>
      </dgm:layoutNode>
      <dgm:layoutNode name="negArrow">
        <dgm:alg type="sp"/>
        <dgm:shape xmlns:r="http://schemas.openxmlformats.org/officeDocument/2006/relationships" r:blip="">
          <dgm:adjLst/>
        </dgm:shape>
        <dgm:presOf/>
        <dgm:constrLst/>
        <dgm:ruleLst/>
      </dgm:layoutNode>
      <dgm:layoutNode name="backgroundArrow" styleLbl="node1">
        <dgm:alg type="sp"/>
        <dgm:choose name="Name15">
          <dgm:if name="Name16" func="var" arg="dir" op="equ" val="norm">
            <dgm:shape xmlns:r="http://schemas.openxmlformats.org/officeDocument/2006/relationships" type="rightArrow" r:blip="">
              <dgm:adjLst/>
            </dgm:shape>
          </dgm:if>
          <dgm:else name="Name17">
            <dgm:shape xmlns:r="http://schemas.openxmlformats.org/officeDocument/2006/relationships" type="leftArrow" r:blip="">
              <dgm:adjLst/>
            </dgm:shape>
          </dgm:else>
        </dgm:choose>
        <dgm:presOf/>
        <dgm:constrLst/>
        <dgm:ruleLst/>
      </dgm:layoutNode>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9D18800-4ACA-4011-9A2B-EBFC317D7876}" type="datetimeFigureOut">
              <a:rPr lang="en-US" smtClean="0"/>
              <a:pPr/>
              <a:t>1/7/2019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55F252A-F334-4B57-A657-7739DBD6BC49}"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55F252A-F334-4B57-A657-7739DBD6BC49}" type="slidenum">
              <a:rPr lang="en-US" smtClean="0"/>
              <a:pPr/>
              <a:t>5</a:t>
            </a:fld>
            <a:endParaRPr lang="en-US"/>
          </a:p>
        </p:txBody>
      </p:sp>
    </p:spTree>
    <p:extLst>
      <p:ext uri="{BB962C8B-B14F-4D97-AF65-F5344CB8AC3E}">
        <p14:creationId xmlns:p14="http://schemas.microsoft.com/office/powerpoint/2010/main" val="31580106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55F252A-F334-4B57-A657-7739DBD6BC49}" type="slidenum">
              <a:rPr lang="en-US" smtClean="0"/>
              <a:pPr/>
              <a:t>6</a:t>
            </a:fld>
            <a:endParaRPr lang="en-US"/>
          </a:p>
        </p:txBody>
      </p:sp>
    </p:spTree>
    <p:extLst>
      <p:ext uri="{BB962C8B-B14F-4D97-AF65-F5344CB8AC3E}">
        <p14:creationId xmlns:p14="http://schemas.microsoft.com/office/powerpoint/2010/main" val="17873687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Fig.1: </a:t>
            </a:r>
          </a:p>
        </p:txBody>
      </p:sp>
      <p:sp>
        <p:nvSpPr>
          <p:cNvPr id="4" name="Slide Number Placeholder 3"/>
          <p:cNvSpPr>
            <a:spLocks noGrp="1"/>
          </p:cNvSpPr>
          <p:nvPr>
            <p:ph type="sldNum" sz="quarter" idx="5"/>
          </p:nvPr>
        </p:nvSpPr>
        <p:spPr/>
        <p:txBody>
          <a:bodyPr/>
          <a:lstStyle/>
          <a:p>
            <a:fld id="{B55F252A-F334-4B57-A657-7739DBD6BC49}" type="slidenum">
              <a:rPr lang="en-US" smtClean="0"/>
              <a:pPr/>
              <a:t>8</a:t>
            </a:fld>
            <a:endParaRPr lang="en-US"/>
          </a:p>
        </p:txBody>
      </p:sp>
    </p:spTree>
    <p:extLst>
      <p:ext uri="{BB962C8B-B14F-4D97-AF65-F5344CB8AC3E}">
        <p14:creationId xmlns:p14="http://schemas.microsoft.com/office/powerpoint/2010/main" val="31933716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B55F252A-F334-4B57-A657-7739DBD6BC49}" type="slidenum">
              <a:rPr lang="en-US" smtClean="0"/>
              <a:pPr/>
              <a:t>9</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55F252A-F334-4B57-A657-7739DBD6BC49}" type="slidenum">
              <a:rPr lang="en-US" smtClean="0"/>
              <a:pPr/>
              <a:t>16</a:t>
            </a:fld>
            <a:endParaRPr lang="en-US"/>
          </a:p>
        </p:txBody>
      </p:sp>
    </p:spTree>
    <p:extLst>
      <p:ext uri="{BB962C8B-B14F-4D97-AF65-F5344CB8AC3E}">
        <p14:creationId xmlns:p14="http://schemas.microsoft.com/office/powerpoint/2010/main" val="24578660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55F252A-F334-4B57-A657-7739DBD6BC49}" type="slidenum">
              <a:rPr lang="en-US" smtClean="0"/>
              <a:pPr/>
              <a:t>19</a:t>
            </a:fld>
            <a:endParaRPr lang="en-US"/>
          </a:p>
        </p:txBody>
      </p:sp>
    </p:spTree>
    <p:extLst>
      <p:ext uri="{BB962C8B-B14F-4D97-AF65-F5344CB8AC3E}">
        <p14:creationId xmlns:p14="http://schemas.microsoft.com/office/powerpoint/2010/main" val="31232548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590CE9F-15A0-42CB-B97F-A5C2616072D4}" type="datetimeFigureOut">
              <a:rPr lang="en-US" smtClean="0"/>
              <a:pPr/>
              <a:t>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7E8C6B-3910-48D7-8706-A6401F9794E4}" type="slidenum">
              <a:rPr lang="en-US" smtClean="0"/>
              <a:pPr/>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76642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590CE9F-15A0-42CB-B97F-A5C2616072D4}" type="datetimeFigureOut">
              <a:rPr lang="en-US" smtClean="0"/>
              <a:pPr/>
              <a:t>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7E8C6B-3910-48D7-8706-A6401F9794E4}" type="slidenum">
              <a:rPr lang="en-US" smtClean="0"/>
              <a:pPr/>
              <a:t>‹#›</a:t>
            </a:fld>
            <a:endParaRPr lang="en-US"/>
          </a:p>
        </p:txBody>
      </p:sp>
    </p:spTree>
    <p:extLst>
      <p:ext uri="{BB962C8B-B14F-4D97-AF65-F5344CB8AC3E}">
        <p14:creationId xmlns:p14="http://schemas.microsoft.com/office/powerpoint/2010/main" val="18565863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590CE9F-15A0-42CB-B97F-A5C2616072D4}" type="datetimeFigureOut">
              <a:rPr lang="en-US" smtClean="0"/>
              <a:pPr/>
              <a:t>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7E8C6B-3910-48D7-8706-A6401F9794E4}" type="slidenum">
              <a:rPr lang="en-US" smtClean="0"/>
              <a:pPr/>
              <a:t>‹#›</a:t>
            </a:fld>
            <a:endParaRPr lang="en-US"/>
          </a:p>
        </p:txBody>
      </p:sp>
    </p:spTree>
    <p:extLst>
      <p:ext uri="{BB962C8B-B14F-4D97-AF65-F5344CB8AC3E}">
        <p14:creationId xmlns:p14="http://schemas.microsoft.com/office/powerpoint/2010/main" val="12203308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590CE9F-15A0-42CB-B97F-A5C2616072D4}" type="datetimeFigureOut">
              <a:rPr lang="en-US" smtClean="0"/>
              <a:pPr/>
              <a:t>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7E8C6B-3910-48D7-8706-A6401F9794E4}" type="slidenum">
              <a:rPr lang="en-US" smtClean="0"/>
              <a:pPr/>
              <a:t>‹#›</a:t>
            </a:fld>
            <a:endParaRPr lang="en-US"/>
          </a:p>
        </p:txBody>
      </p:sp>
    </p:spTree>
    <p:extLst>
      <p:ext uri="{BB962C8B-B14F-4D97-AF65-F5344CB8AC3E}">
        <p14:creationId xmlns:p14="http://schemas.microsoft.com/office/powerpoint/2010/main" val="10839890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590CE9F-15A0-42CB-B97F-A5C2616072D4}" type="datetimeFigureOut">
              <a:rPr lang="en-US" smtClean="0"/>
              <a:pPr/>
              <a:t>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7E8C6B-3910-48D7-8706-A6401F9794E4}" type="slidenum">
              <a:rPr lang="en-US" smtClean="0"/>
              <a:pPr/>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333122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590CE9F-15A0-42CB-B97F-A5C2616072D4}" type="datetimeFigureOut">
              <a:rPr lang="en-US" smtClean="0"/>
              <a:pPr/>
              <a:t>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7E8C6B-3910-48D7-8706-A6401F9794E4}" type="slidenum">
              <a:rPr lang="en-US" smtClean="0"/>
              <a:pPr/>
              <a:t>‹#›</a:t>
            </a:fld>
            <a:endParaRPr lang="en-US"/>
          </a:p>
        </p:txBody>
      </p:sp>
    </p:spTree>
    <p:extLst>
      <p:ext uri="{BB962C8B-B14F-4D97-AF65-F5344CB8AC3E}">
        <p14:creationId xmlns:p14="http://schemas.microsoft.com/office/powerpoint/2010/main" val="480306279"/>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22960" y="2582334"/>
            <a:ext cx="3703320" cy="32867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590CE9F-15A0-42CB-B97F-A5C2616072D4}" type="datetimeFigureOut">
              <a:rPr lang="en-US" smtClean="0"/>
              <a:pPr/>
              <a:t>1/7/2019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C7E8C6B-3910-48D7-8706-A6401F9794E4}" type="slidenum">
              <a:rPr lang="en-US" smtClean="0"/>
              <a:pPr/>
              <a:t>‹#›</a:t>
            </a:fld>
            <a:endParaRPr lang="en-US"/>
          </a:p>
        </p:txBody>
      </p:sp>
    </p:spTree>
    <p:extLst>
      <p:ext uri="{BB962C8B-B14F-4D97-AF65-F5344CB8AC3E}">
        <p14:creationId xmlns:p14="http://schemas.microsoft.com/office/powerpoint/2010/main" val="2174175185"/>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590CE9F-15A0-42CB-B97F-A5C2616072D4}" type="datetimeFigureOut">
              <a:rPr lang="en-US" smtClean="0"/>
              <a:pPr/>
              <a:t>1/7/2019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C7E8C6B-3910-48D7-8706-A6401F9794E4}" type="slidenum">
              <a:rPr lang="en-US" smtClean="0"/>
              <a:pPr/>
              <a:t>‹#›</a:t>
            </a:fld>
            <a:endParaRPr lang="en-US"/>
          </a:p>
        </p:txBody>
      </p:sp>
    </p:spTree>
    <p:extLst>
      <p:ext uri="{BB962C8B-B14F-4D97-AF65-F5344CB8AC3E}">
        <p14:creationId xmlns:p14="http://schemas.microsoft.com/office/powerpoint/2010/main" val="27680622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6590CE9F-15A0-42CB-B97F-A5C2616072D4}" type="datetimeFigureOut">
              <a:rPr lang="en-US" smtClean="0"/>
              <a:pPr/>
              <a:t>1/7/2019</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1C7E8C6B-3910-48D7-8706-A6401F9794E4}" type="slidenum">
              <a:rPr lang="en-US" smtClean="0"/>
              <a:pPr/>
              <a:t>‹#›</a:t>
            </a:fld>
            <a:endParaRPr lang="en-US"/>
          </a:p>
        </p:txBody>
      </p:sp>
    </p:spTree>
    <p:extLst>
      <p:ext uri="{BB962C8B-B14F-4D97-AF65-F5344CB8AC3E}">
        <p14:creationId xmlns:p14="http://schemas.microsoft.com/office/powerpoint/2010/main" val="6532610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6590CE9F-15A0-42CB-B97F-A5C2616072D4}" type="datetimeFigureOut">
              <a:rPr lang="en-US" smtClean="0"/>
              <a:pPr/>
              <a:t>1/7/2019</a:t>
            </a:fld>
            <a:endParaRPr lang="en-US"/>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1C7E8C6B-3910-48D7-8706-A6401F9794E4}" type="slidenum">
              <a:rPr lang="en-US" smtClean="0"/>
              <a:pPr/>
              <a:t>‹#›</a:t>
            </a:fld>
            <a:endParaRPr lang="en-US"/>
          </a:p>
        </p:txBody>
      </p:sp>
    </p:spTree>
    <p:extLst>
      <p:ext uri="{BB962C8B-B14F-4D97-AF65-F5344CB8AC3E}">
        <p14:creationId xmlns:p14="http://schemas.microsoft.com/office/powerpoint/2010/main" val="2168974197"/>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6590CE9F-15A0-42CB-B97F-A5C2616072D4}" type="datetimeFigureOut">
              <a:rPr lang="en-US" smtClean="0"/>
              <a:pPr/>
              <a:t>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7E8C6B-3910-48D7-8706-A6401F9794E4}" type="slidenum">
              <a:rPr lang="en-US" smtClean="0"/>
              <a:pPr/>
              <a:t>‹#›</a:t>
            </a:fld>
            <a:endParaRPr lang="en-US"/>
          </a:p>
        </p:txBody>
      </p:sp>
    </p:spTree>
    <p:extLst>
      <p:ext uri="{BB962C8B-B14F-4D97-AF65-F5344CB8AC3E}">
        <p14:creationId xmlns:p14="http://schemas.microsoft.com/office/powerpoint/2010/main" val="30674060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6590CE9F-15A0-42CB-B97F-A5C2616072D4}" type="datetimeFigureOut">
              <a:rPr lang="en-US" smtClean="0"/>
              <a:pPr/>
              <a:t>1/7/2019</a:t>
            </a:fld>
            <a:endParaRPr lang="en-US"/>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1C7E8C6B-3910-48D7-8706-A6401F9794E4}" type="slidenum">
              <a:rPr lang="en-US" smtClean="0"/>
              <a:pPr/>
              <a:t>‹#›</a:t>
            </a:fld>
            <a:endParaRPr lang="en-US"/>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97090873"/>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package" Target="../embeddings/Microsoft_Word_Document.docx"/><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4.emf"/></Relationships>
</file>

<file path=ppt/slides/_rels/slide11.xml.rels><?xml version="1.0" encoding="UTF-8" standalone="yes"?>
<Relationships xmlns="http://schemas.openxmlformats.org/package/2006/relationships"><Relationship Id="rId3" Type="http://schemas.openxmlformats.org/officeDocument/2006/relationships/package" Target="../embeddings/Microsoft_Word_Document1.docx"/><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15.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16.tmp"/><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20.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image" Target="../media/image19.jpeg"/><Relationship Id="rId5" Type="http://schemas.openxmlformats.org/officeDocument/2006/relationships/diagramQuickStyle" Target="../diagrams/quickStyle1.xml"/><Relationship Id="rId10" Type="http://schemas.openxmlformats.org/officeDocument/2006/relationships/image" Target="../media/image18.jpeg"/><Relationship Id="rId4" Type="http://schemas.openxmlformats.org/officeDocument/2006/relationships/diagramLayout" Target="../diagrams/layout1.xml"/><Relationship Id="rId9" Type="http://schemas.openxmlformats.org/officeDocument/2006/relationships/image" Target="../media/image17.tmp"/></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package" Target="../embeddings/Microsoft_Word_Document2.docx"/><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21.e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7.gif"/><Relationship Id="rId5" Type="http://schemas.openxmlformats.org/officeDocument/2006/relationships/hyperlink" Target="https://media.springernature.com/original/springer-static/image/art:10.1007/s13203-016-0157-y/MediaObjects/13203_2016_157_Fig1_HTML.gif" TargetMode="External"/><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11.jpeg"/><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5821363"/>
          </a:xfrm>
        </p:spPr>
        <p:txBody>
          <a:bodyPr>
            <a:normAutofit/>
          </a:bodyPr>
          <a:lstStyle/>
          <a:p>
            <a:pPr>
              <a:buNone/>
            </a:pPr>
            <a:r>
              <a:rPr lang="en-US" sz="4000" dirty="0"/>
              <a:t>    </a:t>
            </a:r>
            <a:endParaRPr lang="en-US" sz="4000" dirty="0">
              <a:latin typeface="Bahnschrift SemiBold SemiConden" panose="020B0502040204020203" pitchFamily="34" charset="0"/>
            </a:endParaRPr>
          </a:p>
          <a:p>
            <a:pPr>
              <a:buNone/>
            </a:pPr>
            <a:r>
              <a:rPr lang="en-US" sz="4000" dirty="0">
                <a:latin typeface="Bahnschrift SemiBold SemiConden" panose="020B0502040204020203" pitchFamily="34" charset="0"/>
              </a:rPr>
              <a:t>Regulation and Mechanisms of Algal Inhibition from Fermentation of Crop Straw Enhanced by White-rot Fungi</a:t>
            </a:r>
            <a:r>
              <a:rPr lang="en-US" sz="4000" dirty="0"/>
              <a:t>.          			</a:t>
            </a:r>
            <a:r>
              <a:rPr lang="en-US" sz="4000" dirty="0">
                <a:latin typeface="Algerian" panose="04020705040A02060702" pitchFamily="82" charset="0"/>
              </a:rPr>
              <a:t>By</a:t>
            </a:r>
          </a:p>
          <a:p>
            <a:pPr>
              <a:buNone/>
            </a:pPr>
            <a:r>
              <a:rPr lang="en-US" sz="4000" b="1" dirty="0">
                <a:latin typeface="Algerian" panose="04020705040A02060702" pitchFamily="82" charset="0"/>
              </a:rPr>
              <a:t>       </a:t>
            </a:r>
            <a:r>
              <a:rPr lang="en-US" sz="4000" b="1" dirty="0" err="1">
                <a:latin typeface="Algerian" panose="04020705040A02060702" pitchFamily="82" charset="0"/>
              </a:rPr>
              <a:t>Effiong</a:t>
            </a:r>
            <a:r>
              <a:rPr lang="en-US" sz="4000" b="1" dirty="0">
                <a:latin typeface="Algerian" panose="04020705040A02060702" pitchFamily="82" charset="0"/>
              </a:rPr>
              <a:t>, </a:t>
            </a:r>
            <a:r>
              <a:rPr lang="en-US" sz="4000" b="1" dirty="0" err="1">
                <a:latin typeface="Algerian" panose="04020705040A02060702" pitchFamily="82" charset="0"/>
              </a:rPr>
              <a:t>Kokoette</a:t>
            </a:r>
            <a:r>
              <a:rPr lang="en-US" sz="4000" b="1" dirty="0">
                <a:latin typeface="Algerian" panose="04020705040A02060702" pitchFamily="82" charset="0"/>
              </a:rPr>
              <a:t> Sunday</a:t>
            </a:r>
          </a:p>
          <a:p>
            <a:pPr>
              <a:buNone/>
            </a:pPr>
            <a:r>
              <a:rPr lang="en-US" sz="4000" b="1" dirty="0">
                <a:latin typeface="Algerian" panose="04020705040A02060702" pitchFamily="82" charset="0"/>
              </a:rPr>
              <a:t>    PROF. XIAO XI : Supervisor</a:t>
            </a:r>
          </a:p>
          <a:p>
            <a:pPr>
              <a:buNone/>
            </a:pPr>
            <a:r>
              <a:rPr lang="en-US" sz="4000" dirty="0">
                <a:latin typeface="Algerian" panose="04020705040A02060702" pitchFamily="82" charset="0"/>
              </a:rPr>
              <a:t>                                              </a:t>
            </a:r>
            <a:r>
              <a:rPr lang="en-US" sz="1800" dirty="0">
                <a:latin typeface="Algerian" panose="04020705040A02060702" pitchFamily="82" charset="0"/>
              </a:rPr>
              <a:t>7</a:t>
            </a:r>
            <a:r>
              <a:rPr lang="en-US" sz="1800" baseline="30000" dirty="0">
                <a:latin typeface="Algerian" panose="04020705040A02060702" pitchFamily="82" charset="0"/>
              </a:rPr>
              <a:t>th</a:t>
            </a:r>
            <a:r>
              <a:rPr lang="en-US" sz="1800" dirty="0">
                <a:latin typeface="Algerian" panose="04020705040A02060702" pitchFamily="82" charset="0"/>
              </a:rPr>
              <a:t> January 2019</a:t>
            </a:r>
            <a:r>
              <a:rPr lang="en-US" sz="4000" dirty="0"/>
              <a:t>                (</a:t>
            </a:r>
            <a:r>
              <a:rPr lang="en-US" sz="3000" dirty="0">
                <a:latin typeface="Algerian" pitchFamily="82" charset="0"/>
              </a:rPr>
              <a:t>RESEARCH PLAN</a:t>
            </a:r>
            <a:r>
              <a:rPr lang="en-US" sz="4000" dirty="0"/>
              <a:t>)</a:t>
            </a:r>
          </a:p>
          <a:p>
            <a:pPr algn="ctr">
              <a:buNone/>
            </a:pPr>
            <a:endParaRPr lang="en-US" sz="4000" dirty="0"/>
          </a:p>
          <a:p>
            <a:pPr algn="ctr">
              <a:buNone/>
            </a:pPr>
            <a:endParaRPr lang="en-US" sz="40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C52B8D3-B749-4431-AC47-292C5705A897}"/>
              </a:ext>
            </a:extLst>
          </p:cNvPr>
          <p:cNvSpPr>
            <a:spLocks noGrp="1"/>
          </p:cNvSpPr>
          <p:nvPr>
            <p:ph idx="1"/>
          </p:nvPr>
        </p:nvSpPr>
        <p:spPr>
          <a:xfrm>
            <a:off x="76200" y="76200"/>
            <a:ext cx="8839200" cy="5973763"/>
          </a:xfrm>
        </p:spPr>
        <p:txBody>
          <a:bodyPr/>
          <a:lstStyle/>
          <a:p>
            <a:pPr lvl="0">
              <a:buFont typeface="Wingdings" panose="05000000000000000000" pitchFamily="2" charset="2"/>
              <a:buChar char="Ø"/>
            </a:pPr>
            <a:r>
              <a:rPr lang="en-US" sz="1800" dirty="0"/>
              <a:t>Michael Gold and Margaret </a:t>
            </a:r>
            <a:r>
              <a:rPr lang="en-US" sz="1800" dirty="0" err="1"/>
              <a:t>Alic</a:t>
            </a:r>
            <a:r>
              <a:rPr lang="en-US" sz="1800" dirty="0"/>
              <a:t> (1993) Investigated the molecular biology of the Lignin-Degrading Basidiomycete </a:t>
            </a:r>
            <a:r>
              <a:rPr lang="en-US" sz="1800" i="1" dirty="0" err="1"/>
              <a:t>Phanerochaete</a:t>
            </a:r>
            <a:r>
              <a:rPr lang="en-US" sz="1800" i="1" dirty="0"/>
              <a:t> </a:t>
            </a:r>
            <a:r>
              <a:rPr lang="en-US" sz="1800" i="1" dirty="0" err="1"/>
              <a:t>chrysosporium</a:t>
            </a:r>
            <a:r>
              <a:rPr lang="en-US" sz="1800" i="1" dirty="0"/>
              <a:t>.</a:t>
            </a:r>
          </a:p>
          <a:p>
            <a:pPr lvl="0">
              <a:buFont typeface="Wingdings" panose="05000000000000000000" pitchFamily="2" charset="2"/>
              <a:buChar char="Ø"/>
            </a:pPr>
            <a:r>
              <a:rPr lang="en-US" sz="1800" dirty="0"/>
              <a:t>The study revealed the molecular biology of the </a:t>
            </a:r>
            <a:r>
              <a:rPr lang="en-US" sz="1800" dirty="0" err="1"/>
              <a:t>Lingnin</a:t>
            </a:r>
            <a:r>
              <a:rPr lang="en-US" sz="1800" dirty="0"/>
              <a:t> degrading </a:t>
            </a:r>
            <a:r>
              <a:rPr lang="en-US" sz="1800" dirty="0" err="1"/>
              <a:t>basidiomycaete</a:t>
            </a:r>
            <a:r>
              <a:rPr lang="en-US" sz="1800" dirty="0"/>
              <a:t> </a:t>
            </a:r>
            <a:r>
              <a:rPr lang="en-US" sz="1800" i="1" dirty="0" err="1"/>
              <a:t>Phanerochaete</a:t>
            </a:r>
            <a:r>
              <a:rPr lang="en-US" sz="1800" i="1" dirty="0"/>
              <a:t> </a:t>
            </a:r>
            <a:r>
              <a:rPr lang="en-US" sz="1800" i="1" dirty="0" err="1"/>
              <a:t>chrysosporium</a:t>
            </a:r>
            <a:r>
              <a:rPr lang="en-US" sz="1800" dirty="0"/>
              <a:t> </a:t>
            </a:r>
          </a:p>
          <a:p>
            <a:pPr>
              <a:buFont typeface="Wingdings" panose="05000000000000000000" pitchFamily="2" charset="2"/>
              <a:buChar char="Ø"/>
            </a:pPr>
            <a:r>
              <a:rPr lang="en-US" sz="1800" dirty="0"/>
              <a:t>TPH degradation rate (%) and total PAH degradation rate (%) of each group, (b) GC-MS analysis of 16 PAHs of the experimental soil and 16PAHs biodegradation rate of the H group.</a:t>
            </a:r>
          </a:p>
          <a:p>
            <a:pPr lvl="0">
              <a:buFont typeface="Wingdings" panose="05000000000000000000" pitchFamily="2" charset="2"/>
              <a:buChar char="Ø"/>
            </a:pPr>
            <a:endParaRPr lang="en-US" sz="1800" dirty="0">
              <a:solidFill>
                <a:prstClr val="black"/>
              </a:solidFill>
            </a:endParaRPr>
          </a:p>
          <a:p>
            <a:pPr lvl="0">
              <a:buFont typeface="Wingdings" panose="05000000000000000000" pitchFamily="2" charset="2"/>
              <a:buChar char="Ø"/>
            </a:pPr>
            <a:endParaRPr lang="en-US" sz="1800" i="1" dirty="0">
              <a:solidFill>
                <a:prstClr val="black"/>
              </a:solidFill>
            </a:endParaRPr>
          </a:p>
          <a:p>
            <a:pPr marL="0" lvl="0" indent="0">
              <a:buNone/>
            </a:pPr>
            <a:endParaRPr lang="en-US" sz="1800" i="1" dirty="0">
              <a:solidFill>
                <a:prstClr val="black"/>
              </a:solidFill>
            </a:endParaRPr>
          </a:p>
          <a:p>
            <a:pPr lvl="0">
              <a:buFont typeface="Wingdings" panose="05000000000000000000" pitchFamily="2" charset="2"/>
              <a:buChar char="Ø"/>
            </a:pPr>
            <a:endParaRPr lang="en-US" sz="1800" i="1" dirty="0">
              <a:solidFill>
                <a:prstClr val="black"/>
              </a:solidFill>
            </a:endParaRPr>
          </a:p>
          <a:p>
            <a:pPr lvl="0">
              <a:buFont typeface="Wingdings" panose="05000000000000000000" pitchFamily="2" charset="2"/>
              <a:buChar char="Ø"/>
            </a:pPr>
            <a:endParaRPr lang="en-US" sz="1800" i="1" dirty="0">
              <a:solidFill>
                <a:prstClr val="black"/>
              </a:solidFill>
            </a:endParaRPr>
          </a:p>
          <a:p>
            <a:pPr marL="0" lvl="0" indent="0">
              <a:buNone/>
            </a:pPr>
            <a:endParaRPr lang="en-US" sz="1800" i="1" dirty="0">
              <a:solidFill>
                <a:prstClr val="black"/>
              </a:solidFill>
            </a:endParaRPr>
          </a:p>
          <a:p>
            <a:pPr lvl="0">
              <a:buFont typeface="Wingdings" panose="05000000000000000000" pitchFamily="2" charset="2"/>
              <a:buChar char="Ø"/>
            </a:pPr>
            <a:endParaRPr lang="en-US" sz="1800" i="1" dirty="0">
              <a:solidFill>
                <a:prstClr val="black"/>
              </a:solidFill>
            </a:endParaRPr>
          </a:p>
        </p:txBody>
      </p:sp>
      <p:graphicFrame>
        <p:nvGraphicFramePr>
          <p:cNvPr id="4" name="Object 3">
            <a:extLst>
              <a:ext uri="{FF2B5EF4-FFF2-40B4-BE49-F238E27FC236}">
                <a16:creationId xmlns:a16="http://schemas.microsoft.com/office/drawing/2014/main" id="{2D25973C-72E3-4488-ABD9-7A47638D74ED}"/>
              </a:ext>
            </a:extLst>
          </p:cNvPr>
          <p:cNvGraphicFramePr>
            <a:graphicFrameLocks noChangeAspect="1"/>
          </p:cNvGraphicFramePr>
          <p:nvPr>
            <p:extLst>
              <p:ext uri="{D42A27DB-BD31-4B8C-83A1-F6EECF244321}">
                <p14:modId xmlns:p14="http://schemas.microsoft.com/office/powerpoint/2010/main" val="3579132152"/>
              </p:ext>
            </p:extLst>
          </p:nvPr>
        </p:nvGraphicFramePr>
        <p:xfrm>
          <a:off x="-4572000" y="2590800"/>
          <a:ext cx="11811000" cy="4492624"/>
        </p:xfrm>
        <a:graphic>
          <a:graphicData uri="http://schemas.openxmlformats.org/presentationml/2006/ole">
            <mc:AlternateContent xmlns:mc="http://schemas.openxmlformats.org/markup-compatibility/2006">
              <mc:Choice xmlns:v="urn:schemas-microsoft-com:vml" Requires="v">
                <p:oleObj spid="_x0000_s2106" name="Document" r:id="rId3" imgW="6020934" imgH="3192367" progId="Word.Document.12">
                  <p:embed/>
                </p:oleObj>
              </mc:Choice>
              <mc:Fallback>
                <p:oleObj name="Document" r:id="rId3" imgW="6020934" imgH="3192367" progId="Word.Document.12">
                  <p:embed/>
                  <p:pic>
                    <p:nvPicPr>
                      <p:cNvPr id="0" name=""/>
                      <p:cNvPicPr/>
                      <p:nvPr/>
                    </p:nvPicPr>
                    <p:blipFill>
                      <a:blip r:embed="rId4"/>
                      <a:stretch>
                        <a:fillRect/>
                      </a:stretch>
                    </p:blipFill>
                    <p:spPr>
                      <a:xfrm>
                        <a:off x="-4572000" y="2590800"/>
                        <a:ext cx="11811000" cy="4492624"/>
                      </a:xfrm>
                      <a:prstGeom prst="rect">
                        <a:avLst/>
                      </a:prstGeom>
                    </p:spPr>
                  </p:pic>
                </p:oleObj>
              </mc:Fallback>
            </mc:AlternateContent>
          </a:graphicData>
        </a:graphic>
      </p:graphicFrame>
      <p:sp>
        <p:nvSpPr>
          <p:cNvPr id="5" name="Rectangle 3">
            <a:extLst>
              <a:ext uri="{FF2B5EF4-FFF2-40B4-BE49-F238E27FC236}">
                <a16:creationId xmlns:a16="http://schemas.microsoft.com/office/drawing/2014/main" id="{4D5E70BE-A8F3-440B-AAEB-1BACEF287DB5}"/>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pSp>
        <p:nvGrpSpPr>
          <p:cNvPr id="6" name="Group 1">
            <a:extLst>
              <a:ext uri="{FF2B5EF4-FFF2-40B4-BE49-F238E27FC236}">
                <a16:creationId xmlns:a16="http://schemas.microsoft.com/office/drawing/2014/main" id="{CE49333D-BA08-49D7-AD14-E7BF4C4E2628}"/>
              </a:ext>
            </a:extLst>
          </p:cNvPr>
          <p:cNvGrpSpPr>
            <a:grpSpLocks/>
          </p:cNvGrpSpPr>
          <p:nvPr/>
        </p:nvGrpSpPr>
        <p:grpSpPr bwMode="auto">
          <a:xfrm>
            <a:off x="3851275" y="892175"/>
            <a:ext cx="3168650" cy="1588"/>
            <a:chOff x="6066" y="684"/>
            <a:chExt cx="4989" cy="2"/>
          </a:xfrm>
        </p:grpSpPr>
        <p:sp>
          <p:nvSpPr>
            <p:cNvPr id="7" name="Freeform 2">
              <a:extLst>
                <a:ext uri="{FF2B5EF4-FFF2-40B4-BE49-F238E27FC236}">
                  <a16:creationId xmlns:a16="http://schemas.microsoft.com/office/drawing/2014/main" id="{9C25F79C-653C-4E71-B2D8-176B4A9B48F2}"/>
                </a:ext>
              </a:extLst>
            </p:cNvPr>
            <p:cNvSpPr>
              <a:spLocks/>
            </p:cNvSpPr>
            <p:nvPr/>
          </p:nvSpPr>
          <p:spPr bwMode="auto">
            <a:xfrm>
              <a:off x="6066" y="684"/>
              <a:ext cx="4989" cy="2"/>
            </a:xfrm>
            <a:custGeom>
              <a:avLst/>
              <a:gdLst>
                <a:gd name="T0" fmla="+- 0 6066 6066"/>
                <a:gd name="T1" fmla="*/ T0 w 4989"/>
                <a:gd name="T2" fmla="+- 0 11055 6066"/>
                <a:gd name="T3" fmla="*/ T2 w 4989"/>
              </a:gdLst>
              <a:ahLst/>
              <a:cxnLst>
                <a:cxn ang="0">
                  <a:pos x="T1" y="0"/>
                </a:cxn>
                <a:cxn ang="0">
                  <a:pos x="T3" y="0"/>
                </a:cxn>
              </a:cxnLst>
              <a:rect l="0" t="0" r="r" b="b"/>
              <a:pathLst>
                <a:path w="4989">
                  <a:moveTo>
                    <a:pt x="0" y="0"/>
                  </a:moveTo>
                  <a:lnTo>
                    <a:pt x="4989" y="0"/>
                  </a:lnTo>
                </a:path>
              </a:pathLst>
            </a:custGeom>
            <a:noFill/>
            <a:ln w="20710">
              <a:solidFill>
                <a:srgbClr val="DED9C9"/>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5248451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1A757C5-2052-4C19-8182-DD59C73147E2}"/>
              </a:ext>
            </a:extLst>
          </p:cNvPr>
          <p:cNvSpPr>
            <a:spLocks noGrp="1"/>
          </p:cNvSpPr>
          <p:nvPr>
            <p:ph idx="1"/>
          </p:nvPr>
        </p:nvSpPr>
        <p:spPr>
          <a:xfrm>
            <a:off x="457200" y="95956"/>
            <a:ext cx="8534400" cy="5973763"/>
          </a:xfrm>
        </p:spPr>
        <p:txBody>
          <a:bodyPr/>
          <a:lstStyle/>
          <a:p>
            <a:pPr>
              <a:buFont typeface="Wingdings" panose="05000000000000000000" pitchFamily="2" charset="2"/>
              <a:buChar char="Ø"/>
            </a:pPr>
            <a:r>
              <a:rPr lang="en-US" sz="2000" dirty="0" err="1">
                <a:latin typeface="Baskerville Old Face" pitchFamily="18" charset="0"/>
              </a:rPr>
              <a:t>Guomong</a:t>
            </a:r>
            <a:r>
              <a:rPr lang="en-US" sz="2000" dirty="0">
                <a:latin typeface="Baskerville Old Face" pitchFamily="18" charset="0"/>
              </a:rPr>
              <a:t> Zeng et al (2015) Studied algicidal efficiency and mechanism of </a:t>
            </a:r>
            <a:r>
              <a:rPr lang="en-US" sz="2000" i="1" dirty="0" err="1">
                <a:latin typeface="Baskerville Old Face" pitchFamily="18" charset="0"/>
              </a:rPr>
              <a:t>Phanerochaete</a:t>
            </a:r>
            <a:r>
              <a:rPr lang="en-US" sz="2000" i="1" dirty="0">
                <a:latin typeface="Baskerville Old Face" pitchFamily="18" charset="0"/>
              </a:rPr>
              <a:t> </a:t>
            </a:r>
            <a:r>
              <a:rPr lang="en-US" sz="2000" i="1" dirty="0" err="1">
                <a:latin typeface="Baskerville Old Face" pitchFamily="18" charset="0"/>
              </a:rPr>
              <a:t>chrysosporium</a:t>
            </a:r>
            <a:r>
              <a:rPr lang="en-US" sz="2000" dirty="0">
                <a:latin typeface="Baskerville Old Face" pitchFamily="18" charset="0"/>
              </a:rPr>
              <a:t> against harmful algal bloom species.</a:t>
            </a:r>
          </a:p>
          <a:p>
            <a:pPr>
              <a:buFont typeface="Wingdings" panose="05000000000000000000" pitchFamily="2" charset="2"/>
              <a:buChar char="Ø"/>
            </a:pPr>
            <a:r>
              <a:rPr lang="en-US" sz="1800" dirty="0"/>
              <a:t>This study investigated the Flow cytometry analysis of three algal cultures </a:t>
            </a:r>
          </a:p>
          <a:p>
            <a:pPr>
              <a:buFont typeface="Wingdings" panose="05000000000000000000" pitchFamily="2" charset="2"/>
              <a:buChar char="Ø"/>
            </a:pPr>
            <a:r>
              <a:rPr lang="en-US" sz="1800" i="1" dirty="0" err="1"/>
              <a:t>Cryptomonas</a:t>
            </a:r>
            <a:r>
              <a:rPr lang="en-US" sz="1800" i="1" dirty="0"/>
              <a:t> </a:t>
            </a:r>
            <a:r>
              <a:rPr lang="en-US" sz="1800" i="1" dirty="0" err="1"/>
              <a:t>obovata</a:t>
            </a:r>
            <a:r>
              <a:rPr lang="en-US" sz="1800" i="1" dirty="0"/>
              <a:t> </a:t>
            </a:r>
            <a:r>
              <a:rPr lang="en-US" sz="1800" dirty="0"/>
              <a:t>FACHB-1301 (a), Oscillatoria sp. FACHB-1083 (c) and Scenedesmus </a:t>
            </a:r>
            <a:r>
              <a:rPr lang="en-US" sz="1800" dirty="0" err="1"/>
              <a:t>quadricauda</a:t>
            </a:r>
            <a:r>
              <a:rPr lang="en-US" sz="1800" dirty="0"/>
              <a:t> FACHB-507 (e) and corresponding algal cultures treated with </a:t>
            </a:r>
            <a:r>
              <a:rPr lang="en-US" sz="1800" i="1" dirty="0" err="1"/>
              <a:t>Phanerochaete</a:t>
            </a:r>
            <a:r>
              <a:rPr lang="en-US" sz="1800" i="1" dirty="0"/>
              <a:t> </a:t>
            </a:r>
            <a:r>
              <a:rPr lang="en-US" sz="1800" i="1" dirty="0" err="1"/>
              <a:t>chrysosporium</a:t>
            </a:r>
            <a:r>
              <a:rPr lang="en-US" sz="1800" i="1" dirty="0"/>
              <a:t> </a:t>
            </a:r>
            <a:r>
              <a:rPr lang="en-US" sz="1800" dirty="0"/>
              <a:t>((b), (d), and (f), respectively).</a:t>
            </a:r>
            <a:r>
              <a:rPr lang="en-US" sz="1800" dirty="0">
                <a:latin typeface="Baskerville Old Face" pitchFamily="18" charset="0"/>
              </a:rPr>
              <a:t> </a:t>
            </a:r>
          </a:p>
          <a:p>
            <a:pPr>
              <a:buFont typeface="Wingdings" panose="05000000000000000000" pitchFamily="2" charset="2"/>
              <a:buChar char="Ø"/>
            </a:pPr>
            <a:endParaRPr lang="en-US" sz="2000" dirty="0">
              <a:latin typeface="Baskerville Old Face" pitchFamily="18" charset="0"/>
            </a:endParaRPr>
          </a:p>
          <a:p>
            <a:endParaRPr lang="en-US" dirty="0"/>
          </a:p>
        </p:txBody>
      </p:sp>
      <p:graphicFrame>
        <p:nvGraphicFramePr>
          <p:cNvPr id="4" name="Object 3">
            <a:extLst>
              <a:ext uri="{FF2B5EF4-FFF2-40B4-BE49-F238E27FC236}">
                <a16:creationId xmlns:a16="http://schemas.microsoft.com/office/drawing/2014/main" id="{5E8BF201-417B-44BA-B0CD-0230430A70B0}"/>
              </a:ext>
            </a:extLst>
          </p:cNvPr>
          <p:cNvGraphicFramePr>
            <a:graphicFrameLocks noChangeAspect="1"/>
          </p:cNvGraphicFramePr>
          <p:nvPr>
            <p:extLst>
              <p:ext uri="{D42A27DB-BD31-4B8C-83A1-F6EECF244321}">
                <p14:modId xmlns:p14="http://schemas.microsoft.com/office/powerpoint/2010/main" val="2401939409"/>
              </p:ext>
            </p:extLst>
          </p:nvPr>
        </p:nvGraphicFramePr>
        <p:xfrm>
          <a:off x="606778" y="2362200"/>
          <a:ext cx="8534400" cy="4190999"/>
        </p:xfrm>
        <a:graphic>
          <a:graphicData uri="http://schemas.openxmlformats.org/presentationml/2006/ole">
            <mc:AlternateContent xmlns:mc="http://schemas.openxmlformats.org/markup-compatibility/2006">
              <mc:Choice xmlns:v="urn:schemas-microsoft-com:vml" Requires="v">
                <p:oleObj spid="_x0000_s3120" name="Document" r:id="rId3" imgW="6731988" imgH="8282587" progId="Word.Document.12">
                  <p:embed/>
                </p:oleObj>
              </mc:Choice>
              <mc:Fallback>
                <p:oleObj name="Document" r:id="rId3" imgW="6731988" imgH="8282587" progId="Word.Document.12">
                  <p:embed/>
                  <p:pic>
                    <p:nvPicPr>
                      <p:cNvPr id="0" name=""/>
                      <p:cNvPicPr/>
                      <p:nvPr/>
                    </p:nvPicPr>
                    <p:blipFill>
                      <a:blip r:embed="rId4"/>
                      <a:stretch>
                        <a:fillRect/>
                      </a:stretch>
                    </p:blipFill>
                    <p:spPr>
                      <a:xfrm>
                        <a:off x="606778" y="2362200"/>
                        <a:ext cx="8534400" cy="4190999"/>
                      </a:xfrm>
                      <a:prstGeom prst="rect">
                        <a:avLst/>
                      </a:prstGeom>
                    </p:spPr>
                  </p:pic>
                </p:oleObj>
              </mc:Fallback>
            </mc:AlternateContent>
          </a:graphicData>
        </a:graphic>
      </p:graphicFrame>
    </p:spTree>
    <p:extLst>
      <p:ext uri="{BB962C8B-B14F-4D97-AF65-F5344CB8AC3E}">
        <p14:creationId xmlns:p14="http://schemas.microsoft.com/office/powerpoint/2010/main" val="21572790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899BFD-39F1-450E-9FDE-2ABFDA7F3D2C}"/>
              </a:ext>
            </a:extLst>
          </p:cNvPr>
          <p:cNvSpPr>
            <a:spLocks noGrp="1"/>
          </p:cNvSpPr>
          <p:nvPr>
            <p:ph type="title"/>
          </p:nvPr>
        </p:nvSpPr>
        <p:spPr>
          <a:xfrm>
            <a:off x="457200" y="274638"/>
            <a:ext cx="8229600" cy="715962"/>
          </a:xfrm>
        </p:spPr>
        <p:txBody>
          <a:bodyPr>
            <a:normAutofit/>
          </a:bodyPr>
          <a:lstStyle/>
          <a:p>
            <a:r>
              <a:rPr lang="en-US" sz="2800" dirty="0">
                <a:solidFill>
                  <a:srgbClr val="0070C0"/>
                </a:solidFill>
                <a:latin typeface="Algerian" panose="04020705040A02060702" pitchFamily="82" charset="0"/>
              </a:rPr>
              <a:t>RESEARCH GAP</a:t>
            </a:r>
          </a:p>
        </p:txBody>
      </p:sp>
      <p:sp>
        <p:nvSpPr>
          <p:cNvPr id="3" name="Content Placeholder 2">
            <a:extLst>
              <a:ext uri="{FF2B5EF4-FFF2-40B4-BE49-F238E27FC236}">
                <a16:creationId xmlns:a16="http://schemas.microsoft.com/office/drawing/2014/main" id="{E2C08517-7A88-4289-8573-61E11848155E}"/>
              </a:ext>
            </a:extLst>
          </p:cNvPr>
          <p:cNvSpPr>
            <a:spLocks noGrp="1"/>
          </p:cNvSpPr>
          <p:nvPr>
            <p:ph idx="1"/>
          </p:nvPr>
        </p:nvSpPr>
        <p:spPr>
          <a:xfrm>
            <a:off x="457200" y="990600"/>
            <a:ext cx="8229600" cy="5135563"/>
          </a:xfrm>
        </p:spPr>
        <p:txBody>
          <a:bodyPr>
            <a:normAutofit/>
          </a:bodyPr>
          <a:lstStyle/>
          <a:p>
            <a:pPr>
              <a:buFont typeface="Wingdings" panose="05000000000000000000" pitchFamily="2" charset="2"/>
              <a:buChar char="Ø"/>
            </a:pPr>
            <a:r>
              <a:rPr lang="en-US" sz="2000" dirty="0"/>
              <a:t>Development has resulted in increase on pollutant levels in our water bodies the world over, bringing various types of nutrients, hence, causing blooms.</a:t>
            </a:r>
          </a:p>
          <a:p>
            <a:pPr marL="0" indent="0">
              <a:buNone/>
            </a:pPr>
            <a:endParaRPr lang="en-US" sz="2000" dirty="0"/>
          </a:p>
          <a:p>
            <a:pPr>
              <a:buFont typeface="Wingdings" panose="05000000000000000000" pitchFamily="2" charset="2"/>
              <a:buChar char="Ø"/>
            </a:pPr>
            <a:r>
              <a:rPr lang="en-US" sz="2000" dirty="0"/>
              <a:t>Although research in bloom inhibition using straw has been published with diverse modifications for its treatment, with very few using fungi to degrade the straw, there’s limited knowledge on what the constitution of the culture media should be to enhance the degradation process, thus prompting this research.</a:t>
            </a:r>
          </a:p>
          <a:p>
            <a:pPr>
              <a:buFont typeface="Wingdings" panose="05000000000000000000" pitchFamily="2" charset="2"/>
              <a:buChar char="Ø"/>
            </a:pPr>
            <a:r>
              <a:rPr lang="en-US" sz="2000" dirty="0"/>
              <a:t>It promises be  a more cost effective and environmentally friendly research than what the previous approaches have produced. </a:t>
            </a:r>
          </a:p>
          <a:p>
            <a:pPr>
              <a:buFont typeface="Wingdings" panose="05000000000000000000" pitchFamily="2" charset="2"/>
              <a:buChar char="Ø"/>
            </a:pPr>
            <a:endParaRPr lang="en-US" sz="2000" dirty="0"/>
          </a:p>
          <a:p>
            <a:endParaRPr lang="en-US" dirty="0"/>
          </a:p>
        </p:txBody>
      </p:sp>
    </p:spTree>
    <p:extLst>
      <p:ext uri="{BB962C8B-B14F-4D97-AF65-F5344CB8AC3E}">
        <p14:creationId xmlns:p14="http://schemas.microsoft.com/office/powerpoint/2010/main" val="13728289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F4BECD-D9A7-44E0-999D-223327F43259}"/>
              </a:ext>
            </a:extLst>
          </p:cNvPr>
          <p:cNvSpPr>
            <a:spLocks noGrp="1"/>
          </p:cNvSpPr>
          <p:nvPr>
            <p:ph type="title"/>
          </p:nvPr>
        </p:nvSpPr>
        <p:spPr>
          <a:xfrm>
            <a:off x="457200" y="274638"/>
            <a:ext cx="8229600" cy="563562"/>
          </a:xfrm>
        </p:spPr>
        <p:txBody>
          <a:bodyPr>
            <a:normAutofit/>
          </a:bodyPr>
          <a:lstStyle/>
          <a:p>
            <a:r>
              <a:rPr lang="en-US" sz="3200" dirty="0">
                <a:solidFill>
                  <a:srgbClr val="0070C0"/>
                </a:solidFill>
                <a:latin typeface="Algerian" panose="04020705040A02060702" pitchFamily="82" charset="0"/>
              </a:rPr>
              <a:t>RESEARCH QUESTION</a:t>
            </a:r>
          </a:p>
        </p:txBody>
      </p:sp>
      <p:sp>
        <p:nvSpPr>
          <p:cNvPr id="3" name="Content Placeholder 2">
            <a:extLst>
              <a:ext uri="{FF2B5EF4-FFF2-40B4-BE49-F238E27FC236}">
                <a16:creationId xmlns:a16="http://schemas.microsoft.com/office/drawing/2014/main" id="{813FD4AB-0743-4821-9DBE-12BC08499DB7}"/>
              </a:ext>
            </a:extLst>
          </p:cNvPr>
          <p:cNvSpPr>
            <a:spLocks noGrp="1"/>
          </p:cNvSpPr>
          <p:nvPr>
            <p:ph idx="1"/>
          </p:nvPr>
        </p:nvSpPr>
        <p:spPr>
          <a:xfrm>
            <a:off x="457200" y="990600"/>
            <a:ext cx="8229600" cy="5135563"/>
          </a:xfrm>
        </p:spPr>
        <p:txBody>
          <a:bodyPr>
            <a:normAutofit/>
          </a:bodyPr>
          <a:lstStyle/>
          <a:p>
            <a:pPr marL="571500" indent="-571500">
              <a:buFont typeface="+mj-lt"/>
              <a:buAutoNum type="romanLcPeriod"/>
            </a:pPr>
            <a:r>
              <a:rPr lang="en-US" sz="2400" dirty="0"/>
              <a:t>Is it possible to make algae bloom inhibition more instantaneous?</a:t>
            </a:r>
          </a:p>
          <a:p>
            <a:pPr marL="571500" indent="-571500">
              <a:buFont typeface="+mj-lt"/>
              <a:buAutoNum type="romanLcPeriod"/>
            </a:pPr>
            <a:endParaRPr lang="en-US" sz="2400" dirty="0"/>
          </a:p>
          <a:p>
            <a:pPr marL="571500" indent="-571500">
              <a:buFont typeface="+mj-lt"/>
              <a:buAutoNum type="romanLcPeriod"/>
            </a:pPr>
            <a:r>
              <a:rPr lang="en-US" sz="2400" dirty="0"/>
              <a:t>What cost effective way can be induced to ensure faster inhibition of algal bloom of a polluted water? </a:t>
            </a:r>
          </a:p>
          <a:p>
            <a:pPr marL="571500" indent="-571500">
              <a:buFont typeface="+mj-lt"/>
              <a:buAutoNum type="romanLcPeriod"/>
            </a:pPr>
            <a:endParaRPr lang="en-US" sz="2400" dirty="0"/>
          </a:p>
          <a:p>
            <a:pPr marL="571500" indent="-571500">
              <a:buFont typeface="+mj-lt"/>
              <a:buAutoNum type="romanLcPeriod"/>
            </a:pPr>
            <a:r>
              <a:rPr lang="en-US" sz="2400" dirty="0"/>
              <a:t>What is the fate of the secondary metabolites after bioremediation?</a:t>
            </a:r>
          </a:p>
          <a:p>
            <a:pPr marL="571500" indent="-571500">
              <a:buFont typeface="+mj-lt"/>
              <a:buAutoNum type="romanLcPeriod"/>
            </a:pPr>
            <a:endParaRPr lang="en-US" sz="2400" dirty="0"/>
          </a:p>
          <a:p>
            <a:pPr marL="571500" indent="-571500">
              <a:buFont typeface="+mj-lt"/>
              <a:buAutoNum type="romanLcPeriod"/>
            </a:pPr>
            <a:r>
              <a:rPr lang="en-US" sz="2400" dirty="0"/>
              <a:t>Is bioremediation truly the best solution to algal bloom pollution?</a:t>
            </a:r>
          </a:p>
          <a:p>
            <a:pPr>
              <a:buFont typeface="Wingdings" panose="05000000000000000000" pitchFamily="2" charset="2"/>
              <a:buChar char="Ø"/>
            </a:pPr>
            <a:endParaRPr lang="en-US" dirty="0"/>
          </a:p>
          <a:p>
            <a:pPr>
              <a:buFont typeface="Wingdings" panose="05000000000000000000" pitchFamily="2" charset="2"/>
              <a:buChar char="Ø"/>
            </a:pPr>
            <a:endParaRPr lang="en-US" dirty="0"/>
          </a:p>
        </p:txBody>
      </p:sp>
    </p:spTree>
    <p:extLst>
      <p:ext uri="{BB962C8B-B14F-4D97-AF65-F5344CB8AC3E}">
        <p14:creationId xmlns:p14="http://schemas.microsoft.com/office/powerpoint/2010/main" val="23343537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D54B03-7717-42CC-B23F-7D6C25EC8425}"/>
              </a:ext>
            </a:extLst>
          </p:cNvPr>
          <p:cNvSpPr>
            <a:spLocks noGrp="1"/>
          </p:cNvSpPr>
          <p:nvPr>
            <p:ph type="title"/>
          </p:nvPr>
        </p:nvSpPr>
        <p:spPr>
          <a:xfrm>
            <a:off x="822960" y="286605"/>
            <a:ext cx="7543800" cy="551596"/>
          </a:xfrm>
        </p:spPr>
        <p:txBody>
          <a:bodyPr>
            <a:normAutofit/>
          </a:bodyPr>
          <a:lstStyle/>
          <a:p>
            <a:r>
              <a:rPr lang="en-US" sz="2800" dirty="0">
                <a:solidFill>
                  <a:srgbClr val="0070C0"/>
                </a:solidFill>
                <a:latin typeface="Algerian" panose="04020705040A02060702" pitchFamily="82" charset="0"/>
              </a:rPr>
              <a:t>RESEARCH AIM AND OBJECTIVES</a:t>
            </a:r>
          </a:p>
        </p:txBody>
      </p:sp>
      <p:sp>
        <p:nvSpPr>
          <p:cNvPr id="3" name="Content Placeholder 2">
            <a:extLst>
              <a:ext uri="{FF2B5EF4-FFF2-40B4-BE49-F238E27FC236}">
                <a16:creationId xmlns:a16="http://schemas.microsoft.com/office/drawing/2014/main" id="{0DB4CDBF-81D8-4241-800C-BAAD91CED4A5}"/>
              </a:ext>
            </a:extLst>
          </p:cNvPr>
          <p:cNvSpPr>
            <a:spLocks noGrp="1"/>
          </p:cNvSpPr>
          <p:nvPr>
            <p:ph idx="1"/>
          </p:nvPr>
        </p:nvSpPr>
        <p:spPr>
          <a:xfrm>
            <a:off x="457200" y="990600"/>
            <a:ext cx="8229600" cy="5135563"/>
          </a:xfrm>
        </p:spPr>
        <p:txBody>
          <a:bodyPr>
            <a:normAutofit/>
          </a:bodyPr>
          <a:lstStyle/>
          <a:p>
            <a:pPr marL="0" indent="0">
              <a:buNone/>
            </a:pPr>
            <a:r>
              <a:rPr lang="en-US" sz="2800" dirty="0">
                <a:solidFill>
                  <a:srgbClr val="0070C0"/>
                </a:solidFill>
                <a:latin typeface="Algerian" panose="04020705040A02060702" pitchFamily="82" charset="0"/>
              </a:rPr>
              <a:t>  AIM</a:t>
            </a:r>
          </a:p>
          <a:p>
            <a:pPr marL="0" indent="0">
              <a:buNone/>
            </a:pPr>
            <a:r>
              <a:rPr lang="en-US" sz="2800" dirty="0">
                <a:solidFill>
                  <a:srgbClr val="0070C0"/>
                </a:solidFill>
                <a:latin typeface="Algerian" panose="04020705040A02060702" pitchFamily="82" charset="0"/>
              </a:rPr>
              <a:t>  </a:t>
            </a:r>
            <a:r>
              <a:rPr lang="en-US" sz="2000" dirty="0">
                <a:latin typeface="Times New Roman" panose="02020603050405020304" pitchFamily="18" charset="0"/>
                <a:cs typeface="Times New Roman" panose="02020603050405020304" pitchFamily="18" charset="0"/>
              </a:rPr>
              <a:t>To improve  algal inhibition from fermentation of crop straw enhanced by white-rot fungi</a:t>
            </a:r>
            <a:r>
              <a:rPr lang="en-US" sz="2800" dirty="0"/>
              <a:t>.</a:t>
            </a:r>
          </a:p>
          <a:p>
            <a:pPr marL="0" indent="0">
              <a:buNone/>
            </a:pPr>
            <a:r>
              <a:rPr lang="en-US" sz="2800" dirty="0"/>
              <a:t>   </a:t>
            </a:r>
            <a:r>
              <a:rPr lang="en-US" sz="2000" dirty="0">
                <a:solidFill>
                  <a:srgbClr val="0070C0"/>
                </a:solidFill>
                <a:latin typeface="Algerian" panose="04020705040A02060702" pitchFamily="82" charset="0"/>
              </a:rPr>
              <a:t>OBJECTIVES</a:t>
            </a:r>
          </a:p>
          <a:p>
            <a:pPr marL="514350" indent="-514350">
              <a:buFont typeface="+mj-lt"/>
              <a:buAutoNum type="romanLcPeriod"/>
            </a:pPr>
            <a:r>
              <a:rPr lang="en-US" dirty="0">
                <a:latin typeface="Times New Roman" panose="02020603050405020304" pitchFamily="18" charset="0"/>
                <a:cs typeface="Times New Roman" panose="02020603050405020304" pitchFamily="18" charset="0"/>
              </a:rPr>
              <a:t>To set-up experimental models to show the potential of various nutrient levels that could enhance fast degradation of the crop straw</a:t>
            </a:r>
          </a:p>
          <a:p>
            <a:pPr marL="514350" indent="-514350">
              <a:buFont typeface="+mj-lt"/>
              <a:buAutoNum type="romanLcPeriod"/>
            </a:pPr>
            <a:r>
              <a:rPr lang="en-US" dirty="0">
                <a:latin typeface="Times New Roman" panose="02020603050405020304" pitchFamily="18" charset="0"/>
                <a:cs typeface="Times New Roman" panose="02020603050405020304" pitchFamily="18" charset="0"/>
              </a:rPr>
              <a:t>To study the microbial characteristics of the typical white-rot fungi in the inhibition process.</a:t>
            </a:r>
          </a:p>
          <a:p>
            <a:pPr marL="514350" indent="-514350">
              <a:buFont typeface="+mj-lt"/>
              <a:buAutoNum type="romanLcPeriod"/>
            </a:pPr>
            <a:r>
              <a:rPr lang="en-US" dirty="0">
                <a:latin typeface="Times New Roman" panose="02020603050405020304" pitchFamily="18" charset="0"/>
                <a:cs typeface="Times New Roman" panose="02020603050405020304" pitchFamily="18" charset="0"/>
              </a:rPr>
              <a:t>To deduce the fate of the secondary metabolite on other organisms after the entire process.</a:t>
            </a:r>
          </a:p>
          <a:p>
            <a:pPr marL="514350" indent="-514350">
              <a:buFont typeface="+mj-lt"/>
              <a:buAutoNum type="romanLcPeriod"/>
            </a:pPr>
            <a:endParaRPr lang="en-US" sz="2000" dirty="0">
              <a:latin typeface="Bahnschrift SemiBold" panose="020B0502040204020203" pitchFamily="34" charset="0"/>
            </a:endParaRPr>
          </a:p>
          <a:p>
            <a:pPr marL="0" indent="0">
              <a:buNone/>
            </a:pPr>
            <a:endParaRPr lang="en-US" sz="2800" dirty="0">
              <a:solidFill>
                <a:srgbClr val="0070C0"/>
              </a:solidFill>
              <a:latin typeface="Algerian" panose="04020705040A02060702" pitchFamily="82" charset="0"/>
            </a:endParaRPr>
          </a:p>
        </p:txBody>
      </p:sp>
    </p:spTree>
    <p:extLst>
      <p:ext uri="{BB962C8B-B14F-4D97-AF65-F5344CB8AC3E}">
        <p14:creationId xmlns:p14="http://schemas.microsoft.com/office/powerpoint/2010/main" val="1073348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7936F1-D59D-417F-9DFC-ECA8A4B5DE68}"/>
              </a:ext>
            </a:extLst>
          </p:cNvPr>
          <p:cNvSpPr>
            <a:spLocks noGrp="1"/>
          </p:cNvSpPr>
          <p:nvPr>
            <p:ph type="title"/>
          </p:nvPr>
        </p:nvSpPr>
        <p:spPr>
          <a:xfrm>
            <a:off x="457200" y="274638"/>
            <a:ext cx="8229600" cy="457199"/>
          </a:xfrm>
        </p:spPr>
        <p:txBody>
          <a:bodyPr>
            <a:normAutofit/>
          </a:bodyPr>
          <a:lstStyle/>
          <a:p>
            <a:r>
              <a:rPr lang="en-US" sz="2800" dirty="0">
                <a:solidFill>
                  <a:srgbClr val="0070C0"/>
                </a:solidFill>
                <a:latin typeface="Algerian" panose="04020705040A02060702" pitchFamily="82" charset="0"/>
              </a:rPr>
              <a:t>CONCEPTUAL FRAMEWORK</a:t>
            </a:r>
          </a:p>
        </p:txBody>
      </p:sp>
      <p:grpSp>
        <p:nvGrpSpPr>
          <p:cNvPr id="4" name="Group 3">
            <a:extLst>
              <a:ext uri="{FF2B5EF4-FFF2-40B4-BE49-F238E27FC236}">
                <a16:creationId xmlns:a16="http://schemas.microsoft.com/office/drawing/2014/main" id="{0206E5F1-9032-46A8-AEF9-99165D54701C}"/>
              </a:ext>
            </a:extLst>
          </p:cNvPr>
          <p:cNvGrpSpPr/>
          <p:nvPr/>
        </p:nvGrpSpPr>
        <p:grpSpPr>
          <a:xfrm>
            <a:off x="1295400" y="1295400"/>
            <a:ext cx="7467600" cy="4953000"/>
            <a:chOff x="107504" y="1329017"/>
            <a:chExt cx="9019556" cy="5135643"/>
          </a:xfrm>
        </p:grpSpPr>
        <p:sp>
          <p:nvSpPr>
            <p:cNvPr id="6" name="Rounded Rectangle 11">
              <a:extLst>
                <a:ext uri="{FF2B5EF4-FFF2-40B4-BE49-F238E27FC236}">
                  <a16:creationId xmlns:a16="http://schemas.microsoft.com/office/drawing/2014/main" id="{B16678F4-7736-47CD-831B-B46A821EDA05}"/>
                </a:ext>
              </a:extLst>
            </p:cNvPr>
            <p:cNvSpPr/>
            <p:nvPr/>
          </p:nvSpPr>
          <p:spPr>
            <a:xfrm>
              <a:off x="107504" y="4585403"/>
              <a:ext cx="3168352" cy="1879257"/>
            </a:xfrm>
            <a:prstGeom prst="roundRect">
              <a:avLst/>
            </a:prstGeom>
            <a:ln w="28575">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GB"/>
            </a:p>
          </p:txBody>
        </p:sp>
        <p:sp>
          <p:nvSpPr>
            <p:cNvPr id="7" name="TextBox 6">
              <a:extLst>
                <a:ext uri="{FF2B5EF4-FFF2-40B4-BE49-F238E27FC236}">
                  <a16:creationId xmlns:a16="http://schemas.microsoft.com/office/drawing/2014/main" id="{F09AE07F-DC05-45A8-A442-E476E038C952}"/>
                </a:ext>
              </a:extLst>
            </p:cNvPr>
            <p:cNvSpPr txBox="1"/>
            <p:nvPr/>
          </p:nvSpPr>
          <p:spPr>
            <a:xfrm>
              <a:off x="1151618" y="4068898"/>
              <a:ext cx="1692189" cy="382951"/>
            </a:xfrm>
            <a:prstGeom prst="rect">
              <a:avLst/>
            </a:prstGeom>
            <a:noFill/>
          </p:spPr>
          <p:txBody>
            <a:bodyPr wrap="square" rtlCol="0">
              <a:spAutoFit/>
            </a:bodyPr>
            <a:lstStyle/>
            <a:p>
              <a:r>
                <a:rPr lang="en-US" b="1" dirty="0">
                  <a:latin typeface="Algerian" panose="04020705040A02060702" pitchFamily="82" charset="0"/>
                </a:rPr>
                <a:t>STEP 1 </a:t>
              </a:r>
              <a:endParaRPr lang="en-GB" b="1" dirty="0">
                <a:latin typeface="Algerian" panose="04020705040A02060702" pitchFamily="82" charset="0"/>
              </a:endParaRPr>
            </a:p>
          </p:txBody>
        </p:sp>
        <p:sp>
          <p:nvSpPr>
            <p:cNvPr id="8" name="TextBox 7">
              <a:extLst>
                <a:ext uri="{FF2B5EF4-FFF2-40B4-BE49-F238E27FC236}">
                  <a16:creationId xmlns:a16="http://schemas.microsoft.com/office/drawing/2014/main" id="{6C29B4BF-195A-43C8-BE29-937000F7E2C6}"/>
                </a:ext>
              </a:extLst>
            </p:cNvPr>
            <p:cNvSpPr txBox="1"/>
            <p:nvPr/>
          </p:nvSpPr>
          <p:spPr>
            <a:xfrm>
              <a:off x="3696919" y="2895335"/>
              <a:ext cx="1705569" cy="382951"/>
            </a:xfrm>
            <a:prstGeom prst="rect">
              <a:avLst/>
            </a:prstGeom>
            <a:noFill/>
          </p:spPr>
          <p:txBody>
            <a:bodyPr wrap="square" rtlCol="0">
              <a:spAutoFit/>
            </a:bodyPr>
            <a:lstStyle/>
            <a:p>
              <a:r>
                <a:rPr lang="en-US" b="1" dirty="0">
                  <a:latin typeface="Algerian" panose="04020705040A02060702" pitchFamily="82" charset="0"/>
                </a:rPr>
                <a:t>STEP 2 </a:t>
              </a:r>
              <a:endParaRPr lang="en-GB" b="1" dirty="0">
                <a:latin typeface="Algerian" panose="04020705040A02060702" pitchFamily="82" charset="0"/>
              </a:endParaRPr>
            </a:p>
          </p:txBody>
        </p:sp>
        <p:sp>
          <p:nvSpPr>
            <p:cNvPr id="9" name="TextBox 8">
              <a:extLst>
                <a:ext uri="{FF2B5EF4-FFF2-40B4-BE49-F238E27FC236}">
                  <a16:creationId xmlns:a16="http://schemas.microsoft.com/office/drawing/2014/main" id="{15581BEC-5278-4596-9525-E88D2A353D35}"/>
                </a:ext>
              </a:extLst>
            </p:cNvPr>
            <p:cNvSpPr txBox="1"/>
            <p:nvPr/>
          </p:nvSpPr>
          <p:spPr>
            <a:xfrm>
              <a:off x="6550044" y="1329017"/>
              <a:ext cx="1838379" cy="382951"/>
            </a:xfrm>
            <a:prstGeom prst="rect">
              <a:avLst/>
            </a:prstGeom>
            <a:noFill/>
          </p:spPr>
          <p:txBody>
            <a:bodyPr wrap="square" rtlCol="0">
              <a:spAutoFit/>
            </a:bodyPr>
            <a:lstStyle/>
            <a:p>
              <a:r>
                <a:rPr lang="en-US" b="1" dirty="0">
                  <a:latin typeface="Algerian" panose="04020705040A02060702" pitchFamily="82" charset="0"/>
                </a:rPr>
                <a:t>STEP 3 </a:t>
              </a:r>
              <a:endParaRPr lang="en-GB" b="1" dirty="0">
                <a:latin typeface="Algerian" panose="04020705040A02060702" pitchFamily="82" charset="0"/>
              </a:endParaRPr>
            </a:p>
          </p:txBody>
        </p:sp>
        <p:sp>
          <p:nvSpPr>
            <p:cNvPr id="10" name="Rounded Rectangle 18">
              <a:extLst>
                <a:ext uri="{FF2B5EF4-FFF2-40B4-BE49-F238E27FC236}">
                  <a16:creationId xmlns:a16="http://schemas.microsoft.com/office/drawing/2014/main" id="{0AB50951-E025-4128-8E0C-527166908A2D}"/>
                </a:ext>
              </a:extLst>
            </p:cNvPr>
            <p:cNvSpPr/>
            <p:nvPr/>
          </p:nvSpPr>
          <p:spPr>
            <a:xfrm>
              <a:off x="3299202" y="3264667"/>
              <a:ext cx="3024336" cy="1677664"/>
            </a:xfrm>
            <a:prstGeom prst="roundRect">
              <a:avLst/>
            </a:prstGeom>
            <a:ln w="28575">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GB"/>
            </a:p>
          </p:txBody>
        </p:sp>
        <p:sp>
          <p:nvSpPr>
            <p:cNvPr id="11" name="Rounded Rectangle 19">
              <a:extLst>
                <a:ext uri="{FF2B5EF4-FFF2-40B4-BE49-F238E27FC236}">
                  <a16:creationId xmlns:a16="http://schemas.microsoft.com/office/drawing/2014/main" id="{79924689-C61A-41E2-A04B-3A5875978C30}"/>
                </a:ext>
              </a:extLst>
            </p:cNvPr>
            <p:cNvSpPr/>
            <p:nvPr/>
          </p:nvSpPr>
          <p:spPr>
            <a:xfrm>
              <a:off x="6159792" y="1670244"/>
              <a:ext cx="2956485" cy="1673625"/>
            </a:xfrm>
            <a:prstGeom prst="roundRect">
              <a:avLst/>
            </a:prstGeom>
            <a:ln w="28575">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GB"/>
            </a:p>
          </p:txBody>
        </p:sp>
        <p:sp>
          <p:nvSpPr>
            <p:cNvPr id="12" name="TextBox 11">
              <a:extLst>
                <a:ext uri="{FF2B5EF4-FFF2-40B4-BE49-F238E27FC236}">
                  <a16:creationId xmlns:a16="http://schemas.microsoft.com/office/drawing/2014/main" id="{C5BA07B1-D560-4CB5-94DA-CEFCDB377CD5}"/>
                </a:ext>
              </a:extLst>
            </p:cNvPr>
            <p:cNvSpPr txBox="1"/>
            <p:nvPr/>
          </p:nvSpPr>
          <p:spPr>
            <a:xfrm>
              <a:off x="323528" y="5097233"/>
              <a:ext cx="2520280" cy="957378"/>
            </a:xfrm>
            <a:prstGeom prst="rect">
              <a:avLst/>
            </a:prstGeom>
            <a:noFill/>
          </p:spPr>
          <p:txBody>
            <a:bodyPr wrap="square" rtlCol="0">
              <a:spAutoFit/>
            </a:bodyPr>
            <a:lstStyle/>
            <a:p>
              <a:pPr algn="ctr"/>
              <a:r>
                <a:rPr lang="en-US" b="1" dirty="0">
                  <a:solidFill>
                    <a:srgbClr val="FF0000"/>
                  </a:solidFill>
                  <a:latin typeface="Comic Sans MS" panose="030F0702030302020204" pitchFamily="66" charset="0"/>
                </a:rPr>
                <a:t>Running a total </a:t>
              </a:r>
              <a:r>
                <a:rPr lang="en-US" b="1">
                  <a:solidFill>
                    <a:srgbClr val="FF0000"/>
                  </a:solidFill>
                  <a:latin typeface="Comic Sans MS" panose="030F0702030302020204" pitchFamily="66" charset="0"/>
                </a:rPr>
                <a:t>of 5 </a:t>
              </a:r>
              <a:r>
                <a:rPr lang="en-US" b="1" dirty="0">
                  <a:solidFill>
                    <a:srgbClr val="FF0000"/>
                  </a:solidFill>
                  <a:latin typeface="Comic Sans MS" panose="030F0702030302020204" pitchFamily="66" charset="0"/>
                </a:rPr>
                <a:t>Laboratory Experiments</a:t>
              </a:r>
              <a:endParaRPr lang="en-GB" b="1" dirty="0">
                <a:solidFill>
                  <a:srgbClr val="FF0000"/>
                </a:solidFill>
                <a:latin typeface="Comic Sans MS" panose="030F0702030302020204" pitchFamily="66" charset="0"/>
              </a:endParaRPr>
            </a:p>
          </p:txBody>
        </p:sp>
        <p:sp>
          <p:nvSpPr>
            <p:cNvPr id="13" name="TextBox 12">
              <a:extLst>
                <a:ext uri="{FF2B5EF4-FFF2-40B4-BE49-F238E27FC236}">
                  <a16:creationId xmlns:a16="http://schemas.microsoft.com/office/drawing/2014/main" id="{6441A839-7D16-4EC8-A339-FFDB640B6DB6}"/>
                </a:ext>
              </a:extLst>
            </p:cNvPr>
            <p:cNvSpPr txBox="1"/>
            <p:nvPr/>
          </p:nvSpPr>
          <p:spPr>
            <a:xfrm>
              <a:off x="3351480" y="3320039"/>
              <a:ext cx="2808312" cy="1531805"/>
            </a:xfrm>
            <a:prstGeom prst="rect">
              <a:avLst/>
            </a:prstGeom>
            <a:noFill/>
          </p:spPr>
          <p:txBody>
            <a:bodyPr wrap="square" rtlCol="0">
              <a:spAutoFit/>
            </a:bodyPr>
            <a:lstStyle/>
            <a:p>
              <a:pPr algn="ctr"/>
              <a:r>
                <a:rPr lang="en-US" b="1" dirty="0">
                  <a:solidFill>
                    <a:srgbClr val="FF0000"/>
                  </a:solidFill>
                  <a:latin typeface="Comic Sans MS" panose="030F0702030302020204" pitchFamily="66" charset="0"/>
                </a:rPr>
                <a:t>Carrying out several sample analysis using </a:t>
              </a:r>
              <a:r>
                <a:rPr lang="en-US" sz="1600" dirty="0">
                  <a:solidFill>
                    <a:srgbClr val="FF0000"/>
                  </a:solidFill>
                </a:rPr>
                <a:t>various</a:t>
              </a:r>
              <a:r>
                <a:rPr lang="en-US" b="1" dirty="0">
                  <a:solidFill>
                    <a:srgbClr val="FF0000"/>
                  </a:solidFill>
                  <a:latin typeface="Comic Sans MS" panose="030F0702030302020204" pitchFamily="66" charset="0"/>
                </a:rPr>
                <a:t> analyzing machines.</a:t>
              </a:r>
              <a:endParaRPr lang="en-GB" b="1" dirty="0">
                <a:solidFill>
                  <a:srgbClr val="FF0000"/>
                </a:solidFill>
                <a:latin typeface="Comic Sans MS" panose="030F0702030302020204" pitchFamily="66" charset="0"/>
              </a:endParaRPr>
            </a:p>
          </p:txBody>
        </p:sp>
        <p:sp>
          <p:nvSpPr>
            <p:cNvPr id="14" name="TextBox 13">
              <a:extLst>
                <a:ext uri="{FF2B5EF4-FFF2-40B4-BE49-F238E27FC236}">
                  <a16:creationId xmlns:a16="http://schemas.microsoft.com/office/drawing/2014/main" id="{FEEADBE3-662F-4481-B5BA-27A00EC92C25}"/>
                </a:ext>
              </a:extLst>
            </p:cNvPr>
            <p:cNvSpPr txBox="1"/>
            <p:nvPr/>
          </p:nvSpPr>
          <p:spPr>
            <a:xfrm>
              <a:off x="6352674" y="2090359"/>
              <a:ext cx="2774386" cy="1244591"/>
            </a:xfrm>
            <a:prstGeom prst="rect">
              <a:avLst/>
            </a:prstGeom>
            <a:noFill/>
          </p:spPr>
          <p:txBody>
            <a:bodyPr wrap="square" rtlCol="0">
              <a:spAutoFit/>
            </a:bodyPr>
            <a:lstStyle/>
            <a:p>
              <a:pPr algn="ctr"/>
              <a:r>
                <a:rPr lang="en-US" b="1" dirty="0">
                  <a:solidFill>
                    <a:srgbClr val="FF0000"/>
                  </a:solidFill>
                  <a:latin typeface="Comic Sans MS" panose="030F0702030302020204" pitchFamily="66" charset="0"/>
                </a:rPr>
                <a:t>Practical application of the theory to the field</a:t>
              </a:r>
              <a:endParaRPr lang="en-GB" b="1" dirty="0">
                <a:solidFill>
                  <a:srgbClr val="FF0000"/>
                </a:solidFill>
                <a:latin typeface="Comic Sans MS" panose="030F0702030302020204" pitchFamily="66" charset="0"/>
              </a:endParaRPr>
            </a:p>
          </p:txBody>
        </p:sp>
      </p:grpSp>
    </p:spTree>
    <p:extLst>
      <p:ext uri="{BB962C8B-B14F-4D97-AF65-F5344CB8AC3E}">
        <p14:creationId xmlns:p14="http://schemas.microsoft.com/office/powerpoint/2010/main" val="25243976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FB377F0B-978B-457A-94D3-0D8FB0B50110}"/>
              </a:ext>
            </a:extLst>
          </p:cNvPr>
          <p:cNvGrpSpPr/>
          <p:nvPr/>
        </p:nvGrpSpPr>
        <p:grpSpPr>
          <a:xfrm>
            <a:off x="-22358" y="299576"/>
            <a:ext cx="7462962" cy="4322853"/>
            <a:chOff x="-375026" y="231267"/>
            <a:chExt cx="7462962" cy="4322853"/>
          </a:xfrm>
        </p:grpSpPr>
        <p:sp>
          <p:nvSpPr>
            <p:cNvPr id="9" name="Rectangle 8">
              <a:extLst>
                <a:ext uri="{FF2B5EF4-FFF2-40B4-BE49-F238E27FC236}">
                  <a16:creationId xmlns:a16="http://schemas.microsoft.com/office/drawing/2014/main" id="{69360C9A-4254-4D1B-81D5-03385F1BB6DA}"/>
                </a:ext>
              </a:extLst>
            </p:cNvPr>
            <p:cNvSpPr/>
            <p:nvPr/>
          </p:nvSpPr>
          <p:spPr>
            <a:xfrm>
              <a:off x="1756622" y="231267"/>
              <a:ext cx="4659899" cy="50405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n-US" sz="3200" b="1" dirty="0">
                  <a:solidFill>
                    <a:srgbClr val="0070C0"/>
                  </a:solidFill>
                  <a:latin typeface="Algerian" panose="04020705040A02060702" pitchFamily="82" charset="0"/>
                </a:rPr>
                <a:t>EXPERIMENTAL DESIGN</a:t>
              </a:r>
              <a:endParaRPr lang="en-GB" sz="3200" b="1" dirty="0">
                <a:solidFill>
                  <a:srgbClr val="0070C0"/>
                </a:solidFill>
                <a:latin typeface="Algerian" panose="04020705040A02060702" pitchFamily="82" charset="0"/>
              </a:endParaRPr>
            </a:p>
          </p:txBody>
        </p:sp>
        <p:sp>
          <p:nvSpPr>
            <p:cNvPr id="10" name="Rectangle 9">
              <a:extLst>
                <a:ext uri="{FF2B5EF4-FFF2-40B4-BE49-F238E27FC236}">
                  <a16:creationId xmlns:a16="http://schemas.microsoft.com/office/drawing/2014/main" id="{3803D47F-4761-46C6-9718-0F0DF1DA4E9B}"/>
                </a:ext>
              </a:extLst>
            </p:cNvPr>
            <p:cNvSpPr/>
            <p:nvPr/>
          </p:nvSpPr>
          <p:spPr>
            <a:xfrm>
              <a:off x="182949" y="1627047"/>
              <a:ext cx="1897240" cy="4966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400" b="1" dirty="0">
                  <a:solidFill>
                    <a:srgbClr val="0070C0"/>
                  </a:solidFill>
                  <a:latin typeface="Comic Sans MS" panose="030F0702030302020204" pitchFamily="66" charset="0"/>
                </a:rPr>
                <a:t>Sample collection at Straw farm</a:t>
              </a:r>
              <a:endParaRPr lang="en-GB" sz="1400" b="1" dirty="0">
                <a:solidFill>
                  <a:srgbClr val="0070C0"/>
                </a:solidFill>
                <a:latin typeface="Comic Sans MS" panose="030F0702030302020204" pitchFamily="66" charset="0"/>
              </a:endParaRPr>
            </a:p>
          </p:txBody>
        </p:sp>
        <p:cxnSp>
          <p:nvCxnSpPr>
            <p:cNvPr id="11" name="Straight Connector 10">
              <a:extLst>
                <a:ext uri="{FF2B5EF4-FFF2-40B4-BE49-F238E27FC236}">
                  <a16:creationId xmlns:a16="http://schemas.microsoft.com/office/drawing/2014/main" id="{5AD9AE68-D71B-409F-B65A-E94B3073351E}"/>
                </a:ext>
              </a:extLst>
            </p:cNvPr>
            <p:cNvCxnSpPr/>
            <p:nvPr/>
          </p:nvCxnSpPr>
          <p:spPr>
            <a:xfrm>
              <a:off x="1085209" y="1181683"/>
              <a:ext cx="6002727" cy="11774"/>
            </a:xfrm>
            <a:prstGeom prst="line">
              <a:avLst/>
            </a:prstGeom>
            <a:ln w="19050"/>
          </p:spPr>
          <p:style>
            <a:lnRef idx="1">
              <a:schemeClr val="dk1"/>
            </a:lnRef>
            <a:fillRef idx="0">
              <a:schemeClr val="dk1"/>
            </a:fillRef>
            <a:effectRef idx="0">
              <a:schemeClr val="dk1"/>
            </a:effectRef>
            <a:fontRef idx="minor">
              <a:schemeClr val="tx1"/>
            </a:fontRef>
          </p:style>
        </p:cxnSp>
        <p:sp>
          <p:nvSpPr>
            <p:cNvPr id="12" name="Rectangle 11">
              <a:extLst>
                <a:ext uri="{FF2B5EF4-FFF2-40B4-BE49-F238E27FC236}">
                  <a16:creationId xmlns:a16="http://schemas.microsoft.com/office/drawing/2014/main" id="{89175EBB-58EB-4276-80CF-B1CF0979C807}"/>
                </a:ext>
              </a:extLst>
            </p:cNvPr>
            <p:cNvSpPr/>
            <p:nvPr/>
          </p:nvSpPr>
          <p:spPr>
            <a:xfrm>
              <a:off x="3091823" y="1617247"/>
              <a:ext cx="1566554" cy="74452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 b="1" dirty="0">
                  <a:solidFill>
                    <a:srgbClr val="0070C0"/>
                  </a:solidFill>
                  <a:latin typeface="Comic Sans MS" panose="030F0702030302020204" pitchFamily="66" charset="0"/>
                </a:rPr>
                <a:t>Stability Studies</a:t>
              </a:r>
            </a:p>
            <a:p>
              <a:pPr marL="285750" indent="-285750" algn="ctr">
                <a:buFont typeface="Wingdings" panose="05000000000000000000" pitchFamily="2" charset="2"/>
                <a:buChar char="Ø"/>
              </a:pPr>
              <a:r>
                <a:rPr lang="en-US" sz="1200" b="1" dirty="0">
                  <a:solidFill>
                    <a:srgbClr val="C00000"/>
                  </a:solidFill>
                  <a:latin typeface="Comic Sans MS" panose="030F0702030302020204" pitchFamily="66" charset="0"/>
                </a:rPr>
                <a:t>temperature, nutrient, pH, Oxygen, </a:t>
              </a:r>
              <a:r>
                <a:rPr lang="en-US" sz="1200" b="1" dirty="0" err="1">
                  <a:solidFill>
                    <a:srgbClr val="C00000"/>
                  </a:solidFill>
                  <a:latin typeface="Comic Sans MS" panose="030F0702030302020204" pitchFamily="66" charset="0"/>
                </a:rPr>
                <a:t>etc</a:t>
              </a:r>
              <a:r>
                <a:rPr lang="en-US" sz="1200" b="1" dirty="0">
                  <a:solidFill>
                    <a:srgbClr val="C00000"/>
                  </a:solidFill>
                  <a:latin typeface="Comic Sans MS" panose="030F0702030302020204" pitchFamily="66" charset="0"/>
                </a:rPr>
                <a:t> </a:t>
              </a:r>
              <a:endParaRPr lang="en-GB" sz="1200" b="1" dirty="0">
                <a:solidFill>
                  <a:srgbClr val="C00000"/>
                </a:solidFill>
                <a:latin typeface="Comic Sans MS" panose="030F0702030302020204" pitchFamily="66" charset="0"/>
              </a:endParaRPr>
            </a:p>
          </p:txBody>
        </p:sp>
        <p:sp>
          <p:nvSpPr>
            <p:cNvPr id="13" name="Rectangle 12">
              <a:extLst>
                <a:ext uri="{FF2B5EF4-FFF2-40B4-BE49-F238E27FC236}">
                  <a16:creationId xmlns:a16="http://schemas.microsoft.com/office/drawing/2014/main" id="{F82C2AED-DD76-4771-BA9F-FD7C5C7686DD}"/>
                </a:ext>
              </a:extLst>
            </p:cNvPr>
            <p:cNvSpPr/>
            <p:nvPr/>
          </p:nvSpPr>
          <p:spPr>
            <a:xfrm>
              <a:off x="-375026" y="3755188"/>
              <a:ext cx="2271215" cy="798932"/>
            </a:xfrm>
            <a:prstGeom prst="rect">
              <a:avLst/>
            </a:prstGeom>
          </p:spPr>
          <p:style>
            <a:lnRef idx="2">
              <a:schemeClr val="dk1"/>
            </a:lnRef>
            <a:fillRef idx="1">
              <a:schemeClr val="lt1"/>
            </a:fillRef>
            <a:effectRef idx="0">
              <a:schemeClr val="dk1"/>
            </a:effectRef>
            <a:fontRef idx="minor">
              <a:schemeClr val="dk1"/>
            </a:fontRef>
          </p:style>
          <p:txBody>
            <a:bodyPr rtlCol="0" anchor="b"/>
            <a:lstStyle/>
            <a:p>
              <a:pPr algn="ctr"/>
              <a:endParaRPr lang="en-US" sz="1600" dirty="0">
                <a:latin typeface="Comic Sans MS" panose="030F0702030302020204" pitchFamily="66" charset="0"/>
              </a:endParaRPr>
            </a:p>
            <a:p>
              <a:pPr algn="ctr"/>
              <a:r>
                <a:rPr lang="en-US" sz="1200" b="1" dirty="0">
                  <a:solidFill>
                    <a:schemeClr val="accent6">
                      <a:lumMod val="50000"/>
                    </a:schemeClr>
                  </a:solidFill>
                  <a:latin typeface="Comic Sans MS" panose="030F0702030302020204" pitchFamily="66" charset="0"/>
                </a:rPr>
                <a:t>Colony Characteristics of </a:t>
              </a:r>
              <a:r>
                <a:rPr lang="en-US" sz="1200" b="1" i="1" dirty="0">
                  <a:solidFill>
                    <a:schemeClr val="accent6">
                      <a:lumMod val="50000"/>
                    </a:schemeClr>
                  </a:solidFill>
                  <a:latin typeface="Comic Sans MS" panose="030F0702030302020204" pitchFamily="66" charset="0"/>
                </a:rPr>
                <a:t>white-rot fungus </a:t>
              </a:r>
              <a:r>
                <a:rPr lang="en-US" sz="1200" b="1" dirty="0">
                  <a:solidFill>
                    <a:schemeClr val="accent6">
                      <a:lumMod val="50000"/>
                    </a:schemeClr>
                  </a:solidFill>
                  <a:latin typeface="Comic Sans MS" panose="030F0702030302020204" pitchFamily="66" charset="0"/>
                </a:rPr>
                <a:t>showing degradation of crop straw </a:t>
              </a:r>
              <a:endParaRPr lang="en-GB" sz="1600" i="1" baseline="-25000" dirty="0">
                <a:latin typeface="Comic Sans MS" panose="030F0702030302020204" pitchFamily="66" charset="0"/>
              </a:endParaRPr>
            </a:p>
          </p:txBody>
        </p:sp>
        <p:cxnSp>
          <p:nvCxnSpPr>
            <p:cNvPr id="14" name="Straight Connector 13">
              <a:extLst>
                <a:ext uri="{FF2B5EF4-FFF2-40B4-BE49-F238E27FC236}">
                  <a16:creationId xmlns:a16="http://schemas.microsoft.com/office/drawing/2014/main" id="{5FA46A76-45A6-4562-BA27-D2572630C2BA}"/>
                </a:ext>
              </a:extLst>
            </p:cNvPr>
            <p:cNvCxnSpPr/>
            <p:nvPr/>
          </p:nvCxnSpPr>
          <p:spPr>
            <a:xfrm>
              <a:off x="1740764" y="2492896"/>
              <a:ext cx="0" cy="352096"/>
            </a:xfrm>
            <a:prstGeom prst="line">
              <a:avLst/>
            </a:prstGeom>
            <a:ln w="12700"/>
          </p:spPr>
          <p:style>
            <a:lnRef idx="1">
              <a:schemeClr val="dk1"/>
            </a:lnRef>
            <a:fillRef idx="0">
              <a:schemeClr val="dk1"/>
            </a:fillRef>
            <a:effectRef idx="0">
              <a:schemeClr val="dk1"/>
            </a:effectRef>
            <a:fontRef idx="minor">
              <a:schemeClr val="tx1"/>
            </a:fontRef>
          </p:style>
        </p:cxnSp>
        <p:cxnSp>
          <p:nvCxnSpPr>
            <p:cNvPr id="15" name="Straight Connector 14">
              <a:extLst>
                <a:ext uri="{FF2B5EF4-FFF2-40B4-BE49-F238E27FC236}">
                  <a16:creationId xmlns:a16="http://schemas.microsoft.com/office/drawing/2014/main" id="{2808B80D-CB5C-4245-BA92-D71FD3CC07DB}"/>
                </a:ext>
              </a:extLst>
            </p:cNvPr>
            <p:cNvCxnSpPr/>
            <p:nvPr/>
          </p:nvCxnSpPr>
          <p:spPr>
            <a:xfrm>
              <a:off x="6286661" y="2492896"/>
              <a:ext cx="0" cy="352096"/>
            </a:xfrm>
            <a:prstGeom prst="line">
              <a:avLst/>
            </a:prstGeom>
            <a:ln w="12700"/>
          </p:spPr>
          <p:style>
            <a:lnRef idx="1">
              <a:schemeClr val="dk1"/>
            </a:lnRef>
            <a:fillRef idx="0">
              <a:schemeClr val="dk1"/>
            </a:fillRef>
            <a:effectRef idx="0">
              <a:schemeClr val="dk1"/>
            </a:effectRef>
            <a:fontRef idx="minor">
              <a:schemeClr val="tx1"/>
            </a:fontRef>
          </p:style>
        </p:cxnSp>
        <p:sp>
          <p:nvSpPr>
            <p:cNvPr id="16" name="Rectangle 15">
              <a:extLst>
                <a:ext uri="{FF2B5EF4-FFF2-40B4-BE49-F238E27FC236}">
                  <a16:creationId xmlns:a16="http://schemas.microsoft.com/office/drawing/2014/main" id="{ED846E4E-6537-49AA-BF0F-777764437F24}"/>
                </a:ext>
              </a:extLst>
            </p:cNvPr>
            <p:cNvSpPr/>
            <p:nvPr/>
          </p:nvSpPr>
          <p:spPr>
            <a:xfrm>
              <a:off x="2518602" y="2827926"/>
              <a:ext cx="2468838" cy="87606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600" b="1" dirty="0">
                  <a:solidFill>
                    <a:srgbClr val="FF0000"/>
                  </a:solidFill>
                  <a:latin typeface="Comic Sans MS" panose="030F0702030302020204" pitchFamily="66" charset="0"/>
                </a:rPr>
                <a:t>Characterization of </a:t>
              </a:r>
              <a:r>
                <a:rPr lang="en-US" sz="1600" b="1" dirty="0" err="1">
                  <a:solidFill>
                    <a:srgbClr val="FF0000"/>
                  </a:solidFill>
                  <a:latin typeface="Comic Sans MS" panose="030F0702030302020204" pitchFamily="66" charset="0"/>
                </a:rPr>
                <a:t>Biosurfactant</a:t>
              </a:r>
              <a:endParaRPr lang="en-GB" sz="1600" b="1" baseline="-25000" dirty="0">
                <a:solidFill>
                  <a:srgbClr val="FF0000"/>
                </a:solidFill>
                <a:latin typeface="Comic Sans MS" panose="030F0702030302020204" pitchFamily="66" charset="0"/>
              </a:endParaRPr>
            </a:p>
          </p:txBody>
        </p:sp>
        <p:cxnSp>
          <p:nvCxnSpPr>
            <p:cNvPr id="17" name="Straight Connector 16">
              <a:extLst>
                <a:ext uri="{FF2B5EF4-FFF2-40B4-BE49-F238E27FC236}">
                  <a16:creationId xmlns:a16="http://schemas.microsoft.com/office/drawing/2014/main" id="{A3F0A946-AFDF-4B9B-B370-53D59AF33EBB}"/>
                </a:ext>
              </a:extLst>
            </p:cNvPr>
            <p:cNvCxnSpPr/>
            <p:nvPr/>
          </p:nvCxnSpPr>
          <p:spPr>
            <a:xfrm>
              <a:off x="5076056" y="760500"/>
              <a:ext cx="0" cy="432957"/>
            </a:xfrm>
            <a:prstGeom prst="line">
              <a:avLst/>
            </a:prstGeom>
            <a:ln w="12700"/>
          </p:spPr>
          <p:style>
            <a:lnRef idx="1">
              <a:schemeClr val="dk1"/>
            </a:lnRef>
            <a:fillRef idx="0">
              <a:schemeClr val="dk1"/>
            </a:fillRef>
            <a:effectRef idx="0">
              <a:schemeClr val="dk1"/>
            </a:effectRef>
            <a:fontRef idx="minor">
              <a:schemeClr val="tx1"/>
            </a:fontRef>
          </p:style>
        </p:cxnSp>
        <p:cxnSp>
          <p:nvCxnSpPr>
            <p:cNvPr id="18" name="Straight Connector 17">
              <a:extLst>
                <a:ext uri="{FF2B5EF4-FFF2-40B4-BE49-F238E27FC236}">
                  <a16:creationId xmlns:a16="http://schemas.microsoft.com/office/drawing/2014/main" id="{D74D4261-BEDE-4233-A285-E23E57CD4747}"/>
                </a:ext>
              </a:extLst>
            </p:cNvPr>
            <p:cNvCxnSpPr/>
            <p:nvPr/>
          </p:nvCxnSpPr>
          <p:spPr>
            <a:xfrm>
              <a:off x="7087936" y="1204309"/>
              <a:ext cx="0" cy="422738"/>
            </a:xfrm>
            <a:prstGeom prst="line">
              <a:avLst/>
            </a:prstGeom>
            <a:ln w="12700"/>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FE491DE6-3C3B-4996-A2AA-B76C0CA81715}"/>
                </a:ext>
              </a:extLst>
            </p:cNvPr>
            <p:cNvCxnSpPr/>
            <p:nvPr/>
          </p:nvCxnSpPr>
          <p:spPr>
            <a:xfrm>
              <a:off x="4028569" y="1204309"/>
              <a:ext cx="0" cy="422738"/>
            </a:xfrm>
            <a:prstGeom prst="line">
              <a:avLst/>
            </a:prstGeom>
            <a:ln w="12700"/>
          </p:spPr>
          <p:style>
            <a:lnRef idx="1">
              <a:schemeClr val="dk1"/>
            </a:lnRef>
            <a:fillRef idx="0">
              <a:schemeClr val="dk1"/>
            </a:fillRef>
            <a:effectRef idx="0">
              <a:schemeClr val="dk1"/>
            </a:effectRef>
            <a:fontRef idx="minor">
              <a:schemeClr val="tx1"/>
            </a:fontRef>
          </p:style>
        </p:cxnSp>
        <p:cxnSp>
          <p:nvCxnSpPr>
            <p:cNvPr id="20" name="Straight Connector 19">
              <a:extLst>
                <a:ext uri="{FF2B5EF4-FFF2-40B4-BE49-F238E27FC236}">
                  <a16:creationId xmlns:a16="http://schemas.microsoft.com/office/drawing/2014/main" id="{2C5CC1A4-FEAE-49E9-9251-03E38F272295}"/>
                </a:ext>
              </a:extLst>
            </p:cNvPr>
            <p:cNvCxnSpPr/>
            <p:nvPr/>
          </p:nvCxnSpPr>
          <p:spPr>
            <a:xfrm>
              <a:off x="1082923" y="1181683"/>
              <a:ext cx="0" cy="422738"/>
            </a:xfrm>
            <a:prstGeom prst="line">
              <a:avLst/>
            </a:prstGeom>
            <a:ln w="12700"/>
          </p:spPr>
          <p:style>
            <a:lnRef idx="1">
              <a:schemeClr val="dk1"/>
            </a:lnRef>
            <a:fillRef idx="0">
              <a:schemeClr val="dk1"/>
            </a:fillRef>
            <a:effectRef idx="0">
              <a:schemeClr val="dk1"/>
            </a:effectRef>
            <a:fontRef idx="minor">
              <a:schemeClr val="tx1"/>
            </a:fontRef>
          </p:style>
        </p:cxnSp>
      </p:grpSp>
      <p:sp>
        <p:nvSpPr>
          <p:cNvPr id="21" name="TextBox 20">
            <a:extLst>
              <a:ext uri="{FF2B5EF4-FFF2-40B4-BE49-F238E27FC236}">
                <a16:creationId xmlns:a16="http://schemas.microsoft.com/office/drawing/2014/main" id="{636BFE8C-D693-413D-8FC9-A241BE066ABE}"/>
              </a:ext>
            </a:extLst>
          </p:cNvPr>
          <p:cNvSpPr txBox="1"/>
          <p:nvPr/>
        </p:nvSpPr>
        <p:spPr>
          <a:xfrm>
            <a:off x="7812360" y="6463958"/>
            <a:ext cx="1331640" cy="369332"/>
          </a:xfrm>
          <a:prstGeom prst="rect">
            <a:avLst/>
          </a:prstGeom>
          <a:solidFill>
            <a:schemeClr val="bg1"/>
          </a:solidFill>
        </p:spPr>
        <p:txBody>
          <a:bodyPr wrap="square" rtlCol="0">
            <a:spAutoFit/>
          </a:bodyPr>
          <a:lstStyle/>
          <a:p>
            <a:endParaRPr lang="en-US" dirty="0"/>
          </a:p>
        </p:txBody>
      </p:sp>
      <p:graphicFrame>
        <p:nvGraphicFramePr>
          <p:cNvPr id="22" name="Diagram 21">
            <a:extLst>
              <a:ext uri="{FF2B5EF4-FFF2-40B4-BE49-F238E27FC236}">
                <a16:creationId xmlns:a16="http://schemas.microsoft.com/office/drawing/2014/main" id="{3914D7AF-4FDF-4B03-BD43-A575ADFE6FE2}"/>
              </a:ext>
            </a:extLst>
          </p:cNvPr>
          <p:cNvGraphicFramePr/>
          <p:nvPr>
            <p:extLst>
              <p:ext uri="{D42A27DB-BD31-4B8C-83A1-F6EECF244321}">
                <p14:modId xmlns:p14="http://schemas.microsoft.com/office/powerpoint/2010/main" val="2637388737"/>
              </p:ext>
            </p:extLst>
          </p:nvPr>
        </p:nvGraphicFramePr>
        <p:xfrm>
          <a:off x="818722" y="2254670"/>
          <a:ext cx="478165" cy="4120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4" name="Picture 23" descr="Screen Clipping">
            <a:extLst>
              <a:ext uri="{FF2B5EF4-FFF2-40B4-BE49-F238E27FC236}">
                <a16:creationId xmlns:a16="http://schemas.microsoft.com/office/drawing/2014/main" id="{8EC1A937-401E-4A62-B7CA-98EF1A8FC1D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557912" y="1665743"/>
            <a:ext cx="1818017" cy="1274162"/>
          </a:xfrm>
          <a:prstGeom prst="rect">
            <a:avLst/>
          </a:prstGeom>
        </p:spPr>
      </p:pic>
      <p:cxnSp>
        <p:nvCxnSpPr>
          <p:cNvPr id="25" name="Straight Connector 24">
            <a:extLst>
              <a:ext uri="{FF2B5EF4-FFF2-40B4-BE49-F238E27FC236}">
                <a16:creationId xmlns:a16="http://schemas.microsoft.com/office/drawing/2014/main" id="{1A56E60D-290F-4C0D-85B6-BCA713EA3583}"/>
              </a:ext>
            </a:extLst>
          </p:cNvPr>
          <p:cNvCxnSpPr/>
          <p:nvPr/>
        </p:nvCxnSpPr>
        <p:spPr>
          <a:xfrm>
            <a:off x="5005540" y="2036824"/>
            <a:ext cx="1547521" cy="0"/>
          </a:xfrm>
          <a:prstGeom prst="line">
            <a:avLst/>
          </a:prstGeom>
        </p:spPr>
        <p:style>
          <a:lnRef idx="2">
            <a:schemeClr val="dk1"/>
          </a:lnRef>
          <a:fillRef idx="0">
            <a:schemeClr val="dk1"/>
          </a:fillRef>
          <a:effectRef idx="1">
            <a:schemeClr val="dk1"/>
          </a:effectRef>
          <a:fontRef idx="minor">
            <a:schemeClr val="tx1"/>
          </a:fontRef>
        </p:style>
      </p:cxnSp>
      <p:cxnSp>
        <p:nvCxnSpPr>
          <p:cNvPr id="26" name="Straight Connector 25">
            <a:extLst>
              <a:ext uri="{FF2B5EF4-FFF2-40B4-BE49-F238E27FC236}">
                <a16:creationId xmlns:a16="http://schemas.microsoft.com/office/drawing/2014/main" id="{ACBE3885-DF7F-4E94-A2FB-16E98470741C}"/>
              </a:ext>
            </a:extLst>
          </p:cNvPr>
          <p:cNvCxnSpPr>
            <a:stCxn id="10" idx="3"/>
          </p:cNvCxnSpPr>
          <p:nvPr/>
        </p:nvCxnSpPr>
        <p:spPr>
          <a:xfrm>
            <a:off x="2432857" y="1943656"/>
            <a:ext cx="1011633" cy="0"/>
          </a:xfrm>
          <a:prstGeom prst="line">
            <a:avLst/>
          </a:prstGeom>
        </p:spPr>
        <p:style>
          <a:lnRef idx="2">
            <a:schemeClr val="dk1"/>
          </a:lnRef>
          <a:fillRef idx="0">
            <a:schemeClr val="dk1"/>
          </a:fillRef>
          <a:effectRef idx="1">
            <a:schemeClr val="dk1"/>
          </a:effectRef>
          <a:fontRef idx="minor">
            <a:schemeClr val="tx1"/>
          </a:fontRef>
        </p:style>
      </p:cxnSp>
      <p:sp>
        <p:nvSpPr>
          <p:cNvPr id="27" name="Right Arrow 75">
            <a:extLst>
              <a:ext uri="{FF2B5EF4-FFF2-40B4-BE49-F238E27FC236}">
                <a16:creationId xmlns:a16="http://schemas.microsoft.com/office/drawing/2014/main" id="{7CD42DED-6C53-4A72-A179-B474612433A4}"/>
              </a:ext>
            </a:extLst>
          </p:cNvPr>
          <p:cNvSpPr/>
          <p:nvPr/>
        </p:nvSpPr>
        <p:spPr>
          <a:xfrm rot="18945377">
            <a:off x="4365345" y="2562441"/>
            <a:ext cx="486450" cy="211344"/>
          </a:xfrm>
          <a:prstGeom prst="rightArrow">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8" name="Right Arrow 76">
            <a:extLst>
              <a:ext uri="{FF2B5EF4-FFF2-40B4-BE49-F238E27FC236}">
                <a16:creationId xmlns:a16="http://schemas.microsoft.com/office/drawing/2014/main" id="{19F94BBD-5177-439B-9BDA-7DE88147B047}"/>
              </a:ext>
            </a:extLst>
          </p:cNvPr>
          <p:cNvSpPr/>
          <p:nvPr/>
        </p:nvSpPr>
        <p:spPr>
          <a:xfrm rot="19637246">
            <a:off x="5547312" y="2614526"/>
            <a:ext cx="526203" cy="221560"/>
          </a:xfrm>
          <a:prstGeom prst="rightArrow">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pic>
        <p:nvPicPr>
          <p:cNvPr id="29" name="Picture 28" descr="Screen Clipping">
            <a:extLst>
              <a:ext uri="{FF2B5EF4-FFF2-40B4-BE49-F238E27FC236}">
                <a16:creationId xmlns:a16="http://schemas.microsoft.com/office/drawing/2014/main" id="{B89404AA-A2DF-434B-8A22-46FEE494ADD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527897" y="3025615"/>
            <a:ext cx="1825414" cy="119734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0" name="Right Arrow 78">
            <a:extLst>
              <a:ext uri="{FF2B5EF4-FFF2-40B4-BE49-F238E27FC236}">
                <a16:creationId xmlns:a16="http://schemas.microsoft.com/office/drawing/2014/main" id="{5F627759-289A-4826-9044-C9F0E1D04C24}"/>
              </a:ext>
            </a:extLst>
          </p:cNvPr>
          <p:cNvSpPr/>
          <p:nvPr/>
        </p:nvSpPr>
        <p:spPr>
          <a:xfrm rot="366301">
            <a:off x="5744338" y="3399884"/>
            <a:ext cx="486450" cy="255080"/>
          </a:xfrm>
          <a:prstGeom prst="rightArrow">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1" name="Right Arrow 79">
            <a:extLst>
              <a:ext uri="{FF2B5EF4-FFF2-40B4-BE49-F238E27FC236}">
                <a16:creationId xmlns:a16="http://schemas.microsoft.com/office/drawing/2014/main" id="{41639DBF-1615-43E8-A488-362302C3EBB7}"/>
              </a:ext>
            </a:extLst>
          </p:cNvPr>
          <p:cNvSpPr/>
          <p:nvPr/>
        </p:nvSpPr>
        <p:spPr>
          <a:xfrm rot="5400000">
            <a:off x="1035092" y="4772767"/>
            <a:ext cx="475206" cy="138704"/>
          </a:xfrm>
          <a:prstGeom prst="rightArrow">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4" name="TextBox 33">
            <a:extLst>
              <a:ext uri="{FF2B5EF4-FFF2-40B4-BE49-F238E27FC236}">
                <a16:creationId xmlns:a16="http://schemas.microsoft.com/office/drawing/2014/main" id="{B65A8257-1378-4285-AB74-1550F12A4A50}"/>
              </a:ext>
            </a:extLst>
          </p:cNvPr>
          <p:cNvSpPr txBox="1"/>
          <p:nvPr/>
        </p:nvSpPr>
        <p:spPr>
          <a:xfrm>
            <a:off x="107504" y="5984533"/>
            <a:ext cx="3753296" cy="646331"/>
          </a:xfrm>
          <a:prstGeom prst="rect">
            <a:avLst/>
          </a:prstGeom>
          <a:noFill/>
          <a:ln>
            <a:solidFill>
              <a:schemeClr val="tx1"/>
            </a:solidFill>
          </a:ln>
        </p:spPr>
        <p:txBody>
          <a:bodyPr wrap="square" rtlCol="0">
            <a:spAutoFit/>
          </a:bodyPr>
          <a:lstStyle/>
          <a:p>
            <a:r>
              <a:rPr lang="en-US" dirty="0">
                <a:solidFill>
                  <a:srgbClr val="00B050"/>
                </a:solidFill>
              </a:rPr>
              <a:t>Foam indicator of </a:t>
            </a:r>
            <a:r>
              <a:rPr lang="en-US" dirty="0" err="1">
                <a:solidFill>
                  <a:srgbClr val="00B050"/>
                </a:solidFill>
              </a:rPr>
              <a:t>Lingnin</a:t>
            </a:r>
            <a:r>
              <a:rPr lang="en-US" dirty="0">
                <a:solidFill>
                  <a:srgbClr val="00B050"/>
                </a:solidFill>
              </a:rPr>
              <a:t>-degrading metabolites. </a:t>
            </a:r>
          </a:p>
        </p:txBody>
      </p:sp>
      <p:sp>
        <p:nvSpPr>
          <p:cNvPr id="35" name="Right Arrow 85">
            <a:extLst>
              <a:ext uri="{FF2B5EF4-FFF2-40B4-BE49-F238E27FC236}">
                <a16:creationId xmlns:a16="http://schemas.microsoft.com/office/drawing/2014/main" id="{E3F9C874-3CB3-47C7-94B7-1A0FE1639630}"/>
              </a:ext>
            </a:extLst>
          </p:cNvPr>
          <p:cNvSpPr/>
          <p:nvPr/>
        </p:nvSpPr>
        <p:spPr>
          <a:xfrm rot="18949894">
            <a:off x="1720463" y="4495141"/>
            <a:ext cx="2125245" cy="333694"/>
          </a:xfrm>
          <a:prstGeom prst="rightArrow">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6" name="Right Arrow 86">
            <a:extLst>
              <a:ext uri="{FF2B5EF4-FFF2-40B4-BE49-F238E27FC236}">
                <a16:creationId xmlns:a16="http://schemas.microsoft.com/office/drawing/2014/main" id="{9F0449BA-EC09-4232-B70D-50A02C757C5F}"/>
              </a:ext>
            </a:extLst>
          </p:cNvPr>
          <p:cNvSpPr/>
          <p:nvPr/>
        </p:nvSpPr>
        <p:spPr>
          <a:xfrm>
            <a:off x="2090832" y="5663409"/>
            <a:ext cx="1793982" cy="166840"/>
          </a:xfrm>
          <a:prstGeom prst="rightArrow">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7" name="TextBox 36">
            <a:extLst>
              <a:ext uri="{FF2B5EF4-FFF2-40B4-BE49-F238E27FC236}">
                <a16:creationId xmlns:a16="http://schemas.microsoft.com/office/drawing/2014/main" id="{992E8631-1C56-4818-9091-E352668A90BC}"/>
              </a:ext>
            </a:extLst>
          </p:cNvPr>
          <p:cNvSpPr txBox="1"/>
          <p:nvPr/>
        </p:nvSpPr>
        <p:spPr>
          <a:xfrm>
            <a:off x="5428723" y="6484756"/>
            <a:ext cx="3259457" cy="369332"/>
          </a:xfrm>
          <a:prstGeom prst="rect">
            <a:avLst/>
          </a:prstGeom>
          <a:noFill/>
        </p:spPr>
        <p:txBody>
          <a:bodyPr wrap="square" rtlCol="0">
            <a:spAutoFit/>
          </a:bodyPr>
          <a:lstStyle/>
          <a:p>
            <a:r>
              <a:rPr lang="en-US" dirty="0">
                <a:latin typeface="Comic Sans MS" panose="030F0702030302020204" pitchFamily="66" charset="0"/>
              </a:rPr>
              <a:t>(A total of 8 experiments)</a:t>
            </a:r>
          </a:p>
        </p:txBody>
      </p:sp>
      <p:pic>
        <p:nvPicPr>
          <p:cNvPr id="39" name="Picture 38">
            <a:extLst>
              <a:ext uri="{FF2B5EF4-FFF2-40B4-BE49-F238E27FC236}">
                <a16:creationId xmlns:a16="http://schemas.microsoft.com/office/drawing/2014/main" id="{82AABA05-976D-441E-82E3-A80DE53B430C}"/>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flipH="1">
            <a:off x="228606" y="2561204"/>
            <a:ext cx="2020249" cy="1144905"/>
          </a:xfrm>
          <a:prstGeom prst="rect">
            <a:avLst/>
          </a:prstGeom>
        </p:spPr>
      </p:pic>
      <p:pic>
        <p:nvPicPr>
          <p:cNvPr id="41" name="Picture 40">
            <a:extLst>
              <a:ext uri="{FF2B5EF4-FFF2-40B4-BE49-F238E27FC236}">
                <a16:creationId xmlns:a16="http://schemas.microsoft.com/office/drawing/2014/main" id="{A6D7DD7C-C39B-445D-BB5C-4B2007BF9C08}"/>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07505" y="4953000"/>
            <a:ext cx="1873696" cy="907742"/>
          </a:xfrm>
          <a:prstGeom prst="rect">
            <a:avLst/>
          </a:prstGeom>
        </p:spPr>
      </p:pic>
      <p:pic>
        <p:nvPicPr>
          <p:cNvPr id="32" name="Picture 31" descr="Image result for experimental design for white rot fungi used to inhibit algae bloom">
            <a:extLst>
              <a:ext uri="{FF2B5EF4-FFF2-40B4-BE49-F238E27FC236}">
                <a16:creationId xmlns:a16="http://schemas.microsoft.com/office/drawing/2014/main" id="{592CF10D-C646-440F-9657-A2ADAA8DE203}"/>
              </a:ext>
            </a:extLst>
          </p:cNvPr>
          <p:cNvPicPr/>
          <p:nvPr/>
        </p:nvPicPr>
        <p:blipFill>
          <a:blip r:embed="rId12"/>
          <a:srcRect/>
          <a:stretch>
            <a:fillRect/>
          </a:stretch>
        </p:blipFill>
        <p:spPr bwMode="auto">
          <a:xfrm>
            <a:off x="4724400" y="4308673"/>
            <a:ext cx="4191000" cy="1854775"/>
          </a:xfrm>
          <a:prstGeom prst="rect">
            <a:avLst/>
          </a:prstGeom>
          <a:noFill/>
          <a:ln w="9525">
            <a:noFill/>
            <a:miter lim="800000"/>
            <a:headEnd/>
            <a:tailEnd/>
          </a:ln>
        </p:spPr>
      </p:pic>
    </p:spTree>
    <p:extLst>
      <p:ext uri="{BB962C8B-B14F-4D97-AF65-F5344CB8AC3E}">
        <p14:creationId xmlns:p14="http://schemas.microsoft.com/office/powerpoint/2010/main" val="24487049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D60C8D-3D8F-43E9-9193-768B9BB2529A}"/>
              </a:ext>
            </a:extLst>
          </p:cNvPr>
          <p:cNvSpPr>
            <a:spLocks noGrp="1"/>
          </p:cNvSpPr>
          <p:nvPr>
            <p:ph type="title"/>
          </p:nvPr>
        </p:nvSpPr>
        <p:spPr>
          <a:xfrm>
            <a:off x="685347" y="381001"/>
            <a:ext cx="7765321" cy="457199"/>
          </a:xfrm>
        </p:spPr>
        <p:txBody>
          <a:bodyPr>
            <a:normAutofit/>
          </a:bodyPr>
          <a:lstStyle/>
          <a:p>
            <a:r>
              <a:rPr lang="en-US" sz="2800" dirty="0">
                <a:solidFill>
                  <a:srgbClr val="0070C0"/>
                </a:solidFill>
                <a:latin typeface="Algerian" panose="04020705040A02060702" pitchFamily="82" charset="0"/>
              </a:rPr>
              <a:t>EXPERIMENTAL PROCEDURE</a:t>
            </a:r>
          </a:p>
        </p:txBody>
      </p:sp>
      <p:sp>
        <p:nvSpPr>
          <p:cNvPr id="3" name="Content Placeholder 2">
            <a:extLst>
              <a:ext uri="{FF2B5EF4-FFF2-40B4-BE49-F238E27FC236}">
                <a16:creationId xmlns:a16="http://schemas.microsoft.com/office/drawing/2014/main" id="{AE8F09D9-473C-400E-9BB1-519D1E9AC1D7}"/>
              </a:ext>
            </a:extLst>
          </p:cNvPr>
          <p:cNvSpPr>
            <a:spLocks noGrp="1"/>
          </p:cNvSpPr>
          <p:nvPr>
            <p:ph idx="1"/>
          </p:nvPr>
        </p:nvSpPr>
        <p:spPr>
          <a:xfrm>
            <a:off x="685346" y="1066801"/>
            <a:ext cx="7765322" cy="4724400"/>
          </a:xfrm>
        </p:spPr>
        <p:txBody>
          <a:bodyPr>
            <a:normAutofit/>
          </a:bodyPr>
          <a:lstStyle/>
          <a:p>
            <a:pPr>
              <a:buFont typeface="Wingdings" panose="05000000000000000000" pitchFamily="2" charset="2"/>
              <a:buChar char="Ø"/>
            </a:pPr>
            <a:r>
              <a:rPr lang="en-US" dirty="0"/>
              <a:t>Wood straw will be collected from oil seed, rice and barley farmers, cut into 2mm size, washed, dried and preserved for culturing.</a:t>
            </a:r>
          </a:p>
          <a:p>
            <a:pPr>
              <a:buFont typeface="Wingdings" panose="05000000000000000000" pitchFamily="2" charset="2"/>
              <a:buChar char="Ø"/>
            </a:pPr>
            <a:r>
              <a:rPr lang="en-US" dirty="0"/>
              <a:t>Fungi that will be used to degrade the straw will be  purchased from a company in china </a:t>
            </a:r>
          </a:p>
          <a:p>
            <a:pPr>
              <a:buFont typeface="Wingdings" panose="05000000000000000000" pitchFamily="2" charset="2"/>
              <a:buChar char="Ø"/>
            </a:pPr>
            <a:r>
              <a:rPr lang="en-US" dirty="0"/>
              <a:t>The fungi will be placed on potato dextrose agar(PDA) liquid medium for shaking culture at 120 rpm, at 25</a:t>
            </a:r>
            <a:r>
              <a:rPr lang="en-US" baseline="30000" dirty="0"/>
              <a:t>o</a:t>
            </a:r>
            <a:r>
              <a:rPr lang="en-US" dirty="0"/>
              <a:t>C, for 5 h’ and nutrients added.</a:t>
            </a:r>
          </a:p>
          <a:p>
            <a:pPr>
              <a:buFont typeface="Wingdings" panose="05000000000000000000" pitchFamily="2" charset="2"/>
              <a:buChar char="Ø"/>
            </a:pPr>
            <a:r>
              <a:rPr lang="en-US" dirty="0"/>
              <a:t>The laccase activities will be defined and calculated using a total antioxidant capacity assay kit with rapid ABTS method.</a:t>
            </a:r>
          </a:p>
          <a:p>
            <a:pPr>
              <a:buFont typeface="Wingdings" panose="05000000000000000000" pitchFamily="2" charset="2"/>
              <a:buChar char="Ø"/>
            </a:pPr>
            <a:r>
              <a:rPr lang="en-US" dirty="0"/>
              <a:t>All experiments  will be conducted in triplicate. The control flasks will be prepared with the addition of 2% milli Q water.</a:t>
            </a:r>
          </a:p>
          <a:p>
            <a:pPr>
              <a:buFont typeface="Wingdings" panose="05000000000000000000" pitchFamily="2" charset="2"/>
              <a:buChar char="Ø"/>
            </a:pPr>
            <a:endParaRPr lang="en-US" dirty="0"/>
          </a:p>
          <a:p>
            <a:endParaRPr lang="en-US" dirty="0"/>
          </a:p>
        </p:txBody>
      </p:sp>
    </p:spTree>
    <p:extLst>
      <p:ext uri="{BB962C8B-B14F-4D97-AF65-F5344CB8AC3E}">
        <p14:creationId xmlns:p14="http://schemas.microsoft.com/office/powerpoint/2010/main" val="1793551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AFFEBC-915B-4366-8C92-344EFD7A9E5C}"/>
              </a:ext>
            </a:extLst>
          </p:cNvPr>
          <p:cNvSpPr>
            <a:spLocks noGrp="1"/>
          </p:cNvSpPr>
          <p:nvPr>
            <p:ph type="title"/>
          </p:nvPr>
        </p:nvSpPr>
        <p:spPr>
          <a:xfrm>
            <a:off x="822960" y="286605"/>
            <a:ext cx="7543800" cy="551595"/>
          </a:xfrm>
        </p:spPr>
        <p:txBody>
          <a:bodyPr>
            <a:normAutofit/>
          </a:bodyPr>
          <a:lstStyle/>
          <a:p>
            <a:r>
              <a:rPr lang="en-US" sz="2400" dirty="0">
                <a:latin typeface="Algerian" panose="04020705040A02060702" pitchFamily="82" charset="0"/>
              </a:rPr>
              <a:t>                        </a:t>
            </a:r>
            <a:r>
              <a:rPr lang="en-US" sz="2400" dirty="0">
                <a:solidFill>
                  <a:srgbClr val="0070C0"/>
                </a:solidFill>
                <a:latin typeface="Algerian" panose="04020705040A02060702" pitchFamily="82" charset="0"/>
              </a:rPr>
              <a:t>Statistical analysis </a:t>
            </a:r>
          </a:p>
        </p:txBody>
      </p:sp>
      <p:sp>
        <p:nvSpPr>
          <p:cNvPr id="3" name="Content Placeholder 2">
            <a:extLst>
              <a:ext uri="{FF2B5EF4-FFF2-40B4-BE49-F238E27FC236}">
                <a16:creationId xmlns:a16="http://schemas.microsoft.com/office/drawing/2014/main" id="{7B68EF61-308A-4E6F-8318-3D5D6F1802DB}"/>
              </a:ext>
            </a:extLst>
          </p:cNvPr>
          <p:cNvSpPr>
            <a:spLocks noGrp="1"/>
          </p:cNvSpPr>
          <p:nvPr>
            <p:ph idx="1"/>
          </p:nvPr>
        </p:nvSpPr>
        <p:spPr>
          <a:xfrm>
            <a:off x="822959" y="1066800"/>
            <a:ext cx="7543801" cy="4802294"/>
          </a:xfrm>
        </p:spPr>
        <p:txBody>
          <a:bodyPr/>
          <a:lstStyle/>
          <a:p>
            <a:r>
              <a:rPr lang="en-US" dirty="0"/>
              <a:t> </a:t>
            </a:r>
          </a:p>
          <a:p>
            <a:pPr>
              <a:buFont typeface="Wingdings" panose="05000000000000000000" pitchFamily="2" charset="2"/>
              <a:buChar char="Ø"/>
            </a:pPr>
            <a:r>
              <a:rPr lang="en-US" dirty="0"/>
              <a:t>The numbers of </a:t>
            </a:r>
            <a:r>
              <a:rPr lang="en-US" dirty="0" err="1"/>
              <a:t>funfi</a:t>
            </a:r>
            <a:r>
              <a:rPr lang="en-US" dirty="0"/>
              <a:t> CFUs and the  total  numbers  of cells will be estimated per gram dry weight of straw, and log transformed using the formula log10 (n11).</a:t>
            </a:r>
          </a:p>
          <a:p>
            <a:pPr>
              <a:buFont typeface="Wingdings" panose="05000000000000000000" pitchFamily="2" charset="2"/>
              <a:buChar char="Ø"/>
            </a:pPr>
            <a:r>
              <a:rPr lang="en-US" dirty="0"/>
              <a:t>The significance of treatment effects will be tested with the nonparametric </a:t>
            </a:r>
            <a:r>
              <a:rPr lang="en-US" dirty="0" err="1"/>
              <a:t>Kruskall</a:t>
            </a:r>
            <a:r>
              <a:rPr lang="en-US" dirty="0"/>
              <a:t>–Wallis test at a probability level of 0.05 because of high variability of fungi in some treatments e.g. oil seed straw by white-rot fungi.</a:t>
            </a:r>
          </a:p>
          <a:p>
            <a:pPr>
              <a:buFont typeface="Wingdings" panose="05000000000000000000" pitchFamily="2" charset="2"/>
              <a:buChar char="Ø"/>
            </a:pPr>
            <a:r>
              <a:rPr lang="en-US" dirty="0"/>
              <a:t> The effect of colonization of wood straws by basidiomycetes on the relative abundance of different bacterial families in the randomly picked subsets of cultured bacteria will be tested for significance (P  0.05) with parametric or nonparametric (</a:t>
            </a:r>
            <a:r>
              <a:rPr lang="en-US" dirty="0" err="1"/>
              <a:t>Kruskall</a:t>
            </a:r>
            <a:r>
              <a:rPr lang="en-US" dirty="0"/>
              <a:t>–Wallis)  ANOVA  depending  </a:t>
            </a:r>
            <a:r>
              <a:rPr lang="en-US"/>
              <a:t>on  their  homogeneity.</a:t>
            </a:r>
            <a:endParaRPr lang="en-US" dirty="0"/>
          </a:p>
          <a:p>
            <a:pPr>
              <a:buFont typeface="Wingdings" panose="05000000000000000000" pitchFamily="2" charset="2"/>
              <a:buChar char="Ø"/>
            </a:pPr>
            <a:endParaRPr lang="en-US" dirty="0"/>
          </a:p>
        </p:txBody>
      </p:sp>
    </p:spTree>
    <p:extLst>
      <p:ext uri="{BB962C8B-B14F-4D97-AF65-F5344CB8AC3E}">
        <p14:creationId xmlns:p14="http://schemas.microsoft.com/office/powerpoint/2010/main" val="10696281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E86529-054E-4E9B-B850-A221612B390A}"/>
              </a:ext>
            </a:extLst>
          </p:cNvPr>
          <p:cNvSpPr>
            <a:spLocks noGrp="1"/>
          </p:cNvSpPr>
          <p:nvPr>
            <p:ph type="title"/>
          </p:nvPr>
        </p:nvSpPr>
        <p:spPr>
          <a:xfrm>
            <a:off x="1676400" y="274638"/>
            <a:ext cx="7010400" cy="563562"/>
          </a:xfrm>
        </p:spPr>
        <p:txBody>
          <a:bodyPr>
            <a:normAutofit/>
          </a:bodyPr>
          <a:lstStyle/>
          <a:p>
            <a:r>
              <a:rPr lang="en-US" sz="2800" dirty="0">
                <a:solidFill>
                  <a:srgbClr val="0070C0"/>
                </a:solidFill>
                <a:latin typeface="Algerian" panose="04020705040A02060702" pitchFamily="82" charset="0"/>
              </a:rPr>
              <a:t>EXPECTED OUTCOME</a:t>
            </a:r>
          </a:p>
        </p:txBody>
      </p:sp>
      <p:sp>
        <p:nvSpPr>
          <p:cNvPr id="3" name="Content Placeholder 2">
            <a:extLst>
              <a:ext uri="{FF2B5EF4-FFF2-40B4-BE49-F238E27FC236}">
                <a16:creationId xmlns:a16="http://schemas.microsoft.com/office/drawing/2014/main" id="{463BBFD8-A002-4432-9A01-40E1FC418BDF}"/>
              </a:ext>
            </a:extLst>
          </p:cNvPr>
          <p:cNvSpPr>
            <a:spLocks noGrp="1"/>
          </p:cNvSpPr>
          <p:nvPr>
            <p:ph idx="1"/>
          </p:nvPr>
        </p:nvSpPr>
        <p:spPr>
          <a:xfrm>
            <a:off x="152400" y="838200"/>
            <a:ext cx="8534400" cy="5745162"/>
          </a:xfrm>
        </p:spPr>
        <p:txBody>
          <a:bodyPr>
            <a:normAutofit/>
          </a:bodyPr>
          <a:lstStyle/>
          <a:p>
            <a:pPr marL="0" indent="0">
              <a:buNone/>
            </a:pPr>
            <a:r>
              <a:rPr lang="en-US" sz="2400" i="1" dirty="0">
                <a:solidFill>
                  <a:srgbClr val="0070C0"/>
                </a:solidFill>
              </a:rPr>
              <a:t>At the end of the research, expected include but not limited to:</a:t>
            </a:r>
          </a:p>
          <a:p>
            <a:pPr>
              <a:buFont typeface="Wingdings" panose="05000000000000000000" pitchFamily="2" charset="2"/>
              <a:buChar char="Ø"/>
            </a:pPr>
            <a:r>
              <a:rPr lang="en-US" sz="2200" dirty="0"/>
              <a:t>It is expected that there is going to be a temporal relationship that exists between </a:t>
            </a:r>
            <a:r>
              <a:rPr lang="en-US" sz="2200" dirty="0" err="1"/>
              <a:t>Lingninolytic</a:t>
            </a:r>
            <a:r>
              <a:rPr lang="en-US" sz="2200" dirty="0"/>
              <a:t> activities: that H</a:t>
            </a:r>
            <a:r>
              <a:rPr lang="en-US" sz="2200" baseline="-25000" dirty="0"/>
              <a:t>2</a:t>
            </a:r>
            <a:r>
              <a:rPr lang="en-US" sz="2200" dirty="0"/>
              <a:t>O</a:t>
            </a:r>
            <a:r>
              <a:rPr lang="en-US" sz="2200" baseline="-25000" dirty="0"/>
              <a:t>2</a:t>
            </a:r>
            <a:r>
              <a:rPr lang="en-US" sz="2200" dirty="0"/>
              <a:t> plays an integrated role in lignin degradation.</a:t>
            </a:r>
          </a:p>
          <a:p>
            <a:pPr>
              <a:buFont typeface="Wingdings" panose="05000000000000000000" pitchFamily="2" charset="2"/>
              <a:buChar char="Ø"/>
            </a:pPr>
            <a:r>
              <a:rPr lang="en-US" sz="2200" dirty="0"/>
              <a:t>The nitrate, phosphate and trace metal concentrations in the medium is expected to regulate the Lignin degradation as well as H</a:t>
            </a:r>
            <a:r>
              <a:rPr lang="en-US" sz="2200" baseline="-25000" dirty="0"/>
              <a:t>2</a:t>
            </a:r>
            <a:r>
              <a:rPr lang="en-US" sz="2200" dirty="0"/>
              <a:t>O</a:t>
            </a:r>
            <a:r>
              <a:rPr lang="en-US" sz="2200" baseline="-25000" dirty="0"/>
              <a:t>2</a:t>
            </a:r>
            <a:r>
              <a:rPr lang="en-US" sz="2200" dirty="0"/>
              <a:t> production in a similar fashion.</a:t>
            </a:r>
          </a:p>
          <a:p>
            <a:pPr>
              <a:buFont typeface="Wingdings" panose="05000000000000000000" pitchFamily="2" charset="2"/>
              <a:buChar char="Ø"/>
            </a:pPr>
            <a:r>
              <a:rPr lang="en-US" sz="2200" dirty="0"/>
              <a:t>Less period required to accomplish the program.</a:t>
            </a:r>
          </a:p>
          <a:p>
            <a:pPr>
              <a:buFont typeface="Wingdings" panose="05000000000000000000" pitchFamily="2" charset="2"/>
              <a:buChar char="Ø"/>
            </a:pPr>
            <a:r>
              <a:rPr lang="en-US" sz="2200" dirty="0"/>
              <a:t>Optimum remediation performance with low cost and more environmental friendly project executed</a:t>
            </a:r>
          </a:p>
          <a:p>
            <a:endParaRPr lang="en-US" dirty="0"/>
          </a:p>
        </p:txBody>
      </p:sp>
    </p:spTree>
    <p:extLst>
      <p:ext uri="{BB962C8B-B14F-4D97-AF65-F5344CB8AC3E}">
        <p14:creationId xmlns:p14="http://schemas.microsoft.com/office/powerpoint/2010/main" val="29562347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A360D2-6C81-4372-94CC-2BB8A76F3530}"/>
              </a:ext>
            </a:extLst>
          </p:cNvPr>
          <p:cNvSpPr>
            <a:spLocks noGrp="1"/>
          </p:cNvSpPr>
          <p:nvPr>
            <p:ph type="title"/>
          </p:nvPr>
        </p:nvSpPr>
        <p:spPr>
          <a:xfrm>
            <a:off x="685347" y="609601"/>
            <a:ext cx="7765321" cy="609599"/>
          </a:xfrm>
        </p:spPr>
        <p:txBody>
          <a:bodyPr>
            <a:normAutofit/>
          </a:bodyPr>
          <a:lstStyle/>
          <a:p>
            <a:r>
              <a:rPr lang="en-US" sz="2800" dirty="0">
                <a:solidFill>
                  <a:srgbClr val="0070C0"/>
                </a:solidFill>
                <a:latin typeface="Algerian" panose="04020705040A02060702" pitchFamily="82" charset="0"/>
              </a:rPr>
              <a:t>GRAPHICAL ABSTRACT</a:t>
            </a:r>
          </a:p>
        </p:txBody>
      </p:sp>
      <p:pic>
        <p:nvPicPr>
          <p:cNvPr id="5" name="Content Placeholder 4">
            <a:extLst>
              <a:ext uri="{FF2B5EF4-FFF2-40B4-BE49-F238E27FC236}">
                <a16:creationId xmlns:a16="http://schemas.microsoft.com/office/drawing/2014/main" id="{42E0E5F1-DBB9-48BB-8A29-EB0D65F9BA6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295400"/>
            <a:ext cx="8077200" cy="5410200"/>
          </a:xfrm>
        </p:spPr>
      </p:pic>
    </p:spTree>
    <p:extLst>
      <p:ext uri="{BB962C8B-B14F-4D97-AF65-F5344CB8AC3E}">
        <p14:creationId xmlns:p14="http://schemas.microsoft.com/office/powerpoint/2010/main" val="25633091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F886B4-C35D-4FBB-A5B3-88CFD5D76FBC}"/>
              </a:ext>
            </a:extLst>
          </p:cNvPr>
          <p:cNvSpPr>
            <a:spLocks noGrp="1"/>
          </p:cNvSpPr>
          <p:nvPr>
            <p:ph type="title"/>
          </p:nvPr>
        </p:nvSpPr>
        <p:spPr>
          <a:xfrm>
            <a:off x="1752600" y="364253"/>
            <a:ext cx="8229600" cy="725075"/>
          </a:xfrm>
        </p:spPr>
        <p:txBody>
          <a:bodyPr>
            <a:normAutofit/>
          </a:bodyPr>
          <a:lstStyle/>
          <a:p>
            <a:r>
              <a:rPr lang="en-US" sz="2800" dirty="0">
                <a:solidFill>
                  <a:srgbClr val="0070C0"/>
                </a:solidFill>
                <a:latin typeface="Algerian" panose="04020705040A02060702" pitchFamily="82" charset="0"/>
              </a:rPr>
              <a:t>REFERENCES</a:t>
            </a:r>
          </a:p>
        </p:txBody>
      </p:sp>
      <p:graphicFrame>
        <p:nvGraphicFramePr>
          <p:cNvPr id="7" name="Content Placeholder 6">
            <a:extLst>
              <a:ext uri="{FF2B5EF4-FFF2-40B4-BE49-F238E27FC236}">
                <a16:creationId xmlns:a16="http://schemas.microsoft.com/office/drawing/2014/main" id="{9253DAE4-5E80-466C-94B1-02E632521AD2}"/>
              </a:ext>
            </a:extLst>
          </p:cNvPr>
          <p:cNvGraphicFramePr>
            <a:graphicFrameLocks noGrp="1" noChangeAspect="1"/>
          </p:cNvGraphicFramePr>
          <p:nvPr>
            <p:ph idx="1"/>
            <p:extLst>
              <p:ext uri="{D42A27DB-BD31-4B8C-83A1-F6EECF244321}">
                <p14:modId xmlns:p14="http://schemas.microsoft.com/office/powerpoint/2010/main" val="600798076"/>
              </p:ext>
            </p:extLst>
          </p:nvPr>
        </p:nvGraphicFramePr>
        <p:xfrm>
          <a:off x="990599" y="487727"/>
          <a:ext cx="7915275" cy="601601"/>
        </p:xfrm>
        <a:graphic>
          <a:graphicData uri="http://schemas.openxmlformats.org/presentationml/2006/ole">
            <mc:AlternateContent xmlns:mc="http://schemas.openxmlformats.org/markup-compatibility/2006">
              <mc:Choice xmlns:v="urn:schemas-microsoft-com:vml" Requires="v">
                <p:oleObj spid="_x0000_s4139" name="Document" r:id="rId3" imgW="5936010" imgH="2698825" progId="Word.Document.12">
                  <p:embed/>
                </p:oleObj>
              </mc:Choice>
              <mc:Fallback>
                <p:oleObj name="Document" r:id="rId3" imgW="5936010" imgH="2698825" progId="Word.Document.12">
                  <p:embed/>
                  <p:pic>
                    <p:nvPicPr>
                      <p:cNvPr id="0" name=""/>
                      <p:cNvPicPr/>
                      <p:nvPr/>
                    </p:nvPicPr>
                    <p:blipFill>
                      <a:blip r:embed="rId4"/>
                      <a:stretch>
                        <a:fillRect/>
                      </a:stretch>
                    </p:blipFill>
                    <p:spPr>
                      <a:xfrm>
                        <a:off x="990599" y="487727"/>
                        <a:ext cx="7915275" cy="601601"/>
                      </a:xfrm>
                      <a:prstGeom prst="rect">
                        <a:avLst/>
                      </a:prstGeom>
                    </p:spPr>
                  </p:pic>
                </p:oleObj>
              </mc:Fallback>
            </mc:AlternateContent>
          </a:graphicData>
        </a:graphic>
      </p:graphicFrame>
      <p:sp>
        <p:nvSpPr>
          <p:cNvPr id="8" name="Rectangle 7">
            <a:extLst>
              <a:ext uri="{FF2B5EF4-FFF2-40B4-BE49-F238E27FC236}">
                <a16:creationId xmlns:a16="http://schemas.microsoft.com/office/drawing/2014/main" id="{29DD14EB-3982-4428-866F-07B1D4F4D562}"/>
              </a:ext>
            </a:extLst>
          </p:cNvPr>
          <p:cNvSpPr/>
          <p:nvPr/>
        </p:nvSpPr>
        <p:spPr>
          <a:xfrm>
            <a:off x="304800" y="3918190"/>
            <a:ext cx="8310563" cy="1225977"/>
          </a:xfrm>
          <a:prstGeom prst="rect">
            <a:avLst/>
          </a:prstGeom>
        </p:spPr>
        <p:txBody>
          <a:bodyPr wrap="square">
            <a:spAutoFit/>
          </a:bodyPr>
          <a:lstStyle/>
          <a:p>
            <a:pPr marL="285750" indent="-285750">
              <a:buFont typeface="Wingdings" panose="05000000000000000000" pitchFamily="2" charset="2"/>
              <a:buChar char="Ø"/>
            </a:pPr>
            <a:r>
              <a:rPr lang="en-US" spc="-20" dirty="0" err="1">
                <a:latin typeface="Times New Roman" panose="02020603050405020304" pitchFamily="18" charset="0"/>
                <a:ea typeface="Times New Roman" panose="02020603050405020304" pitchFamily="18" charset="0"/>
                <a:cs typeface="Times New Roman" panose="02020603050405020304" pitchFamily="18" charset="0"/>
              </a:rPr>
              <a:t>G</a:t>
            </a:r>
            <a:r>
              <a:rPr lang="en-US" dirty="0" err="1">
                <a:latin typeface="Times New Roman" panose="02020603050405020304" pitchFamily="18" charset="0"/>
                <a:ea typeface="Times New Roman" panose="02020603050405020304" pitchFamily="18" charset="0"/>
                <a:cs typeface="Times New Roman" panose="02020603050405020304" pitchFamily="18" charset="0"/>
              </a:rPr>
              <a:t>u</a:t>
            </a:r>
            <a:r>
              <a:rPr lang="en-US" spc="-20" dirty="0" err="1">
                <a:latin typeface="Times New Roman" panose="02020603050405020304" pitchFamily="18" charset="0"/>
                <a:ea typeface="Times New Roman" panose="02020603050405020304" pitchFamily="18" charset="0"/>
                <a:cs typeface="Times New Roman" panose="02020603050405020304" pitchFamily="18" charset="0"/>
              </a:rPr>
              <a:t>o</a:t>
            </a:r>
            <a:r>
              <a:rPr lang="en-US" dirty="0" err="1">
                <a:latin typeface="Times New Roman" panose="02020603050405020304" pitchFamily="18" charset="0"/>
                <a:ea typeface="Times New Roman" panose="02020603050405020304" pitchFamily="18" charset="0"/>
                <a:cs typeface="Times New Roman" panose="02020603050405020304" pitchFamily="18" charset="0"/>
              </a:rPr>
              <a:t>m</a:t>
            </a:r>
            <a:r>
              <a:rPr lang="en-US" spc="-25" dirty="0" err="1">
                <a:latin typeface="Times New Roman" panose="02020603050405020304" pitchFamily="18" charset="0"/>
                <a:ea typeface="Times New Roman" panose="02020603050405020304" pitchFamily="18" charset="0"/>
                <a:cs typeface="Times New Roman" panose="02020603050405020304" pitchFamily="18" charset="0"/>
              </a:rPr>
              <a:t>i</a:t>
            </a:r>
            <a:r>
              <a:rPr lang="en-US" spc="-15" dirty="0" err="1">
                <a:latin typeface="Times New Roman" panose="02020603050405020304" pitchFamily="18" charset="0"/>
                <a:ea typeface="Times New Roman" panose="02020603050405020304" pitchFamily="18" charset="0"/>
                <a:cs typeface="Times New Roman" panose="02020603050405020304" pitchFamily="18" charset="0"/>
              </a:rPr>
              <a:t>n</a:t>
            </a:r>
            <a:r>
              <a:rPr lang="en-US" dirty="0" err="1">
                <a:latin typeface="Times New Roman" panose="02020603050405020304" pitchFamily="18" charset="0"/>
                <a:ea typeface="Times New Roman" panose="02020603050405020304" pitchFamily="18" charset="0"/>
                <a:cs typeface="Times New Roman" panose="02020603050405020304" pitchFamily="18" charset="0"/>
              </a:rPr>
              <a:t>g</a:t>
            </a:r>
            <a:r>
              <a:rPr lang="en-US" spc="-30"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a:latin typeface="Times New Roman" panose="02020603050405020304" pitchFamily="18" charset="0"/>
                <a:ea typeface="Times New Roman" panose="02020603050405020304" pitchFamily="18" charset="0"/>
                <a:cs typeface="Times New Roman" panose="02020603050405020304" pitchFamily="18" charset="0"/>
              </a:rPr>
              <a:t>Z</a:t>
            </a:r>
            <a:r>
              <a:rPr lang="en-US" spc="-25" dirty="0">
                <a:latin typeface="Times New Roman" panose="02020603050405020304" pitchFamily="18" charset="0"/>
                <a:ea typeface="Times New Roman" panose="02020603050405020304" pitchFamily="18" charset="0"/>
                <a:cs typeface="Times New Roman" panose="02020603050405020304" pitchFamily="18" charset="0"/>
              </a:rPr>
              <a:t>e</a:t>
            </a:r>
            <a:r>
              <a:rPr lang="en-US" dirty="0">
                <a:latin typeface="Times New Roman" panose="02020603050405020304" pitchFamily="18" charset="0"/>
                <a:ea typeface="Times New Roman" panose="02020603050405020304" pitchFamily="18" charset="0"/>
                <a:cs typeface="Times New Roman" panose="02020603050405020304" pitchFamily="18" charset="0"/>
              </a:rPr>
              <a:t>n</a:t>
            </a:r>
            <a:r>
              <a:rPr lang="en-US" spc="-25" dirty="0">
                <a:latin typeface="Times New Roman" panose="02020603050405020304" pitchFamily="18" charset="0"/>
                <a:ea typeface="Times New Roman" panose="02020603050405020304" pitchFamily="18" charset="0"/>
                <a:cs typeface="Times New Roman" panose="02020603050405020304" pitchFamily="18" charset="0"/>
              </a:rPr>
              <a:t>g</a:t>
            </a:r>
            <a:r>
              <a:rPr lang="en-US" dirty="0">
                <a:latin typeface="Times New Roman" panose="02020603050405020304" pitchFamily="18" charset="0"/>
                <a:ea typeface="Times New Roman" panose="02020603050405020304" pitchFamily="18" charset="0"/>
                <a:cs typeface="Times New Roman" panose="02020603050405020304" pitchFamily="18" charset="0"/>
              </a:rPr>
              <a:t>,</a:t>
            </a:r>
            <a:r>
              <a:rPr lang="en-US" spc="-35"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a:latin typeface="Times New Roman" panose="02020603050405020304" pitchFamily="18" charset="0"/>
                <a:ea typeface="Times New Roman" panose="02020603050405020304" pitchFamily="18" charset="0"/>
                <a:cs typeface="Times New Roman" panose="02020603050405020304" pitchFamily="18" charset="0"/>
              </a:rPr>
              <a:t>Pu</a:t>
            </a:r>
            <a:r>
              <a:rPr lang="en-US" spc="-45"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a:latin typeface="Times New Roman" panose="02020603050405020304" pitchFamily="18" charset="0"/>
                <a:ea typeface="Times New Roman" panose="02020603050405020304" pitchFamily="18" charset="0"/>
                <a:cs typeface="Times New Roman" panose="02020603050405020304" pitchFamily="18" charset="0"/>
              </a:rPr>
              <a:t>W</a:t>
            </a:r>
            <a:r>
              <a:rPr lang="en-US" spc="-20" dirty="0">
                <a:latin typeface="Times New Roman" panose="02020603050405020304" pitchFamily="18" charset="0"/>
                <a:ea typeface="Times New Roman" panose="02020603050405020304" pitchFamily="18" charset="0"/>
                <a:cs typeface="Times New Roman" panose="02020603050405020304" pitchFamily="18" charset="0"/>
              </a:rPr>
              <a:t>a</a:t>
            </a:r>
            <a:r>
              <a:rPr lang="en-US" dirty="0">
                <a:latin typeface="Times New Roman" panose="02020603050405020304" pitchFamily="18" charset="0"/>
                <a:ea typeface="Times New Roman" panose="02020603050405020304" pitchFamily="18" charset="0"/>
                <a:cs typeface="Times New Roman" panose="02020603050405020304" pitchFamily="18" charset="0"/>
              </a:rPr>
              <a:t>ng</a:t>
            </a:r>
            <a:r>
              <a:rPr lang="en-US" spc="-95"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a:latin typeface="Times New Roman" panose="02020603050405020304" pitchFamily="18" charset="0"/>
                <a:ea typeface="Times New Roman" panose="02020603050405020304" pitchFamily="18" charset="0"/>
                <a:cs typeface="Times New Roman" panose="02020603050405020304" pitchFamily="18" charset="0"/>
              </a:rPr>
              <a:t>,</a:t>
            </a:r>
            <a:r>
              <a:rPr lang="en-US" spc="-40"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a:latin typeface="Times New Roman" panose="02020603050405020304" pitchFamily="18" charset="0"/>
                <a:ea typeface="Times New Roman" panose="02020603050405020304" pitchFamily="18" charset="0"/>
                <a:cs typeface="Times New Roman" panose="02020603050405020304" pitchFamily="18" charset="0"/>
              </a:rPr>
              <a:t>Y</a:t>
            </a:r>
            <a:r>
              <a:rPr lang="en-US" spc="-30" dirty="0">
                <a:latin typeface="Times New Roman" panose="02020603050405020304" pitchFamily="18" charset="0"/>
                <a:ea typeface="Times New Roman" panose="02020603050405020304" pitchFamily="18" charset="0"/>
                <a:cs typeface="Times New Roman" panose="02020603050405020304" pitchFamily="18" charset="0"/>
              </a:rPr>
              <a:t>i</a:t>
            </a:r>
            <a:r>
              <a:rPr lang="en-US" dirty="0">
                <a:latin typeface="Times New Roman" panose="02020603050405020304" pitchFamily="18" charset="0"/>
                <a:ea typeface="Times New Roman" panose="02020603050405020304" pitchFamily="18" charset="0"/>
                <a:cs typeface="Times New Roman" panose="02020603050405020304" pitchFamily="18" charset="0"/>
              </a:rPr>
              <a:t>ng</a:t>
            </a:r>
            <a:r>
              <a:rPr lang="en-US" spc="-35" dirty="0">
                <a:latin typeface="Times New Roman" panose="02020603050405020304" pitchFamily="18" charset="0"/>
                <a:ea typeface="Times New Roman" panose="02020603050405020304" pitchFamily="18" charset="0"/>
                <a:cs typeface="Times New Roman" panose="02020603050405020304" pitchFamily="18" charset="0"/>
              </a:rPr>
              <a:t> </a:t>
            </a:r>
            <a:r>
              <a:rPr lang="en-US" spc="-15" dirty="0">
                <a:latin typeface="Times New Roman" panose="02020603050405020304" pitchFamily="18" charset="0"/>
                <a:ea typeface="Times New Roman" panose="02020603050405020304" pitchFamily="18" charset="0"/>
                <a:cs typeface="Times New Roman" panose="02020603050405020304" pitchFamily="18" charset="0"/>
              </a:rPr>
              <a:t>Wa</a:t>
            </a:r>
            <a:r>
              <a:rPr lang="en-US" dirty="0">
                <a:latin typeface="Times New Roman" panose="02020603050405020304" pitchFamily="18" charset="0"/>
                <a:ea typeface="Times New Roman" panose="02020603050405020304" pitchFamily="18" charset="0"/>
                <a:cs typeface="Times New Roman" panose="02020603050405020304" pitchFamily="18" charset="0"/>
              </a:rPr>
              <a:t>ng (2015</a:t>
            </a:r>
            <a:r>
              <a:rPr lang="en-US"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Algicidal efﬁciency and mechanism of </a:t>
            </a:r>
            <a:r>
              <a:rPr lang="en-US" i="1" dirty="0" err="1">
                <a:latin typeface="Times New Roman" panose="02020603050405020304" pitchFamily="18" charset="0"/>
                <a:cs typeface="Times New Roman" panose="02020603050405020304" pitchFamily="18" charset="0"/>
              </a:rPr>
              <a:t>Phanerochaete</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chrysosporium</a:t>
            </a:r>
            <a:r>
              <a:rPr lang="en-US" i="1"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against harmful algal bloom species, </a:t>
            </a:r>
            <a:r>
              <a:rPr lang="en-US" i="1" dirty="0">
                <a:latin typeface="Times New Roman" panose="02020603050405020304" pitchFamily="18" charset="0"/>
                <a:cs typeface="Times New Roman" panose="02020603050405020304" pitchFamily="18" charset="0"/>
              </a:rPr>
              <a:t>algal research. 12:182-190.</a:t>
            </a:r>
          </a:p>
          <a:p>
            <a:pPr marL="72390" marR="0">
              <a:spcBef>
                <a:spcPts val="185"/>
              </a:spcBef>
              <a:spcAft>
                <a:spcPts val="0"/>
              </a:spcAft>
            </a:pPr>
            <a:endParaRPr lang="en-US" dirty="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9" name="Rectangle 8">
            <a:extLst>
              <a:ext uri="{FF2B5EF4-FFF2-40B4-BE49-F238E27FC236}">
                <a16:creationId xmlns:a16="http://schemas.microsoft.com/office/drawing/2014/main" id="{3BD6DD3D-796C-41B2-A76A-DBF33E3873A4}"/>
              </a:ext>
            </a:extLst>
          </p:cNvPr>
          <p:cNvSpPr/>
          <p:nvPr/>
        </p:nvSpPr>
        <p:spPr>
          <a:xfrm>
            <a:off x="77081" y="3266111"/>
            <a:ext cx="9000067" cy="974626"/>
          </a:xfrm>
          <a:prstGeom prst="rect">
            <a:avLst/>
          </a:prstGeom>
        </p:spPr>
        <p:txBody>
          <a:bodyPr wrap="square">
            <a:spAutoFit/>
          </a:bodyPr>
          <a:lstStyle/>
          <a:p>
            <a:pPr marL="285750" indent="-285750">
              <a:buFont typeface="Wingdings" panose="05000000000000000000" pitchFamily="2" charset="2"/>
              <a:buChar char="Ø"/>
            </a:pPr>
            <a:r>
              <a:rPr lang="en-US" dirty="0">
                <a:latin typeface="Times New Roman" panose="02020603050405020304" pitchFamily="18" charset="0"/>
                <a:ea typeface="Times New Roman" panose="02020603050405020304" pitchFamily="18" charset="0"/>
                <a:cs typeface="Times New Roman" panose="02020603050405020304" pitchFamily="18" charset="0"/>
              </a:rPr>
              <a:t>MICHAEL  H.</a:t>
            </a:r>
            <a:r>
              <a:rPr lang="en-US" spc="195"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a:latin typeface="Times New Roman" panose="02020603050405020304" pitchFamily="18" charset="0"/>
                <a:ea typeface="Times New Roman" panose="02020603050405020304" pitchFamily="18" charset="0"/>
                <a:cs typeface="Times New Roman" panose="02020603050405020304" pitchFamily="18" charset="0"/>
              </a:rPr>
              <a:t>GOLD</a:t>
            </a:r>
            <a:r>
              <a:rPr lang="en-US" spc="195" dirty="0">
                <a:latin typeface="Times New Roman" panose="02020603050405020304" pitchFamily="18" charset="0"/>
                <a:ea typeface="Times New Roman" panose="02020603050405020304" pitchFamily="18" charset="0"/>
                <a:cs typeface="Times New Roman" panose="02020603050405020304" pitchFamily="18" charset="0"/>
              </a:rPr>
              <a:t> </a:t>
            </a:r>
            <a:r>
              <a:rPr lang="en-US" sz="800" dirty="0">
                <a:latin typeface="Times New Roman" panose="02020603050405020304" pitchFamily="18" charset="0"/>
                <a:ea typeface="Times New Roman" panose="02020603050405020304" pitchFamily="18" charset="0"/>
                <a:cs typeface="Times New Roman" panose="02020603050405020304" pitchFamily="18" charset="0"/>
              </a:rPr>
              <a:t>AND </a:t>
            </a:r>
            <a:r>
              <a:rPr lang="en-US" sz="800" spc="70"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a:latin typeface="Times New Roman" panose="02020603050405020304" pitchFamily="18" charset="0"/>
                <a:ea typeface="Times New Roman" panose="02020603050405020304" pitchFamily="18" charset="0"/>
                <a:cs typeface="Times New Roman" panose="02020603050405020304" pitchFamily="18" charset="0"/>
              </a:rPr>
              <a:t>MARGARET </a:t>
            </a:r>
            <a:r>
              <a:rPr lang="en-US" spc="45"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a:latin typeface="Times New Roman" panose="02020603050405020304" pitchFamily="18" charset="0"/>
                <a:ea typeface="Times New Roman" panose="02020603050405020304" pitchFamily="18" charset="0"/>
                <a:cs typeface="Times New Roman" panose="02020603050405020304" pitchFamily="18" charset="0"/>
              </a:rPr>
              <a:t>ALIC (1993) </a:t>
            </a:r>
            <a:r>
              <a:rPr lang="en-US" dirty="0">
                <a:latin typeface="Times New Roman" panose="02020603050405020304" pitchFamily="18" charset="0"/>
                <a:cs typeface="Times New Roman" panose="02020603050405020304" pitchFamily="18" charset="0"/>
              </a:rPr>
              <a:t>Molecular Biology of the Lignin-Degrading Basidiomycete </a:t>
            </a:r>
            <a:r>
              <a:rPr lang="en-US" i="1" dirty="0" err="1">
                <a:latin typeface="Times New Roman" panose="02020603050405020304" pitchFamily="18" charset="0"/>
                <a:cs typeface="Times New Roman" panose="02020603050405020304" pitchFamily="18" charset="0"/>
              </a:rPr>
              <a:t>Phanerochaete</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chrysosporium</a:t>
            </a:r>
            <a:r>
              <a:rPr lang="en-US" i="1" dirty="0">
                <a:latin typeface="Times New Roman" panose="02020603050405020304" pitchFamily="18" charset="0"/>
                <a:cs typeface="Times New Roman" panose="02020603050405020304" pitchFamily="18" charset="0"/>
              </a:rPr>
              <a:t> Microbial Rev. </a:t>
            </a:r>
            <a:r>
              <a:rPr lang="en-US" dirty="0">
                <a:latin typeface="Times New Roman" panose="02020603050405020304" pitchFamily="18" charset="0"/>
                <a:cs typeface="Times New Roman" panose="02020603050405020304" pitchFamily="18" charset="0"/>
              </a:rPr>
              <a:t>57(3):605-622.</a:t>
            </a:r>
          </a:p>
          <a:p>
            <a:pPr marL="1560195" marR="0">
              <a:spcBef>
                <a:spcPts val="375"/>
              </a:spcBef>
              <a:spcAft>
                <a:spcPts val="0"/>
              </a:spcAft>
            </a:pPr>
            <a:r>
              <a:rPr lang="en-US" dirty="0">
                <a:latin typeface="Times New Roman" panose="02020603050405020304" pitchFamily="18" charset="0"/>
                <a:ea typeface="Times New Roman" panose="02020603050405020304" pitchFamily="18" charset="0"/>
                <a:cs typeface="Times New Roman" panose="02020603050405020304" pitchFamily="18" charset="0"/>
              </a:rPr>
              <a:t> </a:t>
            </a:r>
          </a:p>
        </p:txBody>
      </p:sp>
      <p:sp>
        <p:nvSpPr>
          <p:cNvPr id="10" name="Rectangle 9">
            <a:extLst>
              <a:ext uri="{FF2B5EF4-FFF2-40B4-BE49-F238E27FC236}">
                <a16:creationId xmlns:a16="http://schemas.microsoft.com/office/drawing/2014/main" id="{033E1EE9-B9CF-49D3-8CCA-0B4D7CA98A06}"/>
              </a:ext>
            </a:extLst>
          </p:cNvPr>
          <p:cNvSpPr/>
          <p:nvPr/>
        </p:nvSpPr>
        <p:spPr>
          <a:xfrm>
            <a:off x="121354" y="2107573"/>
            <a:ext cx="8762823" cy="2400657"/>
          </a:xfrm>
          <a:prstGeom prst="rect">
            <a:avLst/>
          </a:prstGeom>
        </p:spPr>
        <p:txBody>
          <a:bodyPr wrap="square">
            <a:spAutoFit/>
          </a:bodyPr>
          <a:lstStyle/>
          <a:p>
            <a:pPr marL="285750" indent="-285750">
              <a:buFont typeface="Wingdings" panose="05000000000000000000" pitchFamily="2" charset="2"/>
              <a:buChar char="Ø"/>
            </a:pPr>
            <a:r>
              <a:rPr lang="en-US" dirty="0">
                <a:latin typeface="Times New Roman" panose="02020603050405020304" pitchFamily="18" charset="0"/>
                <a:ea typeface="Times New Roman" panose="02020603050405020304" pitchFamily="18" charset="0"/>
                <a:cs typeface="Times New Roman" panose="02020603050405020304" pitchFamily="18" charset="0"/>
              </a:rPr>
              <a:t>C.</a:t>
            </a:r>
            <a:r>
              <a:rPr lang="en-US" spc="50"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Adinarayana</a:t>
            </a:r>
            <a:r>
              <a:rPr lang="en-US" spc="230"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a:latin typeface="Times New Roman" panose="02020603050405020304" pitchFamily="18" charset="0"/>
                <a:ea typeface="Times New Roman" panose="02020603050405020304" pitchFamily="18" charset="0"/>
                <a:cs typeface="Times New Roman" panose="02020603050405020304" pitchFamily="18" charset="0"/>
              </a:rPr>
              <a:t>Reddy</a:t>
            </a:r>
            <a:r>
              <a:rPr lang="en-US" sz="2400" spc="120" dirty="0">
                <a:latin typeface="Times New Roman" panose="02020603050405020304" pitchFamily="18" charset="0"/>
                <a:ea typeface="Arial" panose="020B0604020202020204" pitchFamily="34" charset="0"/>
                <a:cs typeface="Times New Roman" panose="02020603050405020304" pitchFamily="18" charset="0"/>
              </a:rPr>
              <a:t> </a:t>
            </a:r>
            <a:r>
              <a:rPr lang="en-US" dirty="0">
                <a:latin typeface="Times New Roman" panose="02020603050405020304" pitchFamily="18" charset="0"/>
                <a:ea typeface="Times New Roman" panose="02020603050405020304" pitchFamily="18" charset="0"/>
                <a:cs typeface="Times New Roman" panose="02020603050405020304" pitchFamily="18" charset="0"/>
              </a:rPr>
              <a:t>and</a:t>
            </a:r>
            <a:r>
              <a:rPr lang="en-US" spc="140"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a:latin typeface="Times New Roman" panose="02020603050405020304" pitchFamily="18" charset="0"/>
                <a:ea typeface="Times New Roman" panose="02020603050405020304" pitchFamily="18" charset="0"/>
                <a:cs typeface="Times New Roman" panose="02020603050405020304" pitchFamily="18" charset="0"/>
              </a:rPr>
              <a:t>Trevor</a:t>
            </a:r>
            <a:r>
              <a:rPr lang="en-US" spc="145"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a:latin typeface="Times New Roman" panose="02020603050405020304" pitchFamily="18" charset="0"/>
                <a:ea typeface="Times New Roman" panose="02020603050405020304" pitchFamily="18" charset="0"/>
                <a:cs typeface="Times New Roman" panose="02020603050405020304" pitchFamily="18" charset="0"/>
              </a:rPr>
              <a:t>M. D'Souza (2014) </a:t>
            </a:r>
            <a:r>
              <a:rPr lang="en-US" dirty="0">
                <a:latin typeface="Times New Roman" panose="02020603050405020304" pitchFamily="18" charset="0"/>
                <a:cs typeface="Times New Roman" panose="02020603050405020304" pitchFamily="18" charset="0"/>
              </a:rPr>
              <a:t>Physiology and molecular biology of the lignin peroxidases of </a:t>
            </a:r>
            <a:r>
              <a:rPr lang="en-US" i="1" dirty="0" err="1">
                <a:latin typeface="Times New Roman" panose="02020603050405020304" pitchFamily="18" charset="0"/>
                <a:cs typeface="Times New Roman" panose="02020603050405020304" pitchFamily="18" charset="0"/>
              </a:rPr>
              <a:t>Phanerochaete</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chrysosporium</a:t>
            </a:r>
            <a:r>
              <a:rPr lang="en-US" i="1" dirty="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 </a:t>
            </a:r>
            <a:r>
              <a:rPr lang="en-US" i="1" dirty="0">
                <a:latin typeface="Times New Roman" panose="02020603050405020304" pitchFamily="18" charset="0"/>
                <a:cs typeface="Times New Roman" panose="02020603050405020304" pitchFamily="18" charset="0"/>
              </a:rPr>
              <a:t>FEMS Microbiology  Reviews 13:137-152.</a:t>
            </a:r>
          </a:p>
          <a:p>
            <a:pPr marL="285750" indent="-285750">
              <a:buFont typeface="Wingdings" panose="05000000000000000000" pitchFamily="2" charset="2"/>
              <a:buChar char="Ø"/>
            </a:pPr>
            <a:endParaRPr lang="en-US" i="1"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Ø"/>
            </a:pPr>
            <a:endParaRPr lang="en-US" i="1" dirty="0">
              <a:latin typeface="Times New Roman" panose="02020603050405020304" pitchFamily="18" charset="0"/>
              <a:cs typeface="Times New Roman" panose="02020603050405020304" pitchFamily="18" charset="0"/>
            </a:endParaRPr>
          </a:p>
          <a:p>
            <a:endParaRPr lang="en-US" i="1" dirty="0"/>
          </a:p>
          <a:p>
            <a:endParaRPr lang="en-US" i="1"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1" name="Rectangle 10">
            <a:extLst>
              <a:ext uri="{FF2B5EF4-FFF2-40B4-BE49-F238E27FC236}">
                <a16:creationId xmlns:a16="http://schemas.microsoft.com/office/drawing/2014/main" id="{F6010C10-7CC9-4F42-915E-A32986824574}"/>
              </a:ext>
            </a:extLst>
          </p:cNvPr>
          <p:cNvSpPr/>
          <p:nvPr/>
        </p:nvSpPr>
        <p:spPr>
          <a:xfrm>
            <a:off x="143932" y="6218066"/>
            <a:ext cx="9000067" cy="1392689"/>
          </a:xfrm>
          <a:prstGeom prst="rect">
            <a:avLst/>
          </a:prstGeom>
        </p:spPr>
        <p:txBody>
          <a:bodyPr wrap="square">
            <a:spAutoFit/>
          </a:bodyPr>
          <a:lstStyle/>
          <a:p>
            <a:pPr>
              <a:lnSpc>
                <a:spcPts val="1100"/>
              </a:lnSpc>
              <a:spcBef>
                <a:spcPts val="5"/>
              </a:spcBef>
            </a:pPr>
            <a:r>
              <a:rPr lang="en-US" sz="2400" dirty="0">
                <a:latin typeface="Calibri" panose="020F0502020204030204" pitchFamily="34" charset="0"/>
                <a:ea typeface="Calibri" panose="020F0502020204030204" pitchFamily="34" charset="0"/>
                <a:cs typeface="Times New Roman" panose="02020603050405020304" pitchFamily="18" charset="0"/>
              </a:rPr>
              <a:t> </a:t>
            </a:r>
            <a:endParaRPr lang="en-US" dirty="0">
              <a:latin typeface="Times New Roman" panose="02020603050405020304" pitchFamily="18" charset="0"/>
              <a:ea typeface="Calibri" panose="020F0502020204030204" pitchFamily="34" charset="0"/>
              <a:cs typeface="Times New Roman" panose="02020603050405020304" pitchFamily="18" charset="0"/>
            </a:endParaRPr>
          </a:p>
          <a:p>
            <a:endParaRPr lang="en-US" dirty="0"/>
          </a:p>
          <a:p>
            <a:endParaRPr lang="en-US" b="1" dirty="0"/>
          </a:p>
          <a:p>
            <a:endParaRPr lang="en-US" i="1" dirty="0"/>
          </a:p>
          <a:p>
            <a:pPr marL="73660" marR="0">
              <a:spcBef>
                <a:spcPts val="395"/>
              </a:spcBef>
              <a:spcAft>
                <a:spcPts val="0"/>
              </a:spcAft>
            </a:pPr>
            <a:endParaRPr lang="en-US" dirty="0">
              <a:latin typeface="Arial" panose="020B0604020202020204" pitchFamily="34" charset="0"/>
              <a:ea typeface="Arial" panose="020B060402020202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A61CD27D-B543-4ED8-908E-0AB17C65C5CC}"/>
              </a:ext>
            </a:extLst>
          </p:cNvPr>
          <p:cNvSpPr/>
          <p:nvPr/>
        </p:nvSpPr>
        <p:spPr>
          <a:xfrm>
            <a:off x="256821" y="1426441"/>
            <a:ext cx="8077200" cy="923330"/>
          </a:xfrm>
          <a:prstGeom prst="rect">
            <a:avLst/>
          </a:prstGeom>
        </p:spPr>
        <p:txBody>
          <a:bodyPr wrap="square">
            <a:spAutoFit/>
          </a:bodyPr>
          <a:lstStyle/>
          <a:p>
            <a:pPr marL="285750" indent="-285750">
              <a:buFont typeface="Wingdings" panose="05000000000000000000" pitchFamily="2" charset="2"/>
              <a:buChar char="Ø"/>
            </a:pPr>
            <a:r>
              <a:rPr lang="en-US" dirty="0">
                <a:latin typeface="Times New Roman" panose="02020603050405020304" pitchFamily="18" charset="0"/>
                <a:ea typeface="Times New Roman" panose="02020603050405020304" pitchFamily="18" charset="0"/>
                <a:cs typeface="Times New Roman" panose="02020603050405020304" pitchFamily="18" charset="0"/>
              </a:rPr>
              <a:t>Anne-Christine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Ritschkoff</a:t>
            </a:r>
            <a:r>
              <a:rPr lang="en-US" dirty="0">
                <a:latin typeface="Times New Roman" panose="02020603050405020304" pitchFamily="18" charset="0"/>
                <a:ea typeface="Times New Roman" panose="02020603050405020304" pitchFamily="18" charset="0"/>
                <a:cs typeface="Times New Roman" panose="02020603050405020304" pitchFamily="18" charset="0"/>
              </a:rPr>
              <a:t> (1996) </a:t>
            </a:r>
            <a:r>
              <a:rPr lang="en-US" i="1" dirty="0">
                <a:latin typeface="Times New Roman" panose="02020603050405020304" pitchFamily="18" charset="0"/>
                <a:ea typeface="Times New Roman" panose="02020603050405020304" pitchFamily="18" charset="0"/>
                <a:cs typeface="Times New Roman" panose="02020603050405020304" pitchFamily="18" charset="0"/>
              </a:rPr>
              <a:t>Decay Mechanisms of Brown-rot Algae</a:t>
            </a:r>
            <a:r>
              <a:rPr lang="en-US" dirty="0">
                <a:latin typeface="Times New Roman" panose="02020603050405020304" pitchFamily="18" charset="0"/>
                <a:ea typeface="Times New Roman" panose="02020603050405020304" pitchFamily="18" charset="0"/>
                <a:cs typeface="Times New Roman" panose="02020603050405020304" pitchFamily="18" charset="0"/>
              </a:rPr>
              <a:t>. Technical Research Centre of Finland, VTT publications. 268:67pp.</a:t>
            </a:r>
            <a:r>
              <a:rPr lang="en-US" dirty="0"/>
              <a:t> Deepak  Singh &amp;  </a:t>
            </a:r>
            <a:r>
              <a:rPr lang="en-US" dirty="0" err="1"/>
              <a:t>Shulin</a:t>
            </a:r>
            <a:r>
              <a:rPr lang="en-US" dirty="0"/>
              <a:t>  Chen</a:t>
            </a:r>
          </a:p>
        </p:txBody>
      </p:sp>
    </p:spTree>
    <p:extLst>
      <p:ext uri="{BB962C8B-B14F-4D97-AF65-F5344CB8AC3E}">
        <p14:creationId xmlns:p14="http://schemas.microsoft.com/office/powerpoint/2010/main" val="25516371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1304136-E6A2-4E50-8E7E-6DBA3924F9F1}"/>
              </a:ext>
            </a:extLst>
          </p:cNvPr>
          <p:cNvSpPr>
            <a:spLocks noGrp="1"/>
          </p:cNvSpPr>
          <p:nvPr>
            <p:ph idx="1"/>
          </p:nvPr>
        </p:nvSpPr>
        <p:spPr>
          <a:xfrm>
            <a:off x="457200" y="457200"/>
            <a:ext cx="8229600" cy="5668963"/>
          </a:xfrm>
        </p:spPr>
        <p:txBody>
          <a:bodyPr>
            <a:normAutofit/>
          </a:bodyPr>
          <a:lstStyle/>
          <a:p>
            <a:pPr marL="0" indent="0">
              <a:buNone/>
            </a:pPr>
            <a:r>
              <a:rPr lang="en-US" sz="1400" dirty="0">
                <a:latin typeface="Times New Roman" panose="02020603050405020304" pitchFamily="18" charset="0"/>
                <a:cs typeface="Times New Roman" panose="02020603050405020304" pitchFamily="18" charset="0"/>
              </a:rPr>
              <a:t> </a:t>
            </a:r>
          </a:p>
          <a:p>
            <a:pPr>
              <a:buFont typeface="Wingdings" panose="05000000000000000000" pitchFamily="2" charset="2"/>
              <a:buChar char="Ø"/>
            </a:pPr>
            <a:r>
              <a:rPr lang="en-US" sz="1400" i="1" dirty="0">
                <a:latin typeface="Times New Roman" panose="02020603050405020304" pitchFamily="18" charset="0"/>
                <a:cs typeface="Times New Roman" panose="02020603050405020304" pitchFamily="18" charset="0"/>
              </a:rPr>
              <a:t>Karin Fackler1, Cornelia </a:t>
            </a:r>
            <a:r>
              <a:rPr lang="en-US" sz="1400" i="1" dirty="0" err="1">
                <a:latin typeface="Times New Roman" panose="02020603050405020304" pitchFamily="18" charset="0"/>
                <a:cs typeface="Times New Roman" panose="02020603050405020304" pitchFamily="18" charset="0"/>
              </a:rPr>
              <a:t>Gradinger</a:t>
            </a:r>
            <a:r>
              <a:rPr lang="en-US" sz="1400" i="1" dirty="0">
                <a:latin typeface="Times New Roman" panose="02020603050405020304" pitchFamily="18" charset="0"/>
                <a:cs typeface="Times New Roman" panose="02020603050405020304" pitchFamily="18" charset="0"/>
              </a:rPr>
              <a:t>, Marieke </a:t>
            </a:r>
            <a:r>
              <a:rPr lang="en-US" sz="1400" i="1" dirty="0" err="1">
                <a:latin typeface="Times New Roman" panose="02020603050405020304" pitchFamily="18" charset="0"/>
                <a:cs typeface="Times New Roman" panose="02020603050405020304" pitchFamily="18" charset="0"/>
              </a:rPr>
              <a:t>Schmutzer</a:t>
            </a:r>
            <a:r>
              <a:rPr lang="en-US" sz="1400" i="1" dirty="0">
                <a:latin typeface="Times New Roman" panose="02020603050405020304" pitchFamily="18" charset="0"/>
                <a:cs typeface="Times New Roman" panose="02020603050405020304" pitchFamily="18" charset="0"/>
              </a:rPr>
              <a:t>, </a:t>
            </a:r>
            <a:r>
              <a:rPr lang="en-US" sz="1400" i="1" dirty="0" err="1">
                <a:latin typeface="Times New Roman" panose="02020603050405020304" pitchFamily="18" charset="0"/>
                <a:cs typeface="Times New Roman" panose="02020603050405020304" pitchFamily="18" charset="0"/>
              </a:rPr>
              <a:t>Crtomir</a:t>
            </a:r>
            <a:r>
              <a:rPr lang="en-US" sz="1400" i="1" dirty="0">
                <a:latin typeface="Times New Roman" panose="02020603050405020304" pitchFamily="18" charset="0"/>
                <a:cs typeface="Times New Roman" panose="02020603050405020304" pitchFamily="18" charset="0"/>
              </a:rPr>
              <a:t> </a:t>
            </a:r>
            <a:r>
              <a:rPr lang="en-US" sz="1400" i="1" dirty="0" err="1">
                <a:latin typeface="Times New Roman" panose="02020603050405020304" pitchFamily="18" charset="0"/>
                <a:cs typeface="Times New Roman" panose="02020603050405020304" pitchFamily="18" charset="0"/>
              </a:rPr>
              <a:t>Tavzes</a:t>
            </a:r>
            <a:r>
              <a:rPr lang="en-US" sz="1400" i="1" dirty="0">
                <a:latin typeface="Times New Roman" panose="02020603050405020304" pitchFamily="18" charset="0"/>
                <a:cs typeface="Times New Roman" panose="02020603050405020304" pitchFamily="18" charset="0"/>
              </a:rPr>
              <a:t>, Ingo </a:t>
            </a:r>
            <a:r>
              <a:rPr lang="en-US" sz="1400" i="1" dirty="0" err="1">
                <a:latin typeface="Times New Roman" panose="02020603050405020304" pitchFamily="18" charset="0"/>
                <a:cs typeface="Times New Roman" panose="02020603050405020304" pitchFamily="18" charset="0"/>
              </a:rPr>
              <a:t>Burgert</a:t>
            </a:r>
            <a:r>
              <a:rPr lang="en-US" sz="1400" i="1" dirty="0">
                <a:latin typeface="Times New Roman" panose="02020603050405020304" pitchFamily="18" charset="0"/>
                <a:cs typeface="Times New Roman" panose="02020603050405020304" pitchFamily="18" charset="0"/>
              </a:rPr>
              <a:t>, Manfred </a:t>
            </a:r>
            <a:r>
              <a:rPr lang="en-US" sz="1400" i="1" dirty="0" err="1">
                <a:latin typeface="Times New Roman" panose="02020603050405020304" pitchFamily="18" charset="0"/>
                <a:cs typeface="Times New Roman" panose="02020603050405020304" pitchFamily="18" charset="0"/>
              </a:rPr>
              <a:t>Schwanninger</a:t>
            </a:r>
            <a:r>
              <a:rPr lang="en-US" sz="1400" i="1" dirty="0">
                <a:latin typeface="Times New Roman" panose="02020603050405020304" pitchFamily="18" charset="0"/>
                <a:cs typeface="Times New Roman" panose="02020603050405020304" pitchFamily="18" charset="0"/>
              </a:rPr>
              <a:t>, Barbara </a:t>
            </a:r>
            <a:r>
              <a:rPr lang="en-US" sz="1400" i="1" dirty="0" err="1">
                <a:latin typeface="Times New Roman" panose="02020603050405020304" pitchFamily="18" charset="0"/>
                <a:cs typeface="Times New Roman" panose="02020603050405020304" pitchFamily="18" charset="0"/>
              </a:rPr>
              <a:t>Hinterstoisser</a:t>
            </a:r>
            <a:r>
              <a:rPr lang="en-US" sz="1400" i="1" dirty="0">
                <a:latin typeface="Times New Roman" panose="02020603050405020304" pitchFamily="18" charset="0"/>
                <a:cs typeface="Times New Roman" panose="02020603050405020304" pitchFamily="18" charset="0"/>
              </a:rPr>
              <a:t>, Takashi Watanabe and Kurt Messner (2007) </a:t>
            </a:r>
            <a:r>
              <a:rPr lang="en-US" sz="1400" dirty="0">
                <a:latin typeface="Times New Roman" panose="02020603050405020304" pitchFamily="18" charset="0"/>
                <a:cs typeface="Times New Roman" panose="02020603050405020304" pitchFamily="18" charset="0"/>
              </a:rPr>
              <a:t>Biotechnological Wood Modification with Selective White-Rot Fungi and Its Molecular Mechanisms. </a:t>
            </a:r>
            <a:r>
              <a:rPr lang="en-US" sz="1400" i="1" dirty="0">
                <a:latin typeface="Times New Roman" panose="02020603050405020304" pitchFamily="18" charset="0"/>
                <a:cs typeface="Times New Roman" panose="02020603050405020304" pitchFamily="18" charset="0"/>
              </a:rPr>
              <a:t>Food Technol. </a:t>
            </a:r>
            <a:r>
              <a:rPr lang="en-US" sz="1400" i="1" dirty="0" err="1">
                <a:latin typeface="Times New Roman" panose="02020603050405020304" pitchFamily="18" charset="0"/>
                <a:cs typeface="Times New Roman" panose="02020603050405020304" pitchFamily="18" charset="0"/>
              </a:rPr>
              <a:t>Biotechnol</a:t>
            </a:r>
            <a:r>
              <a:rPr lang="en-US" sz="1400" i="1" dirty="0">
                <a:latin typeface="Times New Roman" panose="02020603050405020304" pitchFamily="18" charset="0"/>
                <a:cs typeface="Times New Roman" panose="02020603050405020304" pitchFamily="18" charset="0"/>
              </a:rPr>
              <a:t>. 45 </a:t>
            </a:r>
            <a:r>
              <a:rPr lang="en-US" sz="1400" dirty="0">
                <a:latin typeface="Times New Roman" panose="02020603050405020304" pitchFamily="18" charset="0"/>
                <a:cs typeface="Times New Roman" panose="02020603050405020304" pitchFamily="18" charset="0"/>
              </a:rPr>
              <a:t>(3) 269–276.</a:t>
            </a:r>
          </a:p>
          <a:p>
            <a:pPr>
              <a:buFont typeface="Wingdings" panose="05000000000000000000" pitchFamily="2" charset="2"/>
              <a:buChar char="Ø"/>
            </a:pPr>
            <a:r>
              <a:rPr lang="en-US" sz="1400" dirty="0">
                <a:latin typeface="Times New Roman" panose="02020603050405020304" pitchFamily="18" charset="0"/>
                <a:ea typeface="Arial" panose="020B0604020202020204" pitchFamily="34" charset="0"/>
                <a:cs typeface="Times New Roman" panose="02020603050405020304" pitchFamily="18" charset="0"/>
              </a:rPr>
              <a:t>Larissa</a:t>
            </a:r>
            <a:r>
              <a:rPr lang="en-US" sz="1400" spc="-120" dirty="0">
                <a:latin typeface="Times New Roman" panose="02020603050405020304" pitchFamily="18" charset="0"/>
                <a:ea typeface="Arial" panose="020B0604020202020204" pitchFamily="34" charset="0"/>
                <a:cs typeface="Times New Roman" panose="02020603050405020304" pitchFamily="18" charset="0"/>
              </a:rPr>
              <a:t> </a:t>
            </a:r>
            <a:r>
              <a:rPr lang="en-US" sz="1400" dirty="0">
                <a:latin typeface="Times New Roman" panose="02020603050405020304" pitchFamily="18" charset="0"/>
                <a:ea typeface="Arial" panose="020B0604020202020204" pitchFamily="34" charset="0"/>
                <a:cs typeface="Times New Roman" panose="02020603050405020304" pitchFamily="18" charset="0"/>
              </a:rPr>
              <a:t>B.</a:t>
            </a:r>
            <a:r>
              <a:rPr lang="en-US" sz="1400" spc="-120" dirty="0">
                <a:latin typeface="Times New Roman" panose="02020603050405020304" pitchFamily="18" charset="0"/>
                <a:ea typeface="Arial" panose="020B0604020202020204" pitchFamily="34" charset="0"/>
                <a:cs typeface="Times New Roman" panose="02020603050405020304" pitchFamily="18" charset="0"/>
              </a:rPr>
              <a:t> </a:t>
            </a:r>
            <a:r>
              <a:rPr lang="en-US" sz="1400" dirty="0" err="1">
                <a:latin typeface="Times New Roman" panose="02020603050405020304" pitchFamily="18" charset="0"/>
                <a:ea typeface="Arial" panose="020B0604020202020204" pitchFamily="34" charset="0"/>
                <a:cs typeface="Times New Roman" panose="02020603050405020304" pitchFamily="18" charset="0"/>
              </a:rPr>
              <a:t>Fol</a:t>
            </a:r>
            <a:r>
              <a:rPr lang="en-US" sz="1400" spc="5" dirty="0" err="1">
                <a:latin typeface="Times New Roman" panose="02020603050405020304" pitchFamily="18" charset="0"/>
                <a:ea typeface="Arial" panose="020B0604020202020204" pitchFamily="34" charset="0"/>
                <a:cs typeface="Times New Roman" panose="02020603050405020304" pitchFamily="18" charset="0"/>
              </a:rPr>
              <a:t>m</a:t>
            </a:r>
            <a:r>
              <a:rPr lang="en-US" sz="1400" dirty="0" err="1">
                <a:latin typeface="Times New Roman" panose="02020603050405020304" pitchFamily="18" charset="0"/>
                <a:ea typeface="Arial" panose="020B0604020202020204" pitchFamily="34" charset="0"/>
                <a:cs typeface="Times New Roman" panose="02020603050405020304" pitchFamily="18" charset="0"/>
              </a:rPr>
              <a:t>an</a:t>
            </a:r>
            <a:r>
              <a:rPr lang="en-US" sz="1400" dirty="0">
                <a:latin typeface="Times New Roman" panose="02020603050405020304" pitchFamily="18" charset="0"/>
                <a:ea typeface="Arial" panose="020B0604020202020204" pitchFamily="34" charset="0"/>
                <a:cs typeface="Times New Roman" panose="02020603050405020304" pitchFamily="18" charset="0"/>
              </a:rPr>
              <a:t>,</a:t>
            </a:r>
            <a:r>
              <a:rPr lang="en-US" sz="1400" spc="-125" dirty="0">
                <a:latin typeface="Times New Roman" panose="02020603050405020304" pitchFamily="18" charset="0"/>
                <a:ea typeface="Arial" panose="020B0604020202020204" pitchFamily="34" charset="0"/>
                <a:cs typeface="Times New Roman" panose="02020603050405020304" pitchFamily="18" charset="0"/>
              </a:rPr>
              <a:t> </a:t>
            </a:r>
            <a:r>
              <a:rPr lang="en-US" sz="1400" dirty="0" err="1">
                <a:latin typeface="Times New Roman" panose="02020603050405020304" pitchFamily="18" charset="0"/>
                <a:ea typeface="Arial" panose="020B0604020202020204" pitchFamily="34" charset="0"/>
                <a:cs typeface="Times New Roman" panose="02020603050405020304" pitchFamily="18" charset="0"/>
              </a:rPr>
              <a:t>Pau</a:t>
            </a:r>
            <a:r>
              <a:rPr lang="en-US" sz="1400" spc="5" dirty="0" err="1">
                <a:latin typeface="Times New Roman" panose="02020603050405020304" pitchFamily="18" charset="0"/>
                <a:ea typeface="Arial" panose="020B0604020202020204" pitchFamily="34" charset="0"/>
                <a:cs typeface="Times New Roman" panose="02020603050405020304" pitchFamily="18" charset="0"/>
              </a:rPr>
              <a:t>l</a:t>
            </a:r>
            <a:r>
              <a:rPr lang="en-US" sz="1400" dirty="0" err="1">
                <a:latin typeface="Times New Roman" panose="02020603050405020304" pitchFamily="18" charset="0"/>
                <a:ea typeface="Arial" panose="020B0604020202020204" pitchFamily="34" charset="0"/>
                <a:cs typeface="Times New Roman" panose="02020603050405020304" pitchFamily="18" charset="0"/>
              </a:rPr>
              <a:t>ien</a:t>
            </a:r>
            <a:r>
              <a:rPr lang="en-US" sz="1400" spc="-125" dirty="0">
                <a:latin typeface="Times New Roman" panose="02020603050405020304" pitchFamily="18" charset="0"/>
                <a:ea typeface="Arial" panose="020B0604020202020204" pitchFamily="34" charset="0"/>
                <a:cs typeface="Times New Roman" panose="02020603050405020304" pitchFamily="18" charset="0"/>
              </a:rPr>
              <a:t> </a:t>
            </a:r>
            <a:r>
              <a:rPr lang="en-US" sz="1400" dirty="0">
                <a:latin typeface="Times New Roman" panose="02020603050405020304" pitchFamily="18" charset="0"/>
                <a:ea typeface="Arial" panose="020B0604020202020204" pitchFamily="34" charset="0"/>
                <a:cs typeface="Times New Roman" panose="02020603050405020304" pitchFamily="18" charset="0"/>
              </a:rPr>
              <a:t>J.A.</a:t>
            </a:r>
            <a:r>
              <a:rPr lang="en-US" sz="1400" spc="-120" dirty="0">
                <a:latin typeface="Times New Roman" panose="02020603050405020304" pitchFamily="18" charset="0"/>
                <a:ea typeface="Arial" panose="020B0604020202020204" pitchFamily="34" charset="0"/>
                <a:cs typeface="Times New Roman" panose="02020603050405020304" pitchFamily="18" charset="0"/>
              </a:rPr>
              <a:t> </a:t>
            </a:r>
            <a:r>
              <a:rPr lang="en-US" sz="1400" dirty="0">
                <a:latin typeface="Times New Roman" panose="02020603050405020304" pitchFamily="18" charset="0"/>
                <a:ea typeface="Arial" panose="020B0604020202020204" pitchFamily="34" charset="0"/>
                <a:cs typeface="Times New Roman" panose="02020603050405020304" pitchFamily="18" charset="0"/>
              </a:rPr>
              <a:t>Klein</a:t>
            </a:r>
            <a:r>
              <a:rPr lang="en-US" sz="1400" spc="-120" dirty="0">
                <a:latin typeface="Times New Roman" panose="02020603050405020304" pitchFamily="18" charset="0"/>
                <a:ea typeface="Arial" panose="020B0604020202020204" pitchFamily="34" charset="0"/>
                <a:cs typeface="Times New Roman" panose="02020603050405020304" pitchFamily="18" charset="0"/>
              </a:rPr>
              <a:t> </a:t>
            </a:r>
            <a:r>
              <a:rPr lang="en-US" sz="1400" dirty="0" err="1">
                <a:latin typeface="Times New Roman" panose="02020603050405020304" pitchFamily="18" charset="0"/>
                <a:ea typeface="Arial" panose="020B0604020202020204" pitchFamily="34" charset="0"/>
                <a:cs typeface="Times New Roman" panose="02020603050405020304" pitchFamily="18" charset="0"/>
              </a:rPr>
              <a:t>Gunne</a:t>
            </a:r>
            <a:r>
              <a:rPr lang="en-US" sz="1400" spc="5" dirty="0" err="1">
                <a:latin typeface="Times New Roman" panose="02020603050405020304" pitchFamily="18" charset="0"/>
                <a:ea typeface="Arial" panose="020B0604020202020204" pitchFamily="34" charset="0"/>
                <a:cs typeface="Times New Roman" panose="02020603050405020304" pitchFamily="18" charset="0"/>
              </a:rPr>
              <a:t>w</a:t>
            </a:r>
            <a:r>
              <a:rPr lang="en-US" sz="1400" dirty="0" err="1">
                <a:latin typeface="Times New Roman" panose="02020603050405020304" pitchFamily="18" charset="0"/>
                <a:ea typeface="Arial" panose="020B0604020202020204" pitchFamily="34" charset="0"/>
                <a:cs typeface="Times New Roman" panose="02020603050405020304" pitchFamily="18" charset="0"/>
              </a:rPr>
              <a:t>iek</a:t>
            </a:r>
            <a:r>
              <a:rPr lang="en-US" sz="1400" dirty="0">
                <a:latin typeface="Times New Roman" panose="02020603050405020304" pitchFamily="18" charset="0"/>
                <a:ea typeface="Arial" panose="020B0604020202020204" pitchFamily="34" charset="0"/>
                <a:cs typeface="Times New Roman" panose="02020603050405020304" pitchFamily="18" charset="0"/>
              </a:rPr>
              <a:t>,</a:t>
            </a:r>
            <a:r>
              <a:rPr lang="en-US" sz="1400" spc="-120" dirty="0">
                <a:latin typeface="Times New Roman" panose="02020603050405020304" pitchFamily="18" charset="0"/>
                <a:ea typeface="Arial" panose="020B0604020202020204" pitchFamily="34" charset="0"/>
                <a:cs typeface="Times New Roman" panose="02020603050405020304" pitchFamily="18" charset="0"/>
              </a:rPr>
              <a:t> </a:t>
            </a:r>
            <a:r>
              <a:rPr lang="en-US" sz="1400" spc="-45" dirty="0">
                <a:latin typeface="Times New Roman" panose="02020603050405020304" pitchFamily="18" charset="0"/>
                <a:ea typeface="Arial" panose="020B0604020202020204" pitchFamily="34" charset="0"/>
                <a:cs typeface="Times New Roman" panose="02020603050405020304" pitchFamily="18" charset="0"/>
              </a:rPr>
              <a:t>L</a:t>
            </a:r>
            <a:r>
              <a:rPr lang="en-US" sz="1400" dirty="0">
                <a:latin typeface="Times New Roman" panose="02020603050405020304" pitchFamily="18" charset="0"/>
                <a:ea typeface="Arial" panose="020B0604020202020204" pitchFamily="34" charset="0"/>
                <a:cs typeface="Times New Roman" panose="02020603050405020304" pitchFamily="18" charset="0"/>
              </a:rPr>
              <a:t>y</a:t>
            </a:r>
            <a:r>
              <a:rPr lang="en-US" sz="1400" spc="5" dirty="0">
                <a:latin typeface="Times New Roman" panose="02020603050405020304" pitchFamily="18" charset="0"/>
                <a:ea typeface="Arial" panose="020B0604020202020204" pitchFamily="34" charset="0"/>
                <a:cs typeface="Times New Roman" panose="02020603050405020304" pitchFamily="18" charset="0"/>
              </a:rPr>
              <a:t>n</a:t>
            </a:r>
            <a:r>
              <a:rPr lang="en-US" sz="1400" dirty="0">
                <a:latin typeface="Times New Roman" panose="02020603050405020304" pitchFamily="18" charset="0"/>
                <a:ea typeface="Arial" panose="020B0604020202020204" pitchFamily="34" charset="0"/>
                <a:cs typeface="Times New Roman" panose="02020603050405020304" pitchFamily="18" charset="0"/>
              </a:rPr>
              <a:t>ne</a:t>
            </a:r>
            <a:r>
              <a:rPr lang="en-US" sz="1400" spc="-120" dirty="0">
                <a:latin typeface="Times New Roman" panose="02020603050405020304" pitchFamily="18" charset="0"/>
                <a:ea typeface="Arial" panose="020B0604020202020204" pitchFamily="34" charset="0"/>
                <a:cs typeface="Times New Roman" panose="02020603050405020304" pitchFamily="18" charset="0"/>
              </a:rPr>
              <a:t> </a:t>
            </a:r>
            <a:r>
              <a:rPr lang="en-US" sz="1400" dirty="0">
                <a:latin typeface="Times New Roman" panose="02020603050405020304" pitchFamily="18" charset="0"/>
                <a:ea typeface="Arial" panose="020B0604020202020204" pitchFamily="34" charset="0"/>
                <a:cs typeface="Times New Roman" panose="02020603050405020304" pitchFamily="18" charset="0"/>
              </a:rPr>
              <a:t>Bodd</a:t>
            </a:r>
            <a:r>
              <a:rPr lang="en-US" sz="1400" spc="5" dirty="0">
                <a:latin typeface="Times New Roman" panose="02020603050405020304" pitchFamily="18" charset="0"/>
                <a:ea typeface="Arial" panose="020B0604020202020204" pitchFamily="34" charset="0"/>
                <a:cs typeface="Times New Roman" panose="02020603050405020304" pitchFamily="18" charset="0"/>
              </a:rPr>
              <a:t>y</a:t>
            </a:r>
            <a:r>
              <a:rPr lang="en-US" sz="1400" spc="-20" dirty="0">
                <a:latin typeface="Times New Roman" panose="02020603050405020304" pitchFamily="18" charset="0"/>
                <a:ea typeface="Arial" panose="020B0604020202020204" pitchFamily="34" charset="0"/>
                <a:cs typeface="Times New Roman" panose="02020603050405020304" pitchFamily="18" charset="0"/>
              </a:rPr>
              <a:t> </a:t>
            </a:r>
            <a:r>
              <a:rPr lang="en-US" sz="1400" dirty="0">
                <a:latin typeface="Times New Roman" panose="02020603050405020304" pitchFamily="18" charset="0"/>
                <a:ea typeface="Arial" panose="020B0604020202020204" pitchFamily="34" charset="0"/>
                <a:cs typeface="Times New Roman" panose="02020603050405020304" pitchFamily="18" charset="0"/>
              </a:rPr>
              <a:t>&amp;</a:t>
            </a:r>
            <a:r>
              <a:rPr lang="en-US" sz="1400" spc="-120" dirty="0">
                <a:latin typeface="Times New Roman" panose="02020603050405020304" pitchFamily="18" charset="0"/>
                <a:ea typeface="Arial" panose="020B0604020202020204" pitchFamily="34" charset="0"/>
                <a:cs typeface="Times New Roman" panose="02020603050405020304" pitchFamily="18" charset="0"/>
              </a:rPr>
              <a:t> </a:t>
            </a:r>
            <a:r>
              <a:rPr lang="en-US" sz="1400" dirty="0" err="1">
                <a:latin typeface="Times New Roman" panose="02020603050405020304" pitchFamily="18" charset="0"/>
                <a:ea typeface="Arial" panose="020B0604020202020204" pitchFamily="34" charset="0"/>
                <a:cs typeface="Times New Roman" panose="02020603050405020304" pitchFamily="18" charset="0"/>
              </a:rPr>
              <a:t>Wietse</a:t>
            </a:r>
            <a:r>
              <a:rPr lang="en-US" sz="1400" spc="-125" dirty="0">
                <a:latin typeface="Times New Roman" panose="02020603050405020304" pitchFamily="18" charset="0"/>
                <a:ea typeface="Arial" panose="020B0604020202020204" pitchFamily="34" charset="0"/>
                <a:cs typeface="Times New Roman" panose="02020603050405020304" pitchFamily="18" charset="0"/>
              </a:rPr>
              <a:t> </a:t>
            </a:r>
            <a:r>
              <a:rPr lang="en-US" sz="1400" dirty="0">
                <a:latin typeface="Times New Roman" panose="02020603050405020304" pitchFamily="18" charset="0"/>
                <a:ea typeface="Arial" panose="020B0604020202020204" pitchFamily="34" charset="0"/>
                <a:cs typeface="Times New Roman" panose="02020603050405020304" pitchFamily="18" charset="0"/>
              </a:rPr>
              <a:t>de</a:t>
            </a:r>
            <a:r>
              <a:rPr lang="en-US" sz="1400" spc="-120" dirty="0">
                <a:latin typeface="Times New Roman" panose="02020603050405020304" pitchFamily="18" charset="0"/>
                <a:ea typeface="Arial" panose="020B0604020202020204" pitchFamily="34" charset="0"/>
                <a:cs typeface="Times New Roman" panose="02020603050405020304" pitchFamily="18" charset="0"/>
              </a:rPr>
              <a:t> </a:t>
            </a:r>
            <a:r>
              <a:rPr lang="en-US" sz="1400" dirty="0">
                <a:latin typeface="Times New Roman" panose="02020603050405020304" pitchFamily="18" charset="0"/>
                <a:ea typeface="Arial" panose="020B0604020202020204" pitchFamily="34" charset="0"/>
                <a:cs typeface="Times New Roman" panose="02020603050405020304" pitchFamily="18" charset="0"/>
              </a:rPr>
              <a:t>Boer (2008) </a:t>
            </a:r>
            <a:r>
              <a:rPr lang="en-US" sz="1400" dirty="0">
                <a:latin typeface="Times New Roman" panose="02020603050405020304" pitchFamily="18" charset="0"/>
                <a:cs typeface="Times New Roman" panose="02020603050405020304" pitchFamily="18" charset="0"/>
              </a:rPr>
              <a:t> Impact of white-rot fungi on numbers and community composition of bacteria colonizing beech wood from forest soil. </a:t>
            </a:r>
            <a:r>
              <a:rPr lang="en-US" sz="1400" i="1" dirty="0">
                <a:latin typeface="Times New Roman" panose="02020603050405020304" pitchFamily="18" charset="0"/>
                <a:cs typeface="Times New Roman" panose="02020603050405020304" pitchFamily="18" charset="0"/>
              </a:rPr>
              <a:t>FEMS Microbiol Ecol.</a:t>
            </a:r>
            <a:r>
              <a:rPr lang="en-US" sz="1400" dirty="0">
                <a:latin typeface="Times New Roman" panose="02020603050405020304" pitchFamily="18" charset="0"/>
                <a:cs typeface="Times New Roman" panose="02020603050405020304" pitchFamily="18" charset="0"/>
              </a:rPr>
              <a:t> 63:181-191.</a:t>
            </a:r>
          </a:p>
          <a:p>
            <a:pPr>
              <a:buFont typeface="Wingdings" panose="05000000000000000000" pitchFamily="2" charset="2"/>
              <a:buChar char="Ø"/>
            </a:pPr>
            <a:r>
              <a:rPr lang="en-US" sz="1400" dirty="0">
                <a:latin typeface="Times New Roman" panose="02020603050405020304" pitchFamily="18" charset="0"/>
                <a:cs typeface="Times New Roman" panose="02020603050405020304" pitchFamily="18" charset="0"/>
              </a:rPr>
              <a:t>S Z. </a:t>
            </a:r>
            <a:r>
              <a:rPr lang="en-US" sz="1400" dirty="0" err="1">
                <a:latin typeface="Times New Roman" panose="02020603050405020304" pitchFamily="18" charset="0"/>
                <a:cs typeface="Times New Roman" panose="02020603050405020304" pitchFamily="18" charset="0"/>
              </a:rPr>
              <a:t>Hanapi</a:t>
            </a:r>
            <a:r>
              <a:rPr lang="en-US" sz="1400" dirty="0">
                <a:latin typeface="Times New Roman" panose="02020603050405020304" pitchFamily="18" charset="0"/>
                <a:cs typeface="Times New Roman" panose="02020603050405020304" pitchFamily="18" charset="0"/>
              </a:rPr>
              <a:t>, S A </a:t>
            </a:r>
            <a:r>
              <a:rPr lang="en-US" sz="1400" dirty="0" err="1">
                <a:latin typeface="Times New Roman" panose="02020603050405020304" pitchFamily="18" charset="0"/>
                <a:cs typeface="Times New Roman" panose="02020603050405020304" pitchFamily="18" charset="0"/>
              </a:rPr>
              <a:t>Abdelgalil</a:t>
            </a:r>
            <a:r>
              <a:rPr lang="en-US" sz="1400" dirty="0">
                <a:latin typeface="Times New Roman" panose="02020603050405020304" pitchFamily="18" charset="0"/>
                <a:cs typeface="Times New Roman" panose="02020603050405020304" pitchFamily="18" charset="0"/>
              </a:rPr>
              <a:t>, R </a:t>
            </a:r>
            <a:r>
              <a:rPr lang="en-US" sz="1400" dirty="0" err="1">
                <a:latin typeface="Times New Roman" panose="02020603050405020304" pitchFamily="18" charset="0"/>
                <a:cs typeface="Times New Roman" panose="02020603050405020304" pitchFamily="18" charset="0"/>
              </a:rPr>
              <a:t>hatti</a:t>
            </a:r>
            <a:r>
              <a:rPr lang="en-US" sz="1400" dirty="0">
                <a:latin typeface="Times New Roman" panose="02020603050405020304" pitchFamily="18" charset="0"/>
                <a:cs typeface="Times New Roman" panose="02020603050405020304" pitchFamily="18" charset="0"/>
              </a:rPr>
              <a:t>-Kaul, R Aziz &amp; H A El </a:t>
            </a:r>
            <a:r>
              <a:rPr lang="en-US" sz="1400" dirty="0" err="1">
                <a:latin typeface="Times New Roman" panose="02020603050405020304" pitchFamily="18" charset="0"/>
                <a:cs typeface="Times New Roman" panose="02020603050405020304" pitchFamily="18" charset="0"/>
              </a:rPr>
              <a:t>Enshasy</a:t>
            </a:r>
            <a:r>
              <a:rPr lang="en-US" sz="1400" dirty="0">
                <a:latin typeface="Times New Roman" panose="02020603050405020304" pitchFamily="18" charset="0"/>
                <a:cs typeface="Times New Roman" panose="02020603050405020304" pitchFamily="18" charset="0"/>
              </a:rPr>
              <a:t> (2018) Isolation of a New Efficient Dye Decolorizing White-Rot Fungus </a:t>
            </a:r>
            <a:r>
              <a:rPr lang="en-US" sz="1400" i="1" dirty="0" err="1">
                <a:latin typeface="Times New Roman" panose="02020603050405020304" pitchFamily="18" charset="0"/>
                <a:cs typeface="Times New Roman" panose="02020603050405020304" pitchFamily="18" charset="0"/>
              </a:rPr>
              <a:t>Cerrena</a:t>
            </a:r>
            <a:r>
              <a:rPr lang="en-US" sz="1400" i="1" dirty="0">
                <a:latin typeface="Times New Roman" panose="02020603050405020304" pitchFamily="18" charset="0"/>
                <a:cs typeface="Times New Roman" panose="02020603050405020304" pitchFamily="18" charset="0"/>
              </a:rPr>
              <a:t> sp. Journal of Science &amp; Industrial Research. </a:t>
            </a:r>
            <a:r>
              <a:rPr lang="en-US" sz="1400" dirty="0">
                <a:latin typeface="Times New Roman" panose="02020603050405020304" pitchFamily="18" charset="0"/>
                <a:cs typeface="Times New Roman" panose="02020603050405020304" pitchFamily="18" charset="0"/>
              </a:rPr>
              <a:t>77:399-404</a:t>
            </a:r>
            <a:r>
              <a:rPr lang="en-US" sz="1200" dirty="0">
                <a:latin typeface="Times New Roman" panose="02020603050405020304" pitchFamily="18" charset="0"/>
                <a:cs typeface="Times New Roman" panose="02020603050405020304" pitchFamily="18" charset="0"/>
              </a:rPr>
              <a:t>.</a:t>
            </a:r>
            <a:endParaRPr lang="en-US" sz="1200" i="1" dirty="0">
              <a:latin typeface="Times New Roman" panose="02020603050405020304" pitchFamily="18" charset="0"/>
              <a:cs typeface="Times New Roman" panose="02020603050405020304" pitchFamily="18" charset="0"/>
            </a:endParaRPr>
          </a:p>
          <a:p>
            <a:endParaRPr lang="en-US" dirty="0"/>
          </a:p>
          <a:p>
            <a:endParaRPr lang="en-US" dirty="0"/>
          </a:p>
          <a:p>
            <a:endParaRPr lang="en-US" dirty="0"/>
          </a:p>
        </p:txBody>
      </p:sp>
    </p:spTree>
    <p:extLst>
      <p:ext uri="{BB962C8B-B14F-4D97-AF65-F5344CB8AC3E}">
        <p14:creationId xmlns:p14="http://schemas.microsoft.com/office/powerpoint/2010/main" val="20369000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a:extLst>
              <a:ext uri="{FF2B5EF4-FFF2-40B4-BE49-F238E27FC236}">
                <a16:creationId xmlns:a16="http://schemas.microsoft.com/office/drawing/2014/main" id="{FBD59285-BE49-4F56-A517-4183DE5BF24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363918"/>
            <a:ext cx="9144000" cy="5001126"/>
          </a:xfrm>
        </p:spPr>
      </p:pic>
    </p:spTree>
    <p:extLst>
      <p:ext uri="{BB962C8B-B14F-4D97-AF65-F5344CB8AC3E}">
        <p14:creationId xmlns:p14="http://schemas.microsoft.com/office/powerpoint/2010/main" val="18504156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725B2E3-1093-4647-9ABF-6DA7516976A4}"/>
              </a:ext>
            </a:extLst>
          </p:cNvPr>
          <p:cNvSpPr>
            <a:spLocks noGrp="1"/>
          </p:cNvSpPr>
          <p:nvPr>
            <p:ph idx="1"/>
          </p:nvPr>
        </p:nvSpPr>
        <p:spPr>
          <a:xfrm>
            <a:off x="822959" y="381000"/>
            <a:ext cx="7543801" cy="5488094"/>
          </a:xfrm>
        </p:spPr>
        <p:txBody>
          <a:bodyPr/>
          <a:lstStyle/>
          <a:p>
            <a:r>
              <a:rPr lang="en-US" dirty="0"/>
              <a:t>                                   </a:t>
            </a:r>
          </a:p>
          <a:p>
            <a:endParaRPr lang="en-US" dirty="0"/>
          </a:p>
          <a:p>
            <a:pPr marL="0" indent="0">
              <a:buNone/>
            </a:pPr>
            <a:r>
              <a:rPr lang="en-US" dirty="0"/>
              <a:t>                       </a:t>
            </a:r>
            <a:r>
              <a:rPr lang="en-US" sz="7200" dirty="0">
                <a:solidFill>
                  <a:srgbClr val="FF0000"/>
                </a:solidFill>
                <a:latin typeface="Brush Script MT" panose="03060802040406070304" pitchFamily="66" charset="0"/>
              </a:rPr>
              <a:t>THANK YOU</a:t>
            </a:r>
          </a:p>
          <a:p>
            <a:r>
              <a:rPr lang="en-US" sz="7200" dirty="0">
                <a:solidFill>
                  <a:srgbClr val="FF0000"/>
                </a:solidFill>
                <a:latin typeface="Brush Script MT" panose="03060802040406070304" pitchFamily="66" charset="0"/>
              </a:rPr>
              <a:t>           FOR </a:t>
            </a:r>
          </a:p>
          <a:p>
            <a:r>
              <a:rPr lang="en-US" sz="7200" dirty="0">
                <a:solidFill>
                  <a:srgbClr val="FF0000"/>
                </a:solidFill>
                <a:latin typeface="Brush Script MT" panose="03060802040406070304" pitchFamily="66" charset="0"/>
              </a:rPr>
              <a:t>     LISTENING</a:t>
            </a:r>
          </a:p>
        </p:txBody>
      </p:sp>
    </p:spTree>
    <p:extLst>
      <p:ext uri="{BB962C8B-B14F-4D97-AF65-F5344CB8AC3E}">
        <p14:creationId xmlns:p14="http://schemas.microsoft.com/office/powerpoint/2010/main" val="37831203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70C0"/>
                </a:solidFill>
                <a:latin typeface="Algerian" panose="04020705040A02060702" pitchFamily="82" charset="0"/>
              </a:rPr>
              <a:t>OUTLINE</a:t>
            </a:r>
          </a:p>
        </p:txBody>
      </p:sp>
      <p:sp>
        <p:nvSpPr>
          <p:cNvPr id="3" name="Content Placeholder 2"/>
          <p:cNvSpPr>
            <a:spLocks noGrp="1"/>
          </p:cNvSpPr>
          <p:nvPr>
            <p:ph idx="1"/>
          </p:nvPr>
        </p:nvSpPr>
        <p:spPr/>
        <p:txBody>
          <a:bodyPr>
            <a:normAutofit fontScale="85000" lnSpcReduction="20000"/>
          </a:bodyPr>
          <a:lstStyle/>
          <a:p>
            <a:pPr algn="just">
              <a:lnSpc>
                <a:spcPct val="107000"/>
              </a:lnSpc>
              <a:buFont typeface="Wingdings" panose="05000000000000000000" pitchFamily="2" charset="2"/>
              <a:buChar char="ü"/>
            </a:pPr>
            <a:r>
              <a:rPr lang="en-US" dirty="0">
                <a:latin typeface="Comic Sans MS" panose="030F0702030302020204" pitchFamily="66" charset="0"/>
                <a:ea typeface="宋体" panose="02010600030101010101" pitchFamily="2" charset="-122"/>
                <a:cs typeface="Times New Roman" panose="02020603050405020304" pitchFamily="18" charset="0"/>
              </a:rPr>
              <a:t>Scientific Motivation</a:t>
            </a:r>
          </a:p>
          <a:p>
            <a:pPr algn="just">
              <a:lnSpc>
                <a:spcPct val="107000"/>
              </a:lnSpc>
              <a:buFont typeface="Wingdings" panose="05000000000000000000" pitchFamily="2" charset="2"/>
              <a:buChar char="ü"/>
            </a:pPr>
            <a:r>
              <a:rPr lang="en-US" dirty="0">
                <a:latin typeface="Comic Sans MS" panose="030F0702030302020204" pitchFamily="66" charset="0"/>
                <a:ea typeface="宋体" panose="02010600030101010101" pitchFamily="2" charset="-122"/>
                <a:cs typeface="Times New Roman" panose="02020603050405020304" pitchFamily="18" charset="0"/>
              </a:rPr>
              <a:t>Theoretical Background</a:t>
            </a:r>
          </a:p>
          <a:p>
            <a:pPr algn="just">
              <a:lnSpc>
                <a:spcPct val="107000"/>
              </a:lnSpc>
              <a:buFont typeface="Wingdings" panose="05000000000000000000" pitchFamily="2" charset="2"/>
              <a:buChar char="ü"/>
            </a:pPr>
            <a:r>
              <a:rPr lang="en-US" dirty="0">
                <a:latin typeface="Comic Sans MS" panose="030F0702030302020204" pitchFamily="66" charset="0"/>
                <a:ea typeface="宋体" panose="02010600030101010101" pitchFamily="2" charset="-122"/>
                <a:cs typeface="Times New Roman" panose="02020603050405020304" pitchFamily="18" charset="0"/>
              </a:rPr>
              <a:t>Review of Related Literature</a:t>
            </a:r>
          </a:p>
          <a:p>
            <a:pPr algn="just">
              <a:lnSpc>
                <a:spcPct val="107000"/>
              </a:lnSpc>
              <a:buFont typeface="Wingdings" panose="05000000000000000000" pitchFamily="2" charset="2"/>
              <a:buChar char="ü"/>
            </a:pPr>
            <a:r>
              <a:rPr lang="en-US" dirty="0">
                <a:latin typeface="Comic Sans MS" panose="030F0702030302020204" pitchFamily="66" charset="0"/>
                <a:ea typeface="宋体" panose="02010600030101010101" pitchFamily="2" charset="-122"/>
                <a:cs typeface="Times New Roman" panose="02020603050405020304" pitchFamily="18" charset="0"/>
              </a:rPr>
              <a:t>Research Gap</a:t>
            </a:r>
            <a:endParaRPr lang="en-GB" dirty="0">
              <a:latin typeface="Comic Sans MS" panose="030F0702030302020204" pitchFamily="66" charset="0"/>
              <a:ea typeface="宋体" panose="02010600030101010101" pitchFamily="2" charset="-122"/>
              <a:cs typeface="Times New Roman" panose="02020603050405020304" pitchFamily="18" charset="0"/>
            </a:endParaRPr>
          </a:p>
          <a:p>
            <a:pPr algn="just">
              <a:lnSpc>
                <a:spcPct val="107000"/>
              </a:lnSpc>
              <a:buFont typeface="Wingdings" panose="05000000000000000000" pitchFamily="2" charset="2"/>
              <a:buChar char="ü"/>
            </a:pPr>
            <a:r>
              <a:rPr lang="en-US" dirty="0">
                <a:latin typeface="Comic Sans MS" panose="030F0702030302020204" pitchFamily="66" charset="0"/>
                <a:ea typeface="宋体" panose="02010600030101010101" pitchFamily="2" charset="-122"/>
                <a:cs typeface="Times New Roman" panose="02020603050405020304" pitchFamily="18" charset="0"/>
              </a:rPr>
              <a:t>Research Questions</a:t>
            </a:r>
          </a:p>
          <a:p>
            <a:pPr algn="just">
              <a:lnSpc>
                <a:spcPct val="107000"/>
              </a:lnSpc>
              <a:buFont typeface="Wingdings" panose="05000000000000000000" pitchFamily="2" charset="2"/>
              <a:buChar char="ü"/>
            </a:pPr>
            <a:r>
              <a:rPr lang="en-US" dirty="0">
                <a:latin typeface="Comic Sans MS" panose="030F0702030302020204" pitchFamily="66" charset="0"/>
                <a:ea typeface="宋体" panose="02010600030101010101" pitchFamily="2" charset="-122"/>
                <a:cs typeface="Times New Roman" panose="02020603050405020304" pitchFamily="18" charset="0"/>
              </a:rPr>
              <a:t>Research Aim and Objectives</a:t>
            </a:r>
          </a:p>
          <a:p>
            <a:pPr algn="just">
              <a:lnSpc>
                <a:spcPct val="107000"/>
              </a:lnSpc>
              <a:buFont typeface="Wingdings" panose="05000000000000000000" pitchFamily="2" charset="2"/>
              <a:buChar char="ü"/>
            </a:pPr>
            <a:r>
              <a:rPr lang="en-US" dirty="0">
                <a:latin typeface="Comic Sans MS" panose="030F0702030302020204" pitchFamily="66" charset="0"/>
                <a:ea typeface="宋体" panose="02010600030101010101" pitchFamily="2" charset="-122"/>
                <a:cs typeface="Times New Roman" panose="02020603050405020304" pitchFamily="18" charset="0"/>
              </a:rPr>
              <a:t>Conceptual Framework</a:t>
            </a:r>
            <a:endParaRPr lang="en-GB" dirty="0">
              <a:latin typeface="Comic Sans MS" panose="030F0702030302020204" pitchFamily="66" charset="0"/>
              <a:ea typeface="宋体" panose="02010600030101010101" pitchFamily="2" charset="-122"/>
              <a:cs typeface="Times New Roman" panose="02020603050405020304" pitchFamily="18" charset="0"/>
            </a:endParaRPr>
          </a:p>
          <a:p>
            <a:pPr algn="just">
              <a:lnSpc>
                <a:spcPct val="107000"/>
              </a:lnSpc>
              <a:buFont typeface="Wingdings" panose="05000000000000000000" pitchFamily="2" charset="2"/>
              <a:buChar char="ü"/>
            </a:pPr>
            <a:r>
              <a:rPr lang="en-US" dirty="0">
                <a:latin typeface="Comic Sans MS" panose="030F0702030302020204" pitchFamily="66" charset="0"/>
                <a:ea typeface="宋体" panose="02010600030101010101" pitchFamily="2" charset="-122"/>
                <a:cs typeface="Times New Roman" panose="02020603050405020304" pitchFamily="18" charset="0"/>
              </a:rPr>
              <a:t>Experimental Design</a:t>
            </a:r>
          </a:p>
          <a:p>
            <a:pPr algn="just">
              <a:lnSpc>
                <a:spcPct val="107000"/>
              </a:lnSpc>
              <a:buFont typeface="Wingdings" panose="05000000000000000000" pitchFamily="2" charset="2"/>
              <a:buChar char="ü"/>
            </a:pPr>
            <a:r>
              <a:rPr lang="en-US" dirty="0">
                <a:latin typeface="Comic Sans MS" panose="030F0702030302020204" pitchFamily="66" charset="0"/>
                <a:ea typeface="宋体" panose="02010600030101010101" pitchFamily="2" charset="-122"/>
                <a:cs typeface="Times New Roman" panose="02020603050405020304" pitchFamily="18" charset="0"/>
              </a:rPr>
              <a:t>Expected Outcome</a:t>
            </a:r>
          </a:p>
          <a:p>
            <a:pPr algn="just">
              <a:lnSpc>
                <a:spcPct val="107000"/>
              </a:lnSpc>
              <a:buFont typeface="Wingdings" panose="05000000000000000000" pitchFamily="2" charset="2"/>
              <a:buChar char="ü"/>
            </a:pPr>
            <a:r>
              <a:rPr lang="en-US" dirty="0">
                <a:latin typeface="Comic Sans MS" panose="030F0702030302020204" pitchFamily="66" charset="0"/>
                <a:ea typeface="宋体" panose="02010600030101010101" pitchFamily="2" charset="-122"/>
                <a:cs typeface="Times New Roman" panose="02020603050405020304" pitchFamily="18" charset="0"/>
              </a:rPr>
              <a:t>Gantt Chart</a:t>
            </a:r>
            <a:endParaRPr lang="en-GB" dirty="0">
              <a:latin typeface="Comic Sans MS" panose="030F0702030302020204" pitchFamily="66" charset="0"/>
              <a:ea typeface="宋体" panose="02010600030101010101" pitchFamily="2" charset="-122"/>
              <a:cs typeface="Times New Roman" panose="02020603050405020304" pitchFamily="18" charset="0"/>
            </a:endParaRPr>
          </a:p>
          <a:p>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2"/>
            <a:ext cx="7765321" cy="600868"/>
          </a:xfrm>
        </p:spPr>
        <p:txBody>
          <a:bodyPr>
            <a:normAutofit/>
          </a:bodyPr>
          <a:lstStyle/>
          <a:p>
            <a:r>
              <a:rPr lang="en-US" sz="3200" dirty="0">
                <a:solidFill>
                  <a:srgbClr val="0070C0"/>
                </a:solidFill>
                <a:latin typeface="Algerian" panose="04020705040A02060702" pitchFamily="82" charset="0"/>
              </a:rPr>
              <a:t>SCIENTIFIC MOTIVATION</a:t>
            </a:r>
          </a:p>
        </p:txBody>
      </p:sp>
      <p:pic>
        <p:nvPicPr>
          <p:cNvPr id="1026" name="Picture 2" descr="C:\Users\Admin\Desktop\bloom.jpg"/>
          <p:cNvPicPr>
            <a:picLocks noGrp="1" noChangeAspect="1" noChangeArrowheads="1"/>
          </p:cNvPicPr>
          <p:nvPr>
            <p:ph sz="half" idx="1"/>
          </p:nvPr>
        </p:nvPicPr>
        <p:blipFill>
          <a:blip r:embed="rId2"/>
          <a:srcRect/>
          <a:stretch>
            <a:fillRect/>
          </a:stretch>
        </p:blipFill>
        <p:spPr bwMode="auto">
          <a:xfrm>
            <a:off x="304800" y="1371600"/>
            <a:ext cx="4191000" cy="3276599"/>
          </a:xfrm>
          <a:prstGeom prst="rect">
            <a:avLst/>
          </a:prstGeom>
          <a:noFill/>
        </p:spPr>
      </p:pic>
      <p:pic>
        <p:nvPicPr>
          <p:cNvPr id="1027" name="Picture 3" descr="C:\Users\Admin\Desktop\River.jpg"/>
          <p:cNvPicPr>
            <a:picLocks noGrp="1" noChangeAspect="1" noChangeArrowheads="1"/>
          </p:cNvPicPr>
          <p:nvPr>
            <p:ph sz="half" idx="2"/>
          </p:nvPr>
        </p:nvPicPr>
        <p:blipFill>
          <a:blip r:embed="rId3"/>
          <a:srcRect/>
          <a:stretch>
            <a:fillRect/>
          </a:stretch>
        </p:blipFill>
        <p:spPr bwMode="auto">
          <a:xfrm>
            <a:off x="4648200" y="1371600"/>
            <a:ext cx="4343400" cy="3267869"/>
          </a:xfrm>
          <a:prstGeom prst="rect">
            <a:avLst/>
          </a:prstGeom>
          <a:noFill/>
        </p:spPr>
      </p:pic>
      <p:sp>
        <p:nvSpPr>
          <p:cNvPr id="8" name="TextBox 7"/>
          <p:cNvSpPr txBox="1"/>
          <p:nvPr/>
        </p:nvSpPr>
        <p:spPr>
          <a:xfrm>
            <a:off x="381000" y="4800600"/>
            <a:ext cx="8458200" cy="369332"/>
          </a:xfrm>
          <a:prstGeom prst="rect">
            <a:avLst/>
          </a:prstGeom>
          <a:noFill/>
        </p:spPr>
        <p:txBody>
          <a:bodyPr wrap="square" rtlCol="0">
            <a:spAutoFit/>
          </a:bodyPr>
          <a:lstStyle/>
          <a:p>
            <a:r>
              <a:rPr lang="en-GB" dirty="0">
                <a:solidFill>
                  <a:srgbClr val="0070C0"/>
                </a:solidFill>
                <a:latin typeface="Comic Sans MS" panose="030F0702030302020204" pitchFamily="66" charset="0"/>
              </a:rPr>
              <a:t>Fig 1 &amp; 2: Picture of water infested with algal bloom versus an Ideal situation</a:t>
            </a:r>
            <a:endParaRPr lang="en-US" dirty="0"/>
          </a:p>
        </p:txBody>
      </p:sp>
      <p:sp>
        <p:nvSpPr>
          <p:cNvPr id="11" name="Rectangle 10"/>
          <p:cNvSpPr/>
          <p:nvPr/>
        </p:nvSpPr>
        <p:spPr>
          <a:xfrm>
            <a:off x="381000" y="5229493"/>
            <a:ext cx="8458200" cy="646331"/>
          </a:xfrm>
          <a:prstGeom prst="rect">
            <a:avLst/>
          </a:prstGeom>
        </p:spPr>
        <p:txBody>
          <a:bodyPr wrap="square">
            <a:spAutoFit/>
          </a:bodyPr>
          <a:lstStyle/>
          <a:p>
            <a:pPr marL="342900" indent="-342900" algn="just">
              <a:buFont typeface="Wingdings" panose="05000000000000000000" pitchFamily="2" charset="2"/>
              <a:buChar char="Ø"/>
            </a:pPr>
            <a:r>
              <a:rPr lang="en-US" dirty="0">
                <a:latin typeface="Baskerville Old Face" pitchFamily="18" charset="0"/>
              </a:rPr>
              <a:t>Pollution from algal bloom remains one of the greatest environmental threat to our marine ecosystem</a:t>
            </a:r>
            <a:r>
              <a:rPr lang="en-US" dirty="0">
                <a:latin typeface="Comic Sans MS" panose="030F0702030302020204" pitchFamily="66" charset="0"/>
              </a:rPr>
              <a:t>.</a:t>
            </a:r>
          </a:p>
        </p:txBody>
      </p:sp>
      <p:sp>
        <p:nvSpPr>
          <p:cNvPr id="12" name="Rectangle 11"/>
          <p:cNvSpPr/>
          <p:nvPr/>
        </p:nvSpPr>
        <p:spPr>
          <a:xfrm>
            <a:off x="304800" y="5867400"/>
            <a:ext cx="8077200" cy="646331"/>
          </a:xfrm>
          <a:prstGeom prst="rect">
            <a:avLst/>
          </a:prstGeom>
        </p:spPr>
        <p:txBody>
          <a:bodyPr wrap="square">
            <a:spAutoFit/>
          </a:bodyPr>
          <a:lstStyle/>
          <a:p>
            <a:pPr marL="342900" indent="-342900" algn="just">
              <a:buFont typeface="Wingdings" panose="05000000000000000000" pitchFamily="2" charset="2"/>
              <a:buChar char="Ø"/>
            </a:pPr>
            <a:r>
              <a:rPr lang="en-GB" dirty="0">
                <a:latin typeface="Baskerville Old Face" pitchFamily="18" charset="0"/>
              </a:rPr>
              <a:t>Its effects on aquatic life and humans, as well as the high costs of cleaning up, </a:t>
            </a:r>
            <a:r>
              <a:rPr lang="en-US" dirty="0">
                <a:latin typeface="Baskerville Old Face" pitchFamily="18" charset="0"/>
              </a:rPr>
              <a:t>necessitates the present research.</a:t>
            </a:r>
            <a:endParaRPr lang="en-GB" dirty="0">
              <a:latin typeface="Baskerville Old Face"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347" y="241019"/>
            <a:ext cx="7765321" cy="689143"/>
          </a:xfrm>
        </p:spPr>
        <p:txBody>
          <a:bodyPr>
            <a:normAutofit/>
          </a:bodyPr>
          <a:lstStyle/>
          <a:p>
            <a:r>
              <a:rPr lang="en-US" sz="2400" u="sng" dirty="0">
                <a:solidFill>
                  <a:srgbClr val="0070C0"/>
                </a:solidFill>
                <a:latin typeface="Algerian" pitchFamily="82" charset="0"/>
              </a:rPr>
              <a:t>THEORITICAL BACKGROUND</a:t>
            </a:r>
          </a:p>
        </p:txBody>
      </p:sp>
      <p:sp>
        <p:nvSpPr>
          <p:cNvPr id="3" name="Content Placeholder 2"/>
          <p:cNvSpPr>
            <a:spLocks noGrp="1"/>
          </p:cNvSpPr>
          <p:nvPr>
            <p:ph sz="half" idx="1"/>
          </p:nvPr>
        </p:nvSpPr>
        <p:spPr>
          <a:xfrm>
            <a:off x="228600" y="843350"/>
            <a:ext cx="4419600" cy="5176451"/>
          </a:xfrm>
        </p:spPr>
        <p:txBody>
          <a:bodyPr>
            <a:normAutofit/>
          </a:bodyPr>
          <a:lstStyle/>
          <a:p>
            <a:pPr>
              <a:buFont typeface="Wingdings" pitchFamily="2" charset="2"/>
              <a:buChar char="Ø"/>
            </a:pPr>
            <a:r>
              <a:rPr lang="en-US" sz="1800" dirty="0">
                <a:latin typeface="Baskerville Old Face" pitchFamily="18" charset="0"/>
              </a:rPr>
              <a:t> </a:t>
            </a:r>
          </a:p>
          <a:p>
            <a:endParaRPr lang="en-US" sz="1800" dirty="0">
              <a:latin typeface="Baskerville Old Face" pitchFamily="18" charset="0"/>
            </a:endParaRPr>
          </a:p>
          <a:p>
            <a:endParaRPr lang="en-US" sz="1800" dirty="0">
              <a:latin typeface="Baskerville Old Face" pitchFamily="18" charset="0"/>
            </a:endParaRPr>
          </a:p>
          <a:p>
            <a:endParaRPr lang="en-US" sz="1800" dirty="0">
              <a:latin typeface="Baskerville Old Face" pitchFamily="18" charset="0"/>
            </a:endParaRPr>
          </a:p>
          <a:p>
            <a:endParaRPr lang="en-US" sz="1800" dirty="0">
              <a:latin typeface="Baskerville Old Face" pitchFamily="18" charset="0"/>
            </a:endParaRPr>
          </a:p>
          <a:p>
            <a:endParaRPr lang="en-US" sz="1800" dirty="0">
              <a:latin typeface="Baskerville Old Face" pitchFamily="18" charset="0"/>
            </a:endParaRPr>
          </a:p>
          <a:p>
            <a:pPr>
              <a:buFont typeface="Wingdings" pitchFamily="2" charset="2"/>
              <a:buChar char="Ø"/>
            </a:pPr>
            <a:r>
              <a:rPr lang="en-US" sz="1800" dirty="0">
                <a:solidFill>
                  <a:schemeClr val="tx1"/>
                </a:solidFill>
                <a:latin typeface="Comic Sans MS" panose="030F0702030302020204" pitchFamily="66" charset="0"/>
              </a:rPr>
              <a:t>Advantages:</a:t>
            </a:r>
          </a:p>
          <a:p>
            <a:pPr marL="285750" indent="-285750">
              <a:buFont typeface="Wingdings" panose="05000000000000000000" pitchFamily="2" charset="2"/>
              <a:buChar char="Ø"/>
            </a:pPr>
            <a:r>
              <a:rPr lang="en-US" sz="1800" dirty="0">
                <a:solidFill>
                  <a:schemeClr val="tx1"/>
                </a:solidFill>
                <a:latin typeface="Comic Sans MS" panose="030F0702030302020204" pitchFamily="66" charset="0"/>
              </a:rPr>
              <a:t>Inexpensive</a:t>
            </a:r>
          </a:p>
          <a:p>
            <a:pPr marL="285750" indent="-285750">
              <a:buFont typeface="Wingdings" panose="05000000000000000000" pitchFamily="2" charset="2"/>
              <a:buChar char="Ø"/>
            </a:pPr>
            <a:r>
              <a:rPr lang="en-US" sz="1800" dirty="0">
                <a:solidFill>
                  <a:schemeClr val="tx1"/>
                </a:solidFill>
                <a:latin typeface="Comic Sans MS" panose="030F0702030302020204" pitchFamily="66" charset="0"/>
              </a:rPr>
              <a:t>No health threats to experts</a:t>
            </a:r>
          </a:p>
          <a:p>
            <a:pPr marL="285750" indent="-285750">
              <a:buFont typeface="Wingdings" panose="05000000000000000000" pitchFamily="2" charset="2"/>
              <a:buChar char="Ø"/>
            </a:pPr>
            <a:r>
              <a:rPr lang="en-US" sz="1800" dirty="0">
                <a:solidFill>
                  <a:schemeClr val="tx1"/>
                </a:solidFill>
                <a:latin typeface="Comic Sans MS" panose="030F0702030302020204" pitchFamily="66" charset="0"/>
              </a:rPr>
              <a:t>No side effects</a:t>
            </a:r>
          </a:p>
          <a:p>
            <a:pPr marL="285750" indent="-285750">
              <a:buFont typeface="Wingdings" panose="05000000000000000000" pitchFamily="2" charset="2"/>
              <a:buChar char="Ø"/>
            </a:pPr>
            <a:r>
              <a:rPr lang="en-US" sz="1800" dirty="0">
                <a:solidFill>
                  <a:schemeClr val="tx1"/>
                </a:solidFill>
                <a:latin typeface="Comic Sans MS" panose="030F0702030302020204" pitchFamily="66" charset="0"/>
              </a:rPr>
              <a:t>Total restoration of environment</a:t>
            </a:r>
          </a:p>
        </p:txBody>
      </p:sp>
      <p:pic>
        <p:nvPicPr>
          <p:cNvPr id="2050" name="Picture 2" descr="C:\Users\Admin\Desktop\WRF.jpg"/>
          <p:cNvPicPr>
            <a:picLocks noGrp="1" noChangeAspect="1" noChangeArrowheads="1"/>
          </p:cNvPicPr>
          <p:nvPr>
            <p:ph sz="half" idx="2"/>
          </p:nvPr>
        </p:nvPicPr>
        <p:blipFill>
          <a:blip r:embed="rId3"/>
          <a:stretch>
            <a:fillRect/>
          </a:stretch>
        </p:blipFill>
        <p:spPr bwMode="auto">
          <a:xfrm>
            <a:off x="4343399" y="2638223"/>
            <a:ext cx="4800601" cy="2222565"/>
          </a:xfrm>
          <a:prstGeom prst="rect">
            <a:avLst/>
          </a:prstGeom>
          <a:noFill/>
        </p:spPr>
      </p:pic>
      <p:sp>
        <p:nvSpPr>
          <p:cNvPr id="2052" name="AutoShape 4" descr="Image result for structure of lignin complex"/>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8" name="Rectangle 7"/>
          <p:cNvSpPr/>
          <p:nvPr/>
        </p:nvSpPr>
        <p:spPr>
          <a:xfrm>
            <a:off x="0" y="5638800"/>
            <a:ext cx="4572000" cy="646331"/>
          </a:xfrm>
          <a:prstGeom prst="rect">
            <a:avLst/>
          </a:prstGeom>
        </p:spPr>
        <p:txBody>
          <a:bodyPr>
            <a:spAutoFit/>
          </a:bodyPr>
          <a:lstStyle/>
          <a:p>
            <a:r>
              <a:rPr lang="en-GB" dirty="0">
                <a:latin typeface="Comic Sans MS" panose="030F0702030302020204" pitchFamily="66" charset="0"/>
              </a:rPr>
              <a:t>N/B: Bioremediation can either be done by </a:t>
            </a:r>
            <a:r>
              <a:rPr lang="en-GB" i="1" dirty="0">
                <a:latin typeface="Comic Sans MS" panose="030F0702030302020204" pitchFamily="66" charset="0"/>
              </a:rPr>
              <a:t>In situ</a:t>
            </a:r>
            <a:r>
              <a:rPr lang="en-US" i="1" dirty="0">
                <a:latin typeface="Comic Sans MS" panose="030F0702030302020204" pitchFamily="66" charset="0"/>
                <a:cs typeface="Times New Roman" panose="02020603050405020304" pitchFamily="18" charset="0"/>
              </a:rPr>
              <a:t> </a:t>
            </a:r>
            <a:r>
              <a:rPr lang="en-US" dirty="0">
                <a:latin typeface="Comic Sans MS" panose="030F0702030302020204" pitchFamily="66" charset="0"/>
                <a:cs typeface="Times New Roman" panose="02020603050405020304" pitchFamily="18" charset="0"/>
              </a:rPr>
              <a:t>or </a:t>
            </a:r>
            <a:r>
              <a:rPr lang="en-US" i="1" dirty="0">
                <a:latin typeface="Comic Sans MS" panose="030F0702030302020204" pitchFamily="66" charset="0"/>
                <a:cs typeface="Times New Roman" panose="02020603050405020304" pitchFamily="18" charset="0"/>
              </a:rPr>
              <a:t>Ex situ</a:t>
            </a:r>
            <a:endParaRPr lang="en-US" dirty="0"/>
          </a:p>
        </p:txBody>
      </p:sp>
      <p:sp>
        <p:nvSpPr>
          <p:cNvPr id="4" name="Rectangle 3">
            <a:extLst>
              <a:ext uri="{FF2B5EF4-FFF2-40B4-BE49-F238E27FC236}">
                <a16:creationId xmlns:a16="http://schemas.microsoft.com/office/drawing/2014/main" id="{DCCB7FFD-99F7-4549-A52E-A5DA55A391A3}"/>
              </a:ext>
            </a:extLst>
          </p:cNvPr>
          <p:cNvSpPr/>
          <p:nvPr/>
        </p:nvSpPr>
        <p:spPr>
          <a:xfrm>
            <a:off x="4953000" y="6453541"/>
            <a:ext cx="3733800" cy="369332"/>
          </a:xfrm>
          <a:prstGeom prst="rect">
            <a:avLst/>
          </a:prstGeom>
        </p:spPr>
        <p:txBody>
          <a:bodyPr wrap="square">
            <a:spAutoFit/>
          </a:bodyPr>
          <a:lstStyle/>
          <a:p>
            <a:r>
              <a:rPr lang="en-US" dirty="0"/>
              <a:t>Fig.3: White-rot fungi &amp; </a:t>
            </a:r>
            <a:r>
              <a:rPr lang="en-US"/>
              <a:t>algal bloom</a:t>
            </a:r>
            <a:endParaRPr lang="en-US" dirty="0"/>
          </a:p>
        </p:txBody>
      </p:sp>
      <p:pic>
        <p:nvPicPr>
          <p:cNvPr id="10" name="Picture 9">
            <a:extLst>
              <a:ext uri="{FF2B5EF4-FFF2-40B4-BE49-F238E27FC236}">
                <a16:creationId xmlns:a16="http://schemas.microsoft.com/office/drawing/2014/main" id="{7FA51FB4-7603-4A49-9719-98B97B47C3D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68231" y="4935022"/>
            <a:ext cx="4820046" cy="1291278"/>
          </a:xfrm>
          <a:prstGeom prst="rect">
            <a:avLst/>
          </a:prstGeom>
        </p:spPr>
      </p:pic>
      <p:sp>
        <p:nvSpPr>
          <p:cNvPr id="5" name="Rectangle 4">
            <a:extLst>
              <a:ext uri="{FF2B5EF4-FFF2-40B4-BE49-F238E27FC236}">
                <a16:creationId xmlns:a16="http://schemas.microsoft.com/office/drawing/2014/main" id="{72465AE3-6FD5-491E-99D2-A9A4C870FF96}"/>
              </a:ext>
            </a:extLst>
          </p:cNvPr>
          <p:cNvSpPr/>
          <p:nvPr/>
        </p:nvSpPr>
        <p:spPr>
          <a:xfrm>
            <a:off x="449215" y="842301"/>
            <a:ext cx="4572000" cy="2062103"/>
          </a:xfrm>
          <a:prstGeom prst="rect">
            <a:avLst/>
          </a:prstGeom>
        </p:spPr>
        <p:txBody>
          <a:bodyPr>
            <a:spAutoFit/>
          </a:bodyPr>
          <a:lstStyle/>
          <a:p>
            <a:r>
              <a:rPr lang="en-US" sz="1600" dirty="0">
                <a:latin typeface="Times New Roman" panose="02020603050405020304" pitchFamily="18" charset="0"/>
                <a:cs typeface="Times New Roman" panose="02020603050405020304" pitchFamily="18" charset="0"/>
              </a:rPr>
              <a:t>Allelopathy is a biological phenomenon by which an organism produces one or more biochemicals</a:t>
            </a:r>
          </a:p>
          <a:p>
            <a:r>
              <a:rPr lang="en-US" sz="1600" dirty="0">
                <a:latin typeface="Times New Roman" panose="02020603050405020304" pitchFamily="18" charset="0"/>
                <a:cs typeface="Times New Roman" panose="02020603050405020304" pitchFamily="18" charset="0"/>
              </a:rPr>
              <a:t>that influence the growth, survival, and reproduction of other organisms. These biochemicals</a:t>
            </a:r>
          </a:p>
          <a:p>
            <a:r>
              <a:rPr lang="en-US" sz="1600" dirty="0">
                <a:latin typeface="Times New Roman" panose="02020603050405020304" pitchFamily="18" charset="0"/>
                <a:cs typeface="Times New Roman" panose="02020603050405020304" pitchFamily="18" charset="0"/>
              </a:rPr>
              <a:t>are known as allelochemicals and can have beneficial (positive allelopathy) or</a:t>
            </a:r>
          </a:p>
          <a:p>
            <a:r>
              <a:rPr lang="en-US" sz="1600" dirty="0">
                <a:latin typeface="Times New Roman" panose="02020603050405020304" pitchFamily="18" charset="0"/>
                <a:cs typeface="Times New Roman" panose="02020603050405020304" pitchFamily="18" charset="0"/>
              </a:rPr>
              <a:t>detrimental (negative allelopathy) effects on the target organisms</a:t>
            </a:r>
            <a:r>
              <a:rPr lang="en-US" sz="1400" dirty="0">
                <a:latin typeface="Times New Roman" panose="02020603050405020304" pitchFamily="18" charset="0"/>
                <a:cs typeface="Times New Roman" panose="02020603050405020304" pitchFamily="18" charset="0"/>
              </a:rPr>
              <a:t>.</a:t>
            </a:r>
          </a:p>
        </p:txBody>
      </p:sp>
      <p:sp>
        <p:nvSpPr>
          <p:cNvPr id="9" name="Rectangle 1">
            <a:extLst>
              <a:ext uri="{FF2B5EF4-FFF2-40B4-BE49-F238E27FC236}">
                <a16:creationId xmlns:a16="http://schemas.microsoft.com/office/drawing/2014/main" id="{31024C50-03A6-459D-B385-38BEF9A2170C}"/>
              </a:ext>
            </a:extLst>
          </p:cNvPr>
          <p:cNvSpPr>
            <a:spLocks noChangeArrowheads="1"/>
          </p:cNvSpPr>
          <p:nvPr/>
        </p:nvSpPr>
        <p:spPr bwMode="auto">
          <a:xfrm>
            <a:off x="1997254" y="-10514"/>
            <a:ext cx="4442242" cy="25391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333333"/>
                </a:solidFill>
                <a:effectLst/>
                <a:latin typeface="Georgia" panose="02040502050405020303" pitchFamily="18" charset="0"/>
              </a:rPr>
              <a:t>resulting products for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61DA"/>
                </a:solidFill>
                <a:effectLst/>
                <a:latin typeface="Arial" panose="020B0604020202020204" pitchFamily="34" charset="0"/>
              </a:rPr>
              <a:t> </a:t>
            </a:r>
            <a:r>
              <a:rPr kumimoji="0" lang="en-US" altLang="en-US" sz="14700" b="0" i="0" u="none" strike="noStrike" cap="none" normalizeH="0" baseline="0" dirty="0">
                <a:ln>
                  <a:noFill/>
                </a:ln>
                <a:solidFill>
                  <a:srgbClr val="0061DA"/>
                </a:solidFill>
                <a:effectLst/>
                <a:latin typeface="Arial" panose="020B0604020202020204" pitchFamily="34"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5122" name="Picture 2" descr="Fig. 1">
            <a:hlinkClick r:id="rId5"/>
            <a:extLst>
              <a:ext uri="{FF2B5EF4-FFF2-40B4-BE49-F238E27FC236}">
                <a16:creationId xmlns:a16="http://schemas.microsoft.com/office/drawing/2014/main" id="{02347954-AF7F-40EB-AAA8-1708E66ADA6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18253" y="81820"/>
            <a:ext cx="4270023" cy="248217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756E0BC8-4E95-41AC-8D2D-37D0C26D7D1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752600" y="2904404"/>
            <a:ext cx="2590800" cy="1362797"/>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lstStyle/>
          <a:p>
            <a:r>
              <a:rPr lang="en-US" sz="2400" b="1" u="sng" dirty="0">
                <a:solidFill>
                  <a:srgbClr val="0070C0"/>
                </a:solidFill>
                <a:latin typeface="Algerian" panose="04020705040A02060702" pitchFamily="82" charset="0"/>
                <a:ea typeface="宋体" panose="02010600030101010101" pitchFamily="2" charset="-122"/>
                <a:cs typeface="Times New Roman" panose="02020603050405020304" pitchFamily="18" charset="0"/>
              </a:rPr>
              <a:t>Has it been done before?</a:t>
            </a:r>
            <a:endParaRPr lang="en-US" sz="2400" dirty="0"/>
          </a:p>
        </p:txBody>
      </p:sp>
      <p:sp>
        <p:nvSpPr>
          <p:cNvPr id="3" name="Content Placeholder 2"/>
          <p:cNvSpPr>
            <a:spLocks noGrp="1"/>
          </p:cNvSpPr>
          <p:nvPr>
            <p:ph sz="half" idx="1"/>
          </p:nvPr>
        </p:nvSpPr>
        <p:spPr>
          <a:xfrm>
            <a:off x="440267" y="1143000"/>
            <a:ext cx="4572000" cy="5334000"/>
          </a:xfrm>
        </p:spPr>
        <p:txBody>
          <a:bodyPr>
            <a:normAutofit fontScale="40000" lnSpcReduction="20000"/>
          </a:bodyPr>
          <a:lstStyle/>
          <a:p>
            <a:pPr>
              <a:buFont typeface="Wingdings" pitchFamily="2" charset="2"/>
              <a:buChar char="Ø"/>
            </a:pPr>
            <a:endParaRPr lang="en-US" sz="2000" dirty="0">
              <a:latin typeface="Baskerville Old Face" pitchFamily="18" charset="0"/>
            </a:endParaRPr>
          </a:p>
          <a:p>
            <a:pPr>
              <a:buFont typeface="Wingdings" pitchFamily="2" charset="2"/>
              <a:buChar char="Ø"/>
            </a:pPr>
            <a:endParaRPr lang="en-US" sz="2000" dirty="0">
              <a:latin typeface="Baskerville Old Face" pitchFamily="18" charset="0"/>
            </a:endParaRPr>
          </a:p>
          <a:p>
            <a:pPr>
              <a:buFont typeface="Wingdings" pitchFamily="2" charset="2"/>
              <a:buChar char="Ø"/>
            </a:pPr>
            <a:endParaRPr lang="en-US" sz="2000" dirty="0">
              <a:latin typeface="Baskerville Old Face" pitchFamily="18" charset="0"/>
            </a:endParaRPr>
          </a:p>
          <a:p>
            <a:pPr>
              <a:buFont typeface="Wingdings" pitchFamily="2" charset="2"/>
              <a:buChar char="Ø"/>
            </a:pPr>
            <a:endParaRPr lang="en-US" sz="2000" dirty="0">
              <a:latin typeface="Baskerville Old Face" pitchFamily="18" charset="0"/>
            </a:endParaRPr>
          </a:p>
          <a:p>
            <a:pPr>
              <a:buFont typeface="Wingdings" pitchFamily="2" charset="2"/>
              <a:buChar char="Ø"/>
            </a:pPr>
            <a:endParaRPr lang="en-US" sz="2000" dirty="0">
              <a:latin typeface="Baskerville Old Face" pitchFamily="18" charset="0"/>
            </a:endParaRPr>
          </a:p>
          <a:p>
            <a:pPr>
              <a:buFont typeface="Wingdings" pitchFamily="2" charset="2"/>
              <a:buChar char="Ø"/>
            </a:pPr>
            <a:endParaRPr lang="en-US" sz="2000" dirty="0">
              <a:latin typeface="Baskerville Old Face" pitchFamily="18" charset="0"/>
            </a:endParaRPr>
          </a:p>
          <a:p>
            <a:pPr>
              <a:buFont typeface="Wingdings" pitchFamily="2" charset="2"/>
              <a:buChar char="Ø"/>
            </a:pPr>
            <a:endParaRPr lang="en-US" sz="2000" dirty="0">
              <a:latin typeface="Baskerville Old Face" pitchFamily="18" charset="0"/>
            </a:endParaRPr>
          </a:p>
          <a:p>
            <a:pPr>
              <a:buFont typeface="Wingdings" pitchFamily="2" charset="2"/>
              <a:buChar char="Ø"/>
            </a:pPr>
            <a:endParaRPr lang="en-US" sz="2000" dirty="0">
              <a:latin typeface="Baskerville Old Face" pitchFamily="18" charset="0"/>
            </a:endParaRPr>
          </a:p>
          <a:p>
            <a:pPr>
              <a:buFont typeface="Wingdings" pitchFamily="2" charset="2"/>
              <a:buChar char="Ø"/>
            </a:pPr>
            <a:endParaRPr lang="en-US" sz="2000" dirty="0">
              <a:latin typeface="Baskerville Old Face" pitchFamily="18" charset="0"/>
            </a:endParaRPr>
          </a:p>
          <a:p>
            <a:pPr>
              <a:buFont typeface="Wingdings" pitchFamily="2" charset="2"/>
              <a:buChar char="Ø"/>
            </a:pPr>
            <a:r>
              <a:rPr lang="en-US" sz="2900" dirty="0">
                <a:latin typeface="Baskerville Old Face" pitchFamily="18" charset="0"/>
              </a:rPr>
              <a:t> </a:t>
            </a:r>
            <a:r>
              <a:rPr lang="en-US" sz="3800" dirty="0">
                <a:solidFill>
                  <a:schemeClr val="tx1"/>
                </a:solidFill>
                <a:latin typeface="Baskerville Old Face" pitchFamily="18" charset="0"/>
              </a:rPr>
              <a:t>Bales of hay fell into a farm pond in UK; pond water was found to contain less bloom in 1947.</a:t>
            </a:r>
          </a:p>
          <a:p>
            <a:pPr>
              <a:buFont typeface="Wingdings" pitchFamily="2" charset="2"/>
              <a:buChar char="Ø"/>
            </a:pPr>
            <a:endParaRPr lang="en-US" sz="3800" dirty="0">
              <a:solidFill>
                <a:schemeClr val="tx1"/>
              </a:solidFill>
              <a:latin typeface="Baskerville Old Face" pitchFamily="18" charset="0"/>
            </a:endParaRPr>
          </a:p>
          <a:p>
            <a:pPr>
              <a:buFont typeface="Wingdings" pitchFamily="2" charset="2"/>
              <a:buChar char="Ø"/>
            </a:pPr>
            <a:endParaRPr lang="en-US" sz="2000" dirty="0">
              <a:latin typeface="Baskerville Old Face" pitchFamily="18" charset="0"/>
            </a:endParaRPr>
          </a:p>
          <a:p>
            <a:pPr>
              <a:buFont typeface="Wingdings" pitchFamily="2" charset="2"/>
              <a:buChar char="Ø"/>
            </a:pPr>
            <a:endParaRPr lang="en-US" sz="2000" dirty="0">
              <a:latin typeface="Baskerville Old Face" pitchFamily="18" charset="0"/>
            </a:endParaRPr>
          </a:p>
          <a:p>
            <a:pPr>
              <a:buFont typeface="Wingdings" pitchFamily="2" charset="2"/>
              <a:buChar char="Ø"/>
            </a:pPr>
            <a:endParaRPr lang="en-US" sz="2000" dirty="0">
              <a:latin typeface="Baskerville Old Face" pitchFamily="18" charset="0"/>
            </a:endParaRPr>
          </a:p>
          <a:p>
            <a:pPr>
              <a:buFont typeface="Wingdings" pitchFamily="2" charset="2"/>
              <a:buChar char="Ø"/>
            </a:pPr>
            <a:endParaRPr lang="en-US" sz="2000" dirty="0">
              <a:latin typeface="Baskerville Old Face" pitchFamily="18" charset="0"/>
            </a:endParaRPr>
          </a:p>
          <a:p>
            <a:pPr>
              <a:buFont typeface="Wingdings" pitchFamily="2" charset="2"/>
              <a:buChar char="Ø"/>
            </a:pPr>
            <a:endParaRPr lang="en-US" sz="2000" dirty="0">
              <a:latin typeface="Baskerville Old Face" pitchFamily="18" charset="0"/>
            </a:endParaRPr>
          </a:p>
          <a:p>
            <a:pPr>
              <a:buFont typeface="Wingdings" pitchFamily="2" charset="2"/>
              <a:buChar char="Ø"/>
            </a:pPr>
            <a:r>
              <a:rPr lang="en-US" sz="3800" dirty="0">
                <a:solidFill>
                  <a:schemeClr val="tx1"/>
                </a:solidFill>
                <a:latin typeface="Baskerville Old Face" pitchFamily="18" charset="0"/>
              </a:rPr>
              <a:t>Successfully</a:t>
            </a:r>
            <a:r>
              <a:rPr lang="en-US" sz="3400" dirty="0">
                <a:latin typeface="Baskerville Old Face" pitchFamily="18" charset="0"/>
              </a:rPr>
              <a:t> </a:t>
            </a:r>
            <a:r>
              <a:rPr lang="en-US" sz="3800" dirty="0">
                <a:solidFill>
                  <a:schemeClr val="tx1"/>
                </a:solidFill>
                <a:latin typeface="Baskerville Old Face" pitchFamily="18" charset="0"/>
              </a:rPr>
              <a:t>used in a lake in Sydney, Australia in 2017.</a:t>
            </a:r>
          </a:p>
          <a:p>
            <a:pPr>
              <a:buFont typeface="Wingdings" pitchFamily="2" charset="2"/>
              <a:buChar char="Ø"/>
            </a:pPr>
            <a:endParaRPr lang="en-US" sz="3800" dirty="0">
              <a:solidFill>
                <a:schemeClr val="tx1"/>
              </a:solidFill>
              <a:latin typeface="Baskerville Old Face" pitchFamily="18" charset="0"/>
            </a:endParaRPr>
          </a:p>
          <a:p>
            <a:pPr marL="0" indent="0">
              <a:buNone/>
            </a:pPr>
            <a:endParaRPr lang="en-US" dirty="0">
              <a:latin typeface="Baskerville Old Face" pitchFamily="18" charset="0"/>
            </a:endParaRPr>
          </a:p>
          <a:p>
            <a:pPr>
              <a:buFont typeface="Wingdings" pitchFamily="2" charset="2"/>
              <a:buChar char="Ø"/>
            </a:pPr>
            <a:endParaRPr lang="en-US" dirty="0">
              <a:latin typeface="Baskerville Old Face" pitchFamily="18" charset="0"/>
            </a:endParaRPr>
          </a:p>
          <a:p>
            <a:pPr>
              <a:buNone/>
            </a:pPr>
            <a:endParaRPr lang="en-US" dirty="0"/>
          </a:p>
          <a:p>
            <a:pPr>
              <a:buNone/>
            </a:pPr>
            <a:endParaRPr lang="en-US" dirty="0"/>
          </a:p>
          <a:p>
            <a:endParaRPr lang="en-US" dirty="0"/>
          </a:p>
        </p:txBody>
      </p:sp>
      <p:pic>
        <p:nvPicPr>
          <p:cNvPr id="8" name="Picture 7" descr="Image result for where was straw used to inhibit algae"/>
          <p:cNvPicPr/>
          <p:nvPr/>
        </p:nvPicPr>
        <p:blipFill>
          <a:blip r:embed="rId3"/>
          <a:srcRect/>
          <a:stretch>
            <a:fillRect/>
          </a:stretch>
        </p:blipFill>
        <p:spPr bwMode="auto">
          <a:xfrm>
            <a:off x="5012267" y="2819401"/>
            <a:ext cx="3908777" cy="2209800"/>
          </a:xfrm>
          <a:prstGeom prst="rect">
            <a:avLst/>
          </a:prstGeom>
          <a:noFill/>
          <a:ln w="9525">
            <a:noFill/>
            <a:miter lim="800000"/>
            <a:headEnd/>
            <a:tailEnd/>
          </a:ln>
        </p:spPr>
      </p:pic>
      <p:sp>
        <p:nvSpPr>
          <p:cNvPr id="17410" name="AutoShape 2" descr="Image result for where was straw used to inhibit alga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7412" name="AutoShape 4" descr="Image result for where was straw used to inhibit alga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7415" name="AutoShape 7" descr="Image result for where has straw been used to inhibit algae bloom"/>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7417" name="AutoShape 9" descr="Image result for where has straw been used to inhibit algae bloom"/>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7419" name="Picture 11" descr="C:\Users\Admin\Desktop\buo1.jpg"/>
          <p:cNvPicPr>
            <a:picLocks noChangeAspect="1" noChangeArrowheads="1"/>
          </p:cNvPicPr>
          <p:nvPr/>
        </p:nvPicPr>
        <p:blipFill>
          <a:blip r:embed="rId4"/>
          <a:srcRect/>
          <a:stretch>
            <a:fillRect/>
          </a:stretch>
        </p:blipFill>
        <p:spPr bwMode="auto">
          <a:xfrm>
            <a:off x="5012266" y="5139971"/>
            <a:ext cx="3908778" cy="1641830"/>
          </a:xfrm>
          <a:prstGeom prst="rect">
            <a:avLst/>
          </a:prstGeom>
          <a:noFill/>
        </p:spPr>
      </p:pic>
      <p:sp>
        <p:nvSpPr>
          <p:cNvPr id="18" name="Rectangle 17"/>
          <p:cNvSpPr/>
          <p:nvPr/>
        </p:nvSpPr>
        <p:spPr>
          <a:xfrm>
            <a:off x="-45156" y="838200"/>
            <a:ext cx="4572000" cy="1538883"/>
          </a:xfrm>
          <a:prstGeom prst="rect">
            <a:avLst/>
          </a:prstGeom>
        </p:spPr>
        <p:txBody>
          <a:bodyPr>
            <a:spAutoFit/>
          </a:bodyPr>
          <a:lstStyle/>
          <a:p>
            <a:pPr lvl="1">
              <a:buFont typeface="Wingdings" pitchFamily="2" charset="2"/>
              <a:buChar char="Ø"/>
            </a:pPr>
            <a:endParaRPr lang="en-US" sz="2000" dirty="0">
              <a:latin typeface="Baskerville Old Face" pitchFamily="18" charset="0"/>
            </a:endParaRPr>
          </a:p>
          <a:p>
            <a:pPr lvl="1">
              <a:buFont typeface="Wingdings" pitchFamily="2" charset="2"/>
              <a:buChar char="Ø"/>
            </a:pPr>
            <a:endParaRPr lang="en-US" sz="2000" dirty="0">
              <a:latin typeface="Baskerville Old Face" pitchFamily="18" charset="0"/>
            </a:endParaRPr>
          </a:p>
          <a:p>
            <a:pPr lvl="1">
              <a:buFont typeface="Wingdings" pitchFamily="2" charset="2"/>
              <a:buChar char="Ø"/>
            </a:pPr>
            <a:r>
              <a:rPr lang="en-US" dirty="0">
                <a:latin typeface="Baskerville Old Face" pitchFamily="18" charset="0"/>
              </a:rPr>
              <a:t>  Filamentous algae forming mats on the surface of a small lake. (Courtesy of Sal </a:t>
            </a:r>
            <a:r>
              <a:rPr lang="en-US" dirty="0" err="1">
                <a:latin typeface="Baskerville Old Face" pitchFamily="18" charset="0"/>
              </a:rPr>
              <a:t>Mangiafico</a:t>
            </a:r>
            <a:r>
              <a:rPr lang="en-US" dirty="0">
                <a:latin typeface="Baskerville Old Face" pitchFamily="18" charset="0"/>
              </a:rPr>
              <a:t>, 2013)</a:t>
            </a:r>
          </a:p>
        </p:txBody>
      </p:sp>
      <p:pic>
        <p:nvPicPr>
          <p:cNvPr id="17421" name="Picture 13" descr="C:\Users\Admin\Desktop\haha.jpg"/>
          <p:cNvPicPr>
            <a:picLocks noChangeAspect="1" noChangeArrowheads="1"/>
          </p:cNvPicPr>
          <p:nvPr/>
        </p:nvPicPr>
        <p:blipFill>
          <a:blip r:embed="rId5"/>
          <a:srcRect/>
          <a:stretch>
            <a:fillRect/>
          </a:stretch>
        </p:blipFill>
        <p:spPr bwMode="auto">
          <a:xfrm>
            <a:off x="5012266" y="838200"/>
            <a:ext cx="3826933" cy="1905000"/>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533400"/>
          </a:xfrm>
        </p:spPr>
        <p:txBody>
          <a:bodyPr>
            <a:normAutofit fontScale="90000"/>
          </a:bodyPr>
          <a:lstStyle/>
          <a:p>
            <a:r>
              <a:rPr lang="en-US" sz="3100" b="1" u="sng" dirty="0">
                <a:solidFill>
                  <a:srgbClr val="0070C0"/>
                </a:solidFill>
                <a:latin typeface="Algerian" panose="04020705040A02060702" pitchFamily="82" charset="0"/>
                <a:ea typeface="宋体" panose="02010600030101010101" pitchFamily="2" charset="-122"/>
                <a:cs typeface="Times New Roman" panose="02020603050405020304" pitchFamily="18" charset="0"/>
              </a:rPr>
              <a:t>REVIEW OF RELATED LITERATURE</a:t>
            </a:r>
            <a:br>
              <a:rPr lang="en-GB" dirty="0">
                <a:solidFill>
                  <a:srgbClr val="0070C0"/>
                </a:solidFill>
                <a:latin typeface="Algerian" panose="04020705040A02060702" pitchFamily="82" charset="0"/>
                <a:ea typeface="宋体" panose="02010600030101010101" pitchFamily="2" charset="-122"/>
                <a:cs typeface="Times New Roman" panose="02020603050405020304" pitchFamily="18" charset="0"/>
              </a:rPr>
            </a:br>
            <a:endParaRPr lang="en-US" dirty="0"/>
          </a:p>
        </p:txBody>
      </p:sp>
      <p:sp>
        <p:nvSpPr>
          <p:cNvPr id="3" name="Content Placeholder 2"/>
          <p:cNvSpPr>
            <a:spLocks noGrp="1"/>
          </p:cNvSpPr>
          <p:nvPr>
            <p:ph sz="half" idx="1"/>
          </p:nvPr>
        </p:nvSpPr>
        <p:spPr>
          <a:xfrm>
            <a:off x="152400" y="685800"/>
            <a:ext cx="8839200" cy="5867400"/>
          </a:xfrm>
        </p:spPr>
        <p:txBody>
          <a:bodyPr>
            <a:normAutofit/>
          </a:bodyPr>
          <a:lstStyle/>
          <a:p>
            <a:pPr>
              <a:buFont typeface="Wingdings" pitchFamily="2" charset="2"/>
              <a:buChar char="Ø"/>
            </a:pPr>
            <a:r>
              <a:rPr lang="en-US" dirty="0" err="1">
                <a:latin typeface="Baskerville Old Face" pitchFamily="18" charset="0"/>
              </a:rPr>
              <a:t>Hanspi</a:t>
            </a:r>
            <a:r>
              <a:rPr lang="en-US" dirty="0">
                <a:latin typeface="Baskerville Old Face" pitchFamily="18" charset="0"/>
              </a:rPr>
              <a:t> et al ( 2018) Carried out Isolation of a new Efficient Dye Decolorizing White rot Fungus </a:t>
            </a:r>
            <a:r>
              <a:rPr lang="en-US" i="1" dirty="0" err="1">
                <a:latin typeface="Baskerville Old Face" pitchFamily="18" charset="0"/>
              </a:rPr>
              <a:t>Carrena</a:t>
            </a:r>
            <a:r>
              <a:rPr lang="en-US" i="1" dirty="0">
                <a:latin typeface="Baskerville Old Face" pitchFamily="18" charset="0"/>
              </a:rPr>
              <a:t> sp.</a:t>
            </a:r>
          </a:p>
          <a:p>
            <a:pPr>
              <a:buFont typeface="Wingdings" pitchFamily="2" charset="2"/>
              <a:buChar char="Ø"/>
            </a:pPr>
            <a:r>
              <a:rPr lang="en-US" dirty="0"/>
              <a:t>Anne-Christine </a:t>
            </a:r>
            <a:r>
              <a:rPr lang="en-US" dirty="0" err="1"/>
              <a:t>Ritschoff</a:t>
            </a:r>
            <a:r>
              <a:rPr lang="en-US" dirty="0"/>
              <a:t> (1996) Investigated the Decay mechanism of brown-rot fungi. </a:t>
            </a:r>
          </a:p>
          <a:p>
            <a:pPr>
              <a:buFont typeface="Wingdings" pitchFamily="2" charset="2"/>
              <a:buChar char="Ø"/>
            </a:pPr>
            <a:r>
              <a:rPr lang="en-US" dirty="0" err="1"/>
              <a:t>Adinarayana</a:t>
            </a:r>
            <a:r>
              <a:rPr lang="en-US" dirty="0"/>
              <a:t> Reddy and Trevor D’Souza (1994) Published a work done on physiology and molecular biology of the </a:t>
            </a:r>
            <a:r>
              <a:rPr lang="en-US" dirty="0" err="1"/>
              <a:t>lagnin</a:t>
            </a:r>
            <a:r>
              <a:rPr lang="en-US" dirty="0"/>
              <a:t> peroxidases of </a:t>
            </a:r>
            <a:r>
              <a:rPr lang="en-US" i="1" dirty="0" err="1"/>
              <a:t>Phanerochaete</a:t>
            </a:r>
            <a:r>
              <a:rPr lang="en-US" i="1" dirty="0"/>
              <a:t> </a:t>
            </a:r>
            <a:r>
              <a:rPr lang="en-US" i="1" dirty="0" err="1"/>
              <a:t>chrysosporium</a:t>
            </a:r>
            <a:r>
              <a:rPr lang="en-US" dirty="0"/>
              <a:t>. </a:t>
            </a:r>
          </a:p>
          <a:p>
            <a:pPr>
              <a:buFont typeface="Wingdings" pitchFamily="2" charset="2"/>
              <a:buChar char="Ø"/>
            </a:pPr>
            <a:endParaRPr lang="en-US" dirty="0"/>
          </a:p>
          <a:p>
            <a:pPr>
              <a:buFont typeface="Wingdings" pitchFamily="2" charset="2"/>
              <a:buChar char="Ø"/>
            </a:pPr>
            <a:endParaRPr lang="en-US" i="1" dirty="0">
              <a:latin typeface="Baskerville Old Face" pitchFamily="18" charset="0"/>
            </a:endParaRPr>
          </a:p>
          <a:p>
            <a:pPr>
              <a:buFont typeface="Wingdings" pitchFamily="2" charset="2"/>
              <a:buChar char="Ø"/>
            </a:pPr>
            <a:endParaRPr lang="en-US" sz="1800" i="1" dirty="0"/>
          </a:p>
          <a:p>
            <a:endParaRPr lang="en-US" sz="1800" i="1"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52400"/>
            <a:ext cx="8458200" cy="5973763"/>
          </a:xfrm>
        </p:spPr>
        <p:txBody>
          <a:bodyPr>
            <a:normAutofit/>
          </a:bodyPr>
          <a:lstStyle/>
          <a:p>
            <a:pPr>
              <a:buFont typeface="Wingdings" pitchFamily="2" charset="2"/>
              <a:buChar char="Ø"/>
            </a:pPr>
            <a:r>
              <a:rPr lang="en-US" sz="2000" dirty="0"/>
              <a:t>Larissa et al (2007) Investigated the impact of white-rot fungi on numbers and community composition of bacteria colonizing beech wood from forest soil. </a:t>
            </a:r>
          </a:p>
          <a:p>
            <a:pPr>
              <a:buFont typeface="Wingdings" pitchFamily="2" charset="2"/>
              <a:buChar char="Ø"/>
            </a:pPr>
            <a:r>
              <a:rPr lang="en-US" sz="2000" dirty="0"/>
              <a:t>This study investigated the composition of white rot fungi colonizing beech woods from forest soils.</a:t>
            </a:r>
          </a:p>
          <a:p>
            <a:pPr>
              <a:buFont typeface="Wingdings" pitchFamily="2" charset="2"/>
              <a:buChar char="Ø"/>
            </a:pPr>
            <a:endParaRPr lang="en-US" sz="2000" dirty="0"/>
          </a:p>
          <a:p>
            <a:pPr>
              <a:buFont typeface="Wingdings" pitchFamily="2" charset="2"/>
              <a:buChar char="Ø"/>
            </a:pPr>
            <a:endParaRPr lang="en-US" sz="2000" dirty="0"/>
          </a:p>
          <a:p>
            <a:pPr>
              <a:buFont typeface="Wingdings" pitchFamily="2" charset="2"/>
              <a:buChar char="Ø"/>
            </a:pPr>
            <a:endParaRPr lang="en-US" sz="2000" dirty="0"/>
          </a:p>
          <a:p>
            <a:pPr>
              <a:buFont typeface="Wingdings" pitchFamily="2" charset="2"/>
              <a:buChar char="Ø"/>
            </a:pPr>
            <a:endParaRPr lang="en-US" sz="2000" dirty="0"/>
          </a:p>
          <a:p>
            <a:pPr>
              <a:buFont typeface="Wingdings" pitchFamily="2" charset="2"/>
              <a:buChar char="Ø"/>
            </a:pPr>
            <a:endParaRPr lang="en-US" sz="2000" dirty="0"/>
          </a:p>
          <a:p>
            <a:pPr>
              <a:buFont typeface="Wingdings" pitchFamily="2" charset="2"/>
              <a:buChar char="Ø"/>
            </a:pPr>
            <a:endParaRPr lang="en-US" sz="2000" dirty="0"/>
          </a:p>
        </p:txBody>
      </p:sp>
      <p:pic>
        <p:nvPicPr>
          <p:cNvPr id="2" name="Picture 1">
            <a:extLst>
              <a:ext uri="{FF2B5EF4-FFF2-40B4-BE49-F238E27FC236}">
                <a16:creationId xmlns:a16="http://schemas.microsoft.com/office/drawing/2014/main" id="{2D690CA0-3A7B-4C39-A687-9A043AC22A7D}"/>
              </a:ext>
            </a:extLst>
          </p:cNvPr>
          <p:cNvPicPr>
            <a:picLocks noChangeAspect="1"/>
          </p:cNvPicPr>
          <p:nvPr/>
        </p:nvPicPr>
        <p:blipFill>
          <a:blip r:embed="rId3"/>
          <a:stretch>
            <a:fillRect/>
          </a:stretch>
        </p:blipFill>
        <p:spPr>
          <a:xfrm>
            <a:off x="990600" y="3429000"/>
            <a:ext cx="6248400" cy="3124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Rectangle 3">
            <a:extLst>
              <a:ext uri="{FF2B5EF4-FFF2-40B4-BE49-F238E27FC236}">
                <a16:creationId xmlns:a16="http://schemas.microsoft.com/office/drawing/2014/main" id="{B4753750-AF01-4B2F-9E99-55D4C3BEA06A}"/>
              </a:ext>
            </a:extLst>
          </p:cNvPr>
          <p:cNvSpPr/>
          <p:nvPr/>
        </p:nvSpPr>
        <p:spPr>
          <a:xfrm>
            <a:off x="228600" y="2505670"/>
            <a:ext cx="8305800" cy="923330"/>
          </a:xfrm>
          <a:prstGeom prst="rect">
            <a:avLst/>
          </a:prstGeom>
        </p:spPr>
        <p:txBody>
          <a:bodyPr wrap="square">
            <a:spAutoFit/>
          </a:bodyPr>
          <a:lstStyle/>
          <a:p>
            <a:pPr marL="285750" indent="-285750">
              <a:buFont typeface="Wingdings" panose="05000000000000000000" pitchFamily="2" charset="2"/>
              <a:buChar char="Ø"/>
            </a:pPr>
            <a:r>
              <a:rPr lang="en-US" dirty="0">
                <a:latin typeface="Calibri" panose="020F0502020204030204" pitchFamily="34" charset="0"/>
                <a:ea typeface="Calibri" panose="020F0502020204030204" pitchFamily="34" charset="0"/>
                <a:cs typeface="Times New Roman" panose="02020603050405020304" pitchFamily="18" charset="0"/>
              </a:rPr>
              <a:t>Dendrogram</a:t>
            </a:r>
            <a:r>
              <a:rPr lang="en-US" spc="25" dirty="0">
                <a:latin typeface="Calibri" panose="020F0502020204030204" pitchFamily="34" charset="0"/>
                <a:ea typeface="Calibri" panose="020F0502020204030204" pitchFamily="34" charset="0"/>
                <a:cs typeface="Times New Roman" panose="02020603050405020304" pitchFamily="18" charset="0"/>
              </a:rPr>
              <a:t> </a:t>
            </a:r>
            <a:r>
              <a:rPr lang="en-US" dirty="0">
                <a:latin typeface="Calibri" panose="020F0502020204030204" pitchFamily="34" charset="0"/>
                <a:ea typeface="Calibri" panose="020F0502020204030204" pitchFamily="34" charset="0"/>
                <a:cs typeface="Times New Roman" panose="02020603050405020304" pitchFamily="18" charset="0"/>
              </a:rPr>
              <a:t>showing</a:t>
            </a:r>
            <a:r>
              <a:rPr lang="en-US" spc="30" dirty="0">
                <a:latin typeface="Calibri" panose="020F0502020204030204" pitchFamily="34" charset="0"/>
                <a:ea typeface="Calibri" panose="020F0502020204030204" pitchFamily="34" charset="0"/>
                <a:cs typeface="Times New Roman" panose="02020603050405020304" pitchFamily="18" charset="0"/>
              </a:rPr>
              <a:t> </a:t>
            </a:r>
            <a:r>
              <a:rPr lang="en-US" dirty="0">
                <a:latin typeface="Calibri" panose="020F0502020204030204" pitchFamily="34" charset="0"/>
                <a:ea typeface="Calibri" panose="020F0502020204030204" pitchFamily="34" charset="0"/>
                <a:cs typeface="Times New Roman" panose="02020603050405020304" pitchFamily="18" charset="0"/>
              </a:rPr>
              <a:t>the</a:t>
            </a:r>
            <a:r>
              <a:rPr lang="en-US" spc="25" dirty="0">
                <a:latin typeface="Calibri" panose="020F0502020204030204" pitchFamily="34" charset="0"/>
                <a:ea typeface="Calibri" panose="020F0502020204030204" pitchFamily="34" charset="0"/>
                <a:cs typeface="Times New Roman" panose="02020603050405020304" pitchFamily="18" charset="0"/>
              </a:rPr>
              <a:t> </a:t>
            </a:r>
            <a:r>
              <a:rPr lang="en-US" dirty="0">
                <a:latin typeface="Calibri" panose="020F0502020204030204" pitchFamily="34" charset="0"/>
                <a:ea typeface="Calibri" panose="020F0502020204030204" pitchFamily="34" charset="0"/>
                <a:cs typeface="Times New Roman" panose="02020603050405020304" pitchFamily="18" charset="0"/>
              </a:rPr>
              <a:t>percentage</a:t>
            </a:r>
            <a:r>
              <a:rPr lang="en-US" spc="25" dirty="0">
                <a:latin typeface="Calibri" panose="020F0502020204030204" pitchFamily="34" charset="0"/>
                <a:ea typeface="Calibri" panose="020F0502020204030204" pitchFamily="34" charset="0"/>
                <a:cs typeface="Times New Roman" panose="02020603050405020304" pitchFamily="18" charset="0"/>
              </a:rPr>
              <a:t> </a:t>
            </a:r>
            <a:r>
              <a:rPr lang="en-US" dirty="0">
                <a:latin typeface="Calibri" panose="020F0502020204030204" pitchFamily="34" charset="0"/>
                <a:ea typeface="Calibri" panose="020F0502020204030204" pitchFamily="34" charset="0"/>
                <a:cs typeface="Times New Roman" panose="02020603050405020304" pitchFamily="18" charset="0"/>
              </a:rPr>
              <a:t>of similarity</a:t>
            </a:r>
            <a:r>
              <a:rPr lang="en-US" spc="-15" dirty="0">
                <a:latin typeface="Calibri" panose="020F0502020204030204" pitchFamily="34" charset="0"/>
                <a:ea typeface="Calibri" panose="020F0502020204030204" pitchFamily="34" charset="0"/>
                <a:cs typeface="Times New Roman" panose="02020603050405020304" pitchFamily="18" charset="0"/>
              </a:rPr>
              <a:t> </a:t>
            </a:r>
            <a:r>
              <a:rPr lang="en-US" dirty="0">
                <a:latin typeface="Calibri" panose="020F0502020204030204" pitchFamily="34" charset="0"/>
                <a:ea typeface="Calibri" panose="020F0502020204030204" pitchFamily="34" charset="0"/>
                <a:cs typeface="Times New Roman" panose="02020603050405020304" pitchFamily="18" charset="0"/>
              </a:rPr>
              <a:t>in</a:t>
            </a:r>
            <a:r>
              <a:rPr lang="en-US" spc="-15" dirty="0">
                <a:latin typeface="Calibri" panose="020F0502020204030204" pitchFamily="34" charset="0"/>
                <a:ea typeface="Calibri" panose="020F0502020204030204" pitchFamily="34" charset="0"/>
                <a:cs typeface="Times New Roman" panose="02020603050405020304" pitchFamily="18" charset="0"/>
              </a:rPr>
              <a:t> </a:t>
            </a:r>
            <a:r>
              <a:rPr lang="en-US" dirty="0">
                <a:latin typeface="Calibri" panose="020F0502020204030204" pitchFamily="34" charset="0"/>
                <a:ea typeface="Calibri" panose="020F0502020204030204" pitchFamily="34" charset="0"/>
                <a:cs typeface="Times New Roman" panose="02020603050405020304" pitchFamily="18" charset="0"/>
              </a:rPr>
              <a:t>typical</a:t>
            </a:r>
            <a:r>
              <a:rPr lang="en-US" spc="-20" dirty="0">
                <a:latin typeface="Calibri" panose="020F0502020204030204" pitchFamily="34" charset="0"/>
                <a:ea typeface="Calibri" panose="020F0502020204030204" pitchFamily="34" charset="0"/>
                <a:cs typeface="Times New Roman" panose="02020603050405020304" pitchFamily="18" charset="0"/>
              </a:rPr>
              <a:t> </a:t>
            </a:r>
            <a:r>
              <a:rPr lang="en-US" dirty="0">
                <a:latin typeface="Calibri" panose="020F0502020204030204" pitchFamily="34" charset="0"/>
                <a:ea typeface="Calibri" panose="020F0502020204030204" pitchFamily="34" charset="0"/>
                <a:cs typeface="Times New Roman" panose="02020603050405020304" pitchFamily="18" charset="0"/>
              </a:rPr>
              <a:t>DGGE</a:t>
            </a:r>
            <a:r>
              <a:rPr lang="en-US" spc="-10" dirty="0">
                <a:latin typeface="Calibri" panose="020F0502020204030204" pitchFamily="34" charset="0"/>
                <a:ea typeface="Calibri" panose="020F0502020204030204" pitchFamily="34" charset="0"/>
                <a:cs typeface="Times New Roman" panose="02020603050405020304" pitchFamily="18" charset="0"/>
              </a:rPr>
              <a:t> </a:t>
            </a:r>
            <a:r>
              <a:rPr lang="en-US" dirty="0">
                <a:latin typeface="Calibri" panose="020F0502020204030204" pitchFamily="34" charset="0"/>
                <a:ea typeface="Calibri" panose="020F0502020204030204" pitchFamily="34" charset="0"/>
                <a:cs typeface="Times New Roman" panose="02020603050405020304" pitchFamily="18" charset="0"/>
              </a:rPr>
              <a:t>banding</a:t>
            </a:r>
            <a:r>
              <a:rPr lang="en-US" spc="-15" dirty="0">
                <a:latin typeface="Calibri" panose="020F0502020204030204" pitchFamily="34" charset="0"/>
                <a:ea typeface="Calibri" panose="020F0502020204030204" pitchFamily="34" charset="0"/>
                <a:cs typeface="Times New Roman" panose="02020603050405020304" pitchFamily="18" charset="0"/>
              </a:rPr>
              <a:t> </a:t>
            </a:r>
            <a:r>
              <a:rPr lang="en-US" dirty="0">
                <a:latin typeface="Calibri" panose="020F0502020204030204" pitchFamily="34" charset="0"/>
                <a:ea typeface="Calibri" panose="020F0502020204030204" pitchFamily="34" charset="0"/>
                <a:cs typeface="Times New Roman" panose="02020603050405020304" pitchFamily="18" charset="0"/>
              </a:rPr>
              <a:t>patte</a:t>
            </a:r>
            <a:r>
              <a:rPr lang="en-US" spc="5" dirty="0">
                <a:latin typeface="Calibri" panose="020F0502020204030204" pitchFamily="34" charset="0"/>
                <a:ea typeface="Calibri" panose="020F0502020204030204" pitchFamily="34" charset="0"/>
                <a:cs typeface="Times New Roman" panose="02020603050405020304" pitchFamily="18" charset="0"/>
              </a:rPr>
              <a:t>r</a:t>
            </a:r>
            <a:r>
              <a:rPr lang="en-US" dirty="0">
                <a:latin typeface="Calibri" panose="020F0502020204030204" pitchFamily="34" charset="0"/>
                <a:ea typeface="Calibri" panose="020F0502020204030204" pitchFamily="34" charset="0"/>
                <a:cs typeface="Times New Roman" panose="02020603050405020304" pitchFamily="18" charset="0"/>
              </a:rPr>
              <a:t>ns</a:t>
            </a:r>
            <a:r>
              <a:rPr lang="en-US" spc="-20" dirty="0">
                <a:latin typeface="Calibri" panose="020F0502020204030204" pitchFamily="34" charset="0"/>
                <a:ea typeface="Calibri" panose="020F0502020204030204" pitchFamily="34" charset="0"/>
                <a:cs typeface="Times New Roman" panose="02020603050405020304" pitchFamily="18" charset="0"/>
              </a:rPr>
              <a:t> </a:t>
            </a:r>
            <a:r>
              <a:rPr lang="en-US" dirty="0">
                <a:latin typeface="Calibri" panose="020F0502020204030204" pitchFamily="34" charset="0"/>
                <a:ea typeface="Calibri" panose="020F0502020204030204" pitchFamily="34" charset="0"/>
                <a:cs typeface="Times New Roman" panose="02020603050405020304" pitchFamily="18" charset="0"/>
              </a:rPr>
              <a:t>of bacterial</a:t>
            </a:r>
            <a:r>
              <a:rPr lang="en-US" spc="-75" dirty="0">
                <a:latin typeface="Calibri" panose="020F0502020204030204" pitchFamily="34" charset="0"/>
                <a:ea typeface="Calibri" panose="020F0502020204030204" pitchFamily="34" charset="0"/>
                <a:cs typeface="Times New Roman" panose="02020603050405020304" pitchFamily="18" charset="0"/>
              </a:rPr>
              <a:t> </a:t>
            </a:r>
            <a:r>
              <a:rPr lang="en-US" dirty="0">
                <a:latin typeface="Calibri" panose="020F0502020204030204" pitchFamily="34" charset="0"/>
                <a:ea typeface="Calibri" panose="020F0502020204030204" pitchFamily="34" charset="0"/>
                <a:cs typeface="Times New Roman" panose="02020603050405020304" pitchFamily="18" charset="0"/>
              </a:rPr>
              <a:t>16S</a:t>
            </a:r>
            <a:r>
              <a:rPr lang="en-US" spc="-70" dirty="0">
                <a:latin typeface="Calibri" panose="020F0502020204030204" pitchFamily="34" charset="0"/>
                <a:ea typeface="Calibri" panose="020F0502020204030204" pitchFamily="34" charset="0"/>
                <a:cs typeface="Times New Roman" panose="02020603050405020304" pitchFamily="18" charset="0"/>
              </a:rPr>
              <a:t> </a:t>
            </a:r>
            <a:r>
              <a:rPr lang="en-US" dirty="0">
                <a:latin typeface="Calibri" panose="020F0502020204030204" pitchFamily="34" charset="0"/>
                <a:ea typeface="Calibri" panose="020F0502020204030204" pitchFamily="34" charset="0"/>
                <a:cs typeface="Times New Roman" panose="02020603050405020304" pitchFamily="18" charset="0"/>
              </a:rPr>
              <a:t>rRNA</a:t>
            </a:r>
            <a:r>
              <a:rPr lang="en-US" spc="-70" dirty="0">
                <a:latin typeface="Calibri" panose="020F0502020204030204" pitchFamily="34" charset="0"/>
                <a:ea typeface="Calibri" panose="020F0502020204030204" pitchFamily="34" charset="0"/>
                <a:cs typeface="Times New Roman" panose="02020603050405020304" pitchFamily="18" charset="0"/>
              </a:rPr>
              <a:t> </a:t>
            </a:r>
            <a:r>
              <a:rPr lang="en-US" dirty="0">
                <a:latin typeface="Calibri" panose="020F0502020204030204" pitchFamily="34" charset="0"/>
                <a:ea typeface="Calibri" panose="020F0502020204030204" pitchFamily="34" charset="0"/>
                <a:cs typeface="Times New Roman" panose="02020603050405020304" pitchFamily="18" charset="0"/>
              </a:rPr>
              <a:t>gene</a:t>
            </a:r>
            <a:r>
              <a:rPr lang="en-US" spc="-75" dirty="0">
                <a:latin typeface="Calibri" panose="020F0502020204030204" pitchFamily="34" charset="0"/>
                <a:ea typeface="Calibri" panose="020F0502020204030204" pitchFamily="34" charset="0"/>
                <a:cs typeface="Times New Roman" panose="02020603050405020304" pitchFamily="18" charset="0"/>
              </a:rPr>
              <a:t> </a:t>
            </a:r>
            <a:r>
              <a:rPr lang="en-US" dirty="0">
                <a:latin typeface="Calibri" panose="020F0502020204030204" pitchFamily="34" charset="0"/>
                <a:ea typeface="Calibri" panose="020F0502020204030204" pitchFamily="34" charset="0"/>
                <a:cs typeface="Times New Roman" panose="02020603050405020304" pitchFamily="18" charset="0"/>
              </a:rPr>
              <a:t>PCR</a:t>
            </a:r>
            <a:r>
              <a:rPr lang="en-US" spc="-70" dirty="0">
                <a:latin typeface="Calibri" panose="020F0502020204030204" pitchFamily="34" charset="0"/>
                <a:ea typeface="Calibri" panose="020F0502020204030204" pitchFamily="34" charset="0"/>
                <a:cs typeface="Times New Roman" panose="02020603050405020304" pitchFamily="18" charset="0"/>
              </a:rPr>
              <a:t> </a:t>
            </a:r>
            <a:r>
              <a:rPr lang="en-US" dirty="0">
                <a:latin typeface="Calibri" panose="020F0502020204030204" pitchFamily="34" charset="0"/>
                <a:ea typeface="Calibri" panose="020F0502020204030204" pitchFamily="34" charset="0"/>
                <a:cs typeface="Times New Roman" panose="02020603050405020304" pitchFamily="18" charset="0"/>
              </a:rPr>
              <a:t>products</a:t>
            </a:r>
            <a:r>
              <a:rPr lang="en-US" spc="-75" dirty="0">
                <a:latin typeface="Calibri" panose="020F0502020204030204" pitchFamily="34" charset="0"/>
                <a:ea typeface="Calibri" panose="020F0502020204030204" pitchFamily="34" charset="0"/>
                <a:cs typeface="Times New Roman" panose="02020603050405020304" pitchFamily="18" charset="0"/>
              </a:rPr>
              <a:t> </a:t>
            </a:r>
            <a:r>
              <a:rPr lang="en-US" dirty="0">
                <a:latin typeface="Calibri" panose="020F0502020204030204" pitchFamily="34" charset="0"/>
                <a:ea typeface="Calibri" panose="020F0502020204030204" pitchFamily="34" charset="0"/>
                <a:cs typeface="Times New Roman" panose="02020603050405020304" pitchFamily="18" charset="0"/>
              </a:rPr>
              <a:t>obtained from</a:t>
            </a:r>
            <a:r>
              <a:rPr lang="en-US" spc="45" dirty="0">
                <a:latin typeface="Calibri" panose="020F0502020204030204" pitchFamily="34" charset="0"/>
                <a:ea typeface="Calibri" panose="020F0502020204030204" pitchFamily="34" charset="0"/>
                <a:cs typeface="Times New Roman" panose="02020603050405020304" pitchFamily="18" charset="0"/>
              </a:rPr>
              <a:t> </a:t>
            </a:r>
            <a:r>
              <a:rPr lang="en-US" dirty="0">
                <a:latin typeface="Calibri" panose="020F0502020204030204" pitchFamily="34" charset="0"/>
                <a:ea typeface="Calibri" panose="020F0502020204030204" pitchFamily="34" charset="0"/>
                <a:cs typeface="Times New Roman" panose="02020603050405020304" pitchFamily="18" charset="0"/>
              </a:rPr>
              <a:t>wood</a:t>
            </a:r>
            <a:r>
              <a:rPr lang="en-US" spc="60" dirty="0">
                <a:latin typeface="Calibri" panose="020F0502020204030204" pitchFamily="34" charset="0"/>
                <a:ea typeface="Calibri" panose="020F0502020204030204" pitchFamily="34" charset="0"/>
                <a:cs typeface="Times New Roman" panose="02020603050405020304" pitchFamily="18" charset="0"/>
              </a:rPr>
              <a:t> </a:t>
            </a:r>
            <a:r>
              <a:rPr lang="en-US" dirty="0">
                <a:latin typeface="Calibri" panose="020F0502020204030204" pitchFamily="34" charset="0"/>
                <a:ea typeface="Calibri" panose="020F0502020204030204" pitchFamily="34" charset="0"/>
                <a:cs typeface="Times New Roman" panose="02020603050405020304" pitchFamily="18" charset="0"/>
              </a:rPr>
              <a:t>blocks</a:t>
            </a:r>
            <a:r>
              <a:rPr lang="en-US" spc="55" dirty="0">
                <a:latin typeface="Calibri" panose="020F0502020204030204" pitchFamily="34" charset="0"/>
                <a:ea typeface="Calibri" panose="020F0502020204030204" pitchFamily="34" charset="0"/>
                <a:cs typeface="Times New Roman" panose="02020603050405020304" pitchFamily="18" charset="0"/>
              </a:rPr>
              <a:t> </a:t>
            </a:r>
            <a:r>
              <a:rPr lang="en-US" dirty="0">
                <a:latin typeface="Calibri" panose="020F0502020204030204" pitchFamily="34" charset="0"/>
                <a:ea typeface="Calibri" panose="020F0502020204030204" pitchFamily="34" charset="0"/>
                <a:cs typeface="Times New Roman" panose="02020603050405020304" pitchFamily="18" charset="0"/>
              </a:rPr>
              <a:t>on</a:t>
            </a:r>
            <a:r>
              <a:rPr lang="en-US" spc="60" dirty="0">
                <a:latin typeface="Calibri" panose="020F0502020204030204" pitchFamily="34" charset="0"/>
                <a:ea typeface="Calibri" panose="020F0502020204030204" pitchFamily="34" charset="0"/>
                <a:cs typeface="Times New Roman" panose="02020603050405020304" pitchFamily="18" charset="0"/>
              </a:rPr>
              <a:t> </a:t>
            </a:r>
            <a:r>
              <a:rPr lang="en-US" dirty="0">
                <a:latin typeface="Calibri" panose="020F0502020204030204" pitchFamily="34" charset="0"/>
                <a:ea typeface="Calibri" panose="020F0502020204030204" pitchFamily="34" charset="0"/>
                <a:cs typeface="Times New Roman" panose="02020603050405020304" pitchFamily="18" charset="0"/>
              </a:rPr>
              <a:t>soil</a:t>
            </a:r>
            <a:r>
              <a:rPr lang="en-US" spc="55" dirty="0">
                <a:latin typeface="Calibri" panose="020F0502020204030204" pitchFamily="34" charset="0"/>
                <a:ea typeface="Calibri" panose="020F0502020204030204" pitchFamily="34" charset="0"/>
                <a:cs typeface="Times New Roman" panose="02020603050405020304" pitchFamily="18" charset="0"/>
              </a:rPr>
              <a:t> </a:t>
            </a:r>
            <a:r>
              <a:rPr lang="en-US" dirty="0">
                <a:latin typeface="Calibri" panose="020F0502020204030204" pitchFamily="34" charset="0"/>
                <a:ea typeface="Calibri" panose="020F0502020204030204" pitchFamily="34" charset="0"/>
                <a:cs typeface="Times New Roman" panose="02020603050405020304" pitchFamily="18" charset="0"/>
              </a:rPr>
              <a:t>with</a:t>
            </a:r>
            <a:r>
              <a:rPr lang="en-US" spc="60" dirty="0">
                <a:latin typeface="Calibri" panose="020F0502020204030204" pitchFamily="34" charset="0"/>
                <a:ea typeface="Calibri" panose="020F0502020204030204" pitchFamily="34" charset="0"/>
                <a:cs typeface="Times New Roman" panose="02020603050405020304" pitchFamily="18" charset="0"/>
              </a:rPr>
              <a:t> </a:t>
            </a:r>
            <a:r>
              <a:rPr lang="en-US" dirty="0">
                <a:latin typeface="Calibri" panose="020F0502020204030204" pitchFamily="34" charset="0"/>
                <a:ea typeface="Calibri" panose="020F0502020204030204" pitchFamily="34" charset="0"/>
                <a:cs typeface="Times New Roman" panose="02020603050405020304" pitchFamily="18" charset="0"/>
              </a:rPr>
              <a:t>and</a:t>
            </a:r>
            <a:r>
              <a:rPr lang="en-US" spc="55" dirty="0">
                <a:latin typeface="Calibri" panose="020F0502020204030204" pitchFamily="34" charset="0"/>
                <a:ea typeface="Calibri" panose="020F0502020204030204" pitchFamily="34" charset="0"/>
                <a:cs typeface="Times New Roman" panose="02020603050405020304" pitchFamily="18" charset="0"/>
              </a:rPr>
              <a:t> </a:t>
            </a:r>
            <a:r>
              <a:rPr lang="en-US" dirty="0">
                <a:latin typeface="Calibri" panose="020F0502020204030204" pitchFamily="34" charset="0"/>
                <a:ea typeface="Calibri" panose="020F0502020204030204" pitchFamily="34" charset="0"/>
                <a:cs typeface="Times New Roman" panose="02020603050405020304" pitchFamily="18" charset="0"/>
              </a:rPr>
              <a:t>without colonization</a:t>
            </a:r>
            <a:r>
              <a:rPr lang="en-US" spc="40" dirty="0">
                <a:latin typeface="Calibri" panose="020F0502020204030204" pitchFamily="34" charset="0"/>
                <a:ea typeface="Calibri" panose="020F0502020204030204" pitchFamily="34" charset="0"/>
                <a:cs typeface="Times New Roman" panose="02020603050405020304" pitchFamily="18" charset="0"/>
              </a:rPr>
              <a:t> </a:t>
            </a:r>
            <a:r>
              <a:rPr lang="en-US" dirty="0">
                <a:latin typeface="Calibri" panose="020F0502020204030204" pitchFamily="34" charset="0"/>
                <a:ea typeface="Calibri" panose="020F0502020204030204" pitchFamily="34" charset="0"/>
                <a:cs typeface="Times New Roman" panose="02020603050405020304" pitchFamily="18" charset="0"/>
              </a:rPr>
              <a:t>by</a:t>
            </a:r>
            <a:r>
              <a:rPr lang="en-US" spc="40" dirty="0">
                <a:latin typeface="Calibri" panose="020F0502020204030204" pitchFamily="34" charset="0"/>
                <a:ea typeface="Calibri" panose="020F0502020204030204" pitchFamily="34" charset="0"/>
                <a:cs typeface="Times New Roman" panose="02020603050405020304" pitchFamily="18" charset="0"/>
              </a:rPr>
              <a:t> </a:t>
            </a:r>
            <a:r>
              <a:rPr lang="en-US" dirty="0">
                <a:latin typeface="Calibri" panose="020F0502020204030204" pitchFamily="34" charset="0"/>
                <a:ea typeface="Calibri" panose="020F0502020204030204" pitchFamily="34" charset="0"/>
                <a:cs typeface="Times New Roman" panose="02020603050405020304" pitchFamily="18" charset="0"/>
              </a:rPr>
              <a:t>white-rot</a:t>
            </a:r>
            <a:r>
              <a:rPr lang="en-US" spc="25" dirty="0">
                <a:latin typeface="Calibri" panose="020F0502020204030204" pitchFamily="34" charset="0"/>
                <a:ea typeface="Calibri" panose="020F0502020204030204" pitchFamily="34" charset="0"/>
                <a:cs typeface="Times New Roman" panose="02020603050405020304" pitchFamily="18" charset="0"/>
              </a:rPr>
              <a:t> </a:t>
            </a:r>
            <a:r>
              <a:rPr lang="en-US" dirty="0">
                <a:latin typeface="Calibri" panose="020F0502020204030204" pitchFamily="34" charset="0"/>
                <a:ea typeface="Calibri" panose="020F0502020204030204" pitchFamily="34" charset="0"/>
                <a:cs typeface="Times New Roman" panose="02020603050405020304" pitchFamily="18" charset="0"/>
              </a:rPr>
              <a:t>fungi</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50147"/>
            <a:ext cx="8458200" cy="6326853"/>
          </a:xfrm>
        </p:spPr>
        <p:txBody>
          <a:bodyPr/>
          <a:lstStyle/>
          <a:p>
            <a:pPr>
              <a:buFont typeface="Wingdings" pitchFamily="2" charset="2"/>
              <a:buChar char="Ø"/>
            </a:pPr>
            <a:r>
              <a:rPr lang="en-US" sz="1600" dirty="0"/>
              <a:t>Karin Fackler et al(2007)  Reviewed the Biotechnological Wood Modification with Selective White-rot Fungi and Its Molecular Mechanisms.</a:t>
            </a:r>
          </a:p>
          <a:p>
            <a:pPr>
              <a:buFont typeface="Wingdings" pitchFamily="2" charset="2"/>
              <a:buChar char="Ø"/>
            </a:pPr>
            <a:r>
              <a:rPr lang="en-US" sz="1600" dirty="0"/>
              <a:t>The paper reviewed the current work into selective lignin conversions, with emphasis on the contribution from other research groups from different laboratories.</a:t>
            </a:r>
          </a:p>
          <a:p>
            <a:pPr>
              <a:buFont typeface="Wingdings" pitchFamily="2" charset="2"/>
              <a:buChar char="Ø"/>
            </a:pPr>
            <a:r>
              <a:rPr lang="en-US" sz="1600" dirty="0"/>
              <a:t>When second derivative of the NIR spectrum of a spruce wood surface was exposed to </a:t>
            </a:r>
            <a:r>
              <a:rPr lang="en-US" sz="1600" i="1" dirty="0"/>
              <a:t>C. </a:t>
            </a:r>
            <a:r>
              <a:rPr lang="en-US" sz="1600" i="1" dirty="0" err="1"/>
              <a:t>subvermispora</a:t>
            </a:r>
            <a:r>
              <a:rPr lang="en-US" sz="1600" dirty="0"/>
              <a:t> for three days. The depth of the fungal wood modification does not exceed 800µm.</a:t>
            </a:r>
          </a:p>
          <a:p>
            <a:pPr>
              <a:buFont typeface="Wingdings" pitchFamily="2" charset="2"/>
              <a:buChar char="Ø"/>
            </a:pPr>
            <a:endParaRPr lang="en-US" sz="1600" dirty="0"/>
          </a:p>
          <a:p>
            <a:pPr>
              <a:buFont typeface="Wingdings" pitchFamily="2" charset="2"/>
              <a:buChar char="Ø"/>
            </a:pPr>
            <a:endParaRPr lang="en-US" dirty="0"/>
          </a:p>
          <a:p>
            <a:pPr marL="0" indent="0">
              <a:buNone/>
            </a:pPr>
            <a:endParaRPr lang="en-US" dirty="0"/>
          </a:p>
          <a:p>
            <a:pPr marL="0" indent="0">
              <a:buNone/>
            </a:pPr>
            <a:r>
              <a:rPr lang="en-US" dirty="0"/>
              <a:t>    </a:t>
            </a:r>
          </a:p>
        </p:txBody>
      </p:sp>
      <p:pic>
        <p:nvPicPr>
          <p:cNvPr id="2" name="Picture 1">
            <a:extLst>
              <a:ext uri="{FF2B5EF4-FFF2-40B4-BE49-F238E27FC236}">
                <a16:creationId xmlns:a16="http://schemas.microsoft.com/office/drawing/2014/main" id="{14F0132B-B15C-4DA8-85A9-6355CA54F0E1}"/>
              </a:ext>
            </a:extLst>
          </p:cNvPr>
          <p:cNvPicPr>
            <a:picLocks noChangeAspect="1"/>
          </p:cNvPicPr>
          <p:nvPr/>
        </p:nvPicPr>
        <p:blipFill>
          <a:blip r:embed="rId3"/>
          <a:stretch>
            <a:fillRect/>
          </a:stretch>
        </p:blipFill>
        <p:spPr>
          <a:xfrm>
            <a:off x="1260791" y="2412883"/>
            <a:ext cx="6816409" cy="350552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Rectangle 3">
            <a:extLst>
              <a:ext uri="{FF2B5EF4-FFF2-40B4-BE49-F238E27FC236}">
                <a16:creationId xmlns:a16="http://schemas.microsoft.com/office/drawing/2014/main" id="{71BD4E57-868E-4FE4-8038-32526A73B8B5}"/>
              </a:ext>
            </a:extLst>
          </p:cNvPr>
          <p:cNvSpPr/>
          <p:nvPr/>
        </p:nvSpPr>
        <p:spPr>
          <a:xfrm>
            <a:off x="1294462" y="6022046"/>
            <a:ext cx="652743" cy="369332"/>
          </a:xfrm>
          <a:prstGeom prst="rect">
            <a:avLst/>
          </a:prstGeom>
        </p:spPr>
        <p:txBody>
          <a:bodyPr wrap="none">
            <a:spAutoFit/>
          </a:bodyPr>
          <a:lstStyle/>
          <a:p>
            <a:r>
              <a:rPr lang="en-US" dirty="0"/>
              <a:t>6100</a:t>
            </a:r>
          </a:p>
        </p:txBody>
      </p:sp>
      <p:sp>
        <p:nvSpPr>
          <p:cNvPr id="5" name="Rectangle 4">
            <a:extLst>
              <a:ext uri="{FF2B5EF4-FFF2-40B4-BE49-F238E27FC236}">
                <a16:creationId xmlns:a16="http://schemas.microsoft.com/office/drawing/2014/main" id="{4E8B20C5-9EA8-4A95-BF98-391B541DAA9F}"/>
              </a:ext>
            </a:extLst>
          </p:cNvPr>
          <p:cNvSpPr/>
          <p:nvPr/>
        </p:nvSpPr>
        <p:spPr>
          <a:xfrm>
            <a:off x="2147129" y="6045512"/>
            <a:ext cx="887342" cy="369332"/>
          </a:xfrm>
          <a:prstGeom prst="rect">
            <a:avLst/>
          </a:prstGeom>
        </p:spPr>
        <p:txBody>
          <a:bodyPr wrap="square">
            <a:spAutoFit/>
          </a:bodyPr>
          <a:lstStyle/>
          <a:p>
            <a:r>
              <a:rPr lang="en-US" dirty="0"/>
              <a:t>6050</a:t>
            </a:r>
          </a:p>
        </p:txBody>
      </p:sp>
      <p:sp>
        <p:nvSpPr>
          <p:cNvPr id="6" name="Rectangle 5">
            <a:extLst>
              <a:ext uri="{FF2B5EF4-FFF2-40B4-BE49-F238E27FC236}">
                <a16:creationId xmlns:a16="http://schemas.microsoft.com/office/drawing/2014/main" id="{DB8DD6D9-B08E-463B-ABC7-6EA0E3FBE8D1}"/>
              </a:ext>
            </a:extLst>
          </p:cNvPr>
          <p:cNvSpPr/>
          <p:nvPr/>
        </p:nvSpPr>
        <p:spPr>
          <a:xfrm>
            <a:off x="3111135" y="6137117"/>
            <a:ext cx="727994" cy="369332"/>
          </a:xfrm>
          <a:prstGeom prst="rect">
            <a:avLst/>
          </a:prstGeom>
        </p:spPr>
        <p:txBody>
          <a:bodyPr wrap="square">
            <a:spAutoFit/>
          </a:bodyPr>
          <a:lstStyle/>
          <a:p>
            <a:r>
              <a:rPr lang="en-US" dirty="0"/>
              <a:t>6000</a:t>
            </a:r>
          </a:p>
        </p:txBody>
      </p:sp>
      <p:sp>
        <p:nvSpPr>
          <p:cNvPr id="7" name="Rectangle 6">
            <a:extLst>
              <a:ext uri="{FF2B5EF4-FFF2-40B4-BE49-F238E27FC236}">
                <a16:creationId xmlns:a16="http://schemas.microsoft.com/office/drawing/2014/main" id="{4604CD29-08E9-484C-A598-36356BD6DCFD}"/>
              </a:ext>
            </a:extLst>
          </p:cNvPr>
          <p:cNvSpPr/>
          <p:nvPr/>
        </p:nvSpPr>
        <p:spPr>
          <a:xfrm>
            <a:off x="4051199" y="6121835"/>
            <a:ext cx="652743" cy="369332"/>
          </a:xfrm>
          <a:prstGeom prst="rect">
            <a:avLst/>
          </a:prstGeom>
        </p:spPr>
        <p:txBody>
          <a:bodyPr wrap="none">
            <a:spAutoFit/>
          </a:bodyPr>
          <a:lstStyle/>
          <a:p>
            <a:r>
              <a:rPr lang="en-US" dirty="0"/>
              <a:t>5950</a:t>
            </a:r>
          </a:p>
        </p:txBody>
      </p:sp>
      <p:sp>
        <p:nvSpPr>
          <p:cNvPr id="8" name="Rectangle 7">
            <a:extLst>
              <a:ext uri="{FF2B5EF4-FFF2-40B4-BE49-F238E27FC236}">
                <a16:creationId xmlns:a16="http://schemas.microsoft.com/office/drawing/2014/main" id="{9A42067D-C1D1-43F5-9F7E-C3BD6F124DAD}"/>
              </a:ext>
            </a:extLst>
          </p:cNvPr>
          <p:cNvSpPr/>
          <p:nvPr/>
        </p:nvSpPr>
        <p:spPr>
          <a:xfrm>
            <a:off x="5017554" y="6215990"/>
            <a:ext cx="652743" cy="369332"/>
          </a:xfrm>
          <a:prstGeom prst="rect">
            <a:avLst/>
          </a:prstGeom>
        </p:spPr>
        <p:txBody>
          <a:bodyPr wrap="none">
            <a:spAutoFit/>
          </a:bodyPr>
          <a:lstStyle/>
          <a:p>
            <a:r>
              <a:rPr lang="en-US" dirty="0"/>
              <a:t>5900</a:t>
            </a:r>
          </a:p>
        </p:txBody>
      </p:sp>
      <p:sp>
        <p:nvSpPr>
          <p:cNvPr id="9" name="Rectangle 8">
            <a:extLst>
              <a:ext uri="{FF2B5EF4-FFF2-40B4-BE49-F238E27FC236}">
                <a16:creationId xmlns:a16="http://schemas.microsoft.com/office/drawing/2014/main" id="{42891553-909E-49AC-9F94-41FA74E0281A}"/>
              </a:ext>
            </a:extLst>
          </p:cNvPr>
          <p:cNvSpPr/>
          <p:nvPr/>
        </p:nvSpPr>
        <p:spPr>
          <a:xfrm>
            <a:off x="5925946" y="6213422"/>
            <a:ext cx="652743" cy="369332"/>
          </a:xfrm>
          <a:prstGeom prst="rect">
            <a:avLst/>
          </a:prstGeom>
        </p:spPr>
        <p:txBody>
          <a:bodyPr wrap="none">
            <a:spAutoFit/>
          </a:bodyPr>
          <a:lstStyle/>
          <a:p>
            <a:r>
              <a:rPr lang="en-US" dirty="0"/>
              <a:t>5850</a:t>
            </a:r>
          </a:p>
        </p:txBody>
      </p:sp>
      <p:sp>
        <p:nvSpPr>
          <p:cNvPr id="10" name="Rectangle 9">
            <a:extLst>
              <a:ext uri="{FF2B5EF4-FFF2-40B4-BE49-F238E27FC236}">
                <a16:creationId xmlns:a16="http://schemas.microsoft.com/office/drawing/2014/main" id="{8BE30117-66A7-47BB-B784-2E0AF8B21192}"/>
              </a:ext>
            </a:extLst>
          </p:cNvPr>
          <p:cNvSpPr/>
          <p:nvPr/>
        </p:nvSpPr>
        <p:spPr>
          <a:xfrm>
            <a:off x="6888530" y="6178416"/>
            <a:ext cx="652743" cy="369332"/>
          </a:xfrm>
          <a:prstGeom prst="rect">
            <a:avLst/>
          </a:prstGeom>
        </p:spPr>
        <p:txBody>
          <a:bodyPr wrap="none">
            <a:spAutoFit/>
          </a:bodyPr>
          <a:lstStyle/>
          <a:p>
            <a:r>
              <a:rPr lang="en-US" dirty="0"/>
              <a:t>5800</a:t>
            </a:r>
          </a:p>
        </p:txBody>
      </p:sp>
      <p:sp>
        <p:nvSpPr>
          <p:cNvPr id="11" name="Rectangle 10">
            <a:extLst>
              <a:ext uri="{FF2B5EF4-FFF2-40B4-BE49-F238E27FC236}">
                <a16:creationId xmlns:a16="http://schemas.microsoft.com/office/drawing/2014/main" id="{06309D62-EB3C-4687-866F-28BD636BA52C}"/>
              </a:ext>
            </a:extLst>
          </p:cNvPr>
          <p:cNvSpPr/>
          <p:nvPr/>
        </p:nvSpPr>
        <p:spPr>
          <a:xfrm>
            <a:off x="7707307" y="6199324"/>
            <a:ext cx="813459" cy="369332"/>
          </a:xfrm>
          <a:prstGeom prst="rect">
            <a:avLst/>
          </a:prstGeom>
        </p:spPr>
        <p:txBody>
          <a:bodyPr wrap="square">
            <a:spAutoFit/>
          </a:bodyPr>
          <a:lstStyle/>
          <a:p>
            <a:r>
              <a:rPr lang="en-US" dirty="0"/>
              <a:t>5750</a:t>
            </a:r>
          </a:p>
        </p:txBody>
      </p:sp>
      <p:sp>
        <p:nvSpPr>
          <p:cNvPr id="12" name="Rectangle 11">
            <a:extLst>
              <a:ext uri="{FF2B5EF4-FFF2-40B4-BE49-F238E27FC236}">
                <a16:creationId xmlns:a16="http://schemas.microsoft.com/office/drawing/2014/main" id="{189B88BF-B21A-4D43-8645-3CE9A4BC8FDD}"/>
              </a:ext>
            </a:extLst>
          </p:cNvPr>
          <p:cNvSpPr/>
          <p:nvPr/>
        </p:nvSpPr>
        <p:spPr>
          <a:xfrm rot="16200000">
            <a:off x="-523769" y="4288438"/>
            <a:ext cx="2329740" cy="369332"/>
          </a:xfrm>
          <a:prstGeom prst="rect">
            <a:avLst/>
          </a:prstGeom>
        </p:spPr>
        <p:txBody>
          <a:bodyPr wrap="none">
            <a:spAutoFit/>
          </a:bodyPr>
          <a:lstStyle/>
          <a:p>
            <a:r>
              <a:rPr lang="en-US" dirty="0"/>
              <a:t>NIR 2</a:t>
            </a:r>
            <a:r>
              <a:rPr lang="en-US" baseline="30000" dirty="0"/>
              <a:t>nd</a:t>
            </a:r>
            <a:r>
              <a:rPr lang="en-US" dirty="0"/>
              <a:t> derivative x106</a:t>
            </a:r>
          </a:p>
        </p:txBody>
      </p:sp>
      <p:sp>
        <p:nvSpPr>
          <p:cNvPr id="13" name="Rectangle 12">
            <a:extLst>
              <a:ext uri="{FF2B5EF4-FFF2-40B4-BE49-F238E27FC236}">
                <a16:creationId xmlns:a16="http://schemas.microsoft.com/office/drawing/2014/main" id="{0EAB5498-254B-4898-B171-470692C9D8CC}"/>
              </a:ext>
            </a:extLst>
          </p:cNvPr>
          <p:cNvSpPr/>
          <p:nvPr/>
        </p:nvSpPr>
        <p:spPr>
          <a:xfrm>
            <a:off x="2590800" y="2985069"/>
            <a:ext cx="962123" cy="646331"/>
          </a:xfrm>
          <a:prstGeom prst="rect">
            <a:avLst/>
          </a:prstGeom>
        </p:spPr>
        <p:txBody>
          <a:bodyPr wrap="none">
            <a:spAutoFit/>
          </a:bodyPr>
          <a:lstStyle/>
          <a:p>
            <a:r>
              <a:rPr lang="en-US" dirty="0">
                <a:solidFill>
                  <a:schemeClr val="bg1"/>
                </a:solidFill>
              </a:rPr>
              <a:t>&lt;</a:t>
            </a:r>
            <a:r>
              <a:rPr lang="en-US" dirty="0"/>
              <a:t>200µm</a:t>
            </a:r>
          </a:p>
          <a:p>
            <a:r>
              <a:rPr lang="en-US" dirty="0"/>
              <a:t>0</a:t>
            </a:r>
          </a:p>
        </p:txBody>
      </p:sp>
      <p:sp>
        <p:nvSpPr>
          <p:cNvPr id="14" name="Rectangle 13">
            <a:extLst>
              <a:ext uri="{FF2B5EF4-FFF2-40B4-BE49-F238E27FC236}">
                <a16:creationId xmlns:a16="http://schemas.microsoft.com/office/drawing/2014/main" id="{A9190A64-6F3A-43EB-A4DE-39D62265A4D0}"/>
              </a:ext>
            </a:extLst>
          </p:cNvPr>
          <p:cNvSpPr/>
          <p:nvPr/>
        </p:nvSpPr>
        <p:spPr>
          <a:xfrm>
            <a:off x="2627551" y="3183846"/>
            <a:ext cx="1031409" cy="369332"/>
          </a:xfrm>
          <a:prstGeom prst="rect">
            <a:avLst/>
          </a:prstGeom>
        </p:spPr>
        <p:txBody>
          <a:bodyPr wrap="square">
            <a:spAutoFit/>
          </a:bodyPr>
          <a:lstStyle/>
          <a:p>
            <a:r>
              <a:rPr lang="en-US" dirty="0"/>
              <a:t>600µm</a:t>
            </a:r>
          </a:p>
        </p:txBody>
      </p:sp>
      <p:sp>
        <p:nvSpPr>
          <p:cNvPr id="16" name="Rectangle 15">
            <a:extLst>
              <a:ext uri="{FF2B5EF4-FFF2-40B4-BE49-F238E27FC236}">
                <a16:creationId xmlns:a16="http://schemas.microsoft.com/office/drawing/2014/main" id="{35DE89E8-E923-4195-B9AB-BA166B39AF29}"/>
              </a:ext>
            </a:extLst>
          </p:cNvPr>
          <p:cNvSpPr/>
          <p:nvPr/>
        </p:nvSpPr>
        <p:spPr>
          <a:xfrm>
            <a:off x="2618289" y="3420533"/>
            <a:ext cx="1050599" cy="369332"/>
          </a:xfrm>
          <a:prstGeom prst="rect">
            <a:avLst/>
          </a:prstGeom>
        </p:spPr>
        <p:txBody>
          <a:bodyPr wrap="square">
            <a:spAutoFit/>
          </a:bodyPr>
          <a:lstStyle/>
          <a:p>
            <a:r>
              <a:rPr lang="en-US" dirty="0">
                <a:solidFill>
                  <a:schemeClr val="bg1"/>
                </a:solidFill>
              </a:rPr>
              <a:t>&lt;</a:t>
            </a:r>
            <a:r>
              <a:rPr lang="en-US" dirty="0"/>
              <a:t>800µm</a:t>
            </a:r>
          </a:p>
        </p:txBody>
      </p:sp>
      <p:sp>
        <p:nvSpPr>
          <p:cNvPr id="17" name="Rectangle 16">
            <a:extLst>
              <a:ext uri="{FF2B5EF4-FFF2-40B4-BE49-F238E27FC236}">
                <a16:creationId xmlns:a16="http://schemas.microsoft.com/office/drawing/2014/main" id="{A205838B-F6B5-4818-90A2-DE0DBF39E640}"/>
              </a:ext>
            </a:extLst>
          </p:cNvPr>
          <p:cNvSpPr/>
          <p:nvPr/>
        </p:nvSpPr>
        <p:spPr>
          <a:xfrm>
            <a:off x="2669130" y="6338521"/>
            <a:ext cx="2059538" cy="369332"/>
          </a:xfrm>
          <a:prstGeom prst="rect">
            <a:avLst/>
          </a:prstGeom>
        </p:spPr>
        <p:txBody>
          <a:bodyPr wrap="none">
            <a:spAutoFit/>
          </a:bodyPr>
          <a:lstStyle/>
          <a:p>
            <a:r>
              <a:rPr lang="en-US" dirty="0"/>
              <a:t>Wave number/cm-1</a:t>
            </a:r>
          </a:p>
        </p:txBody>
      </p:sp>
      <p:sp>
        <p:nvSpPr>
          <p:cNvPr id="18" name="Rectangle 17">
            <a:extLst>
              <a:ext uri="{FF2B5EF4-FFF2-40B4-BE49-F238E27FC236}">
                <a16:creationId xmlns:a16="http://schemas.microsoft.com/office/drawing/2014/main" id="{48991263-B93A-49A8-8D10-BB8993FE44BC}"/>
              </a:ext>
            </a:extLst>
          </p:cNvPr>
          <p:cNvSpPr/>
          <p:nvPr/>
        </p:nvSpPr>
        <p:spPr>
          <a:xfrm>
            <a:off x="2590800" y="2723709"/>
            <a:ext cx="866263" cy="369332"/>
          </a:xfrm>
          <a:prstGeom prst="rect">
            <a:avLst/>
          </a:prstGeom>
        </p:spPr>
        <p:txBody>
          <a:bodyPr wrap="none">
            <a:spAutoFit/>
          </a:bodyPr>
          <a:lstStyle/>
          <a:p>
            <a:r>
              <a:rPr lang="en-US" dirty="0"/>
              <a:t>surface</a:t>
            </a:r>
          </a:p>
        </p:txBody>
      </p:sp>
      <p:sp>
        <p:nvSpPr>
          <p:cNvPr id="15" name="Rectangle 14">
            <a:extLst>
              <a:ext uri="{FF2B5EF4-FFF2-40B4-BE49-F238E27FC236}">
                <a16:creationId xmlns:a16="http://schemas.microsoft.com/office/drawing/2014/main" id="{C4642A0D-E4F7-40B9-A466-AFB35CCB570D}"/>
              </a:ext>
            </a:extLst>
          </p:cNvPr>
          <p:cNvSpPr/>
          <p:nvPr/>
        </p:nvSpPr>
        <p:spPr>
          <a:xfrm flipH="1">
            <a:off x="811810" y="5604767"/>
            <a:ext cx="664454" cy="369332"/>
          </a:xfrm>
          <a:prstGeom prst="rect">
            <a:avLst/>
          </a:prstGeom>
        </p:spPr>
        <p:txBody>
          <a:bodyPr wrap="square">
            <a:spAutoFit/>
          </a:bodyPr>
          <a:lstStyle/>
          <a:p>
            <a:r>
              <a:rPr lang="en-US" dirty="0"/>
              <a:t>-12</a:t>
            </a:r>
          </a:p>
        </p:txBody>
      </p:sp>
      <p:sp>
        <p:nvSpPr>
          <p:cNvPr id="19" name="Rectangle 18">
            <a:extLst>
              <a:ext uri="{FF2B5EF4-FFF2-40B4-BE49-F238E27FC236}">
                <a16:creationId xmlns:a16="http://schemas.microsoft.com/office/drawing/2014/main" id="{2F80BADE-4633-4C6A-A689-12CF1F12724F}"/>
              </a:ext>
            </a:extLst>
          </p:cNvPr>
          <p:cNvSpPr/>
          <p:nvPr/>
        </p:nvSpPr>
        <p:spPr>
          <a:xfrm rot="11007795" flipV="1">
            <a:off x="960069" y="5252039"/>
            <a:ext cx="560849" cy="369332"/>
          </a:xfrm>
          <a:prstGeom prst="rect">
            <a:avLst/>
          </a:prstGeom>
        </p:spPr>
        <p:txBody>
          <a:bodyPr wrap="square">
            <a:spAutoFit/>
          </a:bodyPr>
          <a:lstStyle/>
          <a:p>
            <a:r>
              <a:rPr lang="en-US" dirty="0"/>
              <a:t>-9</a:t>
            </a:r>
          </a:p>
        </p:txBody>
      </p:sp>
      <p:sp>
        <p:nvSpPr>
          <p:cNvPr id="20" name="Rectangle 19">
            <a:extLst>
              <a:ext uri="{FF2B5EF4-FFF2-40B4-BE49-F238E27FC236}">
                <a16:creationId xmlns:a16="http://schemas.microsoft.com/office/drawing/2014/main" id="{EBE63D52-853C-4BC7-BB9C-58BB50F0DDE1}"/>
              </a:ext>
            </a:extLst>
          </p:cNvPr>
          <p:cNvSpPr/>
          <p:nvPr/>
        </p:nvSpPr>
        <p:spPr>
          <a:xfrm rot="10800000" flipH="1" flipV="1">
            <a:off x="851322" y="4779937"/>
            <a:ext cx="582137" cy="369332"/>
          </a:xfrm>
          <a:prstGeom prst="rect">
            <a:avLst/>
          </a:prstGeom>
        </p:spPr>
        <p:txBody>
          <a:bodyPr wrap="square">
            <a:spAutoFit/>
          </a:bodyPr>
          <a:lstStyle/>
          <a:p>
            <a:r>
              <a:rPr lang="en-US" dirty="0"/>
              <a:t>-6</a:t>
            </a:r>
          </a:p>
        </p:txBody>
      </p:sp>
      <p:sp>
        <p:nvSpPr>
          <p:cNvPr id="21" name="Rectangle 20">
            <a:extLst>
              <a:ext uri="{FF2B5EF4-FFF2-40B4-BE49-F238E27FC236}">
                <a16:creationId xmlns:a16="http://schemas.microsoft.com/office/drawing/2014/main" id="{B96A3875-145B-4D94-9B35-BD80A452FD90}"/>
              </a:ext>
            </a:extLst>
          </p:cNvPr>
          <p:cNvSpPr/>
          <p:nvPr/>
        </p:nvSpPr>
        <p:spPr>
          <a:xfrm rot="10800000" flipH="1" flipV="1">
            <a:off x="889734" y="4339857"/>
            <a:ext cx="488275" cy="369332"/>
          </a:xfrm>
          <a:prstGeom prst="rect">
            <a:avLst/>
          </a:prstGeom>
        </p:spPr>
        <p:txBody>
          <a:bodyPr wrap="square">
            <a:spAutoFit/>
          </a:bodyPr>
          <a:lstStyle/>
          <a:p>
            <a:r>
              <a:rPr lang="en-US" dirty="0"/>
              <a:t>-3</a:t>
            </a:r>
          </a:p>
        </p:txBody>
      </p:sp>
      <p:sp>
        <p:nvSpPr>
          <p:cNvPr id="22" name="Rectangle 21">
            <a:extLst>
              <a:ext uri="{FF2B5EF4-FFF2-40B4-BE49-F238E27FC236}">
                <a16:creationId xmlns:a16="http://schemas.microsoft.com/office/drawing/2014/main" id="{C0CA8DF7-457E-4407-965D-8EAB6DF109B6}"/>
              </a:ext>
            </a:extLst>
          </p:cNvPr>
          <p:cNvSpPr/>
          <p:nvPr/>
        </p:nvSpPr>
        <p:spPr>
          <a:xfrm>
            <a:off x="943097" y="3914633"/>
            <a:ext cx="301686" cy="369332"/>
          </a:xfrm>
          <a:prstGeom prst="rect">
            <a:avLst/>
          </a:prstGeom>
        </p:spPr>
        <p:txBody>
          <a:bodyPr wrap="none">
            <a:spAutoFit/>
          </a:bodyPr>
          <a:lstStyle/>
          <a:p>
            <a:r>
              <a:rPr lang="en-US" dirty="0"/>
              <a:t>0</a:t>
            </a:r>
          </a:p>
        </p:txBody>
      </p:sp>
      <p:sp>
        <p:nvSpPr>
          <p:cNvPr id="23" name="Rectangle 22">
            <a:extLst>
              <a:ext uri="{FF2B5EF4-FFF2-40B4-BE49-F238E27FC236}">
                <a16:creationId xmlns:a16="http://schemas.microsoft.com/office/drawing/2014/main" id="{3D67E55A-96BF-4374-8048-0E4B8D893175}"/>
              </a:ext>
            </a:extLst>
          </p:cNvPr>
          <p:cNvSpPr/>
          <p:nvPr/>
        </p:nvSpPr>
        <p:spPr>
          <a:xfrm rot="10800000" flipH="1" flipV="1">
            <a:off x="965865" y="3500097"/>
            <a:ext cx="394980" cy="369332"/>
          </a:xfrm>
          <a:prstGeom prst="rect">
            <a:avLst/>
          </a:prstGeom>
        </p:spPr>
        <p:txBody>
          <a:bodyPr wrap="square">
            <a:spAutoFit/>
          </a:bodyPr>
          <a:lstStyle/>
          <a:p>
            <a:r>
              <a:rPr lang="en-US" dirty="0"/>
              <a:t>3</a:t>
            </a:r>
          </a:p>
        </p:txBody>
      </p:sp>
      <p:sp>
        <p:nvSpPr>
          <p:cNvPr id="24" name="Rectangle 23">
            <a:extLst>
              <a:ext uri="{FF2B5EF4-FFF2-40B4-BE49-F238E27FC236}">
                <a16:creationId xmlns:a16="http://schemas.microsoft.com/office/drawing/2014/main" id="{807F1554-CF13-4A1B-BFBE-03FF3F0EB3F6}"/>
              </a:ext>
            </a:extLst>
          </p:cNvPr>
          <p:cNvSpPr/>
          <p:nvPr/>
        </p:nvSpPr>
        <p:spPr>
          <a:xfrm flipH="1">
            <a:off x="944798" y="3063981"/>
            <a:ext cx="3419464" cy="369332"/>
          </a:xfrm>
          <a:prstGeom prst="rect">
            <a:avLst/>
          </a:prstGeom>
        </p:spPr>
        <p:txBody>
          <a:bodyPr wrap="square">
            <a:spAutoFit/>
          </a:bodyPr>
          <a:lstStyle/>
          <a:p>
            <a:r>
              <a:rPr lang="en-US" dirty="0"/>
              <a:t>6</a:t>
            </a:r>
          </a:p>
        </p:txBody>
      </p:sp>
      <p:sp>
        <p:nvSpPr>
          <p:cNvPr id="25" name="Rectangle 24">
            <a:extLst>
              <a:ext uri="{FF2B5EF4-FFF2-40B4-BE49-F238E27FC236}">
                <a16:creationId xmlns:a16="http://schemas.microsoft.com/office/drawing/2014/main" id="{D7FB03F4-3185-4123-86DC-74471658C2CE}"/>
              </a:ext>
            </a:extLst>
          </p:cNvPr>
          <p:cNvSpPr/>
          <p:nvPr/>
        </p:nvSpPr>
        <p:spPr>
          <a:xfrm rot="10800000" flipH="1" flipV="1">
            <a:off x="959106" y="2621831"/>
            <a:ext cx="685524" cy="369332"/>
          </a:xfrm>
          <a:prstGeom prst="rect">
            <a:avLst/>
          </a:prstGeom>
        </p:spPr>
        <p:txBody>
          <a:bodyPr wrap="square">
            <a:spAutoFit/>
          </a:bodyPr>
          <a:lstStyle/>
          <a:p>
            <a:r>
              <a:rPr lang="en-US" dirty="0"/>
              <a:t>9</a:t>
            </a:r>
          </a:p>
        </p:txBody>
      </p:sp>
      <p:sp>
        <p:nvSpPr>
          <p:cNvPr id="26" name="Rectangle 25">
            <a:extLst>
              <a:ext uri="{FF2B5EF4-FFF2-40B4-BE49-F238E27FC236}">
                <a16:creationId xmlns:a16="http://schemas.microsoft.com/office/drawing/2014/main" id="{78C26616-5D47-4BBF-8BF6-7502D7D62B4D}"/>
              </a:ext>
            </a:extLst>
          </p:cNvPr>
          <p:cNvSpPr/>
          <p:nvPr/>
        </p:nvSpPr>
        <p:spPr>
          <a:xfrm flipH="1">
            <a:off x="943097" y="2331411"/>
            <a:ext cx="488275" cy="369332"/>
          </a:xfrm>
          <a:prstGeom prst="rect">
            <a:avLst/>
          </a:prstGeom>
        </p:spPr>
        <p:txBody>
          <a:bodyPr wrap="square">
            <a:spAutoFit/>
          </a:bodyPr>
          <a:lstStyle/>
          <a:p>
            <a:r>
              <a:rPr lang="en-US" dirty="0"/>
              <a:t>12</a:t>
            </a:r>
          </a:p>
        </p:txBody>
      </p:sp>
    </p:spTree>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Retrospect</Template>
  <TotalTime>1573</TotalTime>
  <Words>1297</Words>
  <Application>Microsoft Office PowerPoint</Application>
  <PresentationFormat>On-screen Show (4:3)</PresentationFormat>
  <Paragraphs>203</Paragraphs>
  <Slides>23</Slides>
  <Notes>6</Notes>
  <HiddenSlides>0</HiddenSlides>
  <MMClips>0</MMClips>
  <ScaleCrop>false</ScaleCrop>
  <HeadingPairs>
    <vt:vector size="8" baseType="variant">
      <vt:variant>
        <vt:lpstr>Fonts Used</vt:lpstr>
      </vt:variant>
      <vt:variant>
        <vt:i4>12</vt:i4>
      </vt:variant>
      <vt:variant>
        <vt:lpstr>Theme</vt:lpstr>
      </vt:variant>
      <vt:variant>
        <vt:i4>1</vt:i4>
      </vt:variant>
      <vt:variant>
        <vt:lpstr>Embedded OLE Servers</vt:lpstr>
      </vt:variant>
      <vt:variant>
        <vt:i4>1</vt:i4>
      </vt:variant>
      <vt:variant>
        <vt:lpstr>Slide Titles</vt:lpstr>
      </vt:variant>
      <vt:variant>
        <vt:i4>23</vt:i4>
      </vt:variant>
    </vt:vector>
  </HeadingPairs>
  <TitlesOfParts>
    <vt:vector size="37" baseType="lpstr">
      <vt:lpstr>Algerian</vt:lpstr>
      <vt:lpstr>Arial</vt:lpstr>
      <vt:lpstr>Bahnschrift SemiBold</vt:lpstr>
      <vt:lpstr>Bahnschrift SemiBold SemiConden</vt:lpstr>
      <vt:lpstr>Baskerville Old Face</vt:lpstr>
      <vt:lpstr>Brush Script MT</vt:lpstr>
      <vt:lpstr>Calibri</vt:lpstr>
      <vt:lpstr>Calibri Light</vt:lpstr>
      <vt:lpstr>Comic Sans MS</vt:lpstr>
      <vt:lpstr>Georgia</vt:lpstr>
      <vt:lpstr>Times New Roman</vt:lpstr>
      <vt:lpstr>Wingdings</vt:lpstr>
      <vt:lpstr>Retrospect</vt:lpstr>
      <vt:lpstr>Document</vt:lpstr>
      <vt:lpstr>PowerPoint Presentation</vt:lpstr>
      <vt:lpstr>GRAPHICAL ABSTRACT</vt:lpstr>
      <vt:lpstr>OUTLINE</vt:lpstr>
      <vt:lpstr>SCIENTIFIC MOTIVATION</vt:lpstr>
      <vt:lpstr>THEORITICAL BACKGROUND</vt:lpstr>
      <vt:lpstr>Has it been done before?</vt:lpstr>
      <vt:lpstr>REVIEW OF RELATED LITERATURE </vt:lpstr>
      <vt:lpstr>PowerPoint Presentation</vt:lpstr>
      <vt:lpstr>PowerPoint Presentation</vt:lpstr>
      <vt:lpstr>PowerPoint Presentation</vt:lpstr>
      <vt:lpstr>PowerPoint Presentation</vt:lpstr>
      <vt:lpstr>RESEARCH GAP</vt:lpstr>
      <vt:lpstr>RESEARCH QUESTION</vt:lpstr>
      <vt:lpstr>RESEARCH AIM AND OBJECTIVES</vt:lpstr>
      <vt:lpstr>CONCEPTUAL FRAMEWORK</vt:lpstr>
      <vt:lpstr>PowerPoint Presentation</vt:lpstr>
      <vt:lpstr>EXPERIMENTAL PROCEDURE</vt:lpstr>
      <vt:lpstr>                        Statistical analysis </vt:lpstr>
      <vt:lpstr>EXPECTED OUTCOME</vt:lpstr>
      <vt:lpstr>REFERENCES</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dc:creator>
  <cp:lastModifiedBy>koko</cp:lastModifiedBy>
  <cp:revision>126</cp:revision>
  <dcterms:created xsi:type="dcterms:W3CDTF">2018-12-08T19:38:17Z</dcterms:created>
  <dcterms:modified xsi:type="dcterms:W3CDTF">2019-01-07T04:43:06Z</dcterms:modified>
</cp:coreProperties>
</file>