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bin" ContentType="application/vnd.openxmlformats-officedocument.oleObject"/>
  <Default Extension="png" ContentType="image/png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drawings/vmlDrawing3.vml" ContentType="application/vnd.openxmlformats-officedocument.vmlDrawing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handoutMasterIdLst>
    <p:handoutMasterId r:id="rId3"/>
  </p:handoutMasterIdLst>
  <p:sldIdLst>
    <p:sldId id="260" r:id="rId4"/>
  </p:sldIdLst>
  <p:sldSz cy="45720000" cx="31623000"/>
  <p:notesSz cx="7315200" cy="9601200"/>
  <p:defaultTextStyle>
    <a:defPPr>
      <a:defRPr lang="en-GB"/>
    </a:defPPr>
    <a:lvl1pPr algn="l" fontAlgn="base" rtl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algn="l" fontAlgn="base" marL="457200" rtl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algn="l" fontAlgn="base" marL="914400" rtl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algn="l" fontAlgn="base" marL="1371600" rtl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algn="l" fontAlgn="base" marL="1828800" rtl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algn="l" defTabSz="914400" eaLnBrk="1" hangingPunct="1" latinLnBrk="0" marL="2286000" rtl="0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algn="l" defTabSz="914400" eaLnBrk="1" hangingPunct="1" latinLnBrk="0" marL="2743200" rtl="0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algn="l" defTabSz="914400" eaLnBrk="1" hangingPunct="1" latinLnBrk="0" marL="3200400" rtl="0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algn="l" defTabSz="914400" eaLnBrk="1" hangingPunct="1" latinLnBrk="0" marL="3657600" rtl="0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FF33CC"/>
    <a:srgbClr val="FFE89F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 snapVertSplitter="1" vertBarState="minimized" horzBarState="maximized">
    <p:restoredLeft sz="15620"/>
    <p:restoredTop sz="94660"/>
  </p:normalViewPr>
  <p:slideViewPr>
    <p:cSldViewPr snapToGrid="0">
      <p:cViewPr>
        <p:scale>
          <a:sx n="42" d="100"/>
          <a:sy n="42" d="100"/>
        </p:scale>
        <p:origin x="342" y="4350"/>
      </p:cViewPr>
      <p:guideLst>
        <p:guide orient="horz" pos="14400"/>
        <p:guide pos="9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tableStyles" Target="tableStyles.xml"/><Relationship Id="rId6" Type="http://schemas.openxmlformats.org/officeDocument/2006/relationships/presProps" Target="presProps.xml"/><Relationship Id="rId7" Type="http://schemas.openxmlformats.org/officeDocument/2006/relationships/viewProps" Target="viewProps.xml"/></Relationships>
</file>

<file path=ppt/charts/_rels/chart3.xml.rels><?xml version="1.0" encoding="UTF-8" standalone="yes"?>
<Relationships xmlns="http://schemas.openxmlformats.org/package/2006/relationships"><Relationship Id="rId1" Type="http://schemas.openxmlformats.org/officeDocument/2006/relationships/oleObject" Target="file:///C:\Documents%20and%20Settings\TOSHIBA\Desktop\Abstract_tilapia_swan\Abstract.xlsx" TargetMode="External"/></Relationships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roundedCorners val="0"/>
  <mc:AlternateContent xmlns:mc="http://schemas.openxmlformats.org/markup-compatibility/2006">
    <mc:Choice xmlns:c14="http://schemas.microsoft.com/office/drawing/2007/8/2/chart" Requires="c14">
      <c14:style val="101"/>
    </mc:Choice>
  </mc:AlternateContent>
  <c:chart>
    <c:autoTitleDeleted val="1"/>
    <c:plotArea>
      <c:layout>
        <c:manualLayout>
          <c:layoutTarget val="inner"/>
          <c:xMode val="edge"/>
          <c:yMode val="edge"/>
          <c:x val="0.0581234835000897"/>
          <c:y val="0.01847596733768786"/>
          <c:w val="0.9418764233416573"/>
          <c:h val="0.491740850778268"/>
        </c:manualLayout>
      </c:layout>
      <c:barChart>
        <c:barDir val="col"/>
        <c:grouping val="stacked"/>
        <c:varyColors val="0"/>
        <c:ser>
          <c:idx val="0"/>
          <c:order val="0"/>
          <c:tx>
            <c:v>Tilapia</c:v>
          </c:tx>
          <c:spPr>
            <a:solidFill>
              <a:srgbClr val="FF0000"/>
            </a:solidFill>
          </c:spPr>
          <c:dLbls>
            <c:dLbl>
              <c:idx val="2"/>
              <c:layout>
                <c:manualLayout>
                  <c:x val="0.0022389988896090256"/>
                  <c:y val="-0.02664986677446868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000000"/>
                      </a:solidFill>
                    </a:defRPr>
                  </a:pPr>
                </a:p>
              </c:txPr>
              <c:showCatName val="0"/>
              <c:showLegendKey val="0"/>
              <c:showPercent val="0"/>
              <c:showSerName val="0"/>
              <c:showVal val="1"/>
              <c:separator>,</c:separator>
            </c:dLbl>
            <c:dLbl>
              <c:idx val="3"/>
              <c:layout>
                <c:manualLayout>
                  <c:x val="0.0"/>
                  <c:y val="0.016928106578902175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000000"/>
                      </a:solidFill>
                    </a:defRPr>
                  </a:pPr>
                </a:p>
              </c:txPr>
              <c:showCatName val="0"/>
              <c:showLegendKey val="0"/>
              <c:showPercent val="0"/>
              <c:showSerName val="0"/>
              <c:showVal val="1"/>
              <c:separator>,</c:separator>
            </c:dLbl>
            <c:dLbl>
              <c:idx val="7"/>
              <c:layout>
                <c:manualLayout>
                  <c:x val="0.0"/>
                  <c:y val="0.026660625881571018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000000"/>
                      </a:solidFill>
                    </a:defRPr>
                  </a:pPr>
                </a:p>
              </c:txPr>
              <c:showCatName val="0"/>
              <c:showLegendKey val="0"/>
              <c:showPercent val="0"/>
              <c:showSerName val="0"/>
              <c:showVal val="1"/>
              <c:separator>,</c:separator>
            </c:dLbl>
            <c:dLbl>
              <c:idx val="8"/>
              <c:layout>
                <c:manualLayout>
                  <c:x val="0.0"/>
                  <c:y val="0.01696585283372696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000000"/>
                      </a:solidFill>
                    </a:defRPr>
                  </a:pPr>
                </a:p>
              </c:txPr>
              <c:showCatName val="0"/>
              <c:showLegendKey val="0"/>
              <c:showPercent val="0"/>
              <c:showSerName val="0"/>
              <c:showVal val="1"/>
              <c:separator>,</c:separator>
            </c:dLbl>
            <c:spPr>
              <a:noFill/>
            </c:spPr>
            <c:txPr>
              <a:bodyPr/>
              <a:lstStyle/>
              <a:p>
                <a:pPr>
                  <a:defRPr sz="2400" b="1" i="0" u="none" strike="noStrike">
                    <a:solidFill>
                      <a:srgbClr val="000000"/>
                    </a:solidFill>
                  </a:defRPr>
                </a:pPr>
              </a:p>
            </c:txPr>
            <c:showCatName val="0"/>
            <c:showLegendKey val="0"/>
            <c:showPercent val="0"/>
            <c:showSerName val="0"/>
            <c:showVal val="1"/>
            <c:separator>,</c:separator>
          </c:dLbls>
          <c:invertIfNegative val="0"/>
          <c:cat>
            <c:strLit>
              <c:ptCount val="9"/>
              <c:pt idx="0">
                <c:v>MP*</c:v>
              </c:pt>
              <c:pt idx="1">
                <c:v>MC</c:v>
              </c:pt>
              <c:pt idx="2">
                <c:v>TP</c:v>
              </c:pt>
              <c:pt idx="3">
                <c:v>TCH</c:v>
              </c:pt>
              <c:pt idx="4">
                <c:v>TA</c:v>
              </c:pt>
              <c:pt idx="5">
                <c:v>TCP</c:v>
              </c:pt>
              <c:pt idx="6">
                <c:v>TCF</c:v>
              </c:pt>
              <c:pt idx="7">
                <c:v>TSP</c:v>
              </c:pt>
              <c:pt idx="8">
                <c:v>TCP</c:v>
              </c:pt>
            </c:strLit>
          </c:cat>
          <c:val>
            <c:numLit>
              <c:ptCount val="9"/>
              <c:pt idx="0">
                <c:v>27713.4</c:v>
              </c:pt>
              <c:pt idx="1">
                <c:v>13832.0</c:v>
              </c:pt>
              <c:pt idx="2">
                <c:v>12350.0</c:v>
              </c:pt>
              <c:pt idx="3">
                <c:v>14820.0</c:v>
              </c:pt>
              <c:pt idx="4">
                <c:v>4940.0</c:v>
              </c:pt>
              <c:pt idx="5">
                <c:v>21736.0</c:v>
              </c:pt>
              <c:pt idx="6">
                <c:v>18525.0</c:v>
              </c:pt>
              <c:pt idx="7">
                <c:v>3952.0</c:v>
              </c:pt>
              <c:pt idx="8">
                <c:v>2470.0</c:v>
              </c:pt>
            </c:numLit>
          </c:val>
        </c:ser>
        <c:ser>
          <c:idx val="1"/>
          <c:order val="1"/>
          <c:tx>
            <c:v>Other</c:v>
          </c:tx>
          <c:spPr>
            <a:solidFill>
              <a:srgbClr val="00B050"/>
            </a:solidFill>
          </c:spPr>
          <c:dLbls>
            <c:dLbl>
              <c:idx val="0"/>
              <c:delete val="1"/>
              <c:spPr>
                <a:noFill/>
                <a:ln w="9525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000000"/>
                      </a:solidFill>
                    </a:defRPr>
                  </a:pPr>
                </a:p>
              </c:txPr>
            </c:dLbl>
            <c:dLbl>
              <c:idx val="1"/>
              <c:delete val="1"/>
              <c:spPr>
                <a:noFill/>
                <a:ln w="9525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000000"/>
                      </a:solidFill>
                    </a:defRPr>
                  </a:pPr>
                </a:p>
              </c:txPr>
            </c:dLbl>
            <c:dLbl>
              <c:idx val="2"/>
              <c:layout>
                <c:manualLayout>
                  <c:x val="0.0024959518907329797"/>
                  <c:y val="-0.10788167680035454"/>
                </c:manualLayout>
              </c:layout>
              <c:spPr>
                <a:noFill/>
                <a:ln w="9525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000000"/>
                      </a:solidFill>
                    </a:defRPr>
                  </a:pPr>
                </a:p>
              </c:txPr>
              <c:showCatName val="0"/>
              <c:showLegendKey val="0"/>
              <c:showPercent val="0"/>
              <c:showSerName val="0"/>
              <c:showVal val="1"/>
              <c:separator>,</c:separator>
            </c:dLbl>
            <c:dLbl>
              <c:idx val="3"/>
              <c:layout>
                <c:manualLayout>
                  <c:x val="-0.0018805920049546625"/>
                  <c:y val="-0.035607659010500815"/>
                </c:manualLayout>
              </c:layout>
              <c:spPr>
                <a:noFill/>
                <a:ln w="9525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000000"/>
                      </a:solidFill>
                    </a:defRPr>
                  </a:pPr>
                </a:p>
              </c:txPr>
              <c:showCatName val="0"/>
              <c:showLegendKey val="0"/>
              <c:showPercent val="0"/>
              <c:showSerName val="0"/>
              <c:showVal val="1"/>
              <c:separator>,</c:separator>
            </c:dLbl>
            <c:dLbl>
              <c:idx val="4"/>
              <c:layout>
                <c:manualLayout>
                  <c:x val="-0.0016668991128435664"/>
                  <c:y val="-0.08379962016685934"/>
                </c:manualLayout>
              </c:layout>
              <c:spPr>
                <a:noFill/>
                <a:ln w="9525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000000"/>
                      </a:solidFill>
                    </a:defRPr>
                  </a:pPr>
                </a:p>
              </c:txPr>
              <c:showCatName val="0"/>
              <c:showLegendKey val="0"/>
              <c:showPercent val="0"/>
              <c:showSerName val="0"/>
              <c:showVal val="1"/>
              <c:separator>,</c:separator>
            </c:dLbl>
            <c:dLbl>
              <c:idx val="5"/>
              <c:layout>
                <c:manualLayout>
                  <c:x val="-0.002560343421497429"/>
                  <c:y val="-0.03865381282986172"/>
                </c:manualLayout>
              </c:layout>
              <c:spPr>
                <a:noFill/>
                <a:ln w="9525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000000"/>
                      </a:solidFill>
                    </a:defRPr>
                  </a:pPr>
                </a:p>
              </c:txPr>
              <c:showCatName val="0"/>
              <c:showLegendKey val="0"/>
              <c:showPercent val="0"/>
              <c:showSerName val="0"/>
              <c:showVal val="1"/>
              <c:separator>,</c:separator>
            </c:dLbl>
            <c:dLbl>
              <c:idx val="6"/>
              <c:layout>
                <c:manualLayout>
                  <c:x val="-0.0024016811768236886"/>
                  <c:y val="-0.08637921140648798"/>
                </c:manualLayout>
              </c:layout>
              <c:spPr>
                <a:noFill/>
                <a:ln w="9525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000000"/>
                      </a:solidFill>
                    </a:defRPr>
                  </a:pPr>
                </a:p>
              </c:txPr>
              <c:showCatName val="0"/>
              <c:showLegendKey val="0"/>
              <c:showPercent val="0"/>
              <c:showSerName val="0"/>
              <c:showVal val="1"/>
              <c:separator>,</c:separator>
            </c:dLbl>
            <c:dLbl>
              <c:idx val="7"/>
              <c:layout>
                <c:manualLayout>
                  <c:x val="0.0"/>
                  <c:y val="-0.03445640879263755"/>
                </c:manualLayout>
              </c:layout>
              <c:spPr>
                <a:noFill/>
                <a:ln w="9525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000000"/>
                      </a:solidFill>
                    </a:defRPr>
                  </a:pPr>
                </a:p>
              </c:txPr>
              <c:showCatName val="0"/>
              <c:showLegendKey val="0"/>
              <c:showPercent val="0"/>
              <c:showSerName val="0"/>
              <c:showVal val="1"/>
              <c:separator>,</c:separator>
            </c:dLbl>
            <c:dLbl>
              <c:idx val="8"/>
              <c:layout>
                <c:manualLayout>
                  <c:x val="0.0"/>
                  <c:y val="-0.0352108425189105"/>
                </c:manualLayout>
              </c:layout>
              <c:spPr>
                <a:noFill/>
                <a:ln w="9525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000000"/>
                      </a:solidFill>
                    </a:defRPr>
                  </a:pPr>
                </a:p>
              </c:txPr>
              <c:showCatName val="0"/>
              <c:showLegendKey val="0"/>
              <c:showPercent val="0"/>
              <c:showSerName val="0"/>
              <c:showVal val="1"/>
              <c:separator>,</c:separator>
            </c:dLbl>
            <c:spPr>
              <a:noFill/>
              <a:ln w="9525">
                <a:noFill/>
              </a:ln>
            </c:spPr>
            <c:txPr>
              <a:bodyPr/>
              <a:lstStyle/>
              <a:p>
                <a:pPr>
                  <a:defRPr sz="2400" b="1" i="0" u="none" strike="noStrike">
                    <a:solidFill>
                      <a:srgbClr val="000000"/>
                    </a:solidFill>
                  </a:defRPr>
                </a:pPr>
              </a:p>
            </c:txPr>
            <c:showCatName val="0"/>
            <c:showLegendKey val="0"/>
            <c:showPercent val="0"/>
            <c:showSerName val="0"/>
            <c:showVal val="1"/>
            <c:separator>,</c:separator>
          </c:dLbls>
          <c:invertIfNegative val="0"/>
          <c:cat>
            <c:strLit>
              <c:ptCount val="9"/>
              <c:pt idx="0">
                <c:v>MP*</c:v>
              </c:pt>
              <c:pt idx="1">
                <c:v>MC</c:v>
              </c:pt>
              <c:pt idx="2">
                <c:v>TP</c:v>
              </c:pt>
              <c:pt idx="3">
                <c:v>TCH</c:v>
              </c:pt>
              <c:pt idx="4">
                <c:v>TA</c:v>
              </c:pt>
              <c:pt idx="5">
                <c:v>TCP</c:v>
              </c:pt>
              <c:pt idx="6">
                <c:v>TCF</c:v>
              </c:pt>
              <c:pt idx="7">
                <c:v>TSP</c:v>
              </c:pt>
              <c:pt idx="8">
                <c:v>TCP</c:v>
              </c:pt>
            </c:strLit>
          </c:cat>
          <c:val>
            <c:numLit>
              <c:ptCount val="9"/>
              <c:pt idx="0">
                <c:v>0.0</c:v>
              </c:pt>
              <c:pt idx="1">
                <c:v>0.0</c:v>
              </c:pt>
              <c:pt idx="2">
                <c:v>19760.0</c:v>
              </c:pt>
              <c:pt idx="3">
                <c:v>2470.0</c:v>
              </c:pt>
              <c:pt idx="4">
                <c:v>7410.0</c:v>
              </c:pt>
              <c:pt idx="5">
                <c:v>1976.0</c:v>
              </c:pt>
              <c:pt idx="6">
                <c:v>7904.0</c:v>
              </c:pt>
              <c:pt idx="7">
                <c:v>988.0</c:v>
              </c:pt>
              <c:pt idx="8">
                <c:v>1976.0</c:v>
              </c:pt>
            </c:numLit>
          </c:val>
        </c:ser>
        <c:dLbls>
          <c:spPr>
            <a:noFill/>
            <a:ln w="9525">
              <a:noFill/>
            </a:ln>
          </c:spPr>
          <c:showCatName val="0"/>
          <c:showLegendKey val="0"/>
          <c:showPercent val="0"/>
          <c:showSerName val="0"/>
          <c:showVal val="1"/>
          <c:separator>,</c:separator>
        </c:dLbls>
        <c:gapWidth val="95"/>
        <c:overlap val="100"/>
        <c:axId val="-849732535"/>
        <c:axId val="-849732525"/>
      </c:barChart>
      <c:catAx>
        <c:axId val="-849732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/>
        <c:txPr>
          <a:bodyPr rot="0"/>
          <a:lstStyle/>
          <a:p>
            <a:pPr>
              <a:defRPr sz="2000" b="1" i="0" u="none" strike="noStrike">
                <a:solidFill>
                  <a:srgbClr val="000000"/>
                </a:solidFill>
              </a:defRPr>
            </a:pPr>
          </a:p>
        </c:txPr>
        <c:crossAx val="-849732525"/>
        <c:crosses val="autoZero"/>
        <c:lblOffset val="100"/>
        <c:noMultiLvlLbl val="0"/>
      </c:catAx>
      <c:valAx>
        <c:axId val="-84973252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spPr/>
        <c:crossAx val="-849732535"/>
        <c:crosses val="autoZero"/>
        <c:crossBetween val="between"/>
      </c:valAx>
      <c:spPr/>
    </c:plotArea>
    <c:legend>
      <c:legendPos val="r"/>
      <c:layout>
        <c:manualLayout>
          <c:xMode val="edge"/>
          <c:yMode val="edge"/>
          <c:x val="0.80286362880088"/>
          <c:y val="0.05471779969815218"/>
          <c:w val="0.1705622669497983"/>
          <c:h val="0.1365302672483111"/>
        </c:manualLayout>
      </c:layout>
      <c:legendEntry>
        <c:idx val="0"/>
        <c:txPr>
          <a:bodyPr/>
          <a:lstStyle/>
          <a:p>
            <a:pPr>
              <a:defRPr sz="2400" b="1" i="0" u="none" strike="noStrike">
                <a:solidFill>
                  <a:srgbClr val="000000"/>
                </a:solidFill>
              </a:defRPr>
            </a:pPr>
          </a:p>
        </c:txPr>
      </c:legendEntry>
      <c:legendEntry>
        <c:idx val="1"/>
        <c:txPr>
          <a:bodyPr/>
          <a:lstStyle/>
          <a:p>
            <a:pPr>
              <a:defRPr sz="2400" b="1" i="0" u="none" strike="noStrike">
                <a:solidFill>
                  <a:srgbClr val="000000"/>
                </a:solidFill>
              </a:defRPr>
            </a:pPr>
          </a:p>
        </c:txPr>
      </c:legendEntry>
      <c:overlay val="0"/>
      <c:spPr>
        <a:noFill/>
        <a:ln w="9525">
          <a:noFill/>
        </a:ln>
      </c:spPr>
    </c:legend>
    <c:dispBlanksAs val="gap"/>
    <c:plotVisOnly val="1"/>
  </c:chart>
  <c:spPr>
    <a:solidFill>
      <a:srgbClr val="FFFFFF"/>
    </a:solidFill>
    <a:ln w="57150">
      <a:solidFill>
        <a:srgbClr val="FFC000"/>
      </a:solidFill>
      <a:prstDash val="solid"/>
    </a:ln>
  </c:spPr>
  <c:txPr>
    <a:bodyPr/>
    <a:lstStyle/>
    <a:p>
      <a:pPr>
        <a:defRPr sz="1000" b="0" i="0" u="none" strike="noStrike">
          <a:solidFill>
            <a:srgbClr val="000000"/>
          </a:solidFill>
        </a:defRPr>
      </a:pPr>
    </a:p>
  </c:txPr>
  <c:externalData r:id="rId1">
    <c:autoUpdate val="0"/>
  </c:externalData>
</c:chartSpace>
</file>

<file path=ppt/drawings/_rels/vmlDrawing3.vml.rels><?xml version="1.0" encoding="UTF-8" standalone="yes"?>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/>
        </p:spPr>
        <p:txBody>
          <a:bodyPr bIns="48331" lIns="96661" rIns="96661" rtlCol="0" tIns="48331" vert="horz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1048685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/>
        </p:spPr>
        <p:txBody>
          <a:bodyPr bIns="48331" lIns="96661" rIns="96661" rtlCol="0" tIns="48331" vert="horz"/>
          <a:lstStyle>
            <a:lvl1pPr algn="r">
              <a:defRPr sz="1300"/>
            </a:lvl1pPr>
          </a:lstStyle>
          <a:p>
            <a:fld id="{E9246F58-3BA8-42D3-99F6-89207F693D46}" type="datetimeFigureOut">
              <a:rPr lang="en-US" smtClean="0"/>
            </a:fld>
            <a:endParaRPr lang="en-US"/>
          </a:p>
        </p:txBody>
      </p:sp>
      <p:sp>
        <p:nvSpPr>
          <p:cNvPr id="1048686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/>
        </p:spPr>
        <p:txBody>
          <a:bodyPr anchor="b" bIns="48331" lIns="96661" rIns="96661" rtlCol="0" tIns="48331" vert="horz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1048687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/>
        </p:spPr>
        <p:txBody>
          <a:bodyPr anchor="b" bIns="48331" lIns="96661" rIns="96661" rtlCol="0" tIns="48331" vert="horz"/>
          <a:lstStyle>
            <a:lvl1pPr algn="r">
              <a:defRPr sz="1300"/>
            </a:lvl1pPr>
          </a:lstStyle>
          <a:p>
            <a:fld id="{4F62B819-518A-421A-BDAE-5DA735878646}" type="slidenum">
              <a:rPr lang="en-US" smtClean="0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/>
        </p:spPr>
        <p:txBody>
          <a:bodyPr bIns="48331" lIns="96661" rIns="96661" rtlCol="0" tIns="48331" vert="horz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1048679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/>
        </p:spPr>
        <p:txBody>
          <a:bodyPr bIns="48331" lIns="96661" rIns="96661" rtlCol="0" tIns="48331" vert="horz"/>
          <a:lstStyle>
            <a:lvl1pPr algn="r">
              <a:defRPr sz="1300"/>
            </a:lvl1pPr>
          </a:lstStyle>
          <a:p>
            <a:fld id="{4477FC11-6DA9-4C7C-9993-FBFD276D2760}" type="datetimeFigureOut">
              <a:rPr lang="en-US" smtClean="0"/>
            </a:fld>
            <a:endParaRPr lang="en-GB"/>
          </a:p>
        </p:txBody>
      </p:sp>
      <p:sp>
        <p:nvSpPr>
          <p:cNvPr id="1048680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2413000" y="720725"/>
            <a:ext cx="2489200" cy="360045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8331" lIns="96661" rIns="96661" rtlCol="0" tIns="48331" vert="horz"/>
          <a:p>
            <a:endParaRPr lang="en-GB"/>
          </a:p>
        </p:txBody>
      </p:sp>
      <p:sp>
        <p:nvSpPr>
          <p:cNvPr id="1048681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/>
        </p:spPr>
        <p:txBody>
          <a:bodyPr bIns="48331" lIns="96661" rIns="96661" rtlCol="0" tIns="48331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682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/>
        </p:spPr>
        <p:txBody>
          <a:bodyPr anchor="b" bIns="48331" lIns="96661" rIns="96661" rtlCol="0" tIns="48331" vert="horz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104868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/>
        </p:spPr>
        <p:txBody>
          <a:bodyPr anchor="b" bIns="48331" lIns="96661" rIns="96661" rtlCol="0" tIns="48331" vert="horz"/>
          <a:lstStyle>
            <a:lvl1pPr algn="r">
              <a:defRPr sz="1300"/>
            </a:lvl1pPr>
          </a:lstStyle>
          <a:p>
            <a:fld id="{69869D0B-027B-4DC8-92BB-498497811DB9}" type="slidenum">
              <a:rPr lang="en-GB" smtClean="0"/>
            </a:fld>
            <a:endParaRPr lang="en-GB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1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lang="en-GB"/>
          </a:p>
        </p:txBody>
      </p:sp>
      <p:sp>
        <p:nvSpPr>
          <p:cNvPr id="10486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69869D0B-027B-4DC8-92BB-498497811DB9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ctrTitle"/>
          </p:nvPr>
        </p:nvSpPr>
        <p:spPr>
          <a:xfrm>
            <a:off x="2371725" y="14203363"/>
            <a:ext cx="26879550" cy="9799637"/>
          </a:xfrm>
        </p:spPr>
        <p:txBody>
          <a:bodyPr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624" name="Subtitle 2"/>
          <p:cNvSpPr>
            <a:spLocks noGrp="1"/>
          </p:cNvSpPr>
          <p:nvPr>
            <p:ph type="subTitle" idx="1"/>
          </p:nvPr>
        </p:nvSpPr>
        <p:spPr>
          <a:xfrm>
            <a:off x="4743450" y="25908000"/>
            <a:ext cx="22136100" cy="11684000"/>
          </a:xfrm>
        </p:spPr>
        <p:txBody>
          <a:bodyPr/>
          <a:lstStyle>
            <a:lvl1pPr algn="ctr" indent="0" marL="0">
              <a:buNone/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0486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GB"/>
          </a:p>
        </p:txBody>
      </p:sp>
      <p:sp>
        <p:nvSpPr>
          <p:cNvPr id="10486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B"/>
          </a:p>
        </p:txBody>
      </p:sp>
      <p:sp>
        <p:nvSpPr>
          <p:cNvPr id="10486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93BB4C5-9611-4E92-8BA0-4E6910D603DA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64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6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GB"/>
          </a:p>
        </p:txBody>
      </p:sp>
      <p:sp>
        <p:nvSpPr>
          <p:cNvPr id="1048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B"/>
          </a:p>
        </p:txBody>
      </p:sp>
      <p:sp>
        <p:nvSpPr>
          <p:cNvPr id="10486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069F913-E6B6-4405-858B-82AED406E482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Vertical Title 1"/>
          <p:cNvSpPr>
            <a:spLocks noGrp="1"/>
          </p:cNvSpPr>
          <p:nvPr>
            <p:ph type="title" orient="vert"/>
          </p:nvPr>
        </p:nvSpPr>
        <p:spPr>
          <a:xfrm>
            <a:off x="22531388" y="4064000"/>
            <a:ext cx="6719887" cy="36576000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63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71725" y="4064000"/>
            <a:ext cx="20007263" cy="3657600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6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GB"/>
          </a:p>
        </p:txBody>
      </p:sp>
      <p:sp>
        <p:nvSpPr>
          <p:cNvPr id="10486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B"/>
          </a:p>
        </p:txBody>
      </p:sp>
      <p:sp>
        <p:nvSpPr>
          <p:cNvPr id="10486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9A7F2D-F699-4C18-9247-7B21853AE6FD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6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GB"/>
          </a:p>
        </p:txBody>
      </p:sp>
      <p:sp>
        <p:nvSpPr>
          <p:cNvPr id="10486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B"/>
          </a:p>
        </p:txBody>
      </p:sp>
      <p:sp>
        <p:nvSpPr>
          <p:cNvPr id="10486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A32CA8A-9BC2-4907-8702-FFB02D5044A0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xfrm>
            <a:off x="2498725" y="29379863"/>
            <a:ext cx="26879550" cy="9080500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654" name="Text Placeholder 2"/>
          <p:cNvSpPr>
            <a:spLocks noGrp="1"/>
          </p:cNvSpPr>
          <p:nvPr>
            <p:ph type="body" idx="1"/>
          </p:nvPr>
        </p:nvSpPr>
        <p:spPr>
          <a:xfrm>
            <a:off x="2498725" y="19378613"/>
            <a:ext cx="26879550" cy="10001250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GB"/>
          </a:p>
        </p:txBody>
      </p:sp>
      <p:sp>
        <p:nvSpPr>
          <p:cNvPr id="10486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B"/>
          </a:p>
        </p:txBody>
      </p:sp>
      <p:sp>
        <p:nvSpPr>
          <p:cNvPr id="10486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E454357-DB2A-4BFC-994A-8E7984E7FF68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659" name="Content Placeholder 2"/>
          <p:cNvSpPr>
            <a:spLocks noGrp="1"/>
          </p:cNvSpPr>
          <p:nvPr>
            <p:ph sz="half" idx="1"/>
          </p:nvPr>
        </p:nvSpPr>
        <p:spPr>
          <a:xfrm>
            <a:off x="2371725" y="13208000"/>
            <a:ext cx="13363575" cy="2743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660" name="Content Placeholder 3"/>
          <p:cNvSpPr>
            <a:spLocks noGrp="1"/>
          </p:cNvSpPr>
          <p:nvPr>
            <p:ph sz="half" idx="2"/>
          </p:nvPr>
        </p:nvSpPr>
        <p:spPr>
          <a:xfrm>
            <a:off x="15887700" y="13208000"/>
            <a:ext cx="13363575" cy="2743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66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GB"/>
          </a:p>
        </p:txBody>
      </p:sp>
      <p:sp>
        <p:nvSpPr>
          <p:cNvPr id="10486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B"/>
          </a:p>
        </p:txBody>
      </p:sp>
      <p:sp>
        <p:nvSpPr>
          <p:cNvPr id="10486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4B4806C-7F86-4EB5-B6ED-2EF1C8B572F9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>
          <a:xfrm>
            <a:off x="1581150" y="1830388"/>
            <a:ext cx="28460700" cy="7620000"/>
          </a:xfrm>
        </p:spPr>
        <p:txBody>
          <a:bodyPr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665" name="Text Placeholder 2"/>
          <p:cNvSpPr>
            <a:spLocks noGrp="1"/>
          </p:cNvSpPr>
          <p:nvPr>
            <p:ph type="body" idx="1"/>
          </p:nvPr>
        </p:nvSpPr>
        <p:spPr>
          <a:xfrm>
            <a:off x="1581150" y="10234613"/>
            <a:ext cx="13971588" cy="4264025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6" name="Content Placeholder 3"/>
          <p:cNvSpPr>
            <a:spLocks noGrp="1"/>
          </p:cNvSpPr>
          <p:nvPr>
            <p:ph sz="half" idx="2"/>
          </p:nvPr>
        </p:nvSpPr>
        <p:spPr>
          <a:xfrm>
            <a:off x="1581150" y="14498638"/>
            <a:ext cx="13971588" cy="263429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66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063913" y="10234613"/>
            <a:ext cx="13977937" cy="4264025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8" name="Content Placeholder 5"/>
          <p:cNvSpPr>
            <a:spLocks noGrp="1"/>
          </p:cNvSpPr>
          <p:nvPr>
            <p:ph sz="quarter" idx="4"/>
          </p:nvPr>
        </p:nvSpPr>
        <p:spPr>
          <a:xfrm>
            <a:off x="16063913" y="14498638"/>
            <a:ext cx="13977937" cy="263429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66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GB"/>
          </a:p>
        </p:txBody>
      </p:sp>
      <p:sp>
        <p:nvSpPr>
          <p:cNvPr id="104867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B"/>
          </a:p>
        </p:txBody>
      </p:sp>
      <p:sp>
        <p:nvSpPr>
          <p:cNvPr id="104867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CA8A735-7E47-473B-A803-54D1F478528D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62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GB"/>
          </a:p>
        </p:txBody>
      </p:sp>
      <p:sp>
        <p:nvSpPr>
          <p:cNvPr id="10486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B"/>
          </a:p>
        </p:txBody>
      </p:sp>
      <p:sp>
        <p:nvSpPr>
          <p:cNvPr id="10486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8180CA8-6123-4666-BBED-1C752D5F5AA1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GB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B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E81F7C5-29D6-4571-BBEB-8DAC197F7145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>
          <a:xfrm>
            <a:off x="1581150" y="1820863"/>
            <a:ext cx="10404475" cy="774700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673" name="Content Placeholder 2"/>
          <p:cNvSpPr>
            <a:spLocks noGrp="1"/>
          </p:cNvSpPr>
          <p:nvPr>
            <p:ph idx="1"/>
          </p:nvPr>
        </p:nvSpPr>
        <p:spPr>
          <a:xfrm>
            <a:off x="12363450" y="1820863"/>
            <a:ext cx="17678400" cy="39020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67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1150" y="9567863"/>
            <a:ext cx="10404475" cy="31273750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GB"/>
          </a:p>
        </p:txBody>
      </p:sp>
      <p:sp>
        <p:nvSpPr>
          <p:cNvPr id="104867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B"/>
          </a:p>
        </p:txBody>
      </p:sp>
      <p:sp>
        <p:nvSpPr>
          <p:cNvPr id="104867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324A22C-D936-4B48-8C25-A3FDB7898D5C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>
          <a:xfrm>
            <a:off x="6197600" y="32004000"/>
            <a:ext cx="18973800" cy="37782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643" name="Picture Placeholder 2"/>
          <p:cNvSpPr>
            <a:spLocks noGrp="1"/>
          </p:cNvSpPr>
          <p:nvPr>
            <p:ph type="pic" idx="1"/>
          </p:nvPr>
        </p:nvSpPr>
        <p:spPr>
          <a:xfrm>
            <a:off x="6197600" y="4084638"/>
            <a:ext cx="18973800" cy="274320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GB"/>
          </a:p>
        </p:txBody>
      </p:sp>
      <p:sp>
        <p:nvSpPr>
          <p:cNvPr id="104864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35782250"/>
            <a:ext cx="18973800" cy="5365750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GB"/>
          </a:p>
        </p:txBody>
      </p:sp>
      <p:sp>
        <p:nvSpPr>
          <p:cNvPr id="10486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B"/>
          </a:p>
        </p:txBody>
      </p:sp>
      <p:sp>
        <p:nvSpPr>
          <p:cNvPr id="10486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D32A28C-61C1-4B08-BBD7-5CF63679E57D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1725" y="4064000"/>
            <a:ext cx="26879550" cy="76200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220978" compatLnSpc="1" lIns="441957" numCol="1" rIns="441957" tIns="220978" vert="horz" wrap="square">
            <a:prstTxWarp prst="textNoShape"/>
          </a:bodyPr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485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71725" y="13208000"/>
            <a:ext cx="26879550" cy="274320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220978" compatLnSpc="1" lIns="441957" numCol="1" rIns="441957" tIns="220978" vert="horz" wrap="square">
            <a:prstTxWarp prst="textNoShape"/>
          </a:bodyPr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4857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71725" y="41656000"/>
            <a:ext cx="6588125" cy="30480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220978" compatLnSpc="1" lIns="441957" numCol="1" rIns="441957" tIns="220978" vert="horz" wrap="square">
            <a:prstTxWarp prst="textNoShape"/>
          </a:bodyPr>
          <a:lstStyle>
            <a:lvl1pPr defTabSz="4419600">
              <a:defRPr sz="6800"/>
            </a:lvl1pPr>
          </a:lstStyle>
          <a:p>
            <a:endParaRPr lang="en-GB"/>
          </a:p>
        </p:txBody>
      </p:sp>
      <p:sp>
        <p:nvSpPr>
          <p:cNvPr id="104857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804525" y="41656000"/>
            <a:ext cx="10013950" cy="30480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220978" compatLnSpc="1" lIns="441957" numCol="1" rIns="441957" tIns="220978" vert="horz" wrap="square">
            <a:prstTxWarp prst="textNoShape"/>
          </a:bodyPr>
          <a:lstStyle>
            <a:lvl1pPr algn="ctr" defTabSz="4419600">
              <a:defRPr sz="6800"/>
            </a:lvl1pPr>
          </a:lstStyle>
          <a:p>
            <a:endParaRPr lang="en-GB"/>
          </a:p>
        </p:txBody>
      </p:sp>
      <p:sp>
        <p:nvSpPr>
          <p:cNvPr id="104858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663150" y="41656000"/>
            <a:ext cx="6588125" cy="30480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220978" compatLnSpc="1" lIns="441957" numCol="1" rIns="441957" tIns="220978" vert="horz" wrap="square">
            <a:prstTxWarp prst="textNoShape"/>
          </a:bodyPr>
          <a:lstStyle>
            <a:lvl1pPr algn="r" defTabSz="4419600">
              <a:defRPr sz="6800"/>
            </a:lvl1pPr>
          </a:lstStyle>
          <a:p>
            <a:fld id="{47F74B61-51A2-4CA1-851A-586F5370A449}" type="slidenum">
              <a:rPr lang="en-GB"/>
            </a:fld>
            <a:endParaRPr lang="en-GB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19600" fontAlgn="base" rtl="0">
        <a:spcBef>
          <a:spcPct val="0"/>
        </a:spcBef>
        <a:spcAft>
          <a:spcPct val="0"/>
        </a:spcAft>
        <a:defRPr sz="21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419600" fontAlgn="base" rtl="0">
        <a:spcBef>
          <a:spcPct val="0"/>
        </a:spcBef>
        <a:spcAft>
          <a:spcPct val="0"/>
        </a:spcAft>
        <a:defRPr sz="21300">
          <a:solidFill>
            <a:schemeClr val="tx2"/>
          </a:solidFill>
          <a:latin typeface="Times New Roman" pitchFamily="18" charset="0"/>
        </a:defRPr>
      </a:lvl2pPr>
      <a:lvl3pPr algn="ctr" defTabSz="4419600" fontAlgn="base" rtl="0">
        <a:spcBef>
          <a:spcPct val="0"/>
        </a:spcBef>
        <a:spcAft>
          <a:spcPct val="0"/>
        </a:spcAft>
        <a:defRPr sz="21300">
          <a:solidFill>
            <a:schemeClr val="tx2"/>
          </a:solidFill>
          <a:latin typeface="Times New Roman" pitchFamily="18" charset="0"/>
        </a:defRPr>
      </a:lvl3pPr>
      <a:lvl4pPr algn="ctr" defTabSz="4419600" fontAlgn="base" rtl="0">
        <a:spcBef>
          <a:spcPct val="0"/>
        </a:spcBef>
        <a:spcAft>
          <a:spcPct val="0"/>
        </a:spcAft>
        <a:defRPr sz="21300">
          <a:solidFill>
            <a:schemeClr val="tx2"/>
          </a:solidFill>
          <a:latin typeface="Times New Roman" pitchFamily="18" charset="0"/>
        </a:defRPr>
      </a:lvl4pPr>
      <a:lvl5pPr algn="ctr" defTabSz="4419600" fontAlgn="base" rtl="0">
        <a:spcBef>
          <a:spcPct val="0"/>
        </a:spcBef>
        <a:spcAft>
          <a:spcPct val="0"/>
        </a:spcAft>
        <a:defRPr sz="21300">
          <a:solidFill>
            <a:schemeClr val="tx2"/>
          </a:solidFill>
          <a:latin typeface="Times New Roman" pitchFamily="18" charset="0"/>
        </a:defRPr>
      </a:lvl5pPr>
      <a:lvl6pPr algn="ctr" defTabSz="4419600" fontAlgn="base" marL="457200" rtl="0">
        <a:spcBef>
          <a:spcPct val="0"/>
        </a:spcBef>
        <a:spcAft>
          <a:spcPct val="0"/>
        </a:spcAft>
        <a:defRPr sz="21300">
          <a:solidFill>
            <a:schemeClr val="tx2"/>
          </a:solidFill>
          <a:latin typeface="Times New Roman" pitchFamily="18" charset="0"/>
        </a:defRPr>
      </a:lvl6pPr>
      <a:lvl7pPr algn="ctr" defTabSz="4419600" fontAlgn="base" marL="914400" rtl="0">
        <a:spcBef>
          <a:spcPct val="0"/>
        </a:spcBef>
        <a:spcAft>
          <a:spcPct val="0"/>
        </a:spcAft>
        <a:defRPr sz="21300">
          <a:solidFill>
            <a:schemeClr val="tx2"/>
          </a:solidFill>
          <a:latin typeface="Times New Roman" pitchFamily="18" charset="0"/>
        </a:defRPr>
      </a:lvl7pPr>
      <a:lvl8pPr algn="ctr" defTabSz="4419600" fontAlgn="base" marL="1371600" rtl="0">
        <a:spcBef>
          <a:spcPct val="0"/>
        </a:spcBef>
        <a:spcAft>
          <a:spcPct val="0"/>
        </a:spcAft>
        <a:defRPr sz="21300">
          <a:solidFill>
            <a:schemeClr val="tx2"/>
          </a:solidFill>
          <a:latin typeface="Times New Roman" pitchFamily="18" charset="0"/>
        </a:defRPr>
      </a:lvl8pPr>
      <a:lvl9pPr algn="ctr" defTabSz="4419600" fontAlgn="base" marL="1828800" rtl="0">
        <a:spcBef>
          <a:spcPct val="0"/>
        </a:spcBef>
        <a:spcAft>
          <a:spcPct val="0"/>
        </a:spcAft>
        <a:defRPr sz="21300">
          <a:solidFill>
            <a:schemeClr val="tx2"/>
          </a:solidFill>
          <a:latin typeface="Times New Roman" pitchFamily="18" charset="0"/>
        </a:defRPr>
      </a:lvl9pPr>
    </p:titleStyle>
    <p:bodyStyle>
      <a:lvl1pPr algn="l" defTabSz="4419600" fontAlgn="base" indent="-1657350" marL="1657350" rtl="0">
        <a:spcBef>
          <a:spcPct val="20000"/>
        </a:spcBef>
        <a:spcAft>
          <a:spcPct val="0"/>
        </a:spcAft>
        <a:buChar char="•"/>
        <a:defRPr sz="15500">
          <a:solidFill>
            <a:schemeClr val="tx1"/>
          </a:solidFill>
          <a:latin typeface="+mn-lt"/>
          <a:ea typeface="+mn-ea"/>
          <a:cs typeface="+mn-cs"/>
        </a:defRPr>
      </a:lvl1pPr>
      <a:lvl2pPr algn="l" defTabSz="4419600" fontAlgn="base" indent="-1381125" marL="3590925" rtl="0">
        <a:spcBef>
          <a:spcPct val="20000"/>
        </a:spcBef>
        <a:spcAft>
          <a:spcPct val="0"/>
        </a:spcAft>
        <a:buChar char="–"/>
        <a:defRPr sz="13500">
          <a:solidFill>
            <a:schemeClr val="tx1"/>
          </a:solidFill>
          <a:latin typeface="+mn-lt"/>
        </a:defRPr>
      </a:lvl2pPr>
      <a:lvl3pPr algn="l" defTabSz="4419600" fontAlgn="base" indent="-1104900" marL="5524500" rtl="0">
        <a:spcBef>
          <a:spcPct val="20000"/>
        </a:spcBef>
        <a:spcAft>
          <a:spcPct val="0"/>
        </a:spcAft>
        <a:buChar char="•"/>
        <a:defRPr sz="11600">
          <a:solidFill>
            <a:schemeClr val="tx1"/>
          </a:solidFill>
          <a:latin typeface="+mn-lt"/>
        </a:defRPr>
      </a:lvl3pPr>
      <a:lvl4pPr algn="l" defTabSz="4419600" fontAlgn="base" indent="-1104900" marL="7734300" rtl="0">
        <a:spcBef>
          <a:spcPct val="20000"/>
        </a:spcBef>
        <a:spcAft>
          <a:spcPct val="0"/>
        </a:spcAft>
        <a:buChar char="–"/>
        <a:defRPr sz="9700">
          <a:solidFill>
            <a:schemeClr val="tx1"/>
          </a:solidFill>
          <a:latin typeface="+mn-lt"/>
        </a:defRPr>
      </a:lvl4pPr>
      <a:lvl5pPr algn="l" defTabSz="4419600" fontAlgn="base" indent="-1104900" marL="9944100" rtl="0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</a:defRPr>
      </a:lvl5pPr>
      <a:lvl6pPr algn="l" defTabSz="4419600" fontAlgn="base" indent="-1104900" marL="10401300" rtl="0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</a:defRPr>
      </a:lvl6pPr>
      <a:lvl7pPr algn="l" defTabSz="4419600" fontAlgn="base" indent="-1104900" marL="10858500" rtl="0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</a:defRPr>
      </a:lvl7pPr>
      <a:lvl8pPr algn="l" defTabSz="4419600" fontAlgn="base" indent="-1104900" marL="11315700" rtl="0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</a:defRPr>
      </a:lvl8pPr>
      <a:lvl9pPr algn="l" defTabSz="4419600" fontAlgn="base" indent="-1104900" marL="11772900" rtl="0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emf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jpeg"/><Relationship Id="rId10" Type="http://schemas.openxmlformats.org/officeDocument/2006/relationships/image" Target="../media/image8.jpeg"/><Relationship Id="rId11" Type="http://schemas.openxmlformats.org/officeDocument/2006/relationships/image" Target="../media/image9.jpeg"/><Relationship Id="rId12" Type="http://schemas.openxmlformats.org/officeDocument/2006/relationships/image" Target="../media/image10.jpeg"/><Relationship Id="rId13" Type="http://schemas.openxmlformats.org/officeDocument/2006/relationships/image" Target="../media/image11.jpe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ext Box 5"/>
          <p:cNvSpPr txBox="1">
            <a:spLocks noChangeArrowheads="1"/>
          </p:cNvSpPr>
          <p:nvPr/>
        </p:nvSpPr>
        <p:spPr bwMode="auto">
          <a:xfrm>
            <a:off x="21659851" y="20059650"/>
            <a:ext cx="9772649" cy="714375"/>
          </a:xfrm>
          <a:prstGeom prst="rect"/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p>
            <a:pPr algn="just">
              <a:spcAft>
                <a:spcPts val="1000"/>
              </a:spcAft>
            </a:pPr>
            <a:r>
              <a:rPr b="1" dirty="0" sz="4000" lang="en-US" smtClean="0">
                <a:solidFill>
                  <a:srgbClr val="FF0000"/>
                </a:solidFill>
                <a:latin typeface="Calibri" pitchFamily="34" charset="0"/>
              </a:rPr>
              <a:t>Fig 3:</a:t>
            </a:r>
            <a:r>
              <a:rPr b="1" dirty="0" sz="4000" lang="en-US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b="1" dirty="0" sz="3000" lang="en-US">
                <a:solidFill>
                  <a:srgbClr val="0070C0"/>
                </a:solidFill>
                <a:latin typeface="Calibri" pitchFamily="34" charset="0"/>
              </a:rPr>
              <a:t>Gradual enhancement in </a:t>
            </a:r>
            <a:r>
              <a:rPr b="1" dirty="0" sz="3000" lang="en-US" smtClean="0">
                <a:solidFill>
                  <a:srgbClr val="0070C0"/>
                </a:solidFill>
                <a:latin typeface="Calibri" pitchFamily="34" charset="0"/>
              </a:rPr>
              <a:t>tilapia production </a:t>
            </a:r>
            <a:r>
              <a:rPr b="1" dirty="0" sz="3000" lang="en-US">
                <a:solidFill>
                  <a:srgbClr val="0070C0"/>
                </a:solidFill>
                <a:latin typeface="Calibri" pitchFamily="34" charset="0"/>
              </a:rPr>
              <a:t>(</a:t>
            </a:r>
            <a:r>
              <a:rPr b="1" dirty="0" sz="3000" lang="en-US">
                <a:solidFill>
                  <a:srgbClr val="FF33CC"/>
                </a:solidFill>
                <a:latin typeface="Calibri" pitchFamily="34" charset="0"/>
              </a:rPr>
              <a:t>MT</a:t>
            </a:r>
            <a:r>
              <a:rPr b="1" dirty="0" sz="3000" lang="en-US" smtClean="0">
                <a:solidFill>
                  <a:srgbClr val="0070C0"/>
                </a:solidFill>
                <a:latin typeface="Calibri" pitchFamily="34" charset="0"/>
              </a:rPr>
              <a:t>).</a:t>
            </a:r>
            <a:r>
              <a:rPr baseline="30000" b="1" dirty="0" sz="3000" lang="en-US" smtClean="0">
                <a:solidFill>
                  <a:srgbClr val="0070C0"/>
                </a:solidFill>
                <a:latin typeface="Calibri" pitchFamily="34" charset="0"/>
              </a:rPr>
              <a:t>3</a:t>
            </a:r>
            <a:endParaRPr b="1" dirty="0" sz="3000" lang="en-US">
              <a:solidFill>
                <a:srgbClr val="0070C0"/>
              </a:solidFill>
              <a:latin typeface="Calibri" pitchFamily="34" charset="0"/>
            </a:endParaRPr>
          </a:p>
          <a:p>
            <a:pPr algn="just"/>
            <a:endParaRPr dirty="0" sz="1800" lang="en-US">
              <a:latin typeface="Calibri" pitchFamily="34" charset="0"/>
            </a:endParaRPr>
          </a:p>
        </p:txBody>
      </p:sp>
      <p:sp>
        <p:nvSpPr>
          <p:cNvPr id="1048585" name="Text Box 5"/>
          <p:cNvSpPr txBox="1">
            <a:spLocks noChangeArrowheads="1"/>
          </p:cNvSpPr>
          <p:nvPr/>
        </p:nvSpPr>
        <p:spPr bwMode="auto">
          <a:xfrm rot="16200000">
            <a:off x="440812" y="13337569"/>
            <a:ext cx="2405302" cy="1804086"/>
          </a:xfrm>
          <a:prstGeom prst="rect"/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p>
            <a:pPr>
              <a:spcAft>
                <a:spcPts val="1000"/>
              </a:spcAft>
            </a:pPr>
            <a:r>
              <a:rPr b="1" dirty="0" sz="4000" lang="en-US">
                <a:solidFill>
                  <a:srgbClr val="FF0000"/>
                </a:solidFill>
                <a:latin typeface="Calibri" pitchFamily="34" charset="0"/>
              </a:rPr>
              <a:t>Fig 1: </a:t>
            </a:r>
            <a:r>
              <a:rPr b="1" dirty="0" sz="3000" i="1" lang="en-US">
                <a:solidFill>
                  <a:srgbClr val="F61ED7"/>
                </a:solidFill>
                <a:latin typeface="Calibri" pitchFamily="34" charset="0"/>
              </a:rPr>
              <a:t>Oreochromis niloticus.</a:t>
            </a:r>
          </a:p>
          <a:p>
            <a:endParaRPr dirty="0" sz="1800" lang="en-US">
              <a:latin typeface="Arial" charset="0"/>
            </a:endParaRPr>
          </a:p>
        </p:txBody>
      </p:sp>
      <p:sp>
        <p:nvSpPr>
          <p:cNvPr id="1048586" name="Text Box 5"/>
          <p:cNvSpPr txBox="1">
            <a:spLocks noChangeArrowheads="1"/>
          </p:cNvSpPr>
          <p:nvPr/>
        </p:nvSpPr>
        <p:spPr bwMode="auto">
          <a:xfrm>
            <a:off x="19873913" y="42776775"/>
            <a:ext cx="4230687" cy="476250"/>
          </a:xfrm>
          <a:prstGeom prst="rect"/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p>
            <a:pPr>
              <a:spcAft>
                <a:spcPts val="1000"/>
              </a:spcAft>
            </a:pPr>
            <a:r>
              <a:rPr b="1" dirty="0" sz="3500" lang="en-US">
                <a:solidFill>
                  <a:srgbClr val="FF0000"/>
                </a:solidFill>
                <a:latin typeface="Calibri" pitchFamily="34" charset="0"/>
              </a:rPr>
              <a:t>Fig </a:t>
            </a:r>
            <a:r>
              <a:rPr b="1" dirty="0" sz="3500" lang="en-US" smtClean="0">
                <a:solidFill>
                  <a:srgbClr val="FF0000"/>
                </a:solidFill>
                <a:latin typeface="Calibri" pitchFamily="34" charset="0"/>
              </a:rPr>
              <a:t>8: </a:t>
            </a:r>
            <a:r>
              <a:rPr b="1" dirty="0" sz="2800" lang="en-US">
                <a:solidFill>
                  <a:srgbClr val="F61ED7"/>
                </a:solidFill>
                <a:latin typeface="Calibri" pitchFamily="34" charset="0"/>
              </a:rPr>
              <a:t>A retailer of </a:t>
            </a:r>
            <a:r>
              <a:rPr b="1" dirty="0" sz="2800" lang="en-US" smtClean="0">
                <a:solidFill>
                  <a:srgbClr val="F61ED7"/>
                </a:solidFill>
                <a:latin typeface="Calibri" pitchFamily="34" charset="0"/>
              </a:rPr>
              <a:t>tilapia.</a:t>
            </a:r>
            <a:endParaRPr b="1" dirty="0" sz="2800" lang="en-US">
              <a:solidFill>
                <a:srgbClr val="F61ED7"/>
              </a:solidFill>
              <a:latin typeface="Calibri" pitchFamily="34" charset="0"/>
            </a:endParaRPr>
          </a:p>
          <a:p>
            <a:endParaRPr dirty="0" sz="1800" lang="en-US">
              <a:latin typeface="Arial" charset="0"/>
            </a:endParaRPr>
          </a:p>
        </p:txBody>
      </p:sp>
      <p:sp>
        <p:nvSpPr>
          <p:cNvPr id="1048587" name="Text Box 5"/>
          <p:cNvSpPr txBox="1">
            <a:spLocks noChangeArrowheads="1"/>
          </p:cNvSpPr>
          <p:nvPr/>
        </p:nvSpPr>
        <p:spPr bwMode="auto">
          <a:xfrm>
            <a:off x="14304963" y="42772013"/>
            <a:ext cx="5408612" cy="479425"/>
          </a:xfrm>
          <a:prstGeom prst="rect"/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p>
            <a:r>
              <a:rPr b="1" dirty="0" sz="3500" lang="en-US">
                <a:solidFill>
                  <a:srgbClr val="FF0000"/>
                </a:solidFill>
                <a:latin typeface="Calibri" pitchFamily="34" charset="0"/>
              </a:rPr>
              <a:t>Fig </a:t>
            </a:r>
            <a:r>
              <a:rPr b="1" dirty="0" sz="3500" lang="en-US" smtClean="0">
                <a:solidFill>
                  <a:srgbClr val="FF0000"/>
                </a:solidFill>
                <a:latin typeface="Calibri" pitchFamily="34" charset="0"/>
              </a:rPr>
              <a:t>7</a:t>
            </a:r>
            <a:r>
              <a:rPr b="1" sz="3500" lang="en-US" smtClean="0">
                <a:solidFill>
                  <a:srgbClr val="FF0000"/>
                </a:solidFill>
                <a:latin typeface="Calibri" pitchFamily="34" charset="0"/>
              </a:rPr>
              <a:t>: </a:t>
            </a:r>
            <a:r>
              <a:rPr b="1" dirty="0" sz="2800" lang="en-US" smtClean="0">
                <a:solidFill>
                  <a:srgbClr val="F61ED7"/>
                </a:solidFill>
                <a:latin typeface="Calibri" pitchFamily="34" charset="0"/>
              </a:rPr>
              <a:t>T</a:t>
            </a:r>
            <a:r>
              <a:rPr b="1" sz="2800" lang="en-US" smtClean="0">
                <a:solidFill>
                  <a:srgbClr val="F61ED7"/>
                </a:solidFill>
                <a:latin typeface="Calibri" pitchFamily="34" charset="0"/>
              </a:rPr>
              <a:t>ilapia </a:t>
            </a:r>
            <a:r>
              <a:rPr b="1" dirty="0" sz="2800" lang="en-US">
                <a:solidFill>
                  <a:srgbClr val="F61ED7"/>
                </a:solidFill>
                <a:latin typeface="Calibri" pitchFamily="34" charset="0"/>
              </a:rPr>
              <a:t>with Prawn &amp; Carps.</a:t>
            </a:r>
          </a:p>
          <a:p>
            <a:endParaRPr dirty="0" sz="1800" lang="en-US">
              <a:latin typeface="Arial" charset="0"/>
            </a:endParaRPr>
          </a:p>
        </p:txBody>
      </p:sp>
      <p:sp>
        <p:nvSpPr>
          <p:cNvPr id="1048588" name="Text Box 5"/>
          <p:cNvSpPr txBox="1">
            <a:spLocks noChangeArrowheads="1"/>
          </p:cNvSpPr>
          <p:nvPr/>
        </p:nvSpPr>
        <p:spPr bwMode="auto">
          <a:xfrm>
            <a:off x="8886825" y="42772013"/>
            <a:ext cx="4473575" cy="484187"/>
          </a:xfrm>
          <a:prstGeom prst="rect"/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p>
            <a:pPr>
              <a:spcAft>
                <a:spcPts val="1000"/>
              </a:spcAft>
            </a:pPr>
            <a:r>
              <a:rPr b="1" dirty="0" sz="3500" lang="en-US">
                <a:solidFill>
                  <a:srgbClr val="FF0000"/>
                </a:solidFill>
                <a:latin typeface="Calibri" pitchFamily="34" charset="0"/>
              </a:rPr>
              <a:t>Fig </a:t>
            </a:r>
            <a:r>
              <a:rPr b="1" dirty="0" sz="3500" lang="en-US" smtClean="0">
                <a:solidFill>
                  <a:srgbClr val="FF0000"/>
                </a:solidFill>
                <a:latin typeface="Calibri" pitchFamily="34" charset="0"/>
              </a:rPr>
              <a:t>6: </a:t>
            </a:r>
            <a:r>
              <a:rPr b="1" dirty="0" sz="2800" lang="en-US">
                <a:solidFill>
                  <a:srgbClr val="F61ED7"/>
                </a:solidFill>
                <a:latin typeface="Calibri" pitchFamily="34" charset="0"/>
              </a:rPr>
              <a:t>Red </a:t>
            </a:r>
            <a:r>
              <a:rPr b="1" dirty="0" sz="2800" lang="en-US" smtClean="0">
                <a:solidFill>
                  <a:srgbClr val="F61ED7"/>
                </a:solidFill>
                <a:latin typeface="Calibri" pitchFamily="34" charset="0"/>
              </a:rPr>
              <a:t>tilapia </a:t>
            </a:r>
            <a:r>
              <a:rPr b="1" dirty="0" sz="2800" lang="en-US">
                <a:solidFill>
                  <a:srgbClr val="F61ED7"/>
                </a:solidFill>
                <a:latin typeface="Calibri" pitchFamily="34" charset="0"/>
              </a:rPr>
              <a:t>culture.</a:t>
            </a:r>
          </a:p>
          <a:p>
            <a:endParaRPr dirty="0" sz="1800" lang="en-US">
              <a:latin typeface="Arial" charset="0"/>
            </a:endParaRPr>
          </a:p>
        </p:txBody>
      </p:sp>
      <p:sp>
        <p:nvSpPr>
          <p:cNvPr id="1048589" name="Text Box 5"/>
          <p:cNvSpPr txBox="1">
            <a:spLocks noChangeArrowheads="1"/>
          </p:cNvSpPr>
          <p:nvPr/>
        </p:nvSpPr>
        <p:spPr bwMode="auto">
          <a:xfrm>
            <a:off x="25252363" y="34694813"/>
            <a:ext cx="5735637" cy="538162"/>
          </a:xfrm>
          <a:prstGeom prst="rect"/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p>
            <a:pPr>
              <a:spcAft>
                <a:spcPts val="1000"/>
              </a:spcAft>
            </a:pPr>
            <a:r>
              <a:rPr b="1" dirty="0" sz="3500" lang="en-US">
                <a:solidFill>
                  <a:srgbClr val="FF0000"/>
                </a:solidFill>
                <a:latin typeface="Calibri" pitchFamily="34" charset="0"/>
              </a:rPr>
              <a:t>Fig </a:t>
            </a:r>
            <a:r>
              <a:rPr b="1" dirty="0" sz="3500" lang="en-US" smtClean="0">
                <a:solidFill>
                  <a:srgbClr val="FF0000"/>
                </a:solidFill>
                <a:latin typeface="Calibri" pitchFamily="34" charset="0"/>
              </a:rPr>
              <a:t>5: </a:t>
            </a:r>
            <a:r>
              <a:rPr b="1" dirty="0" sz="2800" lang="en-US">
                <a:solidFill>
                  <a:srgbClr val="F61ED7"/>
                </a:solidFill>
                <a:latin typeface="Calibri" pitchFamily="34" charset="0"/>
              </a:rPr>
              <a:t>Cage culture of </a:t>
            </a:r>
            <a:r>
              <a:rPr b="1" dirty="0" sz="2800" lang="en-US" smtClean="0">
                <a:solidFill>
                  <a:srgbClr val="F61ED7"/>
                </a:solidFill>
                <a:latin typeface="Calibri" pitchFamily="34" charset="0"/>
              </a:rPr>
              <a:t>tilapia.</a:t>
            </a:r>
            <a:endParaRPr b="1" dirty="0" sz="2800" lang="en-US">
              <a:solidFill>
                <a:srgbClr val="F61ED7"/>
              </a:solidFill>
              <a:latin typeface="Calibri" pitchFamily="34" charset="0"/>
            </a:endParaRPr>
          </a:p>
          <a:p>
            <a:r>
              <a:rPr dirty="0" sz="1800" lang="en-US">
                <a:latin typeface="Arial" charset="0"/>
              </a:rPr>
              <a:t>   </a:t>
            </a:r>
          </a:p>
        </p:txBody>
      </p:sp>
      <p:graphicFrame>
        <p:nvGraphicFramePr>
          <p:cNvPr id="4194304" name="Chart 102"/>
          <p:cNvGraphicFramePr>
            <a:graphicFrameLocks/>
          </p:cNvGraphicFramePr>
          <p:nvPr/>
        </p:nvGraphicFramePr>
        <p:xfrm>
          <a:off x="609773" y="30209763"/>
          <a:ext cx="10734422" cy="613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194305" name="Object 4"/>
          <p:cNvGraphicFramePr>
            <a:graphicFrameLocks noChangeAspect="1"/>
          </p:cNvGraphicFramePr>
          <p:nvPr/>
        </p:nvGraphicFramePr>
        <p:xfrm>
          <a:off x="20181887" y="15787012"/>
          <a:ext cx="11441113" cy="468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spid="_x0000_s2054" imgH="2009841" imgW="3867158" progId="MSGraph.Chart.8">
                  <p:embed/>
                </p:oleObj>
              </mc:Choice>
              <mc:Fallback>
                <p:oleObj name="Chart" r:id="rId2" imgH="2009841" imgW="3867158" progId="MSGraph.Chart.8">
                  <p:embed/>
                  <p:pic>
                    <p:nvPicPr>
                      <p:cNvPr id="2097152" name="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3"/>
                      <a:stretch>
                        <a:fillRect/>
                      </a:stretch>
                    </p:blipFill>
                    <p:spPr>
                      <a:xfrm>
                        <a:off x="20181888" y="15787688"/>
                        <a:ext cx="11441112" cy="4684712"/>
                      </a:xfrm>
                      <a:prstGeom prst="rect"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590" name="Text Box 169"/>
          <p:cNvSpPr txBox="1">
            <a:spLocks noChangeArrowheads="1"/>
          </p:cNvSpPr>
          <p:nvPr/>
        </p:nvSpPr>
        <p:spPr bwMode="auto">
          <a:xfrm>
            <a:off x="4914900" y="5416550"/>
            <a:ext cx="21488400" cy="222504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/>
            <a:r>
              <a:rPr altLang="en-GB" b="1" dirty="0" sz="5500" lang="en-US" err="1">
                <a:latin typeface="Calibri" pitchFamily="34" charset="0"/>
                <a:cs typeface="Times New Roman" pitchFamily="18" charset="0"/>
              </a:rPr>
              <a:t>Umar</a:t>
            </a:r>
            <a:r>
              <a:rPr altLang="en-GB" b="1" dirty="0" sz="5500" lang="en-US" err="1">
                <a:latin typeface="Calibri" pitchFamily="34" charset="0"/>
                <a:cs typeface="Times New Roman" pitchFamily="18" charset="0"/>
              </a:rPr>
              <a:t> </a:t>
            </a:r>
            <a:r>
              <a:rPr altLang="en-GB" b="1" dirty="0" sz="5500" lang="en-US" err="1">
                <a:latin typeface="Calibri" pitchFamily="34" charset="0"/>
                <a:cs typeface="Times New Roman" pitchFamily="18" charset="0"/>
              </a:rPr>
              <a:t>Bashir</a:t>
            </a:r>
            <a:r>
              <a:rPr altLang="en-GB" b="1" dirty="0" sz="5500" lang="en-US" err="1">
                <a:latin typeface="Calibri" pitchFamily="34" charset="0"/>
                <a:cs typeface="Times New Roman" pitchFamily="18" charset="0"/>
              </a:rPr>
              <a:t> </a:t>
            </a:r>
            <a:r>
              <a:rPr altLang="en-GB" b="1" dirty="0" sz="5500" lang="en-US" err="1">
                <a:latin typeface="Calibri" pitchFamily="34" charset="0"/>
                <a:cs typeface="Times New Roman" pitchFamily="18" charset="0"/>
              </a:rPr>
              <a:t>Ibrahim</a:t>
            </a:r>
            <a:r>
              <a:rPr altLang="en-GB" b="1" dirty="0" sz="5500" lang="en-US" err="1">
                <a:latin typeface="Calibri" pitchFamily="34" charset="0"/>
                <a:cs typeface="Times New Roman" pitchFamily="18" charset="0"/>
              </a:rPr>
              <a:t> </a:t>
            </a:r>
            <a:endParaRPr b="1" dirty="0" sz="5500" lang="en-GB">
              <a:latin typeface="Calibri" pitchFamily="34" charset="0"/>
              <a:cs typeface="Times New Roman" pitchFamily="18" charset="0"/>
            </a:endParaRPr>
          </a:p>
          <a:p>
            <a:pPr algn="ctr" indent="-742950" marL="742950"/>
            <a:r>
              <a:rPr altLang="en-GB" baseline="30000" dirty="0" sz="4500" lang="en-US" smtClean="0">
                <a:latin typeface="Calibri" pitchFamily="34" charset="0"/>
                <a:cs typeface="Times New Roman" pitchFamily="18" charset="0"/>
              </a:rPr>
              <a:t> </a:t>
            </a:r>
            <a:r>
              <a:rPr altLang="en-GB" baseline="30000" dirty="0" sz="4500" lang="en-US" smtClean="0">
                <a:latin typeface="Calibri" pitchFamily="34" charset="0"/>
                <a:cs typeface="Times New Roman" pitchFamily="18" charset="0"/>
              </a:rPr>
              <a:t>Marine</a:t>
            </a:r>
            <a:r>
              <a:rPr altLang="en-GB" baseline="30000" dirty="0" sz="4500" lang="en-US" smtClean="0">
                <a:latin typeface="Calibri" pitchFamily="34" charset="0"/>
                <a:cs typeface="Times New Roman" pitchFamily="18" charset="0"/>
              </a:rPr>
              <a:t> </a:t>
            </a:r>
            <a:r>
              <a:rPr altLang="en-GB" baseline="30000" dirty="0" sz="4500" lang="en-US" smtClean="0">
                <a:latin typeface="Calibri" pitchFamily="34" charset="0"/>
                <a:cs typeface="Times New Roman" pitchFamily="18" charset="0"/>
              </a:rPr>
              <a:t>Sciences</a:t>
            </a:r>
            <a:r>
              <a:rPr altLang="en-GB" baseline="30000" dirty="0" sz="4500" lang="en-US" smtClean="0">
                <a:latin typeface="Calibri" pitchFamily="34" charset="0"/>
                <a:cs typeface="Times New Roman" pitchFamily="18" charset="0"/>
              </a:rPr>
              <a:t>,</a:t>
            </a:r>
            <a:r>
              <a:rPr altLang="en-GB" baseline="30000" dirty="0" sz="4500" lang="en-US" smtClean="0">
                <a:latin typeface="Calibri" pitchFamily="34" charset="0"/>
                <a:cs typeface="Times New Roman" pitchFamily="18" charset="0"/>
              </a:rPr>
              <a:t> </a:t>
            </a:r>
            <a:r>
              <a:rPr altLang="en-GB" baseline="30000" dirty="0" sz="4500" lang="en-US" smtClean="0">
                <a:latin typeface="Calibri" pitchFamily="34" charset="0"/>
                <a:cs typeface="Times New Roman" pitchFamily="18" charset="0"/>
              </a:rPr>
              <a:t>Ocean</a:t>
            </a:r>
            <a:r>
              <a:rPr altLang="en-GB" baseline="30000" dirty="0" sz="4500" lang="en-US" smtClean="0">
                <a:latin typeface="Calibri" pitchFamily="34" charset="0"/>
                <a:cs typeface="Times New Roman" pitchFamily="18" charset="0"/>
              </a:rPr>
              <a:t> </a:t>
            </a:r>
            <a:r>
              <a:rPr altLang="en-GB" baseline="30000" dirty="0" sz="4500" lang="en-US" smtClean="0">
                <a:latin typeface="Calibri" pitchFamily="34" charset="0"/>
                <a:cs typeface="Times New Roman" pitchFamily="18" charset="0"/>
              </a:rPr>
              <a:t>College</a:t>
            </a:r>
            <a:r>
              <a:rPr altLang="en-GB" baseline="30000" dirty="0" sz="4500" lang="en-US" smtClean="0">
                <a:latin typeface="Calibri" pitchFamily="34" charset="0"/>
                <a:cs typeface="Times New Roman" pitchFamily="18" charset="0"/>
              </a:rPr>
              <a:t>,</a:t>
            </a:r>
            <a:r>
              <a:rPr altLang="en-GB" baseline="30000" dirty="0" sz="4500" lang="en-US" smtClean="0">
                <a:latin typeface="Calibri" pitchFamily="34" charset="0"/>
                <a:cs typeface="Times New Roman" pitchFamily="18" charset="0"/>
              </a:rPr>
              <a:t> </a:t>
            </a:r>
            <a:r>
              <a:rPr altLang="en-GB" baseline="30000" dirty="0" sz="4500" lang="en-US" smtClean="0">
                <a:latin typeface="Calibri" pitchFamily="34" charset="0"/>
                <a:cs typeface="Times New Roman" pitchFamily="18" charset="0"/>
              </a:rPr>
              <a:t>Zhejiang University</a:t>
            </a:r>
            <a:r>
              <a:rPr altLang="en-GB" baseline="30000" dirty="0" sz="4500" lang="en-US" smtClean="0">
                <a:latin typeface="Calibri" pitchFamily="34" charset="0"/>
                <a:cs typeface="Times New Roman" pitchFamily="18" charset="0"/>
              </a:rPr>
              <a:t> </a:t>
            </a:r>
            <a:r>
              <a:rPr altLang="en-GB" baseline="30000" dirty="0" sz="4500" lang="en-US" smtClean="0">
                <a:latin typeface="Calibri" pitchFamily="34" charset="0"/>
                <a:cs typeface="Times New Roman" pitchFamily="18" charset="0"/>
              </a:rPr>
              <a:t>Chi</a:t>
            </a:r>
            <a:r>
              <a:rPr altLang="en-GB" baseline="30000" dirty="0" sz="4500" lang="en-US" smtClean="0">
                <a:latin typeface="Calibri" pitchFamily="34" charset="0"/>
                <a:cs typeface="Times New Roman" pitchFamily="18" charset="0"/>
              </a:rPr>
              <a:t>n</a:t>
            </a:r>
            <a:r>
              <a:rPr altLang="en-GB" baseline="30000" dirty="0" sz="4500" lang="en-US" smtClean="0">
                <a:latin typeface="Calibri" pitchFamily="34" charset="0"/>
                <a:cs typeface="Times New Roman" pitchFamily="18" charset="0"/>
              </a:rPr>
              <a:t>a</a:t>
            </a:r>
            <a:r>
              <a:rPr altLang="en-GB" baseline="30000" dirty="0" sz="4500" lang="en-US" smtClean="0">
                <a:latin typeface="Calibri" pitchFamily="34" charset="0"/>
                <a:cs typeface="Times New Roman" pitchFamily="18" charset="0"/>
              </a:rPr>
              <a:t> </a:t>
            </a:r>
            <a:endParaRPr dirty="0" sz="4500" lang="en-GB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8591" name="Text Box 3"/>
          <p:cNvSpPr txBox="1">
            <a:spLocks noChangeArrowheads="1"/>
          </p:cNvSpPr>
          <p:nvPr/>
        </p:nvSpPr>
        <p:spPr bwMode="auto">
          <a:xfrm>
            <a:off x="4909427" y="2138903"/>
            <a:ext cx="21316950" cy="3277647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dirty="0" sz="10000" lang="en-US" smtClean="0"/>
              <a:t>Tilapia</a:t>
            </a:r>
            <a:r>
              <a:rPr b="1" dirty="0" sz="10000" lang="en-US" smtClean="0"/>
              <a:t> </a:t>
            </a:r>
            <a:r>
              <a:rPr b="1" dirty="0" sz="10000" lang="en-US" smtClean="0"/>
              <a:t>(</a:t>
            </a:r>
            <a:r>
              <a:rPr b="1" dirty="0" sz="10000" i="1" lang="en-US" smtClean="0"/>
              <a:t>Oreochromis</a:t>
            </a:r>
            <a:r>
              <a:rPr b="1" dirty="0" sz="10000" i="1" lang="en-US" smtClean="0"/>
              <a:t> </a:t>
            </a:r>
            <a:r>
              <a:rPr b="1" dirty="0" sz="10000" i="1" lang="en-US" smtClean="0"/>
              <a:t>niloticus</a:t>
            </a:r>
            <a:r>
              <a:rPr b="1" dirty="0" sz="10000" lang="en-US" smtClean="0"/>
              <a:t>)</a:t>
            </a:r>
            <a:r>
              <a:rPr b="1" dirty="0" sz="10000" lang="en-US" smtClean="0"/>
              <a:t>: </a:t>
            </a:r>
            <a:r>
              <a:rPr b="1" dirty="0" sz="10000" lang="en-US"/>
              <a:t>Silent Booming </a:t>
            </a:r>
            <a:r>
              <a:rPr b="1" dirty="0" sz="10000" lang="en-US"/>
              <a:t>in</a:t>
            </a:r>
            <a:r>
              <a:rPr b="1" dirty="0" sz="10000" lang="en-US"/>
              <a:t> </a:t>
            </a:r>
            <a:r>
              <a:rPr b="1" dirty="0" sz="10000" lang="en-US"/>
              <a:t>Bangladesh</a:t>
            </a:r>
            <a:endParaRPr dirty="0" sz="10000" lang="en-US"/>
          </a:p>
        </p:txBody>
      </p:sp>
      <p:sp>
        <p:nvSpPr>
          <p:cNvPr id="1048592" name="TextBox 108"/>
          <p:cNvSpPr txBox="1"/>
          <p:nvPr/>
        </p:nvSpPr>
        <p:spPr>
          <a:xfrm>
            <a:off x="663498" y="8366463"/>
            <a:ext cx="23686389" cy="6670039"/>
          </a:xfrm>
          <a:prstGeom prst="rect"/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p>
            <a:r>
              <a:rPr b="1" dirty="0" sz="4500" lang="en-GB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Introduction</a:t>
            </a:r>
          </a:p>
          <a:p>
            <a:endParaRPr b="1" dirty="0" sz="1000" lang="en-GB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algn="tl" blurRad="25500" dir="7020000" dist="23000">
                  <a:srgbClr val="000000">
                    <a:alpha val="50000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endParaRPr dirty="0" sz="500" lang="en-GB">
              <a:latin typeface="Calibri" pitchFamily="34" charset="0"/>
              <a:cs typeface="Arial" pitchFamily="34" charset="0"/>
            </a:endParaRPr>
          </a:p>
          <a:p>
            <a:pPr algn="just"/>
            <a:r>
              <a:rPr b="1" dirty="0" sz="28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• </a:t>
            </a:r>
            <a:r>
              <a:rPr b="1" dirty="0" sz="2700" lang="en-GB" smtClean="0">
                <a:latin typeface="Calibri" pitchFamily="34" charset="0"/>
              </a:rPr>
              <a:t>This study is a part of a scoping study on four major commercially important aquaculture species, tilapia is one of them, traded into Europe under European Commission (EC) funded project on Sustaining Ethical Aquaculture Trade (SEAT).</a:t>
            </a:r>
          </a:p>
          <a:p>
            <a:pPr algn="just"/>
            <a:endParaRPr b="1" dirty="0" sz="500" lang="en-GB" smtClean="0">
              <a:latin typeface="Calibri" pitchFamily="34" charset="0"/>
            </a:endParaRPr>
          </a:p>
          <a:p>
            <a:pPr algn="just"/>
            <a:r>
              <a:rPr b="1" dirty="0" sz="28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• </a:t>
            </a:r>
            <a:r>
              <a:rPr b="1" dirty="0" sz="2700" lang="en-US" smtClean="0">
                <a:latin typeface="Calibri" pitchFamily="34" charset="0"/>
              </a:rPr>
              <a:t>The history of tilapia in Bangladesh began with the introduction of </a:t>
            </a:r>
            <a:r>
              <a:rPr b="1" dirty="0" sz="2700" i="1" lang="en-US" smtClean="0">
                <a:latin typeface="Calibri" pitchFamily="34" charset="0"/>
              </a:rPr>
              <a:t>Oreochromis mossambicus </a:t>
            </a:r>
            <a:r>
              <a:rPr b="1" dirty="0" sz="2700" lang="en-US" smtClean="0">
                <a:latin typeface="Calibri" pitchFamily="34" charset="0"/>
              </a:rPr>
              <a:t>in 1954, and then </a:t>
            </a:r>
            <a:r>
              <a:rPr b="1" dirty="0" sz="2700" i="1" lang="en-US" smtClean="0">
                <a:latin typeface="Calibri" pitchFamily="34" charset="0"/>
              </a:rPr>
              <a:t>Oreochromis niloticus</a:t>
            </a:r>
            <a:r>
              <a:rPr b="1" dirty="0" sz="2700" lang="en-US" smtClean="0">
                <a:latin typeface="Calibri" pitchFamily="34" charset="0"/>
              </a:rPr>
              <a:t> (</a:t>
            </a:r>
            <a:r>
              <a:rPr b="1" dirty="0" sz="2700" lang="en-US" smtClean="0">
                <a:solidFill>
                  <a:srgbClr val="FF0000"/>
                </a:solidFill>
                <a:latin typeface="Calibri" pitchFamily="34" charset="0"/>
              </a:rPr>
              <a:t>Fig 1</a:t>
            </a:r>
            <a:r>
              <a:rPr b="1" dirty="0" sz="2700" lang="en-US" smtClean="0">
                <a:latin typeface="Calibri" pitchFamily="34" charset="0"/>
              </a:rPr>
              <a:t>)</a:t>
            </a:r>
            <a:r>
              <a:rPr b="1" dirty="0" sz="2700" i="1" lang="en-US" smtClean="0">
                <a:latin typeface="Calibri" pitchFamily="34" charset="0"/>
              </a:rPr>
              <a:t> </a:t>
            </a:r>
            <a:r>
              <a:rPr b="1" dirty="0" sz="2700" lang="en-US" smtClean="0">
                <a:latin typeface="Calibri" pitchFamily="34" charset="0"/>
              </a:rPr>
              <a:t>in 1974, with the expectation it could improve nutritional security</a:t>
            </a:r>
            <a:r>
              <a:rPr baseline="30000" b="1" dirty="0" sz="2700" lang="en-US" smtClean="0">
                <a:latin typeface="Calibri" pitchFamily="34" charset="0"/>
              </a:rPr>
              <a:t>1</a:t>
            </a:r>
            <a:r>
              <a:rPr b="1" dirty="0" sz="2700" lang="en-US" smtClean="0">
                <a:latin typeface="Calibri" pitchFamily="34" charset="0"/>
              </a:rPr>
              <a:t>. These attempts were relatively unsuccessful due to a lack of knowledge on their biology and culture technologies.</a:t>
            </a:r>
          </a:p>
          <a:p>
            <a:pPr algn="just"/>
            <a:r>
              <a:rPr b="1" dirty="0" sz="500" lang="en-US" smtClean="0">
                <a:latin typeface="Calibri" pitchFamily="34" charset="0"/>
              </a:rPr>
              <a:t> </a:t>
            </a:r>
          </a:p>
          <a:p>
            <a:pPr algn="just"/>
            <a:r>
              <a:rPr b="1" dirty="0" sz="28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• </a:t>
            </a:r>
            <a:r>
              <a:rPr b="1" dirty="0" sz="2700" i="1" lang="en-US" smtClean="0">
                <a:latin typeface="Calibri" pitchFamily="34" charset="0"/>
              </a:rPr>
              <a:t>Oreochromis niloticus</a:t>
            </a:r>
            <a:r>
              <a:rPr b="1" dirty="0" sz="2700" lang="en-US" smtClean="0">
                <a:latin typeface="Calibri" pitchFamily="34" charset="0"/>
              </a:rPr>
              <a:t> (Chitralada) was again introduced in 1986, GIFT (Genetically Improved Farmed tilapia) strain in 1994 and 2005 by Bangladesh Fisheries Research Institute (BFRI)3 and the </a:t>
            </a:r>
            <a:r>
              <a:rPr b="1" dirty="0" sz="2700" lang="en-US" err="1" smtClean="0">
                <a:latin typeface="Calibri" pitchFamily="34" charset="0"/>
              </a:rPr>
              <a:t>Chitralada</a:t>
            </a:r>
            <a:r>
              <a:rPr b="1" dirty="0" sz="2700" lang="en-US" smtClean="0">
                <a:latin typeface="Calibri" pitchFamily="34" charset="0"/>
              </a:rPr>
              <a:t> strain reintroduced in 2007 by </a:t>
            </a:r>
            <a:r>
              <a:rPr b="1" dirty="0" sz="2700" lang="en-US" err="1" smtClean="0">
                <a:latin typeface="Calibri" pitchFamily="34" charset="0"/>
              </a:rPr>
              <a:t>Chitralada</a:t>
            </a:r>
            <a:r>
              <a:rPr b="1" dirty="0" sz="2700" lang="en-US" smtClean="0">
                <a:latin typeface="Calibri" pitchFamily="34" charset="0"/>
              </a:rPr>
              <a:t> Aqua Park Ltd.</a:t>
            </a:r>
          </a:p>
          <a:p>
            <a:pPr algn="just"/>
            <a:endParaRPr b="1" dirty="0" sz="500" lang="en-US" smtClean="0">
              <a:latin typeface="Calibri" pitchFamily="34" charset="0"/>
            </a:endParaRPr>
          </a:p>
          <a:p>
            <a:pPr algn="just"/>
            <a:r>
              <a:rPr b="1" dirty="0" sz="28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• </a:t>
            </a:r>
            <a:r>
              <a:rPr b="1" dirty="0" sz="2700" lang="en-US" smtClean="0">
                <a:latin typeface="Calibri" pitchFamily="34" charset="0"/>
              </a:rPr>
              <a:t>Private sector mono-sex (all male) tilapia hatcheries are now established at different locations supporting a gradual increase in its use as a food fish over the last 15 years. </a:t>
            </a:r>
            <a:endParaRPr b="1" dirty="0" sz="2700" lang="en-GB" smtClean="0">
              <a:latin typeface="Calibri" pitchFamily="34" charset="0"/>
            </a:endParaRPr>
          </a:p>
        </p:txBody>
      </p:sp>
      <p:sp>
        <p:nvSpPr>
          <p:cNvPr id="1048593" name="TextBox 117"/>
          <p:cNvSpPr txBox="1"/>
          <p:nvPr/>
        </p:nvSpPr>
        <p:spPr>
          <a:xfrm>
            <a:off x="663506" y="15605077"/>
            <a:ext cx="20508779" cy="6145783"/>
          </a:xfrm>
          <a:prstGeom prst="rect"/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p>
            <a:r>
              <a:rPr b="1" dirty="0" sz="4500" lang="en-GB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Methods</a:t>
            </a:r>
          </a:p>
          <a:p>
            <a:pPr algn="just"/>
            <a:endParaRPr dirty="0" sz="500" lang="en-US">
              <a:latin typeface="Calibri" pitchFamily="34" charset="0"/>
              <a:cs typeface="+mn-cs"/>
            </a:endParaRPr>
          </a:p>
          <a:p>
            <a:pPr algn="just"/>
            <a:r>
              <a:rPr b="1" dirty="0" sz="32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•  </a:t>
            </a:r>
            <a:r>
              <a:rPr b="1" dirty="0" sz="3200" lang="en-US" smtClean="0">
                <a:solidFill>
                  <a:schemeClr val="accent2"/>
                </a:solidFill>
                <a:latin typeface="Calibri" pitchFamily="34" charset="0"/>
                <a:cs typeface="+mn-cs"/>
              </a:rPr>
              <a:t>Tools</a:t>
            </a:r>
            <a:r>
              <a:rPr b="1" dirty="0" sz="3200" lang="en-US">
                <a:latin typeface="Calibri" pitchFamily="34" charset="0"/>
                <a:cs typeface="+mn-cs"/>
              </a:rPr>
              <a:t>: </a:t>
            </a:r>
            <a:r>
              <a:rPr b="1" dirty="0" sz="2700" lang="en-US">
                <a:latin typeface="Calibri" pitchFamily="34" charset="0"/>
                <a:cs typeface="+mn-cs"/>
              </a:rPr>
              <a:t>Literature review and rapid rural appraisal (RRA).</a:t>
            </a:r>
          </a:p>
          <a:p>
            <a:pPr algn="just"/>
            <a:endParaRPr b="1" dirty="0" sz="500" lang="en-US">
              <a:solidFill>
                <a:schemeClr val="accent2"/>
              </a:solidFill>
              <a:latin typeface="Calibri" pitchFamily="34" charset="0"/>
              <a:cs typeface="+mn-cs"/>
            </a:endParaRPr>
          </a:p>
          <a:p>
            <a:pPr algn="just"/>
            <a:r>
              <a:rPr b="1" dirty="0" sz="32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•</a:t>
            </a:r>
            <a:r>
              <a:rPr b="1" dirty="0" sz="28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b="1" dirty="0" sz="3200" lang="en-US" smtClean="0">
                <a:solidFill>
                  <a:schemeClr val="accent2"/>
                </a:solidFill>
                <a:latin typeface="Calibri" pitchFamily="34" charset="0"/>
                <a:cs typeface="+mn-cs"/>
              </a:rPr>
              <a:t>Place </a:t>
            </a:r>
            <a:r>
              <a:rPr b="1" dirty="0" sz="3200" lang="en-US">
                <a:solidFill>
                  <a:schemeClr val="accent2"/>
                </a:solidFill>
                <a:latin typeface="Calibri" pitchFamily="34" charset="0"/>
                <a:cs typeface="+mn-cs"/>
              </a:rPr>
              <a:t>visited</a:t>
            </a:r>
            <a:r>
              <a:rPr b="1" dirty="0" sz="3200" lang="en-US">
                <a:latin typeface="Calibri" pitchFamily="34" charset="0"/>
                <a:cs typeface="+mn-cs"/>
              </a:rPr>
              <a:t>: </a:t>
            </a:r>
            <a:r>
              <a:rPr b="1" dirty="0" sz="2700" lang="en-US">
                <a:latin typeface="Calibri" pitchFamily="34" charset="0"/>
                <a:cs typeface="+mn-cs"/>
              </a:rPr>
              <a:t>Comilla (Important for flood plain </a:t>
            </a:r>
            <a:r>
              <a:rPr b="1" dirty="0" sz="2700" lang="en-US" smtClean="0">
                <a:latin typeface="Calibri" pitchFamily="34" charset="0"/>
                <a:cs typeface="+mn-cs"/>
              </a:rPr>
              <a:t>tilapia </a:t>
            </a:r>
            <a:r>
              <a:rPr b="1" dirty="0" sz="2700" lang="en-US">
                <a:latin typeface="Calibri" pitchFamily="34" charset="0"/>
                <a:cs typeface="+mn-cs"/>
              </a:rPr>
              <a:t>culture), Chandpur (For cage culture), Pabna (For monoculture), Khulna (Polyculture with shrimp and prawn), Jessore (Polyculture with carps), and Mymensingh (Polyculture with catfish and carps) districts. 24 </a:t>
            </a:r>
            <a:r>
              <a:rPr b="1" dirty="0" sz="2700" lang="en-US" smtClean="0">
                <a:latin typeface="Calibri" pitchFamily="34" charset="0"/>
                <a:cs typeface="+mn-cs"/>
              </a:rPr>
              <a:t>tilapia </a:t>
            </a:r>
            <a:r>
              <a:rPr b="1" dirty="0" sz="2700" lang="en-US">
                <a:latin typeface="Calibri" pitchFamily="34" charset="0"/>
                <a:cs typeface="+mn-cs"/>
              </a:rPr>
              <a:t>farms (4 per district; 2 small: farm size ≤ 0.20 ha, 1 medium: farm size 0.21 to 0.80 ha and 1 large: ≥ 0.81 ha in each instance), 6 </a:t>
            </a:r>
            <a:r>
              <a:rPr b="1" dirty="0" sz="2700" lang="en-US" smtClean="0">
                <a:latin typeface="Calibri" pitchFamily="34" charset="0"/>
                <a:cs typeface="+mn-cs"/>
              </a:rPr>
              <a:t>tilapia </a:t>
            </a:r>
            <a:r>
              <a:rPr b="1" dirty="0" sz="2700" lang="en-US">
                <a:latin typeface="Calibri" pitchFamily="34" charset="0"/>
                <a:cs typeface="+mn-cs"/>
              </a:rPr>
              <a:t>hatcheries (1 per district), 6 markets (1 per district) and 2 processing plants (in Khulna) were visited (</a:t>
            </a:r>
            <a:r>
              <a:rPr b="1" dirty="0" sz="2700" lang="en-US">
                <a:solidFill>
                  <a:srgbClr val="FF0000"/>
                </a:solidFill>
                <a:latin typeface="Calibri" pitchFamily="34" charset="0"/>
                <a:cs typeface="+mn-cs"/>
              </a:rPr>
              <a:t>Fig 2</a:t>
            </a:r>
            <a:r>
              <a:rPr b="1" dirty="0" sz="2700" lang="en-US">
                <a:latin typeface="Calibri" pitchFamily="34" charset="0"/>
                <a:cs typeface="+mn-cs"/>
              </a:rPr>
              <a:t>). </a:t>
            </a:r>
          </a:p>
          <a:p>
            <a:pPr algn="just"/>
            <a:endParaRPr b="1" dirty="0" sz="500" lang="en-US">
              <a:latin typeface="Calibri" pitchFamily="34" charset="0"/>
              <a:cs typeface="+mn-cs"/>
            </a:endParaRPr>
          </a:p>
          <a:p>
            <a:pPr algn="just"/>
            <a:r>
              <a:rPr b="1" dirty="0" sz="32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• </a:t>
            </a:r>
            <a:r>
              <a:rPr b="1" dirty="0" sz="28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  <a:r>
              <a:rPr b="1" dirty="0" sz="2900" lang="en-US" smtClean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b="1" dirty="0" sz="3200" lang="en-US" smtClean="0">
                <a:solidFill>
                  <a:schemeClr val="accent2"/>
                </a:solidFill>
                <a:latin typeface="Calibri" pitchFamily="34" charset="0"/>
              </a:rPr>
              <a:t>umber and types of interviewees: </a:t>
            </a:r>
            <a:r>
              <a:rPr b="1" dirty="0" sz="32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  <a:r>
              <a:rPr b="1" dirty="0" sz="2700" lang="en-US" smtClean="0">
                <a:latin typeface="Calibri" pitchFamily="34" charset="0"/>
                <a:cs typeface="+mn-cs"/>
              </a:rPr>
              <a:t>24 tilapia </a:t>
            </a:r>
            <a:r>
              <a:rPr b="1" dirty="0" sz="2700" lang="en-US">
                <a:latin typeface="Calibri" pitchFamily="34" charset="0"/>
                <a:cs typeface="+mn-cs"/>
              </a:rPr>
              <a:t>farmers, 6 hatchery owners, 18 retailers and 18 consumers (3 retailers and 3 consumers at each market) and 2 processors were interviewed individually. </a:t>
            </a:r>
          </a:p>
          <a:p>
            <a:pPr algn="just"/>
            <a:endParaRPr b="1" dirty="0" sz="500" lang="en-US">
              <a:latin typeface="Calibri" pitchFamily="34" charset="0"/>
              <a:cs typeface="+mn-cs"/>
            </a:endParaRPr>
          </a:p>
          <a:p>
            <a:pPr algn="just"/>
            <a:r>
              <a:rPr b="1" dirty="0" sz="32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•</a:t>
            </a:r>
            <a:r>
              <a:rPr b="1" dirty="0" sz="28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  <a:r>
              <a:rPr b="1" dirty="0" sz="28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  <a:r>
              <a:rPr b="1" dirty="0" sz="3200" lang="en-US" smtClean="0">
                <a:solidFill>
                  <a:schemeClr val="accent2"/>
                </a:solidFill>
                <a:latin typeface="Calibri" pitchFamily="34" charset="0"/>
                <a:cs typeface="+mn-cs"/>
              </a:rPr>
              <a:t>Duration</a:t>
            </a:r>
            <a:r>
              <a:rPr b="1" dirty="0" sz="3200" lang="en-US">
                <a:solidFill>
                  <a:schemeClr val="accent2"/>
                </a:solidFill>
                <a:latin typeface="Calibri" pitchFamily="34" charset="0"/>
                <a:cs typeface="+mn-cs"/>
              </a:rPr>
              <a:t>:</a:t>
            </a:r>
            <a:r>
              <a:rPr b="1" dirty="0" sz="3200" lang="en-US">
                <a:latin typeface="Calibri" pitchFamily="34" charset="0"/>
                <a:cs typeface="+mn-cs"/>
              </a:rPr>
              <a:t> </a:t>
            </a:r>
            <a:r>
              <a:rPr b="1" dirty="0" sz="2700" lang="en-US">
                <a:latin typeface="Calibri" pitchFamily="34" charset="0"/>
                <a:cs typeface="+mn-cs"/>
              </a:rPr>
              <a:t>From September 2009 to April 2010.   </a:t>
            </a:r>
          </a:p>
        </p:txBody>
      </p:sp>
      <p:sp>
        <p:nvSpPr>
          <p:cNvPr id="1048594" name="TextBox 118"/>
          <p:cNvSpPr txBox="1"/>
          <p:nvPr/>
        </p:nvSpPr>
        <p:spPr>
          <a:xfrm>
            <a:off x="11607434" y="30142566"/>
            <a:ext cx="13458825" cy="12760581"/>
          </a:xfrm>
          <a:prstGeom prst="rect"/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p>
            <a:r>
              <a:rPr b="1" dirty="0" sz="4500" lang="en-GB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Discussion</a:t>
            </a:r>
          </a:p>
          <a:p>
            <a:pPr algn="just"/>
            <a:endParaRPr b="1" dirty="0" sz="1000" lang="en-US">
              <a:latin typeface="Calibri" pitchFamily="34" charset="0"/>
              <a:cs typeface="+mn-cs"/>
            </a:endParaRPr>
          </a:p>
          <a:p>
            <a:pPr algn="just"/>
            <a:r>
              <a:rPr b="1" dirty="0" sz="28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•</a:t>
            </a:r>
            <a:r>
              <a:rPr b="1" dirty="0" sz="26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  <a:r>
              <a:rPr b="1" dirty="0" sz="26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  <a:r>
              <a:rPr b="1" dirty="0" sz="2600" lang="en-US" smtClean="0">
                <a:latin typeface="Calibri" pitchFamily="34" charset="0"/>
                <a:cs typeface="+mn-cs"/>
              </a:rPr>
              <a:t>Currently tilapia </a:t>
            </a:r>
            <a:r>
              <a:rPr b="1" dirty="0" sz="2600" lang="en-US">
                <a:latin typeface="Calibri" pitchFamily="34" charset="0"/>
                <a:cs typeface="+mn-cs"/>
              </a:rPr>
              <a:t>is cultured  at various densities and combinations from mono- to polyculture in different containments </a:t>
            </a:r>
            <a:r>
              <a:rPr b="1" dirty="0" sz="2600" lang="en-US" smtClean="0">
                <a:latin typeface="Calibri" pitchFamily="34" charset="0"/>
                <a:cs typeface="+mn-cs"/>
              </a:rPr>
              <a:t>(</a:t>
            </a:r>
            <a:r>
              <a:rPr b="1" dirty="0" sz="2600" lang="en-US" smtClean="0">
                <a:solidFill>
                  <a:srgbClr val="FF0000"/>
                </a:solidFill>
                <a:latin typeface="Calibri" pitchFamily="34" charset="0"/>
              </a:rPr>
              <a:t>Fig 4</a:t>
            </a:r>
            <a:r>
              <a:rPr b="1" dirty="0" sz="2600" lang="en-US" smtClean="0">
                <a:latin typeface="Calibri" pitchFamily="34" charset="0"/>
                <a:cs typeface="+mn-cs"/>
              </a:rPr>
              <a:t>). </a:t>
            </a:r>
            <a:r>
              <a:rPr b="1" dirty="0" sz="2600" lang="en-US">
                <a:latin typeface="Calibri" pitchFamily="34" charset="0"/>
                <a:cs typeface="+mn-cs"/>
              </a:rPr>
              <a:t>Recently red </a:t>
            </a:r>
            <a:r>
              <a:rPr b="1" dirty="0" sz="2600" lang="en-US" smtClean="0">
                <a:latin typeface="Calibri" pitchFamily="34" charset="0"/>
                <a:cs typeface="+mn-cs"/>
              </a:rPr>
              <a:t>tilapia </a:t>
            </a:r>
            <a:r>
              <a:rPr b="1" dirty="0" sz="2600" lang="en-US">
                <a:latin typeface="Calibri" pitchFamily="34" charset="0"/>
                <a:cs typeface="+mn-cs"/>
              </a:rPr>
              <a:t>has also been introduced (</a:t>
            </a:r>
            <a:r>
              <a:rPr b="1" dirty="0" sz="2600" lang="en-US">
                <a:solidFill>
                  <a:srgbClr val="FF0000"/>
                </a:solidFill>
                <a:latin typeface="Calibri" pitchFamily="34" charset="0"/>
                <a:cs typeface="+mn-cs"/>
              </a:rPr>
              <a:t>Fig </a:t>
            </a:r>
            <a:r>
              <a:rPr b="1" dirty="0" sz="2600" lang="en-US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6</a:t>
            </a:r>
            <a:r>
              <a:rPr b="1" dirty="0" sz="2600" lang="en-US" smtClean="0">
                <a:latin typeface="Calibri" pitchFamily="34" charset="0"/>
                <a:cs typeface="+mn-cs"/>
              </a:rPr>
              <a:t>).</a:t>
            </a:r>
            <a:endParaRPr b="1" dirty="0" sz="2600" lang="en-US">
              <a:latin typeface="Calibri" pitchFamily="34" charset="0"/>
            </a:endParaRPr>
          </a:p>
          <a:p>
            <a:pPr algn="just"/>
            <a:endParaRPr b="1" dirty="0" sz="500" lang="en-US">
              <a:latin typeface="Calibri" pitchFamily="34" charset="0"/>
              <a:cs typeface="+mn-cs"/>
            </a:endParaRPr>
          </a:p>
          <a:p>
            <a:pPr algn="just"/>
            <a:r>
              <a:rPr b="1" dirty="0" sz="28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•</a:t>
            </a:r>
            <a:r>
              <a:rPr b="1" dirty="0" sz="26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  <a:r>
              <a:rPr b="1" dirty="0" sz="2600" i="1" lang="en-US">
                <a:latin typeface="Calibri" pitchFamily="34" charset="0"/>
                <a:cs typeface="+mn-cs"/>
              </a:rPr>
              <a:t>Pangasius</a:t>
            </a:r>
            <a:r>
              <a:rPr b="1" dirty="0" sz="2600" lang="en-US">
                <a:latin typeface="Calibri" pitchFamily="34" charset="0"/>
                <a:cs typeface="+mn-cs"/>
              </a:rPr>
              <a:t> </a:t>
            </a:r>
            <a:r>
              <a:rPr b="1" dirty="0" sz="2600" lang="en-US" smtClean="0">
                <a:latin typeface="Calibri" pitchFamily="34" charset="0"/>
                <a:cs typeface="+mn-cs"/>
              </a:rPr>
              <a:t>farmers </a:t>
            </a:r>
            <a:r>
              <a:rPr b="1" dirty="0" sz="2600" lang="en-US">
                <a:latin typeface="Calibri" pitchFamily="34" charset="0"/>
                <a:cs typeface="+mn-cs"/>
              </a:rPr>
              <a:t>culture </a:t>
            </a:r>
            <a:r>
              <a:rPr b="1" dirty="0" sz="2600" lang="en-US" smtClean="0">
                <a:latin typeface="Calibri" pitchFamily="34" charset="0"/>
                <a:cs typeface="+mn-cs"/>
              </a:rPr>
              <a:t>tilapia </a:t>
            </a:r>
            <a:r>
              <a:rPr b="1" dirty="0" sz="2600" lang="en-US">
                <a:latin typeface="Calibri" pitchFamily="34" charset="0"/>
                <a:cs typeface="+mn-cs"/>
              </a:rPr>
              <a:t>as an alternative species to compensate when </a:t>
            </a:r>
            <a:r>
              <a:rPr b="1" dirty="0" sz="2600" lang="en-US" smtClean="0">
                <a:latin typeface="Calibri" pitchFamily="34" charset="0"/>
                <a:cs typeface="+mn-cs"/>
              </a:rPr>
              <a:t>catfish domestic </a:t>
            </a:r>
            <a:r>
              <a:rPr b="1" dirty="0" sz="2600" lang="en-US">
                <a:latin typeface="Calibri" pitchFamily="34" charset="0"/>
                <a:cs typeface="+mn-cs"/>
              </a:rPr>
              <a:t>market price decline, while shrimp and prawn farmers stock </a:t>
            </a:r>
            <a:r>
              <a:rPr b="1" dirty="0" sz="2600" lang="en-US" smtClean="0">
                <a:latin typeface="Calibri" pitchFamily="34" charset="0"/>
                <a:cs typeface="+mn-cs"/>
              </a:rPr>
              <a:t>tilapia </a:t>
            </a:r>
            <a:r>
              <a:rPr b="1" dirty="0" sz="2600" lang="en-US">
                <a:latin typeface="Calibri" pitchFamily="34" charset="0"/>
                <a:cs typeface="+mn-cs"/>
              </a:rPr>
              <a:t>to minimize the loss from diseases (</a:t>
            </a:r>
            <a:r>
              <a:rPr b="1" dirty="0" sz="2600" lang="en-US">
                <a:solidFill>
                  <a:srgbClr val="FF0000"/>
                </a:solidFill>
                <a:latin typeface="Calibri" pitchFamily="34" charset="0"/>
                <a:cs typeface="+mn-cs"/>
              </a:rPr>
              <a:t>Fig </a:t>
            </a:r>
            <a:r>
              <a:rPr b="1" dirty="0" sz="2600" lang="en-US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7</a:t>
            </a:r>
            <a:r>
              <a:rPr b="1" dirty="0" sz="2600" lang="en-US" smtClean="0">
                <a:latin typeface="Calibri" pitchFamily="34" charset="0"/>
                <a:cs typeface="+mn-cs"/>
              </a:rPr>
              <a:t>).  </a:t>
            </a:r>
            <a:endParaRPr b="1" dirty="0" sz="2600" lang="en-US">
              <a:latin typeface="Calibri" pitchFamily="34" charset="0"/>
              <a:cs typeface="+mn-cs"/>
            </a:endParaRPr>
          </a:p>
          <a:p>
            <a:pPr algn="just"/>
            <a:endParaRPr b="1" dirty="0" sz="500" lang="en-US">
              <a:latin typeface="Calibri" pitchFamily="34" charset="0"/>
              <a:cs typeface="+mn-cs"/>
            </a:endParaRPr>
          </a:p>
          <a:p>
            <a:pPr algn="just"/>
            <a:r>
              <a:rPr b="1" dirty="0" sz="28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•</a:t>
            </a:r>
            <a:r>
              <a:rPr b="1" dirty="0" sz="26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  <a:r>
              <a:rPr b="1" dirty="0" sz="26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  <a:r>
              <a:rPr b="1" dirty="0" sz="2600" lang="en-US" smtClean="0">
                <a:latin typeface="Calibri" pitchFamily="34" charset="0"/>
                <a:cs typeface="+mn-cs"/>
              </a:rPr>
              <a:t>At </a:t>
            </a:r>
            <a:r>
              <a:rPr b="1" dirty="0" sz="2600" lang="en-US">
                <a:latin typeface="Calibri" pitchFamily="34" charset="0"/>
                <a:cs typeface="+mn-cs"/>
              </a:rPr>
              <a:t>present, there are about 70 </a:t>
            </a:r>
            <a:r>
              <a:rPr b="1" dirty="0" sz="2600" lang="en-US" smtClean="0">
                <a:latin typeface="Calibri" pitchFamily="34" charset="0"/>
                <a:cs typeface="+mn-cs"/>
              </a:rPr>
              <a:t>tilapia hatcheries</a:t>
            </a:r>
            <a:r>
              <a:rPr baseline="30000" b="1" dirty="0" sz="2600" lang="en-US" smtClean="0">
                <a:latin typeface="Calibri" pitchFamily="34" charset="0"/>
                <a:cs typeface="+mn-cs"/>
              </a:rPr>
              <a:t>3</a:t>
            </a:r>
            <a:r>
              <a:rPr b="1" dirty="0" sz="2600" lang="en-US">
                <a:latin typeface="Calibri" pitchFamily="34" charset="0"/>
              </a:rPr>
              <a:t> </a:t>
            </a:r>
            <a:r>
              <a:rPr b="1" dirty="0" sz="2600" lang="en-US" smtClean="0">
                <a:latin typeface="Calibri" pitchFamily="34" charset="0"/>
              </a:rPr>
              <a:t>with a total estimated production capacity</a:t>
            </a:r>
            <a:r>
              <a:rPr b="1" dirty="0" sz="2600" lang="en-US" smtClean="0">
                <a:latin typeface="Calibri" pitchFamily="34" charset="0"/>
                <a:cs typeface="+mn-cs"/>
              </a:rPr>
              <a:t> of 700 million, whereas </a:t>
            </a:r>
            <a:r>
              <a:rPr b="1" dirty="0" sz="2600" lang="en-US">
                <a:latin typeface="Calibri" pitchFamily="34" charset="0"/>
                <a:cs typeface="+mn-cs"/>
              </a:rPr>
              <a:t>in 1992 there was only one mono-sex hatchery in Cox’s Bazar.</a:t>
            </a:r>
          </a:p>
          <a:p>
            <a:pPr algn="just"/>
            <a:endParaRPr b="1" dirty="0" sz="500" lang="en-US">
              <a:latin typeface="Calibri" pitchFamily="34" charset="0"/>
              <a:cs typeface="+mn-cs"/>
            </a:endParaRPr>
          </a:p>
          <a:p>
            <a:pPr algn="just"/>
            <a:r>
              <a:rPr b="1" dirty="0" sz="28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•</a:t>
            </a:r>
            <a:r>
              <a:rPr b="1" dirty="0" sz="26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  <a:r>
              <a:rPr b="1" dirty="0" sz="2600" lang="en-US">
                <a:latin typeface="Calibri" pitchFamily="34" charset="0"/>
                <a:cs typeface="+mn-cs"/>
              </a:rPr>
              <a:t>About 446 commercial </a:t>
            </a:r>
            <a:r>
              <a:rPr b="1" dirty="0" sz="2600" lang="en-US" smtClean="0">
                <a:latin typeface="Calibri" pitchFamily="34" charset="0"/>
                <a:cs typeface="+mn-cs"/>
              </a:rPr>
              <a:t>tilapia </a:t>
            </a:r>
            <a:r>
              <a:rPr b="1" dirty="0" sz="2600" lang="en-US">
                <a:latin typeface="Calibri" pitchFamily="34" charset="0"/>
                <a:cs typeface="+mn-cs"/>
              </a:rPr>
              <a:t>farms have been established all over the country over last 10 years. Moreover, currently </a:t>
            </a:r>
            <a:r>
              <a:rPr b="1" dirty="0" sz="2600" lang="en-US" smtClean="0">
                <a:latin typeface="Calibri" pitchFamily="34" charset="0"/>
                <a:cs typeface="+mn-cs"/>
              </a:rPr>
              <a:t>tilapia </a:t>
            </a:r>
            <a:r>
              <a:rPr b="1" dirty="0" sz="2600" lang="en-US">
                <a:latin typeface="Calibri" pitchFamily="34" charset="0"/>
                <a:cs typeface="+mn-cs"/>
              </a:rPr>
              <a:t>is cultured in about 500 </a:t>
            </a:r>
            <a:r>
              <a:rPr b="1" dirty="0" sz="2600" i="1" lang="en-US">
                <a:latin typeface="Calibri" pitchFamily="34" charset="0"/>
                <a:cs typeface="+mn-cs"/>
              </a:rPr>
              <a:t>Pangasius</a:t>
            </a:r>
            <a:r>
              <a:rPr b="1" dirty="0" sz="2600" lang="en-US">
                <a:latin typeface="Calibri" pitchFamily="34" charset="0"/>
                <a:cs typeface="+mn-cs"/>
              </a:rPr>
              <a:t> farms in polyculture with </a:t>
            </a:r>
            <a:r>
              <a:rPr b="1" dirty="0" sz="2600" i="1" lang="en-US">
                <a:latin typeface="Calibri" pitchFamily="34" charset="0"/>
                <a:cs typeface="+mn-cs"/>
              </a:rPr>
              <a:t>Pangasius</a:t>
            </a:r>
            <a:r>
              <a:rPr b="1" dirty="0" sz="2600" lang="en-US">
                <a:latin typeface="Calibri" pitchFamily="34" charset="0"/>
                <a:cs typeface="+mn-cs"/>
              </a:rPr>
              <a:t> and carps</a:t>
            </a:r>
            <a:r>
              <a:rPr baseline="30000" b="1" dirty="0" sz="2600" lang="en-US">
                <a:latin typeface="Calibri" pitchFamily="34" charset="0"/>
                <a:cs typeface="+mn-cs"/>
              </a:rPr>
              <a:t>3</a:t>
            </a:r>
            <a:r>
              <a:rPr b="1" dirty="0" sz="2600" lang="en-US">
                <a:latin typeface="Calibri" pitchFamily="34" charset="0"/>
                <a:cs typeface="+mn-cs"/>
              </a:rPr>
              <a:t>.</a:t>
            </a:r>
          </a:p>
          <a:p>
            <a:pPr algn="just"/>
            <a:endParaRPr b="1" dirty="0" sz="500" lang="en-US">
              <a:latin typeface="Calibri" pitchFamily="34" charset="0"/>
              <a:cs typeface="+mn-cs"/>
            </a:endParaRPr>
          </a:p>
          <a:p>
            <a:pPr algn="just"/>
            <a:r>
              <a:rPr b="1" dirty="0" sz="28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•</a:t>
            </a:r>
            <a:r>
              <a:rPr b="1" dirty="0" sz="26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  <a:r>
              <a:rPr b="1" dirty="0" sz="2600" lang="en-US">
                <a:latin typeface="Calibri" pitchFamily="34" charset="0"/>
                <a:cs typeface="+mn-cs"/>
              </a:rPr>
              <a:t>Total production of </a:t>
            </a:r>
            <a:r>
              <a:rPr b="1" dirty="0" sz="2600" lang="en-US" smtClean="0">
                <a:latin typeface="Calibri" pitchFamily="34" charset="0"/>
                <a:cs typeface="+mn-cs"/>
              </a:rPr>
              <a:t>tilapia </a:t>
            </a:r>
            <a:r>
              <a:rPr b="1" dirty="0" sz="2600" lang="en-US">
                <a:latin typeface="Calibri" pitchFamily="34" charset="0"/>
                <a:cs typeface="+mn-cs"/>
              </a:rPr>
              <a:t>in Bangladesh was 66,767 MT in 2007-2008, this contributed 6.64 % to national aquaculture production and 2.6 % to global total </a:t>
            </a:r>
            <a:r>
              <a:rPr b="1" dirty="0" sz="2600" lang="en-US" smtClean="0">
                <a:latin typeface="Calibri" pitchFamily="34" charset="0"/>
                <a:cs typeface="+mn-cs"/>
              </a:rPr>
              <a:t>tilapia </a:t>
            </a:r>
            <a:r>
              <a:rPr b="1" dirty="0" sz="2600" lang="en-US">
                <a:latin typeface="Calibri" pitchFamily="34" charset="0"/>
                <a:cs typeface="+mn-cs"/>
              </a:rPr>
              <a:t>production</a:t>
            </a:r>
            <a:r>
              <a:rPr baseline="30000" b="1" dirty="0" sz="2600" lang="en-US">
                <a:latin typeface="Calibri" pitchFamily="34" charset="0"/>
                <a:cs typeface="+mn-cs"/>
              </a:rPr>
              <a:t>3</a:t>
            </a:r>
            <a:r>
              <a:rPr b="1" dirty="0" sz="2600" lang="en-US">
                <a:latin typeface="Calibri" pitchFamily="34" charset="0"/>
                <a:cs typeface="+mn-cs"/>
              </a:rPr>
              <a:t>.</a:t>
            </a:r>
          </a:p>
          <a:p>
            <a:pPr algn="just"/>
            <a:r>
              <a:rPr b="1" dirty="0" sz="500" lang="en-US">
                <a:latin typeface="Calibri" pitchFamily="34" charset="0"/>
                <a:cs typeface="+mn-cs"/>
              </a:rPr>
              <a:t> </a:t>
            </a:r>
          </a:p>
          <a:p>
            <a:pPr algn="just"/>
            <a:r>
              <a:rPr b="1" dirty="0" sz="28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•</a:t>
            </a:r>
            <a:r>
              <a:rPr b="1" dirty="0" sz="26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  </a:t>
            </a:r>
            <a:r>
              <a:rPr b="1" dirty="0" sz="2600" lang="en-US" smtClean="0">
                <a:latin typeface="Calibri" pitchFamily="34" charset="0"/>
              </a:rPr>
              <a:t>Tilapia is consumed locally (</a:t>
            </a:r>
            <a:r>
              <a:rPr b="1" dirty="0" sz="2600" lang="en-US" smtClean="0">
                <a:solidFill>
                  <a:srgbClr val="FF0000"/>
                </a:solidFill>
                <a:latin typeface="Calibri" pitchFamily="34" charset="0"/>
              </a:rPr>
              <a:t>Fig 8</a:t>
            </a:r>
            <a:r>
              <a:rPr b="1" dirty="0" sz="2600" lang="en-US" smtClean="0">
                <a:latin typeface="Calibri" pitchFamily="34" charset="0"/>
              </a:rPr>
              <a:t>), export is negligible.</a:t>
            </a:r>
          </a:p>
          <a:p>
            <a:pPr algn="just"/>
            <a:endParaRPr b="1" dirty="0" sz="500" lang="en-US" smtClean="0">
              <a:latin typeface="Calibri" pitchFamily="34" charset="0"/>
            </a:endParaRPr>
          </a:p>
          <a:p>
            <a:pPr algn="just"/>
            <a:r>
              <a:rPr b="1" dirty="0" sz="28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•</a:t>
            </a:r>
            <a:r>
              <a:rPr b="1" dirty="0" sz="26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b="1" dirty="0" sz="2600" lang="en-US" smtClean="0">
                <a:latin typeface="Calibri" pitchFamily="34" charset="0"/>
              </a:rPr>
              <a:t>Processing plants for tilapia is yet to be developed. </a:t>
            </a:r>
          </a:p>
          <a:p>
            <a:pPr algn="just"/>
            <a:endParaRPr b="1" dirty="0" sz="500" lang="en-US" smtClean="0">
              <a:latin typeface="Calibri" pitchFamily="34" charset="0"/>
            </a:endParaRPr>
          </a:p>
          <a:p>
            <a:pPr algn="just"/>
            <a:r>
              <a:rPr b="1" dirty="0" sz="28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•</a:t>
            </a:r>
            <a:r>
              <a:rPr b="1" dirty="0" sz="26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b="1" dirty="0" sz="2600" lang="en-US" smtClean="0">
                <a:latin typeface="Calibri" pitchFamily="34" charset="0"/>
              </a:rPr>
              <a:t>Tilapia is marketed at a small size of 225 g on average, not suitable for filleting and export.</a:t>
            </a:r>
          </a:p>
          <a:p>
            <a:pPr algn="just"/>
            <a:endParaRPr b="1" dirty="0" sz="500" lang="en-US" smtClean="0">
              <a:latin typeface="Calibri" pitchFamily="34" charset="0"/>
            </a:endParaRPr>
          </a:p>
          <a:p>
            <a:pPr algn="just"/>
            <a:r>
              <a:rPr b="1" dirty="0" sz="28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•</a:t>
            </a:r>
            <a:r>
              <a:rPr b="1" dirty="0" sz="26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b="1" dirty="0" sz="2600" lang="en-US" smtClean="0">
                <a:latin typeface="Calibri" pitchFamily="34" charset="0"/>
              </a:rPr>
              <a:t>Exporters are anxious about hormone (17-α Methyl Testosterone) treated mono-sex tilapia seed production and its consumers’ preference in EU.</a:t>
            </a:r>
          </a:p>
        </p:txBody>
      </p:sp>
      <p:sp>
        <p:nvSpPr>
          <p:cNvPr id="1048595" name="TextBox 119"/>
          <p:cNvSpPr txBox="1"/>
          <p:nvPr/>
        </p:nvSpPr>
        <p:spPr>
          <a:xfrm>
            <a:off x="25320792" y="35539371"/>
            <a:ext cx="5818520" cy="10094719"/>
          </a:xfrm>
          <a:prstGeom prst="rect"/>
          <a:solidFill>
            <a:srgbClr val="EEEC88"/>
          </a:solidFill>
        </p:spPr>
        <p:txBody>
          <a:bodyPr>
            <a:spAutoFit/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p>
            <a:r>
              <a:rPr b="1" dirty="0" sz="4500" lang="en-GB">
                <a:ln w="11430"/>
                <a:solidFill>
                  <a:srgbClr val="FF0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Impact statement</a:t>
            </a:r>
          </a:p>
          <a:p>
            <a:endParaRPr b="1" dirty="0" sz="1500" lang="en-US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just"/>
            <a:r>
              <a:rPr b="1" dirty="0" sz="3050" lang="en-US">
                <a:ln w="11430"/>
                <a:solidFill>
                  <a:srgbClr val="FF0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+mn-cs"/>
              </a:rPr>
              <a:t>• </a:t>
            </a:r>
            <a:r>
              <a:rPr b="1" dirty="0" sz="2800" lang="en-US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+mn-cs"/>
              </a:rPr>
              <a:t>Understanding on the increasing  trend of </a:t>
            </a:r>
            <a:r>
              <a:rPr b="1" dirty="0" sz="2800" lang="en-US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+mn-cs"/>
              </a:rPr>
              <a:t>tilapia’s </a:t>
            </a:r>
            <a:r>
              <a:rPr b="1" dirty="0" sz="2800" lang="en-US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+mn-cs"/>
              </a:rPr>
              <a:t>sex-reversal seed production, positive attributes at  culture systems and its environmental impacts will contribute to the development of EAFI. </a:t>
            </a:r>
          </a:p>
          <a:p>
            <a:pPr algn="just"/>
            <a:endParaRPr b="1" dirty="0" sz="1500" lang="en-US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just"/>
            <a:r>
              <a:rPr b="1" dirty="0" sz="3050" lang="en-US">
                <a:ln w="11430"/>
                <a:solidFill>
                  <a:srgbClr val="FF0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+mn-cs"/>
              </a:rPr>
              <a:t>• </a:t>
            </a:r>
            <a:r>
              <a:rPr b="1" dirty="0" sz="2800" lang="en-US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+mn-cs"/>
              </a:rPr>
              <a:t>Action research on culture of naturally produced male </a:t>
            </a:r>
            <a:r>
              <a:rPr b="1" dirty="0" sz="2800" lang="en-US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+mn-cs"/>
              </a:rPr>
              <a:t>tilapia </a:t>
            </a:r>
            <a:r>
              <a:rPr b="1" dirty="0" sz="2800" lang="en-US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+mn-cs"/>
              </a:rPr>
              <a:t>to avoid hormone treatment </a:t>
            </a:r>
          </a:p>
          <a:p>
            <a:pPr algn="just"/>
            <a:endParaRPr b="1" dirty="0" sz="1500" lang="en-US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just"/>
            <a:r>
              <a:rPr b="1" dirty="0" sz="3050" lang="en-US">
                <a:ln w="11430"/>
                <a:solidFill>
                  <a:srgbClr val="FF0000"/>
                </a:soli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+mn-cs"/>
              </a:rPr>
              <a:t>•  </a:t>
            </a:r>
            <a:r>
              <a:rPr b="1" dirty="0" sz="2800" lang="en-US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+mn-cs"/>
              </a:rPr>
              <a:t>The broader understanding on the issues above  will be contributing to the studies of other work packages (e.g. WP3-LCA) of SEAT project and policy development</a:t>
            </a:r>
            <a:r>
              <a:rPr b="1" dirty="0" sz="2800" lang="en-US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+mn-cs"/>
              </a:rPr>
              <a:t>.</a:t>
            </a:r>
            <a:endParaRPr b="1" dirty="0" sz="2800" lang="en-US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048596" name="TextBox 120"/>
          <p:cNvSpPr txBox="1"/>
          <p:nvPr/>
        </p:nvSpPr>
        <p:spPr>
          <a:xfrm>
            <a:off x="627917" y="36758521"/>
            <a:ext cx="10773508" cy="3009012"/>
          </a:xfrm>
          <a:prstGeom prst="rect"/>
          <a:solidFill>
            <a:srgbClr val="70F551"/>
          </a:solidFill>
        </p:spPr>
        <p:txBody>
          <a:bodyPr>
            <a:spAutoFit/>
          </a:bodyPr>
          <a:p>
            <a:r>
              <a:rPr b="1" dirty="0" sz="3500" lang="en-GB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Acknowledgement</a:t>
            </a:r>
          </a:p>
          <a:p>
            <a:endParaRPr dirty="0" sz="1000" lang="en-US">
              <a:latin typeface="Calibri" pitchFamily="34" charset="0"/>
              <a:cs typeface="+mn-cs"/>
            </a:endParaRPr>
          </a:p>
          <a:p>
            <a:pPr algn="just"/>
            <a:r>
              <a:rPr b="1" dirty="0" sz="2650" lang="en-US">
                <a:latin typeface="Calibri" pitchFamily="34" charset="0"/>
                <a:cs typeface="+mn-cs"/>
              </a:rPr>
              <a:t>This work was carried out under SEAT project, co-funded by the European Commission within the 7</a:t>
            </a:r>
            <a:r>
              <a:rPr baseline="30000" b="1" dirty="0" sz="2650" lang="en-US">
                <a:latin typeface="Calibri" pitchFamily="34" charset="0"/>
                <a:cs typeface="+mn-cs"/>
              </a:rPr>
              <a:t>th</a:t>
            </a:r>
            <a:r>
              <a:rPr b="1" dirty="0" sz="2650" lang="en-US">
                <a:latin typeface="Calibri" pitchFamily="34" charset="0"/>
                <a:cs typeface="+mn-cs"/>
              </a:rPr>
              <a:t> Framework Programme - Sustainable Development of Global Change and Ecosystem (Project no. 222889) </a:t>
            </a:r>
          </a:p>
        </p:txBody>
      </p:sp>
      <p:sp>
        <p:nvSpPr>
          <p:cNvPr id="1048597" name="TextBox 121"/>
          <p:cNvSpPr txBox="1"/>
          <p:nvPr/>
        </p:nvSpPr>
        <p:spPr>
          <a:xfrm>
            <a:off x="610797" y="39083317"/>
            <a:ext cx="8218877" cy="4963542"/>
          </a:xfrm>
          <a:prstGeom prst="rect"/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p>
            <a:pPr algn="just"/>
            <a:r>
              <a:rPr b="1" dirty="0" sz="3500" lang="en-GB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References</a:t>
            </a:r>
          </a:p>
          <a:p>
            <a:pPr algn="just"/>
            <a:endParaRPr b="1" dirty="0" sz="500" lang="en-GB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 algn="just" indent="-514350" marL="514350"/>
            <a:r>
              <a:rPr b="1" dirty="0" lang="en-US">
                <a:solidFill>
                  <a:srgbClr val="FF0000"/>
                </a:solidFill>
                <a:latin typeface="Calibri" pitchFamily="34" charset="0"/>
                <a:cs typeface="+mn-cs"/>
              </a:rPr>
              <a:t>1.</a:t>
            </a:r>
            <a:r>
              <a:rPr b="1" dirty="0" lang="en-US">
                <a:latin typeface="Calibri" pitchFamily="34" charset="0"/>
                <a:cs typeface="+mn-cs"/>
              </a:rPr>
              <a:t>Bart, A., M.M. Haque and M.A. Wahab. 2004.Technological  constrains and future of </a:t>
            </a:r>
            <a:r>
              <a:rPr b="1" dirty="0" lang="en-US" smtClean="0">
                <a:latin typeface="Calibri" pitchFamily="34" charset="0"/>
                <a:cs typeface="+mn-cs"/>
              </a:rPr>
              <a:t>tilapia </a:t>
            </a:r>
            <a:r>
              <a:rPr b="1" dirty="0" lang="en-US">
                <a:latin typeface="Calibri" pitchFamily="34" charset="0"/>
                <a:cs typeface="+mn-cs"/>
              </a:rPr>
              <a:t>culture in Bangladesh. Abstract of a workshop held in BRAC inn, Dhaka, Bangladesh.</a:t>
            </a:r>
            <a:endParaRPr b="1" dirty="0" lang="en-US">
              <a:solidFill>
                <a:srgbClr val="FF0000"/>
              </a:solidFill>
              <a:latin typeface="Calibri" pitchFamily="34" charset="0"/>
              <a:cs typeface="+mn-cs"/>
            </a:endParaRPr>
          </a:p>
          <a:p>
            <a:pPr algn="just" indent="-514350" marL="514350"/>
            <a:r>
              <a:rPr b="1" dirty="0" lang="en-US">
                <a:solidFill>
                  <a:srgbClr val="FF0000"/>
                </a:solidFill>
                <a:latin typeface="Calibri" pitchFamily="34" charset="0"/>
                <a:cs typeface="+mn-cs"/>
              </a:rPr>
              <a:t>2.</a:t>
            </a:r>
            <a:r>
              <a:rPr b="1" dirty="0" lang="en-US">
                <a:latin typeface="Calibri" pitchFamily="34" charset="0"/>
                <a:cs typeface="+mn-cs"/>
              </a:rPr>
              <a:t>Beveridge, M.C.M. and B.J. McAndrew. 1999. </a:t>
            </a:r>
            <a:r>
              <a:rPr b="1" dirty="0" lang="en-US" smtClean="0">
                <a:latin typeface="Calibri" pitchFamily="34" charset="0"/>
              </a:rPr>
              <a:t>T</a:t>
            </a:r>
            <a:r>
              <a:rPr b="1" dirty="0" lang="en-US" smtClean="0">
                <a:latin typeface="Calibri" pitchFamily="34" charset="0"/>
                <a:cs typeface="+mn-cs"/>
              </a:rPr>
              <a:t>ilapias</a:t>
            </a:r>
            <a:r>
              <a:rPr b="1" dirty="0" lang="en-US">
                <a:latin typeface="Calibri" pitchFamily="34" charset="0"/>
                <a:cs typeface="+mn-cs"/>
              </a:rPr>
              <a:t>:  Biology and Exploitation. Institute of   Aquaculture, University of Stirling, Stirling, Scotland. 505 p.</a:t>
            </a:r>
          </a:p>
          <a:p>
            <a:pPr algn="just" indent="-514350" marL="514350"/>
            <a:r>
              <a:rPr b="1" dirty="0" lang="en-US">
                <a:solidFill>
                  <a:srgbClr val="FF0000"/>
                </a:solidFill>
                <a:latin typeface="Calibri" pitchFamily="34" charset="0"/>
                <a:cs typeface="+mn-cs"/>
              </a:rPr>
              <a:t>3.</a:t>
            </a:r>
            <a:r>
              <a:rPr b="1" dirty="0" lang="en-US">
                <a:latin typeface="Calibri" pitchFamily="34" charset="0"/>
                <a:cs typeface="+mn-cs"/>
              </a:rPr>
              <a:t>Hussain M.G. 2009. A future for the </a:t>
            </a:r>
            <a:r>
              <a:rPr b="1" dirty="0" lang="en-US" smtClean="0">
                <a:latin typeface="Calibri" pitchFamily="34" charset="0"/>
                <a:cs typeface="+mn-cs"/>
              </a:rPr>
              <a:t>tilapia </a:t>
            </a:r>
            <a:r>
              <a:rPr b="1" dirty="0" lang="en-US">
                <a:latin typeface="Calibri" pitchFamily="34" charset="0"/>
                <a:cs typeface="+mn-cs"/>
              </a:rPr>
              <a:t>in Bangladesh. AQUA Culture </a:t>
            </a:r>
            <a:r>
              <a:rPr b="1" dirty="0" lang="en-US" err="1" smtClean="0">
                <a:latin typeface="Calibri" pitchFamily="34" charset="0"/>
                <a:cs typeface="+mn-cs"/>
              </a:rPr>
              <a:t>AsiaPacific</a:t>
            </a:r>
            <a:r>
              <a:rPr b="1" dirty="0" lang="en-US">
                <a:latin typeface="Calibri" pitchFamily="34" charset="0"/>
              </a:rPr>
              <a:t> </a:t>
            </a:r>
            <a:r>
              <a:rPr b="1" dirty="0" lang="en-US" smtClean="0">
                <a:latin typeface="Calibri" pitchFamily="34" charset="0"/>
                <a:cs typeface="+mn-cs"/>
              </a:rPr>
              <a:t>Magazine</a:t>
            </a:r>
            <a:r>
              <a:rPr b="1" dirty="0" lang="en-US">
                <a:latin typeface="Calibri" pitchFamily="34" charset="0"/>
                <a:cs typeface="+mn-cs"/>
              </a:rPr>
              <a:t>. pp 38-40.</a:t>
            </a:r>
          </a:p>
        </p:txBody>
      </p:sp>
      <p:graphicFrame>
        <p:nvGraphicFramePr>
          <p:cNvPr id="4194306" name="Table 122"/>
          <p:cNvGraphicFramePr>
            <a:graphicFrameLocks noGrp="1"/>
          </p:cNvGraphicFramePr>
          <p:nvPr/>
        </p:nvGraphicFramePr>
        <p:xfrm>
          <a:off x="642549" y="21121666"/>
          <a:ext cx="14122061" cy="8619194"/>
        </p:xfrm>
        <a:graphic>
          <a:graphicData uri="http://schemas.openxmlformats.org/drawingml/2006/table">
            <a:tbl>
              <a:tblPr>
                <a:solidFill>
                  <a:srgbClr val="FFFF00"/>
                </a:solidFill>
              </a:tblPr>
              <a:tblGrid>
                <a:gridCol w="3626828"/>
                <a:gridCol w="2472111"/>
                <a:gridCol w="3097161"/>
                <a:gridCol w="2625213"/>
                <a:gridCol w="2300748"/>
              </a:tblGrid>
              <a:tr h="1634295">
                <a:tc>
                  <a:txBody>
                    <a:bodyPr/>
                    <a:p>
                      <a:pPr algn="ctr"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b="1" dirty="0" sz="2500" lang="en-US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900" i="1" lang="en-US" smtClean="0">
                          <a:solidFill>
                            <a:schemeClr val="accent2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 O. </a:t>
                      </a:r>
                      <a:r>
                        <a:rPr b="1" dirty="0" sz="2900" i="1" lang="en-US">
                          <a:solidFill>
                            <a:schemeClr val="accent2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niloticus</a:t>
                      </a:r>
                      <a:endParaRPr b="1" dirty="0" sz="2900" lang="en-US">
                        <a:solidFill>
                          <a:schemeClr val="accent2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900" i="1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 Pangasius</a:t>
                      </a:r>
                      <a:r>
                        <a:rPr baseline="0" b="1" dirty="0" sz="2900" i="1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baseline="0" b="1" dirty="0" sz="2800" i="1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spp.</a:t>
                      </a:r>
                      <a:endParaRPr b="1" dirty="0" sz="2800" lang="en-US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algn="l" defTabSz="914400" eaLnBrk="1" hangingPunct="1" latinLnBrk="0"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900" i="1" kern="1200" lang="en-US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 Anabas spp.</a:t>
                      </a:r>
                      <a:endParaRPr b="1" dirty="0" sz="2900" i="1" kern="1200" lang="en-US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9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 Major Carps</a:t>
                      </a:r>
                      <a:endParaRPr b="1" dirty="0" sz="2900" lang="en-US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0053"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Farming distribution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solidFill>
                            <a:schemeClr val="accent2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Country-wide  </a:t>
                      </a:r>
                      <a:endParaRPr b="1" dirty="0" sz="2500" lang="en-US">
                        <a:solidFill>
                          <a:schemeClr val="accent2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Few districts</a:t>
                      </a:r>
                      <a:endParaRPr b="1" dirty="0" sz="2500" lang="en-US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Not widely</a:t>
                      </a:r>
                      <a:endParaRPr b="1" dirty="0" sz="2500" lang="en-US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Country-wide</a:t>
                      </a:r>
                      <a:endParaRPr b="1" dirty="0" sz="2500" lang="en-US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</a:tr>
              <a:tr h="709448"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Water suitability</a:t>
                      </a:r>
                      <a:endParaRPr b="1" dirty="0" sz="2500" lang="en-US">
                        <a:solidFill>
                          <a:srgbClr val="FF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solidFill>
                            <a:schemeClr val="accent2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Fresh </a:t>
                      </a:r>
                      <a:r>
                        <a:rPr b="1" dirty="0" sz="2500" lang="en-US">
                          <a:solidFill>
                            <a:schemeClr val="accent2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and </a:t>
                      </a:r>
                      <a:r>
                        <a:rPr b="1" dirty="0" sz="2500" lang="en-US" smtClean="0">
                          <a:solidFill>
                            <a:schemeClr val="accent2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solidFill>
                            <a:schemeClr val="accent2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brackish water</a:t>
                      </a:r>
                      <a:r>
                        <a:rPr baseline="30000" b="1" dirty="0" sz="2500" lang="en-US" smtClean="0">
                          <a:solidFill>
                            <a:schemeClr val="accent2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 </a:t>
                      </a:r>
                      <a:endParaRPr b="1" dirty="0" sz="2500" lang="en-US">
                        <a:solidFill>
                          <a:schemeClr val="accent2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Fresh water </a:t>
                      </a:r>
                      <a:endParaRPr b="1" dirty="0" sz="2500" lang="en-US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Fresh water</a:t>
                      </a:r>
                      <a:endParaRPr b="1" dirty="0" sz="2500" lang="en-US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Fresh water</a:t>
                      </a:r>
                      <a:endParaRPr b="1" dirty="0" sz="2500" lang="en-US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343659"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Availability </a:t>
                      </a:r>
                      <a:r>
                        <a:rPr b="1" dirty="0" sz="2500" lang="en-US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of seed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solidFill>
                            <a:schemeClr val="accent2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Country-wide</a:t>
                      </a:r>
                      <a:endParaRPr b="1" dirty="0" sz="2500" lang="en-US">
                        <a:solidFill>
                          <a:schemeClr val="accent2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Jessore,</a:t>
                      </a:r>
                      <a:r>
                        <a:rPr baseline="0"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Bogra, </a:t>
                      </a:r>
                    </a:p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aseline="0"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Mymensingh</a:t>
                      </a: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b="1" dirty="0" sz="2500" lang="en-US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Not widely</a:t>
                      </a:r>
                      <a:endParaRPr b="1" dirty="0" sz="2500" lang="en-US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Country-wide</a:t>
                      </a:r>
                      <a:endParaRPr b="1" dirty="0" sz="2500" lang="en-US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</a:tr>
              <a:tr h="343659"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Types </a:t>
                      </a:r>
                      <a:r>
                        <a:rPr b="1" dirty="0" sz="2500" lang="en-US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of farmers </a:t>
                      </a:r>
                      <a:endParaRPr b="1" dirty="0" sz="2500" lang="en-US" smtClean="0">
                        <a:solidFill>
                          <a:srgbClr val="FF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involved</a:t>
                      </a:r>
                      <a:endParaRPr b="1" dirty="0" sz="2500" lang="en-US">
                        <a:solidFill>
                          <a:srgbClr val="FF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solidFill>
                            <a:schemeClr val="accent2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Poor </a:t>
                      </a:r>
                      <a:r>
                        <a:rPr b="1" dirty="0" sz="2500" lang="en-US">
                          <a:solidFill>
                            <a:schemeClr val="accent2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to better-off 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Medium </a:t>
                      </a:r>
                      <a:r>
                        <a:rPr b="1" dirty="0" sz="2500" lang="en-US">
                          <a:latin typeface="Calibri" pitchFamily="34" charset="0"/>
                          <a:ea typeface="Times New Roman"/>
                          <a:cs typeface="Times New Roman"/>
                        </a:rPr>
                        <a:t>to </a:t>
                      </a: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better-off</a:t>
                      </a:r>
                      <a:endParaRPr b="1" dirty="0" sz="2500" lang="en-US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Medium  </a:t>
                      </a:r>
                      <a:r>
                        <a:rPr b="1" dirty="0" sz="2500" lang="en-US">
                          <a:latin typeface="Calibri" pitchFamily="34" charset="0"/>
                          <a:ea typeface="Times New Roman"/>
                          <a:cs typeface="Times New Roman"/>
                        </a:rPr>
                        <a:t>to  </a:t>
                      </a:r>
                      <a:endParaRPr b="1" dirty="0" sz="2500" lang="en-US" smtClean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better-off</a:t>
                      </a:r>
                      <a:endParaRPr b="1" dirty="0" sz="2500" lang="en-US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Poor </a:t>
                      </a:r>
                      <a:r>
                        <a:rPr b="1" dirty="0" sz="2500" lang="en-US">
                          <a:latin typeface="Calibri" pitchFamily="34" charset="0"/>
                          <a:ea typeface="Times New Roman"/>
                          <a:cs typeface="Times New Roman"/>
                        </a:rPr>
                        <a:t>to medium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377201"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Susceptible </a:t>
                      </a:r>
                      <a:r>
                        <a:rPr b="1" dirty="0" sz="2500" lang="en-US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to diseases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solidFill>
                            <a:schemeClr val="accent2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Highly </a:t>
                      </a:r>
                      <a:r>
                        <a:rPr b="1" dirty="0" sz="2500" lang="en-US">
                          <a:solidFill>
                            <a:schemeClr val="accent2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resistant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Medium</a:t>
                      </a:r>
                      <a:endParaRPr b="1" dirty="0" sz="2500" lang="en-US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High</a:t>
                      </a:r>
                      <a:endParaRPr b="1" dirty="0" sz="2500" lang="en-US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Medium</a:t>
                      </a:r>
                      <a:endParaRPr b="1" dirty="0" sz="2500" lang="en-US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</a:tr>
              <a:tr h="343659"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Local market </a:t>
                      </a:r>
                      <a:r>
                        <a:rPr b="1" dirty="0" sz="2500" lang="en-US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demand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solidFill>
                            <a:schemeClr val="accent2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High</a:t>
                      </a:r>
                      <a:endParaRPr b="1" dirty="0" sz="2500" lang="en-US">
                        <a:solidFill>
                          <a:schemeClr val="accent2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Medium </a:t>
                      </a:r>
                      <a:r>
                        <a:rPr b="1" dirty="0" sz="2500" lang="en-US">
                          <a:latin typeface="Calibri" pitchFamily="34" charset="0"/>
                          <a:ea typeface="Times New Roman"/>
                          <a:cs typeface="Times New Roman"/>
                        </a:rPr>
                        <a:t>to high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High</a:t>
                      </a:r>
                      <a:endParaRPr b="1" dirty="0" sz="2500" lang="en-US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High</a:t>
                      </a:r>
                      <a:endParaRPr b="1" dirty="0" sz="2500" lang="en-US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322025"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Local market price (US</a:t>
                      </a:r>
                      <a:r>
                        <a:rPr b="1" dirty="0" sz="2500" kern="1200" lang="en-US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$ kg</a:t>
                      </a:r>
                      <a:r>
                        <a:rPr baseline="30000" b="1" dirty="0" sz="2500" kern="1200" lang="en-US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-1 </a:t>
                      </a:r>
                      <a:r>
                        <a:rPr baseline="0" b="1" dirty="0" sz="2500" kern="1200" lang="en-US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b="1" dirty="0" sz="2500" lang="en-US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and stability</a:t>
                      </a:r>
                      <a:endParaRPr b="1" dirty="0" sz="2500" lang="en-US">
                        <a:solidFill>
                          <a:srgbClr val="FF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solidFill>
                            <a:schemeClr val="accent2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Stable (</a:t>
                      </a:r>
                      <a:r>
                        <a:rPr baseline="0" b="1" dirty="0" sz="2500" lang="en-US" smtClean="0">
                          <a:solidFill>
                            <a:schemeClr val="accent2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around 1.3 0)</a:t>
                      </a:r>
                      <a:endParaRPr b="1" dirty="0" sz="2500" lang="en-US">
                        <a:solidFill>
                          <a:schemeClr val="accent2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Fluctuate (0.5-1.15</a:t>
                      </a:r>
                      <a:r>
                        <a:rPr b="1" dirty="0" sz="2500" kern="1200" lang="en-US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)</a:t>
                      </a:r>
                      <a:endParaRPr b="1" dirty="0" sz="2500" kern="1200" lang="en-US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Stable (around 2.30)</a:t>
                      </a:r>
                      <a:endParaRPr b="1" dirty="0" sz="2500" lang="en-US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Stable (around 1.50)</a:t>
                      </a:r>
                      <a:endParaRPr b="1" dirty="0" sz="2500" lang="en-US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</a:tr>
              <a:tr h="343659"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Consumers’ preference </a:t>
                      </a:r>
                      <a:endParaRPr b="1" dirty="0" sz="2500" lang="en-US">
                        <a:solidFill>
                          <a:srgbClr val="FF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solidFill>
                            <a:schemeClr val="accent2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Medium </a:t>
                      </a:r>
                      <a:r>
                        <a:rPr b="1" dirty="0" sz="2500" lang="en-US">
                          <a:solidFill>
                            <a:schemeClr val="accent2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to high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Low </a:t>
                      </a:r>
                      <a:r>
                        <a:rPr b="1" dirty="0" sz="2500" lang="en-US">
                          <a:latin typeface="Calibri" pitchFamily="34" charset="0"/>
                          <a:ea typeface="Times New Roman"/>
                          <a:cs typeface="Times New Roman"/>
                        </a:rPr>
                        <a:t>to medium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High</a:t>
                      </a:r>
                      <a:endParaRPr b="1" dirty="0" sz="2500" lang="en-US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High</a:t>
                      </a:r>
                      <a:endParaRPr b="1" dirty="0" sz="2500" lang="en-US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343659"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Types </a:t>
                      </a:r>
                      <a:r>
                        <a:rPr b="1" dirty="0" sz="2500" lang="en-US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of consumers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solidFill>
                            <a:schemeClr val="accent2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Poor </a:t>
                      </a:r>
                      <a:r>
                        <a:rPr b="1" dirty="0" sz="2500" lang="en-US">
                          <a:solidFill>
                            <a:schemeClr val="accent2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to better-off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Poor </a:t>
                      </a:r>
                      <a:r>
                        <a:rPr b="1" dirty="0" sz="2500" lang="en-US">
                          <a:latin typeface="Calibri" pitchFamily="34" charset="0"/>
                          <a:ea typeface="Times New Roman"/>
                          <a:cs typeface="Times New Roman"/>
                        </a:rPr>
                        <a:t>to medium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Medium </a:t>
                      </a:r>
                      <a:r>
                        <a:rPr b="1" dirty="0" sz="2500" lang="en-US">
                          <a:latin typeface="Calibri" pitchFamily="34" charset="0"/>
                          <a:ea typeface="Times New Roman"/>
                          <a:cs typeface="Times New Roman"/>
                        </a:rPr>
                        <a:t>to rich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Medium </a:t>
                      </a:r>
                      <a:r>
                        <a:rPr b="1" dirty="0" sz="2500" lang="en-US">
                          <a:latin typeface="Calibri" pitchFamily="34" charset="0"/>
                          <a:ea typeface="Times New Roman"/>
                          <a:cs typeface="Times New Roman"/>
                        </a:rPr>
                        <a:t>to rich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</a:tr>
              <a:tr h="478846"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Culture </a:t>
                      </a:r>
                      <a:r>
                        <a:rPr b="1" dirty="0" sz="2500" lang="en-US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period (month)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solidFill>
                            <a:schemeClr val="accent2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4</a:t>
                      </a:r>
                      <a:endParaRPr b="1" dirty="0" sz="2500" lang="en-US">
                        <a:solidFill>
                          <a:schemeClr val="accent2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>
                          <a:latin typeface="Calibri" pitchFamily="34" charset="0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>
                          <a:latin typeface="Calibri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>
                          <a:latin typeface="Calibri" pitchFamily="34" charset="0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343659"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No</a:t>
                      </a:r>
                      <a:r>
                        <a:rPr b="1" dirty="0" sz="2500" lang="en-US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. of crops year</a:t>
                      </a:r>
                      <a:r>
                        <a:rPr baseline="30000" b="1" dirty="0" sz="2500" lang="en-US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-1</a:t>
                      </a:r>
                      <a:endParaRPr b="1" dirty="0" sz="2500" lang="en-US">
                        <a:solidFill>
                          <a:srgbClr val="FF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solidFill>
                            <a:schemeClr val="accent2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2</a:t>
                      </a:r>
                      <a:endParaRPr b="1" dirty="0" sz="2500" lang="en-US">
                        <a:solidFill>
                          <a:schemeClr val="accent2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>
                          <a:latin typeface="Calibri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>
                          <a:latin typeface="Calibri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>
                          <a:latin typeface="Calibri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</a:tr>
              <a:tr h="343659"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Gross </a:t>
                      </a:r>
                      <a:r>
                        <a:rPr b="1" dirty="0" sz="2500" lang="en-US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profit </a:t>
                      </a:r>
                      <a:r>
                        <a:rPr b="1" dirty="0" sz="2500" lang="en-US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(%) for farmer</a:t>
                      </a:r>
                      <a:endParaRPr b="1" dirty="0" sz="2500" lang="en-US">
                        <a:solidFill>
                          <a:srgbClr val="FF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solidFill>
                            <a:schemeClr val="accent2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82</a:t>
                      </a:r>
                      <a:endParaRPr b="1" dirty="0" sz="2500" lang="en-US">
                        <a:solidFill>
                          <a:schemeClr val="accent2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23</a:t>
                      </a:r>
                      <a:endParaRPr b="1" dirty="0" sz="2500" lang="en-US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57</a:t>
                      </a:r>
                      <a:endParaRPr b="1" dirty="0" sz="2500" lang="en-US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51</a:t>
                      </a:r>
                      <a:endParaRPr b="1" dirty="0" sz="2500" lang="en-US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343659"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aseline="0" b="1" dirty="0" sz="2500" lang="en-US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Sector established (year)</a:t>
                      </a:r>
                      <a:endParaRPr b="1" dirty="0" sz="2500" lang="en-US">
                        <a:solidFill>
                          <a:srgbClr val="FF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solidFill>
                            <a:schemeClr val="accent2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2000</a:t>
                      </a:r>
                      <a:endParaRPr b="1" dirty="0" sz="2500" lang="en-US">
                        <a:solidFill>
                          <a:schemeClr val="accent2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1996</a:t>
                      </a:r>
                      <a:endParaRPr b="1" dirty="0" sz="2500" lang="en-US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2005</a:t>
                      </a:r>
                      <a:endParaRPr b="1" dirty="0" sz="2500" lang="en-US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  <a:tc>
                  <a:txBody>
                    <a:bodyPr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1980s</a:t>
                      </a:r>
                      <a:endParaRPr b="1" dirty="0" sz="2500" lang="en-US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F"/>
                    </a:solidFill>
                  </a:tcPr>
                </a:tc>
              </a:tr>
              <a:tr h="186754">
                <a:tc>
                  <a:txBody>
                    <a:bodyPr/>
                    <a:p>
                      <a:pPr algn="l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Export potentiality to EU</a:t>
                      </a:r>
                      <a:endParaRPr b="1" dirty="0" sz="2500" lang="en-US">
                        <a:solidFill>
                          <a:srgbClr val="FF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solidFill>
                            <a:schemeClr val="accent2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High</a:t>
                      </a:r>
                      <a:endParaRPr b="1" dirty="0" sz="2500" lang="en-US">
                        <a:solidFill>
                          <a:schemeClr val="accent2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High</a:t>
                      </a:r>
                      <a:endParaRPr b="1" dirty="0" sz="2500" lang="en-US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Low</a:t>
                      </a:r>
                      <a:endParaRPr b="1" dirty="0" sz="2500" lang="en-US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p>
                      <a:pPr algn="ctr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sz="2500" lang="en-US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Low</a:t>
                      </a:r>
                      <a:endParaRPr b="1" dirty="0" sz="2500" lang="en-US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1048598" name="TextBox 54"/>
          <p:cNvSpPr txBox="1">
            <a:spLocks noChangeArrowheads="1"/>
          </p:cNvSpPr>
          <p:nvPr/>
        </p:nvSpPr>
        <p:spPr bwMode="auto">
          <a:xfrm>
            <a:off x="571183" y="20399232"/>
            <a:ext cx="14219237" cy="1494028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p>
            <a:r>
              <a:rPr b="1" dirty="0" sz="4000" lang="en-US">
                <a:solidFill>
                  <a:srgbClr val="FF0000"/>
                </a:solidFill>
                <a:latin typeface="Calibri" pitchFamily="34" charset="0"/>
              </a:rPr>
              <a:t>Table 1: </a:t>
            </a:r>
            <a:r>
              <a:rPr b="1" dirty="0" sz="2800" lang="en-US">
                <a:solidFill>
                  <a:srgbClr val="F61ED7"/>
                </a:solidFill>
                <a:latin typeface="Calibri" pitchFamily="34" charset="0"/>
              </a:rPr>
              <a:t>D</a:t>
            </a:r>
            <a:r>
              <a:rPr b="1" dirty="0" sz="2900" lang="en-US">
                <a:solidFill>
                  <a:srgbClr val="F61ED7"/>
                </a:solidFill>
                <a:latin typeface="Calibri" pitchFamily="34" charset="0"/>
              </a:rPr>
              <a:t>ifference between </a:t>
            </a:r>
            <a:r>
              <a:rPr b="1" dirty="0" sz="2900" lang="en-US" smtClean="0">
                <a:solidFill>
                  <a:srgbClr val="F61ED7"/>
                </a:solidFill>
                <a:latin typeface="Calibri" pitchFamily="34" charset="0"/>
              </a:rPr>
              <a:t>tilapia </a:t>
            </a:r>
            <a:r>
              <a:rPr b="1" dirty="0" sz="2900" lang="en-US">
                <a:solidFill>
                  <a:srgbClr val="F61ED7"/>
                </a:solidFill>
                <a:latin typeface="Calibri" pitchFamily="34" charset="0"/>
              </a:rPr>
              <a:t>farming and other production </a:t>
            </a:r>
            <a:r>
              <a:rPr b="1" dirty="0" sz="2900" lang="en-US" smtClean="0">
                <a:solidFill>
                  <a:srgbClr val="F61ED7"/>
                </a:solidFill>
                <a:latin typeface="Calibri" pitchFamily="34" charset="0"/>
              </a:rPr>
              <a:t>systems in Bangladesh </a:t>
            </a:r>
            <a:endParaRPr b="1" dirty="0" sz="2900" lang="en-US">
              <a:solidFill>
                <a:srgbClr val="F61ED7"/>
              </a:solidFill>
              <a:latin typeface="Calibri" pitchFamily="34" charset="0"/>
            </a:endParaRPr>
          </a:p>
        </p:txBody>
      </p:sp>
      <p:pic>
        <p:nvPicPr>
          <p:cNvPr id="2097153" name="Picture 76" descr="G:\personal\picture\picture+video\Towkir Bagan bari\Picture 895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 l="6245" t="17868" r="6586" b="9718"/>
          <a:stretch>
            <a:fillRect/>
          </a:stretch>
        </p:blipFill>
        <p:spPr bwMode="auto">
          <a:xfrm>
            <a:off x="2423935" y="13030200"/>
            <a:ext cx="4706938" cy="2541168"/>
          </a:xfrm>
          <a:prstGeom prst="rect"/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98"/>
          <p:cNvGrpSpPr/>
          <p:nvPr/>
        </p:nvGrpSpPr>
        <p:grpSpPr bwMode="auto">
          <a:xfrm>
            <a:off x="24531002" y="8293100"/>
            <a:ext cx="6307137" cy="8280400"/>
            <a:chOff x="23800973" y="8344263"/>
            <a:chExt cx="5978469" cy="7279507"/>
          </a:xfrm>
        </p:grpSpPr>
        <p:grpSp>
          <p:nvGrpSpPr>
            <p:cNvPr id="19" name="Group 6"/>
            <p:cNvGrpSpPr/>
            <p:nvPr/>
          </p:nvGrpSpPr>
          <p:grpSpPr bwMode="auto">
            <a:xfrm>
              <a:off x="23800973" y="8344263"/>
              <a:ext cx="5978469" cy="7279507"/>
              <a:chOff x="2122" y="1780"/>
              <a:chExt cx="6741" cy="8597"/>
            </a:xfrm>
          </p:grpSpPr>
          <p:pic>
            <p:nvPicPr>
              <p:cNvPr id="2097154" name="Picture 3"/>
              <p:cNvPicPr>
                <a:picLocks noChangeArrowheads="1"/>
              </p:cNvPicPr>
              <p:nvPr/>
            </p:nvPicPr>
            <p:blipFill>
              <a:blip xmlns:r="http://schemas.openxmlformats.org/officeDocument/2006/relationships" r:embed="rId5"/>
              <a:srcRect t="-137" r="-182" b="-275"/>
              <a:stretch>
                <a:fillRect/>
              </a:stretch>
            </p:blipFill>
            <p:spPr bwMode="auto">
              <a:xfrm>
                <a:off x="2122" y="1780"/>
                <a:ext cx="6741" cy="8597"/>
              </a:xfrm>
              <a:prstGeom prst="rect"/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0" name="Group 8"/>
              <p:cNvGrpSpPr/>
              <p:nvPr/>
            </p:nvGrpSpPr>
            <p:grpSpPr bwMode="auto">
              <a:xfrm>
                <a:off x="5450" y="3878"/>
                <a:ext cx="808" cy="957"/>
                <a:chOff x="7425" y="12313"/>
                <a:chExt cx="1803" cy="2210"/>
              </a:xfrm>
            </p:grpSpPr>
            <p:sp>
              <p:nvSpPr>
                <p:cNvPr id="1048599" name="Freeform 9"/>
                <p:cNvSpPr/>
                <p:nvPr/>
              </p:nvSpPr>
              <p:spPr bwMode="auto">
                <a:xfrm>
                  <a:off x="7425" y="12313"/>
                  <a:ext cx="1803" cy="2210"/>
                </a:xfrm>
                <a:custGeom>
                  <a:avLst/>
                  <a:ahLst/>
                  <a:cxnLst>
                    <a:cxn ang="0">
                      <a:pos x="375" y="776"/>
                    </a:cxn>
                    <a:cxn ang="0">
                      <a:pos x="420" y="611"/>
                    </a:cxn>
                    <a:cxn ang="0">
                      <a:pos x="375" y="416"/>
                    </a:cxn>
                    <a:cxn ang="0">
                      <a:pos x="465" y="356"/>
                    </a:cxn>
                    <a:cxn ang="0">
                      <a:pos x="375" y="71"/>
                    </a:cxn>
                    <a:cxn ang="0">
                      <a:pos x="615" y="116"/>
                    </a:cxn>
                    <a:cxn ang="0">
                      <a:pos x="1320" y="131"/>
                    </a:cxn>
                    <a:cxn ang="0">
                      <a:pos x="1260" y="206"/>
                    </a:cxn>
                    <a:cxn ang="0">
                      <a:pos x="1245" y="386"/>
                    </a:cxn>
                    <a:cxn ang="0">
                      <a:pos x="1005" y="536"/>
                    </a:cxn>
                    <a:cxn ang="0">
                      <a:pos x="1125" y="836"/>
                    </a:cxn>
                    <a:cxn ang="0">
                      <a:pos x="1215" y="926"/>
                    </a:cxn>
                    <a:cxn ang="0">
                      <a:pos x="1485" y="1016"/>
                    </a:cxn>
                    <a:cxn ang="0">
                      <a:pos x="1440" y="1211"/>
                    </a:cxn>
                    <a:cxn ang="0">
                      <a:pos x="1515" y="1271"/>
                    </a:cxn>
                    <a:cxn ang="0">
                      <a:pos x="1605" y="1436"/>
                    </a:cxn>
                    <a:cxn ang="0">
                      <a:pos x="1725" y="1631"/>
                    </a:cxn>
                    <a:cxn ang="0">
                      <a:pos x="1575" y="1601"/>
                    </a:cxn>
                    <a:cxn ang="0">
                      <a:pos x="1425" y="1661"/>
                    </a:cxn>
                    <a:cxn ang="0">
                      <a:pos x="1230" y="1751"/>
                    </a:cxn>
                    <a:cxn ang="0">
                      <a:pos x="1125" y="2006"/>
                    </a:cxn>
                    <a:cxn ang="0">
                      <a:pos x="1005" y="2036"/>
                    </a:cxn>
                    <a:cxn ang="0">
                      <a:pos x="960" y="2096"/>
                    </a:cxn>
                    <a:cxn ang="0">
                      <a:pos x="1185" y="2111"/>
                    </a:cxn>
                    <a:cxn ang="0">
                      <a:pos x="1275" y="2156"/>
                    </a:cxn>
                    <a:cxn ang="0">
                      <a:pos x="1245" y="2021"/>
                    </a:cxn>
                    <a:cxn ang="0">
                      <a:pos x="1290" y="2156"/>
                    </a:cxn>
                    <a:cxn ang="0">
                      <a:pos x="885" y="2021"/>
                    </a:cxn>
                    <a:cxn ang="0">
                      <a:pos x="795" y="2096"/>
                    </a:cxn>
                    <a:cxn ang="0">
                      <a:pos x="345" y="1976"/>
                    </a:cxn>
                    <a:cxn ang="0">
                      <a:pos x="285" y="1766"/>
                    </a:cxn>
                    <a:cxn ang="0">
                      <a:pos x="225" y="1601"/>
                    </a:cxn>
                    <a:cxn ang="0">
                      <a:pos x="150" y="1541"/>
                    </a:cxn>
                    <a:cxn ang="0">
                      <a:pos x="75" y="1106"/>
                    </a:cxn>
                    <a:cxn ang="0">
                      <a:pos x="0" y="1046"/>
                    </a:cxn>
                    <a:cxn ang="0">
                      <a:pos x="285" y="926"/>
                    </a:cxn>
                  </a:cxnLst>
                  <a:rect l="0" t="0" r="r" b="b"/>
                  <a:pathLst>
                    <a:path w="1802" h="2216">
                      <a:moveTo>
                        <a:pt x="225" y="791"/>
                      </a:moveTo>
                      <a:cubicBezTo>
                        <a:pt x="275" y="786"/>
                        <a:pt x="337" y="809"/>
                        <a:pt x="375" y="776"/>
                      </a:cubicBezTo>
                      <a:cubicBezTo>
                        <a:pt x="399" y="755"/>
                        <a:pt x="345" y="686"/>
                        <a:pt x="345" y="686"/>
                      </a:cubicBezTo>
                      <a:cubicBezTo>
                        <a:pt x="359" y="677"/>
                        <a:pt x="426" y="640"/>
                        <a:pt x="420" y="611"/>
                      </a:cubicBezTo>
                      <a:cubicBezTo>
                        <a:pt x="416" y="593"/>
                        <a:pt x="390" y="591"/>
                        <a:pt x="375" y="581"/>
                      </a:cubicBezTo>
                      <a:cubicBezTo>
                        <a:pt x="340" y="529"/>
                        <a:pt x="257" y="451"/>
                        <a:pt x="375" y="416"/>
                      </a:cubicBezTo>
                      <a:cubicBezTo>
                        <a:pt x="409" y="406"/>
                        <a:pt x="445" y="406"/>
                        <a:pt x="480" y="401"/>
                      </a:cubicBezTo>
                      <a:cubicBezTo>
                        <a:pt x="475" y="386"/>
                        <a:pt x="475" y="368"/>
                        <a:pt x="465" y="356"/>
                      </a:cubicBezTo>
                      <a:cubicBezTo>
                        <a:pt x="454" y="342"/>
                        <a:pt x="424" y="343"/>
                        <a:pt x="420" y="326"/>
                      </a:cubicBezTo>
                      <a:cubicBezTo>
                        <a:pt x="339" y="0"/>
                        <a:pt x="461" y="199"/>
                        <a:pt x="375" y="71"/>
                      </a:cubicBezTo>
                      <a:cubicBezTo>
                        <a:pt x="455" y="44"/>
                        <a:pt x="465" y="34"/>
                        <a:pt x="585" y="71"/>
                      </a:cubicBezTo>
                      <a:cubicBezTo>
                        <a:pt x="602" y="76"/>
                        <a:pt x="597" y="112"/>
                        <a:pt x="615" y="116"/>
                      </a:cubicBezTo>
                      <a:cubicBezTo>
                        <a:pt x="688" y="133"/>
                        <a:pt x="765" y="126"/>
                        <a:pt x="840" y="131"/>
                      </a:cubicBezTo>
                      <a:cubicBezTo>
                        <a:pt x="1015" y="96"/>
                        <a:pt x="1060" y="81"/>
                        <a:pt x="1320" y="131"/>
                      </a:cubicBezTo>
                      <a:cubicBezTo>
                        <a:pt x="1340" y="135"/>
                        <a:pt x="1318" y="175"/>
                        <a:pt x="1305" y="191"/>
                      </a:cubicBezTo>
                      <a:cubicBezTo>
                        <a:pt x="1295" y="203"/>
                        <a:pt x="1275" y="201"/>
                        <a:pt x="1260" y="206"/>
                      </a:cubicBezTo>
                      <a:cubicBezTo>
                        <a:pt x="1224" y="314"/>
                        <a:pt x="1260" y="179"/>
                        <a:pt x="1260" y="311"/>
                      </a:cubicBezTo>
                      <a:cubicBezTo>
                        <a:pt x="1260" y="336"/>
                        <a:pt x="1252" y="361"/>
                        <a:pt x="1245" y="386"/>
                      </a:cubicBezTo>
                      <a:cubicBezTo>
                        <a:pt x="1237" y="417"/>
                        <a:pt x="1241" y="458"/>
                        <a:pt x="1215" y="476"/>
                      </a:cubicBezTo>
                      <a:cubicBezTo>
                        <a:pt x="1140" y="526"/>
                        <a:pt x="1101" y="524"/>
                        <a:pt x="1005" y="536"/>
                      </a:cubicBezTo>
                      <a:cubicBezTo>
                        <a:pt x="1016" y="568"/>
                        <a:pt x="1042" y="593"/>
                        <a:pt x="1050" y="626"/>
                      </a:cubicBezTo>
                      <a:cubicBezTo>
                        <a:pt x="1081" y="748"/>
                        <a:pt x="1029" y="772"/>
                        <a:pt x="1125" y="836"/>
                      </a:cubicBezTo>
                      <a:cubicBezTo>
                        <a:pt x="1130" y="861"/>
                        <a:pt x="1122" y="893"/>
                        <a:pt x="1140" y="911"/>
                      </a:cubicBezTo>
                      <a:cubicBezTo>
                        <a:pt x="1158" y="929"/>
                        <a:pt x="1191" y="917"/>
                        <a:pt x="1215" y="926"/>
                      </a:cubicBezTo>
                      <a:cubicBezTo>
                        <a:pt x="1252" y="940"/>
                        <a:pt x="1267" y="991"/>
                        <a:pt x="1305" y="1001"/>
                      </a:cubicBezTo>
                      <a:cubicBezTo>
                        <a:pt x="1363" y="1017"/>
                        <a:pt x="1425" y="1011"/>
                        <a:pt x="1485" y="1016"/>
                      </a:cubicBezTo>
                      <a:cubicBezTo>
                        <a:pt x="1449" y="1124"/>
                        <a:pt x="1485" y="989"/>
                        <a:pt x="1485" y="1121"/>
                      </a:cubicBezTo>
                      <a:cubicBezTo>
                        <a:pt x="1485" y="1152"/>
                        <a:pt x="1455" y="1188"/>
                        <a:pt x="1440" y="1211"/>
                      </a:cubicBezTo>
                      <a:cubicBezTo>
                        <a:pt x="1445" y="1226"/>
                        <a:pt x="1443" y="1246"/>
                        <a:pt x="1455" y="1256"/>
                      </a:cubicBezTo>
                      <a:cubicBezTo>
                        <a:pt x="1471" y="1269"/>
                        <a:pt x="1496" y="1263"/>
                        <a:pt x="1515" y="1271"/>
                      </a:cubicBezTo>
                      <a:cubicBezTo>
                        <a:pt x="1532" y="1278"/>
                        <a:pt x="1545" y="1291"/>
                        <a:pt x="1560" y="1301"/>
                      </a:cubicBezTo>
                      <a:cubicBezTo>
                        <a:pt x="1629" y="1404"/>
                        <a:pt x="1631" y="1357"/>
                        <a:pt x="1605" y="1436"/>
                      </a:cubicBezTo>
                      <a:cubicBezTo>
                        <a:pt x="1674" y="1459"/>
                        <a:pt x="1738" y="1455"/>
                        <a:pt x="1800" y="1496"/>
                      </a:cubicBezTo>
                      <a:cubicBezTo>
                        <a:pt x="1784" y="1577"/>
                        <a:pt x="1802" y="1605"/>
                        <a:pt x="1725" y="1631"/>
                      </a:cubicBezTo>
                      <a:cubicBezTo>
                        <a:pt x="1690" y="1626"/>
                        <a:pt x="1655" y="1623"/>
                        <a:pt x="1620" y="1616"/>
                      </a:cubicBezTo>
                      <a:cubicBezTo>
                        <a:pt x="1604" y="1613"/>
                        <a:pt x="1591" y="1598"/>
                        <a:pt x="1575" y="1601"/>
                      </a:cubicBezTo>
                      <a:cubicBezTo>
                        <a:pt x="1557" y="1604"/>
                        <a:pt x="1546" y="1623"/>
                        <a:pt x="1530" y="1631"/>
                      </a:cubicBezTo>
                      <a:cubicBezTo>
                        <a:pt x="1508" y="1642"/>
                        <a:pt x="1444" y="1656"/>
                        <a:pt x="1425" y="1661"/>
                      </a:cubicBezTo>
                      <a:cubicBezTo>
                        <a:pt x="1336" y="1651"/>
                        <a:pt x="1268" y="1625"/>
                        <a:pt x="1185" y="1646"/>
                      </a:cubicBezTo>
                      <a:cubicBezTo>
                        <a:pt x="1162" y="1715"/>
                        <a:pt x="1159" y="1727"/>
                        <a:pt x="1230" y="1751"/>
                      </a:cubicBezTo>
                      <a:cubicBezTo>
                        <a:pt x="1290" y="1841"/>
                        <a:pt x="1294" y="1898"/>
                        <a:pt x="1200" y="1961"/>
                      </a:cubicBezTo>
                      <a:cubicBezTo>
                        <a:pt x="1276" y="1980"/>
                        <a:pt x="1345" y="1988"/>
                        <a:pt x="1125" y="2006"/>
                      </a:cubicBezTo>
                      <a:cubicBezTo>
                        <a:pt x="1109" y="2007"/>
                        <a:pt x="1095" y="1996"/>
                        <a:pt x="1080" y="1991"/>
                      </a:cubicBezTo>
                      <a:cubicBezTo>
                        <a:pt x="1055" y="2006"/>
                        <a:pt x="1034" y="2033"/>
                        <a:pt x="1005" y="2036"/>
                      </a:cubicBezTo>
                      <a:cubicBezTo>
                        <a:pt x="978" y="2039"/>
                        <a:pt x="946" y="1984"/>
                        <a:pt x="930" y="2006"/>
                      </a:cubicBezTo>
                      <a:cubicBezTo>
                        <a:pt x="911" y="2031"/>
                        <a:pt x="929" y="2088"/>
                        <a:pt x="960" y="2096"/>
                      </a:cubicBezTo>
                      <a:cubicBezTo>
                        <a:pt x="1059" y="2121"/>
                        <a:pt x="1000" y="2108"/>
                        <a:pt x="1140" y="2126"/>
                      </a:cubicBezTo>
                      <a:cubicBezTo>
                        <a:pt x="1155" y="2121"/>
                        <a:pt x="1169" y="2111"/>
                        <a:pt x="1185" y="2111"/>
                      </a:cubicBezTo>
                      <a:cubicBezTo>
                        <a:pt x="1235" y="2111"/>
                        <a:pt x="1272" y="2183"/>
                        <a:pt x="1305" y="2216"/>
                      </a:cubicBezTo>
                      <a:cubicBezTo>
                        <a:pt x="1335" y="2126"/>
                        <a:pt x="1325" y="2206"/>
                        <a:pt x="1275" y="2156"/>
                      </a:cubicBezTo>
                      <a:cubicBezTo>
                        <a:pt x="1250" y="2131"/>
                        <a:pt x="1215" y="2066"/>
                        <a:pt x="1215" y="2066"/>
                      </a:cubicBezTo>
                      <a:cubicBezTo>
                        <a:pt x="1225" y="2051"/>
                        <a:pt x="1228" y="2015"/>
                        <a:pt x="1245" y="2021"/>
                      </a:cubicBezTo>
                      <a:cubicBezTo>
                        <a:pt x="1282" y="2033"/>
                        <a:pt x="1248" y="2129"/>
                        <a:pt x="1245" y="2141"/>
                      </a:cubicBezTo>
                      <a:cubicBezTo>
                        <a:pt x="1260" y="2146"/>
                        <a:pt x="1306" y="2156"/>
                        <a:pt x="1290" y="2156"/>
                      </a:cubicBezTo>
                      <a:cubicBezTo>
                        <a:pt x="1228" y="2156"/>
                        <a:pt x="1027" y="2116"/>
                        <a:pt x="975" y="2081"/>
                      </a:cubicBezTo>
                      <a:cubicBezTo>
                        <a:pt x="945" y="2061"/>
                        <a:pt x="885" y="2021"/>
                        <a:pt x="885" y="2021"/>
                      </a:cubicBezTo>
                      <a:cubicBezTo>
                        <a:pt x="860" y="2026"/>
                        <a:pt x="830" y="2020"/>
                        <a:pt x="810" y="2036"/>
                      </a:cubicBezTo>
                      <a:cubicBezTo>
                        <a:pt x="794" y="2049"/>
                        <a:pt x="815" y="2090"/>
                        <a:pt x="795" y="2096"/>
                      </a:cubicBezTo>
                      <a:cubicBezTo>
                        <a:pt x="718" y="2119"/>
                        <a:pt x="635" y="2106"/>
                        <a:pt x="555" y="2111"/>
                      </a:cubicBezTo>
                      <a:cubicBezTo>
                        <a:pt x="423" y="2095"/>
                        <a:pt x="387" y="2103"/>
                        <a:pt x="345" y="1976"/>
                      </a:cubicBezTo>
                      <a:cubicBezTo>
                        <a:pt x="340" y="1921"/>
                        <a:pt x="345" y="1864"/>
                        <a:pt x="330" y="1811"/>
                      </a:cubicBezTo>
                      <a:cubicBezTo>
                        <a:pt x="324" y="1791"/>
                        <a:pt x="297" y="1784"/>
                        <a:pt x="285" y="1766"/>
                      </a:cubicBezTo>
                      <a:cubicBezTo>
                        <a:pt x="276" y="1753"/>
                        <a:pt x="275" y="1736"/>
                        <a:pt x="270" y="1721"/>
                      </a:cubicBezTo>
                      <a:cubicBezTo>
                        <a:pt x="294" y="1648"/>
                        <a:pt x="288" y="1643"/>
                        <a:pt x="225" y="1601"/>
                      </a:cubicBezTo>
                      <a:cubicBezTo>
                        <a:pt x="215" y="1586"/>
                        <a:pt x="209" y="1567"/>
                        <a:pt x="195" y="1556"/>
                      </a:cubicBezTo>
                      <a:cubicBezTo>
                        <a:pt x="183" y="1546"/>
                        <a:pt x="161" y="1552"/>
                        <a:pt x="150" y="1541"/>
                      </a:cubicBezTo>
                      <a:cubicBezTo>
                        <a:pt x="125" y="1516"/>
                        <a:pt x="90" y="1451"/>
                        <a:pt x="90" y="1451"/>
                      </a:cubicBezTo>
                      <a:cubicBezTo>
                        <a:pt x="85" y="1336"/>
                        <a:pt x="94" y="1220"/>
                        <a:pt x="75" y="1106"/>
                      </a:cubicBezTo>
                      <a:cubicBezTo>
                        <a:pt x="72" y="1090"/>
                        <a:pt x="42" y="1101"/>
                        <a:pt x="30" y="1091"/>
                      </a:cubicBezTo>
                      <a:cubicBezTo>
                        <a:pt x="16" y="1080"/>
                        <a:pt x="10" y="1061"/>
                        <a:pt x="0" y="1046"/>
                      </a:cubicBezTo>
                      <a:cubicBezTo>
                        <a:pt x="60" y="957"/>
                        <a:pt x="124" y="982"/>
                        <a:pt x="240" y="971"/>
                      </a:cubicBezTo>
                      <a:cubicBezTo>
                        <a:pt x="255" y="956"/>
                        <a:pt x="278" y="946"/>
                        <a:pt x="285" y="926"/>
                      </a:cubicBezTo>
                      <a:cubicBezTo>
                        <a:pt x="290" y="911"/>
                        <a:pt x="233" y="815"/>
                        <a:pt x="225" y="791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8100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p>
                  <a:endParaRPr lang="en-US">
                    <a:cs typeface="+mn-cs"/>
                  </a:endParaRPr>
                </a:p>
              </p:txBody>
            </p:sp>
            <p:sp>
              <p:nvSpPr>
                <p:cNvPr id="1048600" name="Freeform 10"/>
                <p:cNvSpPr/>
                <p:nvPr/>
              </p:nvSpPr>
              <p:spPr bwMode="auto">
                <a:xfrm>
                  <a:off x="8316" y="14125"/>
                  <a:ext cx="438" cy="324"/>
                </a:xfrm>
                <a:custGeom>
                  <a:avLst/>
                  <a:ahLst/>
                  <a:cxnLst>
                    <a:cxn ang="0">
                      <a:pos x="360" y="0"/>
                    </a:cxn>
                    <a:cxn ang="0">
                      <a:pos x="390" y="75"/>
                    </a:cxn>
                    <a:cxn ang="0">
                      <a:pos x="360" y="120"/>
                    </a:cxn>
                    <a:cxn ang="0">
                      <a:pos x="435" y="210"/>
                    </a:cxn>
                    <a:cxn ang="0">
                      <a:pos x="420" y="300"/>
                    </a:cxn>
                    <a:cxn ang="0">
                      <a:pos x="330" y="330"/>
                    </a:cxn>
                    <a:cxn ang="0">
                      <a:pos x="135" y="300"/>
                    </a:cxn>
                    <a:cxn ang="0">
                      <a:pos x="90" y="270"/>
                    </a:cxn>
                    <a:cxn ang="0">
                      <a:pos x="0" y="240"/>
                    </a:cxn>
                  </a:cxnLst>
                  <a:rect l="0" t="0" r="r" b="b"/>
                  <a:pathLst>
                    <a:path w="440" h="330">
                      <a:moveTo>
                        <a:pt x="360" y="0"/>
                      </a:moveTo>
                      <a:cubicBezTo>
                        <a:pt x="370" y="25"/>
                        <a:pt x="390" y="48"/>
                        <a:pt x="390" y="75"/>
                      </a:cubicBezTo>
                      <a:cubicBezTo>
                        <a:pt x="390" y="93"/>
                        <a:pt x="363" y="102"/>
                        <a:pt x="360" y="120"/>
                      </a:cubicBezTo>
                      <a:cubicBezTo>
                        <a:pt x="352" y="166"/>
                        <a:pt x="411" y="192"/>
                        <a:pt x="435" y="210"/>
                      </a:cubicBezTo>
                      <a:cubicBezTo>
                        <a:pt x="430" y="240"/>
                        <a:pt x="440" y="277"/>
                        <a:pt x="420" y="300"/>
                      </a:cubicBezTo>
                      <a:cubicBezTo>
                        <a:pt x="399" y="324"/>
                        <a:pt x="330" y="330"/>
                        <a:pt x="330" y="330"/>
                      </a:cubicBezTo>
                      <a:cubicBezTo>
                        <a:pt x="287" y="326"/>
                        <a:pt x="189" y="327"/>
                        <a:pt x="135" y="300"/>
                      </a:cubicBezTo>
                      <a:cubicBezTo>
                        <a:pt x="119" y="292"/>
                        <a:pt x="106" y="277"/>
                        <a:pt x="90" y="270"/>
                      </a:cubicBezTo>
                      <a:cubicBezTo>
                        <a:pt x="61" y="257"/>
                        <a:pt x="0" y="240"/>
                        <a:pt x="0" y="240"/>
                      </a:cubicBezTo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8100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p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048601" name="Freeform 11"/>
              <p:cNvSpPr/>
              <p:nvPr/>
            </p:nvSpPr>
            <p:spPr bwMode="auto">
              <a:xfrm>
                <a:off x="3758" y="5278"/>
                <a:ext cx="896" cy="614"/>
              </a:xfrm>
              <a:custGeom>
                <a:avLst/>
                <a:gdLst>
                  <a:gd name="T0" fmla="*/ 0 w 1510"/>
                  <a:gd name="T1" fmla="*/ 1 h 1026"/>
                  <a:gd name="T2" fmla="*/ 1 w 1510"/>
                  <a:gd name="T3" fmla="*/ 1 h 1026"/>
                  <a:gd name="T4" fmla="*/ 1 w 1510"/>
                  <a:gd name="T5" fmla="*/ 1 h 1026"/>
                  <a:gd name="T6" fmla="*/ 1 w 1510"/>
                  <a:gd name="T7" fmla="*/ 1 h 1026"/>
                  <a:gd name="T8" fmla="*/ 1 w 1510"/>
                  <a:gd name="T9" fmla="*/ 1 h 1026"/>
                  <a:gd name="T10" fmla="*/ 1 w 1510"/>
                  <a:gd name="T11" fmla="*/ 1 h 1026"/>
                  <a:gd name="T12" fmla="*/ 1 w 1510"/>
                  <a:gd name="T13" fmla="*/ 1 h 1026"/>
                  <a:gd name="T14" fmla="*/ 1 w 1510"/>
                  <a:gd name="T15" fmla="*/ 1 h 1026"/>
                  <a:gd name="T16" fmla="*/ 1 w 1510"/>
                  <a:gd name="T17" fmla="*/ 1 h 1026"/>
                  <a:gd name="T18" fmla="*/ 1 w 1510"/>
                  <a:gd name="T19" fmla="*/ 1 h 1026"/>
                  <a:gd name="T20" fmla="*/ 1 w 1510"/>
                  <a:gd name="T21" fmla="*/ 1 h 1026"/>
                  <a:gd name="T22" fmla="*/ 1 w 1510"/>
                  <a:gd name="T23" fmla="*/ 1 h 1026"/>
                  <a:gd name="T24" fmla="*/ 1 w 1510"/>
                  <a:gd name="T25" fmla="*/ 1 h 1026"/>
                  <a:gd name="T26" fmla="*/ 1 w 1510"/>
                  <a:gd name="T27" fmla="*/ 1 h 1026"/>
                  <a:gd name="T28" fmla="*/ 1 w 1510"/>
                  <a:gd name="T29" fmla="*/ 1 h 1026"/>
                  <a:gd name="T30" fmla="*/ 1 w 1510"/>
                  <a:gd name="T31" fmla="*/ 1 h 1026"/>
                  <a:gd name="T32" fmla="*/ 1 w 1510"/>
                  <a:gd name="T33" fmla="*/ 1 h 1026"/>
                  <a:gd name="T34" fmla="*/ 1 w 1510"/>
                  <a:gd name="T35" fmla="*/ 1 h 1026"/>
                  <a:gd name="T36" fmla="*/ 1 w 1510"/>
                  <a:gd name="T37" fmla="*/ 1 h 1026"/>
                  <a:gd name="T38" fmla="*/ 1 w 1510"/>
                  <a:gd name="T39" fmla="*/ 1 h 1026"/>
                  <a:gd name="T40" fmla="*/ 1 w 1510"/>
                  <a:gd name="T41" fmla="*/ 1 h 1026"/>
                  <a:gd name="T42" fmla="*/ 1 w 1510"/>
                  <a:gd name="T43" fmla="*/ 1 h 1026"/>
                  <a:gd name="T44" fmla="*/ 1 w 1510"/>
                  <a:gd name="T45" fmla="*/ 1 h 1026"/>
                  <a:gd name="T46" fmla="*/ 1 w 1510"/>
                  <a:gd name="T47" fmla="*/ 1 h 1026"/>
                  <a:gd name="T48" fmla="*/ 1 w 1510"/>
                  <a:gd name="T49" fmla="*/ 1 h 1026"/>
                  <a:gd name="T50" fmla="*/ 1 w 1510"/>
                  <a:gd name="T51" fmla="*/ 1 h 1026"/>
                  <a:gd name="T52" fmla="*/ 1 w 1510"/>
                  <a:gd name="T53" fmla="*/ 1 h 1026"/>
                  <a:gd name="T54" fmla="*/ 1 w 1510"/>
                  <a:gd name="T55" fmla="*/ 1 h 1026"/>
                  <a:gd name="T56" fmla="*/ 1 w 1510"/>
                  <a:gd name="T57" fmla="*/ 1 h 1026"/>
                  <a:gd name="T58" fmla="*/ 1 w 1510"/>
                  <a:gd name="T59" fmla="*/ 1 h 1026"/>
                  <a:gd name="T60" fmla="*/ 1 w 1510"/>
                  <a:gd name="T61" fmla="*/ 1 h 1026"/>
                  <a:gd name="T62" fmla="*/ 1 w 1510"/>
                  <a:gd name="T63" fmla="*/ 1 h 1026"/>
                  <a:gd name="T64" fmla="*/ 1 w 1510"/>
                  <a:gd name="T65" fmla="*/ 1 h 1026"/>
                  <a:gd name="T66" fmla="*/ 1 w 1510"/>
                  <a:gd name="T67" fmla="*/ 1 h 1026"/>
                  <a:gd name="T68" fmla="*/ 1 w 1510"/>
                  <a:gd name="T69" fmla="*/ 1 h 1026"/>
                  <a:gd name="T70" fmla="*/ 1 w 1510"/>
                  <a:gd name="T71" fmla="*/ 1 h 1026"/>
                  <a:gd name="T72" fmla="*/ 1 w 1510"/>
                  <a:gd name="T73" fmla="*/ 1 h 1026"/>
                  <a:gd name="T74" fmla="*/ 1 w 1510"/>
                  <a:gd name="T75" fmla="*/ 1 h 1026"/>
                  <a:gd name="T76" fmla="*/ 1 w 1510"/>
                  <a:gd name="T77" fmla="*/ 1 h 1026"/>
                  <a:gd name="T78" fmla="*/ 1 w 1510"/>
                  <a:gd name="T79" fmla="*/ 1 h 1026"/>
                  <a:gd name="T80" fmla="*/ 1 w 1510"/>
                  <a:gd name="T81" fmla="*/ 1 h 1026"/>
                  <a:gd name="T82" fmla="*/ 1 w 1510"/>
                  <a:gd name="T83" fmla="*/ 1 h 1026"/>
                  <a:gd name="T84" fmla="*/ 1 w 1510"/>
                  <a:gd name="T85" fmla="*/ 1 h 1026"/>
                  <a:gd name="T86" fmla="*/ 0 w 1510"/>
                  <a:gd name="T87" fmla="*/ 1 h 102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10"/>
                  <a:gd name="T133" fmla="*/ 0 h 1026"/>
                  <a:gd name="T134" fmla="*/ 1510 w 1510"/>
                  <a:gd name="T135" fmla="*/ 1026 h 102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10" h="1026">
                    <a:moveTo>
                      <a:pt x="0" y="456"/>
                    </a:moveTo>
                    <a:cubicBezTo>
                      <a:pt x="32" y="359"/>
                      <a:pt x="54" y="380"/>
                      <a:pt x="150" y="396"/>
                    </a:cubicBezTo>
                    <a:cubicBezTo>
                      <a:pt x="185" y="391"/>
                      <a:pt x="223" y="395"/>
                      <a:pt x="255" y="381"/>
                    </a:cubicBezTo>
                    <a:cubicBezTo>
                      <a:pt x="271" y="374"/>
                      <a:pt x="270" y="346"/>
                      <a:pt x="285" y="336"/>
                    </a:cubicBezTo>
                    <a:cubicBezTo>
                      <a:pt x="309" y="321"/>
                      <a:pt x="400" y="300"/>
                      <a:pt x="435" y="291"/>
                    </a:cubicBezTo>
                    <a:cubicBezTo>
                      <a:pt x="465" y="246"/>
                      <a:pt x="495" y="201"/>
                      <a:pt x="525" y="156"/>
                    </a:cubicBezTo>
                    <a:cubicBezTo>
                      <a:pt x="534" y="143"/>
                      <a:pt x="529" y="122"/>
                      <a:pt x="540" y="111"/>
                    </a:cubicBezTo>
                    <a:cubicBezTo>
                      <a:pt x="551" y="100"/>
                      <a:pt x="570" y="101"/>
                      <a:pt x="585" y="96"/>
                    </a:cubicBezTo>
                    <a:cubicBezTo>
                      <a:pt x="649" y="0"/>
                      <a:pt x="683" y="38"/>
                      <a:pt x="810" y="51"/>
                    </a:cubicBezTo>
                    <a:cubicBezTo>
                      <a:pt x="825" y="56"/>
                      <a:pt x="845" y="54"/>
                      <a:pt x="855" y="66"/>
                    </a:cubicBezTo>
                    <a:cubicBezTo>
                      <a:pt x="878" y="94"/>
                      <a:pt x="873" y="136"/>
                      <a:pt x="885" y="171"/>
                    </a:cubicBezTo>
                    <a:cubicBezTo>
                      <a:pt x="910" y="166"/>
                      <a:pt x="935" y="149"/>
                      <a:pt x="960" y="156"/>
                    </a:cubicBezTo>
                    <a:cubicBezTo>
                      <a:pt x="998" y="167"/>
                      <a:pt x="995" y="262"/>
                      <a:pt x="1005" y="276"/>
                    </a:cubicBezTo>
                    <a:cubicBezTo>
                      <a:pt x="1009" y="282"/>
                      <a:pt x="1095" y="302"/>
                      <a:pt x="1110" y="306"/>
                    </a:cubicBezTo>
                    <a:cubicBezTo>
                      <a:pt x="1104" y="346"/>
                      <a:pt x="1079" y="436"/>
                      <a:pt x="1110" y="456"/>
                    </a:cubicBezTo>
                    <a:cubicBezTo>
                      <a:pt x="1131" y="470"/>
                      <a:pt x="1160" y="466"/>
                      <a:pt x="1185" y="471"/>
                    </a:cubicBezTo>
                    <a:cubicBezTo>
                      <a:pt x="1243" y="558"/>
                      <a:pt x="1294" y="537"/>
                      <a:pt x="1380" y="561"/>
                    </a:cubicBezTo>
                    <a:cubicBezTo>
                      <a:pt x="1411" y="569"/>
                      <a:pt x="1470" y="591"/>
                      <a:pt x="1470" y="591"/>
                    </a:cubicBezTo>
                    <a:cubicBezTo>
                      <a:pt x="1480" y="621"/>
                      <a:pt x="1490" y="651"/>
                      <a:pt x="1500" y="681"/>
                    </a:cubicBezTo>
                    <a:cubicBezTo>
                      <a:pt x="1510" y="711"/>
                      <a:pt x="1410" y="711"/>
                      <a:pt x="1410" y="711"/>
                    </a:cubicBezTo>
                    <a:cubicBezTo>
                      <a:pt x="1405" y="726"/>
                      <a:pt x="1402" y="742"/>
                      <a:pt x="1395" y="756"/>
                    </a:cubicBezTo>
                    <a:cubicBezTo>
                      <a:pt x="1387" y="772"/>
                      <a:pt x="1361" y="784"/>
                      <a:pt x="1365" y="801"/>
                    </a:cubicBezTo>
                    <a:cubicBezTo>
                      <a:pt x="1369" y="816"/>
                      <a:pt x="1396" y="809"/>
                      <a:pt x="1410" y="816"/>
                    </a:cubicBezTo>
                    <a:cubicBezTo>
                      <a:pt x="1426" y="824"/>
                      <a:pt x="1440" y="836"/>
                      <a:pt x="1455" y="846"/>
                    </a:cubicBezTo>
                    <a:cubicBezTo>
                      <a:pt x="1462" y="881"/>
                      <a:pt x="1505" y="976"/>
                      <a:pt x="1470" y="1011"/>
                    </a:cubicBezTo>
                    <a:cubicBezTo>
                      <a:pt x="1459" y="1022"/>
                      <a:pt x="1440" y="1021"/>
                      <a:pt x="1425" y="1026"/>
                    </a:cubicBezTo>
                    <a:cubicBezTo>
                      <a:pt x="1390" y="1021"/>
                      <a:pt x="1354" y="1021"/>
                      <a:pt x="1320" y="1011"/>
                    </a:cubicBezTo>
                    <a:cubicBezTo>
                      <a:pt x="1288" y="1001"/>
                      <a:pt x="1262" y="977"/>
                      <a:pt x="1230" y="966"/>
                    </a:cubicBezTo>
                    <a:cubicBezTo>
                      <a:pt x="1215" y="971"/>
                      <a:pt x="1199" y="974"/>
                      <a:pt x="1185" y="981"/>
                    </a:cubicBezTo>
                    <a:cubicBezTo>
                      <a:pt x="1169" y="989"/>
                      <a:pt x="1158" y="1008"/>
                      <a:pt x="1140" y="1011"/>
                    </a:cubicBezTo>
                    <a:cubicBezTo>
                      <a:pt x="1085" y="1019"/>
                      <a:pt x="974" y="950"/>
                      <a:pt x="945" y="921"/>
                    </a:cubicBezTo>
                    <a:cubicBezTo>
                      <a:pt x="930" y="906"/>
                      <a:pt x="919" y="886"/>
                      <a:pt x="900" y="876"/>
                    </a:cubicBezTo>
                    <a:cubicBezTo>
                      <a:pt x="872" y="861"/>
                      <a:pt x="840" y="856"/>
                      <a:pt x="810" y="846"/>
                    </a:cubicBezTo>
                    <a:cubicBezTo>
                      <a:pt x="776" y="835"/>
                      <a:pt x="756" y="790"/>
                      <a:pt x="720" y="786"/>
                    </a:cubicBezTo>
                    <a:cubicBezTo>
                      <a:pt x="680" y="781"/>
                      <a:pt x="640" y="776"/>
                      <a:pt x="600" y="771"/>
                    </a:cubicBezTo>
                    <a:cubicBezTo>
                      <a:pt x="528" y="663"/>
                      <a:pt x="630" y="796"/>
                      <a:pt x="480" y="696"/>
                    </a:cubicBezTo>
                    <a:cubicBezTo>
                      <a:pt x="465" y="686"/>
                      <a:pt x="453" y="669"/>
                      <a:pt x="435" y="666"/>
                    </a:cubicBezTo>
                    <a:cubicBezTo>
                      <a:pt x="371" y="654"/>
                      <a:pt x="305" y="656"/>
                      <a:pt x="240" y="651"/>
                    </a:cubicBezTo>
                    <a:cubicBezTo>
                      <a:pt x="210" y="656"/>
                      <a:pt x="180" y="659"/>
                      <a:pt x="150" y="666"/>
                    </a:cubicBezTo>
                    <a:cubicBezTo>
                      <a:pt x="135" y="669"/>
                      <a:pt x="118" y="690"/>
                      <a:pt x="105" y="681"/>
                    </a:cubicBezTo>
                    <a:cubicBezTo>
                      <a:pt x="89" y="669"/>
                      <a:pt x="96" y="641"/>
                      <a:pt x="90" y="621"/>
                    </a:cubicBezTo>
                    <a:cubicBezTo>
                      <a:pt x="57" y="506"/>
                      <a:pt x="98" y="649"/>
                      <a:pt x="45" y="531"/>
                    </a:cubicBezTo>
                    <a:cubicBezTo>
                      <a:pt x="32" y="502"/>
                      <a:pt x="15" y="441"/>
                      <a:pt x="15" y="441"/>
                    </a:cubicBezTo>
                    <a:cubicBezTo>
                      <a:pt x="81" y="419"/>
                      <a:pt x="74" y="419"/>
                      <a:pt x="0" y="456"/>
                    </a:cubicBez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602" name="Freeform 12"/>
              <p:cNvSpPr/>
              <p:nvPr/>
            </p:nvSpPr>
            <p:spPr bwMode="auto">
              <a:xfrm>
                <a:off x="5931" y="5832"/>
                <a:ext cx="842" cy="1128"/>
              </a:xfrm>
              <a:custGeom>
                <a:avLst/>
                <a:gdLst>
                  <a:gd name="T0" fmla="*/ 1 w 1341"/>
                  <a:gd name="T1" fmla="*/ 3 h 1486"/>
                  <a:gd name="T2" fmla="*/ 1 w 1341"/>
                  <a:gd name="T3" fmla="*/ 3 h 1486"/>
                  <a:gd name="T4" fmla="*/ 1 w 1341"/>
                  <a:gd name="T5" fmla="*/ 4 h 1486"/>
                  <a:gd name="T6" fmla="*/ 1 w 1341"/>
                  <a:gd name="T7" fmla="*/ 2 h 1486"/>
                  <a:gd name="T8" fmla="*/ 1 w 1341"/>
                  <a:gd name="T9" fmla="*/ 2 h 1486"/>
                  <a:gd name="T10" fmla="*/ 1 w 1341"/>
                  <a:gd name="T11" fmla="*/ 2 h 1486"/>
                  <a:gd name="T12" fmla="*/ 1 w 1341"/>
                  <a:gd name="T13" fmla="*/ 2 h 1486"/>
                  <a:gd name="T14" fmla="*/ 1 w 1341"/>
                  <a:gd name="T15" fmla="*/ 2 h 1486"/>
                  <a:gd name="T16" fmla="*/ 1 w 1341"/>
                  <a:gd name="T17" fmla="*/ 2 h 1486"/>
                  <a:gd name="T18" fmla="*/ 1 w 1341"/>
                  <a:gd name="T19" fmla="*/ 2 h 1486"/>
                  <a:gd name="T20" fmla="*/ 1 w 1341"/>
                  <a:gd name="T21" fmla="*/ 2 h 1486"/>
                  <a:gd name="T22" fmla="*/ 1 w 1341"/>
                  <a:gd name="T23" fmla="*/ 2 h 1486"/>
                  <a:gd name="T24" fmla="*/ 1 w 1341"/>
                  <a:gd name="T25" fmla="*/ 4 h 1486"/>
                  <a:gd name="T26" fmla="*/ 2 w 1341"/>
                  <a:gd name="T27" fmla="*/ 6 h 1486"/>
                  <a:gd name="T28" fmla="*/ 2 w 1341"/>
                  <a:gd name="T29" fmla="*/ 8 h 1486"/>
                  <a:gd name="T30" fmla="*/ 2 w 1341"/>
                  <a:gd name="T31" fmla="*/ 10 h 1486"/>
                  <a:gd name="T32" fmla="*/ 2 w 1341"/>
                  <a:gd name="T33" fmla="*/ 11 h 1486"/>
                  <a:gd name="T34" fmla="*/ 2 w 1341"/>
                  <a:gd name="T35" fmla="*/ 11 h 1486"/>
                  <a:gd name="T36" fmla="*/ 2 w 1341"/>
                  <a:gd name="T37" fmla="*/ 13 h 1486"/>
                  <a:gd name="T38" fmla="*/ 2 w 1341"/>
                  <a:gd name="T39" fmla="*/ 16 h 1486"/>
                  <a:gd name="T40" fmla="*/ 2 w 1341"/>
                  <a:gd name="T41" fmla="*/ 17 h 1486"/>
                  <a:gd name="T42" fmla="*/ 2 w 1341"/>
                  <a:gd name="T43" fmla="*/ 19 h 1486"/>
                  <a:gd name="T44" fmla="*/ 2 w 1341"/>
                  <a:gd name="T45" fmla="*/ 22 h 1486"/>
                  <a:gd name="T46" fmla="*/ 2 w 1341"/>
                  <a:gd name="T47" fmla="*/ 28 h 1486"/>
                  <a:gd name="T48" fmla="*/ 2 w 1341"/>
                  <a:gd name="T49" fmla="*/ 30 h 1486"/>
                  <a:gd name="T50" fmla="*/ 1 w 1341"/>
                  <a:gd name="T51" fmla="*/ 29 h 1486"/>
                  <a:gd name="T52" fmla="*/ 1 w 1341"/>
                  <a:gd name="T53" fmla="*/ 28 h 1486"/>
                  <a:gd name="T54" fmla="*/ 1 w 1341"/>
                  <a:gd name="T55" fmla="*/ 27 h 1486"/>
                  <a:gd name="T56" fmla="*/ 1 w 1341"/>
                  <a:gd name="T57" fmla="*/ 27 h 1486"/>
                  <a:gd name="T58" fmla="*/ 1 w 1341"/>
                  <a:gd name="T59" fmla="*/ 25 h 1486"/>
                  <a:gd name="T60" fmla="*/ 1 w 1341"/>
                  <a:gd name="T61" fmla="*/ 25 h 1486"/>
                  <a:gd name="T62" fmla="*/ 1 w 1341"/>
                  <a:gd name="T63" fmla="*/ 23 h 1486"/>
                  <a:gd name="T64" fmla="*/ 1 w 1341"/>
                  <a:gd name="T65" fmla="*/ 21 h 1486"/>
                  <a:gd name="T66" fmla="*/ 1 w 1341"/>
                  <a:gd name="T67" fmla="*/ 17 h 1486"/>
                  <a:gd name="T68" fmla="*/ 1 w 1341"/>
                  <a:gd name="T69" fmla="*/ 15 h 1486"/>
                  <a:gd name="T70" fmla="*/ 1 w 1341"/>
                  <a:gd name="T71" fmla="*/ 14 h 1486"/>
                  <a:gd name="T72" fmla="*/ 1 w 1341"/>
                  <a:gd name="T73" fmla="*/ 14 h 1486"/>
                  <a:gd name="T74" fmla="*/ 1 w 1341"/>
                  <a:gd name="T75" fmla="*/ 13 h 1486"/>
                  <a:gd name="T76" fmla="*/ 1 w 1341"/>
                  <a:gd name="T77" fmla="*/ 14 h 1486"/>
                  <a:gd name="T78" fmla="*/ 1 w 1341"/>
                  <a:gd name="T79" fmla="*/ 14 h 1486"/>
                  <a:gd name="T80" fmla="*/ 1 w 1341"/>
                  <a:gd name="T81" fmla="*/ 13 h 1486"/>
                  <a:gd name="T82" fmla="*/ 0 w 1341"/>
                  <a:gd name="T83" fmla="*/ 11 h 1486"/>
                  <a:gd name="T84" fmla="*/ 1 w 1341"/>
                  <a:gd name="T85" fmla="*/ 10 h 1486"/>
                  <a:gd name="T86" fmla="*/ 1 w 1341"/>
                  <a:gd name="T87" fmla="*/ 8 h 1486"/>
                  <a:gd name="T88" fmla="*/ 1 w 1341"/>
                  <a:gd name="T89" fmla="*/ 8 h 1486"/>
                  <a:gd name="T90" fmla="*/ 1 w 1341"/>
                  <a:gd name="T91" fmla="*/ 6 h 1486"/>
                  <a:gd name="T92" fmla="*/ 1 w 1341"/>
                  <a:gd name="T93" fmla="*/ 6 h 1486"/>
                  <a:gd name="T94" fmla="*/ 1 w 1341"/>
                  <a:gd name="T95" fmla="*/ 5 h 1486"/>
                  <a:gd name="T96" fmla="*/ 1 w 1341"/>
                  <a:gd name="T97" fmla="*/ 4 h 1486"/>
                  <a:gd name="T98" fmla="*/ 1 w 1341"/>
                  <a:gd name="T99" fmla="*/ 2 h 1486"/>
                  <a:gd name="T100" fmla="*/ 1 w 1341"/>
                  <a:gd name="T101" fmla="*/ 2 h 1486"/>
                  <a:gd name="T102" fmla="*/ 1 w 1341"/>
                  <a:gd name="T103" fmla="*/ 2 h 1486"/>
                  <a:gd name="T104" fmla="*/ 1 w 1341"/>
                  <a:gd name="T105" fmla="*/ 2 h 1486"/>
                  <a:gd name="T106" fmla="*/ 1 w 1341"/>
                  <a:gd name="T107" fmla="*/ 2 h 148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341"/>
                  <a:gd name="T163" fmla="*/ 0 h 1486"/>
                  <a:gd name="T164" fmla="*/ 1341 w 1341"/>
                  <a:gd name="T165" fmla="*/ 1486 h 148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341" h="1486">
                    <a:moveTo>
                      <a:pt x="112" y="115"/>
                    </a:moveTo>
                    <a:cubicBezTo>
                      <a:pt x="129" y="119"/>
                      <a:pt x="148" y="118"/>
                      <a:pt x="162" y="127"/>
                    </a:cubicBezTo>
                    <a:cubicBezTo>
                      <a:pt x="228" y="171"/>
                      <a:pt x="134" y="177"/>
                      <a:pt x="236" y="152"/>
                    </a:cubicBezTo>
                    <a:cubicBezTo>
                      <a:pt x="197" y="94"/>
                      <a:pt x="205" y="91"/>
                      <a:pt x="261" y="53"/>
                    </a:cubicBezTo>
                    <a:cubicBezTo>
                      <a:pt x="282" y="57"/>
                      <a:pt x="303" y="58"/>
                      <a:pt x="323" y="65"/>
                    </a:cubicBezTo>
                    <a:cubicBezTo>
                      <a:pt x="337" y="70"/>
                      <a:pt x="345" y="88"/>
                      <a:pt x="360" y="90"/>
                    </a:cubicBezTo>
                    <a:cubicBezTo>
                      <a:pt x="381" y="93"/>
                      <a:pt x="401" y="82"/>
                      <a:pt x="422" y="78"/>
                    </a:cubicBezTo>
                    <a:cubicBezTo>
                      <a:pt x="442" y="19"/>
                      <a:pt x="452" y="21"/>
                      <a:pt x="509" y="40"/>
                    </a:cubicBezTo>
                    <a:cubicBezTo>
                      <a:pt x="534" y="36"/>
                      <a:pt x="560" y="36"/>
                      <a:pt x="584" y="28"/>
                    </a:cubicBezTo>
                    <a:cubicBezTo>
                      <a:pt x="598" y="23"/>
                      <a:pt x="606" y="5"/>
                      <a:pt x="621" y="3"/>
                    </a:cubicBezTo>
                    <a:cubicBezTo>
                      <a:pt x="646" y="0"/>
                      <a:pt x="670" y="11"/>
                      <a:pt x="695" y="15"/>
                    </a:cubicBezTo>
                    <a:cubicBezTo>
                      <a:pt x="720" y="23"/>
                      <a:pt x="762" y="15"/>
                      <a:pt x="770" y="40"/>
                    </a:cubicBezTo>
                    <a:cubicBezTo>
                      <a:pt x="793" y="113"/>
                      <a:pt x="792" y="127"/>
                      <a:pt x="869" y="152"/>
                    </a:cubicBezTo>
                    <a:cubicBezTo>
                      <a:pt x="885" y="214"/>
                      <a:pt x="877" y="227"/>
                      <a:pt x="931" y="264"/>
                    </a:cubicBezTo>
                    <a:cubicBezTo>
                      <a:pt x="949" y="314"/>
                      <a:pt x="975" y="344"/>
                      <a:pt x="1006" y="388"/>
                    </a:cubicBezTo>
                    <a:cubicBezTo>
                      <a:pt x="1023" y="412"/>
                      <a:pt x="1055" y="462"/>
                      <a:pt x="1055" y="462"/>
                    </a:cubicBezTo>
                    <a:cubicBezTo>
                      <a:pt x="1059" y="479"/>
                      <a:pt x="1070" y="495"/>
                      <a:pt x="1068" y="512"/>
                    </a:cubicBezTo>
                    <a:cubicBezTo>
                      <a:pt x="1066" y="527"/>
                      <a:pt x="1040" y="534"/>
                      <a:pt x="1043" y="549"/>
                    </a:cubicBezTo>
                    <a:cubicBezTo>
                      <a:pt x="1050" y="578"/>
                      <a:pt x="1076" y="599"/>
                      <a:pt x="1093" y="624"/>
                    </a:cubicBezTo>
                    <a:cubicBezTo>
                      <a:pt x="1128" y="677"/>
                      <a:pt x="1171" y="721"/>
                      <a:pt x="1204" y="773"/>
                    </a:cubicBezTo>
                    <a:cubicBezTo>
                      <a:pt x="1208" y="789"/>
                      <a:pt x="1208" y="808"/>
                      <a:pt x="1217" y="822"/>
                    </a:cubicBezTo>
                    <a:cubicBezTo>
                      <a:pt x="1253" y="875"/>
                      <a:pt x="1276" y="815"/>
                      <a:pt x="1229" y="884"/>
                    </a:cubicBezTo>
                    <a:cubicBezTo>
                      <a:pt x="1243" y="939"/>
                      <a:pt x="1260" y="993"/>
                      <a:pt x="1279" y="1046"/>
                    </a:cubicBezTo>
                    <a:cubicBezTo>
                      <a:pt x="1256" y="1131"/>
                      <a:pt x="1292" y="1269"/>
                      <a:pt x="1341" y="1344"/>
                    </a:cubicBezTo>
                    <a:cubicBezTo>
                      <a:pt x="1311" y="1486"/>
                      <a:pt x="1258" y="1429"/>
                      <a:pt x="1093" y="1418"/>
                    </a:cubicBezTo>
                    <a:cubicBezTo>
                      <a:pt x="971" y="1379"/>
                      <a:pt x="944" y="1379"/>
                      <a:pt x="795" y="1369"/>
                    </a:cubicBezTo>
                    <a:cubicBezTo>
                      <a:pt x="757" y="1356"/>
                      <a:pt x="752" y="1358"/>
                      <a:pt x="720" y="1331"/>
                    </a:cubicBezTo>
                    <a:cubicBezTo>
                      <a:pt x="707" y="1320"/>
                      <a:pt x="699" y="1301"/>
                      <a:pt x="683" y="1294"/>
                    </a:cubicBezTo>
                    <a:cubicBezTo>
                      <a:pt x="660" y="1284"/>
                      <a:pt x="633" y="1286"/>
                      <a:pt x="608" y="1282"/>
                    </a:cubicBezTo>
                    <a:cubicBezTo>
                      <a:pt x="670" y="1261"/>
                      <a:pt x="642" y="1282"/>
                      <a:pt x="671" y="1195"/>
                    </a:cubicBezTo>
                    <a:cubicBezTo>
                      <a:pt x="675" y="1183"/>
                      <a:pt x="683" y="1158"/>
                      <a:pt x="683" y="1158"/>
                    </a:cubicBezTo>
                    <a:cubicBezTo>
                      <a:pt x="653" y="1062"/>
                      <a:pt x="679" y="1180"/>
                      <a:pt x="695" y="1083"/>
                    </a:cubicBezTo>
                    <a:cubicBezTo>
                      <a:pt x="698" y="1062"/>
                      <a:pt x="667" y="1023"/>
                      <a:pt x="658" y="1009"/>
                    </a:cubicBezTo>
                    <a:cubicBezTo>
                      <a:pt x="635" y="937"/>
                      <a:pt x="611" y="877"/>
                      <a:pt x="546" y="835"/>
                    </a:cubicBezTo>
                    <a:cubicBezTo>
                      <a:pt x="518" y="791"/>
                      <a:pt x="496" y="777"/>
                      <a:pt x="447" y="760"/>
                    </a:cubicBezTo>
                    <a:cubicBezTo>
                      <a:pt x="439" y="735"/>
                      <a:pt x="430" y="711"/>
                      <a:pt x="422" y="686"/>
                    </a:cubicBezTo>
                    <a:cubicBezTo>
                      <a:pt x="418" y="674"/>
                      <a:pt x="414" y="661"/>
                      <a:pt x="410" y="649"/>
                    </a:cubicBezTo>
                    <a:cubicBezTo>
                      <a:pt x="406" y="636"/>
                      <a:pt x="397" y="611"/>
                      <a:pt x="397" y="611"/>
                    </a:cubicBezTo>
                    <a:cubicBezTo>
                      <a:pt x="317" y="622"/>
                      <a:pt x="253" y="630"/>
                      <a:pt x="186" y="673"/>
                    </a:cubicBezTo>
                    <a:cubicBezTo>
                      <a:pt x="145" y="669"/>
                      <a:pt x="100" y="678"/>
                      <a:pt x="62" y="661"/>
                    </a:cubicBezTo>
                    <a:cubicBezTo>
                      <a:pt x="46" y="654"/>
                      <a:pt x="58" y="626"/>
                      <a:pt x="50" y="611"/>
                    </a:cubicBezTo>
                    <a:cubicBezTo>
                      <a:pt x="37" y="584"/>
                      <a:pt x="0" y="537"/>
                      <a:pt x="0" y="537"/>
                    </a:cubicBezTo>
                    <a:cubicBezTo>
                      <a:pt x="37" y="483"/>
                      <a:pt x="13" y="470"/>
                      <a:pt x="75" y="450"/>
                    </a:cubicBezTo>
                    <a:cubicBezTo>
                      <a:pt x="62" y="446"/>
                      <a:pt x="42" y="450"/>
                      <a:pt x="37" y="438"/>
                    </a:cubicBezTo>
                    <a:cubicBezTo>
                      <a:pt x="20" y="396"/>
                      <a:pt x="65" y="378"/>
                      <a:pt x="87" y="363"/>
                    </a:cubicBezTo>
                    <a:cubicBezTo>
                      <a:pt x="91" y="338"/>
                      <a:pt x="88" y="311"/>
                      <a:pt x="100" y="289"/>
                    </a:cubicBezTo>
                    <a:cubicBezTo>
                      <a:pt x="107" y="278"/>
                      <a:pt x="129" y="287"/>
                      <a:pt x="137" y="276"/>
                    </a:cubicBezTo>
                    <a:cubicBezTo>
                      <a:pt x="152" y="255"/>
                      <a:pt x="162" y="202"/>
                      <a:pt x="162" y="202"/>
                    </a:cubicBezTo>
                    <a:cubicBezTo>
                      <a:pt x="149" y="198"/>
                      <a:pt x="133" y="198"/>
                      <a:pt x="124" y="189"/>
                    </a:cubicBezTo>
                    <a:cubicBezTo>
                      <a:pt x="66" y="131"/>
                      <a:pt x="209" y="109"/>
                      <a:pt x="236" y="102"/>
                    </a:cubicBezTo>
                    <a:cubicBezTo>
                      <a:pt x="232" y="90"/>
                      <a:pt x="219" y="77"/>
                      <a:pt x="224" y="65"/>
                    </a:cubicBezTo>
                    <a:cubicBezTo>
                      <a:pt x="245" y="13"/>
                      <a:pt x="277" y="51"/>
                      <a:pt x="298" y="65"/>
                    </a:cubicBezTo>
                    <a:cubicBezTo>
                      <a:pt x="333" y="117"/>
                      <a:pt x="337" y="123"/>
                      <a:pt x="397" y="102"/>
                    </a:cubicBezTo>
                    <a:cubicBezTo>
                      <a:pt x="427" y="57"/>
                      <a:pt x="428" y="78"/>
                      <a:pt x="410" y="40"/>
                    </a:cubicBezTo>
                  </a:path>
                </a:pathLst>
              </a:custGeom>
              <a:solidFill>
                <a:srgbClr val="92D05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603" name="Freeform 13"/>
              <p:cNvSpPr/>
              <p:nvPr/>
            </p:nvSpPr>
            <p:spPr bwMode="auto">
              <a:xfrm>
                <a:off x="5748" y="6225"/>
                <a:ext cx="624" cy="615"/>
              </a:xfrm>
              <a:custGeom>
                <a:avLst/>
                <a:gdLst>
                  <a:gd name="T0" fmla="*/ 1 w 935"/>
                  <a:gd name="T1" fmla="*/ 1 h 952"/>
                  <a:gd name="T2" fmla="*/ 1 w 935"/>
                  <a:gd name="T3" fmla="*/ 1 h 952"/>
                  <a:gd name="T4" fmla="*/ 1 w 935"/>
                  <a:gd name="T5" fmla="*/ 1 h 952"/>
                  <a:gd name="T6" fmla="*/ 1 w 935"/>
                  <a:gd name="T7" fmla="*/ 1 h 952"/>
                  <a:gd name="T8" fmla="*/ 0 w 935"/>
                  <a:gd name="T9" fmla="*/ 1 h 952"/>
                  <a:gd name="T10" fmla="*/ 1 w 935"/>
                  <a:gd name="T11" fmla="*/ 1 h 952"/>
                  <a:gd name="T12" fmla="*/ 1 w 935"/>
                  <a:gd name="T13" fmla="*/ 1 h 952"/>
                  <a:gd name="T14" fmla="*/ 1 w 935"/>
                  <a:gd name="T15" fmla="*/ 1 h 952"/>
                  <a:gd name="T16" fmla="*/ 1 w 935"/>
                  <a:gd name="T17" fmla="*/ 1 h 952"/>
                  <a:gd name="T18" fmla="*/ 1 w 935"/>
                  <a:gd name="T19" fmla="*/ 1 h 952"/>
                  <a:gd name="T20" fmla="*/ 1 w 935"/>
                  <a:gd name="T21" fmla="*/ 1 h 952"/>
                  <a:gd name="T22" fmla="*/ 1 w 935"/>
                  <a:gd name="T23" fmla="*/ 2 h 952"/>
                  <a:gd name="T24" fmla="*/ 1 w 935"/>
                  <a:gd name="T25" fmla="*/ 2 h 952"/>
                  <a:gd name="T26" fmla="*/ 1 w 935"/>
                  <a:gd name="T27" fmla="*/ 2 h 952"/>
                  <a:gd name="T28" fmla="*/ 1 w 935"/>
                  <a:gd name="T29" fmla="*/ 2 h 952"/>
                  <a:gd name="T30" fmla="*/ 1 w 935"/>
                  <a:gd name="T31" fmla="*/ 2 h 952"/>
                  <a:gd name="T32" fmla="*/ 1 w 935"/>
                  <a:gd name="T33" fmla="*/ 2 h 952"/>
                  <a:gd name="T34" fmla="*/ 1 w 935"/>
                  <a:gd name="T35" fmla="*/ 2 h 952"/>
                  <a:gd name="T36" fmla="*/ 1 w 935"/>
                  <a:gd name="T37" fmla="*/ 2 h 952"/>
                  <a:gd name="T38" fmla="*/ 2 w 935"/>
                  <a:gd name="T39" fmla="*/ 2 h 952"/>
                  <a:gd name="T40" fmla="*/ 2 w 935"/>
                  <a:gd name="T41" fmla="*/ 2 h 952"/>
                  <a:gd name="T42" fmla="*/ 2 w 935"/>
                  <a:gd name="T43" fmla="*/ 2 h 952"/>
                  <a:gd name="T44" fmla="*/ 2 w 935"/>
                  <a:gd name="T45" fmla="*/ 1 h 952"/>
                  <a:gd name="T46" fmla="*/ 2 w 935"/>
                  <a:gd name="T47" fmla="*/ 2 h 952"/>
                  <a:gd name="T48" fmla="*/ 2 w 935"/>
                  <a:gd name="T49" fmla="*/ 2 h 952"/>
                  <a:gd name="T50" fmla="*/ 2 w 935"/>
                  <a:gd name="T51" fmla="*/ 2 h 952"/>
                  <a:gd name="T52" fmla="*/ 3 w 935"/>
                  <a:gd name="T53" fmla="*/ 2 h 952"/>
                  <a:gd name="T54" fmla="*/ 3 w 935"/>
                  <a:gd name="T55" fmla="*/ 2 h 952"/>
                  <a:gd name="T56" fmla="*/ 3 w 935"/>
                  <a:gd name="T57" fmla="*/ 1 h 952"/>
                  <a:gd name="T58" fmla="*/ 2 w 935"/>
                  <a:gd name="T59" fmla="*/ 1 h 952"/>
                  <a:gd name="T60" fmla="*/ 2 w 935"/>
                  <a:gd name="T61" fmla="*/ 1 h 952"/>
                  <a:gd name="T62" fmla="*/ 1 w 935"/>
                  <a:gd name="T63" fmla="*/ 1 h 952"/>
                  <a:gd name="T64" fmla="*/ 1 w 935"/>
                  <a:gd name="T65" fmla="*/ 1 h 952"/>
                  <a:gd name="T66" fmla="*/ 1 w 935"/>
                  <a:gd name="T67" fmla="*/ 0 h 9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35"/>
                  <a:gd name="T103" fmla="*/ 0 h 952"/>
                  <a:gd name="T104" fmla="*/ 935 w 935"/>
                  <a:gd name="T105" fmla="*/ 952 h 95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35" h="952">
                    <a:moveTo>
                      <a:pt x="248" y="12"/>
                    </a:moveTo>
                    <a:cubicBezTo>
                      <a:pt x="149" y="0"/>
                      <a:pt x="105" y="4"/>
                      <a:pt x="12" y="37"/>
                    </a:cubicBezTo>
                    <a:cubicBezTo>
                      <a:pt x="24" y="41"/>
                      <a:pt x="45" y="37"/>
                      <a:pt x="49" y="49"/>
                    </a:cubicBezTo>
                    <a:cubicBezTo>
                      <a:pt x="61" y="85"/>
                      <a:pt x="29" y="123"/>
                      <a:pt x="12" y="149"/>
                    </a:cubicBezTo>
                    <a:cubicBezTo>
                      <a:pt x="8" y="161"/>
                      <a:pt x="0" y="173"/>
                      <a:pt x="0" y="186"/>
                    </a:cubicBezTo>
                    <a:cubicBezTo>
                      <a:pt x="0" y="199"/>
                      <a:pt x="10" y="210"/>
                      <a:pt x="12" y="223"/>
                    </a:cubicBezTo>
                    <a:cubicBezTo>
                      <a:pt x="18" y="256"/>
                      <a:pt x="10" y="292"/>
                      <a:pt x="24" y="322"/>
                    </a:cubicBezTo>
                    <a:cubicBezTo>
                      <a:pt x="29" y="334"/>
                      <a:pt x="49" y="331"/>
                      <a:pt x="62" y="335"/>
                    </a:cubicBezTo>
                    <a:cubicBezTo>
                      <a:pt x="74" y="331"/>
                      <a:pt x="87" y="317"/>
                      <a:pt x="99" y="322"/>
                    </a:cubicBezTo>
                    <a:cubicBezTo>
                      <a:pt x="137" y="337"/>
                      <a:pt x="144" y="448"/>
                      <a:pt x="148" y="471"/>
                    </a:cubicBezTo>
                    <a:cubicBezTo>
                      <a:pt x="81" y="494"/>
                      <a:pt x="118" y="469"/>
                      <a:pt x="99" y="571"/>
                    </a:cubicBezTo>
                    <a:cubicBezTo>
                      <a:pt x="86" y="644"/>
                      <a:pt x="100" y="689"/>
                      <a:pt x="37" y="732"/>
                    </a:cubicBezTo>
                    <a:cubicBezTo>
                      <a:pt x="33" y="744"/>
                      <a:pt x="24" y="756"/>
                      <a:pt x="24" y="769"/>
                    </a:cubicBezTo>
                    <a:cubicBezTo>
                      <a:pt x="24" y="779"/>
                      <a:pt x="56" y="887"/>
                      <a:pt x="62" y="893"/>
                    </a:cubicBezTo>
                    <a:cubicBezTo>
                      <a:pt x="71" y="902"/>
                      <a:pt x="87" y="900"/>
                      <a:pt x="99" y="906"/>
                    </a:cubicBezTo>
                    <a:cubicBezTo>
                      <a:pt x="188" y="952"/>
                      <a:pt x="86" y="915"/>
                      <a:pt x="173" y="943"/>
                    </a:cubicBezTo>
                    <a:cubicBezTo>
                      <a:pt x="189" y="882"/>
                      <a:pt x="186" y="864"/>
                      <a:pt x="248" y="844"/>
                    </a:cubicBezTo>
                    <a:cubicBezTo>
                      <a:pt x="354" y="880"/>
                      <a:pt x="296" y="872"/>
                      <a:pt x="422" y="856"/>
                    </a:cubicBezTo>
                    <a:cubicBezTo>
                      <a:pt x="445" y="785"/>
                      <a:pt x="416" y="849"/>
                      <a:pt x="471" y="794"/>
                    </a:cubicBezTo>
                    <a:cubicBezTo>
                      <a:pt x="482" y="783"/>
                      <a:pt x="484" y="766"/>
                      <a:pt x="496" y="757"/>
                    </a:cubicBezTo>
                    <a:cubicBezTo>
                      <a:pt x="500" y="754"/>
                      <a:pt x="567" y="733"/>
                      <a:pt x="571" y="732"/>
                    </a:cubicBezTo>
                    <a:cubicBezTo>
                      <a:pt x="579" y="720"/>
                      <a:pt x="588" y="708"/>
                      <a:pt x="595" y="695"/>
                    </a:cubicBezTo>
                    <a:cubicBezTo>
                      <a:pt x="601" y="683"/>
                      <a:pt x="595" y="656"/>
                      <a:pt x="608" y="658"/>
                    </a:cubicBezTo>
                    <a:cubicBezTo>
                      <a:pt x="637" y="662"/>
                      <a:pt x="682" y="707"/>
                      <a:pt x="682" y="707"/>
                    </a:cubicBezTo>
                    <a:cubicBezTo>
                      <a:pt x="678" y="695"/>
                      <a:pt x="661" y="679"/>
                      <a:pt x="670" y="670"/>
                    </a:cubicBezTo>
                    <a:cubicBezTo>
                      <a:pt x="679" y="661"/>
                      <a:pt x="694" y="679"/>
                      <a:pt x="707" y="682"/>
                    </a:cubicBezTo>
                    <a:cubicBezTo>
                      <a:pt x="826" y="712"/>
                      <a:pt x="722" y="680"/>
                      <a:pt x="806" y="707"/>
                    </a:cubicBezTo>
                    <a:cubicBezTo>
                      <a:pt x="844" y="701"/>
                      <a:pt x="915" y="697"/>
                      <a:pt x="918" y="670"/>
                    </a:cubicBezTo>
                    <a:cubicBezTo>
                      <a:pt x="935" y="538"/>
                      <a:pt x="899" y="374"/>
                      <a:pt x="782" y="298"/>
                    </a:cubicBezTo>
                    <a:cubicBezTo>
                      <a:pt x="761" y="237"/>
                      <a:pt x="734" y="196"/>
                      <a:pt x="682" y="161"/>
                    </a:cubicBezTo>
                    <a:cubicBezTo>
                      <a:pt x="631" y="86"/>
                      <a:pt x="619" y="99"/>
                      <a:pt x="521" y="111"/>
                    </a:cubicBezTo>
                    <a:cubicBezTo>
                      <a:pt x="455" y="107"/>
                      <a:pt x="385" y="121"/>
                      <a:pt x="322" y="99"/>
                    </a:cubicBezTo>
                    <a:cubicBezTo>
                      <a:pt x="294" y="89"/>
                      <a:pt x="289" y="49"/>
                      <a:pt x="273" y="24"/>
                    </a:cubicBezTo>
                    <a:cubicBezTo>
                      <a:pt x="269" y="17"/>
                      <a:pt x="162" y="0"/>
                      <a:pt x="148" y="0"/>
                    </a:cubicBezTo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604" name="Freeform 14"/>
              <p:cNvSpPr/>
              <p:nvPr/>
            </p:nvSpPr>
            <p:spPr bwMode="auto">
              <a:xfrm>
                <a:off x="3934" y="6960"/>
                <a:ext cx="756" cy="1900"/>
              </a:xfrm>
              <a:custGeom>
                <a:avLst/>
                <a:gdLst>
                  <a:gd name="T0" fmla="*/ 2686 w 568"/>
                  <a:gd name="T1" fmla="*/ 12879 h 1421"/>
                  <a:gd name="T2" fmla="*/ 7595 w 568"/>
                  <a:gd name="T3" fmla="*/ 12032 h 1421"/>
                  <a:gd name="T4" fmla="*/ 8429 w 568"/>
                  <a:gd name="T5" fmla="*/ 8523 h 1421"/>
                  <a:gd name="T6" fmla="*/ 11711 w 568"/>
                  <a:gd name="T7" fmla="*/ 4149 h 1421"/>
                  <a:gd name="T8" fmla="*/ 27344 w 568"/>
                  <a:gd name="T9" fmla="*/ 9366 h 1421"/>
                  <a:gd name="T10" fmla="*/ 25680 w 568"/>
                  <a:gd name="T11" fmla="*/ 12032 h 1421"/>
                  <a:gd name="T12" fmla="*/ 22385 w 568"/>
                  <a:gd name="T13" fmla="*/ 17268 h 1421"/>
                  <a:gd name="T14" fmla="*/ 20746 w 568"/>
                  <a:gd name="T15" fmla="*/ 23415 h 1421"/>
                  <a:gd name="T16" fmla="*/ 18301 w 568"/>
                  <a:gd name="T17" fmla="*/ 25155 h 1421"/>
                  <a:gd name="T18" fmla="*/ 17490 w 568"/>
                  <a:gd name="T19" fmla="*/ 27763 h 1421"/>
                  <a:gd name="T20" fmla="*/ 18301 w 568"/>
                  <a:gd name="T21" fmla="*/ 33038 h 1421"/>
                  <a:gd name="T22" fmla="*/ 21550 w 568"/>
                  <a:gd name="T23" fmla="*/ 38300 h 1421"/>
                  <a:gd name="T24" fmla="*/ 23232 w 568"/>
                  <a:gd name="T25" fmla="*/ 43521 h 1421"/>
                  <a:gd name="T26" fmla="*/ 19916 w 568"/>
                  <a:gd name="T27" fmla="*/ 48822 h 1421"/>
                  <a:gd name="T28" fmla="*/ 18301 w 568"/>
                  <a:gd name="T29" fmla="*/ 51428 h 1421"/>
                  <a:gd name="T30" fmla="*/ 17490 w 568"/>
                  <a:gd name="T31" fmla="*/ 61924 h 1421"/>
                  <a:gd name="T32" fmla="*/ 16641 w 568"/>
                  <a:gd name="T33" fmla="*/ 65436 h 1421"/>
                  <a:gd name="T34" fmla="*/ 14183 w 568"/>
                  <a:gd name="T35" fmla="*/ 66334 h 1421"/>
                  <a:gd name="T36" fmla="*/ 10082 w 568"/>
                  <a:gd name="T37" fmla="*/ 82941 h 1421"/>
                  <a:gd name="T38" fmla="*/ 7595 w 568"/>
                  <a:gd name="T39" fmla="*/ 76822 h 1421"/>
                  <a:gd name="T40" fmla="*/ 5122 w 568"/>
                  <a:gd name="T41" fmla="*/ 68092 h 1421"/>
                  <a:gd name="T42" fmla="*/ 3489 w 568"/>
                  <a:gd name="T43" fmla="*/ 65436 h 1421"/>
                  <a:gd name="T44" fmla="*/ 1851 w 568"/>
                  <a:gd name="T45" fmla="*/ 60218 h 1421"/>
                  <a:gd name="T46" fmla="*/ 3489 w 568"/>
                  <a:gd name="T47" fmla="*/ 54921 h 1421"/>
                  <a:gd name="T48" fmla="*/ 1851 w 568"/>
                  <a:gd name="T49" fmla="*/ 38300 h 1421"/>
                  <a:gd name="T50" fmla="*/ 5969 w 568"/>
                  <a:gd name="T51" fmla="*/ 22531 h 1421"/>
                  <a:gd name="T52" fmla="*/ 1851 w 568"/>
                  <a:gd name="T53" fmla="*/ 14642 h 1421"/>
                  <a:gd name="T54" fmla="*/ 205 w 568"/>
                  <a:gd name="T55" fmla="*/ 12032 h 1421"/>
                  <a:gd name="T56" fmla="*/ 5122 w 568"/>
                  <a:gd name="T57" fmla="*/ 11149 h 1421"/>
                  <a:gd name="T58" fmla="*/ 2686 w 568"/>
                  <a:gd name="T59" fmla="*/ 12879 h 142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68"/>
                  <a:gd name="T91" fmla="*/ 0 h 1421"/>
                  <a:gd name="T92" fmla="*/ 568 w 568"/>
                  <a:gd name="T93" fmla="*/ 1421 h 142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68" h="1421">
                    <a:moveTo>
                      <a:pt x="49" y="221"/>
                    </a:moveTo>
                    <a:cubicBezTo>
                      <a:pt x="79" y="216"/>
                      <a:pt x="114" y="224"/>
                      <a:pt x="139" y="206"/>
                    </a:cubicBezTo>
                    <a:cubicBezTo>
                      <a:pt x="156" y="194"/>
                      <a:pt x="148" y="166"/>
                      <a:pt x="154" y="146"/>
                    </a:cubicBezTo>
                    <a:cubicBezTo>
                      <a:pt x="171" y="86"/>
                      <a:pt x="160" y="107"/>
                      <a:pt x="214" y="71"/>
                    </a:cubicBezTo>
                    <a:cubicBezTo>
                      <a:pt x="324" y="108"/>
                      <a:pt x="568" y="0"/>
                      <a:pt x="499" y="161"/>
                    </a:cubicBezTo>
                    <a:cubicBezTo>
                      <a:pt x="492" y="178"/>
                      <a:pt x="479" y="191"/>
                      <a:pt x="469" y="206"/>
                    </a:cubicBezTo>
                    <a:cubicBezTo>
                      <a:pt x="426" y="378"/>
                      <a:pt x="492" y="172"/>
                      <a:pt x="409" y="296"/>
                    </a:cubicBezTo>
                    <a:cubicBezTo>
                      <a:pt x="398" y="312"/>
                      <a:pt x="394" y="382"/>
                      <a:pt x="379" y="401"/>
                    </a:cubicBezTo>
                    <a:cubicBezTo>
                      <a:pt x="368" y="415"/>
                      <a:pt x="349" y="421"/>
                      <a:pt x="334" y="431"/>
                    </a:cubicBezTo>
                    <a:cubicBezTo>
                      <a:pt x="329" y="446"/>
                      <a:pt x="316" y="460"/>
                      <a:pt x="319" y="476"/>
                    </a:cubicBezTo>
                    <a:cubicBezTo>
                      <a:pt x="338" y="592"/>
                      <a:pt x="372" y="453"/>
                      <a:pt x="334" y="566"/>
                    </a:cubicBezTo>
                    <a:cubicBezTo>
                      <a:pt x="354" y="596"/>
                      <a:pt x="374" y="626"/>
                      <a:pt x="394" y="656"/>
                    </a:cubicBezTo>
                    <a:cubicBezTo>
                      <a:pt x="412" y="682"/>
                      <a:pt x="424" y="746"/>
                      <a:pt x="424" y="746"/>
                    </a:cubicBezTo>
                    <a:cubicBezTo>
                      <a:pt x="404" y="776"/>
                      <a:pt x="384" y="806"/>
                      <a:pt x="364" y="836"/>
                    </a:cubicBezTo>
                    <a:cubicBezTo>
                      <a:pt x="354" y="851"/>
                      <a:pt x="334" y="881"/>
                      <a:pt x="334" y="881"/>
                    </a:cubicBezTo>
                    <a:cubicBezTo>
                      <a:pt x="355" y="943"/>
                      <a:pt x="332" y="995"/>
                      <a:pt x="319" y="1061"/>
                    </a:cubicBezTo>
                    <a:cubicBezTo>
                      <a:pt x="315" y="1081"/>
                      <a:pt x="317" y="1105"/>
                      <a:pt x="304" y="1121"/>
                    </a:cubicBezTo>
                    <a:cubicBezTo>
                      <a:pt x="294" y="1133"/>
                      <a:pt x="274" y="1131"/>
                      <a:pt x="259" y="1136"/>
                    </a:cubicBezTo>
                    <a:cubicBezTo>
                      <a:pt x="247" y="1232"/>
                      <a:pt x="238" y="1339"/>
                      <a:pt x="184" y="1421"/>
                    </a:cubicBezTo>
                    <a:cubicBezTo>
                      <a:pt x="113" y="1397"/>
                      <a:pt x="116" y="1385"/>
                      <a:pt x="139" y="1316"/>
                    </a:cubicBezTo>
                    <a:cubicBezTo>
                      <a:pt x="123" y="1268"/>
                      <a:pt x="117" y="1212"/>
                      <a:pt x="94" y="1166"/>
                    </a:cubicBezTo>
                    <a:cubicBezTo>
                      <a:pt x="86" y="1150"/>
                      <a:pt x="71" y="1137"/>
                      <a:pt x="64" y="1121"/>
                    </a:cubicBezTo>
                    <a:cubicBezTo>
                      <a:pt x="51" y="1092"/>
                      <a:pt x="34" y="1031"/>
                      <a:pt x="34" y="1031"/>
                    </a:cubicBezTo>
                    <a:cubicBezTo>
                      <a:pt x="44" y="1001"/>
                      <a:pt x="54" y="971"/>
                      <a:pt x="64" y="941"/>
                    </a:cubicBezTo>
                    <a:cubicBezTo>
                      <a:pt x="94" y="850"/>
                      <a:pt x="34" y="656"/>
                      <a:pt x="34" y="656"/>
                    </a:cubicBezTo>
                    <a:cubicBezTo>
                      <a:pt x="43" y="544"/>
                      <a:pt x="16" y="448"/>
                      <a:pt x="109" y="386"/>
                    </a:cubicBezTo>
                    <a:cubicBezTo>
                      <a:pt x="90" y="310"/>
                      <a:pt x="100" y="295"/>
                      <a:pt x="34" y="251"/>
                    </a:cubicBezTo>
                    <a:cubicBezTo>
                      <a:pt x="24" y="236"/>
                      <a:pt x="0" y="224"/>
                      <a:pt x="4" y="206"/>
                    </a:cubicBezTo>
                    <a:cubicBezTo>
                      <a:pt x="11" y="173"/>
                      <a:pt x="94" y="162"/>
                      <a:pt x="94" y="191"/>
                    </a:cubicBezTo>
                    <a:cubicBezTo>
                      <a:pt x="94" y="209"/>
                      <a:pt x="64" y="211"/>
                      <a:pt x="49" y="221"/>
                    </a:cubicBezTo>
                    <a:close/>
                  </a:path>
                </a:pathLst>
              </a:custGeom>
              <a:solidFill>
                <a:srgbClr val="8DB3E2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605" name="Freeform 15"/>
              <p:cNvSpPr/>
              <p:nvPr/>
            </p:nvSpPr>
            <p:spPr bwMode="auto">
              <a:xfrm>
                <a:off x="3452" y="6591"/>
                <a:ext cx="894" cy="693"/>
              </a:xfrm>
              <a:custGeom>
                <a:avLst/>
                <a:gdLst>
                  <a:gd name="T0" fmla="*/ 1597 w 720"/>
                  <a:gd name="T1" fmla="*/ 9724 h 559"/>
                  <a:gd name="T2" fmla="*/ 2 w 720"/>
                  <a:gd name="T3" fmla="*/ 6082 h 559"/>
                  <a:gd name="T4" fmla="*/ 2518 w 720"/>
                  <a:gd name="T5" fmla="*/ 2736 h 559"/>
                  <a:gd name="T6" fmla="*/ 1597 w 720"/>
                  <a:gd name="T7" fmla="*/ 2124 h 559"/>
                  <a:gd name="T8" fmla="*/ 3164 w 720"/>
                  <a:gd name="T9" fmla="*/ 607 h 559"/>
                  <a:gd name="T10" fmla="*/ 4070 w 720"/>
                  <a:gd name="T11" fmla="*/ 0 h 559"/>
                  <a:gd name="T12" fmla="*/ 6878 w 720"/>
                  <a:gd name="T13" fmla="*/ 1210 h 559"/>
                  <a:gd name="T14" fmla="*/ 8420 w 720"/>
                  <a:gd name="T15" fmla="*/ 924 h 559"/>
                  <a:gd name="T16" fmla="*/ 9355 w 720"/>
                  <a:gd name="T17" fmla="*/ 319 h 559"/>
                  <a:gd name="T18" fmla="*/ 10282 w 720"/>
                  <a:gd name="T19" fmla="*/ 0 h 559"/>
                  <a:gd name="T20" fmla="*/ 12767 w 720"/>
                  <a:gd name="T21" fmla="*/ 2124 h 559"/>
                  <a:gd name="T22" fmla="*/ 12460 w 720"/>
                  <a:gd name="T23" fmla="*/ 3957 h 559"/>
                  <a:gd name="T24" fmla="*/ 12460 w 720"/>
                  <a:gd name="T25" fmla="*/ 4865 h 559"/>
                  <a:gd name="T26" fmla="*/ 14333 w 720"/>
                  <a:gd name="T27" fmla="*/ 7002 h 559"/>
                  <a:gd name="T28" fmla="*/ 14633 w 720"/>
                  <a:gd name="T29" fmla="*/ 7901 h 559"/>
                  <a:gd name="T30" fmla="*/ 11543 w 720"/>
                  <a:gd name="T31" fmla="*/ 8514 h 559"/>
                  <a:gd name="T32" fmla="*/ 11226 w 720"/>
                  <a:gd name="T33" fmla="*/ 9406 h 559"/>
                  <a:gd name="T34" fmla="*/ 10915 w 720"/>
                  <a:gd name="T35" fmla="*/ 10629 h 559"/>
                  <a:gd name="T36" fmla="*/ 9982 w 720"/>
                  <a:gd name="T37" fmla="*/ 10327 h 559"/>
                  <a:gd name="T38" fmla="*/ 9052 w 720"/>
                  <a:gd name="T39" fmla="*/ 10629 h 559"/>
                  <a:gd name="T40" fmla="*/ 8117 w 720"/>
                  <a:gd name="T41" fmla="*/ 11233 h 559"/>
                  <a:gd name="T42" fmla="*/ 7791 w 720"/>
                  <a:gd name="T43" fmla="*/ 10327 h 559"/>
                  <a:gd name="T44" fmla="*/ 6878 w 720"/>
                  <a:gd name="T45" fmla="*/ 9724 h 559"/>
                  <a:gd name="T46" fmla="*/ 3453 w 720"/>
                  <a:gd name="T47" fmla="*/ 8514 h 559"/>
                  <a:gd name="T48" fmla="*/ 1908 w 720"/>
                  <a:gd name="T49" fmla="*/ 9123 h 559"/>
                  <a:gd name="T50" fmla="*/ 965 w 720"/>
                  <a:gd name="T51" fmla="*/ 9406 h 559"/>
                  <a:gd name="T52" fmla="*/ 2 w 720"/>
                  <a:gd name="T53" fmla="*/ 8514 h 55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20"/>
                  <a:gd name="T82" fmla="*/ 0 h 559"/>
                  <a:gd name="T83" fmla="*/ 720 w 720"/>
                  <a:gd name="T84" fmla="*/ 559 h 55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20" h="559">
                    <a:moveTo>
                      <a:pt x="77" y="480"/>
                    </a:moveTo>
                    <a:cubicBezTo>
                      <a:pt x="0" y="365"/>
                      <a:pt x="23" y="426"/>
                      <a:pt x="2" y="300"/>
                    </a:cubicBezTo>
                    <a:cubicBezTo>
                      <a:pt x="65" y="258"/>
                      <a:pt x="99" y="205"/>
                      <a:pt x="122" y="135"/>
                    </a:cubicBezTo>
                    <a:cubicBezTo>
                      <a:pt x="107" y="125"/>
                      <a:pt x="83" y="122"/>
                      <a:pt x="77" y="105"/>
                    </a:cubicBezTo>
                    <a:cubicBezTo>
                      <a:pt x="54" y="36"/>
                      <a:pt x="115" y="39"/>
                      <a:pt x="152" y="30"/>
                    </a:cubicBezTo>
                    <a:cubicBezTo>
                      <a:pt x="167" y="20"/>
                      <a:pt x="179" y="0"/>
                      <a:pt x="197" y="0"/>
                    </a:cubicBezTo>
                    <a:cubicBezTo>
                      <a:pt x="251" y="0"/>
                      <a:pt x="291" y="33"/>
                      <a:pt x="332" y="60"/>
                    </a:cubicBezTo>
                    <a:cubicBezTo>
                      <a:pt x="357" y="55"/>
                      <a:pt x="383" y="54"/>
                      <a:pt x="407" y="45"/>
                    </a:cubicBezTo>
                    <a:cubicBezTo>
                      <a:pt x="424" y="39"/>
                      <a:pt x="436" y="23"/>
                      <a:pt x="452" y="15"/>
                    </a:cubicBezTo>
                    <a:cubicBezTo>
                      <a:pt x="466" y="8"/>
                      <a:pt x="482" y="5"/>
                      <a:pt x="497" y="0"/>
                    </a:cubicBezTo>
                    <a:cubicBezTo>
                      <a:pt x="602" y="70"/>
                      <a:pt x="567" y="30"/>
                      <a:pt x="617" y="105"/>
                    </a:cubicBezTo>
                    <a:cubicBezTo>
                      <a:pt x="612" y="135"/>
                      <a:pt x="617" y="169"/>
                      <a:pt x="602" y="195"/>
                    </a:cubicBezTo>
                    <a:cubicBezTo>
                      <a:pt x="576" y="240"/>
                      <a:pt x="502" y="174"/>
                      <a:pt x="602" y="240"/>
                    </a:cubicBezTo>
                    <a:cubicBezTo>
                      <a:pt x="624" y="305"/>
                      <a:pt x="625" y="323"/>
                      <a:pt x="692" y="345"/>
                    </a:cubicBezTo>
                    <a:cubicBezTo>
                      <a:pt x="697" y="360"/>
                      <a:pt x="720" y="381"/>
                      <a:pt x="707" y="390"/>
                    </a:cubicBezTo>
                    <a:cubicBezTo>
                      <a:pt x="665" y="418"/>
                      <a:pt x="605" y="404"/>
                      <a:pt x="557" y="420"/>
                    </a:cubicBezTo>
                    <a:cubicBezTo>
                      <a:pt x="552" y="435"/>
                      <a:pt x="546" y="450"/>
                      <a:pt x="542" y="465"/>
                    </a:cubicBezTo>
                    <a:cubicBezTo>
                      <a:pt x="536" y="485"/>
                      <a:pt x="543" y="513"/>
                      <a:pt x="527" y="525"/>
                    </a:cubicBezTo>
                    <a:cubicBezTo>
                      <a:pt x="514" y="534"/>
                      <a:pt x="497" y="515"/>
                      <a:pt x="482" y="510"/>
                    </a:cubicBezTo>
                    <a:cubicBezTo>
                      <a:pt x="467" y="515"/>
                      <a:pt x="451" y="518"/>
                      <a:pt x="437" y="525"/>
                    </a:cubicBezTo>
                    <a:cubicBezTo>
                      <a:pt x="421" y="533"/>
                      <a:pt x="409" y="559"/>
                      <a:pt x="392" y="555"/>
                    </a:cubicBezTo>
                    <a:cubicBezTo>
                      <a:pt x="377" y="551"/>
                      <a:pt x="387" y="522"/>
                      <a:pt x="377" y="510"/>
                    </a:cubicBezTo>
                    <a:cubicBezTo>
                      <a:pt x="366" y="496"/>
                      <a:pt x="347" y="490"/>
                      <a:pt x="332" y="480"/>
                    </a:cubicBezTo>
                    <a:cubicBezTo>
                      <a:pt x="298" y="378"/>
                      <a:pt x="270" y="405"/>
                      <a:pt x="167" y="420"/>
                    </a:cubicBezTo>
                    <a:cubicBezTo>
                      <a:pt x="47" y="390"/>
                      <a:pt x="148" y="394"/>
                      <a:pt x="92" y="450"/>
                    </a:cubicBezTo>
                    <a:cubicBezTo>
                      <a:pt x="81" y="461"/>
                      <a:pt x="62" y="460"/>
                      <a:pt x="47" y="465"/>
                    </a:cubicBezTo>
                    <a:cubicBezTo>
                      <a:pt x="14" y="416"/>
                      <a:pt x="35" y="420"/>
                      <a:pt x="2" y="420"/>
                    </a:cubicBezTo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606" name="Text Box 16"/>
              <p:cNvSpPr txBox="1">
                <a:spLocks noChangeArrowheads="1"/>
              </p:cNvSpPr>
              <p:nvPr/>
            </p:nvSpPr>
            <p:spPr bwMode="auto">
              <a:xfrm>
                <a:off x="5857" y="3929"/>
                <a:ext cx="2563" cy="472"/>
              </a:xfrm>
              <a:prstGeom prst="rect"/>
              <a:noFill/>
              <a:ln w="1270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/>
              <a:p>
                <a:pPr>
                  <a:spcAft>
                    <a:spcPts val="1000"/>
                  </a:spcAft>
                </a:pPr>
                <a:r>
                  <a:rPr b="1" dirty="0" lang="en-US" spc="5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rgbClr val="FFFF00"/>
                    </a:solidFill>
                    <a:latin typeface="Calibri" pitchFamily="34" charset="0"/>
                    <a:cs typeface="+mn-cs"/>
                  </a:rPr>
                  <a:t>Mymensingh</a:t>
                </a:r>
              </a:p>
            </p:txBody>
          </p:sp>
          <p:sp>
            <p:nvSpPr>
              <p:cNvPr id="1048607" name="Text Box 17"/>
              <p:cNvSpPr txBox="1">
                <a:spLocks noChangeArrowheads="1"/>
              </p:cNvSpPr>
              <p:nvPr/>
            </p:nvSpPr>
            <p:spPr bwMode="auto">
              <a:xfrm>
                <a:off x="6151" y="5852"/>
                <a:ext cx="1679" cy="391"/>
              </a:xfrm>
              <a:prstGeom prst="rect"/>
              <a:noFill/>
              <a:ln w="1270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/>
              <a:p>
                <a:pPr>
                  <a:spcAft>
                    <a:spcPts val="1000"/>
                  </a:spcAft>
                </a:pPr>
                <a:r>
                  <a:rPr b="1" dirty="0" lang="en-US" spc="5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rgbClr val="FFFF00"/>
                    </a:solidFill>
                    <a:latin typeface="Calibri" pitchFamily="34" charset="0"/>
                    <a:cs typeface="+mn-cs"/>
                  </a:rPr>
                  <a:t>Comilla</a:t>
                </a:r>
              </a:p>
            </p:txBody>
          </p:sp>
          <p:sp>
            <p:nvSpPr>
              <p:cNvPr id="1048608" name="Text Box 18"/>
              <p:cNvSpPr txBox="1">
                <a:spLocks noChangeArrowheads="1"/>
              </p:cNvSpPr>
              <p:nvPr/>
            </p:nvSpPr>
            <p:spPr bwMode="auto">
              <a:xfrm>
                <a:off x="4728" y="6290"/>
                <a:ext cx="2115" cy="475"/>
              </a:xfrm>
              <a:prstGeom prst="rect"/>
              <a:noFill/>
              <a:ln w="1270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/>
              <a:p>
                <a:pPr>
                  <a:spcAft>
                    <a:spcPts val="1000"/>
                  </a:spcAft>
                </a:pPr>
                <a:r>
                  <a:rPr b="1" dirty="0" lang="en-US" spc="5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rgbClr val="FFFF00"/>
                    </a:solidFill>
                    <a:latin typeface="Calibri" pitchFamily="34" charset="0"/>
                    <a:cs typeface="+mn-cs"/>
                  </a:rPr>
                  <a:t>Chandpur</a:t>
                </a:r>
              </a:p>
            </p:txBody>
          </p:sp>
          <p:sp>
            <p:nvSpPr>
              <p:cNvPr id="1048609" name="Text Box 19"/>
              <p:cNvSpPr txBox="1">
                <a:spLocks noChangeArrowheads="1"/>
              </p:cNvSpPr>
              <p:nvPr/>
            </p:nvSpPr>
            <p:spPr bwMode="auto">
              <a:xfrm>
                <a:off x="3639" y="4997"/>
                <a:ext cx="1583" cy="480"/>
              </a:xfrm>
              <a:prstGeom prst="rect"/>
              <a:noFill/>
              <a:ln w="1270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/>
              <a:p>
                <a:pPr>
                  <a:spcAft>
                    <a:spcPts val="1000"/>
                  </a:spcAft>
                </a:pPr>
                <a:r>
                  <a:rPr b="1" dirty="0" lang="en-US" spc="5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rgbClr val="FFFF00"/>
                    </a:solidFill>
                    <a:latin typeface="Calibri" pitchFamily="34" charset="0"/>
                    <a:cs typeface="+mn-cs"/>
                  </a:rPr>
                  <a:t>Pabna</a:t>
                </a:r>
                <a:endParaRPr b="1" dirty="0" lang="en-US" spc="5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48610" name="Text Box 20"/>
              <p:cNvSpPr txBox="1">
                <a:spLocks noChangeArrowheads="1"/>
              </p:cNvSpPr>
              <p:nvPr/>
            </p:nvSpPr>
            <p:spPr bwMode="auto">
              <a:xfrm>
                <a:off x="3180" y="6447"/>
                <a:ext cx="1763" cy="388"/>
              </a:xfrm>
              <a:prstGeom prst="rect"/>
              <a:noFill/>
              <a:ln w="1270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/>
              <a:p>
                <a:pPr>
                  <a:spcAft>
                    <a:spcPts val="1000"/>
                  </a:spcAft>
                </a:pPr>
                <a:r>
                  <a:rPr b="1" dirty="0" lang="en-US" spc="5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rgbClr val="FFFF00"/>
                    </a:solidFill>
                    <a:latin typeface="Calibri" pitchFamily="34" charset="0"/>
                    <a:cs typeface="+mn-cs"/>
                  </a:rPr>
                  <a:t>Jessore</a:t>
                </a:r>
              </a:p>
            </p:txBody>
          </p:sp>
          <p:sp>
            <p:nvSpPr>
              <p:cNvPr id="1048611" name="Text Box 21"/>
              <p:cNvSpPr txBox="1">
                <a:spLocks noChangeArrowheads="1"/>
              </p:cNvSpPr>
              <p:nvPr/>
            </p:nvSpPr>
            <p:spPr bwMode="auto">
              <a:xfrm>
                <a:off x="4172" y="7174"/>
                <a:ext cx="1626" cy="426"/>
              </a:xfrm>
              <a:prstGeom prst="rect"/>
              <a:noFill/>
              <a:ln w="1270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/>
              <a:p>
                <a:pPr>
                  <a:spcAft>
                    <a:spcPts val="1000"/>
                  </a:spcAft>
                </a:pPr>
                <a:r>
                  <a:rPr b="1" dirty="0" lang="en-US" spc="5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rgbClr val="FFFF00"/>
                    </a:solidFill>
                    <a:latin typeface="Calibri" pitchFamily="34" charset="0"/>
                    <a:cs typeface="+mn-cs"/>
                  </a:rPr>
                  <a:t>Khulna</a:t>
                </a:r>
              </a:p>
            </p:txBody>
          </p:sp>
          <p:cxnSp>
            <p:nvCxnSpPr>
              <p:cNvPr id="3145728" name="AutoShape 22"/>
              <p:cNvCxnSpPr>
                <a:cxnSpLocks noChangeShapeType="1"/>
              </p:cNvCxnSpPr>
              <p:nvPr/>
            </p:nvCxnSpPr>
            <p:spPr bwMode="auto">
              <a:xfrm rot="10800000" flipV="1">
                <a:off x="3210" y="4444"/>
                <a:ext cx="2538" cy="116"/>
              </a:xfrm>
              <a:prstGeom prst="straightConnector1"/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145729" name="AutoShape 23"/>
              <p:cNvCxnSpPr>
                <a:cxnSpLocks noChangeShapeType="1"/>
              </p:cNvCxnSpPr>
              <p:nvPr/>
            </p:nvCxnSpPr>
            <p:spPr bwMode="auto">
              <a:xfrm flipH="1">
                <a:off x="3934" y="4444"/>
                <a:ext cx="1850" cy="3439"/>
              </a:xfrm>
              <a:prstGeom prst="straightConnector1"/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145730" name="AutoShape 24"/>
              <p:cNvCxnSpPr>
                <a:cxnSpLocks noChangeShapeType="1"/>
              </p:cNvCxnSpPr>
              <p:nvPr/>
            </p:nvCxnSpPr>
            <p:spPr bwMode="auto">
              <a:xfrm>
                <a:off x="5748" y="4444"/>
                <a:ext cx="1511" cy="71"/>
              </a:xfrm>
              <a:prstGeom prst="straightConnector1"/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145731" name="AutoShape 25"/>
              <p:cNvCxnSpPr>
                <a:cxnSpLocks noChangeShapeType="1"/>
              </p:cNvCxnSpPr>
              <p:nvPr/>
            </p:nvCxnSpPr>
            <p:spPr bwMode="auto">
              <a:xfrm rot="16200000" flipH="1">
                <a:off x="4992" y="5161"/>
                <a:ext cx="3783" cy="2349"/>
              </a:xfrm>
              <a:prstGeom prst="straightConnector1"/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145732" name="AutoShape 26"/>
              <p:cNvCxnSpPr>
                <a:cxnSpLocks noChangeShapeType="1"/>
              </p:cNvCxnSpPr>
              <p:nvPr/>
            </p:nvCxnSpPr>
            <p:spPr bwMode="auto">
              <a:xfrm flipH="1" flipV="1">
                <a:off x="3672" y="3215"/>
                <a:ext cx="2040" cy="1229"/>
              </a:xfrm>
              <a:prstGeom prst="straightConnector1"/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145733" name="AutoShape 27"/>
              <p:cNvCxnSpPr>
                <a:cxnSpLocks noChangeShapeType="1"/>
              </p:cNvCxnSpPr>
              <p:nvPr/>
            </p:nvCxnSpPr>
            <p:spPr bwMode="auto">
              <a:xfrm>
                <a:off x="5748" y="4444"/>
                <a:ext cx="99" cy="3141"/>
              </a:xfrm>
              <a:prstGeom prst="straightConnector1"/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3145734" name="AutoShape 24"/>
            <p:cNvCxnSpPr>
              <a:cxnSpLocks noChangeShapeType="1"/>
            </p:cNvCxnSpPr>
            <p:nvPr/>
          </p:nvCxnSpPr>
          <p:spPr bwMode="auto">
            <a:xfrm rot="5400000">
              <a:off x="26389013" y="11110914"/>
              <a:ext cx="1028701" cy="180976"/>
            </a:xfrm>
            <a:prstGeom prst="straightConnector1"/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1" name="Group 85"/>
          <p:cNvGrpSpPr/>
          <p:nvPr/>
        </p:nvGrpSpPr>
        <p:grpSpPr>
          <a:xfrm>
            <a:off x="668233" y="21147844"/>
            <a:ext cx="14072053" cy="1671912"/>
            <a:chOff x="578971" y="21153559"/>
            <a:chExt cx="14072053" cy="1671912"/>
          </a:xfrm>
        </p:grpSpPr>
        <p:cxnSp>
          <p:nvCxnSpPr>
            <p:cNvPr id="3145735" name="Straight Connector 216"/>
            <p:cNvCxnSpPr>
              <a:cxnSpLocks/>
            </p:cNvCxnSpPr>
            <p:nvPr/>
          </p:nvCxnSpPr>
          <p:spPr bwMode="auto">
            <a:xfrm>
              <a:off x="578971" y="21153559"/>
              <a:ext cx="3594100" cy="1597026"/>
            </a:xfrm>
            <a:prstGeom prst="line"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12" name="TextBox 92"/>
            <p:cNvSpPr txBox="1">
              <a:spLocks noChangeArrowheads="1"/>
            </p:cNvSpPr>
            <p:nvPr/>
          </p:nvSpPr>
          <p:spPr bwMode="auto">
            <a:xfrm>
              <a:off x="721766" y="21982548"/>
              <a:ext cx="1883225" cy="842923"/>
            </a:xfrm>
            <a:prstGeom prst="rect"/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p>
              <a:pPr algn="ctr">
                <a:lnSpc>
                  <a:spcPct val="115000"/>
                </a:lnSpc>
              </a:pPr>
              <a:r>
                <a:rPr b="1" sz="3000" lang="en-US">
                  <a:latin typeface="Calibri" pitchFamily="34" charset="0"/>
                  <a:cs typeface="Times New Roman" pitchFamily="18" charset="0"/>
                </a:rPr>
                <a:t>Attributes</a:t>
              </a:r>
            </a:p>
          </p:txBody>
        </p:sp>
        <p:sp>
          <p:nvSpPr>
            <p:cNvPr id="1048613" name="TextBox 93"/>
            <p:cNvSpPr txBox="1">
              <a:spLocks noChangeArrowheads="1"/>
            </p:cNvSpPr>
            <p:nvPr/>
          </p:nvSpPr>
          <p:spPr bwMode="auto">
            <a:xfrm>
              <a:off x="2448621" y="21210281"/>
              <a:ext cx="1542965" cy="842925"/>
            </a:xfrm>
            <a:prstGeom prst="rect"/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p>
              <a:pPr algn="ctr">
                <a:lnSpc>
                  <a:spcPct val="115000"/>
                </a:lnSpc>
              </a:pPr>
              <a:r>
                <a:rPr b="1" sz="3000" lang="en-US">
                  <a:latin typeface="Calibri" pitchFamily="34" charset="0"/>
                  <a:cs typeface="Times New Roman" pitchFamily="18" charset="0"/>
                </a:rPr>
                <a:t>Species</a:t>
              </a:r>
            </a:p>
          </p:txBody>
        </p:sp>
        <p:pic>
          <p:nvPicPr>
            <p:cNvPr id="2097155" name="Picture 101" descr="http://www.nbii.gov/portal/server.pt/gateway/PTARGS_6_2_8099_934_2655_43/http%3B/cbi-lap7.cbi.cr.usgs.gov%3B7097/publishedcontent/publish/ecological_topics/invasive_species/isin_intro_fish/nile_tilapia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6"/>
            <a:srcRect l="4170" t="22096" r="2771" b="16997"/>
            <a:stretch>
              <a:fillRect/>
            </a:stretch>
          </p:blipFill>
          <p:spPr bwMode="auto">
            <a:xfrm>
              <a:off x="4223658" y="21682886"/>
              <a:ext cx="2401956" cy="1056995"/>
            </a:xfrm>
            <a:prstGeom prst="rect"/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7156" name="Picture 102" descr="http://www.agripinoy.net/wp-content/uploads/2009/04/catfish-culture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7"/>
            <a:srcRect l="1199" t="4083" r="2364" b="66907"/>
            <a:stretch>
              <a:fillRect/>
            </a:stretch>
          </p:blipFill>
          <p:spPr bwMode="auto">
            <a:xfrm>
              <a:off x="6715847" y="21676060"/>
              <a:ext cx="2986114" cy="1041162"/>
            </a:xfrm>
            <a:prstGeom prst="rect"/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7157" name="Picture 104" descr="http://dbserver.fri.gov.my/bitmap.asp?p=00000247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8"/>
            <a:srcRect l="8038" t="14679" r="8156" b="11926"/>
            <a:stretch>
              <a:fillRect/>
            </a:stretch>
          </p:blipFill>
          <p:spPr bwMode="auto">
            <a:xfrm>
              <a:off x="9810870" y="21677538"/>
              <a:ext cx="2504737" cy="1048150"/>
            </a:xfrm>
            <a:prstGeom prst="rect"/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7158" name="Picture 107" descr="http://www.seasonscatch.com/Pics/Catla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9"/>
            <a:srcRect/>
            <a:stretch>
              <a:fillRect/>
            </a:stretch>
          </p:blipFill>
          <p:spPr bwMode="auto">
            <a:xfrm>
              <a:off x="12406750" y="21690669"/>
              <a:ext cx="2244274" cy="1026053"/>
            </a:xfrm>
            <a:prstGeom prst="rect"/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8614" name="Text Box 5"/>
          <p:cNvSpPr txBox="1">
            <a:spLocks noChangeArrowheads="1"/>
          </p:cNvSpPr>
          <p:nvPr/>
        </p:nvSpPr>
        <p:spPr bwMode="auto">
          <a:xfrm>
            <a:off x="1127806" y="33921933"/>
            <a:ext cx="10091737" cy="1636712"/>
          </a:xfrm>
          <a:prstGeom prst="rect"/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p>
            <a:pPr algn="just"/>
            <a:r>
              <a:rPr b="1" dirty="0" sz="2700" lang="en-US">
                <a:latin typeface="Calibri" pitchFamily="34" charset="0"/>
              </a:rPr>
              <a:t>* </a:t>
            </a:r>
            <a:r>
              <a:rPr b="1" dirty="0" lang="en-US">
                <a:solidFill>
                  <a:srgbClr val="F61ED7"/>
                </a:solidFill>
                <a:latin typeface="Calibri" pitchFamily="34" charset="0"/>
              </a:rPr>
              <a:t>(</a:t>
            </a:r>
            <a:r>
              <a:rPr b="1" dirty="0" lang="en-US">
                <a:latin typeface="Calibri" pitchFamily="34" charset="0"/>
              </a:rPr>
              <a:t>MP</a:t>
            </a:r>
            <a:r>
              <a:rPr b="1" dirty="0" lang="en-US">
                <a:solidFill>
                  <a:srgbClr val="F61ED7"/>
                </a:solidFill>
                <a:latin typeface="Calibri" pitchFamily="34" charset="0"/>
              </a:rPr>
              <a:t>: Monoculture in pond, </a:t>
            </a:r>
            <a:r>
              <a:rPr b="1" dirty="0" lang="en-US">
                <a:latin typeface="Calibri" pitchFamily="34" charset="0"/>
              </a:rPr>
              <a:t>MC</a:t>
            </a:r>
            <a:r>
              <a:rPr b="1" dirty="0" lang="en-US">
                <a:solidFill>
                  <a:srgbClr val="F61ED7"/>
                </a:solidFill>
                <a:latin typeface="Calibri" pitchFamily="34" charset="0"/>
              </a:rPr>
              <a:t>: Monoculture in cage, </a:t>
            </a:r>
            <a:r>
              <a:rPr b="1" dirty="0" lang="en-US">
                <a:latin typeface="Calibri" pitchFamily="34" charset="0"/>
              </a:rPr>
              <a:t>TP</a:t>
            </a:r>
            <a:r>
              <a:rPr b="1" dirty="0" lang="en-US">
                <a:solidFill>
                  <a:srgbClr val="F61ED7"/>
                </a:solidFill>
                <a:latin typeface="Calibri" pitchFamily="34" charset="0"/>
              </a:rPr>
              <a:t>: </a:t>
            </a:r>
            <a:r>
              <a:rPr b="1" dirty="0" lang="en-US" smtClean="0">
                <a:solidFill>
                  <a:srgbClr val="F61ED7"/>
                </a:solidFill>
                <a:latin typeface="Calibri" pitchFamily="34" charset="0"/>
              </a:rPr>
              <a:t>Tilapia </a:t>
            </a:r>
            <a:r>
              <a:rPr b="1" dirty="0" lang="en-US">
                <a:solidFill>
                  <a:srgbClr val="F61ED7"/>
                </a:solidFill>
                <a:latin typeface="Calibri" pitchFamily="34" charset="0"/>
              </a:rPr>
              <a:t>with </a:t>
            </a:r>
            <a:r>
              <a:rPr b="1" dirty="0" i="1" lang="en-US">
                <a:solidFill>
                  <a:srgbClr val="F61ED7"/>
                </a:solidFill>
                <a:latin typeface="Calibri" pitchFamily="34" charset="0"/>
              </a:rPr>
              <a:t>Pangasius</a:t>
            </a:r>
            <a:r>
              <a:rPr b="1" dirty="0" lang="en-US">
                <a:solidFill>
                  <a:srgbClr val="F61ED7"/>
                </a:solidFill>
                <a:latin typeface="Calibri" pitchFamily="34" charset="0"/>
              </a:rPr>
              <a:t>, </a:t>
            </a:r>
            <a:r>
              <a:rPr b="1" dirty="0" lang="en-US">
                <a:latin typeface="Calibri" pitchFamily="34" charset="0"/>
              </a:rPr>
              <a:t>TCH</a:t>
            </a:r>
            <a:r>
              <a:rPr b="1" dirty="0" lang="en-US">
                <a:solidFill>
                  <a:srgbClr val="F61ED7"/>
                </a:solidFill>
                <a:latin typeface="Calibri" pitchFamily="34" charset="0"/>
              </a:rPr>
              <a:t>: with </a:t>
            </a:r>
            <a:r>
              <a:rPr b="1" dirty="0" i="1" lang="en-US">
                <a:solidFill>
                  <a:srgbClr val="F61ED7"/>
                </a:solidFill>
                <a:latin typeface="Calibri" pitchFamily="34" charset="0"/>
              </a:rPr>
              <a:t>Clarius</a:t>
            </a:r>
            <a:r>
              <a:rPr b="1" dirty="0" lang="en-US">
                <a:solidFill>
                  <a:srgbClr val="F61ED7"/>
                </a:solidFill>
                <a:latin typeface="Calibri" pitchFamily="34" charset="0"/>
              </a:rPr>
              <a:t>/</a:t>
            </a:r>
            <a:r>
              <a:rPr b="1" dirty="0" i="1" lang="en-US" err="1">
                <a:solidFill>
                  <a:srgbClr val="F61ED7"/>
                </a:solidFill>
                <a:latin typeface="Calibri" pitchFamily="34" charset="0"/>
              </a:rPr>
              <a:t>Heteropneustes</a:t>
            </a:r>
            <a:r>
              <a:rPr b="1" dirty="0" lang="en-US">
                <a:solidFill>
                  <a:srgbClr val="F61ED7"/>
                </a:solidFill>
                <a:latin typeface="Calibri" pitchFamily="34" charset="0"/>
              </a:rPr>
              <a:t>, </a:t>
            </a:r>
            <a:r>
              <a:rPr b="1" dirty="0" lang="en-US">
                <a:latin typeface="Calibri" pitchFamily="34" charset="0"/>
              </a:rPr>
              <a:t>TA</a:t>
            </a:r>
            <a:r>
              <a:rPr b="1" dirty="0" lang="en-US">
                <a:solidFill>
                  <a:srgbClr val="F61ED7"/>
                </a:solidFill>
                <a:latin typeface="Calibri" pitchFamily="34" charset="0"/>
              </a:rPr>
              <a:t>: with </a:t>
            </a:r>
            <a:r>
              <a:rPr b="1" dirty="0" i="1" lang="en-US">
                <a:solidFill>
                  <a:srgbClr val="F61ED7"/>
                </a:solidFill>
                <a:latin typeface="Calibri" pitchFamily="34" charset="0"/>
              </a:rPr>
              <a:t>Anabas</a:t>
            </a:r>
            <a:r>
              <a:rPr b="1" dirty="0" lang="en-US">
                <a:solidFill>
                  <a:srgbClr val="F61ED7"/>
                </a:solidFill>
                <a:latin typeface="Calibri" pitchFamily="34" charset="0"/>
              </a:rPr>
              <a:t>, </a:t>
            </a:r>
            <a:r>
              <a:rPr b="1" dirty="0" lang="en-US">
                <a:latin typeface="Calibri" pitchFamily="34" charset="0"/>
              </a:rPr>
              <a:t>TCP</a:t>
            </a:r>
            <a:r>
              <a:rPr b="1" dirty="0" lang="en-US">
                <a:solidFill>
                  <a:srgbClr val="F61ED7"/>
                </a:solidFill>
                <a:latin typeface="Calibri" pitchFamily="34" charset="0"/>
              </a:rPr>
              <a:t>: with carps in pond, </a:t>
            </a:r>
            <a:r>
              <a:rPr b="1" dirty="0" lang="en-US">
                <a:latin typeface="Calibri" pitchFamily="34" charset="0"/>
              </a:rPr>
              <a:t>TCF</a:t>
            </a:r>
            <a:r>
              <a:rPr b="1" dirty="0" lang="en-US">
                <a:solidFill>
                  <a:srgbClr val="F61ED7"/>
                </a:solidFill>
                <a:latin typeface="Calibri" pitchFamily="34" charset="0"/>
              </a:rPr>
              <a:t>: with carps in </a:t>
            </a:r>
            <a:r>
              <a:rPr b="1" dirty="0" lang="en-US" smtClean="0">
                <a:solidFill>
                  <a:srgbClr val="F61ED7"/>
                </a:solidFill>
                <a:latin typeface="Calibri" pitchFamily="34" charset="0"/>
              </a:rPr>
              <a:t>floodplain based culture, </a:t>
            </a:r>
            <a:r>
              <a:rPr b="1" dirty="0" lang="en-US">
                <a:latin typeface="Calibri" pitchFamily="34" charset="0"/>
              </a:rPr>
              <a:t>TSP</a:t>
            </a:r>
            <a:r>
              <a:rPr b="1" dirty="0" lang="en-US">
                <a:solidFill>
                  <a:srgbClr val="F61ED7"/>
                </a:solidFill>
                <a:latin typeface="Calibri" pitchFamily="34" charset="0"/>
              </a:rPr>
              <a:t>: with shrimp/prawn, </a:t>
            </a:r>
            <a:r>
              <a:rPr b="1" dirty="0" lang="en-US">
                <a:latin typeface="Calibri" pitchFamily="34" charset="0"/>
              </a:rPr>
              <a:t>TCP</a:t>
            </a:r>
            <a:r>
              <a:rPr b="1" dirty="0" lang="en-US">
                <a:solidFill>
                  <a:srgbClr val="F61ED7"/>
                </a:solidFill>
                <a:latin typeface="Calibri" pitchFamily="34" charset="0"/>
              </a:rPr>
              <a:t>: with carps and paddy)   </a:t>
            </a:r>
          </a:p>
          <a:p>
            <a:endParaRPr dirty="0" lang="en-US">
              <a:latin typeface="Calibri" pitchFamily="34" charset="0"/>
            </a:endParaRPr>
          </a:p>
        </p:txBody>
      </p:sp>
      <p:sp>
        <p:nvSpPr>
          <p:cNvPr id="1048615" name="TextBox 225"/>
          <p:cNvSpPr txBox="1"/>
          <p:nvPr/>
        </p:nvSpPr>
        <p:spPr>
          <a:xfrm>
            <a:off x="7350581" y="13268098"/>
            <a:ext cx="16984949" cy="2429263"/>
          </a:xfrm>
          <a:prstGeom prst="rect"/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p>
            <a:r>
              <a:rPr b="1" dirty="0" sz="4500" lang="en-GB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Objectives</a:t>
            </a:r>
          </a:p>
          <a:p>
            <a:endParaRPr dirty="0" sz="1000" lang="en-US">
              <a:cs typeface="+mn-cs"/>
            </a:endParaRPr>
          </a:p>
          <a:p>
            <a:pPr algn="just"/>
            <a:r>
              <a:rPr b="1" dirty="0" sz="40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•</a:t>
            </a:r>
            <a:r>
              <a:rPr b="1" dirty="0" sz="3000" lang="en-US">
                <a:cs typeface="+mn-cs"/>
              </a:rPr>
              <a:t> </a:t>
            </a:r>
            <a:r>
              <a:rPr b="1" dirty="0" sz="3500" lang="en-US" smtClean="0">
                <a:cs typeface="+mn-cs"/>
              </a:rPr>
              <a:t>The </a:t>
            </a:r>
            <a:r>
              <a:rPr b="1" dirty="0" sz="3500" lang="en-US">
                <a:cs typeface="+mn-cs"/>
              </a:rPr>
              <a:t>objective was to assess the </a:t>
            </a:r>
            <a:r>
              <a:rPr b="1" dirty="0" sz="3500" lang="en-US" smtClean="0">
                <a:cs typeface="+mn-cs"/>
              </a:rPr>
              <a:t>production &amp; </a:t>
            </a:r>
            <a:r>
              <a:rPr b="1" dirty="0" sz="3500" lang="en-US">
                <a:cs typeface="+mn-cs"/>
              </a:rPr>
              <a:t>development </a:t>
            </a:r>
            <a:r>
              <a:rPr b="1" dirty="0" sz="3500" lang="en-US" smtClean="0">
                <a:cs typeface="+mn-cs"/>
              </a:rPr>
              <a:t>trends, local &amp; export market status, constraints and potentials of tilapia farming in Bangladesh.</a:t>
            </a:r>
            <a:endParaRPr dirty="0" sz="3500" lang="en-US">
              <a:cs typeface="+mn-cs"/>
            </a:endParaRPr>
          </a:p>
        </p:txBody>
      </p:sp>
      <p:pic>
        <p:nvPicPr>
          <p:cNvPr id="2097159" name="Picture 70" descr="G:\personal\picture\picture+video\Visit with foreigner-13-17.10.09\Picture 78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0"/>
          <a:srcRect/>
          <a:stretch>
            <a:fillRect/>
          </a:stretch>
        </p:blipFill>
        <p:spPr bwMode="auto">
          <a:xfrm>
            <a:off x="25284113" y="30159325"/>
            <a:ext cx="5824537" cy="454025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0" name="Picture 71" descr="G:\personal\picture\picture+video\Visit with foreigner-13-17.10.09\Picture 73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1"/>
          <a:srcRect l="9167" t="24702"/>
          <a:stretch>
            <a:fillRect/>
          </a:stretch>
        </p:blipFill>
        <p:spPr bwMode="auto">
          <a:xfrm>
            <a:off x="8996363" y="39089013"/>
            <a:ext cx="5286375" cy="3762375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1" name="Picture 79" descr="E:\Ph.D-last update 29.12.09\prawn\PICTURE-prawn\Praw photo Noman Bhai\Golda-Fish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2"/>
          <a:srcRect/>
          <a:stretch>
            <a:fillRect/>
          </a:stretch>
        </p:blipFill>
        <p:spPr bwMode="auto">
          <a:xfrm>
            <a:off x="14416088" y="39081075"/>
            <a:ext cx="5400675" cy="3795713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2" name="Picture 75" descr="G:\personal\picture\picture+video\khulna-andreu-30jan,10\Picture 03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3"/>
          <a:srcRect l="19579" r="6166"/>
          <a:stretch>
            <a:fillRect/>
          </a:stretch>
        </p:blipFill>
        <p:spPr bwMode="auto">
          <a:xfrm>
            <a:off x="19963448" y="39074725"/>
            <a:ext cx="5113971" cy="3805238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16" name="Text Box 5"/>
          <p:cNvSpPr txBox="1">
            <a:spLocks noChangeArrowheads="1"/>
          </p:cNvSpPr>
          <p:nvPr/>
        </p:nvSpPr>
        <p:spPr bwMode="auto">
          <a:xfrm>
            <a:off x="547688" y="7627938"/>
            <a:ext cx="5175250" cy="573087"/>
          </a:xfrm>
          <a:prstGeom prst="rect"/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p>
            <a:pPr>
              <a:spcAft>
                <a:spcPts val="1000"/>
              </a:spcAft>
            </a:pPr>
            <a:r>
              <a:rPr altLang="zh-CN" b="1" sz="3000" lang="en-US">
                <a:solidFill>
                  <a:srgbClr val="FF0000"/>
                </a:solidFill>
                <a:latin typeface="Calibri" pitchFamily="34" charset="0"/>
              </a:rPr>
              <a:t>21934209@zju.edu.cn</a:t>
            </a:r>
            <a:r>
              <a:rPr altLang="zh-CN" b="1" sz="3000" lang="en-US">
                <a:solidFill>
                  <a:srgbClr val="FF0000"/>
                </a:solidFill>
                <a:latin typeface="Calibri" pitchFamily="34" charset="0"/>
              </a:rPr>
              <a:t> </a:t>
            </a:r>
            <a:endParaRPr altLang="en-US" lang="zh-CN"/>
          </a:p>
          <a:p>
            <a:endParaRPr sz="1800" lang="en-US">
              <a:latin typeface="Arial" charset="0"/>
            </a:endParaRPr>
          </a:p>
        </p:txBody>
      </p:sp>
      <p:sp>
        <p:nvSpPr>
          <p:cNvPr id="1048617" name="TextBox 67"/>
          <p:cNvSpPr txBox="1">
            <a:spLocks noChangeArrowheads="1"/>
          </p:cNvSpPr>
          <p:nvPr/>
        </p:nvSpPr>
        <p:spPr bwMode="auto">
          <a:xfrm>
            <a:off x="22536468" y="15342425"/>
            <a:ext cx="7067232" cy="2415794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p>
            <a:pPr algn="just"/>
            <a:r>
              <a:rPr b="1" dirty="0" sz="4000" lang="en-US">
                <a:solidFill>
                  <a:srgbClr val="FF0000"/>
                </a:solidFill>
                <a:latin typeface="Calibri" pitchFamily="34" charset="0"/>
              </a:rPr>
              <a:t>Fig </a:t>
            </a:r>
            <a:r>
              <a:rPr b="1" dirty="0" sz="4000" lang="en-US" smtClean="0">
                <a:solidFill>
                  <a:srgbClr val="FF0000"/>
                </a:solidFill>
                <a:latin typeface="Calibri" pitchFamily="34" charset="0"/>
              </a:rPr>
              <a:t>2: </a:t>
            </a:r>
            <a:r>
              <a:rPr b="1" dirty="0" sz="2700" lang="en-US" smtClean="0">
                <a:solidFill>
                  <a:srgbClr val="0070C0"/>
                </a:solidFill>
                <a:latin typeface="Calibri" pitchFamily="34" charset="0"/>
              </a:rPr>
              <a:t>Colored </a:t>
            </a:r>
            <a:r>
              <a:rPr b="1" dirty="0" sz="2700" lang="en-US">
                <a:solidFill>
                  <a:srgbClr val="0070C0"/>
                </a:solidFill>
                <a:latin typeface="Calibri" pitchFamily="34" charset="0"/>
              </a:rPr>
              <a:t>areas show research locations and arrows showing farm distribution from Mymensingh to seven divisions  of Bangladesh.</a:t>
            </a:r>
          </a:p>
        </p:txBody>
      </p:sp>
      <p:sp>
        <p:nvSpPr>
          <p:cNvPr id="1048618" name="TextBox 232"/>
          <p:cNvSpPr txBox="1"/>
          <p:nvPr/>
        </p:nvSpPr>
        <p:spPr>
          <a:xfrm>
            <a:off x="14907409" y="21086818"/>
            <a:ext cx="16188444" cy="11173836"/>
          </a:xfrm>
          <a:prstGeom prst="rect"/>
          <a:solidFill>
            <a:schemeClr val="accent6"/>
          </a:solidFill>
        </p:spPr>
        <p:txBody>
          <a:bodyPr wrap="square">
            <a:spAutoFit/>
          </a:bodyPr>
          <a:p>
            <a:r>
              <a:rPr b="1" dirty="0" sz="5000" lang="en-GB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Results</a:t>
            </a:r>
            <a:endParaRPr b="1" dirty="0" sz="5000" lang="en-US">
              <a:ln w="18415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just"/>
            <a:endParaRPr b="1" dirty="0" sz="1500"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just"/>
            <a:r>
              <a:rPr b="1" dirty="0" sz="29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•</a:t>
            </a:r>
            <a:r>
              <a:rPr b="1" dirty="0" sz="29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  <a:r>
              <a:rPr b="1" dirty="0" sz="28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T</a:t>
            </a:r>
            <a:r>
              <a:rPr b="1" dirty="0" sz="28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ilapia </a:t>
            </a:r>
            <a:r>
              <a:rPr b="1" dirty="0" sz="28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has several positive attributes (</a:t>
            </a:r>
            <a:r>
              <a:rPr b="1" dirty="0" sz="28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Table 1</a:t>
            </a:r>
            <a:r>
              <a:rPr b="1" dirty="0" sz="28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) </a:t>
            </a:r>
            <a:r>
              <a:rPr b="1" dirty="0" sz="28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 among few  commercially important aquaculture </a:t>
            </a:r>
            <a:r>
              <a:rPr b="1" dirty="0" sz="28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species in Bangladesh, and thus encourages the farmers for its rapid adoption. </a:t>
            </a:r>
            <a:r>
              <a:rPr b="1" dirty="0" sz="28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  <a:endParaRPr b="1" dirty="0" sz="2800"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just"/>
            <a:endParaRPr b="1" dirty="0" sz="1300"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just"/>
            <a:r>
              <a:rPr b="1" dirty="0" sz="29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•</a:t>
            </a:r>
            <a:r>
              <a:rPr b="1" dirty="0" sz="29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  <a:r>
              <a:rPr b="1" dirty="0" sz="28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The </a:t>
            </a:r>
            <a:r>
              <a:rPr b="1" dirty="0" sz="28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growing number </a:t>
            </a:r>
            <a:r>
              <a:rPr b="1" dirty="0" sz="28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of mono-sex tilapia hatcheries made different </a:t>
            </a:r>
            <a:r>
              <a:rPr b="1" dirty="0" sz="28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positive impacts on traditional aquaculture practices. </a:t>
            </a:r>
          </a:p>
          <a:p>
            <a:pPr algn="just"/>
            <a:endParaRPr b="1" dirty="0" sz="1300"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just"/>
            <a:r>
              <a:rPr b="1" dirty="0" sz="29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•</a:t>
            </a:r>
            <a:r>
              <a:rPr b="1" dirty="0" sz="29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  <a:r>
              <a:rPr b="1" dirty="0" sz="28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There was a rapid increase in national total production of </a:t>
            </a:r>
            <a:r>
              <a:rPr b="1" dirty="0" sz="28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tilapia </a:t>
            </a:r>
            <a:r>
              <a:rPr b="1" dirty="0" sz="28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from 2,140 MT in 1999-2000 to 66,767 MT in 2007-2008 </a:t>
            </a:r>
            <a:r>
              <a:rPr b="1" dirty="0" sz="28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(</a:t>
            </a:r>
            <a:r>
              <a:rPr b="1" dirty="0" sz="28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Fig 3</a:t>
            </a:r>
            <a:r>
              <a:rPr b="1" dirty="0" sz="28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).</a:t>
            </a:r>
            <a:endParaRPr b="1" dirty="0" sz="2800"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just"/>
            <a:endParaRPr b="1" dirty="0" sz="1300"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just"/>
            <a:r>
              <a:rPr b="1" dirty="0" sz="29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• </a:t>
            </a:r>
            <a:r>
              <a:rPr b="1" dirty="0" sz="28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The trend in </a:t>
            </a:r>
            <a:r>
              <a:rPr b="1" dirty="0" sz="28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tilapia </a:t>
            </a:r>
            <a:r>
              <a:rPr b="1" dirty="0" sz="28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production is rapid (about 30% per year) suggesting that it may be the </a:t>
            </a:r>
            <a:r>
              <a:rPr b="1" dirty="0" sz="28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comparable aquaculture </a:t>
            </a:r>
            <a:r>
              <a:rPr b="1" dirty="0" sz="28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species in Bangladesh in near future.</a:t>
            </a:r>
          </a:p>
          <a:p>
            <a:pPr algn="just"/>
            <a:endParaRPr b="1" dirty="0" sz="1300"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just"/>
            <a:r>
              <a:rPr b="1" dirty="0" sz="29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•</a:t>
            </a:r>
            <a:r>
              <a:rPr b="1" dirty="0" sz="29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  <a:r>
              <a:rPr b="1" dirty="0" sz="28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Monoculture in ponds showed highest </a:t>
            </a:r>
            <a:r>
              <a:rPr b="1" dirty="0" sz="28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tilapia </a:t>
            </a:r>
            <a:r>
              <a:rPr b="1" dirty="0" sz="28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production Kg ha</a:t>
            </a:r>
            <a:r>
              <a:rPr baseline="30000" b="1" dirty="0" sz="28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-1</a:t>
            </a:r>
            <a:r>
              <a:rPr b="1" dirty="0" sz="28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.yr</a:t>
            </a:r>
            <a:r>
              <a:rPr baseline="30000" b="1" dirty="0" sz="28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-1</a:t>
            </a:r>
            <a:r>
              <a:rPr b="1" dirty="0" sz="28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  <a:r>
              <a:rPr b="1" dirty="0" sz="28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(</a:t>
            </a:r>
            <a:r>
              <a:rPr b="1" dirty="0" sz="28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Fig 4</a:t>
            </a:r>
            <a:r>
              <a:rPr b="1" dirty="0" sz="28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), </a:t>
            </a:r>
            <a:r>
              <a:rPr b="1" dirty="0" sz="28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however most of the farmers prefer polyculture with other species. </a:t>
            </a:r>
          </a:p>
          <a:p>
            <a:pPr algn="just"/>
            <a:endParaRPr b="1" dirty="0" sz="1300"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just"/>
            <a:r>
              <a:rPr b="1" dirty="0" sz="29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•</a:t>
            </a:r>
            <a:r>
              <a:rPr b="1" dirty="0" sz="29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  <a:r>
              <a:rPr b="1" dirty="0" sz="28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The main constraints of the sector are the lack of quality seed</a:t>
            </a:r>
            <a:r>
              <a:rPr baseline="30000" b="1" dirty="0" sz="28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1</a:t>
            </a:r>
            <a:r>
              <a:rPr b="1" dirty="0" sz="28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 and recent outbreak of unknown disease in cage systems </a:t>
            </a:r>
            <a:r>
              <a:rPr b="1" dirty="0" sz="28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 (</a:t>
            </a:r>
            <a:r>
              <a:rPr b="1" dirty="0" sz="28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Fig 5</a:t>
            </a:r>
            <a:r>
              <a:rPr b="1" dirty="0" sz="28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) at Dakatia River in </a:t>
            </a:r>
            <a:r>
              <a:rPr b="1" dirty="0" sz="28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Chandpur and pond culture system in Chittagong.</a:t>
            </a:r>
          </a:p>
          <a:p>
            <a:pPr algn="just"/>
            <a:endParaRPr b="1" dirty="0" sz="1300"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just"/>
            <a:r>
              <a:rPr b="1" dirty="0" sz="29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•</a:t>
            </a:r>
            <a:r>
              <a:rPr b="1" dirty="0" sz="29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  <a:r>
              <a:rPr b="1" dirty="0" sz="28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With the expansion of production, there is a growing interest observed at the level of private entrepreneurs </a:t>
            </a:r>
            <a:r>
              <a:rPr b="1" dirty="0" sz="28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in export market at trial basis. </a:t>
            </a:r>
            <a:endParaRPr b="1" dirty="0" sz="2800"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048619" name="Text Box 5"/>
          <p:cNvSpPr txBox="1">
            <a:spLocks noChangeArrowheads="1"/>
          </p:cNvSpPr>
          <p:nvPr/>
        </p:nvSpPr>
        <p:spPr bwMode="auto">
          <a:xfrm rot="16200000">
            <a:off x="-547556" y="31604855"/>
            <a:ext cx="3087911" cy="514349"/>
          </a:xfrm>
          <a:prstGeom prst="rect"/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p>
            <a:pPr algn="just">
              <a:spcAft>
                <a:spcPts val="1000"/>
              </a:spcAft>
            </a:pPr>
            <a:r>
              <a:rPr b="1" dirty="0" sz="2600" lang="en-US" smtClean="0">
                <a:latin typeface="Calibri" pitchFamily="34" charset="0"/>
              </a:rPr>
              <a:t>Kg ha</a:t>
            </a:r>
            <a:r>
              <a:rPr baseline="30000" b="1" dirty="0" sz="2600" lang="en-US" smtClean="0">
                <a:latin typeface="Calibri" pitchFamily="34" charset="0"/>
              </a:rPr>
              <a:t>-1</a:t>
            </a:r>
            <a:r>
              <a:rPr b="1" dirty="0" sz="2600" lang="en-US" smtClean="0">
                <a:latin typeface="Calibri" pitchFamily="34" charset="0"/>
              </a:rPr>
              <a:t>.yr</a:t>
            </a:r>
            <a:r>
              <a:rPr baseline="30000" b="1" dirty="0" sz="2600" lang="en-US" smtClean="0">
                <a:latin typeface="Calibri" pitchFamily="34" charset="0"/>
              </a:rPr>
              <a:t>-1</a:t>
            </a:r>
            <a:r>
              <a:rPr b="1" dirty="0" sz="2600" lang="en-US" smtClean="0">
                <a:latin typeface="Calibri" pitchFamily="34" charset="0"/>
              </a:rPr>
              <a:t>.system</a:t>
            </a:r>
            <a:r>
              <a:rPr baseline="30000" b="1" dirty="0" sz="2600" lang="en-US" smtClean="0">
                <a:latin typeface="Calibri" pitchFamily="34" charset="0"/>
              </a:rPr>
              <a:t>-1</a:t>
            </a:r>
            <a:endParaRPr dirty="0" sz="2600"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dir="tl" rig="brightRoom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dir="t" rig="glow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King's College London</Company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Armin Sturm</dc:creator>
  <cp:lastModifiedBy>TOSHIBA</cp:lastModifiedBy>
  <dcterms:created xsi:type="dcterms:W3CDTF">2005-06-12T09:26:33Z</dcterms:created>
  <dcterms:modified xsi:type="dcterms:W3CDTF">2020-01-13T04:20:06Z</dcterms:modified>
</cp:coreProperties>
</file>