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69" r:id="rId2"/>
    <p:sldId id="353" r:id="rId3"/>
    <p:sldId id="373" r:id="rId4"/>
    <p:sldId id="356" r:id="rId5"/>
    <p:sldId id="371" r:id="rId6"/>
    <p:sldId id="374" r:id="rId7"/>
    <p:sldId id="375" r:id="rId8"/>
    <p:sldId id="376" r:id="rId9"/>
    <p:sldId id="377" r:id="rId10"/>
    <p:sldId id="378" r:id="rId11"/>
    <p:sldId id="380" r:id="rId12"/>
    <p:sldId id="382" r:id="rId13"/>
    <p:sldId id="383" r:id="rId14"/>
    <p:sldId id="384" r:id="rId15"/>
    <p:sldId id="385" r:id="rId16"/>
    <p:sldId id="386" r:id="rId17"/>
    <p:sldId id="387" r:id="rId18"/>
    <p:sldId id="388" r:id="rId19"/>
    <p:sldId id="390" r:id="rId20"/>
    <p:sldId id="391" r:id="rId21"/>
    <p:sldId id="392" r:id="rId22"/>
    <p:sldId id="393"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25B7D"/>
    <a:srgbClr val="005E7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94848" autoAdjust="0"/>
  </p:normalViewPr>
  <p:slideViewPr>
    <p:cSldViewPr snapToGrid="0">
      <p:cViewPr>
        <p:scale>
          <a:sx n="75" d="100"/>
          <a:sy n="75" d="100"/>
        </p:scale>
        <p:origin x="-2148" y="-81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image" Target="../media/image48.wmf"/><Relationship Id="rId7" Type="http://schemas.openxmlformats.org/officeDocument/2006/relationships/image" Target="../media/image52.wmf"/><Relationship Id="rId2" Type="http://schemas.openxmlformats.org/officeDocument/2006/relationships/image" Target="../media/image47.wmf"/><Relationship Id="rId1" Type="http://schemas.openxmlformats.org/officeDocument/2006/relationships/image" Target="../media/image46.wmf"/><Relationship Id="rId6" Type="http://schemas.openxmlformats.org/officeDocument/2006/relationships/image" Target="../media/image51.wmf"/><Relationship Id="rId5" Type="http://schemas.openxmlformats.org/officeDocument/2006/relationships/image" Target="../media/image50.wmf"/><Relationship Id="rId4" Type="http://schemas.openxmlformats.org/officeDocument/2006/relationships/image" Target="../media/image4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5" Type="http://schemas.openxmlformats.org/officeDocument/2006/relationships/image" Target="../media/image59.wmf"/><Relationship Id="rId4" Type="http://schemas.openxmlformats.org/officeDocument/2006/relationships/image" Target="../media/image58.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67.wmf"/><Relationship Id="rId3" Type="http://schemas.openxmlformats.org/officeDocument/2006/relationships/image" Target="../media/image62.wmf"/><Relationship Id="rId7" Type="http://schemas.openxmlformats.org/officeDocument/2006/relationships/image" Target="../media/image66.wmf"/><Relationship Id="rId2" Type="http://schemas.openxmlformats.org/officeDocument/2006/relationships/image" Target="../media/image61.wmf"/><Relationship Id="rId1" Type="http://schemas.openxmlformats.org/officeDocument/2006/relationships/image" Target="../media/image60.w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0.wmf"/><Relationship Id="rId7" Type="http://schemas.openxmlformats.org/officeDocument/2006/relationships/image" Target="../media/image74.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5" Type="http://schemas.openxmlformats.org/officeDocument/2006/relationships/image" Target="../media/image17.wmf"/><Relationship Id="rId4"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4.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1300C7-4F35-47FA-8530-8AF4E973CE63}" type="datetimeFigureOut">
              <a:rPr lang="zh-CN" altLang="en-US" smtClean="0"/>
              <a:t>2019/3/25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C56BEF-2C57-45F8-9B25-AEC906EB2051}" type="slidenum">
              <a:rPr lang="zh-CN" altLang="en-US" smtClean="0"/>
              <a:t>‹#›</a:t>
            </a:fld>
            <a:endParaRPr lang="zh-CN" altLang="en-US"/>
          </a:p>
        </p:txBody>
      </p:sp>
    </p:spTree>
    <p:extLst>
      <p:ext uri="{BB962C8B-B14F-4D97-AF65-F5344CB8AC3E}">
        <p14:creationId xmlns:p14="http://schemas.microsoft.com/office/powerpoint/2010/main" val="3931042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4C56BEF-2C57-45F8-9B25-AEC906EB2051}" type="slidenum">
              <a:rPr lang="zh-CN" altLang="en-US" smtClean="0"/>
              <a:t>20</a:t>
            </a:fld>
            <a:endParaRPr lang="zh-CN" altLang="en-US"/>
          </a:p>
        </p:txBody>
      </p:sp>
    </p:spTree>
    <p:extLst>
      <p:ext uri="{BB962C8B-B14F-4D97-AF65-F5344CB8AC3E}">
        <p14:creationId xmlns:p14="http://schemas.microsoft.com/office/powerpoint/2010/main" val="3568043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4C56BEF-2C57-45F8-9B25-AEC906EB2051}" type="slidenum">
              <a:rPr lang="zh-CN" altLang="en-US" smtClean="0"/>
              <a:t>21</a:t>
            </a:fld>
            <a:endParaRPr lang="zh-CN" altLang="en-US"/>
          </a:p>
        </p:txBody>
      </p:sp>
    </p:spTree>
    <p:extLst>
      <p:ext uri="{BB962C8B-B14F-4D97-AF65-F5344CB8AC3E}">
        <p14:creationId xmlns:p14="http://schemas.microsoft.com/office/powerpoint/2010/main" val="3568043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4C56BEF-2C57-45F8-9B25-AEC906EB2051}" type="slidenum">
              <a:rPr lang="zh-CN" altLang="en-US" smtClean="0"/>
              <a:t>22</a:t>
            </a:fld>
            <a:endParaRPr lang="zh-CN" altLang="en-US"/>
          </a:p>
        </p:txBody>
      </p:sp>
    </p:spTree>
    <p:extLst>
      <p:ext uri="{BB962C8B-B14F-4D97-AF65-F5344CB8AC3E}">
        <p14:creationId xmlns:p14="http://schemas.microsoft.com/office/powerpoint/2010/main" val="3568043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1495C7C2-EA07-4F58-A154-CBF9E920FEAF}" type="datetimeFigureOut">
              <a:rPr lang="zh-CN" altLang="en-US" smtClean="0"/>
              <a:t>2019/3/25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753B46-1DA1-4957-B85F-82A7501EEECD}" type="slidenum">
              <a:rPr lang="zh-CN" altLang="en-US" smtClean="0"/>
              <a:t>‹#›</a:t>
            </a:fld>
            <a:endParaRPr lang="zh-CN" altLang="en-US"/>
          </a:p>
        </p:txBody>
      </p:sp>
    </p:spTree>
    <p:extLst>
      <p:ext uri="{BB962C8B-B14F-4D97-AF65-F5344CB8AC3E}">
        <p14:creationId xmlns:p14="http://schemas.microsoft.com/office/powerpoint/2010/main" val="4126934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495C7C2-EA07-4F58-A154-CBF9E920FEAF}" type="datetimeFigureOut">
              <a:rPr lang="zh-CN" altLang="en-US" smtClean="0"/>
              <a:t>2019/3/25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753B46-1DA1-4957-B85F-82A7501EEECD}" type="slidenum">
              <a:rPr lang="zh-CN" altLang="en-US" smtClean="0"/>
              <a:t>‹#›</a:t>
            </a:fld>
            <a:endParaRPr lang="zh-CN" altLang="en-US"/>
          </a:p>
        </p:txBody>
      </p:sp>
    </p:spTree>
    <p:extLst>
      <p:ext uri="{BB962C8B-B14F-4D97-AF65-F5344CB8AC3E}">
        <p14:creationId xmlns:p14="http://schemas.microsoft.com/office/powerpoint/2010/main" val="1354391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495C7C2-EA07-4F58-A154-CBF9E920FEAF}" type="datetimeFigureOut">
              <a:rPr lang="zh-CN" altLang="en-US" smtClean="0"/>
              <a:t>2019/3/25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753B46-1DA1-4957-B85F-82A7501EEECD}" type="slidenum">
              <a:rPr lang="zh-CN" altLang="en-US" smtClean="0"/>
              <a:t>‹#›</a:t>
            </a:fld>
            <a:endParaRPr lang="zh-CN" altLang="en-US"/>
          </a:p>
        </p:txBody>
      </p:sp>
    </p:spTree>
    <p:extLst>
      <p:ext uri="{BB962C8B-B14F-4D97-AF65-F5344CB8AC3E}">
        <p14:creationId xmlns:p14="http://schemas.microsoft.com/office/powerpoint/2010/main" val="3952556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495C7C2-EA07-4F58-A154-CBF9E920FEAF}" type="datetimeFigureOut">
              <a:rPr lang="zh-CN" altLang="en-US" smtClean="0"/>
              <a:t>2019/3/25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753B46-1DA1-4957-B85F-82A7501EEECD}" type="slidenum">
              <a:rPr lang="zh-CN" altLang="en-US" smtClean="0"/>
              <a:t>‹#›</a:t>
            </a:fld>
            <a:endParaRPr lang="zh-CN" altLang="en-US"/>
          </a:p>
        </p:txBody>
      </p:sp>
    </p:spTree>
    <p:extLst>
      <p:ext uri="{BB962C8B-B14F-4D97-AF65-F5344CB8AC3E}">
        <p14:creationId xmlns:p14="http://schemas.microsoft.com/office/powerpoint/2010/main" val="2577100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1495C7C2-EA07-4F58-A154-CBF9E920FEAF}" type="datetimeFigureOut">
              <a:rPr lang="zh-CN" altLang="en-US" smtClean="0"/>
              <a:t>2019/3/25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753B46-1DA1-4957-B85F-82A7501EEECD}" type="slidenum">
              <a:rPr lang="zh-CN" altLang="en-US" smtClean="0"/>
              <a:t>‹#›</a:t>
            </a:fld>
            <a:endParaRPr lang="zh-CN" altLang="en-US"/>
          </a:p>
        </p:txBody>
      </p:sp>
    </p:spTree>
    <p:extLst>
      <p:ext uri="{BB962C8B-B14F-4D97-AF65-F5344CB8AC3E}">
        <p14:creationId xmlns:p14="http://schemas.microsoft.com/office/powerpoint/2010/main" val="302284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495C7C2-EA07-4F58-A154-CBF9E920FEAF}" type="datetimeFigureOut">
              <a:rPr lang="zh-CN" altLang="en-US" smtClean="0"/>
              <a:t>2019/3/25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753B46-1DA1-4957-B85F-82A7501EEECD}" type="slidenum">
              <a:rPr lang="zh-CN" altLang="en-US" smtClean="0"/>
              <a:t>‹#›</a:t>
            </a:fld>
            <a:endParaRPr lang="zh-CN" altLang="en-US"/>
          </a:p>
        </p:txBody>
      </p:sp>
    </p:spTree>
    <p:extLst>
      <p:ext uri="{BB962C8B-B14F-4D97-AF65-F5344CB8AC3E}">
        <p14:creationId xmlns:p14="http://schemas.microsoft.com/office/powerpoint/2010/main" val="4101374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495C7C2-EA07-4F58-A154-CBF9E920FEAF}" type="datetimeFigureOut">
              <a:rPr lang="zh-CN" altLang="en-US" smtClean="0"/>
              <a:t>2019/3/25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C753B46-1DA1-4957-B85F-82A7501EEECD}" type="slidenum">
              <a:rPr lang="zh-CN" altLang="en-US" smtClean="0"/>
              <a:t>‹#›</a:t>
            </a:fld>
            <a:endParaRPr lang="zh-CN" altLang="en-US"/>
          </a:p>
        </p:txBody>
      </p:sp>
    </p:spTree>
    <p:extLst>
      <p:ext uri="{BB962C8B-B14F-4D97-AF65-F5344CB8AC3E}">
        <p14:creationId xmlns:p14="http://schemas.microsoft.com/office/powerpoint/2010/main" val="1679773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495C7C2-EA07-4F58-A154-CBF9E920FEAF}" type="datetimeFigureOut">
              <a:rPr lang="zh-CN" altLang="en-US" smtClean="0"/>
              <a:t>2019/3/25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C753B46-1DA1-4957-B85F-82A7501EEECD}" type="slidenum">
              <a:rPr lang="zh-CN" altLang="en-US" smtClean="0"/>
              <a:t>‹#›</a:t>
            </a:fld>
            <a:endParaRPr lang="zh-CN" altLang="en-US"/>
          </a:p>
        </p:txBody>
      </p:sp>
    </p:spTree>
    <p:extLst>
      <p:ext uri="{BB962C8B-B14F-4D97-AF65-F5344CB8AC3E}">
        <p14:creationId xmlns:p14="http://schemas.microsoft.com/office/powerpoint/2010/main" val="258336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495C7C2-EA07-4F58-A154-CBF9E920FEAF}" type="datetimeFigureOut">
              <a:rPr lang="zh-CN" altLang="en-US" smtClean="0"/>
              <a:t>2019/3/25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C753B46-1DA1-4957-B85F-82A7501EEECD}" type="slidenum">
              <a:rPr lang="zh-CN" altLang="en-US" smtClean="0"/>
              <a:t>‹#›</a:t>
            </a:fld>
            <a:endParaRPr lang="zh-CN" altLang="en-US"/>
          </a:p>
        </p:txBody>
      </p:sp>
    </p:spTree>
    <p:extLst>
      <p:ext uri="{BB962C8B-B14F-4D97-AF65-F5344CB8AC3E}">
        <p14:creationId xmlns:p14="http://schemas.microsoft.com/office/powerpoint/2010/main" val="3816561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1495C7C2-EA07-4F58-A154-CBF9E920FEAF}" type="datetimeFigureOut">
              <a:rPr lang="zh-CN" altLang="en-US" smtClean="0"/>
              <a:t>2019/3/25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753B46-1DA1-4957-B85F-82A7501EEECD}" type="slidenum">
              <a:rPr lang="zh-CN" altLang="en-US" smtClean="0"/>
              <a:t>‹#›</a:t>
            </a:fld>
            <a:endParaRPr lang="zh-CN" altLang="en-US"/>
          </a:p>
        </p:txBody>
      </p:sp>
    </p:spTree>
    <p:extLst>
      <p:ext uri="{BB962C8B-B14F-4D97-AF65-F5344CB8AC3E}">
        <p14:creationId xmlns:p14="http://schemas.microsoft.com/office/powerpoint/2010/main" val="1702004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1495C7C2-EA07-4F58-A154-CBF9E920FEAF}" type="datetimeFigureOut">
              <a:rPr lang="zh-CN" altLang="en-US" smtClean="0"/>
              <a:t>2019/3/25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753B46-1DA1-4957-B85F-82A7501EEECD}" type="slidenum">
              <a:rPr lang="zh-CN" altLang="en-US" smtClean="0"/>
              <a:t>‹#›</a:t>
            </a:fld>
            <a:endParaRPr lang="zh-CN" altLang="en-US"/>
          </a:p>
        </p:txBody>
      </p:sp>
    </p:spTree>
    <p:extLst>
      <p:ext uri="{BB962C8B-B14F-4D97-AF65-F5344CB8AC3E}">
        <p14:creationId xmlns:p14="http://schemas.microsoft.com/office/powerpoint/2010/main" val="3491261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95C7C2-EA07-4F58-A154-CBF9E920FEAF}" type="datetimeFigureOut">
              <a:rPr lang="zh-CN" altLang="en-US" smtClean="0"/>
              <a:t>2019/3/25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753B46-1DA1-4957-B85F-82A7501EEECD}" type="slidenum">
              <a:rPr lang="zh-CN" altLang="en-US" smtClean="0"/>
              <a:t>‹#›</a:t>
            </a:fld>
            <a:endParaRPr lang="zh-CN" altLang="en-US"/>
          </a:p>
        </p:txBody>
      </p:sp>
    </p:spTree>
    <p:extLst>
      <p:ext uri="{BB962C8B-B14F-4D97-AF65-F5344CB8AC3E}">
        <p14:creationId xmlns:p14="http://schemas.microsoft.com/office/powerpoint/2010/main" val="2094155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45.wmf"/></Relationships>
</file>

<file path=ppt/slides/_rels/slide14.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46.bin"/><Relationship Id="rId18" Type="http://schemas.openxmlformats.org/officeDocument/2006/relationships/image" Target="../media/image53.wmf"/><Relationship Id="rId3" Type="http://schemas.openxmlformats.org/officeDocument/2006/relationships/oleObject" Target="../embeddings/oleObject41.bin"/><Relationship Id="rId7" Type="http://schemas.openxmlformats.org/officeDocument/2006/relationships/oleObject" Target="../embeddings/oleObject43.bin"/><Relationship Id="rId12" Type="http://schemas.openxmlformats.org/officeDocument/2006/relationships/image" Target="../media/image50.wmf"/><Relationship Id="rId17" Type="http://schemas.openxmlformats.org/officeDocument/2006/relationships/oleObject" Target="../embeddings/oleObject48.bin"/><Relationship Id="rId2" Type="http://schemas.openxmlformats.org/officeDocument/2006/relationships/slideLayout" Target="../slideLayouts/slideLayout2.xml"/><Relationship Id="rId16" Type="http://schemas.openxmlformats.org/officeDocument/2006/relationships/image" Target="../media/image52.wmf"/><Relationship Id="rId1" Type="http://schemas.openxmlformats.org/officeDocument/2006/relationships/vmlDrawing" Target="../drawings/vmlDrawing10.vml"/><Relationship Id="rId6" Type="http://schemas.openxmlformats.org/officeDocument/2006/relationships/image" Target="../media/image47.wmf"/><Relationship Id="rId11" Type="http://schemas.openxmlformats.org/officeDocument/2006/relationships/oleObject" Target="../embeddings/oleObject45.bin"/><Relationship Id="rId5" Type="http://schemas.openxmlformats.org/officeDocument/2006/relationships/oleObject" Target="../embeddings/oleObject42.bin"/><Relationship Id="rId15" Type="http://schemas.openxmlformats.org/officeDocument/2006/relationships/oleObject" Target="../embeddings/oleObject47.bin"/><Relationship Id="rId10" Type="http://schemas.openxmlformats.org/officeDocument/2006/relationships/image" Target="../media/image49.wmf"/><Relationship Id="rId4" Type="http://schemas.openxmlformats.org/officeDocument/2006/relationships/image" Target="../media/image46.wmf"/><Relationship Id="rId9" Type="http://schemas.openxmlformats.org/officeDocument/2006/relationships/oleObject" Target="../embeddings/oleObject44.bin"/><Relationship Id="rId14" Type="http://schemas.openxmlformats.org/officeDocument/2006/relationships/image" Target="../media/image51.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54.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52.bin"/><Relationship Id="rId13" Type="http://schemas.openxmlformats.org/officeDocument/2006/relationships/image" Target="../media/image59.wmf"/><Relationship Id="rId3" Type="http://schemas.openxmlformats.org/officeDocument/2006/relationships/image" Target="../media/image9.png"/><Relationship Id="rId7" Type="http://schemas.openxmlformats.org/officeDocument/2006/relationships/image" Target="../media/image56.wmf"/><Relationship Id="rId12" Type="http://schemas.openxmlformats.org/officeDocument/2006/relationships/oleObject" Target="../embeddings/oleObject54.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oleObject" Target="../embeddings/oleObject51.bin"/><Relationship Id="rId11" Type="http://schemas.openxmlformats.org/officeDocument/2006/relationships/image" Target="../media/image58.wmf"/><Relationship Id="rId5" Type="http://schemas.openxmlformats.org/officeDocument/2006/relationships/image" Target="../media/image55.wmf"/><Relationship Id="rId10" Type="http://schemas.openxmlformats.org/officeDocument/2006/relationships/oleObject" Target="../embeddings/oleObject53.bin"/><Relationship Id="rId4" Type="http://schemas.openxmlformats.org/officeDocument/2006/relationships/oleObject" Target="../embeddings/oleObject50.bin"/><Relationship Id="rId9" Type="http://schemas.openxmlformats.org/officeDocument/2006/relationships/image" Target="../media/image57.wmf"/></Relationships>
</file>

<file path=ppt/slides/_rels/slide2.xml.rels><?xml version="1.0" encoding="UTF-8" standalone="yes"?>
<Relationships xmlns="http://schemas.openxmlformats.org/package/2006/relationships"><Relationship Id="rId8" Type="http://schemas.openxmlformats.org/officeDocument/2006/relationships/image" Target="../media/image2.wmf"/><Relationship Id="rId13" Type="http://schemas.openxmlformats.org/officeDocument/2006/relationships/oleObject" Target="../embeddings/oleObject5.bin"/><Relationship Id="rId18" Type="http://schemas.openxmlformats.org/officeDocument/2006/relationships/image" Target="../media/image7.wmf"/><Relationship Id="rId3" Type="http://schemas.openxmlformats.org/officeDocument/2006/relationships/image" Target="../media/image9.png"/><Relationship Id="rId7" Type="http://schemas.openxmlformats.org/officeDocument/2006/relationships/oleObject" Target="../embeddings/oleObject2.bin"/><Relationship Id="rId12" Type="http://schemas.openxmlformats.org/officeDocument/2006/relationships/image" Target="../media/image4.wmf"/><Relationship Id="rId17" Type="http://schemas.openxmlformats.org/officeDocument/2006/relationships/oleObject" Target="../embeddings/oleObject7.bin"/><Relationship Id="rId2" Type="http://schemas.openxmlformats.org/officeDocument/2006/relationships/slideLayout" Target="../slideLayouts/slideLayout1.xml"/><Relationship Id="rId16" Type="http://schemas.openxmlformats.org/officeDocument/2006/relationships/image" Target="../media/image6.wmf"/><Relationship Id="rId20" Type="http://schemas.openxmlformats.org/officeDocument/2006/relationships/image" Target="../media/image8.wmf"/><Relationship Id="rId1" Type="http://schemas.openxmlformats.org/officeDocument/2006/relationships/vmlDrawing" Target="../drawings/vmlDrawing1.vml"/><Relationship Id="rId6" Type="http://schemas.openxmlformats.org/officeDocument/2006/relationships/image" Target="../media/image1.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3.wmf"/><Relationship Id="rId19" Type="http://schemas.openxmlformats.org/officeDocument/2006/relationships/oleObject" Target="../embeddings/oleObject8.bin"/><Relationship Id="rId4" Type="http://schemas.openxmlformats.org/officeDocument/2006/relationships/image" Target="../media/image10.png"/><Relationship Id="rId9" Type="http://schemas.openxmlformats.org/officeDocument/2006/relationships/oleObject" Target="../embeddings/oleObject3.bin"/><Relationship Id="rId14" Type="http://schemas.openxmlformats.org/officeDocument/2006/relationships/image" Target="../media/image5.wmf"/></Relationships>
</file>

<file path=ppt/slides/_rels/slide20.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oleObject" Target="../embeddings/oleObject59.bin"/><Relationship Id="rId18" Type="http://schemas.openxmlformats.org/officeDocument/2006/relationships/image" Target="../media/image66.wmf"/><Relationship Id="rId3" Type="http://schemas.openxmlformats.org/officeDocument/2006/relationships/notesSlide" Target="../notesSlides/notesSlide1.xml"/><Relationship Id="rId7" Type="http://schemas.openxmlformats.org/officeDocument/2006/relationships/oleObject" Target="../embeddings/oleObject56.bin"/><Relationship Id="rId12" Type="http://schemas.openxmlformats.org/officeDocument/2006/relationships/image" Target="../media/image63.wmf"/><Relationship Id="rId17" Type="http://schemas.openxmlformats.org/officeDocument/2006/relationships/oleObject" Target="../embeddings/oleObject61.bin"/><Relationship Id="rId2" Type="http://schemas.openxmlformats.org/officeDocument/2006/relationships/slideLayout" Target="../slideLayouts/slideLayout1.xml"/><Relationship Id="rId16" Type="http://schemas.openxmlformats.org/officeDocument/2006/relationships/image" Target="../media/image65.wmf"/><Relationship Id="rId20" Type="http://schemas.openxmlformats.org/officeDocument/2006/relationships/image" Target="../media/image67.wmf"/><Relationship Id="rId1" Type="http://schemas.openxmlformats.org/officeDocument/2006/relationships/vmlDrawing" Target="../drawings/vmlDrawing13.vml"/><Relationship Id="rId6" Type="http://schemas.openxmlformats.org/officeDocument/2006/relationships/image" Target="../media/image60.wmf"/><Relationship Id="rId11" Type="http://schemas.openxmlformats.org/officeDocument/2006/relationships/oleObject" Target="../embeddings/oleObject58.bin"/><Relationship Id="rId5" Type="http://schemas.openxmlformats.org/officeDocument/2006/relationships/oleObject" Target="../embeddings/oleObject55.bin"/><Relationship Id="rId15" Type="http://schemas.openxmlformats.org/officeDocument/2006/relationships/oleObject" Target="../embeddings/oleObject60.bin"/><Relationship Id="rId10" Type="http://schemas.openxmlformats.org/officeDocument/2006/relationships/image" Target="../media/image62.wmf"/><Relationship Id="rId19" Type="http://schemas.openxmlformats.org/officeDocument/2006/relationships/oleObject" Target="../embeddings/oleObject62.bin"/><Relationship Id="rId4" Type="http://schemas.openxmlformats.org/officeDocument/2006/relationships/image" Target="../media/image9.png"/><Relationship Id="rId9" Type="http://schemas.openxmlformats.org/officeDocument/2006/relationships/oleObject" Target="../embeddings/oleObject57.bin"/><Relationship Id="rId14" Type="http://schemas.openxmlformats.org/officeDocument/2006/relationships/image" Target="../media/image64.wmf"/></Relationships>
</file>

<file path=ppt/slides/_rels/slide21.x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oleObject" Target="../embeddings/oleObject67.bin"/><Relationship Id="rId18" Type="http://schemas.openxmlformats.org/officeDocument/2006/relationships/image" Target="../media/image74.wmf"/><Relationship Id="rId3" Type="http://schemas.openxmlformats.org/officeDocument/2006/relationships/notesSlide" Target="../notesSlides/notesSlide2.xml"/><Relationship Id="rId7" Type="http://schemas.openxmlformats.org/officeDocument/2006/relationships/oleObject" Target="../embeddings/oleObject64.bin"/><Relationship Id="rId12" Type="http://schemas.openxmlformats.org/officeDocument/2006/relationships/image" Target="../media/image71.wmf"/><Relationship Id="rId17" Type="http://schemas.openxmlformats.org/officeDocument/2006/relationships/oleObject" Target="../embeddings/oleObject69.bin"/><Relationship Id="rId2" Type="http://schemas.openxmlformats.org/officeDocument/2006/relationships/slideLayout" Target="../slideLayouts/slideLayout1.xml"/><Relationship Id="rId16" Type="http://schemas.openxmlformats.org/officeDocument/2006/relationships/image" Target="../media/image73.wmf"/><Relationship Id="rId1" Type="http://schemas.openxmlformats.org/officeDocument/2006/relationships/vmlDrawing" Target="../drawings/vmlDrawing14.vml"/><Relationship Id="rId6" Type="http://schemas.openxmlformats.org/officeDocument/2006/relationships/image" Target="../media/image68.wmf"/><Relationship Id="rId11" Type="http://schemas.openxmlformats.org/officeDocument/2006/relationships/oleObject" Target="../embeddings/oleObject66.bin"/><Relationship Id="rId5" Type="http://schemas.openxmlformats.org/officeDocument/2006/relationships/oleObject" Target="../embeddings/oleObject63.bin"/><Relationship Id="rId15" Type="http://schemas.openxmlformats.org/officeDocument/2006/relationships/oleObject" Target="../embeddings/oleObject68.bin"/><Relationship Id="rId10" Type="http://schemas.openxmlformats.org/officeDocument/2006/relationships/image" Target="../media/image70.wmf"/><Relationship Id="rId4" Type="http://schemas.openxmlformats.org/officeDocument/2006/relationships/image" Target="../media/image9.png"/><Relationship Id="rId9" Type="http://schemas.openxmlformats.org/officeDocument/2006/relationships/oleObject" Target="../embeddings/oleObject65.bin"/><Relationship Id="rId14" Type="http://schemas.openxmlformats.org/officeDocument/2006/relationships/image" Target="../media/image72.wmf"/></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oleObject" Target="../embeddings/oleObject9.bin"/><Relationship Id="rId3" Type="http://schemas.openxmlformats.org/officeDocument/2006/relationships/image" Target="../media/image10.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55.png"/><Relationship Id="rId2" Type="http://schemas.openxmlformats.org/officeDocument/2006/relationships/slideLayout" Target="../slideLayouts/slideLayout1.xml"/><Relationship Id="rId16" Type="http://schemas.openxmlformats.org/officeDocument/2006/relationships/image" Target="../media/image54.png"/><Relationship Id="rId20" Type="http://schemas.openxmlformats.org/officeDocument/2006/relationships/image" Target="../media/image9.png"/><Relationship Id="rId1" Type="http://schemas.openxmlformats.org/officeDocument/2006/relationships/vmlDrawing" Target="../drawings/vmlDrawing2.v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19" Type="http://schemas.openxmlformats.org/officeDocument/2006/relationships/image" Target="../media/image11.wmf"/><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2.png"/><Relationship Id="rId3" Type="http://schemas.openxmlformats.org/officeDocument/2006/relationships/image" Target="../media/image10.png"/><Relationship Id="rId7" Type="http://schemas.openxmlformats.org/officeDocument/2006/relationships/image" Target="../media/image24.png"/><Relationship Id="rId17" Type="http://schemas.openxmlformats.org/officeDocument/2006/relationships/image" Target="../media/image9.png"/><Relationship Id="rId2" Type="http://schemas.openxmlformats.org/officeDocument/2006/relationships/slideLayout" Target="../slideLayouts/slideLayout1.xml"/><Relationship Id="rId16" Type="http://schemas.openxmlformats.org/officeDocument/2006/relationships/image" Target="../media/image28.png"/><Relationship Id="rId1" Type="http://schemas.openxmlformats.org/officeDocument/2006/relationships/vmlDrawing" Target="../drawings/vmlDrawing3.vml"/><Relationship Id="rId6" Type="http://schemas.openxmlformats.org/officeDocument/2006/relationships/image" Target="../media/image23.png"/><Relationship Id="rId5" Type="http://schemas.openxmlformats.org/officeDocument/2006/relationships/image" Target="../media/image6.wmf"/><Relationship Id="rId15" Type="http://schemas.openxmlformats.org/officeDocument/2006/relationships/image" Target="../media/image12.wmf"/><Relationship Id="rId10" Type="http://schemas.openxmlformats.org/officeDocument/2006/relationships/image" Target="../media/image27.png"/><Relationship Id="rId4" Type="http://schemas.openxmlformats.org/officeDocument/2006/relationships/oleObject" Target="../embeddings/oleObject10.bin"/><Relationship Id="rId9" Type="http://schemas.openxmlformats.org/officeDocument/2006/relationships/image" Target="../media/image26.png"/><Relationship Id="rId14" Type="http://schemas.openxmlformats.org/officeDocument/2006/relationships/oleObject" Target="../embeddings/oleObject11.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17.wmf"/><Relationship Id="rId3" Type="http://schemas.openxmlformats.org/officeDocument/2006/relationships/image" Target="../media/image9.png"/><Relationship Id="rId7" Type="http://schemas.openxmlformats.org/officeDocument/2006/relationships/image" Target="../media/image14.wmf"/><Relationship Id="rId12"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3.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15.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17.wmf"/><Relationship Id="rId3" Type="http://schemas.openxmlformats.org/officeDocument/2006/relationships/image" Target="../media/image9.png"/><Relationship Id="rId7" Type="http://schemas.openxmlformats.org/officeDocument/2006/relationships/image" Target="../media/image14.wmf"/><Relationship Id="rId12" Type="http://schemas.openxmlformats.org/officeDocument/2006/relationships/oleObject" Target="../embeddings/oleObject21.bin"/><Relationship Id="rId2" Type="http://schemas.openxmlformats.org/officeDocument/2006/relationships/slideLayout" Target="../slideLayouts/slideLayout1.xml"/><Relationship Id="rId16" Type="http://schemas.openxmlformats.org/officeDocument/2006/relationships/image" Target="../media/image22.png"/><Relationship Id="rId1" Type="http://schemas.openxmlformats.org/officeDocument/2006/relationships/vmlDrawing" Target="../drawings/vmlDrawing5.vml"/><Relationship Id="rId6" Type="http://schemas.openxmlformats.org/officeDocument/2006/relationships/oleObject" Target="../embeddings/oleObject18.bin"/><Relationship Id="rId11" Type="http://schemas.openxmlformats.org/officeDocument/2006/relationships/image" Target="../media/image16.wmf"/><Relationship Id="rId5" Type="http://schemas.openxmlformats.org/officeDocument/2006/relationships/image" Target="../media/image13.wmf"/><Relationship Id="rId15" Type="http://schemas.openxmlformats.org/officeDocument/2006/relationships/image" Target="../media/image18.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15.wmf"/><Relationship Id="rId14" Type="http://schemas.openxmlformats.org/officeDocument/2006/relationships/oleObject" Target="../embeddings/oleObject22.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27.wmf"/><Relationship Id="rId3" Type="http://schemas.openxmlformats.org/officeDocument/2006/relationships/image" Target="../media/image9.png"/><Relationship Id="rId7" Type="http://schemas.openxmlformats.org/officeDocument/2006/relationships/image" Target="../media/image24.wmf"/><Relationship Id="rId12"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oleObject" Target="../embeddings/oleObject24.bin"/><Relationship Id="rId11" Type="http://schemas.openxmlformats.org/officeDocument/2006/relationships/image" Target="../media/image26.wmf"/><Relationship Id="rId5" Type="http://schemas.openxmlformats.org/officeDocument/2006/relationships/image" Target="../media/image23.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25.wmf"/></Relationships>
</file>

<file path=ppt/slides/_rels/slide8.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33.bin"/><Relationship Id="rId18" Type="http://schemas.openxmlformats.org/officeDocument/2006/relationships/image" Target="../media/image35.w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32.wmf"/><Relationship Id="rId17" Type="http://schemas.openxmlformats.org/officeDocument/2006/relationships/oleObject" Target="../embeddings/oleObject35.bin"/><Relationship Id="rId2" Type="http://schemas.openxmlformats.org/officeDocument/2006/relationships/slideLayout" Target="../slideLayouts/slideLayout2.xml"/><Relationship Id="rId16" Type="http://schemas.openxmlformats.org/officeDocument/2006/relationships/image" Target="../media/image34.wmf"/><Relationship Id="rId1" Type="http://schemas.openxmlformats.org/officeDocument/2006/relationships/vmlDrawing" Target="../drawings/vmlDrawing7.vml"/><Relationship Id="rId6" Type="http://schemas.openxmlformats.org/officeDocument/2006/relationships/image" Target="../media/image29.w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oleObject" Target="../embeddings/oleObject34.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31.bin"/><Relationship Id="rId14" Type="http://schemas.openxmlformats.org/officeDocument/2006/relationships/image" Target="../media/image33.wmf"/></Relationships>
</file>

<file path=ppt/slides/_rels/slide9.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7.wmf"/><Relationship Id="rId5" Type="http://schemas.openxmlformats.org/officeDocument/2006/relationships/oleObject" Target="../embeddings/oleObject37.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3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852975" y="1486259"/>
            <a:ext cx="10518177" cy="2246769"/>
          </a:xfrm>
          <a:prstGeom prst="rect">
            <a:avLst/>
          </a:prstGeom>
        </p:spPr>
        <p:txBody>
          <a:bodyPr wrap="square">
            <a:spAutoFit/>
          </a:bodyPr>
          <a:lstStyle/>
          <a:p>
            <a:pPr algn="ctr"/>
            <a:r>
              <a:rPr lang="zh-CN" altLang="en-US" sz="4000" b="1" dirty="0" smtClean="0">
                <a:solidFill>
                  <a:srgbClr val="464646"/>
                </a:solidFill>
                <a:effectLst>
                  <a:outerShdw blurRad="31750" dist="25400" dir="5400000" algn="tl" rotWithShape="0">
                    <a:srgbClr val="000000">
                      <a:alpha val="25000"/>
                    </a:srgbClr>
                  </a:outerShdw>
                </a:effectLst>
                <a:latin typeface="Lucida Sans Unicode"/>
                <a:ea typeface="楷体_GB2312"/>
                <a:cs typeface="+mj-cs"/>
              </a:rPr>
              <a:t>海洋沉积学：沉积动力和泥沙运动</a:t>
            </a:r>
            <a:endParaRPr lang="en-US" altLang="zh-CN" sz="4000" b="1" dirty="0" smtClean="0">
              <a:solidFill>
                <a:srgbClr val="464646"/>
              </a:solidFill>
              <a:effectLst>
                <a:outerShdw blurRad="31750" dist="25400" dir="5400000" algn="tl" rotWithShape="0">
                  <a:srgbClr val="000000">
                    <a:alpha val="25000"/>
                  </a:srgbClr>
                </a:outerShdw>
              </a:effectLst>
              <a:latin typeface="Lucida Sans Unicode"/>
              <a:ea typeface="楷体_GB2312"/>
              <a:cs typeface="+mj-cs"/>
            </a:endParaRPr>
          </a:p>
          <a:p>
            <a:endParaRPr lang="en-US" altLang="zh-CN" sz="4000" dirty="0" smtClean="0">
              <a:solidFill>
                <a:srgbClr val="005E7F"/>
              </a:solidFill>
              <a:ea typeface="楷体_GB2312"/>
            </a:endParaRPr>
          </a:p>
          <a:p>
            <a:pPr algn="ctr">
              <a:lnSpc>
                <a:spcPct val="150000"/>
              </a:lnSpc>
            </a:pPr>
            <a:r>
              <a:rPr lang="en-US" altLang="zh-CN" sz="4000" b="1" dirty="0" smtClean="0">
                <a:solidFill>
                  <a:srgbClr val="0000CC"/>
                </a:solidFill>
                <a:effectLst>
                  <a:outerShdw blurRad="31750" dist="25400" dir="5400000" algn="tl" rotWithShape="0">
                    <a:srgbClr val="000000">
                      <a:alpha val="25000"/>
                    </a:srgbClr>
                  </a:outerShdw>
                </a:effectLst>
                <a:latin typeface="Lucida Sans Unicode"/>
                <a:ea typeface="楷体_GB2312"/>
                <a:cs typeface="+mj-cs"/>
              </a:rPr>
              <a:t>   </a:t>
            </a:r>
            <a:r>
              <a:rPr lang="zh-CN" altLang="en-US" sz="4000" b="1" dirty="0" smtClean="0">
                <a:solidFill>
                  <a:srgbClr val="0000CC"/>
                </a:solidFill>
                <a:effectLst>
                  <a:outerShdw blurRad="31750" dist="25400" dir="5400000" algn="tl" rotWithShape="0">
                    <a:srgbClr val="000000">
                      <a:alpha val="25000"/>
                    </a:srgbClr>
                  </a:outerShdw>
                </a:effectLst>
                <a:latin typeface="Lucida Sans Unicode"/>
                <a:ea typeface="楷体_GB2312"/>
                <a:cs typeface="+mj-cs"/>
              </a:rPr>
              <a:t>第四讲</a:t>
            </a:r>
            <a:r>
              <a:rPr lang="zh-CN" altLang="en-US" sz="4000" b="1" dirty="0" smtClean="0">
                <a:solidFill>
                  <a:srgbClr val="0000CC"/>
                </a:solidFill>
                <a:effectLst>
                  <a:outerShdw blurRad="31750" dist="25400" dir="5400000" algn="tl" rotWithShape="0">
                    <a:srgbClr val="000000">
                      <a:alpha val="25000"/>
                    </a:srgbClr>
                  </a:outerShdw>
                </a:effectLst>
                <a:latin typeface="Lucida Sans Unicode"/>
                <a:ea typeface="楷体_GB2312"/>
                <a:cs typeface="+mj-cs"/>
              </a:rPr>
              <a:t>：</a:t>
            </a:r>
            <a:r>
              <a:rPr lang="zh-CN" altLang="en-US" sz="4000" b="1" dirty="0" smtClean="0">
                <a:solidFill>
                  <a:srgbClr val="0000CC"/>
                </a:solidFill>
                <a:effectLst>
                  <a:outerShdw blurRad="31750" dist="25400" dir="5400000" algn="tl" rotWithShape="0">
                    <a:srgbClr val="000000">
                      <a:alpha val="25000"/>
                    </a:srgbClr>
                  </a:outerShdw>
                </a:effectLst>
                <a:latin typeface="Lucida Sans Unicode"/>
                <a:ea typeface="楷体_GB2312"/>
                <a:cs typeface="+mj-cs"/>
              </a:rPr>
              <a:t>碎屑物质的输运</a:t>
            </a:r>
            <a:r>
              <a:rPr lang="en-US" altLang="zh-CN" sz="4000" b="1" dirty="0" smtClean="0">
                <a:solidFill>
                  <a:srgbClr val="0000CC"/>
                </a:solidFill>
                <a:effectLst>
                  <a:outerShdw blurRad="31750" dist="25400" dir="5400000" algn="tl" rotWithShape="0">
                    <a:srgbClr val="000000">
                      <a:alpha val="25000"/>
                    </a:srgbClr>
                  </a:outerShdw>
                </a:effectLst>
                <a:latin typeface="Lucida Sans Unicode"/>
                <a:ea typeface="楷体_GB2312"/>
                <a:cs typeface="+mj-cs"/>
              </a:rPr>
              <a:t>II</a:t>
            </a:r>
            <a:endParaRPr lang="zh-CN" altLang="en-US" sz="4000" dirty="0">
              <a:solidFill>
                <a:srgbClr val="005E7F"/>
              </a:solidFill>
              <a:ea typeface="楷体_GB2312"/>
            </a:endParaRPr>
          </a:p>
        </p:txBody>
      </p:sp>
      <p:sp>
        <p:nvSpPr>
          <p:cNvPr id="3" name="矩形 2"/>
          <p:cNvSpPr/>
          <p:nvPr/>
        </p:nvSpPr>
        <p:spPr>
          <a:xfrm>
            <a:off x="3172691" y="4552296"/>
            <a:ext cx="6096000" cy="2041585"/>
          </a:xfrm>
          <a:prstGeom prst="rect">
            <a:avLst/>
          </a:prstGeom>
        </p:spPr>
        <p:txBody>
          <a:bodyPr>
            <a:spAutoFit/>
          </a:bodyPr>
          <a:lstStyle/>
          <a:p>
            <a:pPr marR="64008" lvl="0" algn="ctr">
              <a:spcBef>
                <a:spcPts val="400"/>
              </a:spcBef>
              <a:buClr>
                <a:srgbClr val="2DA2BF"/>
              </a:buClr>
              <a:buSzPct val="68000"/>
            </a:pPr>
            <a:r>
              <a:rPr lang="zh-CN" altLang="en-US" sz="4000" dirty="0">
                <a:solidFill>
                  <a:srgbClr val="464646"/>
                </a:solidFill>
                <a:latin typeface="Times New Roman" pitchFamily="18" charset="0"/>
                <a:ea typeface="楷体_GB2312"/>
                <a:cs typeface="Times New Roman" pitchFamily="18" charset="0"/>
              </a:rPr>
              <a:t>胡鹏</a:t>
            </a:r>
            <a:endParaRPr lang="en-US" altLang="zh-CN" sz="4000" dirty="0">
              <a:solidFill>
                <a:srgbClr val="464646"/>
              </a:solidFill>
              <a:latin typeface="Times New Roman" pitchFamily="18" charset="0"/>
              <a:ea typeface="楷体_GB2312"/>
              <a:cs typeface="Times New Roman" pitchFamily="18" charset="0"/>
            </a:endParaRPr>
          </a:p>
          <a:p>
            <a:pPr marR="64008" lvl="0" algn="ctr">
              <a:spcBef>
                <a:spcPts val="400"/>
              </a:spcBef>
              <a:buClr>
                <a:srgbClr val="2DA2BF"/>
              </a:buClr>
              <a:buSzPct val="68000"/>
            </a:pPr>
            <a:r>
              <a:rPr lang="zh-CN" altLang="en-US" sz="4000" dirty="0" smtClean="0">
                <a:solidFill>
                  <a:srgbClr val="464646"/>
                </a:solidFill>
                <a:latin typeface="Times New Roman" pitchFamily="18" charset="0"/>
                <a:ea typeface="楷体_GB2312"/>
                <a:cs typeface="Times New Roman" pitchFamily="18" charset="0"/>
              </a:rPr>
              <a:t>浙江大学海洋学院</a:t>
            </a:r>
            <a:endParaRPr lang="en-US" altLang="zh-CN" sz="4000" dirty="0" smtClean="0">
              <a:solidFill>
                <a:srgbClr val="464646"/>
              </a:solidFill>
              <a:latin typeface="Times New Roman" pitchFamily="18" charset="0"/>
              <a:ea typeface="楷体_GB2312"/>
              <a:cs typeface="Times New Roman" pitchFamily="18" charset="0"/>
            </a:endParaRPr>
          </a:p>
          <a:p>
            <a:pPr marR="64008" lvl="0" algn="ctr">
              <a:spcBef>
                <a:spcPts val="400"/>
              </a:spcBef>
              <a:buClr>
                <a:srgbClr val="2DA2BF"/>
              </a:buClr>
              <a:buSzPct val="68000"/>
            </a:pPr>
            <a:endParaRPr lang="zh-CN" altLang="en-US" sz="4000" dirty="0">
              <a:solidFill>
                <a:srgbClr val="464646"/>
              </a:solidFill>
              <a:latin typeface="Times New Roman" pitchFamily="18" charset="0"/>
              <a:ea typeface="楷体_GB2312"/>
              <a:cs typeface="Times New Roman" pitchFamily="18" charset="0"/>
            </a:endParaRPr>
          </a:p>
        </p:txBody>
      </p:sp>
    </p:spTree>
    <p:extLst>
      <p:ext uri="{BB962C8B-B14F-4D97-AF65-F5344CB8AC3E}">
        <p14:creationId xmlns:p14="http://schemas.microsoft.com/office/powerpoint/2010/main" val="2856885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0960" y="350644"/>
            <a:ext cx="11201440" cy="5650125"/>
          </a:xfrm>
        </p:spPr>
        <p:txBody>
          <a:bodyPr/>
          <a:lstStyle/>
          <a:p>
            <a:r>
              <a:rPr lang="zh-CN" altLang="en-US" dirty="0" smtClean="0"/>
              <a:t>清水冲刷床面粗化计算</a:t>
            </a:r>
            <a:endParaRPr lang="en-US" altLang="zh-CN" dirty="0" smtClean="0"/>
          </a:p>
          <a:p>
            <a:pPr lvl="1"/>
            <a:r>
              <a:rPr lang="zh-CN" altLang="en-US" dirty="0" smtClean="0"/>
              <a:t>粗化：地形表面的泥沙特征粒径变粗</a:t>
            </a:r>
            <a:endParaRPr lang="en-US" altLang="zh-CN" dirty="0" smtClean="0"/>
          </a:p>
          <a:p>
            <a:pPr lvl="1"/>
            <a:r>
              <a:rPr lang="zh-CN" altLang="en-US" dirty="0" smtClean="0"/>
              <a:t>这是一个古老的课题：从</a:t>
            </a:r>
            <a:r>
              <a:rPr lang="en-US" altLang="zh-CN" dirty="0" smtClean="0"/>
              <a:t>1963</a:t>
            </a:r>
            <a:r>
              <a:rPr lang="zh-CN" altLang="en-US" dirty="0" smtClean="0"/>
              <a:t>到</a:t>
            </a:r>
            <a:r>
              <a:rPr lang="en-US" altLang="zh-CN" dirty="0" smtClean="0"/>
              <a:t>2014</a:t>
            </a:r>
            <a:r>
              <a:rPr lang="zh-CN" altLang="en-US" dirty="0" smtClean="0"/>
              <a:t>，持续有人探索</a:t>
            </a:r>
            <a:endParaRPr lang="en-US" altLang="zh-CN" dirty="0" smtClean="0"/>
          </a:p>
          <a:p>
            <a:pPr lvl="1"/>
            <a:r>
              <a:rPr lang="zh-CN" altLang="en-US" dirty="0" smtClean="0"/>
              <a:t>清水冲刷床面粗化的原因：讨论</a:t>
            </a:r>
            <a:endParaRPr lang="zh-CN" altLang="en-US" dirty="0"/>
          </a:p>
        </p:txBody>
      </p:sp>
      <p:pic>
        <p:nvPicPr>
          <p:cNvPr id="98305" name="Picture 1"/>
          <p:cNvPicPr>
            <a:picLocks noChangeAspect="1" noChangeArrowheads="1"/>
          </p:cNvPicPr>
          <p:nvPr/>
        </p:nvPicPr>
        <p:blipFill>
          <a:blip r:embed="rId2"/>
          <a:srcRect r="7680"/>
          <a:stretch>
            <a:fillRect/>
          </a:stretch>
        </p:blipFill>
        <p:spPr bwMode="auto">
          <a:xfrm>
            <a:off x="190501" y="2109808"/>
            <a:ext cx="11525288" cy="4676778"/>
          </a:xfrm>
          <a:prstGeom prst="rect">
            <a:avLst/>
          </a:prstGeom>
          <a:noFill/>
          <a:ln w="9525">
            <a:noFill/>
            <a:miter lim="800000"/>
            <a:headEnd/>
            <a:tailEnd/>
          </a:ln>
          <a:effectLst/>
        </p:spPr>
      </p:pic>
      <p:pic>
        <p:nvPicPr>
          <p:cNvPr id="4" name="Picture 1" descr="C:\Users\Dell\AppData\Roaming\Tencent\Users\542517650\QQ\WinTemp\RichOle\}B34@8NRZBDY%N_4UU1OX@M.png"/>
          <p:cNvPicPr>
            <a:picLocks noChangeAspect="1" noChangeArrowheads="1"/>
          </p:cNvPicPr>
          <p:nvPr/>
        </p:nvPicPr>
        <p:blipFill>
          <a:blip r:embed="rId3"/>
          <a:srcRect/>
          <a:stretch>
            <a:fillRect/>
          </a:stretch>
        </p:blipFill>
        <p:spPr bwMode="auto">
          <a:xfrm>
            <a:off x="2285974" y="2305634"/>
            <a:ext cx="8337543" cy="4552366"/>
          </a:xfrm>
          <a:prstGeom prst="rect">
            <a:avLst/>
          </a:prstGeom>
          <a:noFill/>
        </p:spPr>
      </p:pic>
      <p:sp>
        <p:nvSpPr>
          <p:cNvPr id="5" name="TextBox 4"/>
          <p:cNvSpPr txBox="1"/>
          <p:nvPr/>
        </p:nvSpPr>
        <p:spPr>
          <a:xfrm>
            <a:off x="3238481" y="6286520"/>
            <a:ext cx="5032147" cy="369332"/>
          </a:xfrm>
          <a:prstGeom prst="rect">
            <a:avLst/>
          </a:prstGeom>
          <a:solidFill>
            <a:schemeClr val="bg1">
              <a:lumMod val="65000"/>
            </a:schemeClr>
          </a:solidFill>
        </p:spPr>
        <p:txBody>
          <a:bodyPr wrap="none" rtlCol="0">
            <a:spAutoFit/>
          </a:bodyPr>
          <a:lstStyle/>
          <a:p>
            <a:r>
              <a:rPr lang="zh-CN" altLang="en-US" dirty="0" smtClean="0">
                <a:solidFill>
                  <a:srgbClr val="FF0000"/>
                </a:solidFill>
              </a:rPr>
              <a:t>发散想一想：为何我不讲浑水冲刷，或淤积过程</a:t>
            </a:r>
            <a:endParaRPr lang="zh-CN" altLang="en-US" dirty="0">
              <a:solidFill>
                <a:srgbClr val="FF0000"/>
              </a:solidFill>
            </a:endParaRPr>
          </a:p>
        </p:txBody>
      </p:sp>
    </p:spTree>
    <p:extLst>
      <p:ext uri="{BB962C8B-B14F-4D97-AF65-F5344CB8AC3E}">
        <p14:creationId xmlns:p14="http://schemas.microsoft.com/office/powerpoint/2010/main" val="219419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8305"/>
                                        </p:tgtEl>
                                        <p:attrNameLst>
                                          <p:attrName>style.visibility</p:attrName>
                                        </p:attrNameLst>
                                      </p:cBhvr>
                                      <p:to>
                                        <p:strVal val="visible"/>
                                      </p:to>
                                    </p:set>
                                    <p:anim calcmode="lin" valueType="num">
                                      <p:cBhvr additive="base">
                                        <p:cTn id="7" dur="500" fill="hold"/>
                                        <p:tgtEl>
                                          <p:spTgt spid="98305"/>
                                        </p:tgtEl>
                                        <p:attrNameLst>
                                          <p:attrName>ppt_x</p:attrName>
                                        </p:attrNameLst>
                                      </p:cBhvr>
                                      <p:tavLst>
                                        <p:tav tm="0">
                                          <p:val>
                                            <p:strVal val="#ppt_x"/>
                                          </p:val>
                                        </p:tav>
                                        <p:tav tm="100000">
                                          <p:val>
                                            <p:strVal val="#ppt_x"/>
                                          </p:val>
                                        </p:tav>
                                      </p:tavLst>
                                    </p:anim>
                                    <p:anim calcmode="lin" valueType="num">
                                      <p:cBhvr additive="base">
                                        <p:cTn id="8" dur="500" fill="hold"/>
                                        <p:tgtEl>
                                          <p:spTgt spid="983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a:p>
        </p:txBody>
      </p:sp>
      <p:pic>
        <p:nvPicPr>
          <p:cNvPr id="100356" name="Picture 4"/>
          <p:cNvPicPr>
            <a:picLocks noChangeAspect="1" noChangeArrowheads="1"/>
          </p:cNvPicPr>
          <p:nvPr/>
        </p:nvPicPr>
        <p:blipFill>
          <a:blip r:embed="rId2"/>
          <a:srcRect/>
          <a:stretch>
            <a:fillRect/>
          </a:stretch>
        </p:blipFill>
        <p:spPr bwMode="auto">
          <a:xfrm>
            <a:off x="894080" y="481674"/>
            <a:ext cx="10434320" cy="3824444"/>
          </a:xfrm>
          <a:prstGeom prst="rect">
            <a:avLst/>
          </a:prstGeom>
          <a:noFill/>
          <a:ln w="9525">
            <a:noFill/>
            <a:miter lim="800000"/>
            <a:headEnd/>
            <a:tailEnd/>
          </a:ln>
          <a:effectLst/>
        </p:spPr>
      </p:pic>
      <p:graphicFrame>
        <p:nvGraphicFramePr>
          <p:cNvPr id="7" name="表格 6"/>
          <p:cNvGraphicFramePr>
            <a:graphicFrameLocks noGrp="1"/>
          </p:cNvGraphicFramePr>
          <p:nvPr/>
        </p:nvGraphicFramePr>
        <p:xfrm>
          <a:off x="571462" y="4572008"/>
          <a:ext cx="11144331" cy="1762132"/>
        </p:xfrm>
        <a:graphic>
          <a:graphicData uri="http://schemas.openxmlformats.org/drawingml/2006/table">
            <a:tbl>
              <a:tblPr/>
              <a:tblGrid>
                <a:gridCol w="1013121"/>
                <a:gridCol w="1013121"/>
                <a:gridCol w="1013121"/>
                <a:gridCol w="1013121"/>
                <a:gridCol w="1013121"/>
                <a:gridCol w="1013121"/>
                <a:gridCol w="1013121"/>
                <a:gridCol w="1013121"/>
                <a:gridCol w="1013121"/>
                <a:gridCol w="1013121"/>
                <a:gridCol w="1013121"/>
              </a:tblGrid>
              <a:tr h="587378">
                <a:tc>
                  <a:txBody>
                    <a:bodyPr/>
                    <a:lstStyle/>
                    <a:p>
                      <a:pPr>
                        <a:lnSpc>
                          <a:spcPts val="2000"/>
                        </a:lnSpc>
                        <a:spcBef>
                          <a:spcPts val="600"/>
                        </a:spcBef>
                        <a:spcAft>
                          <a:spcPts val="0"/>
                        </a:spcAft>
                      </a:pPr>
                      <a:r>
                        <a:rPr lang="zh-CN" sz="2200" b="1" kern="100">
                          <a:solidFill>
                            <a:srgbClr val="FF0000"/>
                          </a:solidFill>
                          <a:latin typeface="Times New Roman"/>
                          <a:ea typeface="宋体"/>
                          <a:cs typeface="Times New Roman"/>
                        </a:rPr>
                        <a:t>毫米</a:t>
                      </a:r>
                    </a:p>
                  </a:txBody>
                  <a:tcPr marL="76372" marR="76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Bef>
                          <a:spcPts val="600"/>
                        </a:spcBef>
                        <a:spcAft>
                          <a:spcPts val="0"/>
                        </a:spcAft>
                      </a:pPr>
                      <a:r>
                        <a:rPr lang="en-US" sz="2200" b="1" kern="100">
                          <a:solidFill>
                            <a:srgbClr val="FF0000"/>
                          </a:solidFill>
                          <a:latin typeface="Times New Roman"/>
                          <a:ea typeface="宋体"/>
                          <a:cs typeface="Times New Roman"/>
                        </a:rPr>
                        <a:t>0.25</a:t>
                      </a:r>
                      <a:endParaRPr lang="zh-CN" sz="2200" b="1" kern="100">
                        <a:solidFill>
                          <a:srgbClr val="FF0000"/>
                        </a:solidFill>
                        <a:latin typeface="Times New Roman"/>
                        <a:ea typeface="宋体"/>
                        <a:cs typeface="Times New Roman"/>
                      </a:endParaRPr>
                    </a:p>
                  </a:txBody>
                  <a:tcPr marL="76372" marR="76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Bef>
                          <a:spcPts val="600"/>
                        </a:spcBef>
                        <a:spcAft>
                          <a:spcPts val="0"/>
                        </a:spcAft>
                      </a:pPr>
                      <a:r>
                        <a:rPr lang="en-US" sz="2200" b="1" kern="100">
                          <a:solidFill>
                            <a:srgbClr val="FF0000"/>
                          </a:solidFill>
                          <a:latin typeface="Times New Roman"/>
                          <a:ea typeface="宋体"/>
                          <a:cs typeface="Times New Roman"/>
                        </a:rPr>
                        <a:t>0.52</a:t>
                      </a:r>
                      <a:endParaRPr lang="zh-CN" sz="2200" b="1" kern="100">
                        <a:solidFill>
                          <a:srgbClr val="FF0000"/>
                        </a:solidFill>
                        <a:latin typeface="Times New Roman"/>
                        <a:ea typeface="宋体"/>
                        <a:cs typeface="Times New Roman"/>
                      </a:endParaRPr>
                    </a:p>
                  </a:txBody>
                  <a:tcPr marL="76372" marR="76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Bef>
                          <a:spcPts val="600"/>
                        </a:spcBef>
                        <a:spcAft>
                          <a:spcPts val="0"/>
                        </a:spcAft>
                      </a:pPr>
                      <a:r>
                        <a:rPr lang="en-US" sz="2200" b="1" kern="100">
                          <a:solidFill>
                            <a:srgbClr val="FF0000"/>
                          </a:solidFill>
                          <a:latin typeface="Times New Roman"/>
                          <a:ea typeface="宋体"/>
                          <a:cs typeface="Times New Roman"/>
                        </a:rPr>
                        <a:t>1.04</a:t>
                      </a:r>
                      <a:endParaRPr lang="zh-CN" sz="2200" b="1" kern="100">
                        <a:solidFill>
                          <a:srgbClr val="FF0000"/>
                        </a:solidFill>
                        <a:latin typeface="Times New Roman"/>
                        <a:ea typeface="宋体"/>
                        <a:cs typeface="Times New Roman"/>
                      </a:endParaRPr>
                    </a:p>
                  </a:txBody>
                  <a:tcPr marL="76372" marR="76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Bef>
                          <a:spcPts val="600"/>
                        </a:spcBef>
                        <a:spcAft>
                          <a:spcPts val="0"/>
                        </a:spcAft>
                      </a:pPr>
                      <a:r>
                        <a:rPr lang="en-US" sz="2200" b="1" kern="100">
                          <a:solidFill>
                            <a:srgbClr val="FF0000"/>
                          </a:solidFill>
                          <a:latin typeface="Times New Roman"/>
                          <a:ea typeface="宋体"/>
                          <a:cs typeface="Times New Roman"/>
                        </a:rPr>
                        <a:t>2.07</a:t>
                      </a:r>
                      <a:endParaRPr lang="zh-CN" sz="2200" b="1" kern="100">
                        <a:solidFill>
                          <a:srgbClr val="FF0000"/>
                        </a:solidFill>
                        <a:latin typeface="Times New Roman"/>
                        <a:ea typeface="宋体"/>
                        <a:cs typeface="Times New Roman"/>
                      </a:endParaRPr>
                    </a:p>
                  </a:txBody>
                  <a:tcPr marL="76372" marR="76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Bef>
                          <a:spcPts val="600"/>
                        </a:spcBef>
                        <a:spcAft>
                          <a:spcPts val="0"/>
                        </a:spcAft>
                      </a:pPr>
                      <a:r>
                        <a:rPr lang="en-US" sz="2200" b="1" kern="100">
                          <a:solidFill>
                            <a:srgbClr val="FF0000"/>
                          </a:solidFill>
                          <a:latin typeface="Times New Roman"/>
                          <a:ea typeface="宋体"/>
                          <a:cs typeface="Times New Roman"/>
                        </a:rPr>
                        <a:t>3.42</a:t>
                      </a:r>
                      <a:endParaRPr lang="zh-CN" sz="2200" b="1" kern="100">
                        <a:solidFill>
                          <a:srgbClr val="FF0000"/>
                        </a:solidFill>
                        <a:latin typeface="Times New Roman"/>
                        <a:ea typeface="宋体"/>
                        <a:cs typeface="Times New Roman"/>
                      </a:endParaRPr>
                    </a:p>
                  </a:txBody>
                  <a:tcPr marL="76372" marR="76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Bef>
                          <a:spcPts val="600"/>
                        </a:spcBef>
                        <a:spcAft>
                          <a:spcPts val="0"/>
                        </a:spcAft>
                      </a:pPr>
                      <a:r>
                        <a:rPr lang="en-US" sz="2200" b="1" kern="100">
                          <a:solidFill>
                            <a:srgbClr val="FF0000"/>
                          </a:solidFill>
                          <a:latin typeface="Times New Roman"/>
                          <a:ea typeface="宋体"/>
                          <a:cs typeface="Times New Roman"/>
                        </a:rPr>
                        <a:t>4.83</a:t>
                      </a:r>
                      <a:endParaRPr lang="zh-CN" sz="2200" b="1" kern="100">
                        <a:solidFill>
                          <a:srgbClr val="FF0000"/>
                        </a:solidFill>
                        <a:latin typeface="Times New Roman"/>
                        <a:ea typeface="宋体"/>
                        <a:cs typeface="Times New Roman"/>
                      </a:endParaRPr>
                    </a:p>
                  </a:txBody>
                  <a:tcPr marL="76372" marR="76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Bef>
                          <a:spcPts val="600"/>
                        </a:spcBef>
                        <a:spcAft>
                          <a:spcPts val="0"/>
                        </a:spcAft>
                      </a:pPr>
                      <a:r>
                        <a:rPr lang="en-US" sz="2200" b="1" kern="100">
                          <a:solidFill>
                            <a:srgbClr val="FF0000"/>
                          </a:solidFill>
                          <a:latin typeface="Times New Roman"/>
                          <a:ea typeface="宋体"/>
                          <a:cs typeface="Times New Roman"/>
                        </a:rPr>
                        <a:t>6.83</a:t>
                      </a:r>
                      <a:endParaRPr lang="zh-CN" sz="2200" b="1" kern="100">
                        <a:solidFill>
                          <a:srgbClr val="FF0000"/>
                        </a:solidFill>
                        <a:latin typeface="Times New Roman"/>
                        <a:ea typeface="宋体"/>
                        <a:cs typeface="Times New Roman"/>
                      </a:endParaRPr>
                    </a:p>
                  </a:txBody>
                  <a:tcPr marL="76372" marR="76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Bef>
                          <a:spcPts val="600"/>
                        </a:spcBef>
                        <a:spcAft>
                          <a:spcPts val="0"/>
                        </a:spcAft>
                      </a:pPr>
                      <a:r>
                        <a:rPr lang="en-US" sz="2200" b="1" kern="100">
                          <a:solidFill>
                            <a:srgbClr val="FF0000"/>
                          </a:solidFill>
                          <a:latin typeface="Times New Roman"/>
                          <a:ea typeface="宋体"/>
                          <a:cs typeface="Times New Roman"/>
                        </a:rPr>
                        <a:t>9.65</a:t>
                      </a:r>
                      <a:endParaRPr lang="zh-CN" sz="2200" b="1" kern="100">
                        <a:solidFill>
                          <a:srgbClr val="FF0000"/>
                        </a:solidFill>
                        <a:latin typeface="Times New Roman"/>
                        <a:ea typeface="宋体"/>
                        <a:cs typeface="Times New Roman"/>
                      </a:endParaRPr>
                    </a:p>
                  </a:txBody>
                  <a:tcPr marL="76372" marR="76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Bef>
                          <a:spcPts val="600"/>
                        </a:spcBef>
                        <a:spcAft>
                          <a:spcPts val="0"/>
                        </a:spcAft>
                      </a:pPr>
                      <a:r>
                        <a:rPr lang="en-US" sz="2200" b="1" kern="100">
                          <a:solidFill>
                            <a:srgbClr val="FF0000"/>
                          </a:solidFill>
                          <a:latin typeface="Times New Roman"/>
                          <a:ea typeface="宋体"/>
                          <a:cs typeface="Times New Roman"/>
                        </a:rPr>
                        <a:t>13.7</a:t>
                      </a:r>
                      <a:endParaRPr lang="zh-CN" sz="2200" b="1" kern="100">
                        <a:solidFill>
                          <a:srgbClr val="FF0000"/>
                        </a:solidFill>
                        <a:latin typeface="Times New Roman"/>
                        <a:ea typeface="宋体"/>
                        <a:cs typeface="Times New Roman"/>
                      </a:endParaRPr>
                    </a:p>
                  </a:txBody>
                  <a:tcPr marL="76372" marR="76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Bef>
                          <a:spcPts val="600"/>
                        </a:spcBef>
                        <a:spcAft>
                          <a:spcPts val="0"/>
                        </a:spcAft>
                      </a:pPr>
                      <a:r>
                        <a:rPr lang="en-US" sz="2200" b="1" kern="100">
                          <a:solidFill>
                            <a:srgbClr val="FF0000"/>
                          </a:solidFill>
                          <a:latin typeface="Times New Roman"/>
                          <a:ea typeface="宋体"/>
                          <a:cs typeface="Times New Roman"/>
                        </a:rPr>
                        <a:t>19.3</a:t>
                      </a:r>
                      <a:endParaRPr lang="zh-CN" sz="2200" b="1" kern="100">
                        <a:solidFill>
                          <a:srgbClr val="FF0000"/>
                        </a:solidFill>
                        <a:latin typeface="Times New Roman"/>
                        <a:ea typeface="宋体"/>
                        <a:cs typeface="Times New Roman"/>
                      </a:endParaRPr>
                    </a:p>
                  </a:txBody>
                  <a:tcPr marL="76372" marR="76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4754">
                <a:tc>
                  <a:txBody>
                    <a:bodyPr/>
                    <a:lstStyle/>
                    <a:p>
                      <a:pPr>
                        <a:lnSpc>
                          <a:spcPts val="2000"/>
                        </a:lnSpc>
                        <a:spcBef>
                          <a:spcPts val="600"/>
                        </a:spcBef>
                        <a:spcAft>
                          <a:spcPts val="0"/>
                        </a:spcAft>
                      </a:pPr>
                      <a:r>
                        <a:rPr lang="en-US" sz="2200" b="1" kern="100">
                          <a:solidFill>
                            <a:srgbClr val="FF0000"/>
                          </a:solidFill>
                          <a:latin typeface="宋体"/>
                          <a:ea typeface="宋体"/>
                          <a:cs typeface="Times New Roman"/>
                        </a:rPr>
                        <a:t>百分比</a:t>
                      </a:r>
                      <a:endParaRPr lang="zh-CN" sz="2200" b="1" kern="100">
                        <a:solidFill>
                          <a:srgbClr val="FF0000"/>
                        </a:solidFill>
                        <a:latin typeface="Times New Roman"/>
                        <a:ea typeface="宋体"/>
                        <a:cs typeface="Times New Roman"/>
                      </a:endParaRPr>
                    </a:p>
                  </a:txBody>
                  <a:tcPr marL="76372" marR="76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Bef>
                          <a:spcPts val="600"/>
                        </a:spcBef>
                        <a:spcAft>
                          <a:spcPts val="0"/>
                        </a:spcAft>
                      </a:pPr>
                      <a:r>
                        <a:rPr lang="en-US" sz="2200" b="1" kern="100">
                          <a:solidFill>
                            <a:srgbClr val="FF0000"/>
                          </a:solidFill>
                          <a:latin typeface="Times New Roman"/>
                          <a:ea typeface="宋体"/>
                          <a:cs typeface="Times New Roman"/>
                        </a:rPr>
                        <a:t>9.56</a:t>
                      </a:r>
                      <a:endParaRPr lang="zh-CN" sz="2200" b="1" kern="100">
                        <a:solidFill>
                          <a:srgbClr val="FF0000"/>
                        </a:solidFill>
                        <a:latin typeface="Times New Roman"/>
                        <a:ea typeface="宋体"/>
                        <a:cs typeface="Times New Roman"/>
                      </a:endParaRPr>
                    </a:p>
                  </a:txBody>
                  <a:tcPr marL="76372" marR="76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Bef>
                          <a:spcPts val="600"/>
                        </a:spcBef>
                        <a:spcAft>
                          <a:spcPts val="0"/>
                        </a:spcAft>
                      </a:pPr>
                      <a:r>
                        <a:rPr lang="en-US" sz="2200" b="1" kern="100">
                          <a:solidFill>
                            <a:srgbClr val="FF0000"/>
                          </a:solidFill>
                          <a:latin typeface="Times New Roman"/>
                          <a:ea typeface="宋体"/>
                          <a:cs typeface="Times New Roman"/>
                        </a:rPr>
                        <a:t>6.17</a:t>
                      </a:r>
                      <a:endParaRPr lang="zh-CN" sz="2200" b="1" kern="100">
                        <a:solidFill>
                          <a:srgbClr val="FF0000"/>
                        </a:solidFill>
                        <a:latin typeface="Times New Roman"/>
                        <a:ea typeface="宋体"/>
                        <a:cs typeface="Times New Roman"/>
                      </a:endParaRPr>
                    </a:p>
                  </a:txBody>
                  <a:tcPr marL="76372" marR="76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Bef>
                          <a:spcPts val="600"/>
                        </a:spcBef>
                        <a:spcAft>
                          <a:spcPts val="0"/>
                        </a:spcAft>
                      </a:pPr>
                      <a:r>
                        <a:rPr lang="en-US" sz="2200" b="1" kern="100">
                          <a:solidFill>
                            <a:srgbClr val="FF0000"/>
                          </a:solidFill>
                          <a:latin typeface="Times New Roman"/>
                          <a:ea typeface="宋体"/>
                          <a:cs typeface="Times New Roman"/>
                        </a:rPr>
                        <a:t>3.8</a:t>
                      </a:r>
                      <a:endParaRPr lang="zh-CN" sz="2200" b="1" kern="100">
                        <a:solidFill>
                          <a:srgbClr val="FF0000"/>
                        </a:solidFill>
                        <a:latin typeface="Times New Roman"/>
                        <a:ea typeface="宋体"/>
                        <a:cs typeface="Times New Roman"/>
                      </a:endParaRPr>
                    </a:p>
                  </a:txBody>
                  <a:tcPr marL="76372" marR="76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Bef>
                          <a:spcPts val="600"/>
                        </a:spcBef>
                        <a:spcAft>
                          <a:spcPts val="0"/>
                        </a:spcAft>
                      </a:pPr>
                      <a:r>
                        <a:rPr lang="en-US" sz="2200" b="1" kern="100">
                          <a:solidFill>
                            <a:srgbClr val="FF0000"/>
                          </a:solidFill>
                          <a:latin typeface="Times New Roman"/>
                          <a:ea typeface="宋体"/>
                          <a:cs typeface="Times New Roman"/>
                        </a:rPr>
                        <a:t>7.48</a:t>
                      </a:r>
                      <a:endParaRPr lang="zh-CN" sz="2200" b="1" kern="100">
                        <a:solidFill>
                          <a:srgbClr val="FF0000"/>
                        </a:solidFill>
                        <a:latin typeface="Times New Roman"/>
                        <a:ea typeface="宋体"/>
                        <a:cs typeface="Times New Roman"/>
                      </a:endParaRPr>
                    </a:p>
                  </a:txBody>
                  <a:tcPr marL="76372" marR="76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Bef>
                          <a:spcPts val="600"/>
                        </a:spcBef>
                        <a:spcAft>
                          <a:spcPts val="0"/>
                        </a:spcAft>
                      </a:pPr>
                      <a:r>
                        <a:rPr lang="en-US" sz="2200" b="1" kern="100">
                          <a:solidFill>
                            <a:srgbClr val="FF0000"/>
                          </a:solidFill>
                          <a:latin typeface="Times New Roman"/>
                          <a:ea typeface="宋体"/>
                          <a:cs typeface="Times New Roman"/>
                        </a:rPr>
                        <a:t>19.0</a:t>
                      </a:r>
                      <a:endParaRPr lang="zh-CN" sz="2200" b="1" kern="100">
                        <a:solidFill>
                          <a:srgbClr val="FF0000"/>
                        </a:solidFill>
                        <a:latin typeface="Times New Roman"/>
                        <a:ea typeface="宋体"/>
                        <a:cs typeface="Times New Roman"/>
                      </a:endParaRPr>
                    </a:p>
                  </a:txBody>
                  <a:tcPr marL="76372" marR="76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Bef>
                          <a:spcPts val="600"/>
                        </a:spcBef>
                        <a:spcAft>
                          <a:spcPts val="0"/>
                        </a:spcAft>
                      </a:pPr>
                      <a:r>
                        <a:rPr lang="en-US" sz="2200" b="1" kern="100">
                          <a:solidFill>
                            <a:srgbClr val="FF0000"/>
                          </a:solidFill>
                          <a:latin typeface="Times New Roman"/>
                          <a:ea typeface="宋体"/>
                          <a:cs typeface="Times New Roman"/>
                        </a:rPr>
                        <a:t>25.72</a:t>
                      </a:r>
                      <a:endParaRPr lang="zh-CN" sz="2200" b="1" kern="100">
                        <a:solidFill>
                          <a:srgbClr val="FF0000"/>
                        </a:solidFill>
                        <a:latin typeface="Times New Roman"/>
                        <a:ea typeface="宋体"/>
                        <a:cs typeface="Times New Roman"/>
                      </a:endParaRPr>
                    </a:p>
                  </a:txBody>
                  <a:tcPr marL="76372" marR="76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Bef>
                          <a:spcPts val="600"/>
                        </a:spcBef>
                        <a:spcAft>
                          <a:spcPts val="0"/>
                        </a:spcAft>
                      </a:pPr>
                      <a:r>
                        <a:rPr lang="en-US" sz="2200" b="1" kern="100">
                          <a:solidFill>
                            <a:srgbClr val="FF0000"/>
                          </a:solidFill>
                          <a:latin typeface="Times New Roman"/>
                          <a:ea typeface="宋体"/>
                          <a:cs typeface="Times New Roman"/>
                        </a:rPr>
                        <a:t>16.13</a:t>
                      </a:r>
                      <a:endParaRPr lang="zh-CN" sz="2200" b="1" kern="100">
                        <a:solidFill>
                          <a:srgbClr val="FF0000"/>
                        </a:solidFill>
                        <a:latin typeface="Times New Roman"/>
                        <a:ea typeface="宋体"/>
                        <a:cs typeface="Times New Roman"/>
                      </a:endParaRPr>
                    </a:p>
                  </a:txBody>
                  <a:tcPr marL="76372" marR="76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Bef>
                          <a:spcPts val="600"/>
                        </a:spcBef>
                        <a:spcAft>
                          <a:spcPts val="0"/>
                        </a:spcAft>
                      </a:pPr>
                      <a:r>
                        <a:rPr lang="en-US" sz="2200" b="1" kern="100">
                          <a:solidFill>
                            <a:srgbClr val="FF0000"/>
                          </a:solidFill>
                          <a:latin typeface="Times New Roman"/>
                          <a:ea typeface="宋体"/>
                          <a:cs typeface="Times New Roman"/>
                        </a:rPr>
                        <a:t>6.12</a:t>
                      </a:r>
                      <a:endParaRPr lang="zh-CN" sz="2200" b="1" kern="100">
                        <a:solidFill>
                          <a:srgbClr val="FF0000"/>
                        </a:solidFill>
                        <a:latin typeface="Times New Roman"/>
                        <a:ea typeface="宋体"/>
                        <a:cs typeface="Times New Roman"/>
                      </a:endParaRPr>
                    </a:p>
                  </a:txBody>
                  <a:tcPr marL="76372" marR="76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Bef>
                          <a:spcPts val="600"/>
                        </a:spcBef>
                        <a:spcAft>
                          <a:spcPts val="0"/>
                        </a:spcAft>
                      </a:pPr>
                      <a:r>
                        <a:rPr lang="en-US" sz="2200" b="1" kern="100">
                          <a:solidFill>
                            <a:srgbClr val="FF0000"/>
                          </a:solidFill>
                          <a:latin typeface="Times New Roman"/>
                          <a:ea typeface="宋体"/>
                          <a:cs typeface="Times New Roman"/>
                        </a:rPr>
                        <a:t>4.12</a:t>
                      </a:r>
                      <a:endParaRPr lang="zh-CN" sz="2200" b="1" kern="100">
                        <a:solidFill>
                          <a:srgbClr val="FF0000"/>
                        </a:solidFill>
                        <a:latin typeface="Times New Roman"/>
                        <a:ea typeface="宋体"/>
                        <a:cs typeface="Times New Roman"/>
                      </a:endParaRPr>
                    </a:p>
                  </a:txBody>
                  <a:tcPr marL="76372" marR="76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Bef>
                          <a:spcPts val="600"/>
                        </a:spcBef>
                        <a:spcAft>
                          <a:spcPts val="0"/>
                        </a:spcAft>
                      </a:pPr>
                      <a:r>
                        <a:rPr lang="en-US" sz="2200" b="1" kern="100" dirty="0">
                          <a:solidFill>
                            <a:srgbClr val="FF0000"/>
                          </a:solidFill>
                          <a:latin typeface="Times New Roman"/>
                          <a:ea typeface="宋体"/>
                          <a:cs typeface="Times New Roman"/>
                        </a:rPr>
                        <a:t>1.9</a:t>
                      </a:r>
                      <a:endParaRPr lang="zh-CN" sz="2200" b="1" kern="100" dirty="0">
                        <a:solidFill>
                          <a:srgbClr val="FF0000"/>
                        </a:solidFill>
                        <a:latin typeface="Times New Roman"/>
                        <a:ea typeface="宋体"/>
                        <a:cs typeface="Times New Roman"/>
                      </a:endParaRPr>
                    </a:p>
                  </a:txBody>
                  <a:tcPr marL="76372" marR="7637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41906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90459" y="285729"/>
            <a:ext cx="12001541" cy="5715039"/>
          </a:xfrm>
        </p:spPr>
        <p:txBody>
          <a:bodyPr>
            <a:normAutofit/>
          </a:bodyPr>
          <a:lstStyle/>
          <a:p>
            <a:r>
              <a:rPr lang="zh-CN" altLang="en-US" dirty="0" smtClean="0"/>
              <a:t>第一步：计算区域离散</a:t>
            </a:r>
            <a:endParaRPr lang="en-US" altLang="zh-CN" dirty="0" smtClean="0"/>
          </a:p>
          <a:p>
            <a:pPr lvl="1"/>
            <a:r>
              <a:rPr lang="zh-CN" altLang="en-US" dirty="0" smtClean="0"/>
              <a:t>用</a:t>
            </a:r>
            <a:r>
              <a:rPr lang="en-US" altLang="zh-CN" dirty="0" smtClean="0"/>
              <a:t>N</a:t>
            </a:r>
            <a:r>
              <a:rPr lang="zh-CN" altLang="en-US" dirty="0" smtClean="0"/>
              <a:t>个节点等距（</a:t>
            </a:r>
            <a:r>
              <a:rPr lang="en-US" altLang="zh-CN" dirty="0" err="1" smtClean="0"/>
              <a:t>dx</a:t>
            </a:r>
            <a:r>
              <a:rPr lang="zh-CN" altLang="en-US" dirty="0" smtClean="0"/>
              <a:t>）离散计算区域（如下图；水槽长度为</a:t>
            </a:r>
            <a:r>
              <a:rPr lang="en-US" altLang="zh-CN" dirty="0" smtClean="0"/>
              <a:t>L</a:t>
            </a:r>
            <a:r>
              <a:rPr lang="zh-CN" altLang="en-US" dirty="0" smtClean="0"/>
              <a:t>）；每个节点的编号为</a:t>
            </a:r>
            <a:r>
              <a:rPr lang="en-US" altLang="zh-CN" dirty="0" err="1" smtClean="0"/>
              <a:t>i</a:t>
            </a:r>
            <a:r>
              <a:rPr lang="en-US" altLang="zh-CN" dirty="0" smtClean="0"/>
              <a:t>=1,2,3,4,……</a:t>
            </a:r>
            <a:r>
              <a:rPr lang="zh-CN" altLang="en-US" dirty="0" smtClean="0"/>
              <a:t>，</a:t>
            </a:r>
            <a:r>
              <a:rPr lang="en-US" altLang="zh-CN" dirty="0" smtClean="0"/>
              <a:t>N</a:t>
            </a:r>
          </a:p>
          <a:p>
            <a:pPr lvl="1"/>
            <a:r>
              <a:rPr lang="zh-CN" altLang="en-US" dirty="0" smtClean="0"/>
              <a:t>第</a:t>
            </a:r>
            <a:r>
              <a:rPr lang="en-US" altLang="zh-CN" dirty="0" err="1" smtClean="0"/>
              <a:t>i</a:t>
            </a:r>
            <a:r>
              <a:rPr lang="zh-CN" altLang="en-US" dirty="0" smtClean="0"/>
              <a:t>个节点的水深记为：</a:t>
            </a:r>
            <a:r>
              <a:rPr lang="en-US" altLang="zh-CN" dirty="0" smtClean="0"/>
              <a:t>h</a:t>
            </a:r>
            <a:r>
              <a:rPr lang="en-US" altLang="zh-CN" baseline="-25000" dirty="0" smtClean="0"/>
              <a:t>i</a:t>
            </a:r>
          </a:p>
          <a:p>
            <a:pPr lvl="1"/>
            <a:r>
              <a:rPr lang="zh-CN" altLang="en-US" dirty="0" smtClean="0"/>
              <a:t>第</a:t>
            </a:r>
            <a:r>
              <a:rPr lang="en-US" altLang="zh-CN" dirty="0" err="1" smtClean="0"/>
              <a:t>i</a:t>
            </a:r>
            <a:r>
              <a:rPr lang="zh-CN" altLang="en-US" dirty="0" smtClean="0"/>
              <a:t>个节点的流速记为：</a:t>
            </a:r>
            <a:r>
              <a:rPr lang="en-US" altLang="zh-CN" dirty="0" err="1" smtClean="0"/>
              <a:t>u</a:t>
            </a:r>
            <a:r>
              <a:rPr lang="en-US" altLang="zh-CN" baseline="-25000" dirty="0" err="1" smtClean="0"/>
              <a:t>i</a:t>
            </a:r>
            <a:endParaRPr lang="en-US" altLang="zh-CN" baseline="-25000" dirty="0" smtClean="0"/>
          </a:p>
          <a:p>
            <a:pPr lvl="1"/>
            <a:r>
              <a:rPr lang="zh-CN" altLang="en-US" dirty="0" smtClean="0"/>
              <a:t>第</a:t>
            </a:r>
            <a:r>
              <a:rPr lang="en-US" altLang="zh-CN" dirty="0" err="1" smtClean="0"/>
              <a:t>i</a:t>
            </a:r>
            <a:r>
              <a:rPr lang="zh-CN" altLang="en-US" dirty="0" smtClean="0"/>
              <a:t>个节点的含沙量记为：</a:t>
            </a:r>
            <a:r>
              <a:rPr lang="en-US" altLang="zh-CN" dirty="0" err="1" smtClean="0"/>
              <a:t>c</a:t>
            </a:r>
            <a:r>
              <a:rPr lang="en-US" altLang="zh-CN" baseline="-25000" dirty="0" err="1" smtClean="0"/>
              <a:t>ij</a:t>
            </a:r>
            <a:endParaRPr lang="en-US" altLang="zh-CN" baseline="-25000" dirty="0" smtClean="0"/>
          </a:p>
          <a:p>
            <a:pPr lvl="1"/>
            <a:r>
              <a:rPr lang="zh-CN" altLang="en-US" dirty="0" smtClean="0"/>
              <a:t>第</a:t>
            </a:r>
            <a:r>
              <a:rPr lang="en-US" altLang="zh-CN" dirty="0" err="1" smtClean="0"/>
              <a:t>i</a:t>
            </a:r>
            <a:r>
              <a:rPr lang="zh-CN" altLang="en-US" dirty="0" smtClean="0"/>
              <a:t>个节点床面的粒径组份记为</a:t>
            </a:r>
            <a:r>
              <a:rPr lang="en-US" altLang="zh-CN" dirty="0" err="1" smtClean="0"/>
              <a:t>F</a:t>
            </a:r>
            <a:r>
              <a:rPr lang="en-US" altLang="zh-CN" baseline="-25000" dirty="0" err="1" smtClean="0"/>
              <a:t>aij</a:t>
            </a:r>
            <a:r>
              <a:rPr lang="zh-CN" altLang="en-US" dirty="0" smtClean="0"/>
              <a:t>面的粒</a:t>
            </a:r>
            <a:endParaRPr lang="en-US" altLang="zh-CN" dirty="0" smtClean="0"/>
          </a:p>
          <a:p>
            <a:pPr lvl="1"/>
            <a:r>
              <a:rPr lang="zh-CN" altLang="en-US" dirty="0" smtClean="0"/>
              <a:t>第</a:t>
            </a:r>
            <a:r>
              <a:rPr lang="en-US" altLang="zh-CN" dirty="0" err="1" smtClean="0"/>
              <a:t>i</a:t>
            </a:r>
            <a:r>
              <a:rPr lang="zh-CN" altLang="en-US" dirty="0" smtClean="0"/>
              <a:t>个节点其他变量的符号以此类推，加上下标</a:t>
            </a:r>
            <a:r>
              <a:rPr lang="en-US" altLang="zh-CN" dirty="0" err="1" smtClean="0"/>
              <a:t>i</a:t>
            </a:r>
            <a:r>
              <a:rPr lang="zh-CN" altLang="en-US" dirty="0" smtClean="0"/>
              <a:t>即可</a:t>
            </a:r>
            <a:endParaRPr lang="en-US" altLang="zh-CN" dirty="0" smtClean="0"/>
          </a:p>
          <a:p>
            <a:pPr lvl="1"/>
            <a:r>
              <a:rPr lang="zh-CN" altLang="en-US" b="1" dirty="0" smtClean="0">
                <a:solidFill>
                  <a:srgbClr val="FF0000"/>
                </a:solidFill>
              </a:rPr>
              <a:t>如果变量在每个节点取值不同，则定义数组，如水深、流速等</a:t>
            </a:r>
            <a:endParaRPr lang="en-US" altLang="zh-CN" b="1" dirty="0" smtClean="0">
              <a:solidFill>
                <a:srgbClr val="FF0000"/>
              </a:solidFill>
            </a:endParaRPr>
          </a:p>
          <a:p>
            <a:pPr lvl="1"/>
            <a:r>
              <a:rPr lang="zh-CN" altLang="en-US" b="1" dirty="0" smtClean="0">
                <a:solidFill>
                  <a:srgbClr val="FF0000"/>
                </a:solidFill>
              </a:rPr>
              <a:t>如果变量在每个节点取值相同，则直接定义变量，如曼宁糙率系数等</a:t>
            </a:r>
            <a:endParaRPr lang="en-US" altLang="zh-CN" b="1" dirty="0" smtClean="0">
              <a:solidFill>
                <a:srgbClr val="FF0000"/>
              </a:solidFill>
            </a:endParaRPr>
          </a:p>
          <a:p>
            <a:pPr lvl="2"/>
            <a:endParaRPr lang="en-US" altLang="zh-CN" baseline="-25000" dirty="0" smtClean="0"/>
          </a:p>
          <a:p>
            <a:pPr lvl="2"/>
            <a:endParaRPr lang="en-US" altLang="zh-CN" dirty="0" smtClean="0"/>
          </a:p>
          <a:p>
            <a:pPr lvl="2"/>
            <a:endParaRPr lang="en-US" altLang="zh-CN" dirty="0" smtClean="0"/>
          </a:p>
          <a:p>
            <a:pPr lvl="2"/>
            <a:endParaRPr lang="en-US" altLang="zh-CN" dirty="0" smtClean="0"/>
          </a:p>
        </p:txBody>
      </p:sp>
      <p:pic>
        <p:nvPicPr>
          <p:cNvPr id="123905" name="Picture 1"/>
          <p:cNvPicPr>
            <a:picLocks noChangeAspect="1" noChangeArrowheads="1"/>
          </p:cNvPicPr>
          <p:nvPr/>
        </p:nvPicPr>
        <p:blipFill>
          <a:blip r:embed="rId2"/>
          <a:srcRect l="7872" t="18979" b="39067"/>
          <a:stretch>
            <a:fillRect/>
          </a:stretch>
        </p:blipFill>
        <p:spPr bwMode="auto">
          <a:xfrm>
            <a:off x="190459" y="4550626"/>
            <a:ext cx="12001541" cy="2307374"/>
          </a:xfrm>
          <a:prstGeom prst="rect">
            <a:avLst/>
          </a:prstGeom>
          <a:noFill/>
          <a:ln w="9525">
            <a:noFill/>
            <a:miter lim="800000"/>
            <a:headEnd/>
            <a:tailEnd/>
          </a:ln>
          <a:effectLst/>
        </p:spPr>
      </p:pic>
    </p:spTree>
    <p:extLst>
      <p:ext uri="{BB962C8B-B14F-4D97-AF65-F5344CB8AC3E}">
        <p14:creationId xmlns:p14="http://schemas.microsoft.com/office/powerpoint/2010/main" val="40729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3905"/>
                                        </p:tgtEl>
                                        <p:attrNameLst>
                                          <p:attrName>style.visibility</p:attrName>
                                        </p:attrNameLst>
                                      </p:cBhvr>
                                      <p:to>
                                        <p:strVal val="visible"/>
                                      </p:to>
                                    </p:set>
                                    <p:anim calcmode="lin" valueType="num">
                                      <p:cBhvr additive="base">
                                        <p:cTn id="7" dur="500" fill="hold"/>
                                        <p:tgtEl>
                                          <p:spTgt spid="123905"/>
                                        </p:tgtEl>
                                        <p:attrNameLst>
                                          <p:attrName>ppt_x</p:attrName>
                                        </p:attrNameLst>
                                      </p:cBhvr>
                                      <p:tavLst>
                                        <p:tav tm="0">
                                          <p:val>
                                            <p:strVal val="#ppt_x"/>
                                          </p:val>
                                        </p:tav>
                                        <p:tav tm="100000">
                                          <p:val>
                                            <p:strVal val="#ppt_x"/>
                                          </p:val>
                                        </p:tav>
                                      </p:tavLst>
                                    </p:anim>
                                    <p:anim calcmode="lin" valueType="num">
                                      <p:cBhvr additive="base">
                                        <p:cTn id="8" dur="500" fill="hold"/>
                                        <p:tgtEl>
                                          <p:spTgt spid="1239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9600" y="357167"/>
            <a:ext cx="10972800" cy="4929222"/>
          </a:xfrm>
        </p:spPr>
        <p:txBody>
          <a:bodyPr/>
          <a:lstStyle/>
          <a:p>
            <a:r>
              <a:rPr lang="zh-CN" altLang="en-US" sz="2400" dirty="0" smtClean="0"/>
              <a:t>第二步：给变量赋初值；主要包括如下变量</a:t>
            </a:r>
            <a:endParaRPr lang="en-US" altLang="zh-CN" sz="2400" dirty="0" smtClean="0"/>
          </a:p>
          <a:p>
            <a:pPr lvl="1"/>
            <a:r>
              <a:rPr lang="zh-CN" altLang="en-US" sz="2400" dirty="0" smtClean="0"/>
              <a:t>根据底坡，计算每个节点的初始地形高程</a:t>
            </a:r>
            <a:r>
              <a:rPr lang="en-US" altLang="zh-CN" sz="2400" dirty="0" err="1" smtClean="0"/>
              <a:t>zbi</a:t>
            </a:r>
            <a:endParaRPr lang="en-US" altLang="zh-CN" sz="2400" dirty="0" smtClean="0"/>
          </a:p>
          <a:p>
            <a:pPr lvl="1"/>
            <a:r>
              <a:rPr lang="zh-CN" altLang="en-US" sz="2400" dirty="0" smtClean="0"/>
              <a:t>曼宁糙率系数</a:t>
            </a:r>
            <a:r>
              <a:rPr lang="en-US" altLang="zh-CN" sz="2400" dirty="0" smtClean="0"/>
              <a:t>n</a:t>
            </a:r>
          </a:p>
          <a:p>
            <a:pPr lvl="1"/>
            <a:r>
              <a:rPr lang="zh-CN" altLang="en-US" sz="2400" dirty="0" smtClean="0"/>
              <a:t>进口流量</a:t>
            </a:r>
            <a:r>
              <a:rPr lang="en-US" altLang="zh-CN" sz="2400" dirty="0" smtClean="0"/>
              <a:t>q</a:t>
            </a:r>
          </a:p>
          <a:p>
            <a:pPr lvl="1"/>
            <a:r>
              <a:rPr lang="zh-CN" altLang="en-US" sz="2400" dirty="0" smtClean="0"/>
              <a:t>每个泥沙组份的粒径</a:t>
            </a:r>
            <a:r>
              <a:rPr lang="en-US" altLang="zh-CN" sz="2400" dirty="0" err="1" smtClean="0"/>
              <a:t>dj</a:t>
            </a:r>
            <a:endParaRPr lang="en-US" altLang="zh-CN" sz="2400" dirty="0" smtClean="0"/>
          </a:p>
          <a:p>
            <a:pPr lvl="1"/>
            <a:r>
              <a:rPr lang="zh-CN" altLang="en-US" sz="2400" dirty="0" smtClean="0"/>
              <a:t>初始床面每个泥沙组份的百分比</a:t>
            </a:r>
            <a:r>
              <a:rPr lang="en-US" altLang="zh-CN" dirty="0" err="1" smtClean="0"/>
              <a:t>Faij</a:t>
            </a:r>
            <a:r>
              <a:rPr lang="zh-CN" altLang="en-US" sz="2400" dirty="0" smtClean="0"/>
              <a:t>，</a:t>
            </a:r>
            <a:r>
              <a:rPr lang="en-US" altLang="zh-CN" dirty="0" err="1" smtClean="0"/>
              <a:t>Fsubi,j,k</a:t>
            </a:r>
            <a:endParaRPr lang="en-US" altLang="zh-CN" sz="2400" dirty="0" smtClean="0"/>
          </a:p>
          <a:p>
            <a:pPr lvl="1"/>
            <a:r>
              <a:rPr lang="zh-CN" altLang="en-US" sz="2400" dirty="0" smtClean="0"/>
              <a:t>活动层厚度</a:t>
            </a:r>
            <a:r>
              <a:rPr lang="en-US" altLang="zh-CN" sz="2400" dirty="0" smtClean="0"/>
              <a:t>Ha</a:t>
            </a:r>
            <a:r>
              <a:rPr lang="zh-CN" altLang="en-US" sz="2400" dirty="0" smtClean="0"/>
              <a:t>与</a:t>
            </a:r>
            <a:r>
              <a:rPr lang="en-US" altLang="zh-CN" sz="2400" dirty="0" smtClean="0"/>
              <a:t>d84</a:t>
            </a:r>
            <a:r>
              <a:rPr lang="zh-CN" altLang="en-US" sz="2400" dirty="0" smtClean="0"/>
              <a:t>的倍数</a:t>
            </a:r>
            <a:endParaRPr lang="en-US" altLang="zh-CN" sz="2400" dirty="0" smtClean="0"/>
          </a:p>
          <a:p>
            <a:pPr lvl="1"/>
            <a:r>
              <a:rPr lang="zh-CN" altLang="en-US" sz="2400" dirty="0" smtClean="0"/>
              <a:t>时间步长</a:t>
            </a:r>
            <a:r>
              <a:rPr lang="en-US" altLang="zh-CN" sz="2400" dirty="0" err="1" smtClean="0"/>
              <a:t>dt</a:t>
            </a:r>
            <a:endParaRPr lang="en-US" altLang="zh-CN" sz="2400" dirty="0" smtClean="0"/>
          </a:p>
          <a:p>
            <a:pPr lvl="1"/>
            <a:r>
              <a:rPr lang="zh-CN" altLang="en-US" sz="2400" dirty="0" smtClean="0"/>
              <a:t>空间步长</a:t>
            </a:r>
            <a:endParaRPr lang="en-US" altLang="zh-CN" sz="2400" dirty="0" smtClean="0"/>
          </a:p>
          <a:p>
            <a:pPr lvl="1"/>
            <a:r>
              <a:rPr lang="zh-CN" altLang="en-US" sz="2400" dirty="0" smtClean="0"/>
              <a:t>床面泥沙孔隙率</a:t>
            </a:r>
            <a:r>
              <a:rPr lang="en-US" altLang="zh-CN" sz="2400" dirty="0" smtClean="0"/>
              <a:t>p</a:t>
            </a:r>
          </a:p>
          <a:p>
            <a:pPr lvl="1"/>
            <a:r>
              <a:rPr lang="zh-CN" altLang="en-US" sz="2400" dirty="0" smtClean="0"/>
              <a:t>重力加速度</a:t>
            </a:r>
            <a:r>
              <a:rPr lang="en-US" altLang="zh-CN" sz="2400" dirty="0" smtClean="0"/>
              <a:t>g</a:t>
            </a:r>
          </a:p>
          <a:p>
            <a:pPr lvl="1"/>
            <a:r>
              <a:rPr lang="zh-CN" altLang="en-US" sz="2400" dirty="0" smtClean="0"/>
              <a:t>等等</a:t>
            </a:r>
            <a:endParaRPr lang="en-US" altLang="zh-CN" sz="2400" dirty="0" smtClean="0"/>
          </a:p>
          <a:p>
            <a:pPr lvl="1"/>
            <a:endParaRPr lang="zh-CN" altLang="en-US" dirty="0"/>
          </a:p>
        </p:txBody>
      </p:sp>
      <p:graphicFrame>
        <p:nvGraphicFramePr>
          <p:cNvPr id="130050" name="Object 2"/>
          <p:cNvGraphicFramePr>
            <a:graphicFrameLocks noChangeAspect="1"/>
          </p:cNvGraphicFramePr>
          <p:nvPr>
            <p:extLst>
              <p:ext uri="{D42A27DB-BD31-4B8C-83A1-F6EECF244321}">
                <p14:modId xmlns:p14="http://schemas.microsoft.com/office/powerpoint/2010/main" val="3191137196"/>
              </p:ext>
            </p:extLst>
          </p:nvPr>
        </p:nvGraphicFramePr>
        <p:xfrm>
          <a:off x="2749529" y="3554414"/>
          <a:ext cx="474133" cy="266700"/>
        </p:xfrm>
        <a:graphic>
          <a:graphicData uri="http://schemas.openxmlformats.org/presentationml/2006/ole">
            <mc:AlternateContent xmlns:mc="http://schemas.openxmlformats.org/markup-compatibility/2006">
              <mc:Choice xmlns:v="urn:schemas-microsoft-com:vml" Requires="v">
                <p:oleObj spid="_x0000_s33799" name="Equation" r:id="rId3" imgW="355320" imgH="266400" progId="Equation.3">
                  <p:embed/>
                </p:oleObj>
              </mc:Choice>
              <mc:Fallback>
                <p:oleObj name="Equation" r:id="rId3" imgW="355320" imgH="266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9529" y="3554414"/>
                        <a:ext cx="474133"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1546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0" y="-24"/>
            <a:ext cx="12192000" cy="6858024"/>
          </a:xfrm>
          <a:solidFill>
            <a:schemeClr val="bg1"/>
          </a:solidFill>
        </p:spPr>
        <p:txBody>
          <a:bodyPr>
            <a:noAutofit/>
          </a:bodyPr>
          <a:lstStyle/>
          <a:p>
            <a:r>
              <a:rPr lang="zh-CN" altLang="en-US" sz="2400" dirty="0" smtClean="0"/>
              <a:t>第三步：从</a:t>
            </a:r>
            <a:r>
              <a:rPr lang="en-US" altLang="zh-CN" sz="2400" dirty="0" smtClean="0"/>
              <a:t>t</a:t>
            </a:r>
            <a:r>
              <a:rPr lang="zh-CN" altLang="en-US" sz="2400" dirty="0" smtClean="0"/>
              <a:t>时刻，计算</a:t>
            </a:r>
            <a:r>
              <a:rPr lang="en-US" altLang="zh-CN" sz="2400" dirty="0" err="1" smtClean="0"/>
              <a:t>t+dt</a:t>
            </a:r>
            <a:r>
              <a:rPr lang="zh-CN" altLang="en-US" sz="2400" dirty="0" smtClean="0"/>
              <a:t>时刻床面的泥沙组份。对于第</a:t>
            </a:r>
            <a:r>
              <a:rPr lang="en-US" altLang="zh-CN" sz="2400" dirty="0" err="1" smtClean="0"/>
              <a:t>i</a:t>
            </a:r>
            <a:r>
              <a:rPr lang="zh-CN" altLang="en-US" sz="2400" dirty="0" smtClean="0"/>
              <a:t>个节点，说明如下</a:t>
            </a:r>
            <a:endParaRPr lang="en-US" altLang="zh-CN" sz="2400" dirty="0" smtClean="0"/>
          </a:p>
          <a:p>
            <a:pPr lvl="1"/>
            <a:r>
              <a:rPr lang="zh-CN" altLang="en-US" sz="2400" dirty="0" smtClean="0"/>
              <a:t>计算节点</a:t>
            </a:r>
            <a:r>
              <a:rPr lang="en-US" altLang="zh-CN" sz="2400" dirty="0" err="1" smtClean="0"/>
              <a:t>i</a:t>
            </a:r>
            <a:r>
              <a:rPr lang="zh-CN" altLang="en-US" sz="2400" dirty="0" smtClean="0"/>
              <a:t>的底坡</a:t>
            </a:r>
            <a:endParaRPr lang="en-US" altLang="zh-CN" sz="2400" dirty="0" smtClean="0"/>
          </a:p>
          <a:p>
            <a:pPr lvl="1"/>
            <a:r>
              <a:rPr lang="zh-CN" altLang="en-US" sz="2400" dirty="0" smtClean="0"/>
              <a:t>根据右侧两方程，联立求解</a:t>
            </a:r>
            <a:r>
              <a:rPr lang="en-US" altLang="zh-CN" sz="2400" dirty="0" err="1" smtClean="0"/>
              <a:t>i</a:t>
            </a:r>
            <a:r>
              <a:rPr lang="zh-CN" altLang="en-US" sz="2400" dirty="0" smtClean="0"/>
              <a:t>节点水深和流速</a:t>
            </a:r>
            <a:endParaRPr lang="en-US" altLang="zh-CN" sz="2400" dirty="0" smtClean="0"/>
          </a:p>
          <a:p>
            <a:pPr lvl="1">
              <a:buNone/>
            </a:pPr>
            <a:r>
              <a:rPr lang="en-US" altLang="zh-CN" sz="2400" dirty="0" smtClean="0"/>
              <a:t>		</a:t>
            </a:r>
            <a:r>
              <a:rPr lang="zh-CN" altLang="en-US" sz="1800" dirty="0" smtClean="0">
                <a:solidFill>
                  <a:srgbClr val="CC00CC"/>
                </a:solidFill>
              </a:rPr>
              <a:t>这一小步，其实是经典的求解均匀流水深与流速</a:t>
            </a:r>
            <a:endParaRPr lang="en-US" altLang="zh-CN" sz="1800" dirty="0" smtClean="0">
              <a:solidFill>
                <a:srgbClr val="CC00CC"/>
              </a:solidFill>
            </a:endParaRPr>
          </a:p>
          <a:p>
            <a:pPr lvl="1"/>
            <a:r>
              <a:rPr lang="zh-CN" altLang="en-US" sz="2200" dirty="0" smtClean="0"/>
              <a:t>根据推移质输沙率公式</a:t>
            </a:r>
            <a:r>
              <a:rPr lang="en-US" altLang="zh-CN" sz="2200" dirty="0" err="1" smtClean="0"/>
              <a:t>q</a:t>
            </a:r>
            <a:r>
              <a:rPr lang="en-US" altLang="zh-CN" sz="2200" baseline="-25000" dirty="0" err="1" smtClean="0"/>
              <a:t>b</a:t>
            </a:r>
            <a:r>
              <a:rPr lang="zh-CN" altLang="en-US" sz="2200" dirty="0" smtClean="0"/>
              <a:t>，计算每个粒径组份输沙率</a:t>
            </a:r>
            <a:endParaRPr lang="en-US" altLang="zh-CN" sz="2200" dirty="0" smtClean="0"/>
          </a:p>
          <a:p>
            <a:pPr lvl="1"/>
            <a:r>
              <a:rPr lang="zh-CN" altLang="en-US" sz="2400" dirty="0" smtClean="0"/>
              <a:t>计算推移质输沙率沿</a:t>
            </a:r>
            <a:r>
              <a:rPr lang="en-US" altLang="zh-CN" sz="2400" dirty="0" smtClean="0"/>
              <a:t>x</a:t>
            </a:r>
            <a:r>
              <a:rPr lang="zh-CN" altLang="en-US" sz="2400" dirty="0" smtClean="0"/>
              <a:t>方向的梯度</a:t>
            </a:r>
            <a:endParaRPr lang="en-US" altLang="zh-CN" sz="2400" dirty="0" smtClean="0"/>
          </a:p>
          <a:p>
            <a:pPr lvl="2">
              <a:buNone/>
            </a:pPr>
            <a:r>
              <a:rPr lang="en-US" altLang="zh-CN" sz="2200" dirty="0" smtClean="0"/>
              <a:t>	</a:t>
            </a:r>
            <a:r>
              <a:rPr lang="zh-CN" altLang="en-US" sz="1800" dirty="0" smtClean="0">
                <a:solidFill>
                  <a:srgbClr val="CC00CC"/>
                </a:solidFill>
              </a:rPr>
              <a:t>这一小步，与前面底坡求解类似</a:t>
            </a:r>
            <a:endParaRPr lang="en-US" altLang="zh-CN" sz="1800" dirty="0" smtClean="0">
              <a:solidFill>
                <a:srgbClr val="CC00CC"/>
              </a:solidFill>
            </a:endParaRPr>
          </a:p>
          <a:p>
            <a:pPr lvl="2">
              <a:buNone/>
            </a:pPr>
            <a:r>
              <a:rPr lang="en-US" altLang="zh-CN" sz="1800" dirty="0" smtClean="0">
                <a:solidFill>
                  <a:srgbClr val="CC00CC"/>
                </a:solidFill>
              </a:rPr>
              <a:t>    </a:t>
            </a:r>
            <a:r>
              <a:rPr lang="zh-CN" altLang="en-US" sz="1800" dirty="0" smtClean="0">
                <a:solidFill>
                  <a:srgbClr val="FF0000"/>
                </a:solidFill>
              </a:rPr>
              <a:t>请思考，当</a:t>
            </a:r>
            <a:r>
              <a:rPr lang="en-US" altLang="zh-CN" sz="1800" dirty="0" err="1" smtClean="0">
                <a:solidFill>
                  <a:srgbClr val="FF0000"/>
                </a:solidFill>
              </a:rPr>
              <a:t>i</a:t>
            </a:r>
            <a:r>
              <a:rPr lang="en-US" altLang="zh-CN" sz="1800" dirty="0" smtClean="0">
                <a:solidFill>
                  <a:srgbClr val="FF0000"/>
                </a:solidFill>
              </a:rPr>
              <a:t>=N</a:t>
            </a:r>
            <a:r>
              <a:rPr lang="zh-CN" altLang="en-US" sz="1800" dirty="0" smtClean="0">
                <a:solidFill>
                  <a:srgbClr val="FF0000"/>
                </a:solidFill>
              </a:rPr>
              <a:t>时，梯度如何计算？</a:t>
            </a:r>
            <a:endParaRPr lang="en-US" altLang="zh-CN" sz="1800" dirty="0" smtClean="0">
              <a:solidFill>
                <a:srgbClr val="FF0000"/>
              </a:solidFill>
            </a:endParaRPr>
          </a:p>
          <a:p>
            <a:pPr lvl="1"/>
            <a:r>
              <a:rPr lang="zh-CN" altLang="en-US" sz="2400" dirty="0" smtClean="0"/>
              <a:t>求解地形冲淤</a:t>
            </a:r>
            <a:endParaRPr lang="en-US" altLang="zh-CN" sz="2400" dirty="0" smtClean="0"/>
          </a:p>
          <a:p>
            <a:pPr lvl="1"/>
            <a:endParaRPr lang="en-US" altLang="zh-CN" sz="2400" dirty="0" smtClean="0"/>
          </a:p>
          <a:p>
            <a:pPr lvl="1"/>
            <a:r>
              <a:rPr lang="zh-CN" altLang="en-US" sz="2400" dirty="0" smtClean="0"/>
              <a:t>计算活动层下界面的泥沙粒径组份</a:t>
            </a:r>
            <a:endParaRPr lang="en-US" altLang="zh-CN" sz="2400" dirty="0" smtClean="0"/>
          </a:p>
          <a:p>
            <a:pPr lvl="1"/>
            <a:endParaRPr lang="en-US" altLang="zh-CN" sz="2400" dirty="0" smtClean="0"/>
          </a:p>
          <a:p>
            <a:pPr lvl="1"/>
            <a:r>
              <a:rPr lang="zh-CN" altLang="en-US" sz="2400" dirty="0" smtClean="0"/>
              <a:t>计算下一时刻活动层泥沙组份的级配</a:t>
            </a:r>
            <a:endParaRPr lang="en-US" altLang="zh-CN" sz="2400" dirty="0" smtClean="0"/>
          </a:p>
          <a:p>
            <a:pPr marL="457200" lvl="1" indent="0">
              <a:buNone/>
            </a:pPr>
            <a:endParaRPr lang="en-US" altLang="zh-CN" sz="2400" b="1" dirty="0" smtClean="0">
              <a:solidFill>
                <a:srgbClr val="FF0000"/>
              </a:solidFill>
            </a:endParaRPr>
          </a:p>
          <a:p>
            <a:pPr lvl="1">
              <a:spcBef>
                <a:spcPts val="600"/>
              </a:spcBef>
            </a:pPr>
            <a:r>
              <a:rPr lang="zh-CN" altLang="en-US" sz="2200" b="1" dirty="0" smtClean="0">
                <a:solidFill>
                  <a:srgbClr val="CC00CC"/>
                </a:solidFill>
              </a:rPr>
              <a:t>注意：为简化计算过程，可假定</a:t>
            </a:r>
            <a:r>
              <a:rPr lang="en-US" altLang="zh-CN" sz="2200" b="1" dirty="0" smtClean="0">
                <a:solidFill>
                  <a:srgbClr val="CC00CC"/>
                </a:solidFill>
              </a:rPr>
              <a:t>Ha</a:t>
            </a:r>
            <a:r>
              <a:rPr lang="zh-CN" altLang="en-US" sz="2200" b="1" dirty="0" smtClean="0">
                <a:solidFill>
                  <a:srgbClr val="CC00CC"/>
                </a:solidFill>
              </a:rPr>
              <a:t>永远等于</a:t>
            </a:r>
            <a:r>
              <a:rPr lang="en-US" altLang="zh-CN" sz="2200" b="1" dirty="0" smtClean="0">
                <a:solidFill>
                  <a:srgbClr val="CC00CC"/>
                </a:solidFill>
              </a:rPr>
              <a:t>t=0</a:t>
            </a:r>
            <a:r>
              <a:rPr lang="zh-CN" altLang="en-US" sz="2200" b="1" dirty="0" smtClean="0">
                <a:solidFill>
                  <a:srgbClr val="CC00CC"/>
                </a:solidFill>
              </a:rPr>
              <a:t>时刻值，为常数。</a:t>
            </a:r>
            <a:endParaRPr lang="en-US" altLang="zh-CN" sz="2200" b="1" dirty="0" smtClean="0">
              <a:solidFill>
                <a:srgbClr val="CC00CC"/>
              </a:solidFill>
            </a:endParaRPr>
          </a:p>
          <a:p>
            <a:pPr lvl="1"/>
            <a:endParaRPr lang="en-US" altLang="zh-CN" sz="2400" dirty="0" smtClean="0"/>
          </a:p>
          <a:p>
            <a:pPr lvl="1"/>
            <a:endParaRPr lang="en-US" altLang="zh-CN" sz="2400" dirty="0" smtClean="0"/>
          </a:p>
          <a:p>
            <a:pPr lvl="1"/>
            <a:endParaRPr lang="en-US" altLang="zh-CN" sz="2400" dirty="0" smtClean="0"/>
          </a:p>
          <a:p>
            <a:pPr lvl="1"/>
            <a:endParaRPr lang="en-US" altLang="zh-CN" sz="2400" dirty="0" smtClean="0"/>
          </a:p>
          <a:p>
            <a:pPr lvl="1"/>
            <a:endParaRPr lang="zh-CN" altLang="en-US" sz="2400" dirty="0"/>
          </a:p>
        </p:txBody>
      </p:sp>
      <p:graphicFrame>
        <p:nvGraphicFramePr>
          <p:cNvPr id="129026" name="Object 2"/>
          <p:cNvGraphicFramePr>
            <a:graphicFrameLocks noChangeAspect="1"/>
          </p:cNvGraphicFramePr>
          <p:nvPr>
            <p:extLst>
              <p:ext uri="{D42A27DB-BD31-4B8C-83A1-F6EECF244321}">
                <p14:modId xmlns:p14="http://schemas.microsoft.com/office/powerpoint/2010/main" val="3212093133"/>
              </p:ext>
            </p:extLst>
          </p:nvPr>
        </p:nvGraphicFramePr>
        <p:xfrm>
          <a:off x="6768465" y="346710"/>
          <a:ext cx="4248150" cy="650875"/>
        </p:xfrm>
        <a:graphic>
          <a:graphicData uri="http://schemas.openxmlformats.org/presentationml/2006/ole">
            <mc:AlternateContent xmlns:mc="http://schemas.openxmlformats.org/markup-compatibility/2006">
              <mc:Choice xmlns:v="urn:schemas-microsoft-com:vml" Requires="v">
                <p:oleObj spid="_x0000_s34858" name="公式" r:id="rId3" imgW="3555720" imgH="723600" progId="Equation.3">
                  <p:embed/>
                </p:oleObj>
              </mc:Choice>
              <mc:Fallback>
                <p:oleObj name="公式" r:id="rId3" imgW="3555720" imgH="723600" progId="Equation.3">
                  <p:embed/>
                  <p:pic>
                    <p:nvPicPr>
                      <p:cNvPr id="0" name=""/>
                      <p:cNvPicPr>
                        <a:picLocks noChangeAspect="1" noChangeArrowheads="1"/>
                      </p:cNvPicPr>
                      <p:nvPr/>
                    </p:nvPicPr>
                    <p:blipFill>
                      <a:blip r:embed="rId4"/>
                      <a:srcRect/>
                      <a:stretch>
                        <a:fillRect/>
                      </a:stretch>
                    </p:blipFill>
                    <p:spPr bwMode="auto">
                      <a:xfrm>
                        <a:off x="6768465" y="346710"/>
                        <a:ext cx="4248150"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27" name="Object 3"/>
          <p:cNvGraphicFramePr>
            <a:graphicFrameLocks noChangeAspect="1"/>
          </p:cNvGraphicFramePr>
          <p:nvPr>
            <p:extLst>
              <p:ext uri="{D42A27DB-BD31-4B8C-83A1-F6EECF244321}">
                <p14:modId xmlns:p14="http://schemas.microsoft.com/office/powerpoint/2010/main" val="2299197901"/>
              </p:ext>
            </p:extLst>
          </p:nvPr>
        </p:nvGraphicFramePr>
        <p:xfrm>
          <a:off x="6796088" y="1145858"/>
          <a:ext cx="1420812" cy="368300"/>
        </p:xfrm>
        <a:graphic>
          <a:graphicData uri="http://schemas.openxmlformats.org/presentationml/2006/ole">
            <mc:AlternateContent xmlns:mc="http://schemas.openxmlformats.org/markup-compatibility/2006">
              <mc:Choice xmlns:v="urn:schemas-microsoft-com:vml" Requires="v">
                <p:oleObj spid="_x0000_s34859" name="公式" r:id="rId5" imgW="1066680" imgH="368280" progId="Equation.3">
                  <p:embed/>
                </p:oleObj>
              </mc:Choice>
              <mc:Fallback>
                <p:oleObj name="公式" r:id="rId5" imgW="1066680" imgH="368280" progId="Equation.3">
                  <p:embed/>
                  <p:pic>
                    <p:nvPicPr>
                      <p:cNvPr id="0" name=""/>
                      <p:cNvPicPr>
                        <a:picLocks noChangeAspect="1" noChangeArrowheads="1"/>
                      </p:cNvPicPr>
                      <p:nvPr/>
                    </p:nvPicPr>
                    <p:blipFill>
                      <a:blip r:embed="rId6"/>
                      <a:srcRect/>
                      <a:stretch>
                        <a:fillRect/>
                      </a:stretch>
                    </p:blipFill>
                    <p:spPr bwMode="auto">
                      <a:xfrm>
                        <a:off x="6796088" y="1145858"/>
                        <a:ext cx="142081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28" name="Object 4"/>
          <p:cNvGraphicFramePr>
            <a:graphicFrameLocks noChangeAspect="1"/>
          </p:cNvGraphicFramePr>
          <p:nvPr>
            <p:extLst>
              <p:ext uri="{D42A27DB-BD31-4B8C-83A1-F6EECF244321}">
                <p14:modId xmlns:p14="http://schemas.microsoft.com/office/powerpoint/2010/main" val="3057478459"/>
              </p:ext>
            </p:extLst>
          </p:nvPr>
        </p:nvGraphicFramePr>
        <p:xfrm>
          <a:off x="8412798" y="1030288"/>
          <a:ext cx="2624137" cy="736600"/>
        </p:xfrm>
        <a:graphic>
          <a:graphicData uri="http://schemas.openxmlformats.org/presentationml/2006/ole">
            <mc:AlternateContent xmlns:mc="http://schemas.openxmlformats.org/markup-compatibility/2006">
              <mc:Choice xmlns:v="urn:schemas-microsoft-com:vml" Requires="v">
                <p:oleObj spid="_x0000_s34860" name="公式" r:id="rId7" imgW="1968480" imgH="736560" progId="Equation.3">
                  <p:embed/>
                </p:oleObj>
              </mc:Choice>
              <mc:Fallback>
                <p:oleObj name="公式" r:id="rId7" imgW="1968480" imgH="736560" progId="Equation.3">
                  <p:embed/>
                  <p:pic>
                    <p:nvPicPr>
                      <p:cNvPr id="0" name=""/>
                      <p:cNvPicPr>
                        <a:picLocks noChangeAspect="1" noChangeArrowheads="1"/>
                      </p:cNvPicPr>
                      <p:nvPr/>
                    </p:nvPicPr>
                    <p:blipFill>
                      <a:blip r:embed="rId8"/>
                      <a:srcRect/>
                      <a:stretch>
                        <a:fillRect/>
                      </a:stretch>
                    </p:blipFill>
                    <p:spPr bwMode="auto">
                      <a:xfrm>
                        <a:off x="8412798" y="1030288"/>
                        <a:ext cx="2624137"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29" name="Object 5"/>
          <p:cNvGraphicFramePr>
            <a:graphicFrameLocks noChangeAspect="1"/>
          </p:cNvGraphicFramePr>
          <p:nvPr>
            <p:extLst>
              <p:ext uri="{D42A27DB-BD31-4B8C-83A1-F6EECF244321}">
                <p14:modId xmlns:p14="http://schemas.microsoft.com/office/powerpoint/2010/main" val="572590101"/>
              </p:ext>
            </p:extLst>
          </p:nvPr>
        </p:nvGraphicFramePr>
        <p:xfrm>
          <a:off x="7411403" y="1772920"/>
          <a:ext cx="2424112" cy="368300"/>
        </p:xfrm>
        <a:graphic>
          <a:graphicData uri="http://schemas.openxmlformats.org/presentationml/2006/ole">
            <mc:AlternateContent xmlns:mc="http://schemas.openxmlformats.org/markup-compatibility/2006">
              <mc:Choice xmlns:v="urn:schemas-microsoft-com:vml" Requires="v">
                <p:oleObj spid="_x0000_s34861" name="公式" r:id="rId9" imgW="1815840" imgH="368280" progId="Equation.3">
                  <p:embed/>
                </p:oleObj>
              </mc:Choice>
              <mc:Fallback>
                <p:oleObj name="公式" r:id="rId9" imgW="1815840" imgH="368280" progId="Equation.3">
                  <p:embed/>
                  <p:pic>
                    <p:nvPicPr>
                      <p:cNvPr id="0" name=""/>
                      <p:cNvPicPr>
                        <a:picLocks noChangeAspect="1" noChangeArrowheads="1"/>
                      </p:cNvPicPr>
                      <p:nvPr/>
                    </p:nvPicPr>
                    <p:blipFill>
                      <a:blip r:embed="rId10"/>
                      <a:srcRect/>
                      <a:stretch>
                        <a:fillRect/>
                      </a:stretch>
                    </p:blipFill>
                    <p:spPr bwMode="auto">
                      <a:xfrm>
                        <a:off x="7411403" y="1772920"/>
                        <a:ext cx="2424112"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30" name="Object 6"/>
          <p:cNvGraphicFramePr>
            <a:graphicFrameLocks noChangeAspect="1"/>
          </p:cNvGraphicFramePr>
          <p:nvPr>
            <p:extLst>
              <p:ext uri="{D42A27DB-BD31-4B8C-83A1-F6EECF244321}">
                <p14:modId xmlns:p14="http://schemas.microsoft.com/office/powerpoint/2010/main" val="332834291"/>
              </p:ext>
            </p:extLst>
          </p:nvPr>
        </p:nvGraphicFramePr>
        <p:xfrm>
          <a:off x="6132195" y="2384108"/>
          <a:ext cx="5505450" cy="749300"/>
        </p:xfrm>
        <a:graphic>
          <a:graphicData uri="http://schemas.openxmlformats.org/presentationml/2006/ole">
            <mc:AlternateContent xmlns:mc="http://schemas.openxmlformats.org/markup-compatibility/2006">
              <mc:Choice xmlns:v="urn:schemas-microsoft-com:vml" Requires="v">
                <p:oleObj spid="_x0000_s34862" name="公式" r:id="rId11" imgW="4127400" imgH="749160" progId="Equation.3">
                  <p:embed/>
                </p:oleObj>
              </mc:Choice>
              <mc:Fallback>
                <p:oleObj name="公式" r:id="rId11" imgW="4127400" imgH="749160" progId="Equation.3">
                  <p:embed/>
                  <p:pic>
                    <p:nvPicPr>
                      <p:cNvPr id="0" name=""/>
                      <p:cNvPicPr>
                        <a:picLocks noChangeAspect="1" noChangeArrowheads="1"/>
                      </p:cNvPicPr>
                      <p:nvPr/>
                    </p:nvPicPr>
                    <p:blipFill>
                      <a:blip r:embed="rId12"/>
                      <a:srcRect/>
                      <a:stretch>
                        <a:fillRect/>
                      </a:stretch>
                    </p:blipFill>
                    <p:spPr bwMode="auto">
                      <a:xfrm>
                        <a:off x="6132195" y="2384108"/>
                        <a:ext cx="55054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31" name="Object 7"/>
          <p:cNvGraphicFramePr>
            <a:graphicFrameLocks noChangeAspect="1"/>
          </p:cNvGraphicFramePr>
          <p:nvPr>
            <p:extLst>
              <p:ext uri="{D42A27DB-BD31-4B8C-83A1-F6EECF244321}">
                <p14:modId xmlns:p14="http://schemas.microsoft.com/office/powerpoint/2010/main" val="3141384092"/>
              </p:ext>
            </p:extLst>
          </p:nvPr>
        </p:nvGraphicFramePr>
        <p:xfrm>
          <a:off x="6222365" y="3546475"/>
          <a:ext cx="4995863" cy="673100"/>
        </p:xfrm>
        <a:graphic>
          <a:graphicData uri="http://schemas.openxmlformats.org/presentationml/2006/ole">
            <mc:AlternateContent xmlns:mc="http://schemas.openxmlformats.org/markup-compatibility/2006">
              <mc:Choice xmlns:v="urn:schemas-microsoft-com:vml" Requires="v">
                <p:oleObj spid="_x0000_s34863" name="公式" r:id="rId13" imgW="3746160" imgH="672840" progId="Equation.3">
                  <p:embed/>
                </p:oleObj>
              </mc:Choice>
              <mc:Fallback>
                <p:oleObj name="公式" r:id="rId13" imgW="3746160" imgH="672840" progId="Equation.3">
                  <p:embed/>
                  <p:pic>
                    <p:nvPicPr>
                      <p:cNvPr id="0" name=""/>
                      <p:cNvPicPr>
                        <a:picLocks noChangeAspect="1" noChangeArrowheads="1"/>
                      </p:cNvPicPr>
                      <p:nvPr/>
                    </p:nvPicPr>
                    <p:blipFill>
                      <a:blip r:embed="rId14"/>
                      <a:srcRect/>
                      <a:stretch>
                        <a:fillRect/>
                      </a:stretch>
                    </p:blipFill>
                    <p:spPr bwMode="auto">
                      <a:xfrm>
                        <a:off x="6222365" y="3546475"/>
                        <a:ext cx="4995863"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9032" name="Object 8"/>
          <p:cNvGraphicFramePr>
            <a:graphicFrameLocks noChangeAspect="1"/>
          </p:cNvGraphicFramePr>
          <p:nvPr>
            <p:extLst>
              <p:ext uri="{D42A27DB-BD31-4B8C-83A1-F6EECF244321}">
                <p14:modId xmlns:p14="http://schemas.microsoft.com/office/powerpoint/2010/main" val="1970317831"/>
              </p:ext>
            </p:extLst>
          </p:nvPr>
        </p:nvGraphicFramePr>
        <p:xfrm>
          <a:off x="320357" y="5917942"/>
          <a:ext cx="11607483" cy="823853"/>
        </p:xfrm>
        <a:graphic>
          <a:graphicData uri="http://schemas.openxmlformats.org/presentationml/2006/ole">
            <mc:AlternateContent xmlns:mc="http://schemas.openxmlformats.org/markup-compatibility/2006">
              <mc:Choice xmlns:v="urn:schemas-microsoft-com:vml" Requires="v">
                <p:oleObj spid="_x0000_s34864" name="公式" r:id="rId15" imgW="8178480" imgH="774360" progId="Equation.3">
                  <p:embed/>
                </p:oleObj>
              </mc:Choice>
              <mc:Fallback>
                <p:oleObj name="公式" r:id="rId15" imgW="8178480" imgH="774360" progId="Equation.3">
                  <p:embed/>
                  <p:pic>
                    <p:nvPicPr>
                      <p:cNvPr id="0" name=""/>
                      <p:cNvPicPr>
                        <a:picLocks noChangeAspect="1" noChangeArrowheads="1"/>
                      </p:cNvPicPr>
                      <p:nvPr/>
                    </p:nvPicPr>
                    <p:blipFill>
                      <a:blip r:embed="rId16"/>
                      <a:srcRect/>
                      <a:stretch>
                        <a:fillRect/>
                      </a:stretch>
                    </p:blipFill>
                    <p:spPr bwMode="auto">
                      <a:xfrm>
                        <a:off x="320357" y="5917942"/>
                        <a:ext cx="11607483" cy="823853"/>
                      </a:xfrm>
                      <a:prstGeom prst="rect">
                        <a:avLst/>
                      </a:prstGeom>
                      <a:noFill/>
                      <a:ln>
                        <a:noFill/>
                      </a:ln>
                      <a:effectLst/>
                      <a:extLst/>
                    </p:spPr>
                  </p:pic>
                </p:oleObj>
              </mc:Fallback>
            </mc:AlternateContent>
          </a:graphicData>
        </a:graphic>
      </p:graphicFrame>
      <p:graphicFrame>
        <p:nvGraphicFramePr>
          <p:cNvPr id="129033" name="Object 9"/>
          <p:cNvGraphicFramePr>
            <a:graphicFrameLocks noChangeAspect="1"/>
          </p:cNvGraphicFramePr>
          <p:nvPr>
            <p:extLst>
              <p:ext uri="{D42A27DB-BD31-4B8C-83A1-F6EECF244321}">
                <p14:modId xmlns:p14="http://schemas.microsoft.com/office/powerpoint/2010/main" val="2751526285"/>
              </p:ext>
            </p:extLst>
          </p:nvPr>
        </p:nvGraphicFramePr>
        <p:xfrm>
          <a:off x="6215380" y="4569143"/>
          <a:ext cx="5468938" cy="668337"/>
        </p:xfrm>
        <a:graphic>
          <a:graphicData uri="http://schemas.openxmlformats.org/presentationml/2006/ole">
            <mc:AlternateContent xmlns:mc="http://schemas.openxmlformats.org/markup-compatibility/2006">
              <mc:Choice xmlns:v="urn:schemas-microsoft-com:vml" Requires="v">
                <p:oleObj spid="_x0000_s34865" name="公式" r:id="rId17" imgW="4673520" imgH="761760" progId="Equation.3">
                  <p:embed/>
                </p:oleObj>
              </mc:Choice>
              <mc:Fallback>
                <p:oleObj name="公式" r:id="rId17" imgW="4673520" imgH="761760" progId="Equation.3">
                  <p:embed/>
                  <p:pic>
                    <p:nvPicPr>
                      <p:cNvPr id="0" name=""/>
                      <p:cNvPicPr>
                        <a:picLocks noChangeAspect="1" noChangeArrowheads="1"/>
                      </p:cNvPicPr>
                      <p:nvPr/>
                    </p:nvPicPr>
                    <p:blipFill>
                      <a:blip r:embed="rId18"/>
                      <a:srcRect/>
                      <a:stretch>
                        <a:fillRect/>
                      </a:stretch>
                    </p:blipFill>
                    <p:spPr bwMode="auto">
                      <a:xfrm>
                        <a:off x="6215380" y="4569143"/>
                        <a:ext cx="5468938"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7547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026"/>
                                        </p:tgtEl>
                                        <p:attrNameLst>
                                          <p:attrName>style.visibility</p:attrName>
                                        </p:attrNameLst>
                                      </p:cBhvr>
                                      <p:to>
                                        <p:strVal val="visible"/>
                                      </p:to>
                                    </p:set>
                                    <p:anim calcmode="lin" valueType="num">
                                      <p:cBhvr additive="base">
                                        <p:cTn id="7" dur="500" fill="hold"/>
                                        <p:tgtEl>
                                          <p:spTgt spid="129026"/>
                                        </p:tgtEl>
                                        <p:attrNameLst>
                                          <p:attrName>ppt_x</p:attrName>
                                        </p:attrNameLst>
                                      </p:cBhvr>
                                      <p:tavLst>
                                        <p:tav tm="0">
                                          <p:val>
                                            <p:strVal val="#ppt_x"/>
                                          </p:val>
                                        </p:tav>
                                        <p:tav tm="100000">
                                          <p:val>
                                            <p:strVal val="#ppt_x"/>
                                          </p:val>
                                        </p:tav>
                                      </p:tavLst>
                                    </p:anim>
                                    <p:anim calcmode="lin" valueType="num">
                                      <p:cBhvr additive="base">
                                        <p:cTn id="8" dur="500" fill="hold"/>
                                        <p:tgtEl>
                                          <p:spTgt spid="129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9027"/>
                                        </p:tgtEl>
                                        <p:attrNameLst>
                                          <p:attrName>style.visibility</p:attrName>
                                        </p:attrNameLst>
                                      </p:cBhvr>
                                      <p:to>
                                        <p:strVal val="visible"/>
                                      </p:to>
                                    </p:set>
                                    <p:anim calcmode="lin" valueType="num">
                                      <p:cBhvr additive="base">
                                        <p:cTn id="13" dur="500" fill="hold"/>
                                        <p:tgtEl>
                                          <p:spTgt spid="129027"/>
                                        </p:tgtEl>
                                        <p:attrNameLst>
                                          <p:attrName>ppt_x</p:attrName>
                                        </p:attrNameLst>
                                      </p:cBhvr>
                                      <p:tavLst>
                                        <p:tav tm="0">
                                          <p:val>
                                            <p:strVal val="#ppt_x"/>
                                          </p:val>
                                        </p:tav>
                                        <p:tav tm="100000">
                                          <p:val>
                                            <p:strVal val="#ppt_x"/>
                                          </p:val>
                                        </p:tav>
                                      </p:tavLst>
                                    </p:anim>
                                    <p:anim calcmode="lin" valueType="num">
                                      <p:cBhvr additive="base">
                                        <p:cTn id="14" dur="500" fill="hold"/>
                                        <p:tgtEl>
                                          <p:spTgt spid="12902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9028"/>
                                        </p:tgtEl>
                                        <p:attrNameLst>
                                          <p:attrName>style.visibility</p:attrName>
                                        </p:attrNameLst>
                                      </p:cBhvr>
                                      <p:to>
                                        <p:strVal val="visible"/>
                                      </p:to>
                                    </p:set>
                                    <p:anim calcmode="lin" valueType="num">
                                      <p:cBhvr additive="base">
                                        <p:cTn id="17" dur="500" fill="hold"/>
                                        <p:tgtEl>
                                          <p:spTgt spid="129028"/>
                                        </p:tgtEl>
                                        <p:attrNameLst>
                                          <p:attrName>ppt_x</p:attrName>
                                        </p:attrNameLst>
                                      </p:cBhvr>
                                      <p:tavLst>
                                        <p:tav tm="0">
                                          <p:val>
                                            <p:strVal val="#ppt_x"/>
                                          </p:val>
                                        </p:tav>
                                        <p:tav tm="100000">
                                          <p:val>
                                            <p:strVal val="#ppt_x"/>
                                          </p:val>
                                        </p:tav>
                                      </p:tavLst>
                                    </p:anim>
                                    <p:anim calcmode="lin" valueType="num">
                                      <p:cBhvr additive="base">
                                        <p:cTn id="18" dur="500" fill="hold"/>
                                        <p:tgtEl>
                                          <p:spTgt spid="12902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9029"/>
                                        </p:tgtEl>
                                        <p:attrNameLst>
                                          <p:attrName>style.visibility</p:attrName>
                                        </p:attrNameLst>
                                      </p:cBhvr>
                                      <p:to>
                                        <p:strVal val="visible"/>
                                      </p:to>
                                    </p:set>
                                    <p:anim calcmode="lin" valueType="num">
                                      <p:cBhvr additive="base">
                                        <p:cTn id="23" dur="500" fill="hold"/>
                                        <p:tgtEl>
                                          <p:spTgt spid="129029"/>
                                        </p:tgtEl>
                                        <p:attrNameLst>
                                          <p:attrName>ppt_x</p:attrName>
                                        </p:attrNameLst>
                                      </p:cBhvr>
                                      <p:tavLst>
                                        <p:tav tm="0">
                                          <p:val>
                                            <p:strVal val="#ppt_x"/>
                                          </p:val>
                                        </p:tav>
                                        <p:tav tm="100000">
                                          <p:val>
                                            <p:strVal val="#ppt_x"/>
                                          </p:val>
                                        </p:tav>
                                      </p:tavLst>
                                    </p:anim>
                                    <p:anim calcmode="lin" valueType="num">
                                      <p:cBhvr additive="base">
                                        <p:cTn id="24" dur="500" fill="hold"/>
                                        <p:tgtEl>
                                          <p:spTgt spid="12902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9030"/>
                                        </p:tgtEl>
                                        <p:attrNameLst>
                                          <p:attrName>style.visibility</p:attrName>
                                        </p:attrNameLst>
                                      </p:cBhvr>
                                      <p:to>
                                        <p:strVal val="visible"/>
                                      </p:to>
                                    </p:set>
                                    <p:anim calcmode="lin" valueType="num">
                                      <p:cBhvr additive="base">
                                        <p:cTn id="29" dur="500" fill="hold"/>
                                        <p:tgtEl>
                                          <p:spTgt spid="129030"/>
                                        </p:tgtEl>
                                        <p:attrNameLst>
                                          <p:attrName>ppt_x</p:attrName>
                                        </p:attrNameLst>
                                      </p:cBhvr>
                                      <p:tavLst>
                                        <p:tav tm="0">
                                          <p:val>
                                            <p:strVal val="#ppt_x"/>
                                          </p:val>
                                        </p:tav>
                                        <p:tav tm="100000">
                                          <p:val>
                                            <p:strVal val="#ppt_x"/>
                                          </p:val>
                                        </p:tav>
                                      </p:tavLst>
                                    </p:anim>
                                    <p:anim calcmode="lin" valueType="num">
                                      <p:cBhvr additive="base">
                                        <p:cTn id="30" dur="500" fill="hold"/>
                                        <p:tgtEl>
                                          <p:spTgt spid="12903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29031"/>
                                        </p:tgtEl>
                                        <p:attrNameLst>
                                          <p:attrName>style.visibility</p:attrName>
                                        </p:attrNameLst>
                                      </p:cBhvr>
                                      <p:to>
                                        <p:strVal val="visible"/>
                                      </p:to>
                                    </p:set>
                                    <p:anim calcmode="lin" valueType="num">
                                      <p:cBhvr additive="base">
                                        <p:cTn id="35" dur="500" fill="hold"/>
                                        <p:tgtEl>
                                          <p:spTgt spid="129031"/>
                                        </p:tgtEl>
                                        <p:attrNameLst>
                                          <p:attrName>ppt_x</p:attrName>
                                        </p:attrNameLst>
                                      </p:cBhvr>
                                      <p:tavLst>
                                        <p:tav tm="0">
                                          <p:val>
                                            <p:strVal val="#ppt_x"/>
                                          </p:val>
                                        </p:tav>
                                        <p:tav tm="100000">
                                          <p:val>
                                            <p:strVal val="#ppt_x"/>
                                          </p:val>
                                        </p:tav>
                                      </p:tavLst>
                                    </p:anim>
                                    <p:anim calcmode="lin" valueType="num">
                                      <p:cBhvr additive="base">
                                        <p:cTn id="36" dur="500" fill="hold"/>
                                        <p:tgtEl>
                                          <p:spTgt spid="12903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9033"/>
                                        </p:tgtEl>
                                        <p:attrNameLst>
                                          <p:attrName>style.visibility</p:attrName>
                                        </p:attrNameLst>
                                      </p:cBhvr>
                                      <p:to>
                                        <p:strVal val="visible"/>
                                      </p:to>
                                    </p:set>
                                    <p:anim calcmode="lin" valueType="num">
                                      <p:cBhvr additive="base">
                                        <p:cTn id="41" dur="500" fill="hold"/>
                                        <p:tgtEl>
                                          <p:spTgt spid="129033"/>
                                        </p:tgtEl>
                                        <p:attrNameLst>
                                          <p:attrName>ppt_x</p:attrName>
                                        </p:attrNameLst>
                                      </p:cBhvr>
                                      <p:tavLst>
                                        <p:tav tm="0">
                                          <p:val>
                                            <p:strVal val="#ppt_x"/>
                                          </p:val>
                                        </p:tav>
                                        <p:tav tm="100000">
                                          <p:val>
                                            <p:strVal val="#ppt_x"/>
                                          </p:val>
                                        </p:tav>
                                      </p:tavLst>
                                    </p:anim>
                                    <p:anim calcmode="lin" valueType="num">
                                      <p:cBhvr additive="base">
                                        <p:cTn id="42" dur="500" fill="hold"/>
                                        <p:tgtEl>
                                          <p:spTgt spid="12903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29032"/>
                                        </p:tgtEl>
                                        <p:attrNameLst>
                                          <p:attrName>style.visibility</p:attrName>
                                        </p:attrNameLst>
                                      </p:cBhvr>
                                      <p:to>
                                        <p:strVal val="visible"/>
                                      </p:to>
                                    </p:set>
                                    <p:anim calcmode="lin" valueType="num">
                                      <p:cBhvr additive="base">
                                        <p:cTn id="47" dur="500" fill="hold"/>
                                        <p:tgtEl>
                                          <p:spTgt spid="129032"/>
                                        </p:tgtEl>
                                        <p:attrNameLst>
                                          <p:attrName>ppt_x</p:attrName>
                                        </p:attrNameLst>
                                      </p:cBhvr>
                                      <p:tavLst>
                                        <p:tav tm="0">
                                          <p:val>
                                            <p:strVal val="#ppt_x"/>
                                          </p:val>
                                        </p:tav>
                                        <p:tav tm="100000">
                                          <p:val>
                                            <p:strVal val="#ppt_x"/>
                                          </p:val>
                                        </p:tav>
                                      </p:tavLst>
                                    </p:anim>
                                    <p:anim calcmode="lin" valueType="num">
                                      <p:cBhvr additive="base">
                                        <p:cTn id="48" dur="500" fill="hold"/>
                                        <p:tgtEl>
                                          <p:spTgt spid="129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a:bodyPr>
          <a:lstStyle/>
          <a:p>
            <a:r>
              <a:rPr lang="en-US" altLang="zh-CN" sz="2000" dirty="0" smtClean="0">
                <a:latin typeface="Arial Unicode MS" pitchFamily="34" charset="-122"/>
                <a:ea typeface="Arial Unicode MS" pitchFamily="34" charset="-122"/>
                <a:cs typeface="Arial Unicode MS" pitchFamily="34" charset="-122"/>
              </a:rPr>
              <a:t>From </a:t>
            </a:r>
            <a:r>
              <a:rPr lang="en-US" altLang="zh-CN" sz="2000" dirty="0" err="1" smtClean="0">
                <a:latin typeface="Arial Unicode MS" pitchFamily="34" charset="-122"/>
                <a:ea typeface="Arial Unicode MS" pitchFamily="34" charset="-122"/>
                <a:cs typeface="Arial Unicode MS" pitchFamily="34" charset="-122"/>
              </a:rPr>
              <a:t>Vanoni</a:t>
            </a:r>
            <a:r>
              <a:rPr lang="en-US" altLang="zh-CN" sz="2000" dirty="0" smtClean="0">
                <a:latin typeface="Arial Unicode MS" pitchFamily="34" charset="-122"/>
                <a:ea typeface="Arial Unicode MS" pitchFamily="34" charset="-122"/>
                <a:cs typeface="Arial Unicode MS" pitchFamily="34" charset="-122"/>
              </a:rPr>
              <a:t> (1985): Many bed load transport relation gives </a:t>
            </a:r>
            <a:r>
              <a:rPr lang="en-US" altLang="zh-CN" sz="2000" dirty="0">
                <a:latin typeface="Arial Unicode MS" pitchFamily="34" charset="-122"/>
                <a:ea typeface="Arial Unicode MS" pitchFamily="34" charset="-122"/>
                <a:cs typeface="Arial Unicode MS" pitchFamily="34" charset="-122"/>
              </a:rPr>
              <a:t>values of </a:t>
            </a:r>
            <a:r>
              <a:rPr lang="en-US" altLang="zh-CN" sz="2000" i="1" dirty="0" err="1">
                <a:latin typeface="Arial Unicode MS" pitchFamily="34" charset="-122"/>
                <a:ea typeface="Arial Unicode MS" pitchFamily="34" charset="-122"/>
                <a:cs typeface="Arial Unicode MS" pitchFamily="34" charset="-122"/>
              </a:rPr>
              <a:t>gs</a:t>
            </a:r>
            <a:r>
              <a:rPr lang="en-US" altLang="zh-CN" sz="2000" i="1" dirty="0">
                <a:latin typeface="Arial Unicode MS" pitchFamily="34" charset="-122"/>
                <a:ea typeface="Arial Unicode MS" pitchFamily="34" charset="-122"/>
                <a:cs typeface="Arial Unicode MS" pitchFamily="34" charset="-122"/>
              </a:rPr>
              <a:t> </a:t>
            </a:r>
            <a:r>
              <a:rPr lang="en-US" altLang="zh-CN" sz="2000" dirty="0">
                <a:latin typeface="Arial Unicode MS" pitchFamily="34" charset="-122"/>
                <a:ea typeface="Arial Unicode MS" pitchFamily="34" charset="-122"/>
                <a:cs typeface="Arial Unicode MS" pitchFamily="34" charset="-122"/>
              </a:rPr>
              <a:t>for a sediment </a:t>
            </a:r>
            <a:r>
              <a:rPr lang="en-US" altLang="zh-CN" sz="2000" dirty="0" smtClean="0">
                <a:latin typeface="Arial Unicode MS" pitchFamily="34" charset="-122"/>
                <a:ea typeface="Arial Unicode MS" pitchFamily="34" charset="-122"/>
                <a:cs typeface="Arial Unicode MS" pitchFamily="34" charset="-122"/>
              </a:rPr>
              <a:t>of uniform </a:t>
            </a:r>
            <a:r>
              <a:rPr lang="en-US" altLang="zh-CN" sz="2000" dirty="0">
                <a:latin typeface="Arial Unicode MS" pitchFamily="34" charset="-122"/>
                <a:ea typeface="Arial Unicode MS" pitchFamily="34" charset="-122"/>
                <a:cs typeface="Arial Unicode MS" pitchFamily="34" charset="-122"/>
              </a:rPr>
              <a:t>size, </a:t>
            </a:r>
            <a:r>
              <a:rPr lang="en-US" altLang="zh-CN" sz="2000" i="1" dirty="0">
                <a:latin typeface="Arial Unicode MS" pitchFamily="34" charset="-122"/>
                <a:ea typeface="Arial Unicode MS" pitchFamily="34" charset="-122"/>
                <a:cs typeface="Arial Unicode MS" pitchFamily="34" charset="-122"/>
              </a:rPr>
              <a:t>d. </a:t>
            </a:r>
            <a:r>
              <a:rPr lang="en-US" altLang="zh-CN" sz="2000" dirty="0" smtClean="0">
                <a:latin typeface="Arial Unicode MS" pitchFamily="34" charset="-122"/>
                <a:ea typeface="Arial Unicode MS" pitchFamily="34" charset="-122"/>
                <a:cs typeface="Arial Unicode MS" pitchFamily="34" charset="-122"/>
              </a:rPr>
              <a:t>To </a:t>
            </a:r>
            <a:r>
              <a:rPr lang="en-US" altLang="zh-CN" sz="2000" dirty="0">
                <a:latin typeface="Arial Unicode MS" pitchFamily="34" charset="-122"/>
                <a:ea typeface="Arial Unicode MS" pitchFamily="34" charset="-122"/>
                <a:cs typeface="Arial Unicode MS" pitchFamily="34" charset="-122"/>
              </a:rPr>
              <a:t>calculate the sediment discharge for a stream </a:t>
            </a:r>
            <a:r>
              <a:rPr lang="en-US" altLang="zh-CN" sz="2000" dirty="0" smtClean="0">
                <a:latin typeface="Arial Unicode MS" pitchFamily="34" charset="-122"/>
                <a:ea typeface="Arial Unicode MS" pitchFamily="34" charset="-122"/>
                <a:cs typeface="Arial Unicode MS" pitchFamily="34" charset="-122"/>
              </a:rPr>
              <a:t>with a </a:t>
            </a:r>
            <a:r>
              <a:rPr lang="en-US" altLang="zh-CN" sz="2000" dirty="0">
                <a:latin typeface="Arial Unicode MS" pitchFamily="34" charset="-122"/>
                <a:ea typeface="Arial Unicode MS" pitchFamily="34" charset="-122"/>
                <a:cs typeface="Arial Unicode MS" pitchFamily="34" charset="-122"/>
              </a:rPr>
              <a:t>graded sediment, the values of </a:t>
            </a:r>
            <a:r>
              <a:rPr lang="en-US" altLang="zh-CN" sz="2000" i="1" dirty="0" err="1" smtClean="0">
                <a:latin typeface="Arial Unicode MS" pitchFamily="34" charset="-122"/>
                <a:ea typeface="Arial Unicode MS" pitchFamily="34" charset="-122"/>
                <a:cs typeface="Arial Unicode MS" pitchFamily="34" charset="-122"/>
              </a:rPr>
              <a:t>qs</a:t>
            </a:r>
            <a:r>
              <a:rPr lang="en-US" altLang="zh-CN" sz="2000" i="1" dirty="0" smtClean="0">
                <a:latin typeface="Arial Unicode MS" pitchFamily="34" charset="-122"/>
                <a:ea typeface="Arial Unicode MS" pitchFamily="34" charset="-122"/>
                <a:cs typeface="Arial Unicode MS" pitchFamily="34" charset="-122"/>
              </a:rPr>
              <a:t> </a:t>
            </a:r>
            <a:r>
              <a:rPr lang="en-US" altLang="zh-CN" sz="2000" dirty="0">
                <a:latin typeface="Arial Unicode MS" pitchFamily="34" charset="-122"/>
                <a:ea typeface="Arial Unicode MS" pitchFamily="34" charset="-122"/>
                <a:cs typeface="Arial Unicode MS" pitchFamily="34" charset="-122"/>
              </a:rPr>
              <a:t>for each size fraction of the </a:t>
            </a:r>
            <a:r>
              <a:rPr lang="en-US" altLang="zh-CN" sz="2000" dirty="0" smtClean="0">
                <a:latin typeface="Arial Unicode MS" pitchFamily="34" charset="-122"/>
                <a:ea typeface="Arial Unicode MS" pitchFamily="34" charset="-122"/>
                <a:cs typeface="Arial Unicode MS" pitchFamily="34" charset="-122"/>
              </a:rPr>
              <a:t>sediment is </a:t>
            </a:r>
            <a:r>
              <a:rPr lang="en-US" altLang="zh-CN" sz="2000" dirty="0">
                <a:latin typeface="Arial Unicode MS" pitchFamily="34" charset="-122"/>
                <a:ea typeface="Arial Unicode MS" pitchFamily="34" charset="-122"/>
                <a:cs typeface="Arial Unicode MS" pitchFamily="34" charset="-122"/>
              </a:rPr>
              <a:t>calculated. These quantities are </a:t>
            </a:r>
            <a:r>
              <a:rPr lang="en-US" altLang="zh-CN" sz="2000" b="1" dirty="0">
                <a:latin typeface="Arial Unicode MS" pitchFamily="34" charset="-122"/>
                <a:ea typeface="Arial Unicode MS" pitchFamily="34" charset="-122"/>
                <a:cs typeface="Arial Unicode MS" pitchFamily="34" charset="-122"/>
              </a:rPr>
              <a:t>then </a:t>
            </a:r>
            <a:r>
              <a:rPr lang="en-US" altLang="zh-CN" sz="2000" b="1" dirty="0" smtClean="0">
                <a:latin typeface="Arial Unicode MS" pitchFamily="34" charset="-122"/>
                <a:ea typeface="Arial Unicode MS" pitchFamily="34" charset="-122"/>
                <a:cs typeface="Arial Unicode MS" pitchFamily="34" charset="-122"/>
              </a:rPr>
              <a:t>weighted according </a:t>
            </a:r>
            <a:r>
              <a:rPr lang="en-US" altLang="zh-CN" sz="2000" b="1" dirty="0">
                <a:latin typeface="Arial Unicode MS" pitchFamily="34" charset="-122"/>
                <a:ea typeface="Arial Unicode MS" pitchFamily="34" charset="-122"/>
                <a:cs typeface="Arial Unicode MS" pitchFamily="34" charset="-122"/>
              </a:rPr>
              <a:t>to the fraction by weight of each size</a:t>
            </a:r>
            <a:r>
              <a:rPr lang="en-US" altLang="zh-CN" sz="2000" dirty="0">
                <a:latin typeface="Arial Unicode MS" pitchFamily="34" charset="-122"/>
                <a:ea typeface="Arial Unicode MS" pitchFamily="34" charset="-122"/>
                <a:cs typeface="Arial Unicode MS" pitchFamily="34" charset="-122"/>
              </a:rPr>
              <a:t>, and then these weighted quantities </a:t>
            </a:r>
            <a:r>
              <a:rPr lang="en-US" altLang="zh-CN" sz="2000" dirty="0" smtClean="0">
                <a:latin typeface="Arial Unicode MS" pitchFamily="34" charset="-122"/>
                <a:ea typeface="Arial Unicode MS" pitchFamily="34" charset="-122"/>
                <a:cs typeface="Arial Unicode MS" pitchFamily="34" charset="-122"/>
              </a:rPr>
              <a:t>are summed </a:t>
            </a:r>
            <a:r>
              <a:rPr lang="en-US" altLang="zh-CN" sz="2000" dirty="0">
                <a:latin typeface="Arial Unicode MS" pitchFamily="34" charset="-122"/>
                <a:ea typeface="Arial Unicode MS" pitchFamily="34" charset="-122"/>
                <a:cs typeface="Arial Unicode MS" pitchFamily="34" charset="-122"/>
              </a:rPr>
              <a:t>to give the total sediment discharge. This idea of </a:t>
            </a:r>
            <a:r>
              <a:rPr lang="en-US" altLang="zh-CN" sz="2000" dirty="0" smtClean="0">
                <a:latin typeface="Arial Unicode MS" pitchFamily="34" charset="-122"/>
                <a:ea typeface="Arial Unicode MS" pitchFamily="34" charset="-122"/>
                <a:cs typeface="Arial Unicode MS" pitchFamily="34" charset="-122"/>
              </a:rPr>
              <a:t>calculating sediment </a:t>
            </a:r>
            <a:r>
              <a:rPr lang="en-US" altLang="zh-CN" sz="2000" dirty="0">
                <a:latin typeface="Arial Unicode MS" pitchFamily="34" charset="-122"/>
                <a:ea typeface="Arial Unicode MS" pitchFamily="34" charset="-122"/>
                <a:cs typeface="Arial Unicode MS" pitchFamily="34" charset="-122"/>
              </a:rPr>
              <a:t>discharge by size fractions has been used since by several </a:t>
            </a:r>
            <a:r>
              <a:rPr lang="en-US" altLang="zh-CN" sz="2000" dirty="0" smtClean="0">
                <a:latin typeface="Arial Unicode MS" pitchFamily="34" charset="-122"/>
                <a:ea typeface="Arial Unicode MS" pitchFamily="34" charset="-122"/>
                <a:cs typeface="Arial Unicode MS" pitchFamily="34" charset="-122"/>
              </a:rPr>
              <a:t>other workers </a:t>
            </a:r>
            <a:r>
              <a:rPr lang="en-US" altLang="zh-CN" sz="2000" dirty="0">
                <a:latin typeface="Arial Unicode MS" pitchFamily="34" charset="-122"/>
                <a:ea typeface="Arial Unicode MS" pitchFamily="34" charset="-122"/>
                <a:cs typeface="Arial Unicode MS" pitchFamily="34" charset="-122"/>
              </a:rPr>
              <a:t>in developing transport relations </a:t>
            </a:r>
            <a:br>
              <a:rPr lang="en-US" altLang="zh-CN" sz="2000" dirty="0">
                <a:latin typeface="Arial Unicode MS" pitchFamily="34" charset="-122"/>
                <a:ea typeface="Arial Unicode MS" pitchFamily="34" charset="-122"/>
                <a:cs typeface="Arial Unicode MS" pitchFamily="34" charset="-122"/>
              </a:rPr>
            </a:br>
            <a:endParaRPr lang="zh-CN" altLang="en-US" sz="2000" dirty="0">
              <a:latin typeface="Arial Unicode MS" pitchFamily="34" charset="-122"/>
              <a:ea typeface="Arial Unicode MS" pitchFamily="34" charset="-122"/>
              <a:cs typeface="Arial Unicode MS" pitchFamily="34" charset="-122"/>
            </a:endParaRPr>
          </a:p>
        </p:txBody>
      </p:sp>
      <p:sp>
        <p:nvSpPr>
          <p:cNvPr id="3" name="标题 2"/>
          <p:cNvSpPr>
            <a:spLocks noGrp="1"/>
          </p:cNvSpPr>
          <p:nvPr>
            <p:ph type="title"/>
          </p:nvPr>
        </p:nvSpPr>
        <p:spPr/>
        <p:txBody>
          <a:bodyPr/>
          <a:lstStyle/>
          <a:p>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2231486063"/>
              </p:ext>
            </p:extLst>
          </p:nvPr>
        </p:nvGraphicFramePr>
        <p:xfrm>
          <a:off x="3356610" y="4403725"/>
          <a:ext cx="5033963" cy="766763"/>
        </p:xfrm>
        <a:graphic>
          <a:graphicData uri="http://schemas.openxmlformats.org/presentationml/2006/ole">
            <mc:AlternateContent xmlns:mc="http://schemas.openxmlformats.org/markup-compatibility/2006">
              <mc:Choice xmlns:v="urn:schemas-microsoft-com:vml" Requires="v">
                <p:oleObj spid="_x0000_s35847" name="公式" r:id="rId3" imgW="1815840" imgH="368280" progId="Equation.3">
                  <p:embed/>
                </p:oleObj>
              </mc:Choice>
              <mc:Fallback>
                <p:oleObj name="公式" r:id="rId3" imgW="1815840" imgH="368280" progId="Equation.3">
                  <p:embed/>
                  <p:pic>
                    <p:nvPicPr>
                      <p:cNvPr id="0" name=""/>
                      <p:cNvPicPr>
                        <a:picLocks noChangeAspect="1" noChangeArrowheads="1"/>
                      </p:cNvPicPr>
                      <p:nvPr/>
                    </p:nvPicPr>
                    <p:blipFill>
                      <a:blip r:embed="rId4"/>
                      <a:srcRect/>
                      <a:stretch>
                        <a:fillRect/>
                      </a:stretch>
                    </p:blipFill>
                    <p:spPr bwMode="auto">
                      <a:xfrm>
                        <a:off x="3356610" y="4403725"/>
                        <a:ext cx="5033963" cy="76676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02945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smtClean="0"/>
              <a:t>工况</a:t>
            </a:r>
            <a:r>
              <a:rPr lang="en-US" altLang="zh-CN" dirty="0" smtClean="0"/>
              <a:t>1</a:t>
            </a:r>
            <a:r>
              <a:rPr lang="zh-CN" altLang="en-US" dirty="0" smtClean="0"/>
              <a:t>：上游边界进口为清水</a:t>
            </a:r>
            <a:r>
              <a:rPr lang="en-US" altLang="zh-CN" dirty="0" smtClean="0"/>
              <a:t>: </a:t>
            </a:r>
            <a:endParaRPr lang="en-US" altLang="zh-CN" dirty="0"/>
          </a:p>
          <a:p>
            <a:r>
              <a:rPr lang="zh-CN" altLang="en-US" dirty="0" smtClean="0"/>
              <a:t>工况</a:t>
            </a:r>
            <a:r>
              <a:rPr lang="en-US" altLang="zh-CN" dirty="0" smtClean="0"/>
              <a:t>2</a:t>
            </a:r>
            <a:r>
              <a:rPr lang="zh-CN" altLang="en-US" dirty="0" smtClean="0"/>
              <a:t>：上游边界进口为浑水，自己设计来沙浓度和组份</a:t>
            </a:r>
            <a:endParaRPr lang="en-US" altLang="zh-CN" dirty="0" smtClean="0"/>
          </a:p>
        </p:txBody>
      </p:sp>
      <p:sp>
        <p:nvSpPr>
          <p:cNvPr id="3" name="标题 2"/>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5100165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09600" y="142853"/>
            <a:ext cx="10972800" cy="5864439"/>
          </a:xfrm>
        </p:spPr>
        <p:txBody>
          <a:bodyPr>
            <a:normAutofit lnSpcReduction="10000"/>
          </a:bodyPr>
          <a:lstStyle/>
          <a:p>
            <a:pPr>
              <a:lnSpc>
                <a:spcPct val="150000"/>
              </a:lnSpc>
            </a:pPr>
            <a:r>
              <a:rPr lang="zh-CN" altLang="en-US" sz="2400" dirty="0" smtClean="0"/>
              <a:t>第四步：不断重复第三步，可计算床面高程和分粒径组份百分比随时间的变化过程</a:t>
            </a:r>
            <a:endParaRPr lang="en-US" altLang="zh-CN" sz="2400" dirty="0" smtClean="0"/>
          </a:p>
          <a:p>
            <a:pPr lvl="1">
              <a:lnSpc>
                <a:spcPct val="150000"/>
              </a:lnSpc>
            </a:pPr>
            <a:r>
              <a:rPr lang="zh-CN" altLang="en-US" sz="2400" dirty="0" smtClean="0"/>
              <a:t>在计算过程中，</a:t>
            </a:r>
            <a:r>
              <a:rPr lang="zh-CN" altLang="en-US" sz="2400" b="1" dirty="0" smtClean="0"/>
              <a:t>选择典型时刻</a:t>
            </a:r>
            <a:r>
              <a:rPr lang="zh-CN" altLang="en-US" sz="2400" dirty="0" smtClean="0"/>
              <a:t>，输出并保存计算结果</a:t>
            </a:r>
            <a:endParaRPr lang="en-US" altLang="zh-CN" sz="2400" dirty="0" smtClean="0"/>
          </a:p>
          <a:p>
            <a:pPr lvl="1">
              <a:lnSpc>
                <a:spcPct val="150000"/>
              </a:lnSpc>
            </a:pPr>
            <a:r>
              <a:rPr lang="zh-CN" altLang="en-US" sz="2400" dirty="0" smtClean="0"/>
              <a:t>在计算过程中，</a:t>
            </a:r>
            <a:r>
              <a:rPr lang="zh-CN" altLang="en-US" sz="2400" b="1" dirty="0" smtClean="0"/>
              <a:t>选择典型节点</a:t>
            </a:r>
            <a:r>
              <a:rPr lang="zh-CN" altLang="en-US" sz="2400" dirty="0" smtClean="0"/>
              <a:t>，输出并保存这些典型节点每个时间步长的计算结果</a:t>
            </a:r>
            <a:endParaRPr lang="en-US" altLang="zh-CN" sz="2400" dirty="0" smtClean="0"/>
          </a:p>
          <a:p>
            <a:pPr lvl="1">
              <a:lnSpc>
                <a:spcPct val="150000"/>
              </a:lnSpc>
            </a:pPr>
            <a:endParaRPr lang="en-US" altLang="zh-CN" sz="2400" dirty="0" smtClean="0"/>
          </a:p>
          <a:p>
            <a:pPr>
              <a:lnSpc>
                <a:spcPct val="150000"/>
              </a:lnSpc>
            </a:pPr>
            <a:r>
              <a:rPr lang="zh-CN" altLang="en-US" sz="2400" dirty="0" smtClean="0"/>
              <a:t>第五步：整理并分析计算结果</a:t>
            </a:r>
            <a:endParaRPr lang="en-US" altLang="zh-CN" sz="2400" dirty="0" smtClean="0"/>
          </a:p>
          <a:p>
            <a:pPr lvl="1">
              <a:lnSpc>
                <a:spcPct val="150000"/>
              </a:lnSpc>
            </a:pPr>
            <a:r>
              <a:rPr lang="zh-CN" altLang="en-US" sz="2400" dirty="0" smtClean="0"/>
              <a:t>典型时刻，床面特征粒径</a:t>
            </a:r>
            <a:r>
              <a:rPr lang="en-US" altLang="zh-CN" sz="2400" dirty="0" err="1" smtClean="0"/>
              <a:t>d</a:t>
            </a:r>
            <a:r>
              <a:rPr lang="en-US" altLang="zh-CN" sz="2400" baseline="-25000" dirty="0" err="1" smtClean="0"/>
              <a:t>m</a:t>
            </a:r>
            <a:r>
              <a:rPr lang="zh-CN" altLang="en-US" dirty="0" smtClean="0"/>
              <a:t>和床面高程的沿程变化</a:t>
            </a:r>
            <a:endParaRPr lang="en-US" altLang="zh-CN" sz="2200" baseline="-25000" dirty="0" smtClean="0"/>
          </a:p>
          <a:p>
            <a:pPr lvl="1">
              <a:lnSpc>
                <a:spcPct val="150000"/>
              </a:lnSpc>
            </a:pPr>
            <a:r>
              <a:rPr lang="zh-CN" altLang="en-US" sz="2400" dirty="0" smtClean="0"/>
              <a:t>典型断面，床面特征粒径和床面高程随时间</a:t>
            </a:r>
            <a:r>
              <a:rPr lang="zh-CN" altLang="en-US" dirty="0"/>
              <a:t>变化</a:t>
            </a:r>
            <a:endParaRPr lang="en-US" altLang="zh-CN" sz="2200" dirty="0" smtClean="0"/>
          </a:p>
          <a:p>
            <a:pPr lvl="1">
              <a:lnSpc>
                <a:spcPct val="150000"/>
              </a:lnSpc>
            </a:pPr>
            <a:r>
              <a:rPr lang="zh-CN" altLang="en-US" dirty="0" smtClean="0"/>
              <a:t>对于淤积工况，画出最终时刻典型断面的特征粒径在垂向上的变化</a:t>
            </a:r>
            <a:endParaRPr lang="zh-CN" altLang="en-US" sz="2200" dirty="0"/>
          </a:p>
          <a:p>
            <a:pPr lvl="2">
              <a:lnSpc>
                <a:spcPct val="150000"/>
              </a:lnSpc>
            </a:pPr>
            <a:endParaRPr lang="zh-CN" altLang="en-US" sz="2200" dirty="0"/>
          </a:p>
        </p:txBody>
      </p:sp>
    </p:spTree>
    <p:extLst>
      <p:ext uri="{BB962C8B-B14F-4D97-AF65-F5344CB8AC3E}">
        <p14:creationId xmlns:p14="http://schemas.microsoft.com/office/powerpoint/2010/main" val="3782832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1"/>
          <p:cNvSpPr>
            <a:spLocks noGrp="1"/>
          </p:cNvSpPr>
          <p:nvPr>
            <p:ph idx="1"/>
          </p:nvPr>
        </p:nvSpPr>
        <p:spPr>
          <a:xfrm>
            <a:off x="609600" y="142853"/>
            <a:ext cx="10972800" cy="5864439"/>
          </a:xfrm>
        </p:spPr>
        <p:txBody>
          <a:bodyPr>
            <a:normAutofit/>
          </a:bodyPr>
          <a:lstStyle/>
          <a:p>
            <a:pPr>
              <a:lnSpc>
                <a:spcPct val="150000"/>
              </a:lnSpc>
            </a:pPr>
            <a:r>
              <a:rPr lang="zh-CN" altLang="en-US" sz="2400" dirty="0" smtClean="0"/>
              <a:t>第六步：敏感性分析</a:t>
            </a:r>
            <a:endParaRPr lang="en-US" altLang="zh-CN" sz="2400" dirty="0" smtClean="0"/>
          </a:p>
          <a:p>
            <a:pPr lvl="1">
              <a:lnSpc>
                <a:spcPct val="150000"/>
              </a:lnSpc>
            </a:pPr>
            <a:r>
              <a:rPr lang="zh-CN" altLang="en-US" sz="2000" b="1" dirty="0" smtClean="0"/>
              <a:t>活动层厚度的影响：</a:t>
            </a:r>
            <a:r>
              <a:rPr lang="en-US" altLang="zh-CN" sz="2000" b="1" dirty="0" smtClean="0"/>
              <a:t>ha=1</a:t>
            </a:r>
            <a:r>
              <a:rPr lang="zh-CN" altLang="en-US" sz="2000" b="1" dirty="0" smtClean="0"/>
              <a:t>倍，</a:t>
            </a:r>
            <a:r>
              <a:rPr lang="en-US" altLang="zh-CN" sz="2000" b="1" dirty="0" smtClean="0"/>
              <a:t>2</a:t>
            </a:r>
            <a:r>
              <a:rPr lang="zh-CN" altLang="en-US" sz="2000" b="1" dirty="0" smtClean="0"/>
              <a:t>倍和</a:t>
            </a:r>
            <a:r>
              <a:rPr lang="en-US" altLang="zh-CN" sz="2000" b="1" dirty="0" smtClean="0"/>
              <a:t>4</a:t>
            </a:r>
            <a:r>
              <a:rPr lang="zh-CN" altLang="en-US" sz="2000" b="1" dirty="0" smtClean="0"/>
              <a:t>倍</a:t>
            </a:r>
            <a:r>
              <a:rPr lang="en-US" altLang="zh-CN" sz="2000" b="1" dirty="0" smtClean="0"/>
              <a:t>d84</a:t>
            </a:r>
          </a:p>
          <a:p>
            <a:pPr lvl="1">
              <a:lnSpc>
                <a:spcPct val="150000"/>
              </a:lnSpc>
            </a:pPr>
            <a:r>
              <a:rPr lang="zh-CN" altLang="en-US" sz="2000" b="1" dirty="0" smtClean="0"/>
              <a:t>输沙率公式的影响：</a:t>
            </a:r>
            <a:r>
              <a:rPr lang="en-US" altLang="zh-CN" sz="2000" b="1" dirty="0" smtClean="0"/>
              <a:t>MPM</a:t>
            </a:r>
            <a:r>
              <a:rPr lang="zh-CN" altLang="en-US" sz="2000" b="1" dirty="0" smtClean="0"/>
              <a:t>公式之外，爱因斯坦公式，</a:t>
            </a:r>
            <a:r>
              <a:rPr lang="en-US" altLang="zh-CN" sz="2000" b="1" dirty="0" smtClean="0"/>
              <a:t>Wu</a:t>
            </a:r>
            <a:r>
              <a:rPr lang="zh-CN" altLang="en-US" sz="2000" b="1" dirty="0" smtClean="0"/>
              <a:t>公式</a:t>
            </a:r>
            <a:endParaRPr lang="en-US" altLang="zh-CN" sz="2000" b="1" dirty="0" smtClean="0"/>
          </a:p>
          <a:p>
            <a:pPr lvl="1">
              <a:lnSpc>
                <a:spcPct val="150000"/>
              </a:lnSpc>
            </a:pPr>
            <a:r>
              <a:rPr lang="zh-CN" altLang="en-US" sz="2000" b="1" dirty="0" smtClean="0"/>
              <a:t>孔隙率的影响</a:t>
            </a:r>
            <a:endParaRPr lang="en-US" altLang="zh-CN" sz="2000" b="1" dirty="0" smtClean="0"/>
          </a:p>
          <a:p>
            <a:pPr lvl="1">
              <a:lnSpc>
                <a:spcPct val="150000"/>
              </a:lnSpc>
            </a:pPr>
            <a:r>
              <a:rPr lang="zh-CN" altLang="en-US" sz="2000" b="1" dirty="0" smtClean="0"/>
              <a:t>暴露与隐蔽效应影响</a:t>
            </a:r>
            <a:endParaRPr lang="en-US" altLang="zh-CN" sz="2000" b="1" dirty="0" smtClean="0"/>
          </a:p>
          <a:p>
            <a:pPr lvl="1">
              <a:lnSpc>
                <a:spcPct val="150000"/>
              </a:lnSpc>
            </a:pPr>
            <a:r>
              <a:rPr lang="zh-CN" altLang="en-US" sz="2000" b="1" dirty="0" smtClean="0"/>
              <a:t>其它因素：自由发挥</a:t>
            </a:r>
            <a:endParaRPr lang="en-US" altLang="zh-CN" sz="2000" dirty="0" smtClean="0"/>
          </a:p>
        </p:txBody>
      </p:sp>
    </p:spTree>
    <p:extLst>
      <p:ext uri="{BB962C8B-B14F-4D97-AF65-F5344CB8AC3E}">
        <p14:creationId xmlns:p14="http://schemas.microsoft.com/office/powerpoint/2010/main" val="37525172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Snap3.bmp"/>
          <p:cNvPicPr>
            <a:picLocks noChangeAspect="1"/>
          </p:cNvPicPr>
          <p:nvPr/>
        </p:nvPicPr>
        <p:blipFill>
          <a:blip r:embed="rId3"/>
          <a:srcRect/>
          <a:stretch>
            <a:fillRect/>
          </a:stretch>
        </p:blipFill>
        <p:spPr bwMode="auto">
          <a:xfrm>
            <a:off x="251944" y="716571"/>
            <a:ext cx="8820150" cy="200025"/>
          </a:xfrm>
          <a:prstGeom prst="rect">
            <a:avLst/>
          </a:prstGeom>
          <a:noFill/>
          <a:ln w="9525">
            <a:noFill/>
            <a:miter lim="800000"/>
            <a:headEnd/>
            <a:tailEnd/>
          </a:ln>
        </p:spPr>
      </p:pic>
      <p:sp>
        <p:nvSpPr>
          <p:cNvPr id="27" name="标题 1"/>
          <p:cNvSpPr txBox="1">
            <a:spLocks/>
          </p:cNvSpPr>
          <p:nvPr/>
        </p:nvSpPr>
        <p:spPr>
          <a:xfrm>
            <a:off x="622859" y="251454"/>
            <a:ext cx="7349376" cy="43971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tabLst/>
              <a:defRPr/>
            </a:pPr>
            <a:r>
              <a:rPr lang="zh-CN" altLang="en-US" sz="3200" noProof="0" dirty="0" smtClean="0">
                <a:solidFill>
                  <a:srgbClr val="464646"/>
                </a:solidFill>
                <a:latin typeface="Lucida Sans Unicode"/>
                <a:ea typeface="黑体" panose="02010609060101010101" pitchFamily="49" charset="-122"/>
              </a:rPr>
              <a:t>补充</a:t>
            </a:r>
            <a:r>
              <a:rPr lang="en-US" altLang="zh-CN" sz="3200" dirty="0">
                <a:solidFill>
                  <a:srgbClr val="464646"/>
                </a:solidFill>
                <a:latin typeface="Lucida Sans Unicode"/>
                <a:ea typeface="黑体" panose="02010609060101010101" pitchFamily="49" charset="-122"/>
              </a:rPr>
              <a:t>1</a:t>
            </a:r>
            <a:endParaRPr kumimoji="0" lang="zh-CN" altLang="en-US" sz="3200" b="1" i="0" u="none" strike="noStrike" kern="1200" cap="none" spc="0" normalizeH="0" baseline="0" noProof="0" dirty="0" smtClean="0">
              <a:ln>
                <a:noFill/>
              </a:ln>
              <a:solidFill>
                <a:schemeClr val="tx1">
                  <a:lumMod val="75000"/>
                  <a:lumOff val="25000"/>
                </a:schemeClr>
              </a:solidFill>
              <a:effectLst>
                <a:outerShdw blurRad="31750" dist="25400" dir="5400000" algn="tl" rotWithShape="0">
                  <a:srgbClr val="000000">
                    <a:alpha val="25000"/>
                  </a:srgbClr>
                </a:outerShdw>
              </a:effectLst>
              <a:uLnTx/>
              <a:uFillTx/>
              <a:latin typeface="Lucida Sans Unicode"/>
              <a:ea typeface="黑体" panose="02010609060101010101" pitchFamily="49" charset="-122"/>
            </a:endParaRPr>
          </a:p>
        </p:txBody>
      </p:sp>
      <p:sp>
        <p:nvSpPr>
          <p:cNvPr id="12" name="内容占位符 2"/>
          <p:cNvSpPr txBox="1">
            <a:spLocks/>
          </p:cNvSpPr>
          <p:nvPr/>
        </p:nvSpPr>
        <p:spPr>
          <a:xfrm>
            <a:off x="445058" y="950943"/>
            <a:ext cx="11467541" cy="43322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zh-CN" altLang="en-US" sz="2200" b="1" dirty="0" smtClean="0"/>
              <a:t>水流与地形之间的相互作用力，阻力</a:t>
            </a:r>
            <a:endParaRPr lang="en-US" altLang="zh-CN" sz="2200" b="1" dirty="0" smtClean="0"/>
          </a:p>
          <a:p>
            <a:pPr marL="342900" indent="-342900" algn="l">
              <a:buFont typeface="Arial" panose="020B0604020202020204" pitchFamily="34" charset="0"/>
              <a:buChar char="•"/>
            </a:pPr>
            <a:r>
              <a:rPr lang="zh-CN" altLang="en-US" sz="2200" dirty="0" smtClean="0"/>
              <a:t>床面剪切应力       ：水流作用于单位面积床面的力</a:t>
            </a:r>
            <a:r>
              <a:rPr lang="en-US" altLang="zh-CN" sz="2200" dirty="0" smtClean="0"/>
              <a:t>[N/m</a:t>
            </a:r>
            <a:r>
              <a:rPr lang="en-US" altLang="zh-CN" sz="2200" baseline="30000" dirty="0" smtClean="0"/>
              <a:t>2</a:t>
            </a:r>
            <a:r>
              <a:rPr lang="en-US" altLang="zh-CN" sz="2200" dirty="0" smtClean="0"/>
              <a:t>, Pa]</a:t>
            </a:r>
          </a:p>
          <a:p>
            <a:pPr marL="342900" indent="-342900" algn="l">
              <a:buFont typeface="Arial" panose="020B0604020202020204" pitchFamily="34" charset="0"/>
              <a:buChar char="•"/>
            </a:pPr>
            <a:r>
              <a:rPr lang="zh-CN" altLang="en-US" sz="2200" dirty="0" smtClean="0"/>
              <a:t>如果用阻力系数</a:t>
            </a:r>
            <a:r>
              <a:rPr lang="en-US" altLang="zh-CN" sz="2200" dirty="0" err="1" smtClean="0"/>
              <a:t>c</a:t>
            </a:r>
            <a:r>
              <a:rPr lang="en-US" altLang="zh-CN" sz="2200" baseline="-25000" dirty="0" err="1" smtClean="0"/>
              <a:t>D</a:t>
            </a:r>
            <a:r>
              <a:rPr lang="en-US" altLang="zh-CN" sz="2200" dirty="0" smtClean="0"/>
              <a:t>, </a:t>
            </a:r>
            <a:r>
              <a:rPr lang="zh-CN" altLang="en-US" sz="2200" dirty="0" smtClean="0"/>
              <a:t>则</a:t>
            </a:r>
            <a:endParaRPr lang="en-US" altLang="zh-CN" sz="2200" dirty="0" smtClean="0"/>
          </a:p>
          <a:p>
            <a:pPr marL="342900" indent="-342900" algn="l">
              <a:buFont typeface="Arial" panose="020B0604020202020204" pitchFamily="34" charset="0"/>
              <a:buChar char="•"/>
            </a:pPr>
            <a:endParaRPr lang="en-US" altLang="zh-CN" sz="2200" dirty="0"/>
          </a:p>
          <a:p>
            <a:pPr marL="342900" indent="-342900" algn="l">
              <a:buFont typeface="Arial" panose="020B0604020202020204" pitchFamily="34" charset="0"/>
              <a:buChar char="•"/>
            </a:pPr>
            <a:r>
              <a:rPr lang="zh-CN" altLang="en-US" sz="2200" dirty="0" smtClean="0"/>
              <a:t>如果用曼宁糙率系数</a:t>
            </a:r>
            <a:r>
              <a:rPr lang="en-US" altLang="zh-CN" sz="2200" dirty="0" smtClean="0"/>
              <a:t>n</a:t>
            </a:r>
            <a:r>
              <a:rPr lang="zh-CN" altLang="en-US" sz="2200" dirty="0" smtClean="0"/>
              <a:t>，则</a:t>
            </a:r>
            <a:endParaRPr lang="en-US" altLang="zh-CN" sz="2200" dirty="0" smtClean="0"/>
          </a:p>
          <a:p>
            <a:pPr marL="342900" indent="-342900" algn="l">
              <a:buFont typeface="Arial" panose="020B0604020202020204" pitchFamily="34" charset="0"/>
              <a:buChar char="•"/>
            </a:pPr>
            <a:endParaRPr lang="en-US" altLang="zh-CN" sz="2200" dirty="0"/>
          </a:p>
          <a:p>
            <a:pPr lvl="1" algn="l"/>
            <a:endParaRPr lang="en-US" altLang="zh-CN" sz="1800" dirty="0" smtClean="0"/>
          </a:p>
          <a:p>
            <a:pPr lvl="1" algn="l"/>
            <a:r>
              <a:rPr lang="zh-CN" altLang="en-US" sz="1800" dirty="0" smtClean="0"/>
              <a:t>注：</a:t>
            </a:r>
            <a:r>
              <a:rPr lang="en-US" altLang="zh-CN" sz="1800" dirty="0" err="1" smtClean="0"/>
              <a:t>S</a:t>
            </a:r>
            <a:r>
              <a:rPr lang="en-US" altLang="zh-CN" sz="1800" baseline="-25000" dirty="0" err="1" smtClean="0"/>
              <a:t>f</a:t>
            </a:r>
            <a:r>
              <a:rPr lang="zh-CN" altLang="en-US" sz="1800" dirty="0" smtClean="0"/>
              <a:t>又称作阻力坡度</a:t>
            </a:r>
            <a:endParaRPr lang="en-US" altLang="zh-CN" sz="1800" dirty="0" smtClean="0"/>
          </a:p>
          <a:p>
            <a:pPr marL="342900" indent="-342900" algn="l">
              <a:spcBef>
                <a:spcPts val="1800"/>
              </a:spcBef>
              <a:buFont typeface="Arial" panose="020B0604020202020204" pitchFamily="34" charset="0"/>
              <a:buChar char="•"/>
            </a:pPr>
            <a:r>
              <a:rPr lang="zh-CN" altLang="en-US" sz="2200" dirty="0" smtClean="0"/>
              <a:t>请注意：</a:t>
            </a:r>
            <a:r>
              <a:rPr lang="en-US" altLang="zh-CN" sz="2200" dirty="0" err="1" smtClean="0"/>
              <a:t>cD</a:t>
            </a:r>
            <a:r>
              <a:rPr lang="zh-CN" altLang="en-US" sz="2200" dirty="0" smtClean="0"/>
              <a:t>和</a:t>
            </a:r>
            <a:r>
              <a:rPr lang="en-US" altLang="zh-CN" sz="2200" dirty="0" smtClean="0"/>
              <a:t>n</a:t>
            </a:r>
            <a:r>
              <a:rPr lang="zh-CN" altLang="en-US" sz="2200" dirty="0" smtClean="0"/>
              <a:t>可通过经验公式计算！</a:t>
            </a:r>
            <a:endParaRPr lang="en-US" altLang="zh-CN" sz="2200" dirty="0" smtClean="0"/>
          </a:p>
          <a:p>
            <a:pPr marL="342900" indent="-342900" algn="l">
              <a:buFont typeface="Arial" panose="020B0604020202020204" pitchFamily="34" charset="0"/>
              <a:buChar char="•"/>
            </a:pPr>
            <a:endParaRPr lang="en-US" altLang="zh-CN" sz="2200" dirty="0" smtClean="0"/>
          </a:p>
        </p:txBody>
      </p:sp>
      <p:graphicFrame>
        <p:nvGraphicFramePr>
          <p:cNvPr id="2" name="对象 1"/>
          <p:cNvGraphicFramePr>
            <a:graphicFrameLocks noChangeAspect="1"/>
          </p:cNvGraphicFramePr>
          <p:nvPr>
            <p:extLst>
              <p:ext uri="{D42A27DB-BD31-4B8C-83A1-F6EECF244321}">
                <p14:modId xmlns:p14="http://schemas.microsoft.com/office/powerpoint/2010/main" val="77795096"/>
              </p:ext>
            </p:extLst>
          </p:nvPr>
        </p:nvGraphicFramePr>
        <p:xfrm>
          <a:off x="6665444" y="4229284"/>
          <a:ext cx="1765300" cy="698500"/>
        </p:xfrm>
        <a:graphic>
          <a:graphicData uri="http://schemas.openxmlformats.org/presentationml/2006/ole">
            <mc:AlternateContent xmlns:mc="http://schemas.openxmlformats.org/markup-compatibility/2006">
              <mc:Choice xmlns:v="urn:schemas-microsoft-com:vml" Requires="v">
                <p:oleObj spid="_x0000_s36885" name="公式" r:id="rId4" imgW="1765080" imgH="698400" progId="Equation.3">
                  <p:embed/>
                </p:oleObj>
              </mc:Choice>
              <mc:Fallback>
                <p:oleObj name="公式" r:id="rId4" imgW="1765080" imgH="698400" progId="Equation.3">
                  <p:embed/>
                  <p:pic>
                    <p:nvPicPr>
                      <p:cNvPr id="0" name="对象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5444" y="4229284"/>
                        <a:ext cx="17653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4166162210"/>
              </p:ext>
            </p:extLst>
          </p:nvPr>
        </p:nvGraphicFramePr>
        <p:xfrm>
          <a:off x="6570194" y="5130984"/>
          <a:ext cx="5003800" cy="762000"/>
        </p:xfrm>
        <a:graphic>
          <a:graphicData uri="http://schemas.openxmlformats.org/presentationml/2006/ole">
            <mc:AlternateContent xmlns:mc="http://schemas.openxmlformats.org/markup-compatibility/2006">
              <mc:Choice xmlns:v="urn:schemas-microsoft-com:vml" Requires="v">
                <p:oleObj spid="_x0000_s36886" name="公式" r:id="rId6" imgW="5003640" imgH="761760" progId="Equation.3">
                  <p:embed/>
                </p:oleObj>
              </mc:Choice>
              <mc:Fallback>
                <p:oleObj name="公式" r:id="rId6" imgW="5003640" imgH="761760" progId="Equation.3">
                  <p:embed/>
                  <p:pic>
                    <p:nvPicPr>
                      <p:cNvPr id="0" name="对象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0194" y="5130984"/>
                        <a:ext cx="5003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1759314539"/>
              </p:ext>
            </p:extLst>
          </p:nvPr>
        </p:nvGraphicFramePr>
        <p:xfrm>
          <a:off x="2654300" y="1389963"/>
          <a:ext cx="279400" cy="419100"/>
        </p:xfrm>
        <a:graphic>
          <a:graphicData uri="http://schemas.openxmlformats.org/presentationml/2006/ole">
            <mc:AlternateContent xmlns:mc="http://schemas.openxmlformats.org/markup-compatibility/2006">
              <mc:Choice xmlns:v="urn:schemas-microsoft-com:vml" Requires="v">
                <p:oleObj spid="_x0000_s36887" name="公式" r:id="rId8" imgW="279360" imgH="419040" progId="Equation.3">
                  <p:embed/>
                </p:oleObj>
              </mc:Choice>
              <mc:Fallback>
                <p:oleObj name="公式" r:id="rId8" imgW="279360" imgH="419040" progId="Equation.3">
                  <p:embed/>
                  <p:pic>
                    <p:nvPicPr>
                      <p:cNvPr id="0" name=""/>
                      <p:cNvPicPr/>
                      <p:nvPr/>
                    </p:nvPicPr>
                    <p:blipFill>
                      <a:blip r:embed="rId9"/>
                      <a:stretch>
                        <a:fillRect/>
                      </a:stretch>
                    </p:blipFill>
                    <p:spPr>
                      <a:xfrm>
                        <a:off x="2654300" y="1389963"/>
                        <a:ext cx="279400" cy="41910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989303650"/>
              </p:ext>
            </p:extLst>
          </p:nvPr>
        </p:nvGraphicFramePr>
        <p:xfrm>
          <a:off x="3440297" y="2190934"/>
          <a:ext cx="1714500" cy="469900"/>
        </p:xfrm>
        <a:graphic>
          <a:graphicData uri="http://schemas.openxmlformats.org/presentationml/2006/ole">
            <mc:AlternateContent xmlns:mc="http://schemas.openxmlformats.org/markup-compatibility/2006">
              <mc:Choice xmlns:v="urn:schemas-microsoft-com:vml" Requires="v">
                <p:oleObj spid="_x0000_s36888" name="公式" r:id="rId10" imgW="1714320" imgH="469800" progId="Equation.3">
                  <p:embed/>
                </p:oleObj>
              </mc:Choice>
              <mc:Fallback>
                <p:oleObj name="公式" r:id="rId10" imgW="1714320" imgH="469800" progId="Equation.3">
                  <p:embed/>
                  <p:pic>
                    <p:nvPicPr>
                      <p:cNvPr id="0" name=""/>
                      <p:cNvPicPr/>
                      <p:nvPr/>
                    </p:nvPicPr>
                    <p:blipFill>
                      <a:blip r:embed="rId11"/>
                      <a:stretch>
                        <a:fillRect/>
                      </a:stretch>
                    </p:blipFill>
                    <p:spPr>
                      <a:xfrm>
                        <a:off x="3440297" y="2190934"/>
                        <a:ext cx="1714500" cy="46990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281188512"/>
              </p:ext>
            </p:extLst>
          </p:nvPr>
        </p:nvGraphicFramePr>
        <p:xfrm>
          <a:off x="2762250" y="2995613"/>
          <a:ext cx="3479800" cy="863600"/>
        </p:xfrm>
        <a:graphic>
          <a:graphicData uri="http://schemas.openxmlformats.org/presentationml/2006/ole">
            <mc:AlternateContent xmlns:mc="http://schemas.openxmlformats.org/markup-compatibility/2006">
              <mc:Choice xmlns:v="urn:schemas-microsoft-com:vml" Requires="v">
                <p:oleObj spid="_x0000_s36889" name="公式" r:id="rId12" imgW="3479760" imgH="863280" progId="Equation.3">
                  <p:embed/>
                </p:oleObj>
              </mc:Choice>
              <mc:Fallback>
                <p:oleObj name="公式" r:id="rId12" imgW="3479760" imgH="863280" progId="Equation.3">
                  <p:embed/>
                  <p:pic>
                    <p:nvPicPr>
                      <p:cNvPr id="0" name=""/>
                      <p:cNvPicPr/>
                      <p:nvPr/>
                    </p:nvPicPr>
                    <p:blipFill>
                      <a:blip r:embed="rId13"/>
                      <a:stretch>
                        <a:fillRect/>
                      </a:stretch>
                    </p:blipFill>
                    <p:spPr>
                      <a:xfrm>
                        <a:off x="2762250" y="2995613"/>
                        <a:ext cx="3479800" cy="863600"/>
                      </a:xfrm>
                      <a:prstGeom prst="rect">
                        <a:avLst/>
                      </a:prstGeom>
                    </p:spPr>
                  </p:pic>
                </p:oleObj>
              </mc:Fallback>
            </mc:AlternateContent>
          </a:graphicData>
        </a:graphic>
      </p:graphicFrame>
    </p:spTree>
    <p:extLst>
      <p:ext uri="{BB962C8B-B14F-4D97-AF65-F5344CB8AC3E}">
        <p14:creationId xmlns:p14="http://schemas.microsoft.com/office/powerpoint/2010/main" val="3210617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Snap3.bmp"/>
          <p:cNvPicPr>
            <a:picLocks noChangeAspect="1"/>
          </p:cNvPicPr>
          <p:nvPr/>
        </p:nvPicPr>
        <p:blipFill>
          <a:blip r:embed="rId3"/>
          <a:srcRect/>
          <a:stretch>
            <a:fillRect/>
          </a:stretch>
        </p:blipFill>
        <p:spPr bwMode="auto">
          <a:xfrm>
            <a:off x="251944" y="716571"/>
            <a:ext cx="8820150" cy="200025"/>
          </a:xfrm>
          <a:prstGeom prst="rect">
            <a:avLst/>
          </a:prstGeom>
          <a:noFill/>
          <a:ln w="9525">
            <a:noFill/>
            <a:miter lim="800000"/>
            <a:headEnd/>
            <a:tailEnd/>
          </a:ln>
        </p:spPr>
      </p:pic>
      <p:sp>
        <p:nvSpPr>
          <p:cNvPr id="27" name="标题 1"/>
          <p:cNvSpPr txBox="1">
            <a:spLocks/>
          </p:cNvSpPr>
          <p:nvPr/>
        </p:nvSpPr>
        <p:spPr>
          <a:xfrm>
            <a:off x="622859" y="251454"/>
            <a:ext cx="7349376" cy="43971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tabLst/>
              <a:defRPr/>
            </a:pPr>
            <a:r>
              <a:rPr lang="zh-CN" altLang="en-US" sz="3200" dirty="0" smtClean="0">
                <a:solidFill>
                  <a:srgbClr val="464646"/>
                </a:solidFill>
                <a:latin typeface="Lucida Sans Unicode"/>
                <a:ea typeface="黑体" panose="02010609060101010101" pitchFamily="49" charset="-122"/>
              </a:rPr>
              <a:t>水动力过程</a:t>
            </a:r>
            <a:r>
              <a:rPr lang="en-US" altLang="zh-CN" sz="3200" dirty="0" smtClean="0">
                <a:solidFill>
                  <a:srgbClr val="464646"/>
                </a:solidFill>
                <a:latin typeface="Lucida Sans Unicode"/>
                <a:ea typeface="黑体" panose="02010609060101010101" pitchFamily="49" charset="-122"/>
              </a:rPr>
              <a:t>—</a:t>
            </a:r>
            <a:r>
              <a:rPr lang="zh-CN" altLang="en-US" sz="3200" dirty="0" smtClean="0">
                <a:solidFill>
                  <a:srgbClr val="464646"/>
                </a:solidFill>
                <a:latin typeface="Lucida Sans Unicode"/>
                <a:ea typeface="黑体" panose="02010609060101010101" pitchFamily="49" charset="-122"/>
              </a:rPr>
              <a:t>质量守恒</a:t>
            </a:r>
            <a:endParaRPr kumimoji="0" lang="zh-CN" altLang="en-US" sz="3200" b="1" i="0" u="none" strike="noStrike" kern="1200" cap="none" spc="0" normalizeH="0" baseline="0" noProof="0" dirty="0" smtClean="0">
              <a:ln>
                <a:noFill/>
              </a:ln>
              <a:solidFill>
                <a:schemeClr val="tx1">
                  <a:lumMod val="75000"/>
                  <a:lumOff val="25000"/>
                </a:schemeClr>
              </a:solidFill>
              <a:effectLst>
                <a:outerShdw blurRad="31750" dist="25400" dir="5400000" algn="tl" rotWithShape="0">
                  <a:srgbClr val="000000">
                    <a:alpha val="25000"/>
                  </a:srgbClr>
                </a:outerShdw>
              </a:effectLst>
              <a:uLnTx/>
              <a:uFillTx/>
              <a:latin typeface="Lucida Sans Unicode"/>
              <a:ea typeface="黑体" panose="02010609060101010101" pitchFamily="49" charset="-122"/>
            </a:endParaRPr>
          </a:p>
        </p:txBody>
      </p:sp>
      <p:sp>
        <p:nvSpPr>
          <p:cNvPr id="12" name="内容占位符 2"/>
          <p:cNvSpPr txBox="1">
            <a:spLocks/>
          </p:cNvSpPr>
          <p:nvPr/>
        </p:nvSpPr>
        <p:spPr>
          <a:xfrm>
            <a:off x="445058" y="950943"/>
            <a:ext cx="11467541" cy="171624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zh-CN" altLang="en-US" sz="2200" dirty="0" smtClean="0"/>
              <a:t>水动力定量描述不是课程重点；考虑最简单情况：忽略垂向、横向，仅考虑纵向（</a:t>
            </a:r>
            <a:r>
              <a:rPr lang="en-US" altLang="zh-CN" sz="2200" dirty="0" smtClean="0"/>
              <a:t>x</a:t>
            </a:r>
            <a:r>
              <a:rPr lang="zh-CN" altLang="en-US" sz="2200" dirty="0" smtClean="0"/>
              <a:t>方向）</a:t>
            </a:r>
            <a:endParaRPr lang="zh-CN" altLang="en-US" sz="2200" dirty="0"/>
          </a:p>
        </p:txBody>
      </p:sp>
      <p:pic>
        <p:nvPicPr>
          <p:cNvPr id="14" name="Picture 1" descr="C:\Users\Administrator\AppData\Roaming\Tencent\Users\542517650\QQ\WinTemp\RichOle\O421KG16]1YS(}AO8M6ZJ)A.png"/>
          <p:cNvPicPr>
            <a:picLocks noChangeAspect="1" noChangeArrowheads="1"/>
          </p:cNvPicPr>
          <p:nvPr/>
        </p:nvPicPr>
        <p:blipFill>
          <a:blip r:embed="rId4"/>
          <a:srcRect/>
          <a:stretch>
            <a:fillRect/>
          </a:stretch>
        </p:blipFill>
        <p:spPr bwMode="auto">
          <a:xfrm>
            <a:off x="6328412" y="1394122"/>
            <a:ext cx="5789879" cy="3261919"/>
          </a:xfrm>
          <a:prstGeom prst="rect">
            <a:avLst/>
          </a:prstGeom>
          <a:noFill/>
        </p:spPr>
      </p:pic>
      <p:sp>
        <p:nvSpPr>
          <p:cNvPr id="15" name="矩形 14"/>
          <p:cNvSpPr/>
          <p:nvPr/>
        </p:nvSpPr>
        <p:spPr>
          <a:xfrm>
            <a:off x="8763754" y="1767988"/>
            <a:ext cx="473440" cy="17292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箭头连接符 19"/>
          <p:cNvCxnSpPr/>
          <p:nvPr/>
        </p:nvCxnSpPr>
        <p:spPr>
          <a:xfrm>
            <a:off x="8338241" y="2626557"/>
            <a:ext cx="425513"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cxnSp>
        <p:nvCxnSpPr>
          <p:cNvPr id="21" name="直接箭头连接符 20"/>
          <p:cNvCxnSpPr/>
          <p:nvPr/>
        </p:nvCxnSpPr>
        <p:spPr>
          <a:xfrm>
            <a:off x="9160625" y="2626557"/>
            <a:ext cx="425513"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22" name="文本框 5"/>
          <p:cNvSpPr txBox="1"/>
          <p:nvPr/>
        </p:nvSpPr>
        <p:spPr>
          <a:xfrm>
            <a:off x="8155102" y="2218583"/>
            <a:ext cx="362139"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进</a:t>
            </a:r>
            <a:endParaRPr lang="zh-CN" altLang="en-US" b="1" dirty="0">
              <a:latin typeface="微软雅黑" panose="020B0503020204020204" pitchFamily="34" charset="-122"/>
              <a:ea typeface="微软雅黑" panose="020B0503020204020204" pitchFamily="34" charset="-122"/>
            </a:endParaRPr>
          </a:p>
        </p:txBody>
      </p:sp>
      <p:sp>
        <p:nvSpPr>
          <p:cNvPr id="23" name="文本框 11"/>
          <p:cNvSpPr txBox="1"/>
          <p:nvPr/>
        </p:nvSpPr>
        <p:spPr>
          <a:xfrm>
            <a:off x="9382893" y="2218583"/>
            <a:ext cx="362139"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出</a:t>
            </a:r>
          </a:p>
        </p:txBody>
      </p:sp>
      <p:sp>
        <p:nvSpPr>
          <p:cNvPr id="25" name="文本框 7"/>
          <p:cNvSpPr txBox="1"/>
          <p:nvPr/>
        </p:nvSpPr>
        <p:spPr>
          <a:xfrm>
            <a:off x="683709" y="1783315"/>
            <a:ext cx="5562424" cy="769441"/>
          </a:xfrm>
          <a:prstGeom prst="rect">
            <a:avLst/>
          </a:prstGeom>
          <a:noFill/>
        </p:spPr>
        <p:txBody>
          <a:bodyPr wrap="square" rtlCol="0">
            <a:spAutoFit/>
          </a:bodyPr>
          <a:lstStyle/>
          <a:p>
            <a:r>
              <a:rPr lang="zh-CN" altLang="en-US" sz="2200" dirty="0" smtClean="0">
                <a:latin typeface="微软雅黑" panose="020B0503020204020204" pitchFamily="34" charset="-122"/>
                <a:ea typeface="微软雅黑" panose="020B0503020204020204" pitchFamily="34" charset="-122"/>
              </a:rPr>
              <a:t>对于右侧红色方框所表示的控制体，控制体内水的体积可表示为：</a:t>
            </a:r>
            <a:endParaRPr lang="zh-CN" altLang="en-US" sz="2200" dirty="0">
              <a:latin typeface="微软雅黑" panose="020B0503020204020204" pitchFamily="34" charset="-122"/>
              <a:ea typeface="微软雅黑" panose="020B0503020204020204" pitchFamily="34" charset="-122"/>
            </a:endParaRPr>
          </a:p>
        </p:txBody>
      </p:sp>
      <p:sp>
        <p:nvSpPr>
          <p:cNvPr id="26" name="文本框 13"/>
          <p:cNvSpPr txBox="1"/>
          <p:nvPr/>
        </p:nvSpPr>
        <p:spPr>
          <a:xfrm>
            <a:off x="8769965" y="3200026"/>
            <a:ext cx="713742" cy="338554"/>
          </a:xfrm>
          <a:prstGeom prst="rect">
            <a:avLst/>
          </a:prstGeom>
          <a:noFill/>
        </p:spPr>
        <p:txBody>
          <a:bodyPr wrap="square" rtlCol="0">
            <a:spAutoFit/>
          </a:bodyPr>
          <a:lstStyle/>
          <a:p>
            <a:r>
              <a:rPr lang="el-GR" altLang="zh-CN" sz="1600" b="1" dirty="0" smtClean="0">
                <a:solidFill>
                  <a:srgbClr val="FF0000"/>
                </a:solidFill>
                <a:latin typeface="微软雅黑" panose="020B0503020204020204" pitchFamily="34" charset="-122"/>
                <a:ea typeface="微软雅黑" panose="020B0503020204020204" pitchFamily="34" charset="-122"/>
              </a:rPr>
              <a:t>Δ</a:t>
            </a:r>
            <a:r>
              <a:rPr lang="en-US" altLang="zh-CN" sz="1600" b="1" dirty="0" smtClean="0">
                <a:solidFill>
                  <a:srgbClr val="FF0000"/>
                </a:solidFill>
                <a:latin typeface="微软雅黑" panose="020B0503020204020204" pitchFamily="34" charset="-122"/>
                <a:ea typeface="微软雅黑" panose="020B0503020204020204" pitchFamily="34" charset="-122"/>
              </a:rPr>
              <a:t>x</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graphicFrame>
        <p:nvGraphicFramePr>
          <p:cNvPr id="28" name="对象 27"/>
          <p:cNvGraphicFramePr>
            <a:graphicFrameLocks noChangeAspect="1"/>
          </p:cNvGraphicFramePr>
          <p:nvPr>
            <p:extLst>
              <p:ext uri="{D42A27DB-BD31-4B8C-83A1-F6EECF244321}">
                <p14:modId xmlns:p14="http://schemas.microsoft.com/office/powerpoint/2010/main" val="206298374"/>
              </p:ext>
            </p:extLst>
          </p:nvPr>
        </p:nvGraphicFramePr>
        <p:xfrm>
          <a:off x="1440470" y="2568786"/>
          <a:ext cx="1708150" cy="434975"/>
        </p:xfrm>
        <a:graphic>
          <a:graphicData uri="http://schemas.openxmlformats.org/presentationml/2006/ole">
            <mc:AlternateContent xmlns:mc="http://schemas.openxmlformats.org/markup-compatibility/2006">
              <mc:Choice xmlns:v="urn:schemas-microsoft-com:vml" Requires="v">
                <p:oleObj spid="_x0000_s11399" name="Equation" r:id="rId5" imgW="888840" imgH="228600" progId="Equation.DSMT4">
                  <p:embed/>
                </p:oleObj>
              </mc:Choice>
              <mc:Fallback>
                <p:oleObj name="Equation" r:id="rId5" imgW="888840" imgH="228600" progId="Equation.DSMT4">
                  <p:embed/>
                  <p:pic>
                    <p:nvPicPr>
                      <p:cNvPr id="0" name=""/>
                      <p:cNvPicPr>
                        <a:picLocks noChangeAspect="1" noChangeArrowheads="1"/>
                      </p:cNvPicPr>
                      <p:nvPr/>
                    </p:nvPicPr>
                    <p:blipFill>
                      <a:blip r:embed="rId6"/>
                      <a:srcRect/>
                      <a:stretch>
                        <a:fillRect/>
                      </a:stretch>
                    </p:blipFill>
                    <p:spPr bwMode="auto">
                      <a:xfrm>
                        <a:off x="1440470" y="2568786"/>
                        <a:ext cx="1708150" cy="434975"/>
                      </a:xfrm>
                      <a:prstGeom prst="rect">
                        <a:avLst/>
                      </a:prstGeom>
                      <a:noFill/>
                      <a:ln>
                        <a:noFill/>
                      </a:ln>
                      <a:extLst/>
                    </p:spPr>
                  </p:pic>
                </p:oleObj>
              </mc:Fallback>
            </mc:AlternateContent>
          </a:graphicData>
        </a:graphic>
      </p:graphicFrame>
      <p:graphicFrame>
        <p:nvGraphicFramePr>
          <p:cNvPr id="29" name="对象 28"/>
          <p:cNvGraphicFramePr>
            <a:graphicFrameLocks noChangeAspect="1"/>
          </p:cNvGraphicFramePr>
          <p:nvPr>
            <p:extLst>
              <p:ext uri="{D42A27DB-BD31-4B8C-83A1-F6EECF244321}">
                <p14:modId xmlns:p14="http://schemas.microsoft.com/office/powerpoint/2010/main" val="1569475366"/>
              </p:ext>
            </p:extLst>
          </p:nvPr>
        </p:nvGraphicFramePr>
        <p:xfrm>
          <a:off x="3464921" y="2568785"/>
          <a:ext cx="1439862" cy="434975"/>
        </p:xfrm>
        <a:graphic>
          <a:graphicData uri="http://schemas.openxmlformats.org/presentationml/2006/ole">
            <mc:AlternateContent xmlns:mc="http://schemas.openxmlformats.org/markup-compatibility/2006">
              <mc:Choice xmlns:v="urn:schemas-microsoft-com:vml" Requires="v">
                <p:oleObj spid="_x0000_s11400" name="Equation" r:id="rId7" imgW="749160" imgH="228600" progId="Equation.DSMT4">
                  <p:embed/>
                </p:oleObj>
              </mc:Choice>
              <mc:Fallback>
                <p:oleObj name="Equation" r:id="rId7" imgW="749160" imgH="228600" progId="Equation.DSMT4">
                  <p:embed/>
                  <p:pic>
                    <p:nvPicPr>
                      <p:cNvPr id="0" name=""/>
                      <p:cNvPicPr>
                        <a:picLocks noChangeAspect="1" noChangeArrowheads="1"/>
                      </p:cNvPicPr>
                      <p:nvPr/>
                    </p:nvPicPr>
                    <p:blipFill>
                      <a:blip r:embed="rId8"/>
                      <a:srcRect/>
                      <a:stretch>
                        <a:fillRect/>
                      </a:stretch>
                    </p:blipFill>
                    <p:spPr bwMode="auto">
                      <a:xfrm>
                        <a:off x="3464921" y="2568785"/>
                        <a:ext cx="1439862" cy="434975"/>
                      </a:xfrm>
                      <a:prstGeom prst="rect">
                        <a:avLst/>
                      </a:prstGeom>
                      <a:noFill/>
                      <a:ln>
                        <a:noFill/>
                      </a:ln>
                      <a:extLst/>
                    </p:spPr>
                  </p:pic>
                </p:oleObj>
              </mc:Fallback>
            </mc:AlternateContent>
          </a:graphicData>
        </a:graphic>
      </p:graphicFrame>
      <p:sp>
        <p:nvSpPr>
          <p:cNvPr id="30" name="文本框 17"/>
          <p:cNvSpPr txBox="1"/>
          <p:nvPr/>
        </p:nvSpPr>
        <p:spPr>
          <a:xfrm>
            <a:off x="683709" y="3089914"/>
            <a:ext cx="5562424" cy="769441"/>
          </a:xfrm>
          <a:prstGeom prst="rect">
            <a:avLst/>
          </a:prstGeom>
          <a:noFill/>
        </p:spPr>
        <p:txBody>
          <a:bodyPr wrap="square" rtlCol="0">
            <a:spAutoFit/>
          </a:bodyPr>
          <a:lstStyle/>
          <a:p>
            <a:r>
              <a:rPr lang="zh-CN" altLang="en-US" sz="2200" dirty="0" smtClean="0">
                <a:latin typeface="微软雅黑" panose="020B0503020204020204" pitchFamily="34" charset="-122"/>
                <a:ea typeface="微软雅黑" panose="020B0503020204020204" pitchFamily="34" charset="-122"/>
              </a:rPr>
              <a:t>两个不同时刻，控制体内水体积不相等的原因就在于进出控制体的水不相等，表示为：</a:t>
            </a:r>
            <a:endParaRPr lang="zh-CN" altLang="en-US" sz="2200" dirty="0">
              <a:latin typeface="微软雅黑" panose="020B0503020204020204" pitchFamily="34" charset="-122"/>
              <a:ea typeface="微软雅黑" panose="020B0503020204020204" pitchFamily="34" charset="-122"/>
            </a:endParaRPr>
          </a:p>
        </p:txBody>
      </p:sp>
      <p:graphicFrame>
        <p:nvGraphicFramePr>
          <p:cNvPr id="31" name="对象 30"/>
          <p:cNvGraphicFramePr>
            <a:graphicFrameLocks noChangeAspect="1"/>
          </p:cNvGraphicFramePr>
          <p:nvPr>
            <p:extLst>
              <p:ext uri="{D42A27DB-BD31-4B8C-83A1-F6EECF244321}">
                <p14:modId xmlns:p14="http://schemas.microsoft.com/office/powerpoint/2010/main" val="3743608835"/>
              </p:ext>
            </p:extLst>
          </p:nvPr>
        </p:nvGraphicFramePr>
        <p:xfrm>
          <a:off x="1338011" y="3859355"/>
          <a:ext cx="3122613" cy="434975"/>
        </p:xfrm>
        <a:graphic>
          <a:graphicData uri="http://schemas.openxmlformats.org/presentationml/2006/ole">
            <mc:AlternateContent xmlns:mc="http://schemas.openxmlformats.org/markup-compatibility/2006">
              <mc:Choice xmlns:v="urn:schemas-microsoft-com:vml" Requires="v">
                <p:oleObj spid="_x0000_s11401" name="Equation" r:id="rId9" imgW="1625400" imgH="228600" progId="Equation.DSMT4">
                  <p:embed/>
                </p:oleObj>
              </mc:Choice>
              <mc:Fallback>
                <p:oleObj name="Equation" r:id="rId9" imgW="1625400" imgH="228600" progId="Equation.DSMT4">
                  <p:embed/>
                  <p:pic>
                    <p:nvPicPr>
                      <p:cNvPr id="0" name=""/>
                      <p:cNvPicPr>
                        <a:picLocks noChangeAspect="1" noChangeArrowheads="1"/>
                      </p:cNvPicPr>
                      <p:nvPr/>
                    </p:nvPicPr>
                    <p:blipFill>
                      <a:blip r:embed="rId10"/>
                      <a:srcRect/>
                      <a:stretch>
                        <a:fillRect/>
                      </a:stretch>
                    </p:blipFill>
                    <p:spPr bwMode="auto">
                      <a:xfrm>
                        <a:off x="1338011" y="3859355"/>
                        <a:ext cx="3122613" cy="434975"/>
                      </a:xfrm>
                      <a:prstGeom prst="rect">
                        <a:avLst/>
                      </a:prstGeom>
                      <a:noFill/>
                      <a:ln>
                        <a:noFill/>
                      </a:ln>
                      <a:extLst/>
                    </p:spPr>
                  </p:pic>
                </p:oleObj>
              </mc:Fallback>
            </mc:AlternateContent>
          </a:graphicData>
        </a:graphic>
      </p:graphicFrame>
      <p:sp>
        <p:nvSpPr>
          <p:cNvPr id="32" name="文本框 14"/>
          <p:cNvSpPr txBox="1"/>
          <p:nvPr/>
        </p:nvSpPr>
        <p:spPr>
          <a:xfrm>
            <a:off x="8582685" y="2584932"/>
            <a:ext cx="181069" cy="369332"/>
          </a:xfrm>
          <a:prstGeom prst="rect">
            <a:avLst/>
          </a:prstGeom>
          <a:noFill/>
        </p:spPr>
        <p:txBody>
          <a:bodyPr wrap="square" rtlCol="0">
            <a:spAutoFit/>
          </a:bodyPr>
          <a:lstStyle/>
          <a:p>
            <a:r>
              <a:rPr lang="en-US" altLang="zh-CN" b="1" dirty="0" smtClean="0">
                <a:latin typeface="微软雅黑" panose="020B0503020204020204" pitchFamily="34" charset="-122"/>
                <a:ea typeface="微软雅黑" panose="020B0503020204020204" pitchFamily="34" charset="-122"/>
              </a:rPr>
              <a:t>A</a:t>
            </a:r>
            <a:endParaRPr lang="zh-CN" altLang="en-US" b="1" dirty="0">
              <a:latin typeface="微软雅黑" panose="020B0503020204020204" pitchFamily="34" charset="-122"/>
              <a:ea typeface="微软雅黑" panose="020B0503020204020204" pitchFamily="34" charset="-122"/>
            </a:endParaRPr>
          </a:p>
        </p:txBody>
      </p:sp>
      <p:sp>
        <p:nvSpPr>
          <p:cNvPr id="33" name="文本框 20"/>
          <p:cNvSpPr txBox="1"/>
          <p:nvPr/>
        </p:nvSpPr>
        <p:spPr>
          <a:xfrm>
            <a:off x="9070090" y="2595937"/>
            <a:ext cx="181069" cy="369332"/>
          </a:xfrm>
          <a:prstGeom prst="rect">
            <a:avLst/>
          </a:prstGeom>
          <a:noFill/>
        </p:spPr>
        <p:txBody>
          <a:bodyPr wrap="square" rtlCol="0">
            <a:spAutoFit/>
          </a:bodyPr>
          <a:lstStyle/>
          <a:p>
            <a:r>
              <a:rPr lang="en-US" altLang="zh-CN" b="1" dirty="0" smtClean="0">
                <a:latin typeface="微软雅黑" panose="020B0503020204020204" pitchFamily="34" charset="-122"/>
                <a:ea typeface="微软雅黑" panose="020B0503020204020204" pitchFamily="34" charset="-122"/>
              </a:rPr>
              <a:t>B</a:t>
            </a:r>
            <a:endParaRPr lang="zh-CN" altLang="en-US" b="1" dirty="0">
              <a:latin typeface="微软雅黑" panose="020B0503020204020204" pitchFamily="34" charset="-122"/>
              <a:ea typeface="微软雅黑" panose="020B0503020204020204" pitchFamily="34" charset="-122"/>
            </a:endParaRPr>
          </a:p>
        </p:txBody>
      </p:sp>
      <p:graphicFrame>
        <p:nvGraphicFramePr>
          <p:cNvPr id="34" name="对象 33"/>
          <p:cNvGraphicFramePr>
            <a:graphicFrameLocks noChangeAspect="1"/>
          </p:cNvGraphicFramePr>
          <p:nvPr>
            <p:extLst>
              <p:ext uri="{D42A27DB-BD31-4B8C-83A1-F6EECF244321}">
                <p14:modId xmlns:p14="http://schemas.microsoft.com/office/powerpoint/2010/main" val="167319953"/>
              </p:ext>
            </p:extLst>
          </p:nvPr>
        </p:nvGraphicFramePr>
        <p:xfrm>
          <a:off x="1378130" y="4329204"/>
          <a:ext cx="3122613" cy="434975"/>
        </p:xfrm>
        <a:graphic>
          <a:graphicData uri="http://schemas.openxmlformats.org/presentationml/2006/ole">
            <mc:AlternateContent xmlns:mc="http://schemas.openxmlformats.org/markup-compatibility/2006">
              <mc:Choice xmlns:v="urn:schemas-microsoft-com:vml" Requires="v">
                <p:oleObj spid="_x0000_s11402" name="Equation" r:id="rId11" imgW="1625400" imgH="228600" progId="Equation.DSMT4">
                  <p:embed/>
                </p:oleObj>
              </mc:Choice>
              <mc:Fallback>
                <p:oleObj name="Equation" r:id="rId11" imgW="1625400" imgH="228600" progId="Equation.DSMT4">
                  <p:embed/>
                  <p:pic>
                    <p:nvPicPr>
                      <p:cNvPr id="0" name=""/>
                      <p:cNvPicPr>
                        <a:picLocks noChangeAspect="1" noChangeArrowheads="1"/>
                      </p:cNvPicPr>
                      <p:nvPr/>
                    </p:nvPicPr>
                    <p:blipFill>
                      <a:blip r:embed="rId12"/>
                      <a:srcRect/>
                      <a:stretch>
                        <a:fillRect/>
                      </a:stretch>
                    </p:blipFill>
                    <p:spPr bwMode="auto">
                      <a:xfrm>
                        <a:off x="1378130" y="4329204"/>
                        <a:ext cx="3122613" cy="434975"/>
                      </a:xfrm>
                      <a:prstGeom prst="rect">
                        <a:avLst/>
                      </a:prstGeom>
                      <a:noFill/>
                      <a:ln>
                        <a:noFill/>
                      </a:ln>
                      <a:extLst/>
                    </p:spPr>
                  </p:pic>
                </p:oleObj>
              </mc:Fallback>
            </mc:AlternateContent>
          </a:graphicData>
        </a:graphic>
      </p:graphicFrame>
      <p:sp>
        <p:nvSpPr>
          <p:cNvPr id="35" name="文本框 22"/>
          <p:cNvSpPr txBox="1"/>
          <p:nvPr/>
        </p:nvSpPr>
        <p:spPr>
          <a:xfrm>
            <a:off x="441248" y="5076269"/>
            <a:ext cx="1241982" cy="461665"/>
          </a:xfrm>
          <a:prstGeom prst="rect">
            <a:avLst/>
          </a:prstGeom>
          <a:noFill/>
        </p:spPr>
        <p:txBody>
          <a:bodyPr wrap="square" rtlCol="0">
            <a:spAutoFit/>
          </a:bodyPr>
          <a:lstStyle/>
          <a:p>
            <a:r>
              <a:rPr lang="zh-CN" altLang="en-US" sz="2400" dirty="0" smtClean="0">
                <a:solidFill>
                  <a:srgbClr val="00B050"/>
                </a:solidFill>
                <a:latin typeface="微软雅黑" panose="020B0503020204020204" pitchFamily="34" charset="-122"/>
                <a:ea typeface="微软雅黑" panose="020B0503020204020204" pitchFamily="34" charset="-122"/>
              </a:rPr>
              <a:t>于是</a:t>
            </a:r>
            <a:r>
              <a:rPr lang="zh-CN" altLang="en-US" dirty="0" smtClean="0"/>
              <a:t>：</a:t>
            </a:r>
            <a:endParaRPr lang="zh-CN" altLang="en-US" dirty="0"/>
          </a:p>
        </p:txBody>
      </p:sp>
      <p:graphicFrame>
        <p:nvGraphicFramePr>
          <p:cNvPr id="36" name="对象 35"/>
          <p:cNvGraphicFramePr>
            <a:graphicFrameLocks noChangeAspect="1"/>
          </p:cNvGraphicFramePr>
          <p:nvPr>
            <p:extLst>
              <p:ext uri="{D42A27DB-BD31-4B8C-83A1-F6EECF244321}">
                <p14:modId xmlns:p14="http://schemas.microsoft.com/office/powerpoint/2010/main" val="2909565121"/>
              </p:ext>
            </p:extLst>
          </p:nvPr>
        </p:nvGraphicFramePr>
        <p:xfrm>
          <a:off x="1440890" y="5069337"/>
          <a:ext cx="4048061" cy="937194"/>
        </p:xfrm>
        <a:graphic>
          <a:graphicData uri="http://schemas.openxmlformats.org/presentationml/2006/ole">
            <mc:AlternateContent xmlns:mc="http://schemas.openxmlformats.org/markup-compatibility/2006">
              <mc:Choice xmlns:v="urn:schemas-microsoft-com:vml" Requires="v">
                <p:oleObj spid="_x0000_s11403" name="Equation" r:id="rId13" imgW="1955520" imgH="457200" progId="Equation.DSMT4">
                  <p:embed/>
                </p:oleObj>
              </mc:Choice>
              <mc:Fallback>
                <p:oleObj name="Equation" r:id="rId13" imgW="1955520" imgH="457200" progId="Equation.DSMT4">
                  <p:embed/>
                  <p:pic>
                    <p:nvPicPr>
                      <p:cNvPr id="0" name=""/>
                      <p:cNvPicPr>
                        <a:picLocks noChangeAspect="1" noChangeArrowheads="1"/>
                      </p:cNvPicPr>
                      <p:nvPr/>
                    </p:nvPicPr>
                    <p:blipFill>
                      <a:blip r:embed="rId14"/>
                      <a:srcRect/>
                      <a:stretch>
                        <a:fillRect/>
                      </a:stretch>
                    </p:blipFill>
                    <p:spPr bwMode="auto">
                      <a:xfrm>
                        <a:off x="1440890" y="5069337"/>
                        <a:ext cx="4048061" cy="937194"/>
                      </a:xfrm>
                      <a:prstGeom prst="rect">
                        <a:avLst/>
                      </a:prstGeom>
                      <a:noFill/>
                      <a:ln>
                        <a:noFill/>
                      </a:ln>
                      <a:extLst/>
                    </p:spPr>
                  </p:pic>
                </p:oleObj>
              </mc:Fallback>
            </mc:AlternateContent>
          </a:graphicData>
        </a:graphic>
      </p:graphicFrame>
      <p:sp>
        <p:nvSpPr>
          <p:cNvPr id="37" name="文本框 25"/>
          <p:cNvSpPr txBox="1"/>
          <p:nvPr/>
        </p:nvSpPr>
        <p:spPr>
          <a:xfrm>
            <a:off x="5892007" y="4906343"/>
            <a:ext cx="5562424" cy="430887"/>
          </a:xfrm>
          <a:prstGeom prst="rect">
            <a:avLst/>
          </a:prstGeom>
          <a:noFill/>
        </p:spPr>
        <p:txBody>
          <a:bodyPr wrap="square" rtlCol="0">
            <a:spAutoFit/>
          </a:bodyPr>
          <a:lstStyle/>
          <a:p>
            <a:r>
              <a:rPr lang="zh-CN" altLang="en-US" sz="2200" dirty="0" smtClean="0">
                <a:latin typeface="微软雅黑" panose="020B0503020204020204" pitchFamily="34" charset="-122"/>
                <a:ea typeface="微软雅黑" panose="020B0503020204020204" pitchFamily="34" charset="-122"/>
              </a:rPr>
              <a:t>方程两边同时除以                   ：</a:t>
            </a:r>
            <a:endParaRPr lang="zh-CN" altLang="en-US" sz="2200" dirty="0">
              <a:latin typeface="微软雅黑" panose="020B0503020204020204" pitchFamily="34" charset="-122"/>
              <a:ea typeface="微软雅黑" panose="020B0503020204020204" pitchFamily="34" charset="-122"/>
            </a:endParaRPr>
          </a:p>
        </p:txBody>
      </p:sp>
      <p:graphicFrame>
        <p:nvGraphicFramePr>
          <p:cNvPr id="38" name="对象 37"/>
          <p:cNvGraphicFramePr>
            <a:graphicFrameLocks noChangeAspect="1"/>
          </p:cNvGraphicFramePr>
          <p:nvPr>
            <p:extLst>
              <p:ext uri="{D42A27DB-BD31-4B8C-83A1-F6EECF244321}">
                <p14:modId xmlns:p14="http://schemas.microsoft.com/office/powerpoint/2010/main" val="2128377142"/>
              </p:ext>
            </p:extLst>
          </p:nvPr>
        </p:nvGraphicFramePr>
        <p:xfrm>
          <a:off x="8161882" y="4921338"/>
          <a:ext cx="1293812" cy="385763"/>
        </p:xfrm>
        <a:graphic>
          <a:graphicData uri="http://schemas.openxmlformats.org/presentationml/2006/ole">
            <mc:AlternateContent xmlns:mc="http://schemas.openxmlformats.org/markup-compatibility/2006">
              <mc:Choice xmlns:v="urn:schemas-microsoft-com:vml" Requires="v">
                <p:oleObj spid="_x0000_s11404" name="Equation" r:id="rId15" imgW="672840" imgH="203040" progId="Equation.DSMT4">
                  <p:embed/>
                </p:oleObj>
              </mc:Choice>
              <mc:Fallback>
                <p:oleObj name="Equation" r:id="rId15" imgW="672840" imgH="203040" progId="Equation.DSMT4">
                  <p:embed/>
                  <p:pic>
                    <p:nvPicPr>
                      <p:cNvPr id="0" name=""/>
                      <p:cNvPicPr>
                        <a:picLocks noChangeAspect="1" noChangeArrowheads="1"/>
                      </p:cNvPicPr>
                      <p:nvPr/>
                    </p:nvPicPr>
                    <p:blipFill>
                      <a:blip r:embed="rId16"/>
                      <a:srcRect/>
                      <a:stretch>
                        <a:fillRect/>
                      </a:stretch>
                    </p:blipFill>
                    <p:spPr bwMode="auto">
                      <a:xfrm>
                        <a:off x="8161882" y="4921338"/>
                        <a:ext cx="1293812" cy="385763"/>
                      </a:xfrm>
                      <a:prstGeom prst="rect">
                        <a:avLst/>
                      </a:prstGeom>
                      <a:noFill/>
                      <a:ln>
                        <a:noFill/>
                      </a:ln>
                      <a:extLst/>
                    </p:spPr>
                  </p:pic>
                </p:oleObj>
              </mc:Fallback>
            </mc:AlternateContent>
          </a:graphicData>
        </a:graphic>
      </p:graphicFrame>
      <p:graphicFrame>
        <p:nvGraphicFramePr>
          <p:cNvPr id="39" name="对象 38"/>
          <p:cNvGraphicFramePr>
            <a:graphicFrameLocks noChangeAspect="1"/>
          </p:cNvGraphicFramePr>
          <p:nvPr>
            <p:extLst>
              <p:ext uri="{D42A27DB-BD31-4B8C-83A1-F6EECF244321}">
                <p14:modId xmlns:p14="http://schemas.microsoft.com/office/powerpoint/2010/main" val="1940130439"/>
              </p:ext>
            </p:extLst>
          </p:nvPr>
        </p:nvGraphicFramePr>
        <p:xfrm>
          <a:off x="5750585" y="5618433"/>
          <a:ext cx="2832100" cy="796925"/>
        </p:xfrm>
        <a:graphic>
          <a:graphicData uri="http://schemas.openxmlformats.org/presentationml/2006/ole">
            <mc:AlternateContent xmlns:mc="http://schemas.openxmlformats.org/markup-compatibility/2006">
              <mc:Choice xmlns:v="urn:schemas-microsoft-com:vml" Requires="v">
                <p:oleObj spid="_x0000_s11405" name="Equation" r:id="rId17" imgW="1473120" imgH="419040" progId="Equation.DSMT4">
                  <p:embed/>
                </p:oleObj>
              </mc:Choice>
              <mc:Fallback>
                <p:oleObj name="Equation" r:id="rId17" imgW="1473120" imgH="419040" progId="Equation.DSMT4">
                  <p:embed/>
                  <p:pic>
                    <p:nvPicPr>
                      <p:cNvPr id="0" name=""/>
                      <p:cNvPicPr>
                        <a:picLocks noChangeAspect="1" noChangeArrowheads="1"/>
                      </p:cNvPicPr>
                      <p:nvPr/>
                    </p:nvPicPr>
                    <p:blipFill>
                      <a:blip r:embed="rId18"/>
                      <a:srcRect/>
                      <a:stretch>
                        <a:fillRect/>
                      </a:stretch>
                    </p:blipFill>
                    <p:spPr bwMode="auto">
                      <a:xfrm>
                        <a:off x="5750585" y="5618433"/>
                        <a:ext cx="2832100" cy="796925"/>
                      </a:xfrm>
                      <a:prstGeom prst="rect">
                        <a:avLst/>
                      </a:prstGeom>
                      <a:noFill/>
                      <a:ln>
                        <a:noFill/>
                      </a:ln>
                      <a:extLst/>
                    </p:spPr>
                  </p:pic>
                </p:oleObj>
              </mc:Fallback>
            </mc:AlternateContent>
          </a:graphicData>
        </a:graphic>
      </p:graphicFrame>
      <p:cxnSp>
        <p:nvCxnSpPr>
          <p:cNvPr id="40" name="直接箭头连接符 39"/>
          <p:cNvCxnSpPr/>
          <p:nvPr/>
        </p:nvCxnSpPr>
        <p:spPr>
          <a:xfrm>
            <a:off x="8648975" y="6016896"/>
            <a:ext cx="733918" cy="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graphicFrame>
        <p:nvGraphicFramePr>
          <p:cNvPr id="41" name="对象 40"/>
          <p:cNvGraphicFramePr>
            <a:graphicFrameLocks noChangeAspect="1"/>
          </p:cNvGraphicFramePr>
          <p:nvPr>
            <p:extLst>
              <p:ext uri="{D42A27DB-BD31-4B8C-83A1-F6EECF244321}">
                <p14:modId xmlns:p14="http://schemas.microsoft.com/office/powerpoint/2010/main" val="3586417544"/>
              </p:ext>
            </p:extLst>
          </p:nvPr>
        </p:nvGraphicFramePr>
        <p:xfrm>
          <a:off x="9563962" y="5537934"/>
          <a:ext cx="2114125" cy="982206"/>
        </p:xfrm>
        <a:graphic>
          <a:graphicData uri="http://schemas.openxmlformats.org/presentationml/2006/ole">
            <mc:AlternateContent xmlns:mc="http://schemas.openxmlformats.org/markup-compatibility/2006">
              <mc:Choice xmlns:v="urn:schemas-microsoft-com:vml" Requires="v">
                <p:oleObj spid="_x0000_s11406" name="Equation" r:id="rId19" imgW="838080" imgH="393480" progId="Equation.DSMT4">
                  <p:embed/>
                </p:oleObj>
              </mc:Choice>
              <mc:Fallback>
                <p:oleObj name="Equation" r:id="rId19" imgW="838080" imgH="393480" progId="Equation.DSMT4">
                  <p:embed/>
                  <p:pic>
                    <p:nvPicPr>
                      <p:cNvPr id="0" name=""/>
                      <p:cNvPicPr>
                        <a:picLocks noChangeAspect="1" noChangeArrowheads="1"/>
                      </p:cNvPicPr>
                      <p:nvPr/>
                    </p:nvPicPr>
                    <p:blipFill>
                      <a:blip r:embed="rId20"/>
                      <a:srcRect/>
                      <a:stretch>
                        <a:fillRect/>
                      </a:stretch>
                    </p:blipFill>
                    <p:spPr bwMode="auto">
                      <a:xfrm>
                        <a:off x="9563962" y="5537934"/>
                        <a:ext cx="2114125" cy="982206"/>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13479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Snap3.bmp"/>
          <p:cNvPicPr>
            <a:picLocks noChangeAspect="1"/>
          </p:cNvPicPr>
          <p:nvPr/>
        </p:nvPicPr>
        <p:blipFill>
          <a:blip r:embed="rId4"/>
          <a:srcRect/>
          <a:stretch>
            <a:fillRect/>
          </a:stretch>
        </p:blipFill>
        <p:spPr bwMode="auto">
          <a:xfrm>
            <a:off x="251944" y="716571"/>
            <a:ext cx="8820150" cy="200025"/>
          </a:xfrm>
          <a:prstGeom prst="rect">
            <a:avLst/>
          </a:prstGeom>
          <a:noFill/>
          <a:ln w="9525">
            <a:noFill/>
            <a:miter lim="800000"/>
            <a:headEnd/>
            <a:tailEnd/>
          </a:ln>
        </p:spPr>
      </p:pic>
      <p:sp>
        <p:nvSpPr>
          <p:cNvPr id="27" name="标题 1"/>
          <p:cNvSpPr txBox="1">
            <a:spLocks/>
          </p:cNvSpPr>
          <p:nvPr/>
        </p:nvSpPr>
        <p:spPr>
          <a:xfrm>
            <a:off x="622859" y="251454"/>
            <a:ext cx="7349376" cy="43971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tabLst/>
              <a:defRPr/>
            </a:pPr>
            <a:r>
              <a:rPr lang="zh-CN" altLang="en-US" sz="3200" noProof="0" dirty="0" smtClean="0">
                <a:solidFill>
                  <a:srgbClr val="464646"/>
                </a:solidFill>
                <a:latin typeface="Lucida Sans Unicode"/>
                <a:ea typeface="黑体" panose="02010609060101010101" pitchFamily="49" charset="-122"/>
              </a:rPr>
              <a:t>补充</a:t>
            </a:r>
            <a:r>
              <a:rPr lang="en-US" altLang="zh-CN" sz="3200" noProof="0" dirty="0" smtClean="0">
                <a:solidFill>
                  <a:srgbClr val="464646"/>
                </a:solidFill>
                <a:latin typeface="Lucida Sans Unicode"/>
                <a:ea typeface="黑体" panose="02010609060101010101" pitchFamily="49" charset="-122"/>
              </a:rPr>
              <a:t>2</a:t>
            </a:r>
            <a:endParaRPr kumimoji="0" lang="zh-CN" altLang="en-US" sz="3200" b="1" i="0" u="none" strike="noStrike" kern="1200" cap="none" spc="0" normalizeH="0" baseline="0" noProof="0" dirty="0" smtClean="0">
              <a:ln>
                <a:noFill/>
              </a:ln>
              <a:solidFill>
                <a:schemeClr val="tx1">
                  <a:lumMod val="75000"/>
                  <a:lumOff val="25000"/>
                </a:schemeClr>
              </a:solidFill>
              <a:effectLst>
                <a:outerShdw blurRad="31750" dist="25400" dir="5400000" algn="tl" rotWithShape="0">
                  <a:srgbClr val="000000">
                    <a:alpha val="25000"/>
                  </a:srgbClr>
                </a:outerShdw>
              </a:effectLst>
              <a:uLnTx/>
              <a:uFillTx/>
              <a:latin typeface="Lucida Sans Unicode"/>
              <a:ea typeface="黑体" panose="02010609060101010101" pitchFamily="49" charset="-122"/>
            </a:endParaRPr>
          </a:p>
        </p:txBody>
      </p:sp>
      <p:sp>
        <p:nvSpPr>
          <p:cNvPr id="12" name="内容占位符 2"/>
          <p:cNvSpPr txBox="1">
            <a:spLocks/>
          </p:cNvSpPr>
          <p:nvPr/>
        </p:nvSpPr>
        <p:spPr>
          <a:xfrm>
            <a:off x="445058" y="950943"/>
            <a:ext cx="11467541" cy="54879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zh-CN" altLang="en-US" sz="2200" b="1" dirty="0" smtClean="0"/>
              <a:t>恒定均匀流条件下，通过阻力与重力的平衡，可得到水深和流速的关系</a:t>
            </a:r>
            <a:endParaRPr lang="en-US" altLang="zh-CN" sz="2200" b="1" dirty="0" smtClean="0"/>
          </a:p>
          <a:p>
            <a:pPr marL="342900" indent="-342900" algn="l">
              <a:buFont typeface="Arial" panose="020B0604020202020204" pitchFamily="34" charset="0"/>
              <a:buChar char="•"/>
            </a:pPr>
            <a:r>
              <a:rPr lang="zh-CN" altLang="en-US" sz="2200" b="1" dirty="0" smtClean="0"/>
              <a:t>恒定：水深、流速随时间</a:t>
            </a:r>
            <a:r>
              <a:rPr lang="en-US" altLang="zh-CN" sz="2200" b="1" dirty="0" smtClean="0"/>
              <a:t>t</a:t>
            </a:r>
            <a:r>
              <a:rPr lang="zh-CN" altLang="en-US" sz="2200" b="1" dirty="0" smtClean="0"/>
              <a:t>不变；均匀：水深、流速随空间</a:t>
            </a:r>
            <a:r>
              <a:rPr lang="en-US" altLang="zh-CN" sz="2200" b="1" dirty="0" smtClean="0"/>
              <a:t>x</a:t>
            </a:r>
            <a:r>
              <a:rPr lang="zh-CN" altLang="en-US" sz="2200" b="1" dirty="0" smtClean="0"/>
              <a:t>不变</a:t>
            </a:r>
            <a:endParaRPr lang="en-US" altLang="zh-CN" sz="2200" b="1" dirty="0" smtClean="0"/>
          </a:p>
          <a:p>
            <a:pPr marL="342900" indent="-342900" algn="l">
              <a:buFont typeface="Arial" panose="020B0604020202020204" pitchFamily="34" charset="0"/>
              <a:buChar char="•"/>
            </a:pPr>
            <a:r>
              <a:rPr lang="zh-CN" altLang="en-US" sz="2200" b="1" dirty="0" smtClean="0"/>
              <a:t>故有</a:t>
            </a:r>
            <a:endParaRPr lang="en-US" altLang="zh-CN" sz="2200" b="1" dirty="0" smtClean="0"/>
          </a:p>
          <a:p>
            <a:pPr marL="342900" indent="-342900" algn="l">
              <a:buFont typeface="Arial" panose="020B0604020202020204" pitchFamily="34" charset="0"/>
              <a:buChar char="•"/>
            </a:pPr>
            <a:endParaRPr lang="en-US" altLang="zh-CN" sz="2200" b="1" dirty="0"/>
          </a:p>
          <a:p>
            <a:pPr marL="342900" indent="-342900" algn="l">
              <a:buFont typeface="Arial" panose="020B0604020202020204" pitchFamily="34" charset="0"/>
              <a:buChar char="•"/>
            </a:pPr>
            <a:endParaRPr lang="en-US" altLang="zh-CN" sz="2200" b="1" dirty="0" smtClean="0"/>
          </a:p>
          <a:p>
            <a:pPr marL="342900" indent="-342900" algn="l">
              <a:buFont typeface="Arial" panose="020B0604020202020204" pitchFamily="34" charset="0"/>
              <a:buChar char="•"/>
            </a:pPr>
            <a:r>
              <a:rPr lang="zh-CN" altLang="en-US" sz="2200" b="1" dirty="0"/>
              <a:t>记</a:t>
            </a:r>
            <a:r>
              <a:rPr lang="zh-CN" altLang="en-US" sz="2200" b="1" dirty="0" smtClean="0"/>
              <a:t>底坡                              ；水流单宽流量                </a:t>
            </a:r>
            <a:r>
              <a:rPr lang="en-US" altLang="zh-CN" sz="2200" b="1" dirty="0" smtClean="0"/>
              <a:t>;</a:t>
            </a:r>
            <a:r>
              <a:rPr lang="zh-CN" altLang="en-US" sz="2200" b="1" dirty="0" smtClean="0"/>
              <a:t>采用曼宁糙率系数</a:t>
            </a:r>
            <a:r>
              <a:rPr lang="en-US" altLang="zh-CN" sz="2200" b="1" dirty="0" smtClean="0"/>
              <a:t>n</a:t>
            </a:r>
            <a:r>
              <a:rPr lang="zh-CN" altLang="en-US" sz="2200" b="1" dirty="0" smtClean="0"/>
              <a:t>计算床面剪切应力，则有</a:t>
            </a:r>
            <a:endParaRPr lang="en-US" altLang="zh-CN" sz="2200" b="1" dirty="0" smtClean="0"/>
          </a:p>
          <a:p>
            <a:pPr marL="342900" indent="-342900" algn="l">
              <a:buFont typeface="Arial" panose="020B0604020202020204" pitchFamily="34" charset="0"/>
              <a:buChar char="•"/>
            </a:pPr>
            <a:endParaRPr lang="en-US" altLang="zh-CN" sz="2200" b="1" dirty="0"/>
          </a:p>
          <a:p>
            <a:pPr marL="342900" indent="-342900" algn="l">
              <a:buFont typeface="Arial" panose="020B0604020202020204" pitchFamily="34" charset="0"/>
              <a:buChar char="•"/>
            </a:pPr>
            <a:endParaRPr lang="en-US" altLang="zh-CN" sz="2200" b="1" dirty="0" smtClean="0"/>
          </a:p>
          <a:p>
            <a:pPr marL="342900" indent="-342900" algn="l">
              <a:buFont typeface="Arial" panose="020B0604020202020204" pitchFamily="34" charset="0"/>
              <a:buChar char="•"/>
            </a:pPr>
            <a:endParaRPr lang="en-US" altLang="zh-CN" sz="2200" b="1" dirty="0"/>
          </a:p>
          <a:p>
            <a:pPr marL="342900" indent="-342900" algn="l">
              <a:buFont typeface="Arial" panose="020B0604020202020204" pitchFamily="34" charset="0"/>
              <a:buChar char="•"/>
            </a:pPr>
            <a:r>
              <a:rPr lang="zh-CN" altLang="en-US" sz="2200" b="1" dirty="0" smtClean="0"/>
              <a:t>根据上面两式，在已知曼宁糙率系数</a:t>
            </a:r>
            <a:r>
              <a:rPr lang="en-US" altLang="zh-CN" sz="2200" b="1" dirty="0" smtClean="0"/>
              <a:t>n</a:t>
            </a:r>
            <a:r>
              <a:rPr lang="zh-CN" altLang="en-US" sz="2200" b="1" dirty="0" smtClean="0"/>
              <a:t>、底坡</a:t>
            </a:r>
            <a:r>
              <a:rPr lang="en-US" altLang="zh-CN" sz="2200" b="1" dirty="0" err="1" smtClean="0"/>
              <a:t>Sb</a:t>
            </a:r>
            <a:r>
              <a:rPr lang="zh-CN" altLang="en-US" sz="2200" b="1" dirty="0" smtClean="0"/>
              <a:t>，单宽流量</a:t>
            </a:r>
            <a:r>
              <a:rPr lang="en-US" altLang="zh-CN" sz="2200" b="1" dirty="0" smtClean="0"/>
              <a:t>q</a:t>
            </a:r>
            <a:r>
              <a:rPr lang="zh-CN" altLang="en-US" sz="2200" b="1" dirty="0" smtClean="0"/>
              <a:t>的情况下，即可联立求解得到水深</a:t>
            </a:r>
            <a:r>
              <a:rPr lang="en-US" altLang="zh-CN" sz="2200" b="1" dirty="0" smtClean="0"/>
              <a:t>h</a:t>
            </a:r>
            <a:r>
              <a:rPr lang="zh-CN" altLang="en-US" sz="2200" b="1" dirty="0" smtClean="0"/>
              <a:t>和流速</a:t>
            </a:r>
            <a:r>
              <a:rPr lang="en-US" altLang="zh-CN" sz="2200" b="1" dirty="0" smtClean="0"/>
              <a:t>u</a:t>
            </a:r>
          </a:p>
          <a:p>
            <a:pPr marL="342900" indent="-342900" algn="l">
              <a:buFont typeface="Arial" panose="020B0604020202020204" pitchFamily="34" charset="0"/>
              <a:buChar char="•"/>
            </a:pPr>
            <a:endParaRPr lang="en-US" altLang="zh-CN" sz="2200" b="1" dirty="0" smtClean="0"/>
          </a:p>
        </p:txBody>
      </p:sp>
      <p:graphicFrame>
        <p:nvGraphicFramePr>
          <p:cNvPr id="2" name="对象 1"/>
          <p:cNvGraphicFramePr>
            <a:graphicFrameLocks noChangeAspect="1"/>
          </p:cNvGraphicFramePr>
          <p:nvPr>
            <p:extLst>
              <p:ext uri="{D42A27DB-BD31-4B8C-83A1-F6EECF244321}">
                <p14:modId xmlns:p14="http://schemas.microsoft.com/office/powerpoint/2010/main" val="663492078"/>
              </p:ext>
            </p:extLst>
          </p:nvPr>
        </p:nvGraphicFramePr>
        <p:xfrm>
          <a:off x="5581928" y="2095500"/>
          <a:ext cx="1193800" cy="774700"/>
        </p:xfrm>
        <a:graphic>
          <a:graphicData uri="http://schemas.openxmlformats.org/presentationml/2006/ole">
            <mc:AlternateContent xmlns:mc="http://schemas.openxmlformats.org/markup-compatibility/2006">
              <mc:Choice xmlns:v="urn:schemas-microsoft-com:vml" Requires="v">
                <p:oleObj spid="_x0000_s38930" name="公式" r:id="rId5" imgW="1193760" imgH="774360" progId="Equation.3">
                  <p:embed/>
                </p:oleObj>
              </mc:Choice>
              <mc:Fallback>
                <p:oleObj name="公式" r:id="rId5" imgW="1193760" imgH="774360" progId="Equation.3">
                  <p:embed/>
                  <p:pic>
                    <p:nvPicPr>
                      <p:cNvPr id="0" name=""/>
                      <p:cNvPicPr>
                        <a:picLocks noChangeAspect="1" noChangeArrowheads="1"/>
                      </p:cNvPicPr>
                      <p:nvPr/>
                    </p:nvPicPr>
                    <p:blipFill>
                      <a:blip r:embed="rId6"/>
                      <a:srcRect/>
                      <a:stretch>
                        <a:fillRect/>
                      </a:stretch>
                    </p:blipFill>
                    <p:spPr bwMode="auto">
                      <a:xfrm>
                        <a:off x="5581928" y="2095500"/>
                        <a:ext cx="11938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869745570"/>
              </p:ext>
            </p:extLst>
          </p:nvPr>
        </p:nvGraphicFramePr>
        <p:xfrm>
          <a:off x="2747963" y="2038350"/>
          <a:ext cx="2108200" cy="838200"/>
        </p:xfrm>
        <a:graphic>
          <a:graphicData uri="http://schemas.openxmlformats.org/presentationml/2006/ole">
            <mc:AlternateContent xmlns:mc="http://schemas.openxmlformats.org/markup-compatibility/2006">
              <mc:Choice xmlns:v="urn:schemas-microsoft-com:vml" Requires="v">
                <p:oleObj spid="_x0000_s38931" name="公式" r:id="rId7" imgW="2108160" imgH="838080" progId="Equation.3">
                  <p:embed/>
                </p:oleObj>
              </mc:Choice>
              <mc:Fallback>
                <p:oleObj name="公式" r:id="rId7" imgW="2108160" imgH="838080" progId="Equation.3">
                  <p:embed/>
                  <p:pic>
                    <p:nvPicPr>
                      <p:cNvPr id="0" name=""/>
                      <p:cNvPicPr>
                        <a:picLocks noChangeAspect="1" noChangeArrowheads="1"/>
                      </p:cNvPicPr>
                      <p:nvPr/>
                    </p:nvPicPr>
                    <p:blipFill>
                      <a:blip r:embed="rId8"/>
                      <a:srcRect/>
                      <a:stretch>
                        <a:fillRect/>
                      </a:stretch>
                    </p:blipFill>
                    <p:spPr bwMode="auto">
                      <a:xfrm>
                        <a:off x="2747963" y="2038350"/>
                        <a:ext cx="2108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4002167565"/>
              </p:ext>
            </p:extLst>
          </p:nvPr>
        </p:nvGraphicFramePr>
        <p:xfrm>
          <a:off x="1797050" y="3117071"/>
          <a:ext cx="2146300" cy="419100"/>
        </p:xfrm>
        <a:graphic>
          <a:graphicData uri="http://schemas.openxmlformats.org/presentationml/2006/ole">
            <mc:AlternateContent xmlns:mc="http://schemas.openxmlformats.org/markup-compatibility/2006">
              <mc:Choice xmlns:v="urn:schemas-microsoft-com:vml" Requires="v">
                <p:oleObj spid="_x0000_s38932" name="公式" r:id="rId9" imgW="2145960" imgH="419040" progId="Equation.3">
                  <p:embed/>
                </p:oleObj>
              </mc:Choice>
              <mc:Fallback>
                <p:oleObj name="公式" r:id="rId9" imgW="2145960" imgH="419040" progId="Equation.3">
                  <p:embed/>
                  <p:pic>
                    <p:nvPicPr>
                      <p:cNvPr id="0" name=""/>
                      <p:cNvPicPr/>
                      <p:nvPr/>
                    </p:nvPicPr>
                    <p:blipFill>
                      <a:blip r:embed="rId10"/>
                      <a:stretch>
                        <a:fillRect/>
                      </a:stretch>
                    </p:blipFill>
                    <p:spPr>
                      <a:xfrm>
                        <a:off x="1797050" y="3117071"/>
                        <a:ext cx="2146300" cy="419100"/>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976996746"/>
              </p:ext>
            </p:extLst>
          </p:nvPr>
        </p:nvGraphicFramePr>
        <p:xfrm>
          <a:off x="6026150" y="3117071"/>
          <a:ext cx="1028700" cy="330200"/>
        </p:xfrm>
        <a:graphic>
          <a:graphicData uri="http://schemas.openxmlformats.org/presentationml/2006/ole">
            <mc:AlternateContent xmlns:mc="http://schemas.openxmlformats.org/markup-compatibility/2006">
              <mc:Choice xmlns:v="urn:schemas-microsoft-com:vml" Requires="v">
                <p:oleObj spid="_x0000_s38933" name="公式" r:id="rId11" imgW="1028520" imgH="330120" progId="Equation.3">
                  <p:embed/>
                </p:oleObj>
              </mc:Choice>
              <mc:Fallback>
                <p:oleObj name="公式" r:id="rId11" imgW="1028520" imgH="330120" progId="Equation.3">
                  <p:embed/>
                  <p:pic>
                    <p:nvPicPr>
                      <p:cNvPr id="0" name=""/>
                      <p:cNvPicPr/>
                      <p:nvPr/>
                    </p:nvPicPr>
                    <p:blipFill>
                      <a:blip r:embed="rId12"/>
                      <a:stretch>
                        <a:fillRect/>
                      </a:stretch>
                    </p:blipFill>
                    <p:spPr>
                      <a:xfrm>
                        <a:off x="6026150" y="3117071"/>
                        <a:ext cx="1028700" cy="330200"/>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078045802"/>
              </p:ext>
            </p:extLst>
          </p:nvPr>
        </p:nvGraphicFramePr>
        <p:xfrm>
          <a:off x="2076450" y="3897313"/>
          <a:ext cx="1511300" cy="863600"/>
        </p:xfrm>
        <a:graphic>
          <a:graphicData uri="http://schemas.openxmlformats.org/presentationml/2006/ole">
            <mc:AlternateContent xmlns:mc="http://schemas.openxmlformats.org/markup-compatibility/2006">
              <mc:Choice xmlns:v="urn:schemas-microsoft-com:vml" Requires="v">
                <p:oleObj spid="_x0000_s38934" name="公式" r:id="rId13" imgW="1511280" imgH="863280" progId="Equation.3">
                  <p:embed/>
                </p:oleObj>
              </mc:Choice>
              <mc:Fallback>
                <p:oleObj name="公式" r:id="rId13" imgW="1511280" imgH="863280" progId="Equation.3">
                  <p:embed/>
                  <p:pic>
                    <p:nvPicPr>
                      <p:cNvPr id="0" name=""/>
                      <p:cNvPicPr/>
                      <p:nvPr/>
                    </p:nvPicPr>
                    <p:blipFill>
                      <a:blip r:embed="rId14"/>
                      <a:stretch>
                        <a:fillRect/>
                      </a:stretch>
                    </p:blipFill>
                    <p:spPr>
                      <a:xfrm>
                        <a:off x="2076450" y="3897313"/>
                        <a:ext cx="1511300" cy="863600"/>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682062326"/>
              </p:ext>
            </p:extLst>
          </p:nvPr>
        </p:nvGraphicFramePr>
        <p:xfrm>
          <a:off x="4147669" y="4252913"/>
          <a:ext cx="1028700" cy="330200"/>
        </p:xfrm>
        <a:graphic>
          <a:graphicData uri="http://schemas.openxmlformats.org/presentationml/2006/ole">
            <mc:AlternateContent xmlns:mc="http://schemas.openxmlformats.org/markup-compatibility/2006">
              <mc:Choice xmlns:v="urn:schemas-microsoft-com:vml" Requires="v">
                <p:oleObj spid="_x0000_s38935" name="公式" r:id="rId15" imgW="1028520" imgH="330120" progId="Equation.3">
                  <p:embed/>
                </p:oleObj>
              </mc:Choice>
              <mc:Fallback>
                <p:oleObj name="公式" r:id="rId15" imgW="1028520" imgH="330120" progId="Equation.3">
                  <p:embed/>
                  <p:pic>
                    <p:nvPicPr>
                      <p:cNvPr id="0" name=""/>
                      <p:cNvPicPr/>
                      <p:nvPr/>
                    </p:nvPicPr>
                    <p:blipFill>
                      <a:blip r:embed="rId16"/>
                      <a:stretch>
                        <a:fillRect/>
                      </a:stretch>
                    </p:blipFill>
                    <p:spPr>
                      <a:xfrm>
                        <a:off x="4147669" y="4252913"/>
                        <a:ext cx="1028700" cy="330200"/>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158837326"/>
              </p:ext>
            </p:extLst>
          </p:nvPr>
        </p:nvGraphicFramePr>
        <p:xfrm>
          <a:off x="2266950" y="5981700"/>
          <a:ext cx="2578100" cy="457200"/>
        </p:xfrm>
        <a:graphic>
          <a:graphicData uri="http://schemas.openxmlformats.org/presentationml/2006/ole">
            <mc:AlternateContent xmlns:mc="http://schemas.openxmlformats.org/markup-compatibility/2006">
              <mc:Choice xmlns:v="urn:schemas-microsoft-com:vml" Requires="v">
                <p:oleObj spid="_x0000_s38936" name="公式" r:id="rId17" imgW="2577960" imgH="457200" progId="Equation.3">
                  <p:embed/>
                </p:oleObj>
              </mc:Choice>
              <mc:Fallback>
                <p:oleObj name="公式" r:id="rId17" imgW="2577960" imgH="457200" progId="Equation.3">
                  <p:embed/>
                  <p:pic>
                    <p:nvPicPr>
                      <p:cNvPr id="0" name=""/>
                      <p:cNvPicPr/>
                      <p:nvPr/>
                    </p:nvPicPr>
                    <p:blipFill>
                      <a:blip r:embed="rId18"/>
                      <a:stretch>
                        <a:fillRect/>
                      </a:stretch>
                    </p:blipFill>
                    <p:spPr>
                      <a:xfrm>
                        <a:off x="2266950" y="5981700"/>
                        <a:ext cx="2578100" cy="457200"/>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965470891"/>
              </p:ext>
            </p:extLst>
          </p:nvPr>
        </p:nvGraphicFramePr>
        <p:xfrm>
          <a:off x="5505728" y="6083300"/>
          <a:ext cx="1346200" cy="355600"/>
        </p:xfrm>
        <a:graphic>
          <a:graphicData uri="http://schemas.openxmlformats.org/presentationml/2006/ole">
            <mc:AlternateContent xmlns:mc="http://schemas.openxmlformats.org/markup-compatibility/2006">
              <mc:Choice xmlns:v="urn:schemas-microsoft-com:vml" Requires="v">
                <p:oleObj spid="_x0000_s38937" name="公式" r:id="rId19" imgW="1346040" imgH="355320" progId="Equation.3">
                  <p:embed/>
                </p:oleObj>
              </mc:Choice>
              <mc:Fallback>
                <p:oleObj name="公式" r:id="rId19" imgW="1346040" imgH="355320" progId="Equation.3">
                  <p:embed/>
                  <p:pic>
                    <p:nvPicPr>
                      <p:cNvPr id="0" name=""/>
                      <p:cNvPicPr/>
                      <p:nvPr/>
                    </p:nvPicPr>
                    <p:blipFill>
                      <a:blip r:embed="rId20"/>
                      <a:stretch>
                        <a:fillRect/>
                      </a:stretch>
                    </p:blipFill>
                    <p:spPr>
                      <a:xfrm>
                        <a:off x="5505728" y="6083300"/>
                        <a:ext cx="1346200" cy="355600"/>
                      </a:xfrm>
                      <a:prstGeom prst="rect">
                        <a:avLst/>
                      </a:prstGeom>
                    </p:spPr>
                  </p:pic>
                </p:oleObj>
              </mc:Fallback>
            </mc:AlternateContent>
          </a:graphicData>
        </a:graphic>
      </p:graphicFrame>
    </p:spTree>
    <p:extLst>
      <p:ext uri="{BB962C8B-B14F-4D97-AF65-F5344CB8AC3E}">
        <p14:creationId xmlns:p14="http://schemas.microsoft.com/office/powerpoint/2010/main" val="1660577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Snap3.bmp"/>
          <p:cNvPicPr>
            <a:picLocks noChangeAspect="1"/>
          </p:cNvPicPr>
          <p:nvPr/>
        </p:nvPicPr>
        <p:blipFill>
          <a:blip r:embed="rId4"/>
          <a:srcRect/>
          <a:stretch>
            <a:fillRect/>
          </a:stretch>
        </p:blipFill>
        <p:spPr bwMode="auto">
          <a:xfrm>
            <a:off x="251944" y="716571"/>
            <a:ext cx="8820150" cy="200025"/>
          </a:xfrm>
          <a:prstGeom prst="rect">
            <a:avLst/>
          </a:prstGeom>
          <a:noFill/>
          <a:ln w="9525">
            <a:noFill/>
            <a:miter lim="800000"/>
            <a:headEnd/>
            <a:tailEnd/>
          </a:ln>
        </p:spPr>
      </p:pic>
      <p:sp>
        <p:nvSpPr>
          <p:cNvPr id="27" name="标题 1"/>
          <p:cNvSpPr txBox="1">
            <a:spLocks/>
          </p:cNvSpPr>
          <p:nvPr/>
        </p:nvSpPr>
        <p:spPr>
          <a:xfrm>
            <a:off x="622859" y="251454"/>
            <a:ext cx="7349376" cy="43971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tabLst/>
              <a:defRPr/>
            </a:pPr>
            <a:r>
              <a:rPr lang="zh-CN" altLang="en-US" sz="3200" noProof="0" dirty="0" smtClean="0">
                <a:solidFill>
                  <a:srgbClr val="464646"/>
                </a:solidFill>
                <a:latin typeface="Lucida Sans Unicode"/>
                <a:ea typeface="黑体" panose="02010609060101010101" pitchFamily="49" charset="-122"/>
              </a:rPr>
              <a:t>补充</a:t>
            </a:r>
            <a:r>
              <a:rPr lang="en-US" altLang="zh-CN" sz="3200" noProof="0" dirty="0" smtClean="0">
                <a:solidFill>
                  <a:srgbClr val="464646"/>
                </a:solidFill>
                <a:latin typeface="Lucida Sans Unicode"/>
                <a:ea typeface="黑体" panose="02010609060101010101" pitchFamily="49" charset="-122"/>
              </a:rPr>
              <a:t>3</a:t>
            </a:r>
            <a:endParaRPr kumimoji="0" lang="zh-CN" altLang="en-US" sz="3200" b="1" i="0" u="none" strike="noStrike" kern="1200" cap="none" spc="0" normalizeH="0" baseline="0" noProof="0" dirty="0" smtClean="0">
              <a:ln>
                <a:noFill/>
              </a:ln>
              <a:solidFill>
                <a:schemeClr val="tx1">
                  <a:lumMod val="75000"/>
                  <a:lumOff val="25000"/>
                </a:schemeClr>
              </a:solidFill>
              <a:effectLst>
                <a:outerShdw blurRad="31750" dist="25400" dir="5400000" algn="tl" rotWithShape="0">
                  <a:srgbClr val="000000">
                    <a:alpha val="25000"/>
                  </a:srgbClr>
                </a:outerShdw>
              </a:effectLst>
              <a:uLnTx/>
              <a:uFillTx/>
              <a:latin typeface="Lucida Sans Unicode"/>
              <a:ea typeface="黑体" panose="02010609060101010101" pitchFamily="49" charset="-122"/>
            </a:endParaRPr>
          </a:p>
        </p:txBody>
      </p:sp>
      <p:sp>
        <p:nvSpPr>
          <p:cNvPr id="12" name="内容占位符 2"/>
          <p:cNvSpPr txBox="1">
            <a:spLocks/>
          </p:cNvSpPr>
          <p:nvPr/>
        </p:nvSpPr>
        <p:spPr>
          <a:xfrm>
            <a:off x="445058" y="950943"/>
            <a:ext cx="11467541" cy="54879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zh-CN" altLang="en-US" sz="2200" b="1" dirty="0" smtClean="0"/>
              <a:t>把均匀沙条件推移质输沙率公式推广到非均匀沙条件</a:t>
            </a:r>
            <a:endParaRPr lang="en-US" altLang="zh-CN" sz="2200" b="1" dirty="0" smtClean="0"/>
          </a:p>
          <a:p>
            <a:pPr marL="342900" indent="-342900" algn="l">
              <a:buFont typeface="Arial" panose="020B0604020202020204" pitchFamily="34" charset="0"/>
              <a:buChar char="•"/>
            </a:pPr>
            <a:r>
              <a:rPr lang="zh-CN" altLang="en-US" sz="2200" b="1" dirty="0" smtClean="0"/>
              <a:t>当床面粒径均匀分布（粒径为</a:t>
            </a:r>
            <a:r>
              <a:rPr lang="en-US" altLang="zh-CN" sz="2200" b="1" dirty="0" smtClean="0"/>
              <a:t>d</a:t>
            </a:r>
            <a:r>
              <a:rPr lang="zh-CN" altLang="en-US" sz="2200" b="1" dirty="0" smtClean="0"/>
              <a:t>），用</a:t>
            </a:r>
            <a:r>
              <a:rPr lang="en-US" altLang="zh-CN" sz="2200" b="1" dirty="0" smtClean="0"/>
              <a:t>MPM</a:t>
            </a:r>
            <a:r>
              <a:rPr lang="zh-CN" altLang="en-US" sz="2200" b="1" dirty="0" smtClean="0"/>
              <a:t>公式计算推移质输沙率如下</a:t>
            </a:r>
            <a:endParaRPr lang="en-US" altLang="zh-CN" sz="2200" b="1" dirty="0" smtClean="0"/>
          </a:p>
          <a:p>
            <a:pPr marL="342900" indent="-342900" algn="l">
              <a:buFont typeface="Arial" panose="020B0604020202020204" pitchFamily="34" charset="0"/>
              <a:buChar char="•"/>
            </a:pPr>
            <a:endParaRPr lang="en-US" altLang="zh-CN" sz="2200" b="1" dirty="0" smtClean="0"/>
          </a:p>
          <a:p>
            <a:pPr marL="800100" lvl="1" indent="-342900" algn="l">
              <a:buFont typeface="Arial" panose="020B0604020202020204" pitchFamily="34" charset="0"/>
              <a:buChar char="•"/>
            </a:pPr>
            <a:endParaRPr lang="en-US" altLang="zh-CN" sz="1800" b="1" dirty="0" smtClean="0"/>
          </a:p>
          <a:p>
            <a:pPr marL="800100" lvl="1" indent="-342900" algn="l">
              <a:lnSpc>
                <a:spcPct val="120000"/>
              </a:lnSpc>
              <a:buFont typeface="Arial" panose="020B0604020202020204" pitchFamily="34" charset="0"/>
              <a:buChar char="•"/>
            </a:pPr>
            <a:r>
              <a:rPr lang="en-US" altLang="zh-CN" sz="1800" b="1" dirty="0" err="1" smtClean="0"/>
              <a:t>q</a:t>
            </a:r>
            <a:r>
              <a:rPr lang="en-US" altLang="zh-CN" sz="1800" b="1" baseline="-25000" dirty="0" err="1" smtClean="0"/>
              <a:t>b</a:t>
            </a:r>
            <a:r>
              <a:rPr lang="en-US" altLang="zh-CN" sz="1800" b="1" dirty="0" smtClean="0"/>
              <a:t>=</a:t>
            </a:r>
            <a:r>
              <a:rPr lang="en-US" altLang="zh-CN" sz="1800" b="1" dirty="0" err="1" smtClean="0"/>
              <a:t>huc</a:t>
            </a:r>
            <a:r>
              <a:rPr lang="en-US" altLang="zh-CN" sz="1800" b="1" baseline="-25000" dirty="0" err="1" smtClean="0"/>
              <a:t>e</a:t>
            </a:r>
            <a:r>
              <a:rPr lang="en-US" altLang="zh-CN" sz="1800" b="1" dirty="0" smtClean="0"/>
              <a:t>; </a:t>
            </a:r>
            <a:r>
              <a:rPr lang="zh-CN" altLang="en-US" sz="1800" b="1" dirty="0" smtClean="0"/>
              <a:t>平衡条件下用</a:t>
            </a:r>
            <a:r>
              <a:rPr lang="en-US" altLang="zh-CN" sz="1800" b="1" dirty="0" smtClean="0"/>
              <a:t>MPM</a:t>
            </a:r>
            <a:r>
              <a:rPr lang="zh-CN" altLang="en-US" sz="1800" b="1" dirty="0" smtClean="0"/>
              <a:t>公式计算得到的推移质体积输沙率（</a:t>
            </a:r>
            <a:r>
              <a:rPr lang="en-US" altLang="zh-CN" sz="1800" b="1" dirty="0" smtClean="0"/>
              <a:t>m</a:t>
            </a:r>
            <a:r>
              <a:rPr lang="en-US" altLang="zh-CN" sz="1800" b="1" baseline="30000" dirty="0" smtClean="0"/>
              <a:t>2</a:t>
            </a:r>
            <a:r>
              <a:rPr lang="en-US" altLang="zh-CN" sz="1800" b="1" dirty="0" smtClean="0"/>
              <a:t>/s</a:t>
            </a:r>
            <a:r>
              <a:rPr lang="zh-CN" altLang="en-US" sz="1800" b="1" dirty="0" smtClean="0"/>
              <a:t>）</a:t>
            </a:r>
            <a:r>
              <a:rPr lang="en-US" altLang="zh-CN" sz="1800" b="1" dirty="0" smtClean="0"/>
              <a:t> </a:t>
            </a:r>
          </a:p>
          <a:p>
            <a:pPr marL="800100" lvl="1" indent="-342900" algn="l">
              <a:lnSpc>
                <a:spcPct val="120000"/>
              </a:lnSpc>
              <a:buFont typeface="Arial" panose="020B0604020202020204" pitchFamily="34" charset="0"/>
              <a:buChar char="•"/>
            </a:pPr>
            <a:r>
              <a:rPr lang="zh-CN" altLang="en-US" sz="1800" b="1" dirty="0" smtClean="0"/>
              <a:t>假设渠道宽度为</a:t>
            </a:r>
            <a:r>
              <a:rPr lang="en-US" altLang="zh-CN" sz="1800" b="1" dirty="0" smtClean="0"/>
              <a:t>W</a:t>
            </a:r>
            <a:r>
              <a:rPr lang="zh-CN" altLang="en-US" sz="1800" b="1" dirty="0" smtClean="0"/>
              <a:t>，泥沙密度为       ；则整个渠道的推移质质量输沙率为：            （</a:t>
            </a:r>
            <a:r>
              <a:rPr lang="en-US" altLang="zh-CN" sz="1800" b="1" dirty="0" smtClean="0"/>
              <a:t>kg/s</a:t>
            </a:r>
            <a:r>
              <a:rPr lang="zh-CN" altLang="en-US" sz="1800" b="1" dirty="0" smtClean="0"/>
              <a:t>）</a:t>
            </a:r>
            <a:endParaRPr lang="en-US" altLang="zh-CN" sz="1800" b="1" dirty="0" smtClean="0"/>
          </a:p>
          <a:p>
            <a:pPr marL="800100" lvl="1" indent="-342900" algn="l">
              <a:lnSpc>
                <a:spcPct val="120000"/>
              </a:lnSpc>
              <a:buFont typeface="Arial" panose="020B0604020202020204" pitchFamily="34" charset="0"/>
              <a:buChar char="•"/>
            </a:pPr>
            <a:r>
              <a:rPr lang="en-US" altLang="zh-CN" sz="1800" b="1" dirty="0" smtClean="0"/>
              <a:t>R=1.65</a:t>
            </a:r>
            <a:r>
              <a:rPr lang="zh-CN" altLang="en-US" sz="1800" b="1" dirty="0" smtClean="0"/>
              <a:t>是泥沙的有效容重系数</a:t>
            </a:r>
            <a:endParaRPr lang="en-US" altLang="zh-CN" sz="1800" b="1" dirty="0" smtClean="0"/>
          </a:p>
          <a:p>
            <a:pPr marL="800100" lvl="1" indent="-342900" algn="l">
              <a:lnSpc>
                <a:spcPct val="120000"/>
              </a:lnSpc>
              <a:buFont typeface="Arial" panose="020B0604020202020204" pitchFamily="34" charset="0"/>
              <a:buChar char="•"/>
            </a:pPr>
            <a:r>
              <a:rPr lang="en-US" altLang="zh-CN" sz="1800" b="1" dirty="0" smtClean="0"/>
              <a:t>    </a:t>
            </a:r>
            <a:r>
              <a:rPr lang="zh-CN" altLang="en-US" sz="1800" b="1" dirty="0" smtClean="0"/>
              <a:t>被称为</a:t>
            </a:r>
            <a:r>
              <a:rPr lang="en-US" altLang="zh-CN" sz="1800" b="1" dirty="0" smtClean="0"/>
              <a:t>’Shields parameter’</a:t>
            </a:r>
            <a:r>
              <a:rPr lang="zh-CN" altLang="en-US" sz="1800" b="1" dirty="0" smtClean="0"/>
              <a:t>希尔兹数，计算式如右：</a:t>
            </a:r>
            <a:endParaRPr lang="en-US" altLang="zh-CN" sz="1800" b="1" dirty="0" smtClean="0"/>
          </a:p>
          <a:p>
            <a:pPr marL="800100" lvl="1" indent="-342900" algn="l">
              <a:lnSpc>
                <a:spcPct val="120000"/>
              </a:lnSpc>
              <a:buFont typeface="Arial" panose="020B0604020202020204" pitchFamily="34" charset="0"/>
              <a:buChar char="•"/>
            </a:pPr>
            <a:r>
              <a:rPr lang="en-US" altLang="zh-CN" sz="1800" b="1" dirty="0" smtClean="0"/>
              <a:t>    </a:t>
            </a:r>
            <a:r>
              <a:rPr lang="zh-CN" altLang="en-US" sz="1800" b="1" dirty="0" smtClean="0"/>
              <a:t>被称为是‘临界希尔兹数’</a:t>
            </a:r>
            <a:endParaRPr lang="en-US" altLang="zh-CN" sz="1800" b="1" dirty="0" smtClean="0"/>
          </a:p>
          <a:p>
            <a:pPr marL="342900" indent="-342900" algn="l">
              <a:buFont typeface="Arial" panose="020B0604020202020204" pitchFamily="34" charset="0"/>
              <a:buChar char="•"/>
            </a:pPr>
            <a:endParaRPr lang="en-US" altLang="zh-CN" sz="2200" b="1" dirty="0" smtClean="0"/>
          </a:p>
          <a:p>
            <a:pPr marL="342900" indent="-342900" algn="l">
              <a:buFont typeface="Arial" panose="020B0604020202020204" pitchFamily="34" charset="0"/>
              <a:buChar char="•"/>
            </a:pPr>
            <a:r>
              <a:rPr lang="zh-CN" altLang="en-US" sz="2200" b="1" dirty="0" smtClean="0"/>
              <a:t>当床面非均匀（粒径组成为</a:t>
            </a:r>
            <a:r>
              <a:rPr lang="en-US" altLang="zh-CN" sz="2200" b="1" dirty="0" err="1" smtClean="0"/>
              <a:t>dj</a:t>
            </a:r>
            <a:r>
              <a:rPr lang="en-US" altLang="zh-CN" sz="2200" b="1" dirty="0" smtClean="0"/>
              <a:t>, j=1, Ns</a:t>
            </a:r>
            <a:r>
              <a:rPr lang="zh-CN" altLang="en-US" sz="2200" b="1" dirty="0" smtClean="0"/>
              <a:t>），第</a:t>
            </a:r>
            <a:r>
              <a:rPr lang="en-US" altLang="zh-CN" sz="2200" b="1" dirty="0" smtClean="0"/>
              <a:t>j</a:t>
            </a:r>
            <a:r>
              <a:rPr lang="zh-CN" altLang="en-US" sz="2200" b="1" dirty="0" smtClean="0"/>
              <a:t>粒径组沙的输沙率会与其在床面活动层的百分比有关，因此有</a:t>
            </a:r>
            <a:endParaRPr lang="en-US" altLang="zh-CN" sz="2200" b="1" dirty="0"/>
          </a:p>
          <a:p>
            <a:pPr marL="342900" indent="-342900" algn="l">
              <a:buFont typeface="Arial" panose="020B0604020202020204" pitchFamily="34" charset="0"/>
              <a:buChar char="•"/>
            </a:pPr>
            <a:endParaRPr lang="en-US" altLang="zh-CN" sz="2200" b="1" dirty="0" smtClean="0"/>
          </a:p>
          <a:p>
            <a:pPr marL="342900" indent="-342900" algn="l">
              <a:buFont typeface="Arial" panose="020B0604020202020204" pitchFamily="34" charset="0"/>
              <a:buChar char="•"/>
            </a:pPr>
            <a:endParaRPr lang="en-US" altLang="zh-CN" sz="2200" b="1" dirty="0" smtClean="0"/>
          </a:p>
          <a:p>
            <a:pPr marL="342900" indent="-342900" algn="l">
              <a:buFont typeface="Arial" panose="020B0604020202020204" pitchFamily="34" charset="0"/>
              <a:buChar char="•"/>
            </a:pPr>
            <a:endParaRPr lang="en-US" altLang="zh-CN" sz="2200" b="1" dirty="0" smtClean="0"/>
          </a:p>
        </p:txBody>
      </p:sp>
      <p:graphicFrame>
        <p:nvGraphicFramePr>
          <p:cNvPr id="6" name="对象 5"/>
          <p:cNvGraphicFramePr>
            <a:graphicFrameLocks noChangeAspect="1"/>
          </p:cNvGraphicFramePr>
          <p:nvPr>
            <p:extLst>
              <p:ext uri="{D42A27DB-BD31-4B8C-83A1-F6EECF244321}">
                <p14:modId xmlns:p14="http://schemas.microsoft.com/office/powerpoint/2010/main" val="3559102733"/>
              </p:ext>
            </p:extLst>
          </p:nvPr>
        </p:nvGraphicFramePr>
        <p:xfrm>
          <a:off x="3600450" y="1852613"/>
          <a:ext cx="3213100" cy="482600"/>
        </p:xfrm>
        <a:graphic>
          <a:graphicData uri="http://schemas.openxmlformats.org/presentationml/2006/ole">
            <mc:AlternateContent xmlns:mc="http://schemas.openxmlformats.org/markup-compatibility/2006">
              <mc:Choice xmlns:v="urn:schemas-microsoft-com:vml" Requires="v">
                <p:oleObj spid="_x0000_s39951" name="公式" r:id="rId5" imgW="3213000" imgH="482400" progId="Equation.3">
                  <p:embed/>
                </p:oleObj>
              </mc:Choice>
              <mc:Fallback>
                <p:oleObj name="公式" r:id="rId5" imgW="3213000" imgH="482400" progId="Equation.3">
                  <p:embed/>
                  <p:pic>
                    <p:nvPicPr>
                      <p:cNvPr id="0" name=""/>
                      <p:cNvPicPr/>
                      <p:nvPr/>
                    </p:nvPicPr>
                    <p:blipFill>
                      <a:blip r:embed="rId6"/>
                      <a:stretch>
                        <a:fillRect/>
                      </a:stretch>
                    </p:blipFill>
                    <p:spPr>
                      <a:xfrm>
                        <a:off x="3600450" y="1852613"/>
                        <a:ext cx="3213100" cy="48260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648070166"/>
              </p:ext>
            </p:extLst>
          </p:nvPr>
        </p:nvGraphicFramePr>
        <p:xfrm>
          <a:off x="4546600" y="2868613"/>
          <a:ext cx="342900" cy="419100"/>
        </p:xfrm>
        <a:graphic>
          <a:graphicData uri="http://schemas.openxmlformats.org/presentationml/2006/ole">
            <mc:AlternateContent xmlns:mc="http://schemas.openxmlformats.org/markup-compatibility/2006">
              <mc:Choice xmlns:v="urn:schemas-microsoft-com:vml" Requires="v">
                <p:oleObj spid="_x0000_s39952" name="公式" r:id="rId7" imgW="342720" imgH="419040" progId="Equation.3">
                  <p:embed/>
                </p:oleObj>
              </mc:Choice>
              <mc:Fallback>
                <p:oleObj name="公式" r:id="rId7" imgW="342720" imgH="419040" progId="Equation.3">
                  <p:embed/>
                  <p:pic>
                    <p:nvPicPr>
                      <p:cNvPr id="0" name=""/>
                      <p:cNvPicPr/>
                      <p:nvPr/>
                    </p:nvPicPr>
                    <p:blipFill>
                      <a:blip r:embed="rId8"/>
                      <a:stretch>
                        <a:fillRect/>
                      </a:stretch>
                    </p:blipFill>
                    <p:spPr>
                      <a:xfrm>
                        <a:off x="4546600" y="2868613"/>
                        <a:ext cx="342900" cy="41910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749344675"/>
              </p:ext>
            </p:extLst>
          </p:nvPr>
        </p:nvGraphicFramePr>
        <p:xfrm>
          <a:off x="8743950" y="2868613"/>
          <a:ext cx="812800" cy="419100"/>
        </p:xfrm>
        <a:graphic>
          <a:graphicData uri="http://schemas.openxmlformats.org/presentationml/2006/ole">
            <mc:AlternateContent xmlns:mc="http://schemas.openxmlformats.org/markup-compatibility/2006">
              <mc:Choice xmlns:v="urn:schemas-microsoft-com:vml" Requires="v">
                <p:oleObj spid="_x0000_s39953" name="公式" r:id="rId9" imgW="812520" imgH="419040" progId="Equation.3">
                  <p:embed/>
                </p:oleObj>
              </mc:Choice>
              <mc:Fallback>
                <p:oleObj name="公式" r:id="rId9" imgW="812520" imgH="419040" progId="Equation.3">
                  <p:embed/>
                  <p:pic>
                    <p:nvPicPr>
                      <p:cNvPr id="0" name=""/>
                      <p:cNvPicPr/>
                      <p:nvPr/>
                    </p:nvPicPr>
                    <p:blipFill>
                      <a:blip r:embed="rId10"/>
                      <a:stretch>
                        <a:fillRect/>
                      </a:stretch>
                    </p:blipFill>
                    <p:spPr>
                      <a:xfrm>
                        <a:off x="8743950" y="2868613"/>
                        <a:ext cx="812800" cy="419100"/>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1851924084"/>
              </p:ext>
            </p:extLst>
          </p:nvPr>
        </p:nvGraphicFramePr>
        <p:xfrm>
          <a:off x="1282700" y="3682221"/>
          <a:ext cx="215900" cy="292100"/>
        </p:xfrm>
        <a:graphic>
          <a:graphicData uri="http://schemas.openxmlformats.org/presentationml/2006/ole">
            <mc:AlternateContent xmlns:mc="http://schemas.openxmlformats.org/markup-compatibility/2006">
              <mc:Choice xmlns:v="urn:schemas-microsoft-com:vml" Requires="v">
                <p:oleObj spid="_x0000_s39954" name="公式" r:id="rId11" imgW="215640" imgH="291960" progId="Equation.3">
                  <p:embed/>
                </p:oleObj>
              </mc:Choice>
              <mc:Fallback>
                <p:oleObj name="公式" r:id="rId11" imgW="215640" imgH="291960" progId="Equation.3">
                  <p:embed/>
                  <p:pic>
                    <p:nvPicPr>
                      <p:cNvPr id="0" name=""/>
                      <p:cNvPicPr/>
                      <p:nvPr/>
                    </p:nvPicPr>
                    <p:blipFill>
                      <a:blip r:embed="rId12"/>
                      <a:stretch>
                        <a:fillRect/>
                      </a:stretch>
                    </p:blipFill>
                    <p:spPr>
                      <a:xfrm>
                        <a:off x="1282700" y="3682221"/>
                        <a:ext cx="215900" cy="292100"/>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4094757606"/>
              </p:ext>
            </p:extLst>
          </p:nvPr>
        </p:nvGraphicFramePr>
        <p:xfrm>
          <a:off x="6835585" y="3561571"/>
          <a:ext cx="2273300" cy="850900"/>
        </p:xfrm>
        <a:graphic>
          <a:graphicData uri="http://schemas.openxmlformats.org/presentationml/2006/ole">
            <mc:AlternateContent xmlns:mc="http://schemas.openxmlformats.org/markup-compatibility/2006">
              <mc:Choice xmlns:v="urn:schemas-microsoft-com:vml" Requires="v">
                <p:oleObj spid="_x0000_s39955" name="公式" r:id="rId13" imgW="2273040" imgH="850680" progId="Equation.3">
                  <p:embed/>
                </p:oleObj>
              </mc:Choice>
              <mc:Fallback>
                <p:oleObj name="公式" r:id="rId13" imgW="2273040" imgH="850680" progId="Equation.3">
                  <p:embed/>
                  <p:pic>
                    <p:nvPicPr>
                      <p:cNvPr id="0" name=""/>
                      <p:cNvPicPr/>
                      <p:nvPr/>
                    </p:nvPicPr>
                    <p:blipFill>
                      <a:blip r:embed="rId14"/>
                      <a:stretch>
                        <a:fillRect/>
                      </a:stretch>
                    </p:blipFill>
                    <p:spPr>
                      <a:xfrm>
                        <a:off x="6835585" y="3561571"/>
                        <a:ext cx="2273300" cy="850900"/>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2983221065"/>
              </p:ext>
            </p:extLst>
          </p:nvPr>
        </p:nvGraphicFramePr>
        <p:xfrm>
          <a:off x="1270000" y="4056063"/>
          <a:ext cx="279400" cy="419100"/>
        </p:xfrm>
        <a:graphic>
          <a:graphicData uri="http://schemas.openxmlformats.org/presentationml/2006/ole">
            <mc:AlternateContent xmlns:mc="http://schemas.openxmlformats.org/markup-compatibility/2006">
              <mc:Choice xmlns:v="urn:schemas-microsoft-com:vml" Requires="v">
                <p:oleObj spid="_x0000_s39956" name="公式" r:id="rId15" imgW="279360" imgH="419040" progId="Equation.3">
                  <p:embed/>
                </p:oleObj>
              </mc:Choice>
              <mc:Fallback>
                <p:oleObj name="公式" r:id="rId15" imgW="279360" imgH="419040" progId="Equation.3">
                  <p:embed/>
                  <p:pic>
                    <p:nvPicPr>
                      <p:cNvPr id="0" name=""/>
                      <p:cNvPicPr/>
                      <p:nvPr/>
                    </p:nvPicPr>
                    <p:blipFill>
                      <a:blip r:embed="rId16"/>
                      <a:stretch>
                        <a:fillRect/>
                      </a:stretch>
                    </p:blipFill>
                    <p:spPr>
                      <a:xfrm>
                        <a:off x="1270000" y="4056063"/>
                        <a:ext cx="279400" cy="419100"/>
                      </a:xfrm>
                      <a:prstGeom prst="rect">
                        <a:avLst/>
                      </a:prstGeom>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1481630186"/>
              </p:ext>
            </p:extLst>
          </p:nvPr>
        </p:nvGraphicFramePr>
        <p:xfrm>
          <a:off x="4297547" y="5580063"/>
          <a:ext cx="1562100" cy="444500"/>
        </p:xfrm>
        <a:graphic>
          <a:graphicData uri="http://schemas.openxmlformats.org/presentationml/2006/ole">
            <mc:AlternateContent xmlns:mc="http://schemas.openxmlformats.org/markup-compatibility/2006">
              <mc:Choice xmlns:v="urn:schemas-microsoft-com:vml" Requires="v">
                <p:oleObj spid="_x0000_s39957" name="公式" r:id="rId17" imgW="1562040" imgH="444240" progId="Equation.3">
                  <p:embed/>
                </p:oleObj>
              </mc:Choice>
              <mc:Fallback>
                <p:oleObj name="公式" r:id="rId17" imgW="1562040" imgH="444240" progId="Equation.3">
                  <p:embed/>
                  <p:pic>
                    <p:nvPicPr>
                      <p:cNvPr id="0" name=""/>
                      <p:cNvPicPr/>
                      <p:nvPr/>
                    </p:nvPicPr>
                    <p:blipFill>
                      <a:blip r:embed="rId18"/>
                      <a:stretch>
                        <a:fillRect/>
                      </a:stretch>
                    </p:blipFill>
                    <p:spPr>
                      <a:xfrm>
                        <a:off x="4297547" y="5580063"/>
                        <a:ext cx="1562100" cy="444500"/>
                      </a:xfrm>
                      <a:prstGeom prst="rect">
                        <a:avLst/>
                      </a:prstGeom>
                    </p:spPr>
                  </p:pic>
                </p:oleObj>
              </mc:Fallback>
            </mc:AlternateContent>
          </a:graphicData>
        </a:graphic>
      </p:graphicFrame>
    </p:spTree>
    <p:extLst>
      <p:ext uri="{BB962C8B-B14F-4D97-AF65-F5344CB8AC3E}">
        <p14:creationId xmlns:p14="http://schemas.microsoft.com/office/powerpoint/2010/main" val="3932081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Snap3.bmp"/>
          <p:cNvPicPr>
            <a:picLocks noChangeAspect="1"/>
          </p:cNvPicPr>
          <p:nvPr/>
        </p:nvPicPr>
        <p:blipFill>
          <a:blip r:embed="rId3"/>
          <a:srcRect/>
          <a:stretch>
            <a:fillRect/>
          </a:stretch>
        </p:blipFill>
        <p:spPr bwMode="auto">
          <a:xfrm>
            <a:off x="251944" y="716571"/>
            <a:ext cx="8820150" cy="200025"/>
          </a:xfrm>
          <a:prstGeom prst="rect">
            <a:avLst/>
          </a:prstGeom>
          <a:noFill/>
          <a:ln w="9525">
            <a:noFill/>
            <a:miter lim="800000"/>
            <a:headEnd/>
            <a:tailEnd/>
          </a:ln>
        </p:spPr>
      </p:pic>
      <p:sp>
        <p:nvSpPr>
          <p:cNvPr id="27" name="标题 1"/>
          <p:cNvSpPr txBox="1">
            <a:spLocks/>
          </p:cNvSpPr>
          <p:nvPr/>
        </p:nvSpPr>
        <p:spPr>
          <a:xfrm>
            <a:off x="622859" y="251454"/>
            <a:ext cx="7349376" cy="43971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tabLst/>
              <a:defRPr/>
            </a:pPr>
            <a:r>
              <a:rPr lang="zh-CN" altLang="en-US" sz="3200" noProof="0" dirty="0" smtClean="0">
                <a:solidFill>
                  <a:srgbClr val="464646"/>
                </a:solidFill>
                <a:latin typeface="Lucida Sans Unicode"/>
                <a:ea typeface="黑体" panose="02010609060101010101" pitchFamily="49" charset="-122"/>
              </a:rPr>
              <a:t>补充</a:t>
            </a:r>
            <a:r>
              <a:rPr lang="en-US" altLang="zh-CN" sz="3200" noProof="0" dirty="0" smtClean="0">
                <a:solidFill>
                  <a:srgbClr val="464646"/>
                </a:solidFill>
                <a:latin typeface="Lucida Sans Unicode"/>
                <a:ea typeface="黑体" panose="02010609060101010101" pitchFamily="49" charset="-122"/>
              </a:rPr>
              <a:t>4</a:t>
            </a:r>
            <a:endParaRPr kumimoji="0" lang="zh-CN" altLang="en-US" sz="3200" b="1" i="0" u="none" strike="noStrike" kern="1200" cap="none" spc="0" normalizeH="0" baseline="0" noProof="0" dirty="0" smtClean="0">
              <a:ln>
                <a:noFill/>
              </a:ln>
              <a:solidFill>
                <a:schemeClr val="tx1">
                  <a:lumMod val="75000"/>
                  <a:lumOff val="25000"/>
                </a:schemeClr>
              </a:solidFill>
              <a:effectLst>
                <a:outerShdw blurRad="31750" dist="25400" dir="5400000" algn="tl" rotWithShape="0">
                  <a:srgbClr val="000000">
                    <a:alpha val="25000"/>
                  </a:srgbClr>
                </a:outerShdw>
              </a:effectLst>
              <a:uLnTx/>
              <a:uFillTx/>
              <a:latin typeface="Lucida Sans Unicode"/>
              <a:ea typeface="黑体" panose="02010609060101010101" pitchFamily="49" charset="-122"/>
            </a:endParaRPr>
          </a:p>
        </p:txBody>
      </p:sp>
      <p:sp>
        <p:nvSpPr>
          <p:cNvPr id="12" name="内容占位符 2"/>
          <p:cNvSpPr txBox="1">
            <a:spLocks/>
          </p:cNvSpPr>
          <p:nvPr/>
        </p:nvSpPr>
        <p:spPr>
          <a:xfrm>
            <a:off x="445058" y="950943"/>
            <a:ext cx="11467541" cy="548795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zh-CN" altLang="en-US" sz="2200" b="1" dirty="0" smtClean="0"/>
              <a:t>我们上机实验采用的水流：恒定、均匀、垂向积分平均</a:t>
            </a:r>
            <a:endParaRPr lang="en-US" altLang="zh-CN" sz="2200" b="1" dirty="0" smtClean="0"/>
          </a:p>
          <a:p>
            <a:pPr marL="800100" lvl="1" indent="-342900" algn="l">
              <a:lnSpc>
                <a:spcPct val="100000"/>
              </a:lnSpc>
              <a:buFont typeface="Arial" panose="020B0604020202020204" pitchFamily="34" charset="0"/>
              <a:buChar char="•"/>
            </a:pPr>
            <a:r>
              <a:rPr lang="zh-CN" altLang="en-US" sz="1800" b="1" dirty="0" smtClean="0"/>
              <a:t>水深</a:t>
            </a:r>
            <a:r>
              <a:rPr lang="en-US" altLang="zh-CN" sz="1800" b="1" dirty="0" smtClean="0"/>
              <a:t>h</a:t>
            </a:r>
          </a:p>
          <a:p>
            <a:pPr marL="800100" lvl="1" indent="-342900" algn="l">
              <a:lnSpc>
                <a:spcPct val="100000"/>
              </a:lnSpc>
              <a:buFont typeface="Arial" panose="020B0604020202020204" pitchFamily="34" charset="0"/>
              <a:buChar char="•"/>
            </a:pPr>
            <a:r>
              <a:rPr lang="zh-CN" altLang="en-US" sz="1800" b="1" dirty="0"/>
              <a:t>垂</a:t>
            </a:r>
            <a:r>
              <a:rPr lang="zh-CN" altLang="en-US" sz="1800" b="1" dirty="0" smtClean="0"/>
              <a:t>向积分平均的流速</a:t>
            </a:r>
            <a:r>
              <a:rPr lang="en-US" altLang="zh-CN" sz="1800" b="1" dirty="0" smtClean="0"/>
              <a:t>u</a:t>
            </a:r>
          </a:p>
          <a:p>
            <a:pPr marL="342900" indent="-342900" algn="l">
              <a:lnSpc>
                <a:spcPct val="150000"/>
              </a:lnSpc>
              <a:buFont typeface="Arial" panose="020B0604020202020204" pitchFamily="34" charset="0"/>
              <a:buChar char="•"/>
            </a:pPr>
            <a:r>
              <a:rPr lang="zh-CN" altLang="en-US" sz="2200" b="1" dirty="0" smtClean="0"/>
              <a:t>自然条件下的水流：非恒定、非均匀、垂向变化复杂</a:t>
            </a:r>
            <a:endParaRPr lang="en-US" altLang="zh-CN" sz="2200" b="1" dirty="0" smtClean="0"/>
          </a:p>
          <a:p>
            <a:pPr marL="342900" indent="-342900" algn="l">
              <a:lnSpc>
                <a:spcPct val="150000"/>
              </a:lnSpc>
              <a:buFont typeface="Arial" panose="020B0604020202020204" pitchFamily="34" charset="0"/>
              <a:buChar char="•"/>
            </a:pPr>
            <a:endParaRPr lang="en-US" altLang="zh-CN" sz="1800" b="1" dirty="0"/>
          </a:p>
          <a:p>
            <a:pPr marL="342900" indent="-342900" algn="l">
              <a:lnSpc>
                <a:spcPct val="120000"/>
              </a:lnSpc>
              <a:buFont typeface="Arial" panose="020B0604020202020204" pitchFamily="34" charset="0"/>
              <a:buChar char="•"/>
            </a:pPr>
            <a:r>
              <a:rPr lang="zh-CN" altLang="en-US" sz="2200" b="1" dirty="0" smtClean="0"/>
              <a:t>你，通过学习流体力学、物理海洋学等课程，可自己编写程序模拟复杂水流过程！</a:t>
            </a:r>
            <a:endParaRPr lang="en-US" altLang="zh-CN" sz="2200" b="1" dirty="0" smtClean="0"/>
          </a:p>
          <a:p>
            <a:pPr marL="342900" indent="-342900" algn="l">
              <a:lnSpc>
                <a:spcPct val="120000"/>
              </a:lnSpc>
              <a:buFont typeface="Arial" panose="020B0604020202020204" pitchFamily="34" charset="0"/>
              <a:buChar char="•"/>
            </a:pPr>
            <a:r>
              <a:rPr lang="zh-CN" altLang="en-US" sz="2200" b="1" dirty="0" smtClean="0"/>
              <a:t>你，通过学习，可以找到无数的商业软件或开源代码来模拟复杂的水流过程！</a:t>
            </a:r>
            <a:endParaRPr lang="en-US" altLang="zh-CN" sz="2200" b="1" dirty="0" smtClean="0"/>
          </a:p>
          <a:p>
            <a:pPr marL="342900" indent="-342900" algn="l">
              <a:lnSpc>
                <a:spcPct val="120000"/>
              </a:lnSpc>
              <a:buFont typeface="Arial" panose="020B0604020202020204" pitchFamily="34" charset="0"/>
              <a:buChar char="•"/>
            </a:pPr>
            <a:endParaRPr lang="en-US" altLang="zh-CN" sz="2200" b="1" dirty="0" smtClean="0"/>
          </a:p>
          <a:p>
            <a:pPr marL="342900" indent="-342900" algn="l">
              <a:lnSpc>
                <a:spcPct val="120000"/>
              </a:lnSpc>
              <a:buFont typeface="Arial" panose="020B0604020202020204" pitchFamily="34" charset="0"/>
              <a:buChar char="•"/>
            </a:pPr>
            <a:r>
              <a:rPr lang="zh-CN" altLang="en-US" sz="2200" b="1" dirty="0" smtClean="0"/>
              <a:t>但你，想要预测地形和地形以下粒径组份结构的时空变化，就要用到这次上机学习的内容。</a:t>
            </a:r>
            <a:endParaRPr lang="en-US" altLang="zh-CN" sz="2200" b="1" dirty="0" smtClean="0"/>
          </a:p>
          <a:p>
            <a:pPr marL="342900" indent="-342900" algn="l">
              <a:lnSpc>
                <a:spcPct val="120000"/>
              </a:lnSpc>
              <a:buFont typeface="Arial" panose="020B0604020202020204" pitchFamily="34" charset="0"/>
              <a:buChar char="•"/>
            </a:pPr>
            <a:r>
              <a:rPr lang="zh-CN" altLang="en-US" sz="2200" b="1" dirty="0" smtClean="0"/>
              <a:t>把这次上机学习内容耦合到商业软件或开源代码里面，研究沉积地貌和沉积结构，是具有显然的创新性的。</a:t>
            </a:r>
            <a:endParaRPr lang="en-US" altLang="zh-CN" sz="2200" b="1" dirty="0" smtClean="0"/>
          </a:p>
          <a:p>
            <a:pPr marL="342900" indent="-342900" algn="l">
              <a:lnSpc>
                <a:spcPct val="120000"/>
              </a:lnSpc>
              <a:buFont typeface="Arial" panose="020B0604020202020204" pitchFamily="34" charset="0"/>
              <a:buChar char="•"/>
            </a:pPr>
            <a:endParaRPr lang="en-US" altLang="zh-CN" sz="2200" b="1" dirty="0" smtClean="0"/>
          </a:p>
        </p:txBody>
      </p:sp>
    </p:spTree>
    <p:extLst>
      <p:ext uri="{BB962C8B-B14F-4D97-AF65-F5344CB8AC3E}">
        <p14:creationId xmlns:p14="http://schemas.microsoft.com/office/powerpoint/2010/main" val="2558533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Users\Administrator\AppData\Roaming\Tencent\Users\542517650\QQ\WinTemp\RichOle\O421KG16]1YS(}AO8M6ZJ)A.png"/>
          <p:cNvPicPr>
            <a:picLocks noChangeAspect="1" noChangeArrowheads="1"/>
          </p:cNvPicPr>
          <p:nvPr/>
        </p:nvPicPr>
        <p:blipFill>
          <a:blip r:embed="rId3"/>
          <a:srcRect/>
          <a:stretch>
            <a:fillRect/>
          </a:stretch>
        </p:blipFill>
        <p:spPr bwMode="auto">
          <a:xfrm>
            <a:off x="6328412" y="87862"/>
            <a:ext cx="5789879" cy="3261919"/>
          </a:xfrm>
          <a:prstGeom prst="rect">
            <a:avLst/>
          </a:prstGeom>
          <a:noFill/>
        </p:spPr>
      </p:pic>
      <p:sp>
        <p:nvSpPr>
          <p:cNvPr id="2" name="矩形 1"/>
          <p:cNvSpPr/>
          <p:nvPr/>
        </p:nvSpPr>
        <p:spPr>
          <a:xfrm>
            <a:off x="8763754" y="461728"/>
            <a:ext cx="473440" cy="17292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箭头连接符 3"/>
          <p:cNvCxnSpPr/>
          <p:nvPr/>
        </p:nvCxnSpPr>
        <p:spPr>
          <a:xfrm>
            <a:off x="8338241" y="1320297"/>
            <a:ext cx="425513"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cxnSp>
        <p:nvCxnSpPr>
          <p:cNvPr id="11" name="直接箭头连接符 10"/>
          <p:cNvCxnSpPr/>
          <p:nvPr/>
        </p:nvCxnSpPr>
        <p:spPr>
          <a:xfrm>
            <a:off x="9160625" y="1320297"/>
            <a:ext cx="425513"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6" name="文本框 5"/>
          <p:cNvSpPr txBox="1"/>
          <p:nvPr/>
        </p:nvSpPr>
        <p:spPr>
          <a:xfrm>
            <a:off x="8155102" y="912323"/>
            <a:ext cx="362139"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进</a:t>
            </a:r>
            <a:endParaRPr lang="zh-CN" altLang="en-US" b="1"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9382893" y="912323"/>
            <a:ext cx="362139"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出</a:t>
            </a:r>
          </a:p>
        </p:txBody>
      </p:sp>
      <p:sp>
        <p:nvSpPr>
          <p:cNvPr id="8" name="文本框 7"/>
          <p:cNvSpPr txBox="1"/>
          <p:nvPr/>
        </p:nvSpPr>
        <p:spPr>
          <a:xfrm>
            <a:off x="527988" y="970269"/>
            <a:ext cx="5562424" cy="646331"/>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对于右侧红色方框所表示的控制体，控制体内</a:t>
            </a:r>
            <a:r>
              <a:rPr lang="zh-CN" altLang="en-US" dirty="0">
                <a:solidFill>
                  <a:srgbClr val="FF0000"/>
                </a:solidFill>
                <a:latin typeface="微软雅黑" panose="020B0503020204020204" pitchFamily="34" charset="-122"/>
                <a:ea typeface="微软雅黑" panose="020B0503020204020204" pitchFamily="34" charset="-122"/>
              </a:rPr>
              <a:t>动量</a:t>
            </a:r>
            <a:r>
              <a:rPr lang="zh-CN" altLang="en-US" dirty="0" smtClean="0">
                <a:latin typeface="微软雅黑" panose="020B0503020204020204" pitchFamily="34" charset="-122"/>
                <a:ea typeface="微软雅黑" panose="020B0503020204020204" pitchFamily="34" charset="-122"/>
              </a:rPr>
              <a:t>可表示为：</a:t>
            </a:r>
            <a:endParaRPr lang="zh-CN" altLang="en-US"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8769965" y="1893766"/>
            <a:ext cx="713742" cy="338554"/>
          </a:xfrm>
          <a:prstGeom prst="rect">
            <a:avLst/>
          </a:prstGeom>
          <a:noFill/>
        </p:spPr>
        <p:txBody>
          <a:bodyPr wrap="square" rtlCol="0">
            <a:spAutoFit/>
          </a:bodyPr>
          <a:lstStyle/>
          <a:p>
            <a:r>
              <a:rPr lang="el-GR" altLang="zh-CN" sz="1600" b="1" dirty="0" smtClean="0">
                <a:solidFill>
                  <a:srgbClr val="FF0000"/>
                </a:solidFill>
                <a:latin typeface="微软雅黑" panose="020B0503020204020204" pitchFamily="34" charset="-122"/>
                <a:ea typeface="微软雅黑" panose="020B0503020204020204" pitchFamily="34" charset="-122"/>
              </a:rPr>
              <a:t>Δ</a:t>
            </a:r>
            <a:r>
              <a:rPr lang="en-US" altLang="zh-CN" sz="1600" b="1" dirty="0" smtClean="0">
                <a:solidFill>
                  <a:srgbClr val="FF0000"/>
                </a:solidFill>
                <a:latin typeface="微软雅黑" panose="020B0503020204020204" pitchFamily="34" charset="-122"/>
                <a:ea typeface="微软雅黑" panose="020B0503020204020204" pitchFamily="34" charset="-122"/>
              </a:rPr>
              <a:t>x</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456658" y="2121814"/>
            <a:ext cx="5562424" cy="646331"/>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两个不同时刻，控制体内</a:t>
            </a:r>
            <a:r>
              <a:rPr lang="zh-CN" altLang="en-US" dirty="0" smtClean="0">
                <a:solidFill>
                  <a:srgbClr val="FF0000"/>
                </a:solidFill>
                <a:latin typeface="微软雅黑" panose="020B0503020204020204" pitchFamily="34" charset="-122"/>
                <a:ea typeface="微软雅黑" panose="020B0503020204020204" pitchFamily="34" charset="-122"/>
              </a:rPr>
              <a:t>水动量</a:t>
            </a:r>
            <a:r>
              <a:rPr lang="zh-CN" altLang="en-US" dirty="0" smtClean="0">
                <a:latin typeface="微软雅黑" panose="020B0503020204020204" pitchFamily="34" charset="-122"/>
                <a:ea typeface="微软雅黑" panose="020B0503020204020204" pitchFamily="34" charset="-122"/>
              </a:rPr>
              <a:t>不相等的原因就在于进出控制体的</a:t>
            </a:r>
            <a:r>
              <a:rPr lang="zh-CN" altLang="en-US" dirty="0" smtClean="0">
                <a:solidFill>
                  <a:srgbClr val="FF0000"/>
                </a:solidFill>
                <a:latin typeface="微软雅黑" panose="020B0503020204020204" pitchFamily="34" charset="-122"/>
                <a:ea typeface="微软雅黑" panose="020B0503020204020204" pitchFamily="34" charset="-122"/>
              </a:rPr>
              <a:t>动量</a:t>
            </a:r>
            <a:r>
              <a:rPr lang="zh-CN" altLang="en-US" dirty="0" smtClean="0">
                <a:latin typeface="微软雅黑" panose="020B0503020204020204" pitchFamily="34" charset="-122"/>
                <a:ea typeface="微软雅黑" panose="020B0503020204020204" pitchFamily="34" charset="-122"/>
              </a:rPr>
              <a:t>不相等或者</a:t>
            </a:r>
            <a:r>
              <a:rPr lang="zh-CN" altLang="en-US" dirty="0" smtClean="0">
                <a:solidFill>
                  <a:srgbClr val="FF0000"/>
                </a:solidFill>
                <a:latin typeface="微软雅黑" panose="020B0503020204020204" pitchFamily="34" charset="-122"/>
                <a:ea typeface="微软雅黑" panose="020B0503020204020204" pitchFamily="34" charset="-122"/>
              </a:rPr>
              <a:t>外力的作用</a:t>
            </a:r>
            <a:r>
              <a:rPr lang="zh-CN" altLang="en-US" dirty="0" smtClean="0">
                <a:latin typeface="微软雅黑" panose="020B0503020204020204" pitchFamily="34" charset="-122"/>
                <a:ea typeface="微软雅黑" panose="020B0503020204020204" pitchFamily="34" charset="-122"/>
              </a:rPr>
              <a:t>，表示为：</a:t>
            </a:r>
            <a:endParaRPr lang="zh-CN" altLang="en-US"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8582685" y="1278672"/>
            <a:ext cx="181069" cy="369332"/>
          </a:xfrm>
          <a:prstGeom prst="rect">
            <a:avLst/>
          </a:prstGeom>
          <a:noFill/>
        </p:spPr>
        <p:txBody>
          <a:bodyPr wrap="square" rtlCol="0">
            <a:spAutoFit/>
          </a:bodyPr>
          <a:lstStyle/>
          <a:p>
            <a:r>
              <a:rPr lang="en-US" altLang="zh-CN" b="1" dirty="0" smtClean="0">
                <a:latin typeface="微软雅黑" panose="020B0503020204020204" pitchFamily="34" charset="-122"/>
                <a:ea typeface="微软雅黑" panose="020B0503020204020204" pitchFamily="34" charset="-122"/>
              </a:rPr>
              <a:t>A</a:t>
            </a:r>
            <a:endParaRPr lang="zh-CN" altLang="en-US" b="1"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9070090" y="1289677"/>
            <a:ext cx="181069" cy="369332"/>
          </a:xfrm>
          <a:prstGeom prst="rect">
            <a:avLst/>
          </a:prstGeom>
          <a:noFill/>
        </p:spPr>
        <p:txBody>
          <a:bodyPr wrap="square" rtlCol="0">
            <a:spAutoFit/>
          </a:bodyPr>
          <a:lstStyle/>
          <a:p>
            <a:r>
              <a:rPr lang="en-US" altLang="zh-CN" b="1" dirty="0" smtClean="0">
                <a:latin typeface="微软雅黑" panose="020B0503020204020204" pitchFamily="34" charset="-122"/>
                <a:ea typeface="微软雅黑" panose="020B0503020204020204" pitchFamily="34" charset="-122"/>
              </a:rPr>
              <a:t>B</a:t>
            </a:r>
            <a:endParaRPr lang="zh-CN" altLang="en-US" b="1"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7" name="矩形 6"/>
              <p:cNvSpPr/>
              <p:nvPr/>
            </p:nvSpPr>
            <p:spPr>
              <a:xfrm>
                <a:off x="906518" y="1711171"/>
                <a:ext cx="2514471" cy="4011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zh-CN" altLang="en-US" sz="2000" i="1" smtClean="0">
                              <a:latin typeface="Cambria Math"/>
                            </a:rPr>
                          </m:ctrlPr>
                        </m:sSupPr>
                        <m:e>
                          <m:d>
                            <m:dPr>
                              <m:ctrlPr>
                                <a:rPr lang="zh-CN" altLang="en-US" sz="2000" i="1">
                                  <a:latin typeface="Cambria Math"/>
                                </a:rPr>
                              </m:ctrlPr>
                            </m:dPr>
                            <m:e>
                              <m:r>
                                <m:rPr>
                                  <m:sty m:val="p"/>
                                </m:rPr>
                                <a:rPr lang="el-GR" altLang="zh-CN" sz="2000" i="1" smtClean="0">
                                  <a:latin typeface="Cambria Math" panose="02040503050406030204" pitchFamily="18" charset="0"/>
                                </a:rPr>
                                <m:t>ρ</m:t>
                              </m:r>
                              <m:r>
                                <a:rPr lang="zh-CN" altLang="en-US" sz="2000" i="1">
                                  <a:latin typeface="Cambria Math" panose="02040503050406030204" pitchFamily="18" charset="0"/>
                                </a:rPr>
                                <m:t>𝛥</m:t>
                              </m:r>
                              <m:r>
                                <a:rPr lang="zh-CN" altLang="en-US" sz="2000" i="1">
                                  <a:latin typeface="Cambria Math" panose="02040503050406030204" pitchFamily="18" charset="0"/>
                                </a:rPr>
                                <m:t>𝑥</m:t>
                              </m:r>
                              <m:r>
                                <a:rPr lang="zh-CN" altLang="en-US" sz="2000" i="0">
                                  <a:latin typeface="Cambria Math" panose="02040503050406030204" pitchFamily="18" charset="0"/>
                                </a:rPr>
                                <m:t>⋅</m:t>
                              </m:r>
                              <m:r>
                                <a:rPr lang="zh-CN" altLang="en-US" sz="2000" i="1">
                                  <a:latin typeface="Cambria Math" panose="02040503050406030204" pitchFamily="18" charset="0"/>
                                </a:rPr>
                                <m:t>𝛥</m:t>
                              </m:r>
                              <m:r>
                                <a:rPr lang="zh-CN" altLang="en-US" sz="2000" i="1">
                                  <a:latin typeface="Cambria Math" panose="02040503050406030204" pitchFamily="18" charset="0"/>
                                </a:rPr>
                                <m:t>𝑦</m:t>
                              </m:r>
                              <m:r>
                                <a:rPr lang="zh-CN" altLang="en-US" sz="2000" i="0">
                                  <a:latin typeface="Cambria Math" panose="02040503050406030204" pitchFamily="18" charset="0"/>
                                </a:rPr>
                                <m:t>⋅</m:t>
                              </m:r>
                              <m:r>
                                <a:rPr lang="zh-CN" altLang="en-US" sz="2000" i="1">
                                  <a:latin typeface="Cambria Math" panose="02040503050406030204" pitchFamily="18" charset="0"/>
                                </a:rPr>
                                <m:t>h</m:t>
                              </m:r>
                              <m:r>
                                <a:rPr lang="zh-CN" altLang="en-US" sz="2000" i="0">
                                  <a:latin typeface="Cambria Math" panose="02040503050406030204" pitchFamily="18" charset="0"/>
                                </a:rPr>
                                <m:t>⋅</m:t>
                              </m:r>
                              <m:r>
                                <a:rPr lang="en-US" altLang="zh-CN" sz="2000" b="0" i="1" smtClean="0">
                                  <a:solidFill>
                                    <a:srgbClr val="FF0000"/>
                                  </a:solidFill>
                                  <a:latin typeface="Cambria Math" panose="02040503050406030204" pitchFamily="18" charset="0"/>
                                </a:rPr>
                                <m:t>𝑢</m:t>
                              </m:r>
                            </m:e>
                          </m:d>
                        </m:e>
                        <m:sup>
                          <m:r>
                            <a:rPr lang="zh-CN" altLang="en-US" sz="2000" i="1">
                              <a:latin typeface="Cambria Math" panose="02040503050406030204" pitchFamily="18" charset="0"/>
                            </a:rPr>
                            <m:t>𝑡</m:t>
                          </m:r>
                          <m:r>
                            <a:rPr lang="zh-CN" altLang="en-US" sz="2000" i="0">
                              <a:latin typeface="Cambria Math" panose="02040503050406030204" pitchFamily="18" charset="0"/>
                            </a:rPr>
                            <m:t>+</m:t>
                          </m:r>
                          <m:r>
                            <a:rPr lang="zh-CN" altLang="en-US" sz="2000" i="1">
                              <a:latin typeface="Cambria Math" panose="02040503050406030204" pitchFamily="18" charset="0"/>
                            </a:rPr>
                            <m:t>𝛥</m:t>
                          </m:r>
                          <m:r>
                            <a:rPr lang="zh-CN" altLang="en-US" sz="2000" i="1">
                              <a:latin typeface="Cambria Math" panose="02040503050406030204" pitchFamily="18" charset="0"/>
                            </a:rPr>
                            <m:t>𝑡</m:t>
                          </m:r>
                        </m:sup>
                      </m:sSup>
                    </m:oMath>
                  </m:oMathPara>
                </a14:m>
                <a:endParaRPr lang="zh-CN" altLang="en-US" dirty="0">
                  <a:latin typeface="微软雅黑" panose="020B0503020204020204" pitchFamily="34" charset="-122"/>
                  <a:ea typeface="微软雅黑" panose="020B0503020204020204" pitchFamily="34" charset="-122"/>
                </a:endParaRPr>
              </a:p>
            </p:txBody>
          </p:sp>
        </mc:Choice>
        <mc:Fallback xmlns="">
          <p:sp>
            <p:nvSpPr>
              <p:cNvPr id="7" name="矩形 6"/>
              <p:cNvSpPr>
                <a:spLocks noRot="1" noChangeAspect="1" noMove="1" noResize="1" noEditPoints="1" noAdjustHandles="1" noChangeArrowheads="1" noChangeShapeType="1" noTextEdit="1"/>
              </p:cNvSpPr>
              <p:nvPr/>
            </p:nvSpPr>
            <p:spPr>
              <a:xfrm>
                <a:off x="906518" y="1711171"/>
                <a:ext cx="2514471" cy="401135"/>
              </a:xfrm>
              <a:prstGeom prst="rect">
                <a:avLst/>
              </a:prstGeom>
              <a:blipFill rotWithShape="1">
                <a:blip r:embed="rId4"/>
                <a:stretch>
                  <a:fillRect b="-1363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矩形 19"/>
              <p:cNvSpPr/>
              <p:nvPr/>
            </p:nvSpPr>
            <p:spPr>
              <a:xfrm>
                <a:off x="3505236" y="1711171"/>
                <a:ext cx="217283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zh-CN" altLang="en-US" sz="2000" i="1" smtClean="0">
                              <a:latin typeface="Cambria Math"/>
                            </a:rPr>
                          </m:ctrlPr>
                        </m:sSupPr>
                        <m:e>
                          <m:d>
                            <m:dPr>
                              <m:ctrlPr>
                                <a:rPr lang="zh-CN" altLang="en-US" sz="2000" i="1">
                                  <a:latin typeface="Cambria Math"/>
                                </a:rPr>
                              </m:ctrlPr>
                            </m:dPr>
                            <m:e>
                              <m:r>
                                <m:rPr>
                                  <m:sty m:val="p"/>
                                </m:rPr>
                                <a:rPr lang="el-GR" altLang="zh-CN" sz="2000" i="1">
                                  <a:latin typeface="Cambria Math" panose="02040503050406030204" pitchFamily="18" charset="0"/>
                                </a:rPr>
                                <m:t>ρ</m:t>
                              </m:r>
                              <m:r>
                                <a:rPr lang="zh-CN" altLang="en-US" sz="2000" i="1">
                                  <a:latin typeface="Cambria Math" panose="02040503050406030204" pitchFamily="18" charset="0"/>
                                </a:rPr>
                                <m:t>𝛥</m:t>
                              </m:r>
                              <m:r>
                                <a:rPr lang="zh-CN" altLang="en-US" sz="2000" i="1">
                                  <a:latin typeface="Cambria Math" panose="02040503050406030204" pitchFamily="18" charset="0"/>
                                </a:rPr>
                                <m:t>𝑥</m:t>
                              </m:r>
                              <m:r>
                                <a:rPr lang="zh-CN" altLang="en-US" sz="2000" i="0">
                                  <a:latin typeface="Cambria Math" panose="02040503050406030204" pitchFamily="18" charset="0"/>
                                </a:rPr>
                                <m:t>⋅</m:t>
                              </m:r>
                              <m:r>
                                <a:rPr lang="zh-CN" altLang="en-US" sz="2000" i="1">
                                  <a:latin typeface="Cambria Math" panose="02040503050406030204" pitchFamily="18" charset="0"/>
                                </a:rPr>
                                <m:t>𝛥</m:t>
                              </m:r>
                              <m:r>
                                <a:rPr lang="zh-CN" altLang="en-US" sz="2000" i="1">
                                  <a:latin typeface="Cambria Math" panose="02040503050406030204" pitchFamily="18" charset="0"/>
                                </a:rPr>
                                <m:t>𝑦</m:t>
                              </m:r>
                              <m:r>
                                <a:rPr lang="zh-CN" altLang="en-US" sz="2000" i="0">
                                  <a:latin typeface="Cambria Math" panose="02040503050406030204" pitchFamily="18" charset="0"/>
                                </a:rPr>
                                <m:t>⋅</m:t>
                              </m:r>
                              <m:r>
                                <a:rPr lang="zh-CN" altLang="en-US" sz="2000" i="1">
                                  <a:latin typeface="Cambria Math" panose="02040503050406030204" pitchFamily="18" charset="0"/>
                                </a:rPr>
                                <m:t>h</m:t>
                              </m:r>
                              <m:r>
                                <a:rPr lang="zh-CN" altLang="en-US" sz="2000" i="0">
                                  <a:latin typeface="Cambria Math" panose="02040503050406030204" pitchFamily="18" charset="0"/>
                                </a:rPr>
                                <m:t>⋅</m:t>
                              </m:r>
                              <m:r>
                                <a:rPr lang="en-US" altLang="zh-CN" sz="2000" b="0" i="1" smtClean="0">
                                  <a:solidFill>
                                    <a:srgbClr val="FF0000"/>
                                  </a:solidFill>
                                  <a:latin typeface="Cambria Math" panose="02040503050406030204" pitchFamily="18" charset="0"/>
                                </a:rPr>
                                <m:t>𝑢</m:t>
                              </m:r>
                            </m:e>
                          </m:d>
                        </m:e>
                        <m:sup>
                          <m:r>
                            <a:rPr lang="zh-CN" altLang="en-US" sz="2000" i="1">
                              <a:latin typeface="Cambria Math" panose="02040503050406030204" pitchFamily="18" charset="0"/>
                            </a:rPr>
                            <m:t>𝑡</m:t>
                          </m:r>
                        </m:sup>
                      </m:sSup>
                    </m:oMath>
                  </m:oMathPara>
                </a14:m>
                <a:endParaRPr lang="zh-CN" altLang="en-US" dirty="0">
                  <a:latin typeface="微软雅黑" panose="020B0503020204020204" pitchFamily="34" charset="-122"/>
                  <a:ea typeface="微软雅黑" panose="020B0503020204020204" pitchFamily="34" charset="-122"/>
                </a:endParaRPr>
              </a:p>
            </p:txBody>
          </p:sp>
        </mc:Choice>
        <mc:Fallback xmlns="">
          <p:sp>
            <p:nvSpPr>
              <p:cNvPr id="20" name="矩形 19"/>
              <p:cNvSpPr>
                <a:spLocks noRot="1" noChangeAspect="1" noMove="1" noResize="1" noEditPoints="1" noAdjustHandles="1" noChangeArrowheads="1" noChangeShapeType="1" noTextEdit="1"/>
              </p:cNvSpPr>
              <p:nvPr/>
            </p:nvSpPr>
            <p:spPr>
              <a:xfrm>
                <a:off x="3505236" y="1711171"/>
                <a:ext cx="2172839" cy="400110"/>
              </a:xfrm>
              <a:prstGeom prst="rect">
                <a:avLst/>
              </a:prstGeom>
              <a:blipFill rotWithShape="1">
                <a:blip r:embed="rId5"/>
                <a:stretch>
                  <a:fillRect b="-1538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矩形 24"/>
              <p:cNvSpPr/>
              <p:nvPr/>
            </p:nvSpPr>
            <p:spPr>
              <a:xfrm>
                <a:off x="-135248" y="2750222"/>
                <a:ext cx="5323060"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mtClean="0">
                          <a:latin typeface="Cambria Math" panose="02040503050406030204" pitchFamily="18" charset="0"/>
                        </a:rPr>
                        <m:t>左</m:t>
                      </m:r>
                      <m:r>
                        <a:rPr lang="zh-CN" altLang="en-US" i="0">
                          <a:latin typeface="Cambria Math" panose="02040503050406030204" pitchFamily="18" charset="0"/>
                        </a:rPr>
                        <m:t>侧</m:t>
                      </m:r>
                      <m:r>
                        <a:rPr lang="zh-CN" altLang="en-US" i="1" smtClean="0">
                          <a:latin typeface="Cambria Math" panose="02040503050406030204" pitchFamily="18" charset="0"/>
                        </a:rPr>
                        <m:t>动量</m:t>
                      </m:r>
                      <m:r>
                        <a:rPr lang="zh-CN" altLang="en-US" i="0">
                          <a:latin typeface="Cambria Math" panose="02040503050406030204" pitchFamily="18" charset="0"/>
                        </a:rPr>
                        <m:t>流入</m:t>
                      </m:r>
                      <m:r>
                        <a:rPr lang="zh-CN" altLang="en-US" i="0">
                          <a:latin typeface="Cambria Math" panose="02040503050406030204" pitchFamily="18" charset="0"/>
                        </a:rPr>
                        <m:t>=</m:t>
                      </m:r>
                      <m:sSub>
                        <m:sSubPr>
                          <m:ctrlPr>
                            <a:rPr lang="zh-CN" altLang="en-US" i="1">
                              <a:latin typeface="Cambria Math"/>
                            </a:rPr>
                          </m:ctrlPr>
                        </m:sSubPr>
                        <m:e>
                          <m:r>
                            <m:rPr>
                              <m:sty m:val="p"/>
                            </m:rPr>
                            <a:rPr lang="el-GR" altLang="zh-CN" i="1">
                              <a:latin typeface="Cambria Math" panose="02040503050406030204" pitchFamily="18" charset="0"/>
                            </a:rPr>
                            <m:t>ρ</m:t>
                          </m:r>
                          <m:r>
                            <a:rPr lang="zh-CN" altLang="en-US" i="1">
                              <a:latin typeface="Cambria Math" panose="02040503050406030204" pitchFamily="18" charset="0"/>
                            </a:rPr>
                            <m:t>h</m:t>
                          </m:r>
                        </m:e>
                        <m:sub>
                          <m:r>
                            <a:rPr lang="zh-CN" altLang="en-US" i="1">
                              <a:latin typeface="Cambria Math" panose="02040503050406030204" pitchFamily="18" charset="0"/>
                            </a:rPr>
                            <m:t>𝐴</m:t>
                          </m:r>
                        </m:sub>
                      </m:sSub>
                      <m:r>
                        <a:rPr lang="zh-CN" altLang="en-US" i="0">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𝑦</m:t>
                      </m:r>
                      <m:r>
                        <a:rPr lang="zh-CN" altLang="en-US" i="0">
                          <a:latin typeface="Cambria Math" panose="02040503050406030204" pitchFamily="18" charset="0"/>
                        </a:rPr>
                        <m:t>⋅</m:t>
                      </m:r>
                      <m:sSub>
                        <m:sSubPr>
                          <m:ctrlPr>
                            <a:rPr lang="zh-CN" altLang="en-US" i="1">
                              <a:latin typeface="Cambria Math"/>
                            </a:rPr>
                          </m:ctrlPr>
                        </m:sSubPr>
                        <m:e>
                          <m:r>
                            <a:rPr lang="zh-CN" altLang="en-US" i="1">
                              <a:latin typeface="Cambria Math" panose="02040503050406030204" pitchFamily="18" charset="0"/>
                            </a:rPr>
                            <m:t>𝑢</m:t>
                          </m:r>
                        </m:e>
                        <m:sub>
                          <m:r>
                            <a:rPr lang="zh-CN" altLang="en-US" i="1">
                              <a:latin typeface="Cambria Math" panose="02040503050406030204" pitchFamily="18" charset="0"/>
                            </a:rPr>
                            <m:t>𝐴</m:t>
                          </m:r>
                        </m:sub>
                      </m:sSub>
                      <m:r>
                        <a:rPr lang="zh-CN" altLang="en-US" i="0">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𝑡</m:t>
                      </m:r>
                      <m:r>
                        <a:rPr lang="zh-CN" altLang="en-US" i="0">
                          <a:latin typeface="Cambria Math" panose="02040503050406030204" pitchFamily="18" charset="0"/>
                        </a:rPr>
                        <m:t>⋅</m:t>
                      </m:r>
                      <m:sSub>
                        <m:sSubPr>
                          <m:ctrlPr>
                            <a:rPr lang="en-US" altLang="zh-CN" i="1" smtClean="0">
                              <a:solidFill>
                                <a:srgbClr val="FF0000"/>
                              </a:solidFill>
                              <a:latin typeface="Cambria Math"/>
                            </a:rPr>
                          </m:ctrlPr>
                        </m:sSubPr>
                        <m:e>
                          <m:r>
                            <a:rPr lang="en-US" altLang="zh-CN" b="0" i="1" smtClean="0">
                              <a:solidFill>
                                <a:srgbClr val="FF0000"/>
                              </a:solidFill>
                              <a:latin typeface="Cambria Math" panose="02040503050406030204" pitchFamily="18" charset="0"/>
                            </a:rPr>
                            <m:t>𝑢</m:t>
                          </m:r>
                        </m:e>
                        <m:sub>
                          <m:r>
                            <a:rPr lang="en-US" altLang="zh-CN" b="0" i="1" smtClean="0">
                              <a:solidFill>
                                <a:srgbClr val="FF0000"/>
                              </a:solidFill>
                              <a:latin typeface="Cambria Math" panose="02040503050406030204" pitchFamily="18" charset="0"/>
                            </a:rPr>
                            <m:t>𝐴</m:t>
                          </m:r>
                        </m:sub>
                      </m:sSub>
                    </m:oMath>
                  </m:oMathPara>
                </a14:m>
                <a:endParaRPr lang="zh-CN" altLang="en-US" sz="2400" dirty="0">
                  <a:solidFill>
                    <a:srgbClr val="FF0000"/>
                  </a:solidFill>
                </a:endParaRPr>
              </a:p>
            </p:txBody>
          </p:sp>
        </mc:Choice>
        <mc:Fallback xmlns="">
          <p:sp>
            <p:nvSpPr>
              <p:cNvPr id="25" name="矩形 24"/>
              <p:cNvSpPr>
                <a:spLocks noRot="1" noChangeAspect="1" noMove="1" noResize="1" noEditPoints="1" noAdjustHandles="1" noChangeArrowheads="1" noChangeShapeType="1" noTextEdit="1"/>
              </p:cNvSpPr>
              <p:nvPr/>
            </p:nvSpPr>
            <p:spPr>
              <a:xfrm>
                <a:off x="-135248" y="2750222"/>
                <a:ext cx="5323060" cy="369332"/>
              </a:xfrm>
              <a:prstGeom prst="rect">
                <a:avLst/>
              </a:prstGeom>
              <a:blipFill rotWithShape="1">
                <a:blip r:embed="rId6"/>
                <a:stretch>
                  <a:fillRect b="-114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矩形 29"/>
              <p:cNvSpPr/>
              <p:nvPr/>
            </p:nvSpPr>
            <p:spPr>
              <a:xfrm>
                <a:off x="565056" y="3088693"/>
                <a:ext cx="402110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mtClean="0">
                          <a:latin typeface="Cambria Math" panose="02040503050406030204" pitchFamily="18" charset="0"/>
                        </a:rPr>
                        <m:t>右</m:t>
                      </m:r>
                      <m:r>
                        <a:rPr lang="zh-CN" altLang="en-US" i="0">
                          <a:latin typeface="Cambria Math" panose="02040503050406030204" pitchFamily="18" charset="0"/>
                        </a:rPr>
                        <m:t>侧</m:t>
                      </m:r>
                      <m:r>
                        <a:rPr lang="zh-CN" altLang="en-US" i="1" smtClean="0">
                          <a:latin typeface="Cambria Math" panose="02040503050406030204" pitchFamily="18" charset="0"/>
                        </a:rPr>
                        <m:t>动量</m:t>
                      </m:r>
                      <m:r>
                        <a:rPr lang="zh-CN" altLang="en-US" i="0">
                          <a:latin typeface="Cambria Math" panose="02040503050406030204" pitchFamily="18" charset="0"/>
                        </a:rPr>
                        <m:t>流出</m:t>
                      </m:r>
                      <m:r>
                        <a:rPr lang="zh-CN" altLang="en-US" i="0">
                          <a:latin typeface="Cambria Math" panose="02040503050406030204" pitchFamily="18" charset="0"/>
                        </a:rPr>
                        <m:t>=</m:t>
                      </m:r>
                      <m:sSub>
                        <m:sSubPr>
                          <m:ctrlPr>
                            <a:rPr lang="zh-CN" altLang="en-US" i="1">
                              <a:latin typeface="Cambria Math"/>
                            </a:rPr>
                          </m:ctrlPr>
                        </m:sSubPr>
                        <m:e>
                          <m:r>
                            <m:rPr>
                              <m:sty m:val="p"/>
                            </m:rPr>
                            <a:rPr lang="el-GR" altLang="zh-CN" i="1">
                              <a:latin typeface="Cambria Math" panose="02040503050406030204" pitchFamily="18" charset="0"/>
                            </a:rPr>
                            <m:t>ρ</m:t>
                          </m:r>
                          <m:r>
                            <a:rPr lang="zh-CN" altLang="en-US" i="1">
                              <a:latin typeface="Cambria Math" panose="02040503050406030204" pitchFamily="18" charset="0"/>
                            </a:rPr>
                            <m:t>h</m:t>
                          </m:r>
                        </m:e>
                        <m:sub>
                          <m:r>
                            <a:rPr lang="zh-CN" altLang="en-US" i="1">
                              <a:latin typeface="Cambria Math" panose="02040503050406030204" pitchFamily="18" charset="0"/>
                            </a:rPr>
                            <m:t>𝐵</m:t>
                          </m:r>
                        </m:sub>
                      </m:sSub>
                      <m:r>
                        <a:rPr lang="zh-CN" altLang="en-US" i="0">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𝑦</m:t>
                      </m:r>
                      <m:r>
                        <a:rPr lang="zh-CN" altLang="en-US" i="0">
                          <a:latin typeface="Cambria Math" panose="02040503050406030204" pitchFamily="18" charset="0"/>
                        </a:rPr>
                        <m:t>⋅</m:t>
                      </m:r>
                      <m:sSub>
                        <m:sSubPr>
                          <m:ctrlPr>
                            <a:rPr lang="zh-CN" altLang="en-US" i="1">
                              <a:latin typeface="Cambria Math"/>
                            </a:rPr>
                          </m:ctrlPr>
                        </m:sSubPr>
                        <m:e>
                          <m:r>
                            <a:rPr lang="zh-CN" altLang="en-US" i="1">
                              <a:latin typeface="Cambria Math" panose="02040503050406030204" pitchFamily="18" charset="0"/>
                            </a:rPr>
                            <m:t>𝑢</m:t>
                          </m:r>
                        </m:e>
                        <m:sub>
                          <m:r>
                            <a:rPr lang="zh-CN" altLang="en-US" i="1">
                              <a:latin typeface="Cambria Math" panose="02040503050406030204" pitchFamily="18" charset="0"/>
                            </a:rPr>
                            <m:t>𝐵</m:t>
                          </m:r>
                        </m:sub>
                      </m:sSub>
                      <m:r>
                        <a:rPr lang="zh-CN" altLang="en-US" i="0">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𝑡</m:t>
                      </m:r>
                      <m:r>
                        <a:rPr lang="zh-CN" altLang="en-US" i="0">
                          <a:latin typeface="Cambria Math" panose="02040503050406030204" pitchFamily="18" charset="0"/>
                        </a:rPr>
                        <m:t>⋅</m:t>
                      </m:r>
                      <m:sSub>
                        <m:sSubPr>
                          <m:ctrlPr>
                            <a:rPr lang="en-US" altLang="zh-CN" i="1">
                              <a:solidFill>
                                <a:srgbClr val="FF0000"/>
                              </a:solidFill>
                              <a:latin typeface="Cambria Math"/>
                            </a:rPr>
                          </m:ctrlPr>
                        </m:sSubPr>
                        <m:e>
                          <m:r>
                            <a:rPr lang="en-US" altLang="zh-CN" b="0" i="1" smtClean="0">
                              <a:solidFill>
                                <a:srgbClr val="FF0000"/>
                              </a:solidFill>
                              <a:latin typeface="Cambria Math" panose="02040503050406030204" pitchFamily="18" charset="0"/>
                            </a:rPr>
                            <m:t>𝑢</m:t>
                          </m:r>
                        </m:e>
                        <m:sub>
                          <m:r>
                            <a:rPr lang="en-US" altLang="zh-CN" b="0" i="1" smtClean="0">
                              <a:solidFill>
                                <a:srgbClr val="FF0000"/>
                              </a:solidFill>
                              <a:latin typeface="Cambria Math" panose="02040503050406030204" pitchFamily="18" charset="0"/>
                            </a:rPr>
                            <m:t>𝐵</m:t>
                          </m:r>
                        </m:sub>
                      </m:sSub>
                    </m:oMath>
                  </m:oMathPara>
                </a14:m>
                <a:endParaRPr lang="zh-CN" altLang="en-US" dirty="0">
                  <a:solidFill>
                    <a:srgbClr val="FF0000"/>
                  </a:solidFill>
                </a:endParaRPr>
              </a:p>
            </p:txBody>
          </p:sp>
        </mc:Choice>
        <mc:Fallback xmlns="">
          <p:sp>
            <p:nvSpPr>
              <p:cNvPr id="30" name="矩形 29"/>
              <p:cNvSpPr>
                <a:spLocks noRot="1" noChangeAspect="1" noMove="1" noResize="1" noEditPoints="1" noAdjustHandles="1" noChangeArrowheads="1" noChangeShapeType="1" noTextEdit="1"/>
              </p:cNvSpPr>
              <p:nvPr/>
            </p:nvSpPr>
            <p:spPr>
              <a:xfrm>
                <a:off x="565056" y="3088693"/>
                <a:ext cx="4021101" cy="369332"/>
              </a:xfrm>
              <a:prstGeom prst="rect">
                <a:avLst/>
              </a:prstGeom>
              <a:blipFill rotWithShape="1">
                <a:blip r:embed="rId7"/>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553776" y="3427104"/>
                <a:ext cx="2849434"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a:latin typeface="Cambria Math" panose="02040503050406030204" pitchFamily="18" charset="0"/>
                        </a:rPr>
                        <m:t>左</m:t>
                      </m:r>
                      <m:r>
                        <a:rPr lang="zh-CN" altLang="en-US" i="0">
                          <a:latin typeface="Cambria Math" panose="02040503050406030204" pitchFamily="18" charset="0"/>
                        </a:rPr>
                        <m:t>侧静水压力</m:t>
                      </m:r>
                      <m:r>
                        <a:rPr lang="zh-CN" altLang="en-US" i="0">
                          <a:latin typeface="Cambria Math" panose="02040503050406030204" pitchFamily="18" charset="0"/>
                        </a:rPr>
                        <m:t>=</m:t>
                      </m:r>
                      <m:f>
                        <m:fPr>
                          <m:ctrlPr>
                            <a:rPr lang="zh-CN" altLang="en-US" i="1">
                              <a:latin typeface="Cambria Math"/>
                            </a:rPr>
                          </m:ctrlPr>
                        </m:fPr>
                        <m:num>
                          <m:r>
                            <a:rPr lang="zh-CN" altLang="en-US" i="0">
                              <a:latin typeface="Cambria Math" panose="02040503050406030204" pitchFamily="18" charset="0"/>
                            </a:rPr>
                            <m:t>1</m:t>
                          </m:r>
                        </m:num>
                        <m:den>
                          <m:r>
                            <a:rPr lang="zh-CN" altLang="en-US" i="0">
                              <a:latin typeface="Cambria Math" panose="02040503050406030204" pitchFamily="18" charset="0"/>
                            </a:rPr>
                            <m:t>2</m:t>
                          </m:r>
                        </m:den>
                      </m:f>
                      <m:r>
                        <a:rPr lang="zh-CN" altLang="en-US" i="1">
                          <a:latin typeface="Cambria Math" panose="02040503050406030204" pitchFamily="18" charset="0"/>
                        </a:rPr>
                        <m:t>𝜌</m:t>
                      </m:r>
                      <m:r>
                        <a:rPr lang="zh-CN" altLang="en-US" i="1">
                          <a:latin typeface="Cambria Math" panose="02040503050406030204" pitchFamily="18" charset="0"/>
                        </a:rPr>
                        <m:t>𝑔</m:t>
                      </m:r>
                      <m:r>
                        <a:rPr lang="zh-CN" altLang="en-US" i="1">
                          <a:latin typeface="Cambria Math" panose="02040503050406030204" pitchFamily="18" charset="0"/>
                        </a:rPr>
                        <m:t>𝛥</m:t>
                      </m:r>
                      <m:r>
                        <a:rPr lang="zh-CN" altLang="en-US" i="1">
                          <a:latin typeface="Cambria Math" panose="02040503050406030204" pitchFamily="18" charset="0"/>
                        </a:rPr>
                        <m:t>𝑡</m:t>
                      </m:r>
                      <m:sSubSup>
                        <m:sSubSupPr>
                          <m:ctrlPr>
                            <a:rPr lang="zh-CN" altLang="en-US" i="1">
                              <a:latin typeface="Cambria Math"/>
                            </a:rPr>
                          </m:ctrlPr>
                        </m:sSubSupPr>
                        <m:e>
                          <m:r>
                            <a:rPr lang="zh-CN" altLang="en-US" i="1">
                              <a:latin typeface="Cambria Math" panose="02040503050406030204" pitchFamily="18" charset="0"/>
                            </a:rPr>
                            <m:t>h</m:t>
                          </m:r>
                        </m:e>
                        <m:sub>
                          <m:r>
                            <a:rPr lang="zh-CN" altLang="en-US" i="1">
                              <a:latin typeface="Cambria Math" panose="02040503050406030204" pitchFamily="18" charset="0"/>
                            </a:rPr>
                            <m:t>𝐴</m:t>
                          </m:r>
                        </m:sub>
                        <m:sup>
                          <m:r>
                            <a:rPr lang="zh-CN" altLang="en-US" i="0">
                              <a:latin typeface="Cambria Math" panose="02040503050406030204" pitchFamily="18" charset="0"/>
                            </a:rPr>
                            <m:t>2</m:t>
                          </m:r>
                        </m:sup>
                      </m:sSubSup>
                    </m:oMath>
                  </m:oMathPara>
                </a14:m>
                <a:endParaRPr lang="zh-CN" altLang="en-US" dirty="0"/>
              </a:p>
            </p:txBody>
          </p:sp>
        </mc:Choice>
        <mc:Fallback xmlns="">
          <p:sp>
            <p:nvSpPr>
              <p:cNvPr id="3" name="矩形 2"/>
              <p:cNvSpPr>
                <a:spLocks noRot="1" noChangeAspect="1" noMove="1" noResize="1" noEditPoints="1" noAdjustHandles="1" noChangeArrowheads="1" noChangeShapeType="1" noTextEdit="1"/>
              </p:cNvSpPr>
              <p:nvPr/>
            </p:nvSpPr>
            <p:spPr>
              <a:xfrm>
                <a:off x="553776" y="3427104"/>
                <a:ext cx="2849434" cy="610936"/>
              </a:xfrm>
              <a:prstGeom prst="rect">
                <a:avLst/>
              </a:prstGeom>
              <a:blipFill rotWithShape="1">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矩形 15"/>
              <p:cNvSpPr/>
              <p:nvPr/>
            </p:nvSpPr>
            <p:spPr>
              <a:xfrm>
                <a:off x="553776" y="3911997"/>
                <a:ext cx="2865336"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a:latin typeface="Cambria Math" panose="02040503050406030204" pitchFamily="18" charset="0"/>
                        </a:rPr>
                        <m:t>右</m:t>
                      </m:r>
                      <m:r>
                        <a:rPr lang="zh-CN" altLang="en-US" i="0">
                          <a:latin typeface="Cambria Math" panose="02040503050406030204" pitchFamily="18" charset="0"/>
                        </a:rPr>
                        <m:t>侧静水压力</m:t>
                      </m:r>
                      <m:r>
                        <a:rPr lang="zh-CN" altLang="en-US" i="0">
                          <a:latin typeface="Cambria Math" panose="02040503050406030204" pitchFamily="18" charset="0"/>
                        </a:rPr>
                        <m:t>=</m:t>
                      </m:r>
                      <m:f>
                        <m:fPr>
                          <m:ctrlPr>
                            <a:rPr lang="zh-CN" altLang="en-US" i="1">
                              <a:latin typeface="Cambria Math"/>
                            </a:rPr>
                          </m:ctrlPr>
                        </m:fPr>
                        <m:num>
                          <m:r>
                            <a:rPr lang="zh-CN" altLang="en-US" i="0">
                              <a:latin typeface="Cambria Math" panose="02040503050406030204" pitchFamily="18" charset="0"/>
                            </a:rPr>
                            <m:t>1</m:t>
                          </m:r>
                        </m:num>
                        <m:den>
                          <m:r>
                            <a:rPr lang="zh-CN" altLang="en-US" i="0">
                              <a:latin typeface="Cambria Math" panose="02040503050406030204" pitchFamily="18" charset="0"/>
                            </a:rPr>
                            <m:t>2</m:t>
                          </m:r>
                        </m:den>
                      </m:f>
                      <m:r>
                        <a:rPr lang="zh-CN" altLang="en-US" i="1">
                          <a:latin typeface="Cambria Math" panose="02040503050406030204" pitchFamily="18" charset="0"/>
                        </a:rPr>
                        <m:t>𝜌</m:t>
                      </m:r>
                      <m:r>
                        <a:rPr lang="zh-CN" altLang="en-US" i="1">
                          <a:latin typeface="Cambria Math" panose="02040503050406030204" pitchFamily="18" charset="0"/>
                        </a:rPr>
                        <m:t>𝑔</m:t>
                      </m:r>
                      <m:r>
                        <a:rPr lang="zh-CN" altLang="en-US" i="1">
                          <a:latin typeface="Cambria Math" panose="02040503050406030204" pitchFamily="18" charset="0"/>
                        </a:rPr>
                        <m:t>𝛥</m:t>
                      </m:r>
                      <m:r>
                        <a:rPr lang="zh-CN" altLang="en-US" i="1">
                          <a:latin typeface="Cambria Math" panose="02040503050406030204" pitchFamily="18" charset="0"/>
                        </a:rPr>
                        <m:t>𝑡</m:t>
                      </m:r>
                      <m:sSubSup>
                        <m:sSubSupPr>
                          <m:ctrlPr>
                            <a:rPr lang="zh-CN" altLang="en-US" i="1">
                              <a:latin typeface="Cambria Math"/>
                            </a:rPr>
                          </m:ctrlPr>
                        </m:sSubSupPr>
                        <m:e>
                          <m:r>
                            <a:rPr lang="zh-CN" altLang="en-US" i="1">
                              <a:latin typeface="Cambria Math" panose="02040503050406030204" pitchFamily="18" charset="0"/>
                            </a:rPr>
                            <m:t>h</m:t>
                          </m:r>
                        </m:e>
                        <m:sub>
                          <m:r>
                            <a:rPr lang="zh-CN" altLang="en-US" i="1">
                              <a:latin typeface="Cambria Math" panose="02040503050406030204" pitchFamily="18" charset="0"/>
                            </a:rPr>
                            <m:t>𝐵</m:t>
                          </m:r>
                        </m:sub>
                        <m:sup>
                          <m:r>
                            <a:rPr lang="zh-CN" altLang="en-US" i="0">
                              <a:latin typeface="Cambria Math" panose="02040503050406030204" pitchFamily="18" charset="0"/>
                            </a:rPr>
                            <m:t>2</m:t>
                          </m:r>
                        </m:sup>
                      </m:sSubSup>
                    </m:oMath>
                  </m:oMathPara>
                </a14:m>
                <a:endParaRPr lang="zh-CN" altLang="en-US" dirty="0"/>
              </a:p>
            </p:txBody>
          </p:sp>
        </mc:Choice>
        <mc:Fallback xmlns="">
          <p:sp>
            <p:nvSpPr>
              <p:cNvPr id="16" name="矩形 15"/>
              <p:cNvSpPr>
                <a:spLocks noRot="1" noChangeAspect="1" noMove="1" noResize="1" noEditPoints="1" noAdjustHandles="1" noChangeArrowheads="1" noChangeShapeType="1" noTextEdit="1"/>
              </p:cNvSpPr>
              <p:nvPr/>
            </p:nvSpPr>
            <p:spPr>
              <a:xfrm>
                <a:off x="553776" y="3911997"/>
                <a:ext cx="2865336" cy="610936"/>
              </a:xfrm>
              <a:prstGeom prst="rect">
                <a:avLst/>
              </a:prstGeom>
              <a:blipFill rotWithShape="1">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矩形 16"/>
              <p:cNvSpPr/>
              <p:nvPr/>
            </p:nvSpPr>
            <p:spPr>
              <a:xfrm>
                <a:off x="565056" y="4458130"/>
                <a:ext cx="31028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a:latin typeface="Cambria Math" panose="02040503050406030204" pitchFamily="18" charset="0"/>
                        </a:rPr>
                        <m:t>河</m:t>
                      </m:r>
                      <m:r>
                        <a:rPr lang="zh-CN" altLang="en-US" i="0">
                          <a:latin typeface="Cambria Math" panose="02040503050406030204" pitchFamily="18" charset="0"/>
                        </a:rPr>
                        <m:t>床的阻力</m:t>
                      </m:r>
                      <m:r>
                        <a:rPr lang="zh-CN" altLang="en-US" i="0">
                          <a:latin typeface="Cambria Math" panose="02040503050406030204" pitchFamily="18" charset="0"/>
                        </a:rPr>
                        <m:t>=</m:t>
                      </m:r>
                      <m:r>
                        <a:rPr lang="zh-CN" altLang="en-US" i="1">
                          <a:latin typeface="Cambria Math" panose="02040503050406030204" pitchFamily="18" charset="0"/>
                        </a:rPr>
                        <m:t>𝜏</m:t>
                      </m:r>
                      <m:r>
                        <a:rPr lang="zh-CN" altLang="en-US" i="0">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𝑥</m:t>
                      </m:r>
                      <m:r>
                        <a:rPr lang="zh-CN" altLang="en-US" i="0">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𝑦</m:t>
                      </m:r>
                      <m:r>
                        <a:rPr lang="zh-CN" altLang="en-US" i="0">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𝑡</m:t>
                      </m:r>
                    </m:oMath>
                  </m:oMathPara>
                </a14:m>
                <a:endParaRPr lang="zh-CN" altLang="en-US" dirty="0"/>
              </a:p>
            </p:txBody>
          </p:sp>
        </mc:Choice>
        <mc:Fallback xmlns="">
          <p:sp>
            <p:nvSpPr>
              <p:cNvPr id="17" name="矩形 16"/>
              <p:cNvSpPr>
                <a:spLocks noRot="1" noChangeAspect="1" noMove="1" noResize="1" noEditPoints="1" noAdjustHandles="1" noChangeArrowheads="1" noChangeShapeType="1" noTextEdit="1"/>
              </p:cNvSpPr>
              <p:nvPr/>
            </p:nvSpPr>
            <p:spPr>
              <a:xfrm>
                <a:off x="565056" y="4458130"/>
                <a:ext cx="3102837" cy="369332"/>
              </a:xfrm>
              <a:prstGeom prst="rect">
                <a:avLst/>
              </a:prstGeom>
              <a:blipFill rotWithShape="1">
                <a:blip r:embed="rId10"/>
                <a:stretch>
                  <a:fillRect b="-1147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矩形 18"/>
              <p:cNvSpPr/>
              <p:nvPr/>
            </p:nvSpPr>
            <p:spPr>
              <a:xfrm>
                <a:off x="565056" y="4816980"/>
                <a:ext cx="2851358" cy="11980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zh-CN" altLang="en-US" i="1" smtClean="0">
                              <a:latin typeface="Cambria Math"/>
                            </a:rPr>
                          </m:ctrlPr>
                        </m:mPr>
                        <m:mr>
                          <m:e>
                            <m:eqArr>
                              <m:eqArrPr>
                                <m:ctrlPr>
                                  <a:rPr lang="zh-CN" altLang="en-US" i="1">
                                    <a:latin typeface="Cambria Math"/>
                                  </a:rPr>
                                </m:ctrlPr>
                              </m:eqArrPr>
                              <m:e>
                                <m:r>
                                  <a:rPr lang="zh-CN" altLang="en-US">
                                    <a:latin typeface="Cambria Math" panose="02040503050406030204" pitchFamily="18" charset="0"/>
                                  </a:rPr>
                                  <m:t>河</m:t>
                                </m:r>
                                <m:r>
                                  <a:rPr lang="zh-CN" altLang="en-US" i="0">
                                    <a:latin typeface="Cambria Math" panose="02040503050406030204" pitchFamily="18" charset="0"/>
                                  </a:rPr>
                                  <m:t>床坡降带来的重力分力</m:t>
                                </m:r>
                              </m:e>
                              <m:e>
                                <m:r>
                                  <a:rPr lang="zh-CN" altLang="en-US" i="0">
                                    <a:latin typeface="Cambria Math" panose="02040503050406030204" pitchFamily="18" charset="0"/>
                                  </a:rPr>
                                  <m:t>=−</m:t>
                                </m:r>
                                <m:r>
                                  <a:rPr lang="zh-CN" altLang="en-US" i="1">
                                    <a:latin typeface="Cambria Math" panose="02040503050406030204" pitchFamily="18" charset="0"/>
                                  </a:rPr>
                                  <m:t>𝜌</m:t>
                                </m:r>
                                <m:r>
                                  <a:rPr lang="zh-CN" altLang="en-US" i="1">
                                    <a:latin typeface="Cambria Math" panose="02040503050406030204" pitchFamily="18" charset="0"/>
                                  </a:rPr>
                                  <m:t>𝑔h</m:t>
                                </m:r>
                                <m:r>
                                  <a:rPr lang="zh-CN" altLang="en-US" i="0">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𝑥</m:t>
                                </m:r>
                                <m:r>
                                  <a:rPr lang="zh-CN" altLang="en-US" i="0">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𝑦</m:t>
                                </m:r>
                                <m:r>
                                  <a:rPr lang="zh-CN" altLang="en-US" i="0">
                                    <a:latin typeface="Cambria Math" panose="02040503050406030204" pitchFamily="18" charset="0"/>
                                  </a:rPr>
                                  <m:t>⋅</m:t>
                                </m:r>
                                <m:r>
                                  <m:rPr>
                                    <m:sty m:val="p"/>
                                  </m:rPr>
                                  <a:rPr lang="zh-CN" altLang="en-US" i="0">
                                    <a:latin typeface="Cambria Math" panose="02040503050406030204" pitchFamily="18" charset="0"/>
                                  </a:rPr>
                                  <m:t>sin</m:t>
                                </m:r>
                                <m:r>
                                  <a:rPr lang="zh-CN" altLang="en-US" i="1">
                                    <a:latin typeface="Cambria Math" panose="02040503050406030204" pitchFamily="18" charset="0"/>
                                  </a:rPr>
                                  <m:t>𝜃𝛥</m:t>
                                </m:r>
                                <m:r>
                                  <a:rPr lang="zh-CN" altLang="en-US" i="1">
                                    <a:latin typeface="Cambria Math" panose="02040503050406030204" pitchFamily="18" charset="0"/>
                                  </a:rPr>
                                  <m:t>𝑡</m:t>
                                </m:r>
                              </m:e>
                            </m:eqArr>
                          </m:e>
                        </m:mr>
                        <m:mr>
                          <m:e>
                            <m:r>
                              <a:rPr lang="zh-CN" altLang="en-US" i="0">
                                <a:latin typeface="Cambria Math" panose="02040503050406030204" pitchFamily="18" charset="0"/>
                              </a:rPr>
                              <m:t>=−</m:t>
                            </m:r>
                            <m:r>
                              <a:rPr lang="zh-CN" altLang="en-US" i="1">
                                <a:latin typeface="Cambria Math" panose="02040503050406030204" pitchFamily="18" charset="0"/>
                              </a:rPr>
                              <m:t>𝜌</m:t>
                            </m:r>
                            <m:r>
                              <a:rPr lang="zh-CN" altLang="en-US" i="1">
                                <a:latin typeface="Cambria Math" panose="02040503050406030204" pitchFamily="18" charset="0"/>
                              </a:rPr>
                              <m:t>𝑔h</m:t>
                            </m:r>
                            <m:r>
                              <a:rPr lang="zh-CN" altLang="en-US" i="0">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𝑥</m:t>
                            </m:r>
                            <m:r>
                              <a:rPr lang="zh-CN" altLang="en-US" i="0">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𝑦</m:t>
                            </m:r>
                            <m:r>
                              <a:rPr lang="zh-CN" altLang="en-US" i="0">
                                <a:latin typeface="Cambria Math" panose="02040503050406030204" pitchFamily="18" charset="0"/>
                              </a:rPr>
                              <m:t>⋅</m:t>
                            </m:r>
                            <m:f>
                              <m:fPr>
                                <m:ctrlPr>
                                  <a:rPr lang="zh-CN" altLang="en-US" i="1">
                                    <a:latin typeface="Cambria Math"/>
                                  </a:rPr>
                                </m:ctrlPr>
                              </m:fPr>
                              <m:num>
                                <m:r>
                                  <a:rPr lang="zh-CN" altLang="en-US" i="0">
                                    <a:latin typeface="Cambria Math" panose="02040503050406030204" pitchFamily="18" charset="0"/>
                                  </a:rPr>
                                  <m:t>𝜕</m:t>
                                </m:r>
                                <m:sSub>
                                  <m:sSubPr>
                                    <m:ctrlPr>
                                      <a:rPr lang="en-US" altLang="zh-CN" i="1" smtClean="0">
                                        <a:latin typeface="Cambria Math"/>
                                      </a:rPr>
                                    </m:ctrlPr>
                                  </m:sSubPr>
                                  <m:e>
                                    <m:r>
                                      <a:rPr lang="en-US" altLang="zh-CN" b="0" i="1" smtClean="0">
                                        <a:latin typeface="Cambria Math" panose="02040503050406030204" pitchFamily="18" charset="0"/>
                                      </a:rPr>
                                      <m:t>𝑧</m:t>
                                    </m:r>
                                  </m:e>
                                  <m:sub>
                                    <m:r>
                                      <a:rPr lang="en-US" altLang="zh-CN" b="0" i="1" smtClean="0">
                                        <a:latin typeface="Cambria Math" panose="02040503050406030204" pitchFamily="18" charset="0"/>
                                      </a:rPr>
                                      <m:t>𝑏</m:t>
                                    </m:r>
                                  </m:sub>
                                </m:sSub>
                              </m:num>
                              <m:den>
                                <m:r>
                                  <a:rPr lang="zh-CN" altLang="en-US" i="0">
                                    <a:latin typeface="Cambria Math" panose="02040503050406030204" pitchFamily="18" charset="0"/>
                                  </a:rPr>
                                  <m:t>𝜕</m:t>
                                </m:r>
                                <m:r>
                                  <a:rPr lang="zh-CN" altLang="en-US" i="1">
                                    <a:latin typeface="Cambria Math" panose="02040503050406030204" pitchFamily="18" charset="0"/>
                                  </a:rPr>
                                  <m:t>𝑥</m:t>
                                </m:r>
                              </m:den>
                            </m:f>
                            <m:r>
                              <a:rPr lang="zh-CN" altLang="en-US" i="1">
                                <a:latin typeface="Cambria Math" panose="02040503050406030204" pitchFamily="18" charset="0"/>
                              </a:rPr>
                              <m:t>𝛥</m:t>
                            </m:r>
                            <m:r>
                              <a:rPr lang="zh-CN" altLang="en-US" i="1">
                                <a:latin typeface="Cambria Math" panose="02040503050406030204" pitchFamily="18" charset="0"/>
                              </a:rPr>
                              <m:t>𝑡</m:t>
                            </m:r>
                          </m:e>
                        </m:mr>
                      </m:m>
                    </m:oMath>
                  </m:oMathPara>
                </a14:m>
                <a:endParaRPr lang="zh-CN" altLang="en-US" dirty="0"/>
              </a:p>
            </p:txBody>
          </p:sp>
        </mc:Choice>
        <mc:Fallback xmlns="">
          <p:sp>
            <p:nvSpPr>
              <p:cNvPr id="19" name="矩形 18"/>
              <p:cNvSpPr>
                <a:spLocks noRot="1" noChangeAspect="1" noMove="1" noResize="1" noEditPoints="1" noAdjustHandles="1" noChangeArrowheads="1" noChangeShapeType="1" noTextEdit="1"/>
              </p:cNvSpPr>
              <p:nvPr/>
            </p:nvSpPr>
            <p:spPr>
              <a:xfrm>
                <a:off x="565056" y="4816980"/>
                <a:ext cx="2851358" cy="1198085"/>
              </a:xfrm>
              <a:prstGeom prst="rect">
                <a:avLst/>
              </a:prstGeom>
              <a:blipFill rotWithShape="1">
                <a:blip r:embed="rId11"/>
                <a:stretch>
                  <a:fillRect/>
                </a:stretch>
              </a:blipFill>
            </p:spPr>
            <p:txBody>
              <a:bodyPr/>
              <a:lstStyle/>
              <a:p>
                <a:r>
                  <a:rPr lang="zh-CN" altLang="en-US">
                    <a:noFill/>
                  </a:rPr>
                  <a:t> </a:t>
                </a:r>
              </a:p>
            </p:txBody>
          </p:sp>
        </mc:Fallback>
      </mc:AlternateContent>
      <p:sp>
        <p:nvSpPr>
          <p:cNvPr id="22" name="直角三角形 21"/>
          <p:cNvSpPr/>
          <p:nvPr/>
        </p:nvSpPr>
        <p:spPr>
          <a:xfrm flipH="1">
            <a:off x="3882145" y="3037099"/>
            <a:ext cx="2057807" cy="841852"/>
          </a:xfrm>
          <a:prstGeom prst="rtTriangl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4" name="矩形 23"/>
              <p:cNvSpPr/>
              <p:nvPr/>
            </p:nvSpPr>
            <p:spPr>
              <a:xfrm>
                <a:off x="4347933" y="3588745"/>
                <a:ext cx="38375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𝜃</m:t>
                      </m:r>
                    </m:oMath>
                  </m:oMathPara>
                </a14:m>
                <a:endParaRPr lang="zh-CN" altLang="en-US" dirty="0"/>
              </a:p>
            </p:txBody>
          </p:sp>
        </mc:Choice>
        <mc:Fallback xmlns="">
          <p:sp>
            <p:nvSpPr>
              <p:cNvPr id="24" name="矩形 23"/>
              <p:cNvSpPr>
                <a:spLocks noRot="1" noChangeAspect="1" noMove="1" noResize="1" noEditPoints="1" noAdjustHandles="1" noChangeArrowheads="1" noChangeShapeType="1" noTextEdit="1"/>
              </p:cNvSpPr>
              <p:nvPr/>
            </p:nvSpPr>
            <p:spPr>
              <a:xfrm>
                <a:off x="4347933" y="3588745"/>
                <a:ext cx="383758" cy="369332"/>
              </a:xfrm>
              <a:prstGeom prst="rect">
                <a:avLst/>
              </a:prstGeom>
              <a:blipFill rotWithShape="1">
                <a:blip r:embed="rId12"/>
                <a:stretch>
                  <a:fillRect/>
                </a:stretch>
              </a:blipFill>
            </p:spPr>
            <p:txBody>
              <a:bodyPr/>
              <a:lstStyle/>
              <a:p>
                <a:r>
                  <a:rPr lang="zh-CN" altLang="en-US">
                    <a:noFill/>
                  </a:rPr>
                  <a:t> </a:t>
                </a:r>
              </a:p>
            </p:txBody>
          </p:sp>
        </mc:Fallback>
      </mc:AlternateContent>
      <p:sp>
        <p:nvSpPr>
          <p:cNvPr id="36" name="文本框 35"/>
          <p:cNvSpPr txBox="1"/>
          <p:nvPr/>
        </p:nvSpPr>
        <p:spPr>
          <a:xfrm>
            <a:off x="4747593" y="3878911"/>
            <a:ext cx="713742" cy="338554"/>
          </a:xfrm>
          <a:prstGeom prst="rect">
            <a:avLst/>
          </a:prstGeom>
          <a:noFill/>
        </p:spPr>
        <p:txBody>
          <a:bodyPr wrap="square" rtlCol="0">
            <a:spAutoFit/>
          </a:bodyPr>
          <a:lstStyle/>
          <a:p>
            <a:r>
              <a:rPr lang="el-GR" altLang="zh-CN" sz="1600" b="1" dirty="0" smtClean="0">
                <a:solidFill>
                  <a:srgbClr val="FF0000"/>
                </a:solidFill>
                <a:latin typeface="微软雅黑" panose="020B0503020204020204" pitchFamily="34" charset="-122"/>
                <a:ea typeface="微软雅黑" panose="020B0503020204020204" pitchFamily="34" charset="-122"/>
              </a:rPr>
              <a:t>Δ</a:t>
            </a:r>
            <a:r>
              <a:rPr lang="en-US" altLang="zh-CN" sz="1600" b="1" dirty="0" smtClean="0">
                <a:solidFill>
                  <a:srgbClr val="FF0000"/>
                </a:solidFill>
                <a:latin typeface="微软雅黑" panose="020B0503020204020204" pitchFamily="34" charset="-122"/>
                <a:ea typeface="微软雅黑" panose="020B0503020204020204" pitchFamily="34" charset="-122"/>
              </a:rPr>
              <a:t>x</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5535572" y="3346785"/>
            <a:ext cx="713742" cy="338554"/>
          </a:xfrm>
          <a:prstGeom prst="rect">
            <a:avLst/>
          </a:prstGeom>
          <a:noFill/>
        </p:spPr>
        <p:txBody>
          <a:bodyPr wrap="square" rtlCol="0">
            <a:spAutoFit/>
          </a:bodyPr>
          <a:lstStyle/>
          <a:p>
            <a:r>
              <a:rPr lang="el-GR" altLang="zh-CN" sz="1600" b="1" dirty="0" smtClean="0">
                <a:solidFill>
                  <a:srgbClr val="FF0000"/>
                </a:solidFill>
                <a:latin typeface="微软雅黑" panose="020B0503020204020204" pitchFamily="34" charset="-122"/>
                <a:ea typeface="微软雅黑" panose="020B0503020204020204" pitchFamily="34" charset="-122"/>
              </a:rPr>
              <a:t>Δ</a:t>
            </a:r>
            <a:r>
              <a:rPr lang="en-US" altLang="zh-CN" sz="1600" b="1" dirty="0" smtClean="0">
                <a:solidFill>
                  <a:srgbClr val="FF0000"/>
                </a:solidFill>
                <a:latin typeface="微软雅黑" panose="020B0503020204020204" pitchFamily="34" charset="-122"/>
                <a:ea typeface="微软雅黑" panose="020B0503020204020204" pitchFamily="34" charset="-122"/>
              </a:rPr>
              <a:t>z</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3932481" y="4288314"/>
            <a:ext cx="3071019" cy="338554"/>
          </a:xfrm>
          <a:prstGeom prst="rect">
            <a:avLst/>
          </a:prstGeom>
          <a:noFill/>
        </p:spPr>
        <p:txBody>
          <a:bodyPr wrap="square" rtlCol="0">
            <a:spAutoFit/>
          </a:bodyPr>
          <a:lstStyle/>
          <a:p>
            <a:r>
              <a:rPr lang="zh-CN" altLang="en-US" sz="1600" b="1" dirty="0" smtClean="0">
                <a:solidFill>
                  <a:srgbClr val="00B050"/>
                </a:solidFill>
                <a:latin typeface="微软雅黑" panose="020B0503020204020204" pitchFamily="34" charset="-122"/>
                <a:ea typeface="微软雅黑" panose="020B0503020204020204" pitchFamily="34" charset="-122"/>
              </a:rPr>
              <a:t>在高等数学中，有以下近似：</a:t>
            </a:r>
            <a:endParaRPr lang="zh-CN" altLang="en-US" sz="1600" b="1" dirty="0">
              <a:solidFill>
                <a:srgbClr val="00B050"/>
              </a:solidFill>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32" name="矩形 31"/>
              <p:cNvSpPr/>
              <p:nvPr/>
            </p:nvSpPr>
            <p:spPr>
              <a:xfrm>
                <a:off x="4397740" y="4664762"/>
                <a:ext cx="2051844" cy="9369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zh-CN" altLang="en-US" sz="2000" i="1" smtClean="0">
                              <a:solidFill>
                                <a:srgbClr val="00B050"/>
                              </a:solidFill>
                              <a:latin typeface="Cambria Math"/>
                            </a:rPr>
                          </m:ctrlPr>
                        </m:mPr>
                        <m:mr>
                          <m:e>
                            <m:r>
                              <m:rPr>
                                <m:sty m:val="p"/>
                              </m:rPr>
                              <a:rPr lang="zh-CN" altLang="en-US" sz="2000">
                                <a:solidFill>
                                  <a:srgbClr val="00B050"/>
                                </a:solidFill>
                                <a:latin typeface="Cambria Math" panose="02040503050406030204" pitchFamily="18" charset="0"/>
                              </a:rPr>
                              <m:t>sin</m:t>
                            </m:r>
                            <m:r>
                              <a:rPr lang="zh-CN" altLang="en-US" sz="2000" i="1">
                                <a:solidFill>
                                  <a:srgbClr val="00B050"/>
                                </a:solidFill>
                                <a:latin typeface="Cambria Math" panose="02040503050406030204" pitchFamily="18" charset="0"/>
                              </a:rPr>
                              <m:t>𝜃</m:t>
                            </m:r>
                            <m:r>
                              <a:rPr lang="zh-CN" altLang="en-US" sz="2000" i="0">
                                <a:solidFill>
                                  <a:srgbClr val="00B050"/>
                                </a:solidFill>
                                <a:latin typeface="Cambria Math" panose="02040503050406030204" pitchFamily="18" charset="0"/>
                              </a:rPr>
                              <m:t>≈</m:t>
                            </m:r>
                            <m:r>
                              <a:rPr lang="zh-CN" altLang="en-US" sz="2000" i="1">
                                <a:solidFill>
                                  <a:srgbClr val="00B050"/>
                                </a:solidFill>
                                <a:latin typeface="Cambria Math" panose="02040503050406030204" pitchFamily="18" charset="0"/>
                              </a:rPr>
                              <m:t>𝜃</m:t>
                            </m:r>
                            <m:r>
                              <a:rPr lang="zh-CN" altLang="en-US" sz="2000" i="0">
                                <a:solidFill>
                                  <a:srgbClr val="00B050"/>
                                </a:solidFill>
                                <a:latin typeface="Cambria Math" panose="02040503050406030204" pitchFamily="18" charset="0"/>
                              </a:rPr>
                              <m:t>≈</m:t>
                            </m:r>
                            <m:r>
                              <m:rPr>
                                <m:sty m:val="p"/>
                              </m:rPr>
                              <a:rPr lang="zh-CN" altLang="en-US" sz="2000" i="0">
                                <a:solidFill>
                                  <a:srgbClr val="00B050"/>
                                </a:solidFill>
                                <a:latin typeface="Cambria Math" panose="02040503050406030204" pitchFamily="18" charset="0"/>
                              </a:rPr>
                              <m:t>tan</m:t>
                            </m:r>
                            <m:r>
                              <a:rPr lang="zh-CN" altLang="en-US" sz="2000" i="1">
                                <a:solidFill>
                                  <a:srgbClr val="00B050"/>
                                </a:solidFill>
                                <a:latin typeface="Cambria Math" panose="02040503050406030204" pitchFamily="18" charset="0"/>
                              </a:rPr>
                              <m:t>𝜃</m:t>
                            </m:r>
                          </m:e>
                        </m:mr>
                        <m:mr>
                          <m:e>
                            <m:r>
                              <a:rPr lang="zh-CN" altLang="en-US" sz="2000" i="0">
                                <a:solidFill>
                                  <a:srgbClr val="00B050"/>
                                </a:solidFill>
                                <a:latin typeface="Cambria Math" panose="02040503050406030204" pitchFamily="18" charset="0"/>
                              </a:rPr>
                              <m:t>≈</m:t>
                            </m:r>
                            <m:f>
                              <m:fPr>
                                <m:ctrlPr>
                                  <a:rPr lang="zh-CN" altLang="en-US" sz="2000" i="1">
                                    <a:solidFill>
                                      <a:srgbClr val="00B050"/>
                                    </a:solidFill>
                                    <a:latin typeface="Cambria Math"/>
                                  </a:rPr>
                                </m:ctrlPr>
                              </m:fPr>
                              <m:num>
                                <m:r>
                                  <a:rPr lang="zh-CN" altLang="en-US" sz="2000" i="1">
                                    <a:solidFill>
                                      <a:srgbClr val="00B050"/>
                                    </a:solidFill>
                                    <a:latin typeface="Cambria Math" panose="02040503050406030204" pitchFamily="18" charset="0"/>
                                  </a:rPr>
                                  <m:t>𝛥</m:t>
                                </m:r>
                                <m:r>
                                  <a:rPr lang="zh-CN" altLang="en-US" sz="2000" i="1">
                                    <a:solidFill>
                                      <a:srgbClr val="00B050"/>
                                    </a:solidFill>
                                    <a:latin typeface="Cambria Math" panose="02040503050406030204" pitchFamily="18" charset="0"/>
                                  </a:rPr>
                                  <m:t>𝑧</m:t>
                                </m:r>
                              </m:num>
                              <m:den>
                                <m:r>
                                  <a:rPr lang="zh-CN" altLang="en-US" sz="2000" i="1">
                                    <a:solidFill>
                                      <a:srgbClr val="00B050"/>
                                    </a:solidFill>
                                    <a:latin typeface="Cambria Math" panose="02040503050406030204" pitchFamily="18" charset="0"/>
                                  </a:rPr>
                                  <m:t>𝛥</m:t>
                                </m:r>
                                <m:r>
                                  <a:rPr lang="zh-CN" altLang="en-US" sz="2000" i="1">
                                    <a:solidFill>
                                      <a:srgbClr val="00B050"/>
                                    </a:solidFill>
                                    <a:latin typeface="Cambria Math" panose="02040503050406030204" pitchFamily="18" charset="0"/>
                                  </a:rPr>
                                  <m:t>𝑥</m:t>
                                </m:r>
                              </m:den>
                            </m:f>
                            <m:r>
                              <a:rPr lang="zh-CN" altLang="en-US" sz="2000" i="0">
                                <a:solidFill>
                                  <a:srgbClr val="00B050"/>
                                </a:solidFill>
                                <a:latin typeface="Cambria Math" panose="02040503050406030204" pitchFamily="18" charset="0"/>
                              </a:rPr>
                              <m:t>≈</m:t>
                            </m:r>
                            <m:f>
                              <m:fPr>
                                <m:ctrlPr>
                                  <a:rPr lang="zh-CN" altLang="en-US" sz="2000" i="1">
                                    <a:solidFill>
                                      <a:srgbClr val="00B050"/>
                                    </a:solidFill>
                                    <a:latin typeface="Cambria Math"/>
                                  </a:rPr>
                                </m:ctrlPr>
                              </m:fPr>
                              <m:num>
                                <m:r>
                                  <a:rPr lang="zh-CN" altLang="en-US" sz="2000" i="0">
                                    <a:solidFill>
                                      <a:srgbClr val="00B050"/>
                                    </a:solidFill>
                                    <a:latin typeface="Cambria Math" panose="02040503050406030204" pitchFamily="18" charset="0"/>
                                  </a:rPr>
                                  <m:t>𝜕</m:t>
                                </m:r>
                                <m:r>
                                  <a:rPr lang="zh-CN" altLang="en-US" sz="2000" i="1">
                                    <a:solidFill>
                                      <a:srgbClr val="00B050"/>
                                    </a:solidFill>
                                    <a:latin typeface="Cambria Math" panose="02040503050406030204" pitchFamily="18" charset="0"/>
                                  </a:rPr>
                                  <m:t>𝑧</m:t>
                                </m:r>
                              </m:num>
                              <m:den>
                                <m:r>
                                  <a:rPr lang="zh-CN" altLang="en-US" sz="2000" i="0">
                                    <a:solidFill>
                                      <a:srgbClr val="00B050"/>
                                    </a:solidFill>
                                    <a:latin typeface="Cambria Math" panose="02040503050406030204" pitchFamily="18" charset="0"/>
                                  </a:rPr>
                                  <m:t>𝜕</m:t>
                                </m:r>
                                <m:r>
                                  <a:rPr lang="zh-CN" altLang="en-US" sz="2000" i="1">
                                    <a:solidFill>
                                      <a:srgbClr val="00B050"/>
                                    </a:solidFill>
                                    <a:latin typeface="Cambria Math" panose="02040503050406030204" pitchFamily="18" charset="0"/>
                                  </a:rPr>
                                  <m:t>𝑥</m:t>
                                </m:r>
                              </m:den>
                            </m:f>
                          </m:e>
                        </m:mr>
                      </m:m>
                    </m:oMath>
                  </m:oMathPara>
                </a14:m>
                <a:endParaRPr lang="zh-CN" altLang="en-US" dirty="0"/>
              </a:p>
            </p:txBody>
          </p:sp>
        </mc:Choice>
        <mc:Fallback xmlns="">
          <p:sp>
            <p:nvSpPr>
              <p:cNvPr id="32" name="矩形 31"/>
              <p:cNvSpPr>
                <a:spLocks noRot="1" noChangeAspect="1" noMove="1" noResize="1" noEditPoints="1" noAdjustHandles="1" noChangeArrowheads="1" noChangeShapeType="1" noTextEdit="1"/>
              </p:cNvSpPr>
              <p:nvPr/>
            </p:nvSpPr>
            <p:spPr>
              <a:xfrm>
                <a:off x="4397740" y="4664762"/>
                <a:ext cx="2051844" cy="936988"/>
              </a:xfrm>
              <a:prstGeom prst="rect">
                <a:avLst/>
              </a:prstGeom>
              <a:blipFill rotWithShape="1">
                <a:blip r:embed="rId13"/>
                <a:stretch>
                  <a:fillRect/>
                </a:stretch>
              </a:blipFill>
            </p:spPr>
            <p:txBody>
              <a:bodyPr/>
              <a:lstStyle/>
              <a:p>
                <a:r>
                  <a:rPr lang="zh-CN" altLang="en-US">
                    <a:noFill/>
                  </a:rPr>
                  <a:t> </a:t>
                </a:r>
              </a:p>
            </p:txBody>
          </p:sp>
        </mc:Fallback>
      </mc:AlternateContent>
      <p:cxnSp>
        <p:nvCxnSpPr>
          <p:cNvPr id="40" name="直接箭头连接符 39"/>
          <p:cNvCxnSpPr/>
          <p:nvPr/>
        </p:nvCxnSpPr>
        <p:spPr>
          <a:xfrm flipV="1">
            <a:off x="3044298" y="4816980"/>
            <a:ext cx="1353442" cy="72422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41" name="文本框 40"/>
          <p:cNvSpPr txBox="1"/>
          <p:nvPr/>
        </p:nvSpPr>
        <p:spPr>
          <a:xfrm>
            <a:off x="6138339" y="3417517"/>
            <a:ext cx="1241982" cy="461665"/>
          </a:xfrm>
          <a:prstGeom prst="rect">
            <a:avLst/>
          </a:prstGeom>
          <a:noFill/>
        </p:spPr>
        <p:txBody>
          <a:bodyPr wrap="square" rtlCol="0">
            <a:spAutoFit/>
          </a:bodyPr>
          <a:lstStyle/>
          <a:p>
            <a:r>
              <a:rPr lang="zh-CN" altLang="en-US" sz="2400" dirty="0" smtClean="0">
                <a:latin typeface="微软雅黑" panose="020B0503020204020204" pitchFamily="34" charset="-122"/>
                <a:ea typeface="微软雅黑" panose="020B0503020204020204" pitchFamily="34" charset="-122"/>
              </a:rPr>
              <a:t>于是</a:t>
            </a:r>
            <a:r>
              <a:rPr lang="zh-CN" altLang="en-US" dirty="0" smtClean="0"/>
              <a:t>：</a:t>
            </a:r>
            <a:endParaRPr lang="zh-CN" altLang="en-US" dirty="0"/>
          </a:p>
        </p:txBody>
      </p:sp>
      <mc:AlternateContent xmlns:mc="http://schemas.openxmlformats.org/markup-compatibility/2006" xmlns:a14="http://schemas.microsoft.com/office/drawing/2010/main">
        <mc:Choice Requires="a14">
          <p:sp>
            <p:nvSpPr>
              <p:cNvPr id="43" name="矩形 42"/>
              <p:cNvSpPr/>
              <p:nvPr/>
            </p:nvSpPr>
            <p:spPr>
              <a:xfrm>
                <a:off x="6991901" y="3427066"/>
                <a:ext cx="4279184" cy="18150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zh-CN" altLang="en-US" i="1">
                              <a:latin typeface="Cambria Math"/>
                            </a:rPr>
                          </m:ctrlPr>
                        </m:mPr>
                        <m:mr>
                          <m:e>
                            <m:sSup>
                              <m:sSupPr>
                                <m:ctrlPr>
                                  <a:rPr lang="zh-CN" altLang="en-US" i="1">
                                    <a:latin typeface="Cambria Math"/>
                                  </a:rPr>
                                </m:ctrlPr>
                              </m:sSupPr>
                              <m:e>
                                <m:d>
                                  <m:dPr>
                                    <m:ctrlPr>
                                      <a:rPr lang="zh-CN" altLang="en-US" i="1">
                                        <a:latin typeface="Cambria Math"/>
                                      </a:rPr>
                                    </m:ctrlPr>
                                  </m:dPr>
                                  <m:e>
                                    <m:r>
                                      <m:rPr>
                                        <m:sty m:val="p"/>
                                      </m:rPr>
                                      <a:rPr lang="el-GR" altLang="zh-CN" i="1">
                                        <a:latin typeface="Cambria Math" panose="02040503050406030204" pitchFamily="18" charset="0"/>
                                      </a:rPr>
                                      <m:t>ρ</m:t>
                                    </m:r>
                                    <m:r>
                                      <a:rPr lang="zh-CN" altLang="en-US" i="1">
                                        <a:latin typeface="Cambria Math" panose="02040503050406030204" pitchFamily="18" charset="0"/>
                                      </a:rPr>
                                      <m:t>𝛥</m:t>
                                    </m:r>
                                    <m:r>
                                      <a:rPr lang="zh-CN" altLang="en-US" i="1">
                                        <a:latin typeface="Cambria Math" panose="02040503050406030204" pitchFamily="18" charset="0"/>
                                      </a:rPr>
                                      <m:t>𝑥</m:t>
                                    </m:r>
                                    <m:r>
                                      <a:rPr lang="zh-CN" altLang="en-US">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𝑦</m:t>
                                    </m:r>
                                    <m:r>
                                      <a:rPr lang="zh-CN" altLang="en-US">
                                        <a:latin typeface="Cambria Math" panose="02040503050406030204" pitchFamily="18" charset="0"/>
                                      </a:rPr>
                                      <m:t>⋅</m:t>
                                    </m:r>
                                    <m:r>
                                      <a:rPr lang="zh-CN" altLang="en-US" i="1">
                                        <a:latin typeface="Cambria Math" panose="02040503050406030204" pitchFamily="18" charset="0"/>
                                      </a:rPr>
                                      <m:t>h</m:t>
                                    </m:r>
                                    <m:r>
                                      <a:rPr lang="zh-CN" altLang="en-US">
                                        <a:latin typeface="Cambria Math" panose="02040503050406030204" pitchFamily="18" charset="0"/>
                                      </a:rPr>
                                      <m:t>⋅</m:t>
                                    </m:r>
                                    <m:r>
                                      <a:rPr lang="en-US" altLang="zh-CN" i="1">
                                        <a:solidFill>
                                          <a:srgbClr val="FF0000"/>
                                        </a:solidFill>
                                        <a:latin typeface="Cambria Math" panose="02040503050406030204" pitchFamily="18" charset="0"/>
                                      </a:rPr>
                                      <m:t>𝑢</m:t>
                                    </m:r>
                                  </m:e>
                                </m:d>
                              </m:e>
                              <m:sup>
                                <m:r>
                                  <a:rPr lang="zh-CN" altLang="en-US" i="1">
                                    <a:latin typeface="Cambria Math" panose="02040503050406030204" pitchFamily="18" charset="0"/>
                                  </a:rPr>
                                  <m:t>𝑡</m:t>
                                </m:r>
                                <m:r>
                                  <a:rPr lang="zh-CN" altLang="en-US">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𝑡</m:t>
                                </m:r>
                              </m:sup>
                            </m:sSup>
                            <m:r>
                              <a:rPr lang="zh-CN" altLang="en-US" i="0">
                                <a:latin typeface="Cambria Math" panose="02040503050406030204" pitchFamily="18" charset="0"/>
                              </a:rPr>
                              <m:t>−</m:t>
                            </m:r>
                            <m:sSup>
                              <m:sSupPr>
                                <m:ctrlPr>
                                  <a:rPr lang="zh-CN" altLang="en-US" i="1">
                                    <a:latin typeface="Cambria Math"/>
                                  </a:rPr>
                                </m:ctrlPr>
                              </m:sSupPr>
                              <m:e>
                                <m:d>
                                  <m:dPr>
                                    <m:ctrlPr>
                                      <a:rPr lang="zh-CN" altLang="en-US" i="1">
                                        <a:latin typeface="Cambria Math"/>
                                      </a:rPr>
                                    </m:ctrlPr>
                                  </m:dPr>
                                  <m:e>
                                    <m:r>
                                      <m:rPr>
                                        <m:sty m:val="p"/>
                                      </m:rPr>
                                      <a:rPr lang="el-GR" altLang="zh-CN" i="1">
                                        <a:latin typeface="Cambria Math" panose="02040503050406030204" pitchFamily="18" charset="0"/>
                                      </a:rPr>
                                      <m:t>ρ</m:t>
                                    </m:r>
                                    <m:r>
                                      <a:rPr lang="zh-CN" altLang="en-US" i="1">
                                        <a:latin typeface="Cambria Math" panose="02040503050406030204" pitchFamily="18" charset="0"/>
                                      </a:rPr>
                                      <m:t>𝛥</m:t>
                                    </m:r>
                                    <m:r>
                                      <a:rPr lang="zh-CN" altLang="en-US" i="1">
                                        <a:latin typeface="Cambria Math" panose="02040503050406030204" pitchFamily="18" charset="0"/>
                                      </a:rPr>
                                      <m:t>𝑥</m:t>
                                    </m:r>
                                    <m:r>
                                      <a:rPr lang="zh-CN" altLang="en-US">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𝑦</m:t>
                                    </m:r>
                                    <m:r>
                                      <a:rPr lang="zh-CN" altLang="en-US">
                                        <a:latin typeface="Cambria Math" panose="02040503050406030204" pitchFamily="18" charset="0"/>
                                      </a:rPr>
                                      <m:t>⋅</m:t>
                                    </m:r>
                                    <m:r>
                                      <a:rPr lang="zh-CN" altLang="en-US" i="1">
                                        <a:latin typeface="Cambria Math" panose="02040503050406030204" pitchFamily="18" charset="0"/>
                                      </a:rPr>
                                      <m:t>h</m:t>
                                    </m:r>
                                    <m:r>
                                      <a:rPr lang="zh-CN" altLang="en-US">
                                        <a:latin typeface="Cambria Math" panose="02040503050406030204" pitchFamily="18" charset="0"/>
                                      </a:rPr>
                                      <m:t>⋅</m:t>
                                    </m:r>
                                    <m:r>
                                      <a:rPr lang="en-US" altLang="zh-CN" i="1">
                                        <a:solidFill>
                                          <a:srgbClr val="FF0000"/>
                                        </a:solidFill>
                                        <a:latin typeface="Cambria Math" panose="02040503050406030204" pitchFamily="18" charset="0"/>
                                      </a:rPr>
                                      <m:t>𝑢</m:t>
                                    </m:r>
                                  </m:e>
                                </m:d>
                              </m:e>
                              <m:sup>
                                <m:r>
                                  <a:rPr lang="zh-CN" altLang="en-US" i="1">
                                    <a:latin typeface="Cambria Math" panose="02040503050406030204" pitchFamily="18" charset="0"/>
                                  </a:rPr>
                                  <m:t>𝑡</m:t>
                                </m:r>
                              </m:sup>
                            </m:sSup>
                          </m:e>
                        </m:mr>
                        <m:mr>
                          <m:e>
                            <m:r>
                              <a:rPr lang="zh-CN" altLang="en-US" i="0">
                                <a:latin typeface="Cambria Math" panose="02040503050406030204" pitchFamily="18" charset="0"/>
                              </a:rPr>
                              <m:t>=</m:t>
                            </m:r>
                            <m:r>
                              <a:rPr lang="zh-CN" altLang="en-US" i="1">
                                <a:latin typeface="Cambria Math" panose="02040503050406030204" pitchFamily="18" charset="0"/>
                              </a:rPr>
                              <m:t>𝜌</m:t>
                            </m:r>
                            <m:sSub>
                              <m:sSubPr>
                                <m:ctrlPr>
                                  <a:rPr lang="zh-CN" altLang="en-US" i="1">
                                    <a:latin typeface="Cambria Math"/>
                                  </a:rPr>
                                </m:ctrlPr>
                              </m:sSubPr>
                              <m:e>
                                <m:r>
                                  <a:rPr lang="zh-CN" altLang="en-US" i="1">
                                    <a:latin typeface="Cambria Math" panose="02040503050406030204" pitchFamily="18" charset="0"/>
                                  </a:rPr>
                                  <m:t>h</m:t>
                                </m:r>
                              </m:e>
                              <m:sub>
                                <m:r>
                                  <a:rPr lang="zh-CN" altLang="en-US" i="1">
                                    <a:latin typeface="Cambria Math" panose="02040503050406030204" pitchFamily="18" charset="0"/>
                                  </a:rPr>
                                  <m:t>𝐴</m:t>
                                </m:r>
                              </m:sub>
                            </m:sSub>
                            <m:r>
                              <a:rPr lang="zh-CN" altLang="en-US" i="0">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𝑦</m:t>
                            </m:r>
                            <m:r>
                              <a:rPr lang="zh-CN" altLang="en-US" i="0">
                                <a:latin typeface="Cambria Math" panose="02040503050406030204" pitchFamily="18" charset="0"/>
                              </a:rPr>
                              <m:t>⋅</m:t>
                            </m:r>
                            <m:sSubSup>
                              <m:sSubSupPr>
                                <m:ctrlPr>
                                  <a:rPr lang="zh-CN" altLang="en-US" i="1">
                                    <a:latin typeface="Cambria Math"/>
                                  </a:rPr>
                                </m:ctrlPr>
                              </m:sSubSupPr>
                              <m:e>
                                <m:r>
                                  <a:rPr lang="zh-CN" altLang="en-US" i="1">
                                    <a:latin typeface="Cambria Math" panose="02040503050406030204" pitchFamily="18" charset="0"/>
                                  </a:rPr>
                                  <m:t>𝑢</m:t>
                                </m:r>
                              </m:e>
                              <m:sub>
                                <m:r>
                                  <a:rPr lang="zh-CN" altLang="en-US" i="1">
                                    <a:latin typeface="Cambria Math" panose="02040503050406030204" pitchFamily="18" charset="0"/>
                                  </a:rPr>
                                  <m:t>𝐴</m:t>
                                </m:r>
                              </m:sub>
                              <m:sup>
                                <m:r>
                                  <a:rPr lang="zh-CN" altLang="en-US" i="0">
                                    <a:latin typeface="Cambria Math" panose="02040503050406030204" pitchFamily="18" charset="0"/>
                                  </a:rPr>
                                  <m:t>2</m:t>
                                </m:r>
                              </m:sup>
                            </m:sSubSup>
                            <m:r>
                              <a:rPr lang="zh-CN" altLang="en-US" i="0">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i="1">
                                <a:latin typeface="Cambria Math" panose="02040503050406030204" pitchFamily="18" charset="0"/>
                              </a:rPr>
                              <m:t>𝜌</m:t>
                            </m:r>
                            <m:sSub>
                              <m:sSubPr>
                                <m:ctrlPr>
                                  <a:rPr lang="zh-CN" altLang="en-US" i="1">
                                    <a:latin typeface="Cambria Math"/>
                                  </a:rPr>
                                </m:ctrlPr>
                              </m:sSubPr>
                              <m:e>
                                <m:r>
                                  <a:rPr lang="zh-CN" altLang="en-US" i="1">
                                    <a:latin typeface="Cambria Math" panose="02040503050406030204" pitchFamily="18" charset="0"/>
                                  </a:rPr>
                                  <m:t>h</m:t>
                                </m:r>
                              </m:e>
                              <m:sub>
                                <m:r>
                                  <a:rPr lang="zh-CN" altLang="en-US" i="1">
                                    <a:latin typeface="Cambria Math" panose="02040503050406030204" pitchFamily="18" charset="0"/>
                                  </a:rPr>
                                  <m:t>𝐵</m:t>
                                </m:r>
                              </m:sub>
                            </m:sSub>
                            <m:r>
                              <a:rPr lang="zh-CN" altLang="en-US" i="0">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𝑦</m:t>
                            </m:r>
                            <m:r>
                              <a:rPr lang="zh-CN" altLang="en-US" i="0">
                                <a:latin typeface="Cambria Math" panose="02040503050406030204" pitchFamily="18" charset="0"/>
                              </a:rPr>
                              <m:t>⋅</m:t>
                            </m:r>
                            <m:sSubSup>
                              <m:sSubSupPr>
                                <m:ctrlPr>
                                  <a:rPr lang="zh-CN" altLang="en-US" i="1">
                                    <a:latin typeface="Cambria Math"/>
                                  </a:rPr>
                                </m:ctrlPr>
                              </m:sSubSupPr>
                              <m:e>
                                <m:r>
                                  <a:rPr lang="zh-CN" altLang="en-US" i="1">
                                    <a:latin typeface="Cambria Math" panose="02040503050406030204" pitchFamily="18" charset="0"/>
                                  </a:rPr>
                                  <m:t>𝑢</m:t>
                                </m:r>
                              </m:e>
                              <m:sub>
                                <m:r>
                                  <a:rPr lang="zh-CN" altLang="en-US" i="1">
                                    <a:latin typeface="Cambria Math" panose="02040503050406030204" pitchFamily="18" charset="0"/>
                                  </a:rPr>
                                  <m:t>𝐵</m:t>
                                </m:r>
                              </m:sub>
                              <m:sup>
                                <m:r>
                                  <a:rPr lang="zh-CN" altLang="en-US" i="0">
                                    <a:latin typeface="Cambria Math" panose="02040503050406030204" pitchFamily="18" charset="0"/>
                                  </a:rPr>
                                  <m:t>2</m:t>
                                </m:r>
                              </m:sup>
                            </m:sSubSup>
                            <m:r>
                              <a:rPr lang="zh-CN" altLang="en-US" i="0">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𝑡</m:t>
                            </m:r>
                          </m:e>
                        </m:mr>
                        <m:mr>
                          <m:e>
                            <m:r>
                              <a:rPr lang="zh-CN" altLang="en-US" i="0">
                                <a:latin typeface="Cambria Math" panose="02040503050406030204" pitchFamily="18" charset="0"/>
                              </a:rPr>
                              <m:t>+</m:t>
                            </m:r>
                            <m:f>
                              <m:fPr>
                                <m:ctrlPr>
                                  <a:rPr lang="zh-CN" altLang="en-US" i="1">
                                    <a:latin typeface="Cambria Math"/>
                                  </a:rPr>
                                </m:ctrlPr>
                              </m:fPr>
                              <m:num>
                                <m:r>
                                  <a:rPr lang="zh-CN" altLang="en-US" i="0">
                                    <a:latin typeface="Cambria Math" panose="02040503050406030204" pitchFamily="18" charset="0"/>
                                  </a:rPr>
                                  <m:t>1</m:t>
                                </m:r>
                              </m:num>
                              <m:den>
                                <m:r>
                                  <a:rPr lang="zh-CN" altLang="en-US" i="0">
                                    <a:latin typeface="Cambria Math" panose="02040503050406030204" pitchFamily="18" charset="0"/>
                                  </a:rPr>
                                  <m:t>2</m:t>
                                </m:r>
                              </m:den>
                            </m:f>
                            <m:r>
                              <a:rPr lang="zh-CN" altLang="en-US" i="1">
                                <a:latin typeface="Cambria Math" panose="02040503050406030204" pitchFamily="18" charset="0"/>
                              </a:rPr>
                              <m:t>𝜌</m:t>
                            </m:r>
                            <m:r>
                              <a:rPr lang="zh-CN" altLang="en-US" i="1">
                                <a:latin typeface="Cambria Math" panose="02040503050406030204" pitchFamily="18" charset="0"/>
                              </a:rPr>
                              <m:t>𝑔</m:t>
                            </m:r>
                            <m:sSubSup>
                              <m:sSubSupPr>
                                <m:ctrlPr>
                                  <a:rPr lang="zh-CN" altLang="en-US" i="1">
                                    <a:latin typeface="Cambria Math"/>
                                  </a:rPr>
                                </m:ctrlPr>
                              </m:sSubSupPr>
                              <m:e>
                                <m:r>
                                  <a:rPr lang="zh-CN" altLang="en-US" i="1">
                                    <a:latin typeface="Cambria Math" panose="02040503050406030204" pitchFamily="18" charset="0"/>
                                  </a:rPr>
                                  <m:t>𝛥</m:t>
                                </m:r>
                                <m:r>
                                  <a:rPr lang="zh-CN" altLang="en-US" i="1">
                                    <a:latin typeface="Cambria Math" panose="02040503050406030204" pitchFamily="18" charset="0"/>
                                  </a:rPr>
                                  <m:t>𝑡h</m:t>
                                </m:r>
                              </m:e>
                              <m:sub>
                                <m:r>
                                  <a:rPr lang="zh-CN" altLang="en-US" i="1">
                                    <a:latin typeface="Cambria Math" panose="02040503050406030204" pitchFamily="18" charset="0"/>
                                  </a:rPr>
                                  <m:t>𝐴</m:t>
                                </m:r>
                              </m:sub>
                              <m:sup>
                                <m:r>
                                  <a:rPr lang="zh-CN" altLang="en-US" i="0">
                                    <a:latin typeface="Cambria Math" panose="02040503050406030204" pitchFamily="18" charset="0"/>
                                  </a:rPr>
                                  <m:t>2</m:t>
                                </m:r>
                              </m:sup>
                            </m:sSubSup>
                            <m:r>
                              <a:rPr lang="zh-CN" altLang="en-US" i="0">
                                <a:latin typeface="Cambria Math" panose="02040503050406030204" pitchFamily="18" charset="0"/>
                              </a:rPr>
                              <m:t>−</m:t>
                            </m:r>
                            <m:f>
                              <m:fPr>
                                <m:ctrlPr>
                                  <a:rPr lang="zh-CN" altLang="en-US" i="1">
                                    <a:latin typeface="Cambria Math"/>
                                  </a:rPr>
                                </m:ctrlPr>
                              </m:fPr>
                              <m:num>
                                <m:r>
                                  <a:rPr lang="zh-CN" altLang="en-US" i="0">
                                    <a:latin typeface="Cambria Math" panose="02040503050406030204" pitchFamily="18" charset="0"/>
                                  </a:rPr>
                                  <m:t>1</m:t>
                                </m:r>
                              </m:num>
                              <m:den>
                                <m:r>
                                  <a:rPr lang="zh-CN" altLang="en-US" i="0">
                                    <a:latin typeface="Cambria Math" panose="02040503050406030204" pitchFamily="18" charset="0"/>
                                  </a:rPr>
                                  <m:t>2</m:t>
                                </m:r>
                              </m:den>
                            </m:f>
                            <m:r>
                              <a:rPr lang="zh-CN" altLang="en-US" i="1">
                                <a:latin typeface="Cambria Math" panose="02040503050406030204" pitchFamily="18" charset="0"/>
                              </a:rPr>
                              <m:t>𝜌</m:t>
                            </m:r>
                            <m:r>
                              <a:rPr lang="zh-CN" altLang="en-US" i="1">
                                <a:latin typeface="Cambria Math" panose="02040503050406030204" pitchFamily="18" charset="0"/>
                              </a:rPr>
                              <m:t>𝑔</m:t>
                            </m:r>
                            <m:sSubSup>
                              <m:sSubSupPr>
                                <m:ctrlPr>
                                  <a:rPr lang="zh-CN" altLang="en-US" i="1">
                                    <a:latin typeface="Cambria Math"/>
                                  </a:rPr>
                                </m:ctrlPr>
                              </m:sSubSupPr>
                              <m:e>
                                <m:r>
                                  <a:rPr lang="zh-CN" altLang="en-US" i="1">
                                    <a:latin typeface="Cambria Math" panose="02040503050406030204" pitchFamily="18" charset="0"/>
                                  </a:rPr>
                                  <m:t>𝛥</m:t>
                                </m:r>
                                <m:r>
                                  <a:rPr lang="zh-CN" altLang="en-US" i="1">
                                    <a:latin typeface="Cambria Math" panose="02040503050406030204" pitchFamily="18" charset="0"/>
                                  </a:rPr>
                                  <m:t>𝑡h</m:t>
                                </m:r>
                              </m:e>
                              <m:sub>
                                <m:r>
                                  <a:rPr lang="zh-CN" altLang="en-US" i="1">
                                    <a:latin typeface="Cambria Math" panose="02040503050406030204" pitchFamily="18" charset="0"/>
                                  </a:rPr>
                                  <m:t>𝐵</m:t>
                                </m:r>
                              </m:sub>
                              <m:sup>
                                <m:r>
                                  <a:rPr lang="zh-CN" altLang="en-US" i="0">
                                    <a:latin typeface="Cambria Math" panose="02040503050406030204" pitchFamily="18" charset="0"/>
                                  </a:rPr>
                                  <m:t>2</m:t>
                                </m:r>
                              </m:sup>
                            </m:sSubSup>
                            <m:r>
                              <a:rPr lang="zh-CN" altLang="en-US" i="0">
                                <a:latin typeface="Cambria Math" panose="02040503050406030204" pitchFamily="18" charset="0"/>
                              </a:rPr>
                              <m:t>−</m:t>
                            </m:r>
                            <m:r>
                              <a:rPr lang="zh-CN" altLang="en-US" i="1">
                                <a:latin typeface="Cambria Math" panose="02040503050406030204" pitchFamily="18" charset="0"/>
                              </a:rPr>
                              <m:t>𝜏</m:t>
                            </m:r>
                            <m:r>
                              <a:rPr lang="zh-CN" altLang="en-US" i="0">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𝑥</m:t>
                            </m:r>
                            <m:r>
                              <a:rPr lang="zh-CN" altLang="en-US" i="1">
                                <a:latin typeface="Cambria Math" panose="02040503050406030204" pitchFamily="18" charset="0"/>
                              </a:rPr>
                              <m:t>𝛥</m:t>
                            </m:r>
                            <m:r>
                              <a:rPr lang="zh-CN" altLang="en-US" i="1">
                                <a:latin typeface="Cambria Math" panose="02040503050406030204" pitchFamily="18" charset="0"/>
                              </a:rPr>
                              <m:t>𝑦</m:t>
                            </m:r>
                            <m:r>
                              <a:rPr lang="zh-CN" altLang="en-US" i="1">
                                <a:latin typeface="Cambria Math" panose="02040503050406030204" pitchFamily="18" charset="0"/>
                              </a:rPr>
                              <m:t>𝛥</m:t>
                            </m:r>
                            <m:r>
                              <a:rPr lang="zh-CN" altLang="en-US" i="1">
                                <a:latin typeface="Cambria Math" panose="02040503050406030204" pitchFamily="18" charset="0"/>
                              </a:rPr>
                              <m:t>𝑡</m:t>
                            </m:r>
                          </m:e>
                        </m:mr>
                        <m:mr>
                          <m:e>
                            <m:r>
                              <a:rPr lang="zh-CN" altLang="en-US" i="0">
                                <a:latin typeface="Cambria Math" panose="02040503050406030204" pitchFamily="18" charset="0"/>
                              </a:rPr>
                              <m:t>−</m:t>
                            </m:r>
                            <m:r>
                              <a:rPr lang="zh-CN" altLang="en-US" i="1">
                                <a:latin typeface="Cambria Math" panose="02040503050406030204" pitchFamily="18" charset="0"/>
                              </a:rPr>
                              <m:t>𝜌</m:t>
                            </m:r>
                            <m:r>
                              <a:rPr lang="zh-CN" altLang="en-US" i="1">
                                <a:latin typeface="Cambria Math" panose="02040503050406030204" pitchFamily="18" charset="0"/>
                              </a:rPr>
                              <m:t>𝑔h</m:t>
                            </m:r>
                            <m:r>
                              <a:rPr lang="zh-CN" altLang="en-US" i="0">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𝑥</m:t>
                            </m:r>
                            <m:r>
                              <a:rPr lang="zh-CN" altLang="en-US" i="1">
                                <a:latin typeface="Cambria Math" panose="02040503050406030204" pitchFamily="18" charset="0"/>
                              </a:rPr>
                              <m:t>𝛥</m:t>
                            </m:r>
                            <m:r>
                              <a:rPr lang="zh-CN" altLang="en-US" i="1">
                                <a:latin typeface="Cambria Math" panose="02040503050406030204" pitchFamily="18" charset="0"/>
                              </a:rPr>
                              <m:t>𝑦</m:t>
                            </m:r>
                            <m:r>
                              <a:rPr lang="zh-CN" altLang="en-US" i="0">
                                <a:latin typeface="Cambria Math" panose="02040503050406030204" pitchFamily="18" charset="0"/>
                              </a:rPr>
                              <m:t>⋅</m:t>
                            </m:r>
                            <m:f>
                              <m:fPr>
                                <m:ctrlPr>
                                  <a:rPr lang="zh-CN" altLang="en-US" i="1">
                                    <a:latin typeface="Cambria Math"/>
                                  </a:rPr>
                                </m:ctrlPr>
                              </m:fPr>
                              <m:num>
                                <m:r>
                                  <a:rPr lang="zh-CN" altLang="en-US" i="0">
                                    <a:latin typeface="Cambria Math" panose="02040503050406030204" pitchFamily="18" charset="0"/>
                                  </a:rPr>
                                  <m:t>𝜕</m:t>
                                </m:r>
                                <m:sSub>
                                  <m:sSubPr>
                                    <m:ctrlPr>
                                      <a:rPr lang="en-US" altLang="zh-CN" i="1">
                                        <a:latin typeface="Cambria Math"/>
                                      </a:rPr>
                                    </m:ctrlPr>
                                  </m:sSubPr>
                                  <m:e>
                                    <m:r>
                                      <a:rPr lang="en-US" altLang="zh-CN" i="1">
                                        <a:latin typeface="Cambria Math" panose="02040503050406030204" pitchFamily="18" charset="0"/>
                                      </a:rPr>
                                      <m:t>𝑧</m:t>
                                    </m:r>
                                  </m:e>
                                  <m:sub>
                                    <m:r>
                                      <a:rPr lang="en-US" altLang="zh-CN" i="1">
                                        <a:latin typeface="Cambria Math" panose="02040503050406030204" pitchFamily="18" charset="0"/>
                                      </a:rPr>
                                      <m:t>𝑏</m:t>
                                    </m:r>
                                  </m:sub>
                                </m:sSub>
                              </m:num>
                              <m:den>
                                <m:r>
                                  <a:rPr lang="zh-CN" altLang="en-US" i="0">
                                    <a:latin typeface="Cambria Math" panose="02040503050406030204" pitchFamily="18" charset="0"/>
                                  </a:rPr>
                                  <m:t>𝜕</m:t>
                                </m:r>
                                <m:r>
                                  <a:rPr lang="zh-CN" altLang="en-US" i="1">
                                    <a:latin typeface="Cambria Math" panose="02040503050406030204" pitchFamily="18" charset="0"/>
                                  </a:rPr>
                                  <m:t>𝑥</m:t>
                                </m:r>
                              </m:den>
                            </m:f>
                            <m:r>
                              <a:rPr lang="zh-CN" altLang="en-US" i="0">
                                <a:latin typeface="Cambria Math" panose="02040503050406030204" pitchFamily="18" charset="0"/>
                              </a:rPr>
                              <m:t>⋅</m:t>
                            </m:r>
                            <m:r>
                              <a:rPr lang="zh-CN" altLang="en-US" i="1">
                                <a:latin typeface="Cambria Math" panose="02040503050406030204" pitchFamily="18" charset="0"/>
                              </a:rPr>
                              <m:t>𝛥</m:t>
                            </m:r>
                            <m:r>
                              <a:rPr lang="zh-CN" altLang="en-US" i="1">
                                <a:latin typeface="Cambria Math" panose="02040503050406030204" pitchFamily="18" charset="0"/>
                              </a:rPr>
                              <m:t>𝑡</m:t>
                            </m:r>
                          </m:e>
                        </m:mr>
                      </m:m>
                    </m:oMath>
                  </m:oMathPara>
                </a14:m>
                <a:endParaRPr lang="zh-CN" altLang="en-US" dirty="0"/>
              </a:p>
            </p:txBody>
          </p:sp>
        </mc:Choice>
        <mc:Fallback xmlns="">
          <p:sp>
            <p:nvSpPr>
              <p:cNvPr id="43" name="矩形 42"/>
              <p:cNvSpPr>
                <a:spLocks noRot="1" noChangeAspect="1" noMove="1" noResize="1" noEditPoints="1" noAdjustHandles="1" noChangeArrowheads="1" noChangeShapeType="1" noTextEdit="1"/>
              </p:cNvSpPr>
              <p:nvPr/>
            </p:nvSpPr>
            <p:spPr>
              <a:xfrm>
                <a:off x="6991901" y="3427066"/>
                <a:ext cx="4279184" cy="1815049"/>
              </a:xfrm>
              <a:prstGeom prst="rect">
                <a:avLst/>
              </a:prstGeom>
              <a:blipFill>
                <a:blip r:embed="rId16"/>
                <a:stretch>
                  <a:fillRect/>
                </a:stretch>
              </a:blipFill>
            </p:spPr>
            <p:txBody>
              <a:bodyPr/>
              <a:lstStyle/>
              <a:p>
                <a:r>
                  <a:rPr lang="zh-CN" altLang="en-US">
                    <a:noFill/>
                  </a:rPr>
                  <a:t> </a:t>
                </a:r>
              </a:p>
            </p:txBody>
          </p:sp>
        </mc:Fallback>
      </mc:AlternateContent>
      <p:sp>
        <p:nvSpPr>
          <p:cNvPr id="44" name="矩形 43"/>
          <p:cNvSpPr/>
          <p:nvPr/>
        </p:nvSpPr>
        <p:spPr>
          <a:xfrm>
            <a:off x="6550265" y="5243883"/>
            <a:ext cx="3433953"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方程两边同时除以                 </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sp>
            <p:nvSpPr>
              <p:cNvPr id="45" name="矩形 44"/>
              <p:cNvSpPr/>
              <p:nvPr/>
            </p:nvSpPr>
            <p:spPr>
              <a:xfrm>
                <a:off x="8438093" y="5195810"/>
                <a:ext cx="2213939" cy="400110"/>
              </a:xfrm>
              <a:prstGeom prst="rect">
                <a:avLst/>
              </a:prstGeom>
            </p:spPr>
            <p:txBody>
              <a:bodyPr wrap="none">
                <a:spAutoFit/>
              </a:bodyPr>
              <a:lstStyle/>
              <a:p>
                <a14:m>
                  <m:oMath xmlns:m="http://schemas.openxmlformats.org/officeDocument/2006/math">
                    <m:r>
                      <a:rPr lang="zh-CN" altLang="en-US" sz="2000" i="1">
                        <a:latin typeface="Cambria Math" panose="02040503050406030204" pitchFamily="18" charset="0"/>
                      </a:rPr>
                      <m:t>𝜌𝛥</m:t>
                    </m:r>
                    <m:r>
                      <a:rPr lang="zh-CN" altLang="en-US" sz="2000" i="1">
                        <a:latin typeface="Cambria Math" panose="02040503050406030204" pitchFamily="18" charset="0"/>
                      </a:rPr>
                      <m:t>𝑥</m:t>
                    </m:r>
                    <m:r>
                      <a:rPr lang="zh-CN" altLang="en-US" sz="2000" i="1">
                        <a:latin typeface="Cambria Math" panose="02040503050406030204" pitchFamily="18" charset="0"/>
                      </a:rPr>
                      <m:t>𝛥</m:t>
                    </m:r>
                    <m:r>
                      <a:rPr lang="zh-CN" altLang="en-US" sz="2000" i="1">
                        <a:latin typeface="Cambria Math" panose="02040503050406030204" pitchFamily="18" charset="0"/>
                      </a:rPr>
                      <m:t>𝑦</m:t>
                    </m:r>
                    <m:r>
                      <a:rPr lang="zh-CN" altLang="en-US" sz="2000" i="1">
                        <a:latin typeface="Cambria Math" panose="02040503050406030204" pitchFamily="18" charset="0"/>
                      </a:rPr>
                      <m:t>𝛥</m:t>
                    </m:r>
                    <m:r>
                      <a:rPr lang="zh-CN" altLang="en-US" sz="2000" i="1">
                        <a:latin typeface="Cambria Math" panose="02040503050406030204" pitchFamily="18" charset="0"/>
                      </a:rPr>
                      <m:t>𝑡</m:t>
                    </m:r>
                  </m:oMath>
                </a14:m>
                <a:r>
                  <a:rPr lang="zh-CN" altLang="en-US" sz="2000" dirty="0" smtClean="0"/>
                  <a:t>并整理：</a:t>
                </a:r>
                <a:endParaRPr lang="zh-CN" altLang="en-US" sz="2000" dirty="0"/>
              </a:p>
            </p:txBody>
          </p:sp>
        </mc:Choice>
        <mc:Fallback xmlns="">
          <p:sp>
            <p:nvSpPr>
              <p:cNvPr id="45" name="矩形 44"/>
              <p:cNvSpPr>
                <a:spLocks noRot="1" noChangeAspect="1" noMove="1" noResize="1" noEditPoints="1" noAdjustHandles="1" noChangeArrowheads="1" noChangeShapeType="1" noTextEdit="1"/>
              </p:cNvSpPr>
              <p:nvPr/>
            </p:nvSpPr>
            <p:spPr>
              <a:xfrm>
                <a:off x="8438093" y="5195810"/>
                <a:ext cx="2213939" cy="400110"/>
              </a:xfrm>
              <a:prstGeom prst="rect">
                <a:avLst/>
              </a:prstGeom>
              <a:blipFill>
                <a:blip r:embed="rId17"/>
                <a:stretch>
                  <a:fillRect l="-1102" t="-7576" r="-2479" b="-25758"/>
                </a:stretch>
              </a:blipFill>
            </p:spPr>
            <p:txBody>
              <a:bodyPr/>
              <a:lstStyle/>
              <a:p>
                <a:r>
                  <a:rPr lang="zh-CN" altLang="en-US">
                    <a:noFill/>
                  </a:rPr>
                  <a:t> </a:t>
                </a:r>
              </a:p>
            </p:txBody>
          </p:sp>
        </mc:Fallback>
      </mc:AlternateContent>
      <p:graphicFrame>
        <p:nvGraphicFramePr>
          <p:cNvPr id="46" name="对象 45"/>
          <p:cNvGraphicFramePr>
            <a:graphicFrameLocks noChangeAspect="1"/>
          </p:cNvGraphicFramePr>
          <p:nvPr>
            <p:extLst>
              <p:ext uri="{D42A27DB-BD31-4B8C-83A1-F6EECF244321}">
                <p14:modId xmlns:p14="http://schemas.microsoft.com/office/powerpoint/2010/main" val="359820681"/>
              </p:ext>
            </p:extLst>
          </p:nvPr>
        </p:nvGraphicFramePr>
        <p:xfrm>
          <a:off x="7280112" y="5537694"/>
          <a:ext cx="4492286" cy="1130805"/>
        </p:xfrm>
        <a:graphic>
          <a:graphicData uri="http://schemas.openxmlformats.org/presentationml/2006/ole">
            <mc:AlternateContent xmlns:mc="http://schemas.openxmlformats.org/markup-compatibility/2006">
              <mc:Choice xmlns:v="urn:schemas-microsoft-com:vml" Requires="v">
                <p:oleObj spid="_x0000_s27657" name="Equation" r:id="rId18" imgW="2349360" imgH="596880" progId="Equation.DSMT4">
                  <p:embed/>
                </p:oleObj>
              </mc:Choice>
              <mc:Fallback>
                <p:oleObj name="Equation" r:id="rId18" imgW="2349360" imgH="596880" progId="Equation.DSMT4">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80112" y="5537694"/>
                        <a:ext cx="4492286" cy="1130805"/>
                      </a:xfrm>
                      <a:prstGeom prst="rect">
                        <a:avLst/>
                      </a:prstGeom>
                      <a:noFill/>
                      <a:ln>
                        <a:noFill/>
                      </a:ln>
                      <a:extLst/>
                    </p:spPr>
                  </p:pic>
                </p:oleObj>
              </mc:Fallback>
            </mc:AlternateContent>
          </a:graphicData>
        </a:graphic>
      </p:graphicFrame>
      <p:pic>
        <p:nvPicPr>
          <p:cNvPr id="39" name="图片 3" descr="Snap3.bmp"/>
          <p:cNvPicPr>
            <a:picLocks noChangeAspect="1"/>
          </p:cNvPicPr>
          <p:nvPr/>
        </p:nvPicPr>
        <p:blipFill>
          <a:blip r:embed="rId20"/>
          <a:srcRect/>
          <a:stretch>
            <a:fillRect/>
          </a:stretch>
        </p:blipFill>
        <p:spPr bwMode="auto">
          <a:xfrm>
            <a:off x="251944" y="716571"/>
            <a:ext cx="8820150" cy="200025"/>
          </a:xfrm>
          <a:prstGeom prst="rect">
            <a:avLst/>
          </a:prstGeom>
          <a:noFill/>
          <a:ln w="9525">
            <a:noFill/>
            <a:miter lim="800000"/>
            <a:headEnd/>
            <a:tailEnd/>
          </a:ln>
        </p:spPr>
      </p:pic>
      <p:sp>
        <p:nvSpPr>
          <p:cNvPr id="42" name="标题 1"/>
          <p:cNvSpPr txBox="1">
            <a:spLocks/>
          </p:cNvSpPr>
          <p:nvPr/>
        </p:nvSpPr>
        <p:spPr>
          <a:xfrm>
            <a:off x="622859" y="251454"/>
            <a:ext cx="7349376" cy="43971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tabLst/>
              <a:defRPr/>
            </a:pPr>
            <a:r>
              <a:rPr lang="zh-CN" altLang="en-US" sz="3200" dirty="0" smtClean="0">
                <a:solidFill>
                  <a:srgbClr val="464646"/>
                </a:solidFill>
                <a:latin typeface="Lucida Sans Unicode"/>
                <a:ea typeface="黑体" panose="02010609060101010101" pitchFamily="49" charset="-122"/>
              </a:rPr>
              <a:t>水动力过程</a:t>
            </a:r>
            <a:r>
              <a:rPr lang="en-US" altLang="zh-CN" sz="3200" dirty="0" smtClean="0">
                <a:solidFill>
                  <a:srgbClr val="464646"/>
                </a:solidFill>
                <a:latin typeface="Lucida Sans Unicode"/>
                <a:ea typeface="黑体" panose="02010609060101010101" pitchFamily="49" charset="-122"/>
              </a:rPr>
              <a:t>—</a:t>
            </a:r>
            <a:r>
              <a:rPr lang="zh-CN" altLang="en-US" sz="3200" dirty="0">
                <a:solidFill>
                  <a:srgbClr val="464646"/>
                </a:solidFill>
                <a:latin typeface="Lucida Sans Unicode"/>
                <a:ea typeface="黑体" panose="02010609060101010101" pitchFamily="49" charset="-122"/>
              </a:rPr>
              <a:t>动量</a:t>
            </a:r>
            <a:r>
              <a:rPr lang="zh-CN" altLang="en-US" sz="3200" dirty="0" smtClean="0">
                <a:solidFill>
                  <a:srgbClr val="464646"/>
                </a:solidFill>
                <a:latin typeface="Lucida Sans Unicode"/>
                <a:ea typeface="黑体" panose="02010609060101010101" pitchFamily="49" charset="-122"/>
              </a:rPr>
              <a:t>守恒</a:t>
            </a:r>
            <a:endParaRPr kumimoji="0" lang="zh-CN" altLang="en-US" sz="3200" b="1" i="0" u="none" strike="noStrike" kern="1200" cap="none" spc="0" normalizeH="0" baseline="0" noProof="0" dirty="0" smtClean="0">
              <a:ln>
                <a:noFill/>
              </a:ln>
              <a:solidFill>
                <a:schemeClr val="tx1">
                  <a:lumMod val="75000"/>
                  <a:lumOff val="25000"/>
                </a:schemeClr>
              </a:solidFill>
              <a:effectLst>
                <a:outerShdw blurRad="31750" dist="25400" dir="5400000" algn="tl" rotWithShape="0">
                  <a:srgbClr val="000000">
                    <a:alpha val="25000"/>
                  </a:srgbClr>
                </a:outerShdw>
              </a:effectLst>
              <a:uLnTx/>
              <a:uFillTx/>
              <a:latin typeface="Lucida Sans Unicode"/>
              <a:ea typeface="黑体" panose="02010609060101010101" pitchFamily="49" charset="-122"/>
            </a:endParaRPr>
          </a:p>
        </p:txBody>
      </p:sp>
    </p:spTree>
    <p:extLst>
      <p:ext uri="{BB962C8B-B14F-4D97-AF65-F5344CB8AC3E}">
        <p14:creationId xmlns:p14="http://schemas.microsoft.com/office/powerpoint/2010/main" val="1693561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Users\Administrator\AppData\Roaming\Tencent\Users\542517650\QQ\WinTemp\RichOle\O421KG16]1YS(}AO8M6ZJ)A.png"/>
          <p:cNvPicPr>
            <a:picLocks noChangeAspect="1" noChangeArrowheads="1"/>
          </p:cNvPicPr>
          <p:nvPr/>
        </p:nvPicPr>
        <p:blipFill>
          <a:blip r:embed="rId3"/>
          <a:srcRect/>
          <a:stretch>
            <a:fillRect/>
          </a:stretch>
        </p:blipFill>
        <p:spPr bwMode="auto">
          <a:xfrm>
            <a:off x="6328412" y="87862"/>
            <a:ext cx="5789879" cy="3261919"/>
          </a:xfrm>
          <a:prstGeom prst="rect">
            <a:avLst/>
          </a:prstGeom>
          <a:noFill/>
        </p:spPr>
      </p:pic>
      <p:sp>
        <p:nvSpPr>
          <p:cNvPr id="2" name="矩形 1"/>
          <p:cNvSpPr/>
          <p:nvPr/>
        </p:nvSpPr>
        <p:spPr>
          <a:xfrm>
            <a:off x="8763754" y="461728"/>
            <a:ext cx="473440" cy="17292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箭头连接符 3"/>
          <p:cNvCxnSpPr/>
          <p:nvPr/>
        </p:nvCxnSpPr>
        <p:spPr>
          <a:xfrm>
            <a:off x="8338241" y="1320297"/>
            <a:ext cx="425513"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cxnSp>
        <p:nvCxnSpPr>
          <p:cNvPr id="11" name="直接箭头连接符 10"/>
          <p:cNvCxnSpPr/>
          <p:nvPr/>
        </p:nvCxnSpPr>
        <p:spPr>
          <a:xfrm>
            <a:off x="9160625" y="1320297"/>
            <a:ext cx="425513"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6" name="文本框 5"/>
          <p:cNvSpPr txBox="1"/>
          <p:nvPr/>
        </p:nvSpPr>
        <p:spPr>
          <a:xfrm>
            <a:off x="8155102" y="912323"/>
            <a:ext cx="362139"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进</a:t>
            </a:r>
            <a:endParaRPr lang="zh-CN" altLang="en-US" b="1"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9382893" y="912323"/>
            <a:ext cx="362139"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出</a:t>
            </a:r>
          </a:p>
        </p:txBody>
      </p:sp>
      <p:sp>
        <p:nvSpPr>
          <p:cNvPr id="8" name="文本框 7"/>
          <p:cNvSpPr txBox="1"/>
          <p:nvPr/>
        </p:nvSpPr>
        <p:spPr>
          <a:xfrm>
            <a:off x="497691" y="1103265"/>
            <a:ext cx="5562424" cy="646331"/>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对于右侧红色方框所表示的控制体，控制体内</a:t>
            </a:r>
            <a:r>
              <a:rPr lang="zh-CN" altLang="en-US" dirty="0" smtClean="0">
                <a:solidFill>
                  <a:srgbClr val="FF0000"/>
                </a:solidFill>
                <a:latin typeface="微软雅黑" panose="020B0503020204020204" pitchFamily="34" charset="-122"/>
                <a:ea typeface="微软雅黑" panose="020B0503020204020204" pitchFamily="34" charset="-122"/>
              </a:rPr>
              <a:t>泥沙的含量</a:t>
            </a:r>
            <a:r>
              <a:rPr lang="zh-CN" altLang="en-US" dirty="0" smtClean="0">
                <a:latin typeface="微软雅黑" panose="020B0503020204020204" pitchFamily="34" charset="-122"/>
                <a:ea typeface="微软雅黑" panose="020B0503020204020204" pitchFamily="34" charset="-122"/>
              </a:rPr>
              <a:t>可表示为：</a:t>
            </a:r>
            <a:endParaRPr lang="zh-CN" altLang="en-US" dirty="0">
              <a:latin typeface="微软雅黑" panose="020B0503020204020204" pitchFamily="34" charset="-122"/>
              <a:ea typeface="微软雅黑" panose="020B0503020204020204" pitchFamily="34" charset="-122"/>
            </a:endParaRPr>
          </a:p>
        </p:txBody>
      </p:sp>
      <p:sp>
        <p:nvSpPr>
          <p:cNvPr id="14" name="文本框 13"/>
          <p:cNvSpPr txBox="1"/>
          <p:nvPr/>
        </p:nvSpPr>
        <p:spPr>
          <a:xfrm>
            <a:off x="8769965" y="1893766"/>
            <a:ext cx="713742" cy="338554"/>
          </a:xfrm>
          <a:prstGeom prst="rect">
            <a:avLst/>
          </a:prstGeom>
          <a:noFill/>
        </p:spPr>
        <p:txBody>
          <a:bodyPr wrap="square" rtlCol="0">
            <a:spAutoFit/>
          </a:bodyPr>
          <a:lstStyle/>
          <a:p>
            <a:r>
              <a:rPr lang="el-GR" altLang="zh-CN" sz="1600" b="1" dirty="0" smtClean="0">
                <a:solidFill>
                  <a:srgbClr val="FF0000"/>
                </a:solidFill>
                <a:latin typeface="微软雅黑" panose="020B0503020204020204" pitchFamily="34" charset="-122"/>
                <a:ea typeface="微软雅黑" panose="020B0503020204020204" pitchFamily="34" charset="-122"/>
              </a:rPr>
              <a:t>Δ</a:t>
            </a:r>
            <a:r>
              <a:rPr lang="en-US" altLang="zh-CN" sz="1600" b="1" dirty="0" smtClean="0">
                <a:solidFill>
                  <a:srgbClr val="FF0000"/>
                </a:solidFill>
                <a:latin typeface="微软雅黑" panose="020B0503020204020204" pitchFamily="34" charset="-122"/>
                <a:ea typeface="微软雅黑" panose="020B0503020204020204" pitchFamily="34" charset="-122"/>
              </a:rPr>
              <a:t>x</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497691" y="2572429"/>
            <a:ext cx="5562424" cy="646331"/>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两个不同时刻，控制体内</a:t>
            </a:r>
            <a:r>
              <a:rPr lang="zh-CN" altLang="en-US" dirty="0" smtClean="0">
                <a:solidFill>
                  <a:srgbClr val="FF0000"/>
                </a:solidFill>
                <a:latin typeface="微软雅黑" panose="020B0503020204020204" pitchFamily="34" charset="-122"/>
                <a:ea typeface="微软雅黑" panose="020B0503020204020204" pitchFamily="34" charset="-122"/>
              </a:rPr>
              <a:t>泥沙含量</a:t>
            </a:r>
            <a:r>
              <a:rPr lang="zh-CN" altLang="en-US" dirty="0" smtClean="0">
                <a:latin typeface="微软雅黑" panose="020B0503020204020204" pitchFamily="34" charset="-122"/>
                <a:ea typeface="微软雅黑" panose="020B0503020204020204" pitchFamily="34" charset="-122"/>
              </a:rPr>
              <a:t>不相等的原因就在于进出控制体的</a:t>
            </a:r>
            <a:r>
              <a:rPr lang="zh-CN" altLang="en-US" dirty="0" smtClean="0">
                <a:solidFill>
                  <a:srgbClr val="FF0000"/>
                </a:solidFill>
                <a:latin typeface="微软雅黑" panose="020B0503020204020204" pitchFamily="34" charset="-122"/>
                <a:ea typeface="微软雅黑" panose="020B0503020204020204" pitchFamily="34" charset="-122"/>
              </a:rPr>
              <a:t>泥沙</a:t>
            </a:r>
            <a:r>
              <a:rPr lang="zh-CN" altLang="en-US" dirty="0" smtClean="0">
                <a:latin typeface="微软雅黑" panose="020B0503020204020204" pitchFamily="34" charset="-122"/>
                <a:ea typeface="微软雅黑" panose="020B0503020204020204" pitchFamily="34" charset="-122"/>
              </a:rPr>
              <a:t>不相等，表示为：</a:t>
            </a:r>
            <a:endParaRPr lang="zh-CN" altLang="en-US"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8582685" y="1278672"/>
            <a:ext cx="181069" cy="369332"/>
          </a:xfrm>
          <a:prstGeom prst="rect">
            <a:avLst/>
          </a:prstGeom>
          <a:noFill/>
        </p:spPr>
        <p:txBody>
          <a:bodyPr wrap="square" rtlCol="0">
            <a:spAutoFit/>
          </a:bodyPr>
          <a:lstStyle/>
          <a:p>
            <a:r>
              <a:rPr lang="en-US" altLang="zh-CN" b="1" dirty="0" smtClean="0">
                <a:latin typeface="微软雅黑" panose="020B0503020204020204" pitchFamily="34" charset="-122"/>
                <a:ea typeface="微软雅黑" panose="020B0503020204020204" pitchFamily="34" charset="-122"/>
              </a:rPr>
              <a:t>A</a:t>
            </a:r>
            <a:endParaRPr lang="zh-CN" altLang="en-US" b="1" dirty="0">
              <a:latin typeface="微软雅黑" panose="020B0503020204020204" pitchFamily="34" charset="-122"/>
              <a:ea typeface="微软雅黑" panose="020B0503020204020204" pitchFamily="34" charset="-122"/>
            </a:endParaRPr>
          </a:p>
        </p:txBody>
      </p:sp>
      <p:sp>
        <p:nvSpPr>
          <p:cNvPr id="21" name="文本框 20"/>
          <p:cNvSpPr txBox="1"/>
          <p:nvPr/>
        </p:nvSpPr>
        <p:spPr>
          <a:xfrm>
            <a:off x="9070090" y="1289677"/>
            <a:ext cx="181069" cy="369332"/>
          </a:xfrm>
          <a:prstGeom prst="rect">
            <a:avLst/>
          </a:prstGeom>
          <a:noFill/>
        </p:spPr>
        <p:txBody>
          <a:bodyPr wrap="square" rtlCol="0">
            <a:spAutoFit/>
          </a:bodyPr>
          <a:lstStyle/>
          <a:p>
            <a:r>
              <a:rPr lang="en-US" altLang="zh-CN" b="1" dirty="0" smtClean="0">
                <a:latin typeface="微软雅黑" panose="020B0503020204020204" pitchFamily="34" charset="-122"/>
                <a:ea typeface="微软雅黑" panose="020B0503020204020204" pitchFamily="34" charset="-122"/>
              </a:rPr>
              <a:t>B</a:t>
            </a:r>
            <a:endParaRPr lang="zh-CN" altLang="en-US" b="1" dirty="0">
              <a:latin typeface="微软雅黑" panose="020B0503020204020204" pitchFamily="34" charset="-122"/>
              <a:ea typeface="微软雅黑" panose="020B0503020204020204" pitchFamily="34" charset="-122"/>
            </a:endParaRPr>
          </a:p>
        </p:txBody>
      </p:sp>
      <p:sp>
        <p:nvSpPr>
          <p:cNvPr id="23" name="文本框 22"/>
          <p:cNvSpPr txBox="1"/>
          <p:nvPr/>
        </p:nvSpPr>
        <p:spPr>
          <a:xfrm>
            <a:off x="255230" y="4309135"/>
            <a:ext cx="1241982" cy="461665"/>
          </a:xfrm>
          <a:prstGeom prst="rect">
            <a:avLst/>
          </a:prstGeom>
          <a:noFill/>
        </p:spPr>
        <p:txBody>
          <a:bodyPr wrap="square" rtlCol="0">
            <a:spAutoFit/>
          </a:bodyPr>
          <a:lstStyle/>
          <a:p>
            <a:r>
              <a:rPr lang="zh-CN" altLang="en-US" sz="2400" dirty="0" smtClean="0">
                <a:solidFill>
                  <a:srgbClr val="00B050"/>
                </a:solidFill>
                <a:latin typeface="微软雅黑" panose="020B0503020204020204" pitchFamily="34" charset="-122"/>
                <a:ea typeface="微软雅黑" panose="020B0503020204020204" pitchFamily="34" charset="-122"/>
              </a:rPr>
              <a:t>于是</a:t>
            </a:r>
            <a:r>
              <a:rPr lang="zh-CN" altLang="en-US" dirty="0" smtClean="0"/>
              <a:t>：</a:t>
            </a:r>
            <a:endParaRPr lang="zh-CN" altLang="en-US" dirty="0"/>
          </a:p>
        </p:txBody>
      </p:sp>
      <p:sp>
        <p:nvSpPr>
          <p:cNvPr id="26" name="文本框 25"/>
          <p:cNvSpPr txBox="1"/>
          <p:nvPr/>
        </p:nvSpPr>
        <p:spPr>
          <a:xfrm>
            <a:off x="5892007" y="3600083"/>
            <a:ext cx="5562424"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方程两边同时除以                   ：</a:t>
            </a:r>
            <a:endParaRPr lang="zh-CN" altLang="en-US" dirty="0">
              <a:latin typeface="微软雅黑" panose="020B0503020204020204" pitchFamily="34" charset="-122"/>
              <a:ea typeface="微软雅黑" panose="020B0503020204020204" pitchFamily="34" charset="-122"/>
            </a:endParaRPr>
          </a:p>
        </p:txBody>
      </p:sp>
      <p:graphicFrame>
        <p:nvGraphicFramePr>
          <p:cNvPr id="28" name="对象 27"/>
          <p:cNvGraphicFramePr>
            <a:graphicFrameLocks noChangeAspect="1"/>
          </p:cNvGraphicFramePr>
          <p:nvPr>
            <p:extLst/>
          </p:nvPr>
        </p:nvGraphicFramePr>
        <p:xfrm>
          <a:off x="7823970" y="3607931"/>
          <a:ext cx="1293812" cy="385763"/>
        </p:xfrm>
        <a:graphic>
          <a:graphicData uri="http://schemas.openxmlformats.org/presentationml/2006/ole">
            <mc:AlternateContent xmlns:mc="http://schemas.openxmlformats.org/markup-compatibility/2006">
              <mc:Choice xmlns:v="urn:schemas-microsoft-com:vml" Requires="v">
                <p:oleObj spid="_x0000_s13387" name="Equation" r:id="rId4" imgW="672840" imgH="203040" progId="Equation.DSMT4">
                  <p:embed/>
                </p:oleObj>
              </mc:Choice>
              <mc:Fallback>
                <p:oleObj name="Equation" r:id="rId4" imgW="672840" imgH="203040" progId="Equation.DSMT4">
                  <p:embed/>
                  <p:pic>
                    <p:nvPicPr>
                      <p:cNvPr id="28" name="对象 27"/>
                      <p:cNvPicPr>
                        <a:picLocks noChangeAspect="1" noChangeArrowheads="1"/>
                      </p:cNvPicPr>
                      <p:nvPr/>
                    </p:nvPicPr>
                    <p:blipFill>
                      <a:blip r:embed="rId5"/>
                      <a:srcRect/>
                      <a:stretch>
                        <a:fillRect/>
                      </a:stretch>
                    </p:blipFill>
                    <p:spPr bwMode="auto">
                      <a:xfrm>
                        <a:off x="7823970" y="3607931"/>
                        <a:ext cx="1293812" cy="385763"/>
                      </a:xfrm>
                      <a:prstGeom prst="rect">
                        <a:avLst/>
                      </a:prstGeom>
                      <a:noFill/>
                      <a:ln>
                        <a:noFill/>
                      </a:ln>
                      <a:extLst/>
                    </p:spPr>
                  </p:pic>
                </p:oleObj>
              </mc:Fallback>
            </mc:AlternateContent>
          </a:graphicData>
        </a:graphic>
      </p:graphicFrame>
      <p:cxnSp>
        <p:nvCxnSpPr>
          <p:cNvPr id="31" name="直接箭头连接符 30"/>
          <p:cNvCxnSpPr/>
          <p:nvPr/>
        </p:nvCxnSpPr>
        <p:spPr>
          <a:xfrm>
            <a:off x="8155102" y="4934139"/>
            <a:ext cx="0" cy="461726"/>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7" name="矩形 6"/>
              <p:cNvSpPr/>
              <p:nvPr/>
            </p:nvSpPr>
            <p:spPr>
              <a:xfrm>
                <a:off x="876221" y="1844167"/>
                <a:ext cx="2346155" cy="4011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zh-CN" altLang="en-US" sz="2000" i="1">
                              <a:latin typeface="Cambria Math"/>
                            </a:rPr>
                          </m:ctrlPr>
                        </m:sSupPr>
                        <m:e>
                          <m:d>
                            <m:dPr>
                              <m:ctrlPr>
                                <a:rPr lang="zh-CN" altLang="en-US" sz="2000" i="1">
                                  <a:latin typeface="Cambria Math"/>
                                </a:rPr>
                              </m:ctrlPr>
                            </m:dPr>
                            <m:e>
                              <m:r>
                                <a:rPr lang="zh-CN" altLang="en-US" sz="2000" i="1">
                                  <a:latin typeface="Cambria Math" panose="02040503050406030204" pitchFamily="18" charset="0"/>
                                </a:rPr>
                                <m:t>𝛥</m:t>
                              </m:r>
                              <m:r>
                                <a:rPr lang="zh-CN" altLang="en-US" sz="2000" i="1">
                                  <a:latin typeface="Cambria Math" panose="02040503050406030204" pitchFamily="18" charset="0"/>
                                </a:rPr>
                                <m:t>𝑥</m:t>
                              </m:r>
                              <m:r>
                                <a:rPr lang="zh-CN" altLang="en-US" sz="2000" i="0">
                                  <a:latin typeface="Cambria Math" panose="02040503050406030204" pitchFamily="18" charset="0"/>
                                </a:rPr>
                                <m:t>⋅</m:t>
                              </m:r>
                              <m:r>
                                <a:rPr lang="zh-CN" altLang="en-US" sz="2000" i="1">
                                  <a:latin typeface="Cambria Math" panose="02040503050406030204" pitchFamily="18" charset="0"/>
                                </a:rPr>
                                <m:t>𝛥</m:t>
                              </m:r>
                              <m:r>
                                <a:rPr lang="zh-CN" altLang="en-US" sz="2000" i="1">
                                  <a:latin typeface="Cambria Math" panose="02040503050406030204" pitchFamily="18" charset="0"/>
                                </a:rPr>
                                <m:t>𝑦</m:t>
                              </m:r>
                              <m:r>
                                <a:rPr lang="zh-CN" altLang="en-US" sz="2000" i="0">
                                  <a:latin typeface="Cambria Math" panose="02040503050406030204" pitchFamily="18" charset="0"/>
                                </a:rPr>
                                <m:t>⋅</m:t>
                              </m:r>
                              <m:r>
                                <a:rPr lang="zh-CN" altLang="en-US" sz="2000" i="1">
                                  <a:latin typeface="Cambria Math" panose="02040503050406030204" pitchFamily="18" charset="0"/>
                                </a:rPr>
                                <m:t>h</m:t>
                              </m:r>
                              <m:r>
                                <a:rPr lang="zh-CN" altLang="en-US" sz="2000" i="0">
                                  <a:latin typeface="Cambria Math" panose="02040503050406030204" pitchFamily="18" charset="0"/>
                                </a:rPr>
                                <m:t>⋅</m:t>
                              </m:r>
                              <m:r>
                                <a:rPr lang="zh-CN" altLang="en-US" sz="2000" i="1" smtClean="0">
                                  <a:solidFill>
                                    <a:srgbClr val="FF0000"/>
                                  </a:solidFill>
                                  <a:latin typeface="Cambria Math" panose="02040503050406030204" pitchFamily="18" charset="0"/>
                                </a:rPr>
                                <m:t>𝑐</m:t>
                              </m:r>
                            </m:e>
                          </m:d>
                        </m:e>
                        <m:sup>
                          <m:r>
                            <a:rPr lang="zh-CN" altLang="en-US" sz="2000" i="1">
                              <a:latin typeface="Cambria Math" panose="02040503050406030204" pitchFamily="18" charset="0"/>
                            </a:rPr>
                            <m:t>𝑡</m:t>
                          </m:r>
                          <m:r>
                            <a:rPr lang="zh-CN" altLang="en-US" sz="2000" i="0">
                              <a:latin typeface="Cambria Math" panose="02040503050406030204" pitchFamily="18" charset="0"/>
                            </a:rPr>
                            <m:t>+</m:t>
                          </m:r>
                          <m:r>
                            <a:rPr lang="zh-CN" altLang="en-US" sz="2000" i="1">
                              <a:latin typeface="Cambria Math" panose="02040503050406030204" pitchFamily="18" charset="0"/>
                            </a:rPr>
                            <m:t>𝛥</m:t>
                          </m:r>
                          <m:r>
                            <a:rPr lang="zh-CN" altLang="en-US" sz="2000" i="1">
                              <a:latin typeface="Cambria Math" panose="02040503050406030204" pitchFamily="18" charset="0"/>
                            </a:rPr>
                            <m:t>𝑡</m:t>
                          </m:r>
                        </m:sup>
                      </m:sSup>
                    </m:oMath>
                  </m:oMathPara>
                </a14:m>
                <a:endParaRPr lang="zh-CN" altLang="en-US" dirty="0">
                  <a:latin typeface="微软雅黑" panose="020B0503020204020204" pitchFamily="34" charset="-122"/>
                  <a:ea typeface="微软雅黑" panose="020B0503020204020204" pitchFamily="34" charset="-122"/>
                </a:endParaRPr>
              </a:p>
            </p:txBody>
          </p:sp>
        </mc:Choice>
        <mc:Fallback xmlns="">
          <p:sp>
            <p:nvSpPr>
              <p:cNvPr id="7" name="矩形 6"/>
              <p:cNvSpPr>
                <a:spLocks noRot="1" noChangeAspect="1" noMove="1" noResize="1" noEditPoints="1" noAdjustHandles="1" noChangeArrowheads="1" noChangeShapeType="1" noTextEdit="1"/>
              </p:cNvSpPr>
              <p:nvPr/>
            </p:nvSpPr>
            <p:spPr>
              <a:xfrm>
                <a:off x="876221" y="1844167"/>
                <a:ext cx="2346155" cy="401135"/>
              </a:xfrm>
              <a:prstGeom prst="rect">
                <a:avLst/>
              </a:prstGeom>
              <a:blipFill rotWithShape="1">
                <a:blip r:embed="rId6"/>
                <a:stretch>
                  <a:fillRect b="-1538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0" name="矩形 19"/>
              <p:cNvSpPr/>
              <p:nvPr/>
            </p:nvSpPr>
            <p:spPr>
              <a:xfrm>
                <a:off x="3474939" y="1844167"/>
                <a:ext cx="200452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zh-CN" altLang="en-US" sz="2000" i="1">
                              <a:latin typeface="Cambria Math"/>
                            </a:rPr>
                          </m:ctrlPr>
                        </m:sSupPr>
                        <m:e>
                          <m:d>
                            <m:dPr>
                              <m:ctrlPr>
                                <a:rPr lang="zh-CN" altLang="en-US" sz="2000" i="1">
                                  <a:latin typeface="Cambria Math"/>
                                </a:rPr>
                              </m:ctrlPr>
                            </m:dPr>
                            <m:e>
                              <m:r>
                                <a:rPr lang="zh-CN" altLang="en-US" sz="2000" i="1">
                                  <a:latin typeface="Cambria Math" panose="02040503050406030204" pitchFamily="18" charset="0"/>
                                </a:rPr>
                                <m:t>𝛥</m:t>
                              </m:r>
                              <m:r>
                                <a:rPr lang="zh-CN" altLang="en-US" sz="2000" i="1">
                                  <a:latin typeface="Cambria Math" panose="02040503050406030204" pitchFamily="18" charset="0"/>
                                </a:rPr>
                                <m:t>𝑥</m:t>
                              </m:r>
                              <m:r>
                                <a:rPr lang="zh-CN" altLang="en-US" sz="2000" i="0">
                                  <a:latin typeface="Cambria Math" panose="02040503050406030204" pitchFamily="18" charset="0"/>
                                </a:rPr>
                                <m:t>⋅</m:t>
                              </m:r>
                              <m:r>
                                <a:rPr lang="zh-CN" altLang="en-US" sz="2000" i="1">
                                  <a:latin typeface="Cambria Math" panose="02040503050406030204" pitchFamily="18" charset="0"/>
                                </a:rPr>
                                <m:t>𝛥</m:t>
                              </m:r>
                              <m:r>
                                <a:rPr lang="zh-CN" altLang="en-US" sz="2000" i="1">
                                  <a:latin typeface="Cambria Math" panose="02040503050406030204" pitchFamily="18" charset="0"/>
                                </a:rPr>
                                <m:t>𝑦</m:t>
                              </m:r>
                              <m:r>
                                <a:rPr lang="zh-CN" altLang="en-US" sz="2000" i="0">
                                  <a:latin typeface="Cambria Math" panose="02040503050406030204" pitchFamily="18" charset="0"/>
                                </a:rPr>
                                <m:t>⋅</m:t>
                              </m:r>
                              <m:r>
                                <a:rPr lang="zh-CN" altLang="en-US" sz="2000" i="1">
                                  <a:latin typeface="Cambria Math" panose="02040503050406030204" pitchFamily="18" charset="0"/>
                                </a:rPr>
                                <m:t>h</m:t>
                              </m:r>
                              <m:r>
                                <a:rPr lang="zh-CN" altLang="en-US" sz="2000" i="0">
                                  <a:latin typeface="Cambria Math" panose="02040503050406030204" pitchFamily="18" charset="0"/>
                                </a:rPr>
                                <m:t>⋅</m:t>
                              </m:r>
                              <m:r>
                                <a:rPr lang="zh-CN" altLang="en-US" sz="2000" i="1" smtClean="0">
                                  <a:solidFill>
                                    <a:srgbClr val="FF0000"/>
                                  </a:solidFill>
                                  <a:latin typeface="Cambria Math" panose="02040503050406030204" pitchFamily="18" charset="0"/>
                                </a:rPr>
                                <m:t>𝑐</m:t>
                              </m:r>
                            </m:e>
                          </m:d>
                        </m:e>
                        <m:sup>
                          <m:r>
                            <a:rPr lang="zh-CN" altLang="en-US" sz="2000" i="1">
                              <a:latin typeface="Cambria Math" panose="02040503050406030204" pitchFamily="18" charset="0"/>
                            </a:rPr>
                            <m:t>𝑡</m:t>
                          </m:r>
                        </m:sup>
                      </m:sSup>
                    </m:oMath>
                  </m:oMathPara>
                </a14:m>
                <a:endParaRPr lang="zh-CN" altLang="en-US" dirty="0">
                  <a:latin typeface="微软雅黑" panose="020B0503020204020204" pitchFamily="34" charset="-122"/>
                  <a:ea typeface="微软雅黑" panose="020B0503020204020204" pitchFamily="34" charset="-122"/>
                </a:endParaRPr>
              </a:p>
            </p:txBody>
          </p:sp>
        </mc:Choice>
        <mc:Fallback xmlns="">
          <p:sp>
            <p:nvSpPr>
              <p:cNvPr id="20" name="矩形 19"/>
              <p:cNvSpPr>
                <a:spLocks noRot="1" noChangeAspect="1" noMove="1" noResize="1" noEditPoints="1" noAdjustHandles="1" noChangeArrowheads="1" noChangeShapeType="1" noTextEdit="1"/>
              </p:cNvSpPr>
              <p:nvPr/>
            </p:nvSpPr>
            <p:spPr>
              <a:xfrm>
                <a:off x="3474939" y="1844167"/>
                <a:ext cx="2004523" cy="400110"/>
              </a:xfrm>
              <a:prstGeom prst="rect">
                <a:avLst/>
              </a:prstGeom>
              <a:blipFill rotWithShape="1">
                <a:blip r:embed="rId7"/>
                <a:stretch>
                  <a:fillRect b="-1538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矩形 24"/>
              <p:cNvSpPr/>
              <p:nvPr/>
            </p:nvSpPr>
            <p:spPr>
              <a:xfrm>
                <a:off x="694098" y="3181475"/>
                <a:ext cx="370242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左</m:t>
                      </m:r>
                      <m:r>
                        <a:rPr lang="zh-CN" altLang="en-US" sz="2000" i="0">
                          <a:latin typeface="Cambria Math" panose="02040503050406030204" pitchFamily="18" charset="0"/>
                        </a:rPr>
                        <m:t>侧流入</m:t>
                      </m:r>
                      <m:r>
                        <a:rPr lang="zh-CN" altLang="en-US" sz="2000" i="0">
                          <a:latin typeface="Cambria Math" panose="02040503050406030204" pitchFamily="18" charset="0"/>
                        </a:rPr>
                        <m:t>=</m:t>
                      </m:r>
                      <m:sSub>
                        <m:sSubPr>
                          <m:ctrlPr>
                            <a:rPr lang="zh-CN" altLang="en-US" sz="2000" i="1">
                              <a:latin typeface="Cambria Math"/>
                            </a:rPr>
                          </m:ctrlPr>
                        </m:sSubPr>
                        <m:e>
                          <m:r>
                            <a:rPr lang="zh-CN" altLang="en-US" sz="2000" i="1">
                              <a:latin typeface="Cambria Math" panose="02040503050406030204" pitchFamily="18" charset="0"/>
                            </a:rPr>
                            <m:t>h</m:t>
                          </m:r>
                        </m:e>
                        <m:sub>
                          <m:r>
                            <a:rPr lang="zh-CN" altLang="en-US" sz="2000" i="1">
                              <a:latin typeface="Cambria Math" panose="02040503050406030204" pitchFamily="18" charset="0"/>
                            </a:rPr>
                            <m:t>𝐴</m:t>
                          </m:r>
                        </m:sub>
                      </m:sSub>
                      <m:r>
                        <a:rPr lang="zh-CN" altLang="en-US" sz="2000" i="0">
                          <a:latin typeface="Cambria Math" panose="02040503050406030204" pitchFamily="18" charset="0"/>
                        </a:rPr>
                        <m:t>⋅</m:t>
                      </m:r>
                      <m:r>
                        <a:rPr lang="zh-CN" altLang="en-US" sz="2000" i="1">
                          <a:latin typeface="Cambria Math" panose="02040503050406030204" pitchFamily="18" charset="0"/>
                        </a:rPr>
                        <m:t>𝛥</m:t>
                      </m:r>
                      <m:r>
                        <a:rPr lang="zh-CN" altLang="en-US" sz="2000" i="1">
                          <a:latin typeface="Cambria Math" panose="02040503050406030204" pitchFamily="18" charset="0"/>
                        </a:rPr>
                        <m:t>𝑦</m:t>
                      </m:r>
                      <m:r>
                        <a:rPr lang="zh-CN" altLang="en-US" sz="2000" i="0">
                          <a:latin typeface="Cambria Math" panose="02040503050406030204" pitchFamily="18" charset="0"/>
                        </a:rPr>
                        <m:t>⋅</m:t>
                      </m:r>
                      <m:sSub>
                        <m:sSubPr>
                          <m:ctrlPr>
                            <a:rPr lang="zh-CN" altLang="en-US" sz="2000" i="1">
                              <a:latin typeface="Cambria Math"/>
                            </a:rPr>
                          </m:ctrlPr>
                        </m:sSubPr>
                        <m:e>
                          <m:r>
                            <a:rPr lang="zh-CN" altLang="en-US" sz="2000" i="1">
                              <a:latin typeface="Cambria Math" panose="02040503050406030204" pitchFamily="18" charset="0"/>
                            </a:rPr>
                            <m:t>𝑢</m:t>
                          </m:r>
                        </m:e>
                        <m:sub>
                          <m:r>
                            <a:rPr lang="zh-CN" altLang="en-US" sz="2000" i="1">
                              <a:latin typeface="Cambria Math" panose="02040503050406030204" pitchFamily="18" charset="0"/>
                            </a:rPr>
                            <m:t>𝐴</m:t>
                          </m:r>
                        </m:sub>
                      </m:sSub>
                      <m:r>
                        <a:rPr lang="zh-CN" altLang="en-US" sz="2000" i="0">
                          <a:latin typeface="Cambria Math" panose="02040503050406030204" pitchFamily="18" charset="0"/>
                        </a:rPr>
                        <m:t>⋅</m:t>
                      </m:r>
                      <m:r>
                        <a:rPr lang="zh-CN" altLang="en-US" sz="2000" i="1">
                          <a:latin typeface="Cambria Math" panose="02040503050406030204" pitchFamily="18" charset="0"/>
                        </a:rPr>
                        <m:t>𝛥</m:t>
                      </m:r>
                      <m:r>
                        <a:rPr lang="zh-CN" altLang="en-US" sz="2000" i="1">
                          <a:latin typeface="Cambria Math" panose="02040503050406030204" pitchFamily="18" charset="0"/>
                        </a:rPr>
                        <m:t>𝑡</m:t>
                      </m:r>
                      <m:r>
                        <a:rPr lang="zh-CN" altLang="en-US" sz="2000" i="0">
                          <a:latin typeface="Cambria Math" panose="02040503050406030204" pitchFamily="18" charset="0"/>
                        </a:rPr>
                        <m:t>⋅</m:t>
                      </m:r>
                      <m:sSub>
                        <m:sSubPr>
                          <m:ctrlPr>
                            <a:rPr lang="en-US" altLang="zh-CN" sz="2000" i="1" smtClean="0">
                              <a:solidFill>
                                <a:srgbClr val="FF0000"/>
                              </a:solidFill>
                              <a:latin typeface="Cambria Math"/>
                            </a:rPr>
                          </m:ctrlPr>
                        </m:sSubPr>
                        <m:e>
                          <m:r>
                            <a:rPr lang="zh-CN" altLang="en-US" sz="2000" i="1">
                              <a:solidFill>
                                <a:srgbClr val="FF0000"/>
                              </a:solidFill>
                              <a:latin typeface="Cambria Math" panose="02040503050406030204" pitchFamily="18" charset="0"/>
                            </a:rPr>
                            <m:t>𝑐</m:t>
                          </m:r>
                        </m:e>
                        <m:sub>
                          <m:r>
                            <a:rPr lang="en-US" altLang="zh-CN" sz="2000" b="0" i="1" smtClean="0">
                              <a:solidFill>
                                <a:srgbClr val="FF0000"/>
                              </a:solidFill>
                              <a:latin typeface="Cambria Math" panose="02040503050406030204" pitchFamily="18" charset="0"/>
                            </a:rPr>
                            <m:t>𝐴</m:t>
                          </m:r>
                        </m:sub>
                      </m:sSub>
                    </m:oMath>
                  </m:oMathPara>
                </a14:m>
                <a:endParaRPr lang="zh-CN" altLang="en-US" sz="2000" dirty="0">
                  <a:solidFill>
                    <a:srgbClr val="FF0000"/>
                  </a:solidFill>
                </a:endParaRPr>
              </a:p>
            </p:txBody>
          </p:sp>
        </mc:Choice>
        <mc:Fallback xmlns="">
          <p:sp>
            <p:nvSpPr>
              <p:cNvPr id="25" name="矩形 24"/>
              <p:cNvSpPr>
                <a:spLocks noRot="1" noChangeAspect="1" noMove="1" noResize="1" noEditPoints="1" noAdjustHandles="1" noChangeArrowheads="1" noChangeShapeType="1" noTextEdit="1"/>
              </p:cNvSpPr>
              <p:nvPr/>
            </p:nvSpPr>
            <p:spPr>
              <a:xfrm>
                <a:off x="694098" y="3181475"/>
                <a:ext cx="3702424" cy="400110"/>
              </a:xfrm>
              <a:prstGeom prst="rect">
                <a:avLst/>
              </a:prstGeom>
              <a:blipFill rotWithShape="1">
                <a:blip r:embed="rId8"/>
                <a:stretch>
                  <a:fillRect b="-1212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矩形 29"/>
              <p:cNvSpPr/>
              <p:nvPr/>
            </p:nvSpPr>
            <p:spPr>
              <a:xfrm>
                <a:off x="689238" y="3563921"/>
                <a:ext cx="375993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000" smtClean="0">
                          <a:latin typeface="Cambria Math" panose="02040503050406030204" pitchFamily="18" charset="0"/>
                        </a:rPr>
                        <m:t>右</m:t>
                      </m:r>
                      <m:r>
                        <a:rPr lang="zh-CN" altLang="en-US" sz="2000" i="0">
                          <a:latin typeface="Cambria Math" panose="02040503050406030204" pitchFamily="18" charset="0"/>
                        </a:rPr>
                        <m:t>侧流出</m:t>
                      </m:r>
                      <m:r>
                        <a:rPr lang="zh-CN" altLang="en-US" sz="2000" i="0">
                          <a:latin typeface="Cambria Math" panose="02040503050406030204" pitchFamily="18" charset="0"/>
                        </a:rPr>
                        <m:t>=</m:t>
                      </m:r>
                      <m:sSub>
                        <m:sSubPr>
                          <m:ctrlPr>
                            <a:rPr lang="zh-CN" altLang="en-US" sz="2000" i="1">
                              <a:latin typeface="Cambria Math"/>
                            </a:rPr>
                          </m:ctrlPr>
                        </m:sSubPr>
                        <m:e>
                          <m:r>
                            <a:rPr lang="zh-CN" altLang="en-US" sz="2000" i="1">
                              <a:latin typeface="Cambria Math" panose="02040503050406030204" pitchFamily="18" charset="0"/>
                            </a:rPr>
                            <m:t>h</m:t>
                          </m:r>
                        </m:e>
                        <m:sub>
                          <m:r>
                            <a:rPr lang="zh-CN" altLang="en-US" sz="2000" i="1">
                              <a:latin typeface="Cambria Math" panose="02040503050406030204" pitchFamily="18" charset="0"/>
                            </a:rPr>
                            <m:t>𝐵</m:t>
                          </m:r>
                        </m:sub>
                      </m:sSub>
                      <m:r>
                        <a:rPr lang="zh-CN" altLang="en-US" sz="2000" i="0">
                          <a:latin typeface="Cambria Math" panose="02040503050406030204" pitchFamily="18" charset="0"/>
                        </a:rPr>
                        <m:t>⋅</m:t>
                      </m:r>
                      <m:r>
                        <a:rPr lang="zh-CN" altLang="en-US" sz="2000" i="1">
                          <a:latin typeface="Cambria Math" panose="02040503050406030204" pitchFamily="18" charset="0"/>
                        </a:rPr>
                        <m:t>𝛥</m:t>
                      </m:r>
                      <m:r>
                        <a:rPr lang="zh-CN" altLang="en-US" sz="2000" i="1">
                          <a:latin typeface="Cambria Math" panose="02040503050406030204" pitchFamily="18" charset="0"/>
                        </a:rPr>
                        <m:t>𝑦</m:t>
                      </m:r>
                      <m:r>
                        <a:rPr lang="zh-CN" altLang="en-US" sz="2000" i="0">
                          <a:latin typeface="Cambria Math" panose="02040503050406030204" pitchFamily="18" charset="0"/>
                        </a:rPr>
                        <m:t>⋅</m:t>
                      </m:r>
                      <m:sSub>
                        <m:sSubPr>
                          <m:ctrlPr>
                            <a:rPr lang="zh-CN" altLang="en-US" sz="2000" i="1">
                              <a:latin typeface="Cambria Math"/>
                            </a:rPr>
                          </m:ctrlPr>
                        </m:sSubPr>
                        <m:e>
                          <m:r>
                            <a:rPr lang="zh-CN" altLang="en-US" sz="2000" i="1">
                              <a:latin typeface="Cambria Math" panose="02040503050406030204" pitchFamily="18" charset="0"/>
                            </a:rPr>
                            <m:t>𝑢</m:t>
                          </m:r>
                        </m:e>
                        <m:sub>
                          <m:r>
                            <a:rPr lang="zh-CN" altLang="en-US" sz="2000" i="1">
                              <a:latin typeface="Cambria Math" panose="02040503050406030204" pitchFamily="18" charset="0"/>
                            </a:rPr>
                            <m:t>𝐵</m:t>
                          </m:r>
                        </m:sub>
                      </m:sSub>
                      <m:r>
                        <a:rPr lang="zh-CN" altLang="en-US" sz="2000" i="0">
                          <a:latin typeface="Cambria Math" panose="02040503050406030204" pitchFamily="18" charset="0"/>
                        </a:rPr>
                        <m:t>⋅</m:t>
                      </m:r>
                      <m:r>
                        <a:rPr lang="zh-CN" altLang="en-US" sz="2000" i="1">
                          <a:latin typeface="Cambria Math" panose="02040503050406030204" pitchFamily="18" charset="0"/>
                        </a:rPr>
                        <m:t>𝛥</m:t>
                      </m:r>
                      <m:r>
                        <a:rPr lang="zh-CN" altLang="en-US" sz="2000" i="1">
                          <a:latin typeface="Cambria Math" panose="02040503050406030204" pitchFamily="18" charset="0"/>
                        </a:rPr>
                        <m:t>𝑡</m:t>
                      </m:r>
                      <m:r>
                        <a:rPr lang="zh-CN" altLang="en-US" sz="2000" i="0">
                          <a:latin typeface="Cambria Math" panose="02040503050406030204" pitchFamily="18" charset="0"/>
                        </a:rPr>
                        <m:t>⋅</m:t>
                      </m:r>
                      <m:sSub>
                        <m:sSubPr>
                          <m:ctrlPr>
                            <a:rPr lang="en-US" altLang="zh-CN" sz="2000" i="1">
                              <a:solidFill>
                                <a:srgbClr val="FF0000"/>
                              </a:solidFill>
                              <a:latin typeface="Cambria Math"/>
                            </a:rPr>
                          </m:ctrlPr>
                        </m:sSubPr>
                        <m:e>
                          <m:r>
                            <a:rPr lang="zh-CN" altLang="en-US" sz="2000" i="1">
                              <a:solidFill>
                                <a:srgbClr val="FF0000"/>
                              </a:solidFill>
                              <a:latin typeface="Cambria Math" panose="02040503050406030204" pitchFamily="18" charset="0"/>
                            </a:rPr>
                            <m:t>𝑐</m:t>
                          </m:r>
                        </m:e>
                        <m:sub>
                          <m:r>
                            <a:rPr lang="en-US" altLang="zh-CN" sz="2000" b="0" i="1" smtClean="0">
                              <a:solidFill>
                                <a:srgbClr val="FF0000"/>
                              </a:solidFill>
                              <a:latin typeface="Cambria Math" panose="02040503050406030204" pitchFamily="18" charset="0"/>
                            </a:rPr>
                            <m:t>𝐵</m:t>
                          </m:r>
                        </m:sub>
                      </m:sSub>
                    </m:oMath>
                  </m:oMathPara>
                </a14:m>
                <a:endParaRPr lang="zh-CN" altLang="en-US" sz="2000" dirty="0">
                  <a:solidFill>
                    <a:srgbClr val="FF0000"/>
                  </a:solidFill>
                </a:endParaRPr>
              </a:p>
            </p:txBody>
          </p:sp>
        </mc:Choice>
        <mc:Fallback xmlns="">
          <p:sp>
            <p:nvSpPr>
              <p:cNvPr id="30" name="矩形 29"/>
              <p:cNvSpPr>
                <a:spLocks noRot="1" noChangeAspect="1" noMove="1" noResize="1" noEditPoints="1" noAdjustHandles="1" noChangeArrowheads="1" noChangeShapeType="1" noTextEdit="1"/>
              </p:cNvSpPr>
              <p:nvPr/>
            </p:nvSpPr>
            <p:spPr>
              <a:xfrm>
                <a:off x="689238" y="3563921"/>
                <a:ext cx="3759939" cy="400110"/>
              </a:xfrm>
              <a:prstGeom prst="rect">
                <a:avLst/>
              </a:prstGeom>
              <a:blipFill rotWithShape="1">
                <a:blip r:embed="rId9"/>
                <a:stretch>
                  <a:fillRect b="-1384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3" name="矩形 32"/>
              <p:cNvSpPr/>
              <p:nvPr/>
            </p:nvSpPr>
            <p:spPr>
              <a:xfrm>
                <a:off x="460684" y="4770800"/>
                <a:ext cx="6028510" cy="12241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zh-CN" altLang="en-US" sz="2400" i="1" smtClean="0">
                              <a:latin typeface="Cambria Math"/>
                            </a:rPr>
                          </m:ctrlPr>
                        </m:mPr>
                        <m:mr>
                          <m:e>
                            <m:sSup>
                              <m:sSupPr>
                                <m:ctrlPr>
                                  <a:rPr lang="zh-CN" altLang="en-US" sz="2400" i="1">
                                    <a:latin typeface="Cambria Math"/>
                                  </a:rPr>
                                </m:ctrlPr>
                              </m:sSupPr>
                              <m:e>
                                <m:r>
                                  <a:rPr lang="zh-CN" altLang="en-US" sz="2400" i="1" smtClean="0">
                                    <a:latin typeface="Cambria Math" panose="02040503050406030204" pitchFamily="18" charset="0"/>
                                  </a:rPr>
                                  <m:t>（</m:t>
                                </m:r>
                                <m:r>
                                  <a:rPr lang="zh-CN" altLang="en-US" sz="2400" i="1">
                                    <a:latin typeface="Cambria Math" panose="02040503050406030204" pitchFamily="18" charset="0"/>
                                  </a:rPr>
                                  <m:t>𝛥</m:t>
                                </m:r>
                                <m:r>
                                  <a:rPr lang="zh-CN" altLang="en-US" sz="2400" i="1">
                                    <a:latin typeface="Cambria Math" panose="02040503050406030204" pitchFamily="18" charset="0"/>
                                  </a:rPr>
                                  <m:t>𝑥</m:t>
                                </m:r>
                                <m:r>
                                  <a:rPr lang="zh-CN" altLang="en-US" sz="2400">
                                    <a:latin typeface="Cambria Math" panose="02040503050406030204" pitchFamily="18" charset="0"/>
                                  </a:rPr>
                                  <m:t>⋅</m:t>
                                </m:r>
                                <m:r>
                                  <a:rPr lang="zh-CN" altLang="en-US" sz="2400" i="1">
                                    <a:latin typeface="Cambria Math" panose="02040503050406030204" pitchFamily="18" charset="0"/>
                                  </a:rPr>
                                  <m:t>𝛥</m:t>
                                </m:r>
                                <m:r>
                                  <a:rPr lang="zh-CN" altLang="en-US" sz="2400" i="1">
                                    <a:latin typeface="Cambria Math" panose="02040503050406030204" pitchFamily="18" charset="0"/>
                                  </a:rPr>
                                  <m:t>𝑦</m:t>
                                </m:r>
                                <m:r>
                                  <a:rPr lang="zh-CN" altLang="en-US" sz="2400">
                                    <a:latin typeface="Cambria Math" panose="02040503050406030204" pitchFamily="18" charset="0"/>
                                  </a:rPr>
                                  <m:t>⋅</m:t>
                                </m:r>
                                <m:r>
                                  <a:rPr lang="zh-CN" altLang="en-US" sz="2400" i="1">
                                    <a:latin typeface="Cambria Math" panose="02040503050406030204" pitchFamily="18" charset="0"/>
                                  </a:rPr>
                                  <m:t>h</m:t>
                                </m:r>
                                <m:r>
                                  <a:rPr lang="zh-CN" altLang="en-US" sz="2400">
                                    <a:latin typeface="Cambria Math" panose="02040503050406030204" pitchFamily="18" charset="0"/>
                                  </a:rPr>
                                  <m:t>⋅</m:t>
                                </m:r>
                                <m:r>
                                  <a:rPr lang="zh-CN" altLang="en-US" sz="2400" i="1" smtClean="0">
                                    <a:solidFill>
                                      <a:srgbClr val="FF0000"/>
                                    </a:solidFill>
                                    <a:latin typeface="Cambria Math" panose="02040503050406030204" pitchFamily="18" charset="0"/>
                                  </a:rPr>
                                  <m:t>𝑐</m:t>
                                </m:r>
                                <m:r>
                                  <a:rPr lang="zh-CN" altLang="en-US" sz="2400">
                                    <a:latin typeface="Cambria Math" panose="02040503050406030204" pitchFamily="18" charset="0"/>
                                  </a:rPr>
                                  <m:t>)</m:t>
                                </m:r>
                                <m:r>
                                  <a:rPr lang="zh-CN" altLang="en-US" sz="2400" i="1" smtClean="0">
                                    <a:latin typeface="Cambria Math" panose="02040503050406030204" pitchFamily="18" charset="0"/>
                                  </a:rPr>
                                  <m:t> </m:t>
                                </m:r>
                              </m:e>
                              <m:sup>
                                <m:r>
                                  <a:rPr lang="zh-CN" altLang="en-US" sz="2400" i="1">
                                    <a:latin typeface="Cambria Math" panose="02040503050406030204" pitchFamily="18" charset="0"/>
                                  </a:rPr>
                                  <m:t>𝑡</m:t>
                                </m:r>
                                <m:r>
                                  <a:rPr lang="zh-CN" altLang="en-US" sz="2400">
                                    <a:latin typeface="Cambria Math" panose="02040503050406030204" pitchFamily="18" charset="0"/>
                                  </a:rPr>
                                  <m:t>+</m:t>
                                </m:r>
                                <m:r>
                                  <a:rPr lang="zh-CN" altLang="en-US" sz="2400" i="1">
                                    <a:latin typeface="Cambria Math" panose="02040503050406030204" pitchFamily="18" charset="0"/>
                                  </a:rPr>
                                  <m:t>𝛥</m:t>
                                </m:r>
                                <m:r>
                                  <a:rPr lang="zh-CN" altLang="en-US" sz="2400" i="1">
                                    <a:latin typeface="Cambria Math" panose="02040503050406030204" pitchFamily="18" charset="0"/>
                                  </a:rPr>
                                  <m:t>𝑡</m:t>
                                </m:r>
                              </m:sup>
                            </m:sSup>
                            <m:r>
                              <a:rPr lang="zh-CN" altLang="en-US" sz="2400" i="0">
                                <a:latin typeface="Cambria Math" panose="02040503050406030204" pitchFamily="18" charset="0"/>
                              </a:rPr>
                              <m:t>−</m:t>
                            </m:r>
                            <m:sSup>
                              <m:sSupPr>
                                <m:ctrlPr>
                                  <a:rPr lang="zh-CN" altLang="en-US" sz="2400" i="1">
                                    <a:latin typeface="Cambria Math"/>
                                  </a:rPr>
                                </m:ctrlPr>
                              </m:sSupPr>
                              <m:e>
                                <m:r>
                                  <a:rPr lang="zh-CN" altLang="en-US" sz="2400" i="1">
                                    <a:latin typeface="Cambria Math" panose="02040503050406030204" pitchFamily="18" charset="0"/>
                                  </a:rPr>
                                  <m:t>（</m:t>
                                </m:r>
                                <m:r>
                                  <a:rPr lang="zh-CN" altLang="en-US" sz="2400" i="1">
                                    <a:latin typeface="Cambria Math" panose="02040503050406030204" pitchFamily="18" charset="0"/>
                                  </a:rPr>
                                  <m:t>𝛥</m:t>
                                </m:r>
                                <m:r>
                                  <a:rPr lang="zh-CN" altLang="en-US" sz="2400" i="1">
                                    <a:latin typeface="Cambria Math" panose="02040503050406030204" pitchFamily="18" charset="0"/>
                                  </a:rPr>
                                  <m:t>𝑥</m:t>
                                </m:r>
                                <m:r>
                                  <a:rPr lang="zh-CN" altLang="en-US" sz="2400">
                                    <a:latin typeface="Cambria Math" panose="02040503050406030204" pitchFamily="18" charset="0"/>
                                  </a:rPr>
                                  <m:t>⋅</m:t>
                                </m:r>
                                <m:r>
                                  <a:rPr lang="zh-CN" altLang="en-US" sz="2400" i="1">
                                    <a:latin typeface="Cambria Math" panose="02040503050406030204" pitchFamily="18" charset="0"/>
                                  </a:rPr>
                                  <m:t>𝛥</m:t>
                                </m:r>
                                <m:r>
                                  <a:rPr lang="zh-CN" altLang="en-US" sz="2400" i="1">
                                    <a:latin typeface="Cambria Math" panose="02040503050406030204" pitchFamily="18" charset="0"/>
                                  </a:rPr>
                                  <m:t>𝑦</m:t>
                                </m:r>
                                <m:r>
                                  <a:rPr lang="zh-CN" altLang="en-US" sz="2400">
                                    <a:latin typeface="Cambria Math" panose="02040503050406030204" pitchFamily="18" charset="0"/>
                                  </a:rPr>
                                  <m:t>⋅</m:t>
                                </m:r>
                                <m:r>
                                  <a:rPr lang="zh-CN" altLang="en-US" sz="2400" i="1">
                                    <a:latin typeface="Cambria Math" panose="02040503050406030204" pitchFamily="18" charset="0"/>
                                  </a:rPr>
                                  <m:t>h</m:t>
                                </m:r>
                                <m:r>
                                  <a:rPr lang="zh-CN" altLang="en-US" sz="2400">
                                    <a:latin typeface="Cambria Math" panose="02040503050406030204" pitchFamily="18" charset="0"/>
                                  </a:rPr>
                                  <m:t>⋅</m:t>
                                </m:r>
                                <m:r>
                                  <a:rPr lang="zh-CN" altLang="en-US" sz="2400" i="1" smtClean="0">
                                    <a:solidFill>
                                      <a:srgbClr val="FF0000"/>
                                    </a:solidFill>
                                    <a:latin typeface="Cambria Math" panose="02040503050406030204" pitchFamily="18" charset="0"/>
                                  </a:rPr>
                                  <m:t>𝑐</m:t>
                                </m:r>
                                <m:r>
                                  <a:rPr lang="zh-CN" altLang="en-US" sz="2400">
                                    <a:latin typeface="Cambria Math" panose="02040503050406030204" pitchFamily="18" charset="0"/>
                                  </a:rPr>
                                  <m:t>)</m:t>
                                </m:r>
                                <m:r>
                                  <a:rPr lang="zh-CN" altLang="en-US" sz="2400" i="1">
                                    <a:latin typeface="Cambria Math" panose="02040503050406030204" pitchFamily="18" charset="0"/>
                                  </a:rPr>
                                  <m:t> </m:t>
                                </m:r>
                              </m:e>
                              <m:sup>
                                <m:r>
                                  <a:rPr lang="zh-CN" altLang="en-US" sz="2400" i="1">
                                    <a:latin typeface="Cambria Math" panose="02040503050406030204" pitchFamily="18" charset="0"/>
                                  </a:rPr>
                                  <m:t>𝑡</m:t>
                                </m:r>
                              </m:sup>
                            </m:sSup>
                          </m:e>
                        </m:mr>
                        <m:mr>
                          <m:e>
                            <m:eqArr>
                              <m:eqArrPr>
                                <m:ctrlPr>
                                  <a:rPr lang="zh-CN" altLang="en-US" sz="2400" i="1">
                                    <a:latin typeface="Cambria Math"/>
                                  </a:rPr>
                                </m:ctrlPr>
                              </m:eqArrPr>
                              <m:e>
                                <m:r>
                                  <a:rPr lang="zh-CN" altLang="en-US" sz="2400" i="0">
                                    <a:latin typeface="Cambria Math" panose="02040503050406030204" pitchFamily="18" charset="0"/>
                                  </a:rPr>
                                  <m:t>=</m:t>
                                </m:r>
                                <m:sSub>
                                  <m:sSubPr>
                                    <m:ctrlPr>
                                      <a:rPr lang="zh-CN" altLang="en-US" sz="2400" i="1">
                                        <a:latin typeface="Cambria Math"/>
                                      </a:rPr>
                                    </m:ctrlPr>
                                  </m:sSubPr>
                                  <m:e>
                                    <m:r>
                                      <a:rPr lang="zh-CN" altLang="en-US" sz="2400" i="1">
                                        <a:latin typeface="Cambria Math" panose="02040503050406030204" pitchFamily="18" charset="0"/>
                                      </a:rPr>
                                      <m:t>h</m:t>
                                    </m:r>
                                  </m:e>
                                  <m:sub>
                                    <m:r>
                                      <a:rPr lang="zh-CN" altLang="en-US" sz="2400" i="1">
                                        <a:latin typeface="Cambria Math" panose="02040503050406030204" pitchFamily="18" charset="0"/>
                                      </a:rPr>
                                      <m:t>𝐴</m:t>
                                    </m:r>
                                  </m:sub>
                                </m:sSub>
                                <m:r>
                                  <a:rPr lang="zh-CN" altLang="en-US" sz="2400" i="0">
                                    <a:latin typeface="Cambria Math" panose="02040503050406030204" pitchFamily="18" charset="0"/>
                                  </a:rPr>
                                  <m:t>⋅</m:t>
                                </m:r>
                                <m:r>
                                  <a:rPr lang="zh-CN" altLang="en-US" sz="2400" i="1">
                                    <a:latin typeface="Cambria Math" panose="02040503050406030204" pitchFamily="18" charset="0"/>
                                  </a:rPr>
                                  <m:t>𝛥</m:t>
                                </m:r>
                                <m:r>
                                  <a:rPr lang="zh-CN" altLang="en-US" sz="2400" i="1">
                                    <a:latin typeface="Cambria Math" panose="02040503050406030204" pitchFamily="18" charset="0"/>
                                  </a:rPr>
                                  <m:t>𝑦</m:t>
                                </m:r>
                                <m:r>
                                  <a:rPr lang="zh-CN" altLang="en-US" sz="2400" i="0">
                                    <a:latin typeface="Cambria Math" panose="02040503050406030204" pitchFamily="18" charset="0"/>
                                  </a:rPr>
                                  <m:t>⋅</m:t>
                                </m:r>
                                <m:sSub>
                                  <m:sSubPr>
                                    <m:ctrlPr>
                                      <a:rPr lang="zh-CN" altLang="en-US" sz="2400" i="1">
                                        <a:latin typeface="Cambria Math"/>
                                      </a:rPr>
                                    </m:ctrlPr>
                                  </m:sSubPr>
                                  <m:e>
                                    <m:r>
                                      <a:rPr lang="zh-CN" altLang="en-US" sz="2400" i="1">
                                        <a:latin typeface="Cambria Math" panose="02040503050406030204" pitchFamily="18" charset="0"/>
                                      </a:rPr>
                                      <m:t>𝑢</m:t>
                                    </m:r>
                                  </m:e>
                                  <m:sub>
                                    <m:r>
                                      <a:rPr lang="zh-CN" altLang="en-US" sz="2400" i="1">
                                        <a:latin typeface="Cambria Math" panose="02040503050406030204" pitchFamily="18" charset="0"/>
                                      </a:rPr>
                                      <m:t>𝐴</m:t>
                                    </m:r>
                                  </m:sub>
                                </m:sSub>
                                <m:r>
                                  <a:rPr lang="zh-CN" altLang="en-US" sz="2400" i="0">
                                    <a:latin typeface="Cambria Math" panose="02040503050406030204" pitchFamily="18" charset="0"/>
                                  </a:rPr>
                                  <m:t>⋅</m:t>
                                </m:r>
                                <m:r>
                                  <a:rPr lang="zh-CN" altLang="en-US" sz="2400" i="1">
                                    <a:latin typeface="Cambria Math" panose="02040503050406030204" pitchFamily="18" charset="0"/>
                                  </a:rPr>
                                  <m:t>𝛥</m:t>
                                </m:r>
                                <m:r>
                                  <a:rPr lang="zh-CN" altLang="en-US" sz="2400" i="1">
                                    <a:latin typeface="Cambria Math" panose="02040503050406030204" pitchFamily="18" charset="0"/>
                                  </a:rPr>
                                  <m:t>𝑡</m:t>
                                </m:r>
                                <m:r>
                                  <a:rPr lang="zh-CN" altLang="en-US" sz="2400" i="0">
                                    <a:latin typeface="Cambria Math" panose="02040503050406030204" pitchFamily="18" charset="0"/>
                                  </a:rPr>
                                  <m:t>⋅</m:t>
                                </m:r>
                                <m:sSub>
                                  <m:sSubPr>
                                    <m:ctrlPr>
                                      <a:rPr lang="zh-CN" altLang="en-US" sz="2400" i="1" smtClean="0">
                                        <a:solidFill>
                                          <a:srgbClr val="FF0000"/>
                                        </a:solidFill>
                                        <a:latin typeface="Cambria Math"/>
                                      </a:rPr>
                                    </m:ctrlPr>
                                  </m:sSubPr>
                                  <m:e>
                                    <m:r>
                                      <a:rPr lang="zh-CN" altLang="en-US" sz="2400" i="1">
                                        <a:solidFill>
                                          <a:srgbClr val="FF0000"/>
                                        </a:solidFill>
                                        <a:latin typeface="Cambria Math" panose="02040503050406030204" pitchFamily="18" charset="0"/>
                                      </a:rPr>
                                      <m:t>𝑐</m:t>
                                    </m:r>
                                  </m:e>
                                  <m:sub>
                                    <m:r>
                                      <a:rPr lang="zh-CN" altLang="en-US" sz="2400" i="1">
                                        <a:solidFill>
                                          <a:srgbClr val="FF0000"/>
                                        </a:solidFill>
                                        <a:latin typeface="Cambria Math" panose="02040503050406030204" pitchFamily="18" charset="0"/>
                                      </a:rPr>
                                      <m:t>𝐴</m:t>
                                    </m:r>
                                  </m:sub>
                                </m:sSub>
                                <m:r>
                                  <a:rPr lang="zh-CN" altLang="en-US" sz="2400" i="0">
                                    <a:latin typeface="Cambria Math" panose="02040503050406030204" pitchFamily="18" charset="0"/>
                                  </a:rPr>
                                  <m:t>−</m:t>
                                </m:r>
                                <m:sSub>
                                  <m:sSubPr>
                                    <m:ctrlPr>
                                      <a:rPr lang="zh-CN" altLang="en-US" sz="2400" i="1">
                                        <a:latin typeface="Cambria Math"/>
                                      </a:rPr>
                                    </m:ctrlPr>
                                  </m:sSubPr>
                                  <m:e>
                                    <m:r>
                                      <a:rPr lang="zh-CN" altLang="en-US" sz="2400" i="1">
                                        <a:latin typeface="Cambria Math" panose="02040503050406030204" pitchFamily="18" charset="0"/>
                                      </a:rPr>
                                      <m:t>h</m:t>
                                    </m:r>
                                  </m:e>
                                  <m:sub>
                                    <m:r>
                                      <a:rPr lang="zh-CN" altLang="en-US" sz="2400" i="1">
                                        <a:latin typeface="Cambria Math" panose="02040503050406030204" pitchFamily="18" charset="0"/>
                                      </a:rPr>
                                      <m:t>𝐵</m:t>
                                    </m:r>
                                  </m:sub>
                                </m:sSub>
                                <m:r>
                                  <a:rPr lang="zh-CN" altLang="en-US" sz="2400" i="0">
                                    <a:latin typeface="Cambria Math" panose="02040503050406030204" pitchFamily="18" charset="0"/>
                                  </a:rPr>
                                  <m:t>⋅</m:t>
                                </m:r>
                                <m:r>
                                  <a:rPr lang="zh-CN" altLang="en-US" sz="2400" i="1">
                                    <a:latin typeface="Cambria Math" panose="02040503050406030204" pitchFamily="18" charset="0"/>
                                  </a:rPr>
                                  <m:t>𝛥</m:t>
                                </m:r>
                                <m:r>
                                  <a:rPr lang="zh-CN" altLang="en-US" sz="2400" i="1">
                                    <a:latin typeface="Cambria Math" panose="02040503050406030204" pitchFamily="18" charset="0"/>
                                  </a:rPr>
                                  <m:t>𝑦</m:t>
                                </m:r>
                                <m:r>
                                  <a:rPr lang="zh-CN" altLang="en-US" sz="2400" i="0">
                                    <a:latin typeface="Cambria Math" panose="02040503050406030204" pitchFamily="18" charset="0"/>
                                  </a:rPr>
                                  <m:t>⋅</m:t>
                                </m:r>
                                <m:sSub>
                                  <m:sSubPr>
                                    <m:ctrlPr>
                                      <a:rPr lang="zh-CN" altLang="en-US" sz="2400" i="1">
                                        <a:latin typeface="Cambria Math"/>
                                      </a:rPr>
                                    </m:ctrlPr>
                                  </m:sSubPr>
                                  <m:e>
                                    <m:r>
                                      <a:rPr lang="zh-CN" altLang="en-US" sz="2400" i="1">
                                        <a:latin typeface="Cambria Math" panose="02040503050406030204" pitchFamily="18" charset="0"/>
                                      </a:rPr>
                                      <m:t>𝑢</m:t>
                                    </m:r>
                                  </m:e>
                                  <m:sub>
                                    <m:r>
                                      <a:rPr lang="zh-CN" altLang="en-US" sz="2400" i="1">
                                        <a:latin typeface="Cambria Math" panose="02040503050406030204" pitchFamily="18" charset="0"/>
                                      </a:rPr>
                                      <m:t>𝐵</m:t>
                                    </m:r>
                                  </m:sub>
                                </m:sSub>
                                <m:r>
                                  <a:rPr lang="zh-CN" altLang="en-US" sz="2400" i="0">
                                    <a:latin typeface="Cambria Math" panose="02040503050406030204" pitchFamily="18" charset="0"/>
                                  </a:rPr>
                                  <m:t>⋅</m:t>
                                </m:r>
                                <m:r>
                                  <a:rPr lang="zh-CN" altLang="en-US" sz="2400" i="1">
                                    <a:latin typeface="Cambria Math" panose="02040503050406030204" pitchFamily="18" charset="0"/>
                                  </a:rPr>
                                  <m:t>𝛥</m:t>
                                </m:r>
                                <m:r>
                                  <a:rPr lang="zh-CN" altLang="en-US" sz="2400" i="1">
                                    <a:latin typeface="Cambria Math" panose="02040503050406030204" pitchFamily="18" charset="0"/>
                                  </a:rPr>
                                  <m:t>𝑡</m:t>
                                </m:r>
                                <m:r>
                                  <a:rPr lang="zh-CN" altLang="en-US" sz="2400" i="0">
                                    <a:latin typeface="Cambria Math" panose="02040503050406030204" pitchFamily="18" charset="0"/>
                                  </a:rPr>
                                  <m:t>⋅</m:t>
                                </m:r>
                                <m:sSub>
                                  <m:sSubPr>
                                    <m:ctrlPr>
                                      <a:rPr lang="zh-CN" altLang="en-US" sz="2400" i="1" smtClean="0">
                                        <a:solidFill>
                                          <a:srgbClr val="FF0000"/>
                                        </a:solidFill>
                                        <a:latin typeface="Cambria Math"/>
                                      </a:rPr>
                                    </m:ctrlPr>
                                  </m:sSubPr>
                                  <m:e>
                                    <m:r>
                                      <a:rPr lang="zh-CN" altLang="en-US" sz="2400" i="1">
                                        <a:solidFill>
                                          <a:srgbClr val="FF0000"/>
                                        </a:solidFill>
                                        <a:latin typeface="Cambria Math" panose="02040503050406030204" pitchFamily="18" charset="0"/>
                                      </a:rPr>
                                      <m:t>𝑐</m:t>
                                    </m:r>
                                  </m:e>
                                  <m:sub>
                                    <m:r>
                                      <a:rPr lang="zh-CN" altLang="en-US" sz="2400" i="1">
                                        <a:solidFill>
                                          <a:srgbClr val="FF0000"/>
                                        </a:solidFill>
                                        <a:latin typeface="Cambria Math" panose="02040503050406030204" pitchFamily="18" charset="0"/>
                                      </a:rPr>
                                      <m:t>𝐵</m:t>
                                    </m:r>
                                  </m:sub>
                                </m:sSub>
                              </m:e>
                              <m:e>
                                <m:r>
                                  <a:rPr lang="en-US" altLang="zh-CN" sz="2400" b="0" i="0" smtClean="0">
                                    <a:solidFill>
                                      <a:srgbClr val="FF0000"/>
                                    </a:solidFill>
                                    <a:latin typeface="Cambria Math" panose="02040503050406030204" pitchFamily="18" charset="0"/>
                                  </a:rPr>
                                  <m:t>+</m:t>
                                </m:r>
                                <m:r>
                                  <a:rPr lang="zh-CN" altLang="en-US" sz="2400">
                                    <a:solidFill>
                                      <a:srgbClr val="FF0000"/>
                                    </a:solidFill>
                                    <a:latin typeface="Cambria Math" panose="02040503050406030204" pitchFamily="18" charset="0"/>
                                  </a:rPr>
                                  <m:t>(</m:t>
                                </m:r>
                                <m:r>
                                  <a:rPr lang="zh-CN" altLang="en-US" sz="2400" i="1">
                                    <a:solidFill>
                                      <a:srgbClr val="FF0000"/>
                                    </a:solidFill>
                                    <a:latin typeface="Cambria Math" panose="02040503050406030204" pitchFamily="18" charset="0"/>
                                  </a:rPr>
                                  <m:t>𝐸</m:t>
                                </m:r>
                                <m:r>
                                  <a:rPr lang="zh-CN" altLang="en-US" sz="2400">
                                    <a:solidFill>
                                      <a:srgbClr val="FF0000"/>
                                    </a:solidFill>
                                    <a:latin typeface="Cambria Math" panose="02040503050406030204" pitchFamily="18" charset="0"/>
                                  </a:rPr>
                                  <m:t>−</m:t>
                                </m:r>
                                <m:r>
                                  <a:rPr lang="zh-CN" altLang="en-US" sz="2400" i="1">
                                    <a:solidFill>
                                      <a:srgbClr val="FF0000"/>
                                    </a:solidFill>
                                    <a:latin typeface="Cambria Math" panose="02040503050406030204" pitchFamily="18" charset="0"/>
                                  </a:rPr>
                                  <m:t>𝐷</m:t>
                                </m:r>
                                <m:r>
                                  <a:rPr lang="zh-CN" altLang="en-US" sz="2400">
                                    <a:solidFill>
                                      <a:srgbClr val="FF0000"/>
                                    </a:solidFill>
                                    <a:latin typeface="Cambria Math" panose="02040503050406030204" pitchFamily="18" charset="0"/>
                                  </a:rPr>
                                  <m:t>)⋅</m:t>
                                </m:r>
                                <m:r>
                                  <a:rPr lang="zh-CN" altLang="en-US" sz="2400" i="1">
                                    <a:solidFill>
                                      <a:srgbClr val="FF0000"/>
                                    </a:solidFill>
                                    <a:latin typeface="Cambria Math" panose="02040503050406030204" pitchFamily="18" charset="0"/>
                                  </a:rPr>
                                  <m:t>𝛥</m:t>
                                </m:r>
                                <m:r>
                                  <a:rPr lang="zh-CN" altLang="en-US" sz="2400" i="1">
                                    <a:solidFill>
                                      <a:srgbClr val="FF0000"/>
                                    </a:solidFill>
                                    <a:latin typeface="Cambria Math" panose="02040503050406030204" pitchFamily="18" charset="0"/>
                                  </a:rPr>
                                  <m:t>𝑥</m:t>
                                </m:r>
                                <m:r>
                                  <a:rPr lang="zh-CN" altLang="en-US" sz="2400" i="1">
                                    <a:solidFill>
                                      <a:srgbClr val="FF0000"/>
                                    </a:solidFill>
                                    <a:latin typeface="Cambria Math" panose="02040503050406030204" pitchFamily="18" charset="0"/>
                                  </a:rPr>
                                  <m:t>𝛥</m:t>
                                </m:r>
                                <m:r>
                                  <a:rPr lang="zh-CN" altLang="en-US" sz="2400" i="1">
                                    <a:solidFill>
                                      <a:srgbClr val="FF0000"/>
                                    </a:solidFill>
                                    <a:latin typeface="Cambria Math" panose="02040503050406030204" pitchFamily="18" charset="0"/>
                                  </a:rPr>
                                  <m:t>𝑦</m:t>
                                </m:r>
                                <m:r>
                                  <a:rPr lang="zh-CN" altLang="en-US" sz="2400" i="1">
                                    <a:solidFill>
                                      <a:srgbClr val="FF0000"/>
                                    </a:solidFill>
                                    <a:latin typeface="Cambria Math" panose="02040503050406030204" pitchFamily="18" charset="0"/>
                                  </a:rPr>
                                  <m:t>𝛥</m:t>
                                </m:r>
                                <m:r>
                                  <a:rPr lang="zh-CN" altLang="en-US" sz="2400" i="1">
                                    <a:solidFill>
                                      <a:srgbClr val="FF0000"/>
                                    </a:solidFill>
                                    <a:latin typeface="Cambria Math" panose="02040503050406030204" pitchFamily="18" charset="0"/>
                                  </a:rPr>
                                  <m:t>𝑡</m:t>
                                </m:r>
                              </m:e>
                            </m:eqArr>
                          </m:e>
                        </m:mr>
                      </m:m>
                    </m:oMath>
                  </m:oMathPara>
                </a14:m>
                <a:endParaRPr lang="zh-CN" altLang="en-US" dirty="0"/>
              </a:p>
            </p:txBody>
          </p:sp>
        </mc:Choice>
        <mc:Fallback xmlns="">
          <p:sp>
            <p:nvSpPr>
              <p:cNvPr id="33" name="矩形 32"/>
              <p:cNvSpPr>
                <a:spLocks noRot="1" noChangeAspect="1" noMove="1" noResize="1" noEditPoints="1" noAdjustHandles="1" noChangeArrowheads="1" noChangeShapeType="1" noTextEdit="1"/>
              </p:cNvSpPr>
              <p:nvPr/>
            </p:nvSpPr>
            <p:spPr>
              <a:xfrm>
                <a:off x="460684" y="4770800"/>
                <a:ext cx="6028510" cy="1224181"/>
              </a:xfrm>
              <a:prstGeom prst="rect">
                <a:avLst/>
              </a:prstGeom>
              <a:blipFill rotWithShape="1">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矩形 33"/>
              <p:cNvSpPr/>
              <p:nvPr/>
            </p:nvSpPr>
            <p:spPr>
              <a:xfrm>
                <a:off x="6199202" y="4064005"/>
                <a:ext cx="5794856" cy="8358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zh-CN" altLang="en-US" sz="2400" i="1" smtClean="0">
                              <a:latin typeface="Cambria Math"/>
                            </a:rPr>
                          </m:ctrlPr>
                        </m:fPr>
                        <m:num>
                          <m:r>
                            <a:rPr lang="zh-CN" altLang="en-US" sz="2400" i="1">
                              <a:latin typeface="Cambria Math" panose="02040503050406030204" pitchFamily="18" charset="0"/>
                            </a:rPr>
                            <m:t>h</m:t>
                          </m:r>
                          <m:sSup>
                            <m:sSupPr>
                              <m:ctrlPr>
                                <a:rPr lang="zh-CN" altLang="en-US" sz="2400" i="1">
                                  <a:latin typeface="Cambria Math"/>
                                </a:rPr>
                              </m:ctrlPr>
                            </m:sSupPr>
                            <m:e>
                              <m:r>
                                <a:rPr lang="zh-CN" altLang="en-US" sz="2400" i="1" smtClean="0">
                                  <a:solidFill>
                                    <a:srgbClr val="FF0000"/>
                                  </a:solidFill>
                                  <a:latin typeface="Cambria Math" panose="02040503050406030204" pitchFamily="18" charset="0"/>
                                </a:rPr>
                                <m:t>𝑐</m:t>
                              </m:r>
                            </m:e>
                            <m:sup>
                              <m:r>
                                <a:rPr lang="zh-CN" altLang="en-US" sz="2400" i="1">
                                  <a:latin typeface="Cambria Math" panose="02040503050406030204" pitchFamily="18" charset="0"/>
                                </a:rPr>
                                <m:t>𝑡</m:t>
                              </m:r>
                              <m:r>
                                <a:rPr lang="zh-CN" altLang="en-US" sz="2400" i="0">
                                  <a:latin typeface="Cambria Math" panose="02040503050406030204" pitchFamily="18" charset="0"/>
                                </a:rPr>
                                <m:t>+</m:t>
                              </m:r>
                              <m:r>
                                <a:rPr lang="zh-CN" altLang="en-US" sz="2400" i="1">
                                  <a:latin typeface="Cambria Math" panose="02040503050406030204" pitchFamily="18" charset="0"/>
                                </a:rPr>
                                <m:t>𝛥</m:t>
                              </m:r>
                              <m:r>
                                <a:rPr lang="zh-CN" altLang="en-US" sz="2400" i="1">
                                  <a:latin typeface="Cambria Math" panose="02040503050406030204" pitchFamily="18" charset="0"/>
                                </a:rPr>
                                <m:t>𝑡</m:t>
                              </m:r>
                            </m:sup>
                          </m:sSup>
                          <m:r>
                            <a:rPr lang="zh-CN" altLang="en-US" sz="2400" i="0">
                              <a:latin typeface="Cambria Math" panose="02040503050406030204" pitchFamily="18" charset="0"/>
                            </a:rPr>
                            <m:t>−</m:t>
                          </m:r>
                          <m:r>
                            <a:rPr lang="zh-CN" altLang="en-US" sz="2400" i="1">
                              <a:latin typeface="Cambria Math" panose="02040503050406030204" pitchFamily="18" charset="0"/>
                            </a:rPr>
                            <m:t>h</m:t>
                          </m:r>
                          <m:sSup>
                            <m:sSupPr>
                              <m:ctrlPr>
                                <a:rPr lang="zh-CN" altLang="en-US" sz="2400" i="1">
                                  <a:latin typeface="Cambria Math"/>
                                </a:rPr>
                              </m:ctrlPr>
                            </m:sSupPr>
                            <m:e>
                              <m:r>
                                <a:rPr lang="zh-CN" altLang="en-US" sz="2400" i="1" smtClean="0">
                                  <a:solidFill>
                                    <a:srgbClr val="FF0000"/>
                                  </a:solidFill>
                                  <a:latin typeface="Cambria Math" panose="02040503050406030204" pitchFamily="18" charset="0"/>
                                </a:rPr>
                                <m:t>𝑐</m:t>
                              </m:r>
                            </m:e>
                            <m:sup>
                              <m:r>
                                <a:rPr lang="zh-CN" altLang="en-US" sz="2400" i="1">
                                  <a:latin typeface="Cambria Math" panose="02040503050406030204" pitchFamily="18" charset="0"/>
                                </a:rPr>
                                <m:t>𝑡</m:t>
                              </m:r>
                            </m:sup>
                          </m:sSup>
                        </m:num>
                        <m:den>
                          <m:r>
                            <a:rPr lang="zh-CN" altLang="en-US" sz="2400" i="1">
                              <a:latin typeface="Cambria Math" panose="02040503050406030204" pitchFamily="18" charset="0"/>
                            </a:rPr>
                            <m:t>𝛥</m:t>
                          </m:r>
                          <m:r>
                            <a:rPr lang="zh-CN" altLang="en-US" sz="2400" i="1">
                              <a:latin typeface="Cambria Math" panose="02040503050406030204" pitchFamily="18" charset="0"/>
                            </a:rPr>
                            <m:t>𝑡</m:t>
                          </m:r>
                        </m:den>
                      </m:f>
                      <m:r>
                        <a:rPr lang="zh-CN" altLang="en-US" sz="2400" i="0">
                          <a:latin typeface="Cambria Math" panose="02040503050406030204" pitchFamily="18" charset="0"/>
                        </a:rPr>
                        <m:t>=</m:t>
                      </m:r>
                      <m:f>
                        <m:fPr>
                          <m:ctrlPr>
                            <a:rPr lang="zh-CN" altLang="en-US" sz="2400" i="1">
                              <a:latin typeface="Cambria Math"/>
                            </a:rPr>
                          </m:ctrlPr>
                        </m:fPr>
                        <m:num>
                          <m:sSub>
                            <m:sSubPr>
                              <m:ctrlPr>
                                <a:rPr lang="zh-CN" altLang="en-US" sz="2400" i="1">
                                  <a:latin typeface="Cambria Math"/>
                                </a:rPr>
                              </m:ctrlPr>
                            </m:sSubPr>
                            <m:e>
                              <m:r>
                                <a:rPr lang="zh-CN" altLang="en-US" sz="2400" i="1">
                                  <a:latin typeface="Cambria Math" panose="02040503050406030204" pitchFamily="18" charset="0"/>
                                </a:rPr>
                                <m:t>h</m:t>
                              </m:r>
                            </m:e>
                            <m:sub>
                              <m:r>
                                <a:rPr lang="zh-CN" altLang="en-US" sz="2400" i="1">
                                  <a:latin typeface="Cambria Math" panose="02040503050406030204" pitchFamily="18" charset="0"/>
                                </a:rPr>
                                <m:t>𝐴</m:t>
                              </m:r>
                            </m:sub>
                          </m:sSub>
                          <m:sSub>
                            <m:sSubPr>
                              <m:ctrlPr>
                                <a:rPr lang="zh-CN" altLang="en-US" sz="2400" i="1">
                                  <a:latin typeface="Cambria Math"/>
                                </a:rPr>
                              </m:ctrlPr>
                            </m:sSubPr>
                            <m:e>
                              <m:r>
                                <a:rPr lang="zh-CN" altLang="en-US" sz="2400" i="1">
                                  <a:latin typeface="Cambria Math" panose="02040503050406030204" pitchFamily="18" charset="0"/>
                                </a:rPr>
                                <m:t>𝑢</m:t>
                              </m:r>
                            </m:e>
                            <m:sub>
                              <m:r>
                                <a:rPr lang="zh-CN" altLang="en-US" sz="2400" i="1">
                                  <a:latin typeface="Cambria Math" panose="02040503050406030204" pitchFamily="18" charset="0"/>
                                </a:rPr>
                                <m:t>𝐴</m:t>
                              </m:r>
                            </m:sub>
                          </m:sSub>
                          <m:sSub>
                            <m:sSubPr>
                              <m:ctrlPr>
                                <a:rPr lang="zh-CN" altLang="en-US" sz="2400" i="1" smtClean="0">
                                  <a:solidFill>
                                    <a:srgbClr val="FF0000"/>
                                  </a:solidFill>
                                  <a:latin typeface="Cambria Math"/>
                                </a:rPr>
                              </m:ctrlPr>
                            </m:sSubPr>
                            <m:e>
                              <m:r>
                                <a:rPr lang="zh-CN" altLang="en-US" sz="2400" i="1">
                                  <a:solidFill>
                                    <a:srgbClr val="FF0000"/>
                                  </a:solidFill>
                                  <a:latin typeface="Cambria Math" panose="02040503050406030204" pitchFamily="18" charset="0"/>
                                </a:rPr>
                                <m:t>𝑐</m:t>
                              </m:r>
                            </m:e>
                            <m:sub>
                              <m:r>
                                <a:rPr lang="zh-CN" altLang="en-US" sz="2400" i="1">
                                  <a:solidFill>
                                    <a:srgbClr val="FF0000"/>
                                  </a:solidFill>
                                  <a:latin typeface="Cambria Math" panose="02040503050406030204" pitchFamily="18" charset="0"/>
                                </a:rPr>
                                <m:t>𝐴</m:t>
                              </m:r>
                            </m:sub>
                          </m:sSub>
                          <m:r>
                            <a:rPr lang="zh-CN" altLang="en-US" sz="2400" i="0">
                              <a:latin typeface="Cambria Math" panose="02040503050406030204" pitchFamily="18" charset="0"/>
                            </a:rPr>
                            <m:t>−</m:t>
                          </m:r>
                          <m:sSub>
                            <m:sSubPr>
                              <m:ctrlPr>
                                <a:rPr lang="zh-CN" altLang="en-US" sz="2400" i="1">
                                  <a:latin typeface="Cambria Math"/>
                                </a:rPr>
                              </m:ctrlPr>
                            </m:sSubPr>
                            <m:e>
                              <m:r>
                                <a:rPr lang="zh-CN" altLang="en-US" sz="2400" i="1">
                                  <a:latin typeface="Cambria Math" panose="02040503050406030204" pitchFamily="18" charset="0"/>
                                </a:rPr>
                                <m:t>h</m:t>
                              </m:r>
                            </m:e>
                            <m:sub>
                              <m:r>
                                <a:rPr lang="zh-CN" altLang="en-US" sz="2400" i="1">
                                  <a:latin typeface="Cambria Math" panose="02040503050406030204" pitchFamily="18" charset="0"/>
                                </a:rPr>
                                <m:t>𝐵</m:t>
                              </m:r>
                            </m:sub>
                          </m:sSub>
                          <m:sSub>
                            <m:sSubPr>
                              <m:ctrlPr>
                                <a:rPr lang="zh-CN" altLang="en-US" sz="2400" i="1">
                                  <a:latin typeface="Cambria Math"/>
                                </a:rPr>
                              </m:ctrlPr>
                            </m:sSubPr>
                            <m:e>
                              <m:r>
                                <a:rPr lang="zh-CN" altLang="en-US" sz="2400" i="1">
                                  <a:latin typeface="Cambria Math" panose="02040503050406030204" pitchFamily="18" charset="0"/>
                                </a:rPr>
                                <m:t>𝑢</m:t>
                              </m:r>
                            </m:e>
                            <m:sub>
                              <m:r>
                                <a:rPr lang="zh-CN" altLang="en-US" sz="2400" i="1">
                                  <a:latin typeface="Cambria Math" panose="02040503050406030204" pitchFamily="18" charset="0"/>
                                </a:rPr>
                                <m:t>𝐵</m:t>
                              </m:r>
                            </m:sub>
                          </m:sSub>
                          <m:sSub>
                            <m:sSubPr>
                              <m:ctrlPr>
                                <a:rPr lang="zh-CN" altLang="en-US" sz="2400" i="1" smtClean="0">
                                  <a:solidFill>
                                    <a:srgbClr val="FF0000"/>
                                  </a:solidFill>
                                  <a:latin typeface="Cambria Math"/>
                                </a:rPr>
                              </m:ctrlPr>
                            </m:sSubPr>
                            <m:e>
                              <m:r>
                                <a:rPr lang="zh-CN" altLang="en-US" sz="2400" i="1">
                                  <a:solidFill>
                                    <a:srgbClr val="FF0000"/>
                                  </a:solidFill>
                                  <a:latin typeface="Cambria Math" panose="02040503050406030204" pitchFamily="18" charset="0"/>
                                </a:rPr>
                                <m:t>𝑐</m:t>
                              </m:r>
                            </m:e>
                            <m:sub>
                              <m:r>
                                <a:rPr lang="zh-CN" altLang="en-US" sz="2400" i="1">
                                  <a:solidFill>
                                    <a:srgbClr val="FF0000"/>
                                  </a:solidFill>
                                  <a:latin typeface="Cambria Math" panose="02040503050406030204" pitchFamily="18" charset="0"/>
                                </a:rPr>
                                <m:t>𝐵</m:t>
                              </m:r>
                            </m:sub>
                          </m:sSub>
                        </m:num>
                        <m:den>
                          <m:r>
                            <a:rPr lang="zh-CN" altLang="en-US" sz="2400" i="1">
                              <a:latin typeface="Cambria Math" panose="02040503050406030204" pitchFamily="18" charset="0"/>
                            </a:rPr>
                            <m:t>𝛥</m:t>
                          </m:r>
                          <m:r>
                            <a:rPr lang="zh-CN" altLang="en-US" sz="2400" i="1">
                              <a:latin typeface="Cambria Math" panose="02040503050406030204" pitchFamily="18" charset="0"/>
                            </a:rPr>
                            <m:t>𝑥</m:t>
                          </m:r>
                        </m:den>
                      </m:f>
                      <m:r>
                        <a:rPr lang="en-US" altLang="zh-CN" sz="2400" b="0" i="1" smtClean="0">
                          <a:latin typeface="Cambria Math" panose="02040503050406030204" pitchFamily="18" charset="0"/>
                        </a:rPr>
                        <m:t>+</m:t>
                      </m:r>
                      <m:r>
                        <a:rPr lang="zh-CN" altLang="en-US" sz="2400" i="1">
                          <a:solidFill>
                            <a:srgbClr val="FF0000"/>
                          </a:solidFill>
                          <a:latin typeface="Cambria Math" panose="02040503050406030204" pitchFamily="18" charset="0"/>
                        </a:rPr>
                        <m:t>𝐸</m:t>
                      </m:r>
                      <m:r>
                        <a:rPr lang="zh-CN" altLang="en-US" sz="2400">
                          <a:solidFill>
                            <a:srgbClr val="FF0000"/>
                          </a:solidFill>
                          <a:latin typeface="Cambria Math" panose="02040503050406030204" pitchFamily="18" charset="0"/>
                        </a:rPr>
                        <m:t>−</m:t>
                      </m:r>
                      <m:r>
                        <a:rPr lang="zh-CN" altLang="en-US" sz="2400" i="1">
                          <a:solidFill>
                            <a:srgbClr val="FF0000"/>
                          </a:solidFill>
                          <a:latin typeface="Cambria Math" panose="02040503050406030204" pitchFamily="18" charset="0"/>
                        </a:rPr>
                        <m:t>𝐷</m:t>
                      </m:r>
                    </m:oMath>
                  </m:oMathPara>
                </a14:m>
                <a:endParaRPr lang="zh-CN" altLang="en-US" sz="2400" dirty="0"/>
              </a:p>
            </p:txBody>
          </p:sp>
        </mc:Choice>
        <mc:Fallback xmlns="">
          <p:sp>
            <p:nvSpPr>
              <p:cNvPr id="34" name="矩形 33"/>
              <p:cNvSpPr>
                <a:spLocks noRot="1" noChangeAspect="1" noMove="1" noResize="1" noEditPoints="1" noAdjustHandles="1" noChangeArrowheads="1" noChangeShapeType="1" noTextEdit="1"/>
              </p:cNvSpPr>
              <p:nvPr/>
            </p:nvSpPr>
            <p:spPr>
              <a:xfrm>
                <a:off x="6199202" y="4064005"/>
                <a:ext cx="5794856" cy="835806"/>
              </a:xfrm>
              <a:prstGeom prst="rect">
                <a:avLst/>
              </a:prstGeom>
              <a:blipFill>
                <a:blip r:embed="rId13"/>
                <a:stretch>
                  <a:fillRect/>
                </a:stretch>
              </a:blipFill>
            </p:spPr>
            <p:txBody>
              <a:bodyPr/>
              <a:lstStyle/>
              <a:p>
                <a:r>
                  <a:rPr lang="zh-CN" altLang="en-US">
                    <a:noFill/>
                  </a:rPr>
                  <a:t> </a:t>
                </a:r>
              </a:p>
            </p:txBody>
          </p:sp>
        </mc:Fallback>
      </mc:AlternateContent>
      <p:graphicFrame>
        <p:nvGraphicFramePr>
          <p:cNvPr id="35" name="对象 34"/>
          <p:cNvGraphicFramePr>
            <a:graphicFrameLocks noChangeAspect="1"/>
          </p:cNvGraphicFramePr>
          <p:nvPr>
            <p:extLst>
              <p:ext uri="{D42A27DB-BD31-4B8C-83A1-F6EECF244321}">
                <p14:modId xmlns:p14="http://schemas.microsoft.com/office/powerpoint/2010/main" val="1070652897"/>
              </p:ext>
            </p:extLst>
          </p:nvPr>
        </p:nvGraphicFramePr>
        <p:xfrm>
          <a:off x="7015699" y="5482628"/>
          <a:ext cx="3003084" cy="931504"/>
        </p:xfrm>
        <a:graphic>
          <a:graphicData uri="http://schemas.openxmlformats.org/presentationml/2006/ole">
            <mc:AlternateContent xmlns:mc="http://schemas.openxmlformats.org/markup-compatibility/2006">
              <mc:Choice xmlns:v="urn:schemas-microsoft-com:vml" Requires="v">
                <p:oleObj spid="_x0000_s13388" name="Equation" r:id="rId14" imgW="1256755" imgH="393529" progId="Equation.DSMT4">
                  <p:embed/>
                </p:oleObj>
              </mc:Choice>
              <mc:Fallback>
                <p:oleObj name="Equation" r:id="rId14" imgW="1256755" imgH="393529" progId="Equation.DSMT4">
                  <p:embed/>
                  <p:pic>
                    <p:nvPicPr>
                      <p:cNvPr id="17" name="对象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15699" y="5482628"/>
                        <a:ext cx="3003084" cy="931504"/>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37" name="矩形 36"/>
              <p:cNvSpPr/>
              <p:nvPr/>
            </p:nvSpPr>
            <p:spPr>
              <a:xfrm>
                <a:off x="689238" y="3917994"/>
                <a:ext cx="379135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sz="2000" smtClean="0">
                          <a:solidFill>
                            <a:srgbClr val="FF0000"/>
                          </a:solidFill>
                          <a:latin typeface="Cambria Math" panose="02040503050406030204" pitchFamily="18" charset="0"/>
                        </a:rPr>
                        <m:t>泥</m:t>
                      </m:r>
                      <m:r>
                        <a:rPr lang="zh-CN" altLang="en-US" sz="2000" i="0">
                          <a:solidFill>
                            <a:srgbClr val="FF0000"/>
                          </a:solidFill>
                          <a:latin typeface="Cambria Math" panose="02040503050406030204" pitchFamily="18" charset="0"/>
                        </a:rPr>
                        <m:t>沙的起动</m:t>
                      </m:r>
                      <m:r>
                        <a:rPr lang="zh-CN" altLang="en-US" sz="2000" i="0">
                          <a:solidFill>
                            <a:srgbClr val="FF0000"/>
                          </a:solidFill>
                          <a:latin typeface="Cambria Math" panose="02040503050406030204" pitchFamily="18" charset="0"/>
                        </a:rPr>
                        <m:t>=(</m:t>
                      </m:r>
                      <m:r>
                        <a:rPr lang="zh-CN" altLang="en-US" sz="2000" i="1">
                          <a:solidFill>
                            <a:srgbClr val="FF0000"/>
                          </a:solidFill>
                          <a:latin typeface="Cambria Math" panose="02040503050406030204" pitchFamily="18" charset="0"/>
                        </a:rPr>
                        <m:t>𝐸</m:t>
                      </m:r>
                      <m:r>
                        <a:rPr lang="zh-CN" altLang="en-US" sz="2000" i="0">
                          <a:solidFill>
                            <a:srgbClr val="FF0000"/>
                          </a:solidFill>
                          <a:latin typeface="Cambria Math" panose="02040503050406030204" pitchFamily="18" charset="0"/>
                        </a:rPr>
                        <m:t>−</m:t>
                      </m:r>
                      <m:r>
                        <a:rPr lang="zh-CN" altLang="en-US" sz="2000" i="1">
                          <a:solidFill>
                            <a:srgbClr val="FF0000"/>
                          </a:solidFill>
                          <a:latin typeface="Cambria Math" panose="02040503050406030204" pitchFamily="18" charset="0"/>
                        </a:rPr>
                        <m:t>𝐷</m:t>
                      </m:r>
                      <m:r>
                        <a:rPr lang="zh-CN" altLang="en-US" sz="2000" i="0">
                          <a:solidFill>
                            <a:srgbClr val="FF0000"/>
                          </a:solidFill>
                          <a:latin typeface="Cambria Math" panose="02040503050406030204" pitchFamily="18" charset="0"/>
                        </a:rPr>
                        <m:t>)⋅</m:t>
                      </m:r>
                      <m:r>
                        <a:rPr lang="zh-CN" altLang="en-US" sz="2000" i="1">
                          <a:solidFill>
                            <a:srgbClr val="FF0000"/>
                          </a:solidFill>
                          <a:latin typeface="Cambria Math" panose="02040503050406030204" pitchFamily="18" charset="0"/>
                        </a:rPr>
                        <m:t>𝛥</m:t>
                      </m:r>
                      <m:r>
                        <a:rPr lang="zh-CN" altLang="en-US" sz="2000" i="1">
                          <a:solidFill>
                            <a:srgbClr val="FF0000"/>
                          </a:solidFill>
                          <a:latin typeface="Cambria Math" panose="02040503050406030204" pitchFamily="18" charset="0"/>
                        </a:rPr>
                        <m:t>𝑥</m:t>
                      </m:r>
                      <m:r>
                        <a:rPr lang="zh-CN" altLang="en-US" sz="2000" i="1">
                          <a:solidFill>
                            <a:srgbClr val="FF0000"/>
                          </a:solidFill>
                          <a:latin typeface="Cambria Math" panose="02040503050406030204" pitchFamily="18" charset="0"/>
                        </a:rPr>
                        <m:t>𝛥</m:t>
                      </m:r>
                      <m:r>
                        <a:rPr lang="zh-CN" altLang="en-US" sz="2000" i="1">
                          <a:solidFill>
                            <a:srgbClr val="FF0000"/>
                          </a:solidFill>
                          <a:latin typeface="Cambria Math" panose="02040503050406030204" pitchFamily="18" charset="0"/>
                        </a:rPr>
                        <m:t>𝑦</m:t>
                      </m:r>
                      <m:r>
                        <a:rPr lang="zh-CN" altLang="en-US" sz="2000" i="1">
                          <a:solidFill>
                            <a:srgbClr val="FF0000"/>
                          </a:solidFill>
                          <a:latin typeface="Cambria Math" panose="02040503050406030204" pitchFamily="18" charset="0"/>
                        </a:rPr>
                        <m:t>𝛥</m:t>
                      </m:r>
                      <m:r>
                        <a:rPr lang="zh-CN" altLang="en-US" sz="2000" i="1">
                          <a:solidFill>
                            <a:srgbClr val="FF0000"/>
                          </a:solidFill>
                          <a:latin typeface="Cambria Math" panose="02040503050406030204" pitchFamily="18" charset="0"/>
                        </a:rPr>
                        <m:t>𝑡</m:t>
                      </m:r>
                    </m:oMath>
                  </m:oMathPara>
                </a14:m>
                <a:endParaRPr lang="zh-CN" altLang="en-US" sz="2000" dirty="0">
                  <a:solidFill>
                    <a:srgbClr val="FF0000"/>
                  </a:solidFill>
                </a:endParaRPr>
              </a:p>
            </p:txBody>
          </p:sp>
        </mc:Choice>
        <mc:Fallback xmlns="">
          <p:sp>
            <p:nvSpPr>
              <p:cNvPr id="37" name="矩形 36"/>
              <p:cNvSpPr>
                <a:spLocks noRot="1" noChangeAspect="1" noMove="1" noResize="1" noEditPoints="1" noAdjustHandles="1" noChangeArrowheads="1" noChangeShapeType="1" noTextEdit="1"/>
              </p:cNvSpPr>
              <p:nvPr/>
            </p:nvSpPr>
            <p:spPr>
              <a:xfrm>
                <a:off x="689238" y="3917994"/>
                <a:ext cx="3791359" cy="400110"/>
              </a:xfrm>
              <a:prstGeom prst="rect">
                <a:avLst/>
              </a:prstGeom>
              <a:blipFill rotWithShape="1">
                <a:blip r:embed="rId16"/>
                <a:stretch>
                  <a:fillRect b="-15385"/>
                </a:stretch>
              </a:blipFill>
            </p:spPr>
            <p:txBody>
              <a:bodyPr/>
              <a:lstStyle/>
              <a:p>
                <a:r>
                  <a:rPr lang="zh-CN" altLang="en-US">
                    <a:noFill/>
                  </a:rPr>
                  <a:t> </a:t>
                </a:r>
              </a:p>
            </p:txBody>
          </p:sp>
        </mc:Fallback>
      </mc:AlternateContent>
      <p:pic>
        <p:nvPicPr>
          <p:cNvPr id="29" name="图片 3" descr="Snap3.bmp"/>
          <p:cNvPicPr>
            <a:picLocks noChangeAspect="1"/>
          </p:cNvPicPr>
          <p:nvPr/>
        </p:nvPicPr>
        <p:blipFill>
          <a:blip r:embed="rId17"/>
          <a:srcRect/>
          <a:stretch>
            <a:fillRect/>
          </a:stretch>
        </p:blipFill>
        <p:spPr bwMode="auto">
          <a:xfrm>
            <a:off x="251944" y="716571"/>
            <a:ext cx="8820150" cy="200025"/>
          </a:xfrm>
          <a:prstGeom prst="rect">
            <a:avLst/>
          </a:prstGeom>
          <a:noFill/>
          <a:ln w="9525">
            <a:noFill/>
            <a:miter lim="800000"/>
            <a:headEnd/>
            <a:tailEnd/>
          </a:ln>
        </p:spPr>
      </p:pic>
      <p:sp>
        <p:nvSpPr>
          <p:cNvPr id="32" name="标题 1"/>
          <p:cNvSpPr txBox="1">
            <a:spLocks/>
          </p:cNvSpPr>
          <p:nvPr/>
        </p:nvSpPr>
        <p:spPr>
          <a:xfrm>
            <a:off x="622859" y="251454"/>
            <a:ext cx="7349376" cy="43971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tabLst/>
              <a:defRPr/>
            </a:pPr>
            <a:r>
              <a:rPr lang="zh-CN" altLang="en-US" sz="3200" dirty="0">
                <a:solidFill>
                  <a:srgbClr val="464646"/>
                </a:solidFill>
                <a:latin typeface="Lucida Sans Unicode"/>
                <a:ea typeface="黑体" panose="02010609060101010101" pitchFamily="49" charset="-122"/>
              </a:rPr>
              <a:t>随</a:t>
            </a:r>
            <a:r>
              <a:rPr lang="zh-CN" altLang="en-US" sz="3200" dirty="0" smtClean="0">
                <a:solidFill>
                  <a:srgbClr val="464646"/>
                </a:solidFill>
                <a:latin typeface="Lucida Sans Unicode"/>
                <a:ea typeface="黑体" panose="02010609060101010101" pitchFamily="49" charset="-122"/>
              </a:rPr>
              <a:t>流泥沙输运</a:t>
            </a:r>
            <a:r>
              <a:rPr lang="en-US" altLang="zh-CN" sz="3200" dirty="0" smtClean="0">
                <a:solidFill>
                  <a:srgbClr val="464646"/>
                </a:solidFill>
                <a:latin typeface="Lucida Sans Unicode"/>
                <a:ea typeface="黑体" panose="02010609060101010101" pitchFamily="49" charset="-122"/>
              </a:rPr>
              <a:t>—</a:t>
            </a:r>
            <a:r>
              <a:rPr lang="zh-CN" altLang="en-US" sz="3200" dirty="0" smtClean="0">
                <a:solidFill>
                  <a:srgbClr val="464646"/>
                </a:solidFill>
                <a:latin typeface="Lucida Sans Unicode"/>
                <a:ea typeface="黑体" panose="02010609060101010101" pitchFamily="49" charset="-122"/>
              </a:rPr>
              <a:t>质量守恒</a:t>
            </a:r>
            <a:endParaRPr kumimoji="0" lang="zh-CN" altLang="en-US" sz="3200" b="1" i="0" u="none" strike="noStrike" kern="1200" cap="none" spc="0" normalizeH="0" baseline="0" noProof="0" dirty="0" smtClean="0">
              <a:ln>
                <a:noFill/>
              </a:ln>
              <a:solidFill>
                <a:schemeClr val="tx1">
                  <a:lumMod val="75000"/>
                  <a:lumOff val="25000"/>
                </a:schemeClr>
              </a:solidFill>
              <a:effectLst>
                <a:outerShdw blurRad="31750" dist="25400" dir="5400000" algn="tl" rotWithShape="0">
                  <a:srgbClr val="000000">
                    <a:alpha val="25000"/>
                  </a:srgbClr>
                </a:outerShdw>
              </a:effectLst>
              <a:uLnTx/>
              <a:uFillTx/>
              <a:latin typeface="Lucida Sans Unicode"/>
              <a:ea typeface="黑体" panose="02010609060101010101" pitchFamily="49" charset="-122"/>
            </a:endParaRPr>
          </a:p>
        </p:txBody>
      </p:sp>
    </p:spTree>
    <p:extLst>
      <p:ext uri="{BB962C8B-B14F-4D97-AF65-F5344CB8AC3E}">
        <p14:creationId xmlns:p14="http://schemas.microsoft.com/office/powerpoint/2010/main" val="3403205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Snap3.bmp"/>
          <p:cNvPicPr>
            <a:picLocks noChangeAspect="1"/>
          </p:cNvPicPr>
          <p:nvPr/>
        </p:nvPicPr>
        <p:blipFill>
          <a:blip r:embed="rId3"/>
          <a:srcRect/>
          <a:stretch>
            <a:fillRect/>
          </a:stretch>
        </p:blipFill>
        <p:spPr bwMode="auto">
          <a:xfrm>
            <a:off x="251944" y="716571"/>
            <a:ext cx="8820150" cy="200025"/>
          </a:xfrm>
          <a:prstGeom prst="rect">
            <a:avLst/>
          </a:prstGeom>
          <a:noFill/>
          <a:ln w="9525">
            <a:noFill/>
            <a:miter lim="800000"/>
            <a:headEnd/>
            <a:tailEnd/>
          </a:ln>
        </p:spPr>
      </p:pic>
      <p:sp>
        <p:nvSpPr>
          <p:cNvPr id="27" name="标题 1"/>
          <p:cNvSpPr txBox="1">
            <a:spLocks/>
          </p:cNvSpPr>
          <p:nvPr/>
        </p:nvSpPr>
        <p:spPr>
          <a:xfrm>
            <a:off x="622858" y="251454"/>
            <a:ext cx="11569141" cy="43971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tabLst/>
              <a:defRPr/>
            </a:pPr>
            <a:r>
              <a:rPr lang="zh-CN" altLang="en-US" sz="3200" dirty="0" smtClean="0">
                <a:solidFill>
                  <a:srgbClr val="464646"/>
                </a:solidFill>
                <a:latin typeface="Lucida Sans Unicode"/>
                <a:ea typeface="黑体" panose="02010609060101010101" pitchFamily="49" charset="-122"/>
              </a:rPr>
              <a:t>水动力</a:t>
            </a:r>
            <a:r>
              <a:rPr lang="en-US" altLang="zh-CN" sz="3200" dirty="0" smtClean="0">
                <a:solidFill>
                  <a:srgbClr val="464646"/>
                </a:solidFill>
                <a:latin typeface="Lucida Sans Unicode"/>
                <a:ea typeface="黑体" panose="02010609060101010101" pitchFamily="49" charset="-122"/>
              </a:rPr>
              <a:t>-</a:t>
            </a:r>
            <a:r>
              <a:rPr lang="zh-CN" altLang="en-US" sz="3200" dirty="0" smtClean="0">
                <a:solidFill>
                  <a:srgbClr val="464646"/>
                </a:solidFill>
                <a:latin typeface="Lucida Sans Unicode"/>
                <a:ea typeface="黑体" panose="02010609060101010101" pitchFamily="49" charset="-122"/>
              </a:rPr>
              <a:t>泥沙</a:t>
            </a:r>
            <a:r>
              <a:rPr lang="en-US" altLang="zh-CN" sz="3200" dirty="0" smtClean="0">
                <a:solidFill>
                  <a:srgbClr val="464646"/>
                </a:solidFill>
                <a:latin typeface="Lucida Sans Unicode"/>
                <a:ea typeface="黑体" panose="02010609060101010101" pitchFamily="49" charset="-122"/>
              </a:rPr>
              <a:t>-</a:t>
            </a:r>
            <a:r>
              <a:rPr lang="zh-CN" altLang="en-US" sz="3200" dirty="0" smtClean="0">
                <a:solidFill>
                  <a:srgbClr val="464646"/>
                </a:solidFill>
                <a:latin typeface="Lucida Sans Unicode"/>
                <a:ea typeface="黑体" panose="02010609060101010101" pitchFamily="49" charset="-122"/>
              </a:rPr>
              <a:t>床面</a:t>
            </a:r>
            <a:r>
              <a:rPr kumimoji="0" lang="zh-CN" altLang="en-US" sz="3200" b="0" i="0" u="none" strike="noStrike" kern="1200" cap="none" spc="0" normalizeH="0" baseline="0" noProof="0" dirty="0" smtClean="0">
                <a:ln>
                  <a:noFill/>
                </a:ln>
                <a:solidFill>
                  <a:srgbClr val="464646"/>
                </a:solidFill>
                <a:effectLst>
                  <a:outerShdw blurRad="31750" dist="25400" dir="5400000" algn="tl" rotWithShape="0">
                    <a:srgbClr val="000000">
                      <a:alpha val="25000"/>
                    </a:srgbClr>
                  </a:outerShdw>
                </a:effectLst>
                <a:uLnTx/>
                <a:uFillTx/>
                <a:latin typeface="Lucida Sans Unicode"/>
                <a:ea typeface="黑体" panose="02010609060101010101" pitchFamily="49" charset="-122"/>
              </a:rPr>
              <a:t>（最简单一维情况，但考虑碎屑不均匀性）</a:t>
            </a:r>
            <a:endParaRPr kumimoji="0" lang="zh-CN" altLang="en-US" sz="3200" b="0" i="0" u="none" strike="noStrike" kern="1200" cap="none" spc="0" normalizeH="0" baseline="0" noProof="0" dirty="0" smtClean="0">
              <a:ln>
                <a:noFill/>
              </a:ln>
              <a:solidFill>
                <a:schemeClr val="tx1">
                  <a:lumMod val="75000"/>
                  <a:lumOff val="25000"/>
                </a:schemeClr>
              </a:solidFill>
              <a:effectLst>
                <a:outerShdw blurRad="31750" dist="25400" dir="5400000" algn="tl" rotWithShape="0">
                  <a:srgbClr val="000000">
                    <a:alpha val="25000"/>
                  </a:srgbClr>
                </a:outerShdw>
              </a:effectLst>
              <a:uLnTx/>
              <a:uFillTx/>
              <a:latin typeface="Lucida Sans Unicode"/>
              <a:ea typeface="黑体" panose="02010609060101010101" pitchFamily="49" charset="-122"/>
            </a:endParaRPr>
          </a:p>
        </p:txBody>
      </p:sp>
      <p:sp>
        <p:nvSpPr>
          <p:cNvPr id="2" name="文本框 1"/>
          <p:cNvSpPr txBox="1"/>
          <p:nvPr/>
        </p:nvSpPr>
        <p:spPr>
          <a:xfrm>
            <a:off x="770245" y="1338354"/>
            <a:ext cx="1665838"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质量守恒方程：</a:t>
            </a:r>
            <a:endParaRPr lang="zh-CN" altLang="en-US" b="1" dirty="0">
              <a:latin typeface="微软雅黑" panose="020B0503020204020204" pitchFamily="34" charset="-122"/>
              <a:ea typeface="微软雅黑" panose="020B0503020204020204" pitchFamily="34" charset="-122"/>
            </a:endParaRPr>
          </a:p>
        </p:txBody>
      </p:sp>
      <p:sp>
        <p:nvSpPr>
          <p:cNvPr id="18" name="文本框 17"/>
          <p:cNvSpPr txBox="1"/>
          <p:nvPr/>
        </p:nvSpPr>
        <p:spPr>
          <a:xfrm>
            <a:off x="770245" y="3179876"/>
            <a:ext cx="1665838"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动量守恒方程：</a:t>
            </a:r>
            <a:endParaRPr lang="zh-CN" altLang="en-US" b="1" dirty="0">
              <a:latin typeface="微软雅黑" panose="020B0503020204020204" pitchFamily="34" charset="-122"/>
              <a:ea typeface="微软雅黑" panose="020B0503020204020204" pitchFamily="34" charset="-122"/>
            </a:endParaRPr>
          </a:p>
        </p:txBody>
      </p:sp>
      <p:sp>
        <p:nvSpPr>
          <p:cNvPr id="19" name="文本框 18"/>
          <p:cNvSpPr txBox="1"/>
          <p:nvPr/>
        </p:nvSpPr>
        <p:spPr>
          <a:xfrm>
            <a:off x="770245" y="2259115"/>
            <a:ext cx="1665838"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泥沙随流输运：</a:t>
            </a:r>
            <a:endParaRPr lang="zh-CN" altLang="en-US" b="1" dirty="0">
              <a:latin typeface="微软雅黑" panose="020B0503020204020204" pitchFamily="34" charset="-122"/>
              <a:ea typeface="微软雅黑" panose="020B0503020204020204" pitchFamily="34" charset="-122"/>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2099541182"/>
              </p:ext>
            </p:extLst>
          </p:nvPr>
        </p:nvGraphicFramePr>
        <p:xfrm>
          <a:off x="2595741" y="1112358"/>
          <a:ext cx="1765300" cy="698500"/>
        </p:xfrm>
        <a:graphic>
          <a:graphicData uri="http://schemas.openxmlformats.org/presentationml/2006/ole">
            <mc:AlternateContent xmlns:mc="http://schemas.openxmlformats.org/markup-compatibility/2006">
              <mc:Choice xmlns:v="urn:schemas-microsoft-com:vml" Requires="v">
                <p:oleObj spid="_x0000_s26673" name="公式" r:id="rId4" imgW="1765080" imgH="698400" progId="Equation.3">
                  <p:embed/>
                </p:oleObj>
              </mc:Choice>
              <mc:Fallback>
                <p:oleObj name="公式" r:id="rId4" imgW="1765080" imgH="698400" progId="Equation.3">
                  <p:embed/>
                  <p:pic>
                    <p:nvPicPr>
                      <p:cNvPr id="0" name="Object 2"/>
                      <p:cNvPicPr>
                        <a:picLocks noChangeAspect="1" noChangeArrowheads="1"/>
                      </p:cNvPicPr>
                      <p:nvPr/>
                    </p:nvPicPr>
                    <p:blipFill>
                      <a:blip r:embed="rId5"/>
                      <a:srcRect/>
                      <a:stretch>
                        <a:fillRect/>
                      </a:stretch>
                    </p:blipFill>
                    <p:spPr bwMode="auto">
                      <a:xfrm>
                        <a:off x="2595741" y="1112358"/>
                        <a:ext cx="17653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293713758"/>
              </p:ext>
            </p:extLst>
          </p:nvPr>
        </p:nvGraphicFramePr>
        <p:xfrm>
          <a:off x="2566712" y="2983542"/>
          <a:ext cx="5003800" cy="762000"/>
        </p:xfrm>
        <a:graphic>
          <a:graphicData uri="http://schemas.openxmlformats.org/presentationml/2006/ole">
            <mc:AlternateContent xmlns:mc="http://schemas.openxmlformats.org/markup-compatibility/2006">
              <mc:Choice xmlns:v="urn:schemas-microsoft-com:vml" Requires="v">
                <p:oleObj spid="_x0000_s26674" name="公式" r:id="rId6" imgW="5003640" imgH="761760" progId="Equation.3">
                  <p:embed/>
                </p:oleObj>
              </mc:Choice>
              <mc:Fallback>
                <p:oleObj name="公式" r:id="rId6" imgW="5003640" imgH="761760" progId="Equation.3">
                  <p:embed/>
                  <p:pic>
                    <p:nvPicPr>
                      <p:cNvPr id="0" name="Object 3"/>
                      <p:cNvPicPr>
                        <a:picLocks noChangeAspect="1" noChangeArrowheads="1"/>
                      </p:cNvPicPr>
                      <p:nvPr/>
                    </p:nvPicPr>
                    <p:blipFill>
                      <a:blip r:embed="rId7"/>
                      <a:srcRect/>
                      <a:stretch>
                        <a:fillRect/>
                      </a:stretch>
                    </p:blipFill>
                    <p:spPr bwMode="auto">
                      <a:xfrm>
                        <a:off x="2566712" y="2983542"/>
                        <a:ext cx="5003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5812435"/>
              </p:ext>
            </p:extLst>
          </p:nvPr>
        </p:nvGraphicFramePr>
        <p:xfrm>
          <a:off x="2576060" y="1960789"/>
          <a:ext cx="3048000" cy="711200"/>
        </p:xfrm>
        <a:graphic>
          <a:graphicData uri="http://schemas.openxmlformats.org/presentationml/2006/ole">
            <mc:AlternateContent xmlns:mc="http://schemas.openxmlformats.org/markup-compatibility/2006">
              <mc:Choice xmlns:v="urn:schemas-microsoft-com:vml" Requires="v">
                <p:oleObj spid="_x0000_s26675" name="公式" r:id="rId8" imgW="3047760" imgH="711000" progId="Equation.3">
                  <p:embed/>
                </p:oleObj>
              </mc:Choice>
              <mc:Fallback>
                <p:oleObj name="公式" r:id="rId8" imgW="3047760" imgH="711000" progId="Equation.3">
                  <p:embed/>
                  <p:pic>
                    <p:nvPicPr>
                      <p:cNvPr id="0" name="Object 4"/>
                      <p:cNvPicPr>
                        <a:picLocks noChangeAspect="1" noChangeArrowheads="1"/>
                      </p:cNvPicPr>
                      <p:nvPr/>
                    </p:nvPicPr>
                    <p:blipFill>
                      <a:blip r:embed="rId9"/>
                      <a:srcRect/>
                      <a:stretch>
                        <a:fillRect/>
                      </a:stretch>
                    </p:blipFill>
                    <p:spPr bwMode="auto">
                      <a:xfrm>
                        <a:off x="2576060" y="1960789"/>
                        <a:ext cx="3048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862676991"/>
              </p:ext>
            </p:extLst>
          </p:nvPr>
        </p:nvGraphicFramePr>
        <p:xfrm>
          <a:off x="2584730" y="3969595"/>
          <a:ext cx="2552700" cy="736600"/>
        </p:xfrm>
        <a:graphic>
          <a:graphicData uri="http://schemas.openxmlformats.org/presentationml/2006/ole">
            <mc:AlternateContent xmlns:mc="http://schemas.openxmlformats.org/markup-compatibility/2006">
              <mc:Choice xmlns:v="urn:schemas-microsoft-com:vml" Requires="v">
                <p:oleObj spid="_x0000_s26676" name="公式" r:id="rId10" imgW="2552400" imgH="736560" progId="Equation.3">
                  <p:embed/>
                </p:oleObj>
              </mc:Choice>
              <mc:Fallback>
                <p:oleObj name="公式" r:id="rId10" imgW="2552400" imgH="736560" progId="Equation.3">
                  <p:embed/>
                  <p:pic>
                    <p:nvPicPr>
                      <p:cNvPr id="0" name="Object 5"/>
                      <p:cNvPicPr>
                        <a:picLocks noChangeAspect="1" noChangeArrowheads="1"/>
                      </p:cNvPicPr>
                      <p:nvPr/>
                    </p:nvPicPr>
                    <p:blipFill>
                      <a:blip r:embed="rId11"/>
                      <a:srcRect/>
                      <a:stretch>
                        <a:fillRect/>
                      </a:stretch>
                    </p:blipFill>
                    <p:spPr bwMode="auto">
                      <a:xfrm>
                        <a:off x="2584730" y="3969595"/>
                        <a:ext cx="25527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9504263"/>
              </p:ext>
            </p:extLst>
          </p:nvPr>
        </p:nvGraphicFramePr>
        <p:xfrm>
          <a:off x="2520255" y="5028159"/>
          <a:ext cx="4254500" cy="736600"/>
        </p:xfrm>
        <a:graphic>
          <a:graphicData uri="http://schemas.openxmlformats.org/presentationml/2006/ole">
            <mc:AlternateContent xmlns:mc="http://schemas.openxmlformats.org/markup-compatibility/2006">
              <mc:Choice xmlns:v="urn:schemas-microsoft-com:vml" Requires="v">
                <p:oleObj spid="_x0000_s26677" name="公式" r:id="rId12" imgW="4254480" imgH="736560" progId="Equation.3">
                  <p:embed/>
                </p:oleObj>
              </mc:Choice>
              <mc:Fallback>
                <p:oleObj name="公式" r:id="rId12" imgW="4254480" imgH="736560" progId="Equation.3">
                  <p:embed/>
                  <p:pic>
                    <p:nvPicPr>
                      <p:cNvPr id="0" name="Object 6"/>
                      <p:cNvPicPr>
                        <a:picLocks noChangeAspect="1" noChangeArrowheads="1"/>
                      </p:cNvPicPr>
                      <p:nvPr/>
                    </p:nvPicPr>
                    <p:blipFill>
                      <a:blip r:embed="rId13"/>
                      <a:srcRect/>
                      <a:stretch>
                        <a:fillRect/>
                      </a:stretch>
                    </p:blipFill>
                    <p:spPr bwMode="auto">
                      <a:xfrm>
                        <a:off x="2520255" y="5028159"/>
                        <a:ext cx="42545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文本框 18"/>
          <p:cNvSpPr txBox="1"/>
          <p:nvPr/>
        </p:nvSpPr>
        <p:spPr>
          <a:xfrm>
            <a:off x="770245" y="4153229"/>
            <a:ext cx="1665838" cy="369332"/>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地形冲淤方程：</a:t>
            </a:r>
            <a:endParaRPr lang="zh-CN" altLang="en-US" b="1" dirty="0">
              <a:latin typeface="微软雅黑" panose="020B0503020204020204" pitchFamily="34" charset="-122"/>
              <a:ea typeface="微软雅黑" panose="020B0503020204020204" pitchFamily="34" charset="-122"/>
            </a:endParaRPr>
          </a:p>
        </p:txBody>
      </p:sp>
      <p:sp>
        <p:nvSpPr>
          <p:cNvPr id="21" name="文本框 18"/>
          <p:cNvSpPr txBox="1"/>
          <p:nvPr/>
        </p:nvSpPr>
        <p:spPr>
          <a:xfrm>
            <a:off x="770245" y="5118428"/>
            <a:ext cx="1665838" cy="646331"/>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活动</a:t>
            </a:r>
            <a:r>
              <a:rPr lang="zh-CN" altLang="en-US" b="1" dirty="0" smtClean="0">
                <a:latin typeface="微软雅黑" panose="020B0503020204020204" pitchFamily="34" charset="-122"/>
                <a:ea typeface="微软雅黑" panose="020B0503020204020204" pitchFamily="34" charset="-122"/>
              </a:rPr>
              <a:t>层组份级配变化方程：</a:t>
            </a:r>
            <a:endParaRPr lang="zh-CN" altLang="en-US"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466575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3" descr="Snap3.bmp"/>
          <p:cNvPicPr>
            <a:picLocks noChangeAspect="1"/>
          </p:cNvPicPr>
          <p:nvPr/>
        </p:nvPicPr>
        <p:blipFill>
          <a:blip r:embed="rId3"/>
          <a:srcRect/>
          <a:stretch>
            <a:fillRect/>
          </a:stretch>
        </p:blipFill>
        <p:spPr bwMode="auto">
          <a:xfrm>
            <a:off x="251944" y="716571"/>
            <a:ext cx="8820150" cy="200025"/>
          </a:xfrm>
          <a:prstGeom prst="rect">
            <a:avLst/>
          </a:prstGeom>
          <a:noFill/>
          <a:ln w="9525">
            <a:noFill/>
            <a:miter lim="800000"/>
            <a:headEnd/>
            <a:tailEnd/>
          </a:ln>
        </p:spPr>
      </p:pic>
      <p:graphicFrame>
        <p:nvGraphicFramePr>
          <p:cNvPr id="3" name="对象 2"/>
          <p:cNvGraphicFramePr>
            <a:graphicFrameLocks noChangeAspect="1"/>
          </p:cNvGraphicFramePr>
          <p:nvPr>
            <p:extLst>
              <p:ext uri="{D42A27DB-BD31-4B8C-83A1-F6EECF244321}">
                <p14:modId xmlns:p14="http://schemas.microsoft.com/office/powerpoint/2010/main" val="3084082885"/>
              </p:ext>
            </p:extLst>
          </p:nvPr>
        </p:nvGraphicFramePr>
        <p:xfrm>
          <a:off x="8189444" y="1009002"/>
          <a:ext cx="1765300" cy="698500"/>
        </p:xfrm>
        <a:graphic>
          <a:graphicData uri="http://schemas.openxmlformats.org/presentationml/2006/ole">
            <mc:AlternateContent xmlns:mc="http://schemas.openxmlformats.org/markup-compatibility/2006">
              <mc:Choice xmlns:v="urn:schemas-microsoft-com:vml" Requires="v">
                <p:oleObj spid="_x0000_s28711" name="公式" r:id="rId4" imgW="1765080" imgH="698400" progId="Equation.3">
                  <p:embed/>
                </p:oleObj>
              </mc:Choice>
              <mc:Fallback>
                <p:oleObj name="公式" r:id="rId4" imgW="1765080" imgH="698400" progId="Equation.3">
                  <p:embed/>
                  <p:pic>
                    <p:nvPicPr>
                      <p:cNvPr id="0" name=""/>
                      <p:cNvPicPr>
                        <a:picLocks noChangeAspect="1" noChangeArrowheads="1"/>
                      </p:cNvPicPr>
                      <p:nvPr/>
                    </p:nvPicPr>
                    <p:blipFill>
                      <a:blip r:embed="rId5"/>
                      <a:srcRect/>
                      <a:stretch>
                        <a:fillRect/>
                      </a:stretch>
                    </p:blipFill>
                    <p:spPr bwMode="auto">
                      <a:xfrm>
                        <a:off x="8189444" y="1009002"/>
                        <a:ext cx="17653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980755328"/>
              </p:ext>
            </p:extLst>
          </p:nvPr>
        </p:nvGraphicFramePr>
        <p:xfrm>
          <a:off x="7037090" y="2680346"/>
          <a:ext cx="5003800" cy="762000"/>
        </p:xfrm>
        <a:graphic>
          <a:graphicData uri="http://schemas.openxmlformats.org/presentationml/2006/ole">
            <mc:AlternateContent xmlns:mc="http://schemas.openxmlformats.org/markup-compatibility/2006">
              <mc:Choice xmlns:v="urn:schemas-microsoft-com:vml" Requires="v">
                <p:oleObj spid="_x0000_s28712" name="公式" r:id="rId6" imgW="5003640" imgH="761760" progId="Equation.3">
                  <p:embed/>
                </p:oleObj>
              </mc:Choice>
              <mc:Fallback>
                <p:oleObj name="公式" r:id="rId6" imgW="5003640" imgH="761760" progId="Equation.3">
                  <p:embed/>
                  <p:pic>
                    <p:nvPicPr>
                      <p:cNvPr id="0" name=""/>
                      <p:cNvPicPr>
                        <a:picLocks noChangeAspect="1" noChangeArrowheads="1"/>
                      </p:cNvPicPr>
                      <p:nvPr/>
                    </p:nvPicPr>
                    <p:blipFill>
                      <a:blip r:embed="rId7"/>
                      <a:srcRect/>
                      <a:stretch>
                        <a:fillRect/>
                      </a:stretch>
                    </p:blipFill>
                    <p:spPr bwMode="auto">
                      <a:xfrm>
                        <a:off x="7037090" y="2680346"/>
                        <a:ext cx="5003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51349567"/>
              </p:ext>
            </p:extLst>
          </p:nvPr>
        </p:nvGraphicFramePr>
        <p:xfrm>
          <a:off x="8105980" y="1947879"/>
          <a:ext cx="3048000" cy="711200"/>
        </p:xfrm>
        <a:graphic>
          <a:graphicData uri="http://schemas.openxmlformats.org/presentationml/2006/ole">
            <mc:AlternateContent xmlns:mc="http://schemas.openxmlformats.org/markup-compatibility/2006">
              <mc:Choice xmlns:v="urn:schemas-microsoft-com:vml" Requires="v">
                <p:oleObj spid="_x0000_s28713" name="公式" r:id="rId8" imgW="3047760" imgH="711000" progId="Equation.3">
                  <p:embed/>
                </p:oleObj>
              </mc:Choice>
              <mc:Fallback>
                <p:oleObj name="公式" r:id="rId8" imgW="3047760" imgH="711000" progId="Equation.3">
                  <p:embed/>
                  <p:pic>
                    <p:nvPicPr>
                      <p:cNvPr id="0" name=""/>
                      <p:cNvPicPr>
                        <a:picLocks noChangeAspect="1" noChangeArrowheads="1"/>
                      </p:cNvPicPr>
                      <p:nvPr/>
                    </p:nvPicPr>
                    <p:blipFill>
                      <a:blip r:embed="rId9"/>
                      <a:srcRect/>
                      <a:stretch>
                        <a:fillRect/>
                      </a:stretch>
                    </p:blipFill>
                    <p:spPr bwMode="auto">
                      <a:xfrm>
                        <a:off x="8105980" y="1947879"/>
                        <a:ext cx="3048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3380245891"/>
              </p:ext>
            </p:extLst>
          </p:nvPr>
        </p:nvGraphicFramePr>
        <p:xfrm>
          <a:off x="8637165" y="3593827"/>
          <a:ext cx="2552700" cy="736600"/>
        </p:xfrm>
        <a:graphic>
          <a:graphicData uri="http://schemas.openxmlformats.org/presentationml/2006/ole">
            <mc:AlternateContent xmlns:mc="http://schemas.openxmlformats.org/markup-compatibility/2006">
              <mc:Choice xmlns:v="urn:schemas-microsoft-com:vml" Requires="v">
                <p:oleObj spid="_x0000_s28714" name="公式" r:id="rId10" imgW="2552400" imgH="736560" progId="Equation.3">
                  <p:embed/>
                </p:oleObj>
              </mc:Choice>
              <mc:Fallback>
                <p:oleObj name="公式" r:id="rId10" imgW="2552400" imgH="736560" progId="Equation.3">
                  <p:embed/>
                  <p:pic>
                    <p:nvPicPr>
                      <p:cNvPr id="0" name=""/>
                      <p:cNvPicPr>
                        <a:picLocks noChangeAspect="1" noChangeArrowheads="1"/>
                      </p:cNvPicPr>
                      <p:nvPr/>
                    </p:nvPicPr>
                    <p:blipFill>
                      <a:blip r:embed="rId11"/>
                      <a:srcRect/>
                      <a:stretch>
                        <a:fillRect/>
                      </a:stretch>
                    </p:blipFill>
                    <p:spPr bwMode="auto">
                      <a:xfrm>
                        <a:off x="8637165" y="3593827"/>
                        <a:ext cx="25527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72799277"/>
              </p:ext>
            </p:extLst>
          </p:nvPr>
        </p:nvGraphicFramePr>
        <p:xfrm>
          <a:off x="7440576" y="4891314"/>
          <a:ext cx="4254500" cy="736600"/>
        </p:xfrm>
        <a:graphic>
          <a:graphicData uri="http://schemas.openxmlformats.org/presentationml/2006/ole">
            <mc:AlternateContent xmlns:mc="http://schemas.openxmlformats.org/markup-compatibility/2006">
              <mc:Choice xmlns:v="urn:schemas-microsoft-com:vml" Requires="v">
                <p:oleObj spid="_x0000_s28715" name="公式" r:id="rId12" imgW="4254480" imgH="736560" progId="Equation.3">
                  <p:embed/>
                </p:oleObj>
              </mc:Choice>
              <mc:Fallback>
                <p:oleObj name="公式" r:id="rId12" imgW="4254480" imgH="736560" progId="Equation.3">
                  <p:embed/>
                  <p:pic>
                    <p:nvPicPr>
                      <p:cNvPr id="0" name=""/>
                      <p:cNvPicPr>
                        <a:picLocks noChangeAspect="1" noChangeArrowheads="1"/>
                      </p:cNvPicPr>
                      <p:nvPr/>
                    </p:nvPicPr>
                    <p:blipFill>
                      <a:blip r:embed="rId13"/>
                      <a:srcRect/>
                      <a:stretch>
                        <a:fillRect/>
                      </a:stretch>
                    </p:blipFill>
                    <p:spPr bwMode="auto">
                      <a:xfrm>
                        <a:off x="7440576" y="4891314"/>
                        <a:ext cx="42545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标题 1"/>
          <p:cNvSpPr txBox="1">
            <a:spLocks/>
          </p:cNvSpPr>
          <p:nvPr/>
        </p:nvSpPr>
        <p:spPr>
          <a:xfrm>
            <a:off x="622858" y="251454"/>
            <a:ext cx="11569141" cy="43971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tabLst/>
              <a:defRPr/>
            </a:pPr>
            <a:r>
              <a:rPr lang="zh-CN" altLang="en-US" sz="3200" dirty="0" smtClean="0">
                <a:solidFill>
                  <a:srgbClr val="464646"/>
                </a:solidFill>
                <a:latin typeface="Lucida Sans Unicode"/>
                <a:ea typeface="黑体" panose="02010609060101010101" pitchFamily="49" charset="-122"/>
              </a:rPr>
              <a:t>冲淤过程的讨论</a:t>
            </a:r>
            <a:endParaRPr kumimoji="0" lang="zh-CN" altLang="en-US" sz="3200" b="0" i="0" u="none" strike="noStrike" kern="1200" cap="none" spc="0" normalizeH="0" baseline="0" noProof="0" dirty="0" smtClean="0">
              <a:ln>
                <a:noFill/>
              </a:ln>
              <a:solidFill>
                <a:schemeClr val="tx1">
                  <a:lumMod val="75000"/>
                  <a:lumOff val="25000"/>
                </a:schemeClr>
              </a:solidFill>
              <a:effectLst>
                <a:outerShdw blurRad="31750" dist="25400" dir="5400000" algn="tl" rotWithShape="0">
                  <a:srgbClr val="000000">
                    <a:alpha val="25000"/>
                  </a:srgbClr>
                </a:outerShdw>
              </a:effectLst>
              <a:uLnTx/>
              <a:uFillTx/>
              <a:latin typeface="Lucida Sans Unicode"/>
              <a:ea typeface="黑体" panose="02010609060101010101" pitchFamily="49" charset="-122"/>
            </a:endParaRPr>
          </a:p>
        </p:txBody>
      </p:sp>
      <p:sp>
        <p:nvSpPr>
          <p:cNvPr id="15" name="内容占位符 2"/>
          <p:cNvSpPr txBox="1">
            <a:spLocks/>
          </p:cNvSpPr>
          <p:nvPr/>
        </p:nvSpPr>
        <p:spPr>
          <a:xfrm>
            <a:off x="445058" y="1009002"/>
            <a:ext cx="11467541" cy="38823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itchFamily="34" charset="0"/>
              <a:buChar char="•"/>
            </a:pPr>
            <a:r>
              <a:rPr lang="zh-CN" altLang="en-US" sz="2500" dirty="0" smtClean="0"/>
              <a:t>地形何时被冲？何时淤积？关键看：</a:t>
            </a:r>
            <a:r>
              <a:rPr lang="en-US" altLang="zh-CN" sz="2500" dirty="0" smtClean="0"/>
              <a:t>Sum(</a:t>
            </a:r>
            <a:r>
              <a:rPr lang="en-US" altLang="zh-CN" sz="2500" dirty="0" err="1" smtClean="0"/>
              <a:t>Ej-Dj</a:t>
            </a:r>
            <a:r>
              <a:rPr lang="en-US" altLang="zh-CN" sz="2500" dirty="0" smtClean="0"/>
              <a:t>)</a:t>
            </a:r>
            <a:r>
              <a:rPr lang="zh-CN" altLang="en-US" sz="2500" dirty="0" smtClean="0"/>
              <a:t>。</a:t>
            </a:r>
            <a:endParaRPr lang="en-US" altLang="zh-CN" sz="2500" dirty="0" smtClean="0"/>
          </a:p>
          <a:p>
            <a:pPr marL="342900" indent="-342900" algn="l">
              <a:buFont typeface="Arial" pitchFamily="34" charset="0"/>
              <a:buChar char="•"/>
            </a:pPr>
            <a:endParaRPr lang="en-US" altLang="zh-CN" sz="2500" dirty="0"/>
          </a:p>
          <a:p>
            <a:pPr marL="342900" indent="-342900" algn="l">
              <a:buFont typeface="Arial" pitchFamily="34" charset="0"/>
              <a:buChar char="•"/>
            </a:pPr>
            <a:endParaRPr lang="en-US" altLang="zh-CN" sz="2500" dirty="0" smtClean="0"/>
          </a:p>
          <a:p>
            <a:pPr marL="342900" indent="-342900" algn="l">
              <a:buFont typeface="Arial" pitchFamily="34" charset="0"/>
              <a:buChar char="•"/>
            </a:pPr>
            <a:r>
              <a:rPr lang="zh-CN" altLang="en-US" sz="2500" dirty="0" smtClean="0"/>
              <a:t>看</a:t>
            </a:r>
            <a:r>
              <a:rPr lang="en-US" altLang="zh-CN" sz="2500" dirty="0" smtClean="0"/>
              <a:t>Sum(</a:t>
            </a:r>
            <a:r>
              <a:rPr lang="en-US" altLang="zh-CN" sz="2500" dirty="0" err="1" smtClean="0"/>
              <a:t>Ej-Dj</a:t>
            </a:r>
            <a:r>
              <a:rPr lang="en-US" altLang="zh-CN" sz="2500" dirty="0" smtClean="0"/>
              <a:t>)</a:t>
            </a:r>
            <a:r>
              <a:rPr lang="zh-CN" altLang="en-US" sz="2500" dirty="0" smtClean="0"/>
              <a:t>的关键在于看</a:t>
            </a:r>
            <a:r>
              <a:rPr lang="en-US" altLang="zh-CN" sz="2500" dirty="0" smtClean="0"/>
              <a:t>(</a:t>
            </a:r>
            <a:r>
              <a:rPr lang="en-US" altLang="zh-CN" sz="2500" dirty="0" err="1" smtClean="0"/>
              <a:t>Cej-Cj</a:t>
            </a:r>
            <a:r>
              <a:rPr lang="en-US" altLang="zh-CN" sz="2500" dirty="0" smtClean="0"/>
              <a:t>)</a:t>
            </a:r>
          </a:p>
          <a:p>
            <a:pPr marL="342900" indent="-342900" algn="l">
              <a:buFont typeface="Arial" pitchFamily="34" charset="0"/>
              <a:buChar char="•"/>
            </a:pPr>
            <a:r>
              <a:rPr lang="zh-CN" altLang="en-US" sz="2500" dirty="0" smtClean="0"/>
              <a:t>回忆：什么是</a:t>
            </a:r>
            <a:r>
              <a:rPr lang="en-US" altLang="zh-CN" sz="2500" dirty="0" err="1" smtClean="0"/>
              <a:t>Cej</a:t>
            </a:r>
            <a:r>
              <a:rPr lang="zh-CN" altLang="en-US" sz="2500" dirty="0" smtClean="0"/>
              <a:t>，什么</a:t>
            </a:r>
            <a:r>
              <a:rPr lang="en-US" altLang="zh-CN" sz="2500" dirty="0" err="1" smtClean="0"/>
              <a:t>Cj</a:t>
            </a:r>
            <a:r>
              <a:rPr lang="zh-CN" altLang="en-US" sz="2500" dirty="0" smtClean="0"/>
              <a:t>。</a:t>
            </a:r>
            <a:endParaRPr lang="en-US" altLang="zh-CN" sz="2500" dirty="0" smtClean="0"/>
          </a:p>
          <a:p>
            <a:pPr marL="342900" indent="-342900" algn="l">
              <a:buFont typeface="Arial" pitchFamily="34" charset="0"/>
              <a:buChar char="•"/>
            </a:pPr>
            <a:endParaRPr lang="en-US" altLang="zh-CN" sz="2500" dirty="0"/>
          </a:p>
          <a:p>
            <a:pPr marL="342900" indent="-342900" algn="l">
              <a:buFont typeface="Arial" pitchFamily="34" charset="0"/>
              <a:buChar char="•"/>
            </a:pPr>
            <a:r>
              <a:rPr lang="zh-CN" altLang="en-US" sz="2500" b="1" dirty="0" smtClean="0">
                <a:solidFill>
                  <a:srgbClr val="FF0000"/>
                </a:solidFill>
              </a:rPr>
              <a:t>冲淤过程：泥沙运动总是向着水流挟沙力调整</a:t>
            </a:r>
            <a:r>
              <a:rPr lang="zh-CN" altLang="en-US" sz="2500" dirty="0" smtClean="0"/>
              <a:t>！</a:t>
            </a:r>
            <a:endParaRPr lang="en-US" altLang="zh-CN" sz="2500" dirty="0"/>
          </a:p>
          <a:p>
            <a:pPr marL="342900" indent="-342900" algn="l">
              <a:buFont typeface="Arial" pitchFamily="34" charset="0"/>
              <a:buChar char="•"/>
            </a:pPr>
            <a:endParaRPr lang="en-US" altLang="zh-CN" sz="2100" dirty="0" smtClean="0"/>
          </a:p>
          <a:p>
            <a:pPr algn="l"/>
            <a:endParaRPr lang="en-US" altLang="zh-CN" sz="2500" dirty="0" smtClean="0"/>
          </a:p>
          <a:p>
            <a:pPr algn="l"/>
            <a:endParaRPr lang="zh-CN" altLang="en-US" sz="2500" dirty="0"/>
          </a:p>
        </p:txBody>
      </p:sp>
      <p:graphicFrame>
        <p:nvGraphicFramePr>
          <p:cNvPr id="8" name="对象 7"/>
          <p:cNvGraphicFramePr>
            <a:graphicFrameLocks noChangeAspect="1"/>
          </p:cNvGraphicFramePr>
          <p:nvPr>
            <p:extLst>
              <p:ext uri="{D42A27DB-BD31-4B8C-83A1-F6EECF244321}">
                <p14:modId xmlns:p14="http://schemas.microsoft.com/office/powerpoint/2010/main" val="3989513877"/>
              </p:ext>
            </p:extLst>
          </p:nvPr>
        </p:nvGraphicFramePr>
        <p:xfrm>
          <a:off x="1964176" y="1705650"/>
          <a:ext cx="3060700" cy="381000"/>
        </p:xfrm>
        <a:graphic>
          <a:graphicData uri="http://schemas.openxmlformats.org/presentationml/2006/ole">
            <mc:AlternateContent xmlns:mc="http://schemas.openxmlformats.org/markup-compatibility/2006">
              <mc:Choice xmlns:v="urn:schemas-microsoft-com:vml" Requires="v">
                <p:oleObj spid="_x0000_s28716" name="公式" r:id="rId14" imgW="3060360" imgH="380880" progId="Equation.3">
                  <p:embed/>
                </p:oleObj>
              </mc:Choice>
              <mc:Fallback>
                <p:oleObj name="公式" r:id="rId14" imgW="3060360" imgH="380880" progId="Equation.3">
                  <p:embed/>
                  <p:pic>
                    <p:nvPicPr>
                      <p:cNvPr id="0" name=""/>
                      <p:cNvPicPr/>
                      <p:nvPr/>
                    </p:nvPicPr>
                    <p:blipFill>
                      <a:blip r:embed="rId15"/>
                      <a:stretch>
                        <a:fillRect/>
                      </a:stretch>
                    </p:blipFill>
                    <p:spPr>
                      <a:xfrm>
                        <a:off x="1964176" y="1705650"/>
                        <a:ext cx="3060700" cy="381000"/>
                      </a:xfrm>
                      <a:prstGeom prst="rect">
                        <a:avLst/>
                      </a:prstGeom>
                    </p:spPr>
                  </p:pic>
                </p:oleObj>
              </mc:Fallback>
            </mc:AlternateContent>
          </a:graphicData>
        </a:graphic>
      </p:graphicFrame>
      <p:pic>
        <p:nvPicPr>
          <p:cNvPr id="28680" name="Picture 8"/>
          <p:cNvPicPr>
            <a:picLocks noChangeAspect="1" noChangeArrowheads="1"/>
          </p:cNvPicPr>
          <p:nvPr/>
        </p:nvPicPr>
        <p:blipFill rotWithShape="1">
          <a:blip r:embed="rId16">
            <a:extLst>
              <a:ext uri="{28A0092B-C50C-407E-A947-70E740481C1C}">
                <a14:useLocalDpi xmlns:a14="http://schemas.microsoft.com/office/drawing/2010/main" val="0"/>
              </a:ext>
            </a:extLst>
          </a:blip>
          <a:srcRect l="47414" t="11354" r="6358" b="23958"/>
          <a:stretch/>
        </p:blipFill>
        <p:spPr bwMode="auto">
          <a:xfrm rot="16200000">
            <a:off x="2655942" y="2374003"/>
            <a:ext cx="2192823" cy="6348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5729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2"/>
          <p:cNvSpPr txBox="1">
            <a:spLocks/>
          </p:cNvSpPr>
          <p:nvPr/>
        </p:nvSpPr>
        <p:spPr>
          <a:xfrm>
            <a:off x="445058" y="1009002"/>
            <a:ext cx="11492942" cy="46602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itchFamily="34" charset="0"/>
              <a:buChar char="•"/>
            </a:pPr>
            <a:r>
              <a:rPr lang="zh-CN" altLang="en-US" sz="2200" dirty="0" smtClean="0"/>
              <a:t>当泥沙浓度与挟沙力之间有差异时，水流通过与地形之间发生泥沙交换（河床冲淤）的方式，使得泥沙浓度与挟沙力之间的差异变小，从而实现‘泥沙向水流挟沙力调整’</a:t>
            </a:r>
            <a:endParaRPr lang="en-US" altLang="zh-CN" sz="2200" dirty="0" smtClean="0"/>
          </a:p>
          <a:p>
            <a:pPr marL="342900" indent="-342900" algn="l">
              <a:buFont typeface="Arial" pitchFamily="34" charset="0"/>
              <a:buChar char="•"/>
            </a:pPr>
            <a:r>
              <a:rPr lang="zh-CN" altLang="en-US" sz="2200" dirty="0" smtClean="0"/>
              <a:t>‘瞬时调整’：水流与地形之间的泥沙交换的量，恰好，能够使得，泥沙浓度与挟沙力之间的差异瞬间消失！</a:t>
            </a:r>
            <a:endParaRPr lang="en-US" altLang="zh-CN" sz="2200" dirty="0" smtClean="0"/>
          </a:p>
          <a:p>
            <a:pPr marL="342900" indent="-342900" algn="l">
              <a:buFont typeface="Arial" pitchFamily="34" charset="0"/>
              <a:buChar char="•"/>
            </a:pPr>
            <a:r>
              <a:rPr lang="zh-CN" altLang="en-US" sz="2200" dirty="0" smtClean="0"/>
              <a:t>当水流挟沙力随着水流条件发生变化时，水流与地形之间立刻发生适量的泥沙交换，使得泥沙浓度的变化能够追上水流挟沙力的变化。此时的泥沙交换量，成为‘临界交换量’，其计算式为</a:t>
            </a:r>
            <a:endParaRPr lang="en-US" altLang="zh-CN" sz="2200" dirty="0" smtClean="0"/>
          </a:p>
          <a:p>
            <a:pPr marL="342900" indent="-342900" algn="l">
              <a:buFont typeface="Arial" pitchFamily="34" charset="0"/>
              <a:buChar char="•"/>
            </a:pPr>
            <a:endParaRPr lang="en-US" altLang="zh-CN" sz="2200" dirty="0"/>
          </a:p>
          <a:p>
            <a:pPr marL="342900" indent="-342900" algn="l">
              <a:buFont typeface="Arial" pitchFamily="34" charset="0"/>
              <a:buChar char="•"/>
            </a:pPr>
            <a:r>
              <a:rPr lang="zh-CN" altLang="en-US" sz="2200" dirty="0" smtClean="0"/>
              <a:t>这个时候，</a:t>
            </a:r>
            <a:r>
              <a:rPr lang="en-US" altLang="zh-CN" sz="2200" dirty="0" err="1" smtClean="0"/>
              <a:t>cj</a:t>
            </a:r>
            <a:r>
              <a:rPr lang="en-US" altLang="zh-CN" sz="2200" dirty="0" smtClean="0"/>
              <a:t>=</a:t>
            </a:r>
            <a:r>
              <a:rPr lang="en-US" altLang="zh-CN" sz="2200" dirty="0" err="1" smtClean="0"/>
              <a:t>cej</a:t>
            </a:r>
            <a:r>
              <a:rPr lang="zh-CN" altLang="en-US" sz="2200" dirty="0" smtClean="0"/>
              <a:t>，不再需要通过泥沙随流输运方程计算泥沙浓度。这个时候，将‘临界交换量’代入原控制方程，就得到了新的一套方程，如下</a:t>
            </a:r>
            <a:endParaRPr lang="zh-CN" altLang="en-US" sz="2200" dirty="0"/>
          </a:p>
        </p:txBody>
      </p:sp>
      <p:pic>
        <p:nvPicPr>
          <p:cNvPr id="10" name="图片 3" descr="Snap3.bmp"/>
          <p:cNvPicPr>
            <a:picLocks noChangeAspect="1"/>
          </p:cNvPicPr>
          <p:nvPr/>
        </p:nvPicPr>
        <p:blipFill>
          <a:blip r:embed="rId3"/>
          <a:srcRect/>
          <a:stretch>
            <a:fillRect/>
          </a:stretch>
        </p:blipFill>
        <p:spPr bwMode="auto">
          <a:xfrm>
            <a:off x="251944" y="716571"/>
            <a:ext cx="8820150" cy="200025"/>
          </a:xfrm>
          <a:prstGeom prst="rect">
            <a:avLst/>
          </a:prstGeom>
          <a:noFill/>
          <a:ln w="9525">
            <a:noFill/>
            <a:miter lim="800000"/>
            <a:headEnd/>
            <a:tailEnd/>
          </a:ln>
        </p:spPr>
      </p:pic>
      <p:graphicFrame>
        <p:nvGraphicFramePr>
          <p:cNvPr id="5" name="对象 4"/>
          <p:cNvGraphicFramePr>
            <a:graphicFrameLocks noChangeAspect="1"/>
          </p:cNvGraphicFramePr>
          <p:nvPr>
            <p:extLst>
              <p:ext uri="{D42A27DB-BD31-4B8C-83A1-F6EECF244321}">
                <p14:modId xmlns:p14="http://schemas.microsoft.com/office/powerpoint/2010/main" val="637220943"/>
              </p:ext>
            </p:extLst>
          </p:nvPr>
        </p:nvGraphicFramePr>
        <p:xfrm>
          <a:off x="2403793" y="3156261"/>
          <a:ext cx="3683000" cy="711200"/>
        </p:xfrm>
        <a:graphic>
          <a:graphicData uri="http://schemas.openxmlformats.org/presentationml/2006/ole">
            <mc:AlternateContent xmlns:mc="http://schemas.openxmlformats.org/markup-compatibility/2006">
              <mc:Choice xmlns:v="urn:schemas-microsoft-com:vml" Requires="v">
                <p:oleObj spid="_x0000_s29733" name="公式" r:id="rId4" imgW="3682800" imgH="711000" progId="Equation.3">
                  <p:embed/>
                </p:oleObj>
              </mc:Choice>
              <mc:Fallback>
                <p:oleObj name="公式" r:id="rId4" imgW="3682800" imgH="711000" progId="Equation.3">
                  <p:embed/>
                  <p:pic>
                    <p:nvPicPr>
                      <p:cNvPr id="0" name=""/>
                      <p:cNvPicPr>
                        <a:picLocks noChangeAspect="1" noChangeArrowheads="1"/>
                      </p:cNvPicPr>
                      <p:nvPr/>
                    </p:nvPicPr>
                    <p:blipFill>
                      <a:blip r:embed="rId5"/>
                      <a:srcRect/>
                      <a:stretch>
                        <a:fillRect/>
                      </a:stretch>
                    </p:blipFill>
                    <p:spPr bwMode="auto">
                      <a:xfrm>
                        <a:off x="2403793" y="3156261"/>
                        <a:ext cx="3683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标题 1"/>
          <p:cNvSpPr txBox="1">
            <a:spLocks/>
          </p:cNvSpPr>
          <p:nvPr/>
        </p:nvSpPr>
        <p:spPr>
          <a:xfrm>
            <a:off x="622858" y="251454"/>
            <a:ext cx="11569141" cy="439718"/>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tabLst/>
              <a:defRPr/>
            </a:pPr>
            <a:r>
              <a:rPr lang="zh-CN" altLang="en-US" sz="3200" dirty="0">
                <a:solidFill>
                  <a:srgbClr val="464646"/>
                </a:solidFill>
                <a:latin typeface="Lucida Sans Unicode"/>
                <a:ea typeface="黑体" panose="02010609060101010101" pitchFamily="49" charset="-122"/>
              </a:rPr>
              <a:t>较</a:t>
            </a:r>
            <a:r>
              <a:rPr lang="zh-CN" altLang="en-US" sz="3200" dirty="0" smtClean="0">
                <a:solidFill>
                  <a:srgbClr val="464646"/>
                </a:solidFill>
                <a:latin typeface="Lucida Sans Unicode"/>
                <a:ea typeface="黑体" panose="02010609060101010101" pitchFamily="49" charset="-122"/>
              </a:rPr>
              <a:t>粗颗粒运动过程常用假设：瞬时向水流挟沙力调整</a:t>
            </a:r>
            <a:endParaRPr kumimoji="0" lang="zh-CN" altLang="en-US" sz="3200" b="0" i="0" u="none" strike="noStrike" kern="1200" cap="none" spc="0" normalizeH="0" baseline="0" noProof="0" dirty="0" smtClean="0">
              <a:ln>
                <a:noFill/>
              </a:ln>
              <a:solidFill>
                <a:schemeClr val="tx1">
                  <a:lumMod val="75000"/>
                  <a:lumOff val="25000"/>
                </a:schemeClr>
              </a:solidFill>
              <a:effectLst>
                <a:outerShdw blurRad="31750" dist="25400" dir="5400000" algn="tl" rotWithShape="0">
                  <a:srgbClr val="000000">
                    <a:alpha val="25000"/>
                  </a:srgbClr>
                </a:outerShdw>
              </a:effectLst>
              <a:uLnTx/>
              <a:uFillTx/>
              <a:latin typeface="Lucida Sans Unicode"/>
              <a:ea typeface="黑体" panose="02010609060101010101" pitchFamily="49"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3064704168"/>
              </p:ext>
            </p:extLst>
          </p:nvPr>
        </p:nvGraphicFramePr>
        <p:xfrm>
          <a:off x="1320556" y="4899660"/>
          <a:ext cx="1765300" cy="698500"/>
        </p:xfrm>
        <a:graphic>
          <a:graphicData uri="http://schemas.openxmlformats.org/presentationml/2006/ole">
            <mc:AlternateContent xmlns:mc="http://schemas.openxmlformats.org/markup-compatibility/2006">
              <mc:Choice xmlns:v="urn:schemas-microsoft-com:vml" Requires="v">
                <p:oleObj spid="_x0000_s29734" name="公式" r:id="rId6" imgW="1765080" imgH="698400" progId="Equation.3">
                  <p:embed/>
                </p:oleObj>
              </mc:Choice>
              <mc:Fallback>
                <p:oleObj name="公式" r:id="rId6" imgW="1765080" imgH="698400" progId="Equation.3">
                  <p:embed/>
                  <p:pic>
                    <p:nvPicPr>
                      <p:cNvPr id="0" name="Object 9"/>
                      <p:cNvPicPr>
                        <a:picLocks noChangeAspect="1" noChangeArrowheads="1"/>
                      </p:cNvPicPr>
                      <p:nvPr/>
                    </p:nvPicPr>
                    <p:blipFill>
                      <a:blip r:embed="rId7"/>
                      <a:srcRect/>
                      <a:stretch>
                        <a:fillRect/>
                      </a:stretch>
                    </p:blipFill>
                    <p:spPr bwMode="auto">
                      <a:xfrm>
                        <a:off x="1320556" y="4899660"/>
                        <a:ext cx="17653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279818897"/>
              </p:ext>
            </p:extLst>
          </p:nvPr>
        </p:nvGraphicFramePr>
        <p:xfrm>
          <a:off x="1187729" y="5849366"/>
          <a:ext cx="5003800" cy="762000"/>
        </p:xfrm>
        <a:graphic>
          <a:graphicData uri="http://schemas.openxmlformats.org/presentationml/2006/ole">
            <mc:AlternateContent xmlns:mc="http://schemas.openxmlformats.org/markup-compatibility/2006">
              <mc:Choice xmlns:v="urn:schemas-microsoft-com:vml" Requires="v">
                <p:oleObj spid="_x0000_s29735" name="公式" r:id="rId8" imgW="5003640" imgH="761760" progId="Equation.3">
                  <p:embed/>
                </p:oleObj>
              </mc:Choice>
              <mc:Fallback>
                <p:oleObj name="公式" r:id="rId8" imgW="5003640" imgH="761760" progId="Equation.3">
                  <p:embed/>
                  <p:pic>
                    <p:nvPicPr>
                      <p:cNvPr id="0" name="Object 10"/>
                      <p:cNvPicPr>
                        <a:picLocks noChangeAspect="1" noChangeArrowheads="1"/>
                      </p:cNvPicPr>
                      <p:nvPr/>
                    </p:nvPicPr>
                    <p:blipFill>
                      <a:blip r:embed="rId9"/>
                      <a:srcRect/>
                      <a:stretch>
                        <a:fillRect/>
                      </a:stretch>
                    </p:blipFill>
                    <p:spPr bwMode="auto">
                      <a:xfrm>
                        <a:off x="1187729" y="5849366"/>
                        <a:ext cx="5003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89868124"/>
              </p:ext>
            </p:extLst>
          </p:nvPr>
        </p:nvGraphicFramePr>
        <p:xfrm>
          <a:off x="6797172" y="4958080"/>
          <a:ext cx="4178300" cy="711200"/>
        </p:xfrm>
        <a:graphic>
          <a:graphicData uri="http://schemas.openxmlformats.org/presentationml/2006/ole">
            <mc:AlternateContent xmlns:mc="http://schemas.openxmlformats.org/markup-compatibility/2006">
              <mc:Choice xmlns:v="urn:schemas-microsoft-com:vml" Requires="v">
                <p:oleObj spid="_x0000_s29736" name="公式" r:id="rId10" imgW="4178160" imgH="711000" progId="Equation.3">
                  <p:embed/>
                </p:oleObj>
              </mc:Choice>
              <mc:Fallback>
                <p:oleObj name="公式" r:id="rId10" imgW="4178160" imgH="711000" progId="Equation.3">
                  <p:embed/>
                  <p:pic>
                    <p:nvPicPr>
                      <p:cNvPr id="0" name="Object 12"/>
                      <p:cNvPicPr>
                        <a:picLocks noChangeAspect="1" noChangeArrowheads="1"/>
                      </p:cNvPicPr>
                      <p:nvPr/>
                    </p:nvPicPr>
                    <p:blipFill>
                      <a:blip r:embed="rId11"/>
                      <a:srcRect/>
                      <a:stretch>
                        <a:fillRect/>
                      </a:stretch>
                    </p:blipFill>
                    <p:spPr bwMode="auto">
                      <a:xfrm>
                        <a:off x="6797172" y="4958080"/>
                        <a:ext cx="41783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1394291422"/>
              </p:ext>
            </p:extLst>
          </p:nvPr>
        </p:nvGraphicFramePr>
        <p:xfrm>
          <a:off x="6709100" y="5669280"/>
          <a:ext cx="4725987" cy="946150"/>
        </p:xfrm>
        <a:graphic>
          <a:graphicData uri="http://schemas.openxmlformats.org/presentationml/2006/ole">
            <mc:AlternateContent xmlns:mc="http://schemas.openxmlformats.org/markup-compatibility/2006">
              <mc:Choice xmlns:v="urn:schemas-microsoft-com:vml" Requires="v">
                <p:oleObj spid="_x0000_s29737" name="公式" r:id="rId12" imgW="5257800" imgH="1054080" progId="Equation.3">
                  <p:embed/>
                </p:oleObj>
              </mc:Choice>
              <mc:Fallback>
                <p:oleObj name="公式" r:id="rId12" imgW="5257800" imgH="1054080" progId="Equation.3">
                  <p:embed/>
                  <p:pic>
                    <p:nvPicPr>
                      <p:cNvPr id="0" name="Object 13"/>
                      <p:cNvPicPr>
                        <a:picLocks noChangeAspect="1" noChangeArrowheads="1"/>
                      </p:cNvPicPr>
                      <p:nvPr/>
                    </p:nvPicPr>
                    <p:blipFill>
                      <a:blip r:embed="rId13"/>
                      <a:srcRect/>
                      <a:stretch>
                        <a:fillRect/>
                      </a:stretch>
                    </p:blipFill>
                    <p:spPr bwMode="auto">
                      <a:xfrm>
                        <a:off x="6709100" y="5669280"/>
                        <a:ext cx="472598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1728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6191251" y="2456168"/>
            <a:ext cx="6000749" cy="335756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0000CC"/>
                </a:solidFill>
              </a:rPr>
              <a:t>简化后，待求解的方程</a:t>
            </a:r>
            <a:endParaRPr lang="en-US" altLang="zh-CN" sz="2400" b="1" dirty="0" smtClean="0">
              <a:solidFill>
                <a:srgbClr val="0000CC"/>
              </a:solidFill>
            </a:endParaRPr>
          </a:p>
          <a:p>
            <a:pPr algn="ctr"/>
            <a:endParaRPr lang="en-US" altLang="zh-CN" sz="2400" b="1" dirty="0" smtClean="0">
              <a:solidFill>
                <a:srgbClr val="0000CC"/>
              </a:solidFill>
            </a:endParaRPr>
          </a:p>
          <a:p>
            <a:pPr algn="ctr"/>
            <a:endParaRPr lang="en-US" altLang="zh-CN" sz="2400" b="1" dirty="0" smtClean="0">
              <a:solidFill>
                <a:srgbClr val="0000CC"/>
              </a:solidFill>
            </a:endParaRPr>
          </a:p>
          <a:p>
            <a:pPr algn="ctr"/>
            <a:endParaRPr lang="en-US" altLang="zh-CN" sz="2400" b="1" dirty="0" smtClean="0">
              <a:solidFill>
                <a:srgbClr val="0000CC"/>
              </a:solidFill>
            </a:endParaRPr>
          </a:p>
          <a:p>
            <a:pPr algn="ctr"/>
            <a:endParaRPr lang="en-US" altLang="zh-CN" sz="2400" b="1" dirty="0" smtClean="0">
              <a:solidFill>
                <a:srgbClr val="0000CC"/>
              </a:solidFill>
            </a:endParaRPr>
          </a:p>
          <a:p>
            <a:pPr algn="ctr"/>
            <a:endParaRPr lang="en-US" altLang="zh-CN" sz="2400" b="1" dirty="0" smtClean="0">
              <a:solidFill>
                <a:srgbClr val="0000CC"/>
              </a:solidFill>
            </a:endParaRPr>
          </a:p>
          <a:p>
            <a:pPr algn="ctr"/>
            <a:endParaRPr lang="en-US" altLang="zh-CN" sz="2400" b="1" dirty="0" smtClean="0">
              <a:solidFill>
                <a:srgbClr val="0000CC"/>
              </a:solidFill>
            </a:endParaRPr>
          </a:p>
          <a:p>
            <a:pPr algn="ctr"/>
            <a:endParaRPr lang="en-US" altLang="zh-CN" sz="2400" b="1" dirty="0" smtClean="0">
              <a:solidFill>
                <a:srgbClr val="0000CC"/>
              </a:solidFill>
            </a:endParaRPr>
          </a:p>
          <a:p>
            <a:pPr algn="ctr"/>
            <a:endParaRPr lang="en-US" altLang="zh-CN" sz="2400" b="1" dirty="0" smtClean="0">
              <a:solidFill>
                <a:srgbClr val="0000CC"/>
              </a:solidFill>
            </a:endParaRPr>
          </a:p>
        </p:txBody>
      </p:sp>
      <p:sp>
        <p:nvSpPr>
          <p:cNvPr id="4" name="矩形 3"/>
          <p:cNvSpPr/>
          <p:nvPr/>
        </p:nvSpPr>
        <p:spPr>
          <a:xfrm>
            <a:off x="0" y="0"/>
            <a:ext cx="6191251" cy="41433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p>
          <a:p>
            <a:pPr algn="ctr"/>
            <a:endParaRPr lang="en-US" altLang="zh-CN" dirty="0" smtClean="0"/>
          </a:p>
          <a:p>
            <a:pPr algn="ctr"/>
            <a:endParaRPr lang="en-US" altLang="zh-CN" dirty="0" smtClean="0"/>
          </a:p>
          <a:p>
            <a:pPr algn="ctr"/>
            <a:endParaRPr lang="en-US" altLang="zh-CN" dirty="0" smtClean="0"/>
          </a:p>
          <a:p>
            <a:pPr algn="ctr"/>
            <a:endParaRPr lang="en-US" altLang="zh-CN" dirty="0" smtClean="0"/>
          </a:p>
          <a:p>
            <a:pPr algn="ctr"/>
            <a:endParaRPr lang="en-US" altLang="zh-CN" dirty="0" smtClean="0"/>
          </a:p>
          <a:p>
            <a:pPr algn="ctr"/>
            <a:endParaRPr lang="en-US" altLang="zh-CN" dirty="0" smtClean="0"/>
          </a:p>
          <a:p>
            <a:pPr algn="ctr"/>
            <a:endParaRPr lang="en-US" altLang="zh-CN" dirty="0" smtClean="0"/>
          </a:p>
          <a:p>
            <a:pPr algn="ctr"/>
            <a:endParaRPr lang="en-US" altLang="zh-CN" dirty="0" smtClean="0"/>
          </a:p>
          <a:p>
            <a:pPr algn="ctr"/>
            <a:endParaRPr lang="en-US" altLang="zh-CN" dirty="0" smtClean="0"/>
          </a:p>
          <a:p>
            <a:pPr algn="ctr"/>
            <a:endParaRPr lang="en-US" altLang="zh-CN" dirty="0" smtClean="0"/>
          </a:p>
          <a:p>
            <a:pPr algn="ctr"/>
            <a:endParaRPr lang="en-US" altLang="zh-CN" dirty="0" smtClean="0"/>
          </a:p>
          <a:p>
            <a:pPr algn="ctr"/>
            <a:endParaRPr lang="en-US" altLang="zh-CN" sz="2500" b="1" dirty="0" smtClean="0">
              <a:solidFill>
                <a:srgbClr val="0000CC"/>
              </a:solidFill>
            </a:endParaRPr>
          </a:p>
          <a:p>
            <a:pPr algn="ctr"/>
            <a:r>
              <a:rPr lang="zh-CN" altLang="en-US" sz="2500" b="1" dirty="0" smtClean="0">
                <a:solidFill>
                  <a:srgbClr val="0000CC"/>
                </a:solidFill>
              </a:rPr>
              <a:t>推移质运动控制方程</a:t>
            </a:r>
            <a:endParaRPr lang="zh-CN" altLang="en-US" sz="2500" b="1" dirty="0">
              <a:solidFill>
                <a:srgbClr val="0000CC"/>
              </a:solidFill>
            </a:endParaRPr>
          </a:p>
        </p:txBody>
      </p:sp>
      <p:graphicFrame>
        <p:nvGraphicFramePr>
          <p:cNvPr id="5" name="Object 9"/>
          <p:cNvGraphicFramePr>
            <a:graphicFrameLocks noChangeAspect="1"/>
          </p:cNvGraphicFramePr>
          <p:nvPr>
            <p:extLst>
              <p:ext uri="{D42A27DB-BD31-4B8C-83A1-F6EECF244321}">
                <p14:modId xmlns:p14="http://schemas.microsoft.com/office/powerpoint/2010/main" val="3420869840"/>
              </p:ext>
            </p:extLst>
          </p:nvPr>
        </p:nvGraphicFramePr>
        <p:xfrm>
          <a:off x="404813" y="58738"/>
          <a:ext cx="2352675" cy="698500"/>
        </p:xfrm>
        <a:graphic>
          <a:graphicData uri="http://schemas.openxmlformats.org/presentationml/2006/ole">
            <mc:AlternateContent xmlns:mc="http://schemas.openxmlformats.org/markup-compatibility/2006">
              <mc:Choice xmlns:v="urn:schemas-microsoft-com:vml" Requires="v">
                <p:oleObj spid="_x0000_s31794" name="公式" r:id="rId3" imgW="1765080" imgH="698400" progId="Equation.3">
                  <p:embed/>
                </p:oleObj>
              </mc:Choice>
              <mc:Fallback>
                <p:oleObj name="公式" r:id="rId3" imgW="1765080" imgH="698400" progId="Equation.3">
                  <p:embed/>
                  <p:pic>
                    <p:nvPicPr>
                      <p:cNvPr id="0" name=""/>
                      <p:cNvPicPr>
                        <a:picLocks noChangeAspect="1" noChangeArrowheads="1"/>
                      </p:cNvPicPr>
                      <p:nvPr/>
                    </p:nvPicPr>
                    <p:blipFill>
                      <a:blip r:embed="rId4"/>
                      <a:srcRect/>
                      <a:stretch>
                        <a:fillRect/>
                      </a:stretch>
                    </p:blipFill>
                    <p:spPr bwMode="auto">
                      <a:xfrm>
                        <a:off x="404813" y="58738"/>
                        <a:ext cx="235267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10"/>
          <p:cNvGraphicFramePr>
            <a:graphicFrameLocks noChangeAspect="1"/>
          </p:cNvGraphicFramePr>
          <p:nvPr/>
        </p:nvGraphicFramePr>
        <p:xfrm>
          <a:off x="175725" y="785794"/>
          <a:ext cx="5825067" cy="762000"/>
        </p:xfrm>
        <a:graphic>
          <a:graphicData uri="http://schemas.openxmlformats.org/presentationml/2006/ole">
            <mc:AlternateContent xmlns:mc="http://schemas.openxmlformats.org/markup-compatibility/2006">
              <mc:Choice xmlns:v="urn:schemas-microsoft-com:vml" Requires="v">
                <p:oleObj spid="_x0000_s31795" name="公式" r:id="rId5" imgW="4368600" imgH="761760" progId="Equation.3">
                  <p:embed/>
                </p:oleObj>
              </mc:Choice>
              <mc:Fallback>
                <p:oleObj name="公式" r:id="rId5" imgW="4368600" imgH="7617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725" y="785794"/>
                        <a:ext cx="582506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12"/>
          <p:cNvGraphicFramePr>
            <a:graphicFrameLocks noChangeAspect="1"/>
          </p:cNvGraphicFramePr>
          <p:nvPr/>
        </p:nvGraphicFramePr>
        <p:xfrm>
          <a:off x="88900" y="1624013"/>
          <a:ext cx="4842933" cy="711200"/>
        </p:xfrm>
        <a:graphic>
          <a:graphicData uri="http://schemas.openxmlformats.org/presentationml/2006/ole">
            <mc:AlternateContent xmlns:mc="http://schemas.openxmlformats.org/markup-compatibility/2006">
              <mc:Choice xmlns:v="urn:schemas-microsoft-com:vml" Requires="v">
                <p:oleObj spid="_x0000_s31796" name="Equation" r:id="rId7" imgW="3632040" imgH="711000" progId="Equation.3">
                  <p:embed/>
                </p:oleObj>
              </mc:Choice>
              <mc:Fallback>
                <p:oleObj name="Equation" r:id="rId7" imgW="3632040" imgH="711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900" y="1624013"/>
                        <a:ext cx="4842933"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13"/>
          <p:cNvGraphicFramePr>
            <a:graphicFrameLocks noChangeAspect="1"/>
          </p:cNvGraphicFramePr>
          <p:nvPr/>
        </p:nvGraphicFramePr>
        <p:xfrm>
          <a:off x="184151" y="2395539"/>
          <a:ext cx="5539316" cy="992187"/>
        </p:xfrm>
        <a:graphic>
          <a:graphicData uri="http://schemas.openxmlformats.org/presentationml/2006/ole">
            <mc:AlternateContent xmlns:mc="http://schemas.openxmlformats.org/markup-compatibility/2006">
              <mc:Choice xmlns:v="urn:schemas-microsoft-com:vml" Requires="v">
                <p:oleObj spid="_x0000_s31797" name="Equation" r:id="rId9" imgW="4622760" imgH="1104840" progId="Equation.3">
                  <p:embed/>
                </p:oleObj>
              </mc:Choice>
              <mc:Fallback>
                <p:oleObj name="Equation" r:id="rId9" imgW="4622760" imgH="110484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151" y="2395539"/>
                        <a:ext cx="5539316" cy="992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矩形 8"/>
          <p:cNvSpPr/>
          <p:nvPr/>
        </p:nvSpPr>
        <p:spPr>
          <a:xfrm>
            <a:off x="0" y="4286256"/>
            <a:ext cx="6191251" cy="228601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0000CC"/>
                </a:solidFill>
              </a:rPr>
              <a:t>考虑如下情况：</a:t>
            </a:r>
            <a:endParaRPr lang="en-US" altLang="zh-CN" sz="2400" b="1" dirty="0" smtClean="0">
              <a:solidFill>
                <a:srgbClr val="0000CC"/>
              </a:solidFill>
            </a:endParaRPr>
          </a:p>
          <a:p>
            <a:pPr>
              <a:lnSpc>
                <a:spcPct val="150000"/>
              </a:lnSpc>
            </a:pPr>
            <a:r>
              <a:rPr lang="en-US" altLang="zh-CN" sz="2000" dirty="0" smtClean="0">
                <a:solidFill>
                  <a:srgbClr val="0000CC"/>
                </a:solidFill>
              </a:rPr>
              <a:t>1) </a:t>
            </a:r>
            <a:r>
              <a:rPr lang="zh-CN" altLang="en-US" sz="2000" dirty="0" smtClean="0">
                <a:solidFill>
                  <a:srgbClr val="FF0000"/>
                </a:solidFill>
              </a:rPr>
              <a:t>水流为恒定均匀流；</a:t>
            </a:r>
            <a:endParaRPr lang="en-US" altLang="zh-CN" sz="2000" dirty="0" smtClean="0">
              <a:solidFill>
                <a:srgbClr val="FF0000"/>
              </a:solidFill>
            </a:endParaRPr>
          </a:p>
          <a:p>
            <a:pPr>
              <a:lnSpc>
                <a:spcPct val="150000"/>
              </a:lnSpc>
            </a:pPr>
            <a:r>
              <a:rPr lang="en-US" altLang="zh-CN" sz="2000" dirty="0" smtClean="0">
                <a:solidFill>
                  <a:srgbClr val="0000CC"/>
                </a:solidFill>
              </a:rPr>
              <a:t>3) </a:t>
            </a:r>
            <a:r>
              <a:rPr lang="zh-CN" altLang="en-US" sz="2000" dirty="0" smtClean="0">
                <a:solidFill>
                  <a:srgbClr val="CC00CC"/>
                </a:solidFill>
              </a:rPr>
              <a:t>忽略水体内推移质质量随时间的变化</a:t>
            </a:r>
            <a:endParaRPr lang="en-US" altLang="zh-CN" sz="2400" b="1" dirty="0" smtClean="0">
              <a:solidFill>
                <a:srgbClr val="CC00CC"/>
              </a:solidFill>
            </a:endParaRPr>
          </a:p>
          <a:p>
            <a:endParaRPr lang="en-US" altLang="zh-CN" sz="2400" b="1" dirty="0" smtClean="0">
              <a:solidFill>
                <a:srgbClr val="0000CC"/>
              </a:solidFill>
            </a:endParaRPr>
          </a:p>
        </p:txBody>
      </p:sp>
      <p:cxnSp>
        <p:nvCxnSpPr>
          <p:cNvPr id="11" name="直接连接符 10"/>
          <p:cNvCxnSpPr/>
          <p:nvPr/>
        </p:nvCxnSpPr>
        <p:spPr>
          <a:xfrm rot="16200000" flipH="1">
            <a:off x="464306" y="-11931"/>
            <a:ext cx="500066" cy="666755"/>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H="1">
            <a:off x="273804" y="845326"/>
            <a:ext cx="500066" cy="666755"/>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16200000" flipH="1">
            <a:off x="2750320" y="1631144"/>
            <a:ext cx="500066" cy="666755"/>
          </a:xfrm>
          <a:prstGeom prst="line">
            <a:avLst/>
          </a:prstGeom>
          <a:ln w="41275">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6200000" flipH="1">
            <a:off x="3798078" y="2416962"/>
            <a:ext cx="500066" cy="666755"/>
          </a:xfrm>
          <a:prstGeom prst="line">
            <a:avLst/>
          </a:prstGeom>
          <a:ln w="41275">
            <a:solidFill>
              <a:srgbClr val="CC00CC"/>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6200000" flipH="1">
            <a:off x="1416811" y="631012"/>
            <a:ext cx="500066" cy="666755"/>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rot="16200000" flipH="1">
            <a:off x="2750320" y="702450"/>
            <a:ext cx="500066" cy="666755"/>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166" name="Object 6"/>
          <p:cNvGraphicFramePr>
            <a:graphicFrameLocks noChangeAspect="1"/>
          </p:cNvGraphicFramePr>
          <p:nvPr>
            <p:extLst>
              <p:ext uri="{D42A27DB-BD31-4B8C-83A1-F6EECF244321}">
                <p14:modId xmlns:p14="http://schemas.microsoft.com/office/powerpoint/2010/main" val="2171449055"/>
              </p:ext>
            </p:extLst>
          </p:nvPr>
        </p:nvGraphicFramePr>
        <p:xfrm>
          <a:off x="6350318" y="2956235"/>
          <a:ext cx="2659062" cy="254000"/>
        </p:xfrm>
        <a:graphic>
          <a:graphicData uri="http://schemas.openxmlformats.org/presentationml/2006/ole">
            <mc:AlternateContent xmlns:mc="http://schemas.openxmlformats.org/markup-compatibility/2006">
              <mc:Choice xmlns:v="urn:schemas-microsoft-com:vml" Requires="v">
                <p:oleObj spid="_x0000_s31798" name="公式" r:id="rId11" imgW="1993680" imgH="253800" progId="Equation.3">
                  <p:embed/>
                </p:oleObj>
              </mc:Choice>
              <mc:Fallback>
                <p:oleObj name="公式" r:id="rId11" imgW="1993680" imgH="253800" progId="Equation.3">
                  <p:embed/>
                  <p:pic>
                    <p:nvPicPr>
                      <p:cNvPr id="0" name=""/>
                      <p:cNvPicPr>
                        <a:picLocks noChangeAspect="1" noChangeArrowheads="1"/>
                      </p:cNvPicPr>
                      <p:nvPr/>
                    </p:nvPicPr>
                    <p:blipFill>
                      <a:blip r:embed="rId12"/>
                      <a:srcRect/>
                      <a:stretch>
                        <a:fillRect/>
                      </a:stretch>
                    </p:blipFill>
                    <p:spPr bwMode="auto">
                      <a:xfrm>
                        <a:off x="6350318" y="2956235"/>
                        <a:ext cx="2659062"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67" name="Object 7"/>
          <p:cNvGraphicFramePr>
            <a:graphicFrameLocks noChangeAspect="1"/>
          </p:cNvGraphicFramePr>
          <p:nvPr>
            <p:extLst>
              <p:ext uri="{D42A27DB-BD31-4B8C-83A1-F6EECF244321}">
                <p14:modId xmlns:p14="http://schemas.microsoft.com/office/powerpoint/2010/main" val="1166318839"/>
              </p:ext>
            </p:extLst>
          </p:nvPr>
        </p:nvGraphicFramePr>
        <p:xfrm>
          <a:off x="6374448" y="3367403"/>
          <a:ext cx="2473325" cy="749300"/>
        </p:xfrm>
        <a:graphic>
          <a:graphicData uri="http://schemas.openxmlformats.org/presentationml/2006/ole">
            <mc:AlternateContent xmlns:mc="http://schemas.openxmlformats.org/markup-compatibility/2006">
              <mc:Choice xmlns:v="urn:schemas-microsoft-com:vml" Requires="v">
                <p:oleObj spid="_x0000_s31799" name="公式" r:id="rId13" imgW="1854000" imgH="749160" progId="Equation.3">
                  <p:embed/>
                </p:oleObj>
              </mc:Choice>
              <mc:Fallback>
                <p:oleObj name="公式" r:id="rId13" imgW="1854000" imgH="749160" progId="Equation.3">
                  <p:embed/>
                  <p:pic>
                    <p:nvPicPr>
                      <p:cNvPr id="0" name=""/>
                      <p:cNvPicPr>
                        <a:picLocks noChangeAspect="1" noChangeArrowheads="1"/>
                      </p:cNvPicPr>
                      <p:nvPr/>
                    </p:nvPicPr>
                    <p:blipFill>
                      <a:blip r:embed="rId14"/>
                      <a:srcRect/>
                      <a:stretch>
                        <a:fillRect/>
                      </a:stretch>
                    </p:blipFill>
                    <p:spPr bwMode="auto">
                      <a:xfrm>
                        <a:off x="6374448" y="3367403"/>
                        <a:ext cx="2473325"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68" name="Object 8"/>
          <p:cNvGraphicFramePr>
            <a:graphicFrameLocks noChangeAspect="1"/>
          </p:cNvGraphicFramePr>
          <p:nvPr>
            <p:extLst>
              <p:ext uri="{D42A27DB-BD31-4B8C-83A1-F6EECF244321}">
                <p14:modId xmlns:p14="http://schemas.microsoft.com/office/powerpoint/2010/main" val="1102362485"/>
              </p:ext>
            </p:extLst>
          </p:nvPr>
        </p:nvGraphicFramePr>
        <p:xfrm>
          <a:off x="6286500" y="4134949"/>
          <a:ext cx="4217988" cy="711200"/>
        </p:xfrm>
        <a:graphic>
          <a:graphicData uri="http://schemas.openxmlformats.org/presentationml/2006/ole">
            <mc:AlternateContent xmlns:mc="http://schemas.openxmlformats.org/markup-compatibility/2006">
              <mc:Choice xmlns:v="urn:schemas-microsoft-com:vml" Requires="v">
                <p:oleObj spid="_x0000_s31800" name="公式" r:id="rId15" imgW="3162240" imgH="711000" progId="Equation.3">
                  <p:embed/>
                </p:oleObj>
              </mc:Choice>
              <mc:Fallback>
                <p:oleObj name="公式" r:id="rId15" imgW="3162240" imgH="711000" progId="Equation.3">
                  <p:embed/>
                  <p:pic>
                    <p:nvPicPr>
                      <p:cNvPr id="0" name=""/>
                      <p:cNvPicPr>
                        <a:picLocks noChangeAspect="1" noChangeArrowheads="1"/>
                      </p:cNvPicPr>
                      <p:nvPr/>
                    </p:nvPicPr>
                    <p:blipFill>
                      <a:blip r:embed="rId16"/>
                      <a:srcRect/>
                      <a:stretch>
                        <a:fillRect/>
                      </a:stretch>
                    </p:blipFill>
                    <p:spPr bwMode="auto">
                      <a:xfrm>
                        <a:off x="6286500" y="4134949"/>
                        <a:ext cx="4217988"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169" name="Object 9"/>
          <p:cNvGraphicFramePr>
            <a:graphicFrameLocks noChangeAspect="1"/>
          </p:cNvGraphicFramePr>
          <p:nvPr>
            <p:extLst>
              <p:ext uri="{D42A27DB-BD31-4B8C-83A1-F6EECF244321}">
                <p14:modId xmlns:p14="http://schemas.microsoft.com/office/powerpoint/2010/main" val="3904208594"/>
              </p:ext>
            </p:extLst>
          </p:nvPr>
        </p:nvGraphicFramePr>
        <p:xfrm>
          <a:off x="6226969" y="5027936"/>
          <a:ext cx="5929312" cy="663575"/>
        </p:xfrm>
        <a:graphic>
          <a:graphicData uri="http://schemas.openxmlformats.org/presentationml/2006/ole">
            <mc:AlternateContent xmlns:mc="http://schemas.openxmlformats.org/markup-compatibility/2006">
              <mc:Choice xmlns:v="urn:schemas-microsoft-com:vml" Requires="v">
                <p:oleObj spid="_x0000_s31801" name="公式" r:id="rId17" imgW="4952880" imgH="736560" progId="Equation.3">
                  <p:embed/>
                </p:oleObj>
              </mc:Choice>
              <mc:Fallback>
                <p:oleObj name="公式" r:id="rId17" imgW="4952880" imgH="736560" progId="Equation.3">
                  <p:embed/>
                  <p:pic>
                    <p:nvPicPr>
                      <p:cNvPr id="0" name=""/>
                      <p:cNvPicPr>
                        <a:picLocks noChangeAspect="1" noChangeArrowheads="1"/>
                      </p:cNvPicPr>
                      <p:nvPr/>
                    </p:nvPicPr>
                    <p:blipFill>
                      <a:blip r:embed="rId18"/>
                      <a:srcRect/>
                      <a:stretch>
                        <a:fillRect/>
                      </a:stretch>
                    </p:blipFill>
                    <p:spPr bwMode="auto">
                      <a:xfrm>
                        <a:off x="6226969" y="5027936"/>
                        <a:ext cx="5929312"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标题 1"/>
          <p:cNvSpPr txBox="1">
            <a:spLocks/>
          </p:cNvSpPr>
          <p:nvPr/>
        </p:nvSpPr>
        <p:spPr>
          <a:xfrm>
            <a:off x="6370637" y="202251"/>
            <a:ext cx="5641976" cy="1869439"/>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L="0" marR="0" lvl="0" indent="0" algn="l" defTabSz="914400" rtl="0" eaLnBrk="1" fontAlgn="auto" latinLnBrk="0" hangingPunct="1">
              <a:lnSpc>
                <a:spcPct val="100000"/>
              </a:lnSpc>
              <a:spcBef>
                <a:spcPct val="0"/>
              </a:spcBef>
              <a:spcAft>
                <a:spcPts val="0"/>
              </a:spcAft>
              <a:buClrTx/>
              <a:buSzTx/>
              <a:tabLst/>
              <a:defRPr/>
            </a:pPr>
            <a:r>
              <a:rPr lang="zh-CN" altLang="en-US" sz="2500" dirty="0" smtClean="0">
                <a:solidFill>
                  <a:srgbClr val="464646"/>
                </a:solidFill>
                <a:latin typeface="Times New Roman" pitchFamily="18" charset="0"/>
                <a:ea typeface="黑体" panose="02010609060101010101" pitchFamily="49" charset="-122"/>
                <a:cs typeface="Times New Roman" pitchFamily="18" charset="0"/>
              </a:rPr>
              <a:t>一般而言，较粗颗粒被称为‘推移质’。</a:t>
            </a:r>
            <a:endParaRPr lang="en-US" altLang="zh-CN" sz="2500" dirty="0" smtClean="0">
              <a:solidFill>
                <a:srgbClr val="464646"/>
              </a:solidFill>
              <a:latin typeface="Times New Roman" pitchFamily="18" charset="0"/>
              <a:ea typeface="黑体" panose="02010609060101010101" pitchFamily="49" charset="-122"/>
              <a:cs typeface="Times New Roman" pitchFamily="18" charset="0"/>
            </a:endParaRPr>
          </a:p>
          <a:p>
            <a:pPr marL="0" marR="0" lvl="0" indent="0" algn="l" defTabSz="914400" rtl="0" eaLnBrk="1" fontAlgn="auto" latinLnBrk="0" hangingPunct="1">
              <a:lnSpc>
                <a:spcPct val="100000"/>
              </a:lnSpc>
              <a:spcBef>
                <a:spcPct val="0"/>
              </a:spcBef>
              <a:spcAft>
                <a:spcPts val="0"/>
              </a:spcAft>
              <a:buClrTx/>
              <a:buSzTx/>
              <a:tabLst/>
              <a:defRPr/>
            </a:pPr>
            <a:r>
              <a:rPr lang="zh-CN" altLang="en-US" sz="2500" dirty="0" smtClean="0">
                <a:solidFill>
                  <a:srgbClr val="464646"/>
                </a:solidFill>
                <a:latin typeface="Times New Roman" pitchFamily="18" charset="0"/>
                <a:ea typeface="黑体" panose="02010609060101010101" pitchFamily="49" charset="-122"/>
                <a:cs typeface="Times New Roman" pitchFamily="18" charset="0"/>
              </a:rPr>
              <a:t>上机实验：恒定流条件下非均匀的推移质输运造成的地形冲淤与淤积体的组份结构</a:t>
            </a:r>
            <a:endParaRPr kumimoji="0" lang="zh-CN" altLang="en-US" sz="2500" b="0" i="0" u="none" strike="noStrike" kern="1200" cap="none" spc="0" normalizeH="0" baseline="0" noProof="0" dirty="0" smtClean="0">
              <a:ln>
                <a:noFill/>
              </a:ln>
              <a:solidFill>
                <a:schemeClr val="tx1">
                  <a:lumMod val="75000"/>
                  <a:lumOff val="25000"/>
                </a:schemeClr>
              </a:solidFill>
              <a:effectLst>
                <a:outerShdw blurRad="31750" dist="25400" dir="5400000" algn="tl" rotWithShape="0">
                  <a:srgbClr val="000000">
                    <a:alpha val="25000"/>
                  </a:srgbClr>
                </a:outerShdw>
              </a:effectLst>
              <a:uLnTx/>
              <a:uFillTx/>
              <a:latin typeface="Times New Roman" pitchFamily="18" charset="0"/>
              <a:ea typeface="黑体" panose="02010609060101010101" pitchFamily="49" charset="-122"/>
              <a:cs typeface="Times New Roman" pitchFamily="18" charset="0"/>
            </a:endParaRPr>
          </a:p>
        </p:txBody>
      </p:sp>
    </p:spTree>
    <p:extLst>
      <p:ext uri="{BB962C8B-B14F-4D97-AF65-F5344CB8AC3E}">
        <p14:creationId xmlns:p14="http://schemas.microsoft.com/office/powerpoint/2010/main" val="117115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92166"/>
                                        </p:tgtEl>
                                        <p:attrNameLst>
                                          <p:attrName>style.visibility</p:attrName>
                                        </p:attrNameLst>
                                      </p:cBhvr>
                                      <p:to>
                                        <p:strVal val="visible"/>
                                      </p:to>
                                    </p:set>
                                    <p:anim calcmode="lin" valueType="num">
                                      <p:cBhvr additive="base">
                                        <p:cTn id="45" dur="500" fill="hold"/>
                                        <p:tgtEl>
                                          <p:spTgt spid="92166"/>
                                        </p:tgtEl>
                                        <p:attrNameLst>
                                          <p:attrName>ppt_x</p:attrName>
                                        </p:attrNameLst>
                                      </p:cBhvr>
                                      <p:tavLst>
                                        <p:tav tm="0">
                                          <p:val>
                                            <p:strVal val="#ppt_x"/>
                                          </p:val>
                                        </p:tav>
                                        <p:tav tm="100000">
                                          <p:val>
                                            <p:strVal val="#ppt_x"/>
                                          </p:val>
                                        </p:tav>
                                      </p:tavLst>
                                    </p:anim>
                                    <p:anim calcmode="lin" valueType="num">
                                      <p:cBhvr additive="base">
                                        <p:cTn id="46" dur="500" fill="hold"/>
                                        <p:tgtEl>
                                          <p:spTgt spid="92166"/>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92167"/>
                                        </p:tgtEl>
                                        <p:attrNameLst>
                                          <p:attrName>style.visibility</p:attrName>
                                        </p:attrNameLst>
                                      </p:cBhvr>
                                      <p:to>
                                        <p:strVal val="visible"/>
                                      </p:to>
                                    </p:set>
                                    <p:anim calcmode="lin" valueType="num">
                                      <p:cBhvr additive="base">
                                        <p:cTn id="49" dur="500" fill="hold"/>
                                        <p:tgtEl>
                                          <p:spTgt spid="92167"/>
                                        </p:tgtEl>
                                        <p:attrNameLst>
                                          <p:attrName>ppt_x</p:attrName>
                                        </p:attrNameLst>
                                      </p:cBhvr>
                                      <p:tavLst>
                                        <p:tav tm="0">
                                          <p:val>
                                            <p:strVal val="#ppt_x"/>
                                          </p:val>
                                        </p:tav>
                                        <p:tav tm="100000">
                                          <p:val>
                                            <p:strVal val="#ppt_x"/>
                                          </p:val>
                                        </p:tav>
                                      </p:tavLst>
                                    </p:anim>
                                    <p:anim calcmode="lin" valueType="num">
                                      <p:cBhvr additive="base">
                                        <p:cTn id="50" dur="500" fill="hold"/>
                                        <p:tgtEl>
                                          <p:spTgt spid="92167"/>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92168"/>
                                        </p:tgtEl>
                                        <p:attrNameLst>
                                          <p:attrName>style.visibility</p:attrName>
                                        </p:attrNameLst>
                                      </p:cBhvr>
                                      <p:to>
                                        <p:strVal val="visible"/>
                                      </p:to>
                                    </p:set>
                                    <p:anim calcmode="lin" valueType="num">
                                      <p:cBhvr additive="base">
                                        <p:cTn id="53" dur="500" fill="hold"/>
                                        <p:tgtEl>
                                          <p:spTgt spid="92168"/>
                                        </p:tgtEl>
                                        <p:attrNameLst>
                                          <p:attrName>ppt_x</p:attrName>
                                        </p:attrNameLst>
                                      </p:cBhvr>
                                      <p:tavLst>
                                        <p:tav tm="0">
                                          <p:val>
                                            <p:strVal val="#ppt_x"/>
                                          </p:val>
                                        </p:tav>
                                        <p:tav tm="100000">
                                          <p:val>
                                            <p:strVal val="#ppt_x"/>
                                          </p:val>
                                        </p:tav>
                                      </p:tavLst>
                                    </p:anim>
                                    <p:anim calcmode="lin" valueType="num">
                                      <p:cBhvr additive="base">
                                        <p:cTn id="54" dur="500" fill="hold"/>
                                        <p:tgtEl>
                                          <p:spTgt spid="92168"/>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92169"/>
                                        </p:tgtEl>
                                        <p:attrNameLst>
                                          <p:attrName>style.visibility</p:attrName>
                                        </p:attrNameLst>
                                      </p:cBhvr>
                                      <p:to>
                                        <p:strVal val="visible"/>
                                      </p:to>
                                    </p:set>
                                    <p:anim calcmode="lin" valueType="num">
                                      <p:cBhvr additive="base">
                                        <p:cTn id="57" dur="500" fill="hold"/>
                                        <p:tgtEl>
                                          <p:spTgt spid="92169"/>
                                        </p:tgtEl>
                                        <p:attrNameLst>
                                          <p:attrName>ppt_x</p:attrName>
                                        </p:attrNameLst>
                                      </p:cBhvr>
                                      <p:tavLst>
                                        <p:tav tm="0">
                                          <p:val>
                                            <p:strVal val="#ppt_x"/>
                                          </p:val>
                                        </p:tav>
                                        <p:tav tm="100000">
                                          <p:val>
                                            <p:strVal val="#ppt_x"/>
                                          </p:val>
                                        </p:tav>
                                      </p:tavLst>
                                    </p:anim>
                                    <p:anim calcmode="lin" valueType="num">
                                      <p:cBhvr additive="base">
                                        <p:cTn id="58" dur="500" fill="hold"/>
                                        <p:tgtEl>
                                          <p:spTgt spid="921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381752" y="0"/>
            <a:ext cx="5810248" cy="335756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0000CC"/>
                </a:solidFill>
              </a:rPr>
              <a:t>简化后，待求解的方程</a:t>
            </a:r>
            <a:endParaRPr lang="en-US" altLang="zh-CN" sz="2400" b="1" dirty="0" smtClean="0">
              <a:solidFill>
                <a:srgbClr val="0000CC"/>
              </a:solidFill>
            </a:endParaRPr>
          </a:p>
          <a:p>
            <a:pPr algn="ctr"/>
            <a:endParaRPr lang="en-US" altLang="zh-CN" sz="2400" b="1" dirty="0" smtClean="0">
              <a:solidFill>
                <a:srgbClr val="0000CC"/>
              </a:solidFill>
            </a:endParaRPr>
          </a:p>
          <a:p>
            <a:pPr algn="ctr"/>
            <a:endParaRPr lang="en-US" altLang="zh-CN" sz="2400" b="1" dirty="0" smtClean="0">
              <a:solidFill>
                <a:srgbClr val="0000CC"/>
              </a:solidFill>
            </a:endParaRPr>
          </a:p>
          <a:p>
            <a:pPr algn="ctr"/>
            <a:endParaRPr lang="en-US" altLang="zh-CN" sz="2400" b="1" dirty="0" smtClean="0">
              <a:solidFill>
                <a:srgbClr val="0000CC"/>
              </a:solidFill>
            </a:endParaRPr>
          </a:p>
          <a:p>
            <a:pPr algn="ctr"/>
            <a:endParaRPr lang="en-US" altLang="zh-CN" sz="2400" b="1" dirty="0" smtClean="0">
              <a:solidFill>
                <a:srgbClr val="0000CC"/>
              </a:solidFill>
            </a:endParaRPr>
          </a:p>
          <a:p>
            <a:pPr algn="ctr"/>
            <a:endParaRPr lang="en-US" altLang="zh-CN" sz="2400" b="1" dirty="0" smtClean="0">
              <a:solidFill>
                <a:srgbClr val="0000CC"/>
              </a:solidFill>
            </a:endParaRPr>
          </a:p>
          <a:p>
            <a:pPr algn="ctr"/>
            <a:endParaRPr lang="en-US" altLang="zh-CN" sz="2400" b="1" dirty="0" smtClean="0">
              <a:solidFill>
                <a:srgbClr val="0000CC"/>
              </a:solidFill>
            </a:endParaRPr>
          </a:p>
          <a:p>
            <a:pPr algn="ctr"/>
            <a:endParaRPr lang="en-US" altLang="zh-CN" sz="2400" b="1" dirty="0" smtClean="0">
              <a:solidFill>
                <a:srgbClr val="0000CC"/>
              </a:solidFill>
            </a:endParaRPr>
          </a:p>
          <a:p>
            <a:pPr algn="ctr"/>
            <a:endParaRPr lang="en-US" altLang="zh-CN" sz="2400" b="1" dirty="0" smtClean="0">
              <a:solidFill>
                <a:srgbClr val="0000CC"/>
              </a:solidFill>
            </a:endParaRPr>
          </a:p>
        </p:txBody>
      </p:sp>
      <p:graphicFrame>
        <p:nvGraphicFramePr>
          <p:cNvPr id="5" name="Object 6"/>
          <p:cNvGraphicFramePr>
            <a:graphicFrameLocks noChangeAspect="1"/>
          </p:cNvGraphicFramePr>
          <p:nvPr/>
        </p:nvGraphicFramePr>
        <p:xfrm>
          <a:off x="6616700" y="493713"/>
          <a:ext cx="2269067" cy="279400"/>
        </p:xfrm>
        <a:graphic>
          <a:graphicData uri="http://schemas.openxmlformats.org/presentationml/2006/ole">
            <mc:AlternateContent xmlns:mc="http://schemas.openxmlformats.org/markup-compatibility/2006">
              <mc:Choice xmlns:v="urn:schemas-microsoft-com:vml" Requires="v">
                <p:oleObj spid="_x0000_s32790" name="Equation" r:id="rId3" imgW="1701720" imgH="279360" progId="Equation.3">
                  <p:embed/>
                </p:oleObj>
              </mc:Choice>
              <mc:Fallback>
                <p:oleObj name="Equation" r:id="rId3" imgW="1701720" imgH="2793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6700" y="493713"/>
                        <a:ext cx="226906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7"/>
          <p:cNvGraphicFramePr>
            <a:graphicFrameLocks noChangeAspect="1"/>
          </p:cNvGraphicFramePr>
          <p:nvPr/>
        </p:nvGraphicFramePr>
        <p:xfrm>
          <a:off x="6762755" y="857232"/>
          <a:ext cx="2184400" cy="723900"/>
        </p:xfrm>
        <a:graphic>
          <a:graphicData uri="http://schemas.openxmlformats.org/presentationml/2006/ole">
            <mc:AlternateContent xmlns:mc="http://schemas.openxmlformats.org/markup-compatibility/2006">
              <mc:Choice xmlns:v="urn:schemas-microsoft-com:vml" Requires="v">
                <p:oleObj spid="_x0000_s32791" name="公式" r:id="rId5" imgW="1638000" imgH="723600" progId="Equation.3">
                  <p:embed/>
                </p:oleObj>
              </mc:Choice>
              <mc:Fallback>
                <p:oleObj name="公式" r:id="rId5" imgW="1638000" imgH="723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2755" y="857232"/>
                        <a:ext cx="21844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8"/>
          <p:cNvGraphicFramePr>
            <a:graphicFrameLocks noChangeAspect="1"/>
          </p:cNvGraphicFramePr>
          <p:nvPr/>
        </p:nvGraphicFramePr>
        <p:xfrm>
          <a:off x="6582834" y="1624013"/>
          <a:ext cx="3725333" cy="711200"/>
        </p:xfrm>
        <a:graphic>
          <a:graphicData uri="http://schemas.openxmlformats.org/presentationml/2006/ole">
            <mc:AlternateContent xmlns:mc="http://schemas.openxmlformats.org/markup-compatibility/2006">
              <mc:Choice xmlns:v="urn:schemas-microsoft-com:vml" Requires="v">
                <p:oleObj spid="_x0000_s32792" name="Equation" r:id="rId7" imgW="2793960" imgH="711000" progId="Equation.3">
                  <p:embed/>
                </p:oleObj>
              </mc:Choice>
              <mc:Fallback>
                <p:oleObj name="Equation" r:id="rId7" imgW="2793960" imgH="711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2834" y="1624013"/>
                        <a:ext cx="3725333"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9"/>
          <p:cNvGraphicFramePr>
            <a:graphicFrameLocks noChangeAspect="1"/>
          </p:cNvGraphicFramePr>
          <p:nvPr/>
        </p:nvGraphicFramePr>
        <p:xfrm>
          <a:off x="6639984" y="2478089"/>
          <a:ext cx="5232400" cy="695325"/>
        </p:xfrm>
        <a:graphic>
          <a:graphicData uri="http://schemas.openxmlformats.org/presentationml/2006/ole">
            <mc:AlternateContent xmlns:mc="http://schemas.openxmlformats.org/markup-compatibility/2006">
              <mc:Choice xmlns:v="urn:schemas-microsoft-com:vml" Requires="v">
                <p:oleObj spid="_x0000_s32793" name="Equation" r:id="rId9" imgW="4368600" imgH="774360" progId="Equation.3">
                  <p:embed/>
                </p:oleObj>
              </mc:Choice>
              <mc:Fallback>
                <p:oleObj name="Equation" r:id="rId9" imgW="4368600" imgH="77436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39984" y="2478089"/>
                        <a:ext cx="52324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矩形 8"/>
          <p:cNvSpPr/>
          <p:nvPr/>
        </p:nvSpPr>
        <p:spPr>
          <a:xfrm>
            <a:off x="285709" y="142852"/>
            <a:ext cx="5905499" cy="564360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2400" b="1" dirty="0" smtClean="0">
              <a:solidFill>
                <a:srgbClr val="0000CC"/>
              </a:solidFill>
            </a:endParaRPr>
          </a:p>
          <a:p>
            <a:pPr>
              <a:lnSpc>
                <a:spcPct val="120000"/>
              </a:lnSpc>
            </a:pPr>
            <a:r>
              <a:rPr lang="zh-CN" altLang="en-US" sz="2000" b="1" dirty="0" smtClean="0">
                <a:solidFill>
                  <a:srgbClr val="FF0000"/>
                </a:solidFill>
              </a:rPr>
              <a:t>需要的经验关系式如下：</a:t>
            </a:r>
            <a:endParaRPr lang="en-US" altLang="zh-CN" sz="2000" b="1" dirty="0" smtClean="0">
              <a:solidFill>
                <a:srgbClr val="FF0000"/>
              </a:solidFill>
            </a:endParaRPr>
          </a:p>
          <a:p>
            <a:pPr>
              <a:lnSpc>
                <a:spcPct val="120000"/>
              </a:lnSpc>
            </a:pPr>
            <a:r>
              <a:rPr lang="en-US" altLang="zh-CN" sz="2000" dirty="0" smtClean="0">
                <a:solidFill>
                  <a:srgbClr val="0000CC"/>
                </a:solidFill>
              </a:rPr>
              <a:t>1</a:t>
            </a:r>
            <a:r>
              <a:rPr lang="zh-CN" altLang="en-US" sz="2000" dirty="0" smtClean="0">
                <a:solidFill>
                  <a:srgbClr val="0000CC"/>
                </a:solidFill>
              </a:rPr>
              <a:t>）推移质输沙率经验公式</a:t>
            </a:r>
            <a:r>
              <a:rPr lang="en-US" altLang="zh-CN" sz="2000" dirty="0" smtClean="0">
                <a:solidFill>
                  <a:srgbClr val="0000CC"/>
                </a:solidFill>
              </a:rPr>
              <a:t>(</a:t>
            </a:r>
            <a:r>
              <a:rPr lang="en-US" altLang="zh-CN" sz="2000" dirty="0" err="1" smtClean="0">
                <a:solidFill>
                  <a:srgbClr val="0000CC"/>
                </a:solidFill>
              </a:rPr>
              <a:t>huc</a:t>
            </a:r>
            <a:r>
              <a:rPr lang="en-US" altLang="zh-CN" sz="2000" baseline="-25000" dirty="0" err="1" smtClean="0">
                <a:solidFill>
                  <a:srgbClr val="0000CC"/>
                </a:solidFill>
              </a:rPr>
              <a:t>ei</a:t>
            </a:r>
            <a:r>
              <a:rPr lang="en-US" altLang="zh-CN" sz="2000" dirty="0" smtClean="0">
                <a:solidFill>
                  <a:srgbClr val="0000CC"/>
                </a:solidFill>
              </a:rPr>
              <a:t>)</a:t>
            </a:r>
          </a:p>
          <a:p>
            <a:pPr>
              <a:lnSpc>
                <a:spcPct val="120000"/>
              </a:lnSpc>
            </a:pPr>
            <a:r>
              <a:rPr lang="en-US" altLang="zh-CN" sz="2000" dirty="0" smtClean="0">
                <a:solidFill>
                  <a:srgbClr val="0000CC"/>
                </a:solidFill>
              </a:rPr>
              <a:t>2</a:t>
            </a:r>
            <a:r>
              <a:rPr lang="zh-CN" altLang="en-US" sz="2000" dirty="0" smtClean="0">
                <a:solidFill>
                  <a:srgbClr val="0000CC"/>
                </a:solidFill>
              </a:rPr>
              <a:t>）计算</a:t>
            </a:r>
            <a:r>
              <a:rPr lang="en-US" altLang="zh-CN" sz="2000" dirty="0" smtClean="0">
                <a:solidFill>
                  <a:srgbClr val="0000CC"/>
                </a:solidFill>
              </a:rPr>
              <a:t>active layer</a:t>
            </a:r>
            <a:r>
              <a:rPr lang="zh-CN" altLang="en-US" sz="2000" dirty="0" smtClean="0">
                <a:solidFill>
                  <a:srgbClr val="0000CC"/>
                </a:solidFill>
              </a:rPr>
              <a:t>厚度</a:t>
            </a:r>
            <a:r>
              <a:rPr lang="en-US" altLang="zh-CN" sz="2000" dirty="0" smtClean="0">
                <a:solidFill>
                  <a:srgbClr val="0000CC"/>
                </a:solidFill>
              </a:rPr>
              <a:t>(Ha)</a:t>
            </a:r>
          </a:p>
          <a:p>
            <a:pPr>
              <a:lnSpc>
                <a:spcPct val="120000"/>
              </a:lnSpc>
            </a:pPr>
            <a:r>
              <a:rPr lang="en-US" altLang="zh-CN" sz="2000" dirty="0" smtClean="0">
                <a:solidFill>
                  <a:srgbClr val="0000CC"/>
                </a:solidFill>
              </a:rPr>
              <a:t>3</a:t>
            </a:r>
            <a:r>
              <a:rPr lang="zh-CN" altLang="en-US" sz="2000" dirty="0" smtClean="0">
                <a:solidFill>
                  <a:srgbClr val="0000CC"/>
                </a:solidFill>
              </a:rPr>
              <a:t>）计算床面剪切应力</a:t>
            </a:r>
            <a:r>
              <a:rPr lang="en-US" altLang="zh-CN" sz="2000" dirty="0" smtClean="0">
                <a:solidFill>
                  <a:srgbClr val="0000CC"/>
                </a:solidFill>
              </a:rPr>
              <a:t>(</a:t>
            </a:r>
            <a:r>
              <a:rPr lang="en-US" altLang="zh-CN" sz="2000" dirty="0" err="1" smtClean="0">
                <a:solidFill>
                  <a:srgbClr val="0000CC"/>
                </a:solidFill>
              </a:rPr>
              <a:t>t</a:t>
            </a:r>
            <a:r>
              <a:rPr lang="en-US" altLang="zh-CN" sz="2000" baseline="-25000" dirty="0" err="1" smtClean="0">
                <a:solidFill>
                  <a:srgbClr val="0000CC"/>
                </a:solidFill>
              </a:rPr>
              <a:t>b</a:t>
            </a:r>
            <a:r>
              <a:rPr lang="en-US" altLang="zh-CN" sz="2000" dirty="0" smtClean="0">
                <a:solidFill>
                  <a:srgbClr val="0000CC"/>
                </a:solidFill>
              </a:rPr>
              <a:t>)</a:t>
            </a:r>
          </a:p>
          <a:p>
            <a:pPr>
              <a:lnSpc>
                <a:spcPct val="120000"/>
              </a:lnSpc>
            </a:pPr>
            <a:r>
              <a:rPr lang="en-US" altLang="zh-CN" sz="2000" dirty="0" smtClean="0">
                <a:solidFill>
                  <a:srgbClr val="0000CC"/>
                </a:solidFill>
              </a:rPr>
              <a:t>4</a:t>
            </a:r>
            <a:r>
              <a:rPr lang="zh-CN" altLang="en-US" sz="2000" dirty="0" smtClean="0">
                <a:solidFill>
                  <a:srgbClr val="0000CC"/>
                </a:solidFill>
              </a:rPr>
              <a:t>）计算活动层下界面处泥沙组份</a:t>
            </a:r>
            <a:r>
              <a:rPr lang="en-US" altLang="zh-CN" sz="2000" dirty="0" smtClean="0">
                <a:solidFill>
                  <a:srgbClr val="0000CC"/>
                </a:solidFill>
              </a:rPr>
              <a:t>(P</a:t>
            </a:r>
            <a:r>
              <a:rPr lang="en-US" altLang="zh-CN" sz="2000" baseline="-25000" dirty="0" smtClean="0">
                <a:solidFill>
                  <a:srgbClr val="0000CC"/>
                </a:solidFill>
              </a:rPr>
              <a:t>si</a:t>
            </a:r>
            <a:r>
              <a:rPr lang="en-US" altLang="zh-CN" sz="2000" dirty="0" smtClean="0">
                <a:solidFill>
                  <a:srgbClr val="0000CC"/>
                </a:solidFill>
              </a:rPr>
              <a:t>)</a:t>
            </a:r>
          </a:p>
          <a:p>
            <a:pPr>
              <a:lnSpc>
                <a:spcPct val="120000"/>
              </a:lnSpc>
            </a:pPr>
            <a:r>
              <a:rPr lang="en-US" altLang="zh-CN" sz="2000" dirty="0" smtClean="0">
                <a:solidFill>
                  <a:srgbClr val="0000CC"/>
                </a:solidFill>
              </a:rPr>
              <a:t>5</a:t>
            </a:r>
            <a:r>
              <a:rPr lang="zh-CN" altLang="en-US" sz="2000" dirty="0" smtClean="0">
                <a:solidFill>
                  <a:srgbClr val="0000CC"/>
                </a:solidFill>
              </a:rPr>
              <a:t>）曼宁糙率系数</a:t>
            </a:r>
            <a:endParaRPr lang="en-US" altLang="zh-CN" sz="2000" dirty="0" smtClean="0">
              <a:solidFill>
                <a:srgbClr val="0000CC"/>
              </a:solidFill>
            </a:endParaRPr>
          </a:p>
          <a:p>
            <a:pPr>
              <a:lnSpc>
                <a:spcPct val="120000"/>
              </a:lnSpc>
            </a:pPr>
            <a:r>
              <a:rPr lang="en-US" altLang="zh-CN" sz="2000" dirty="0" smtClean="0">
                <a:solidFill>
                  <a:srgbClr val="0000CC"/>
                </a:solidFill>
              </a:rPr>
              <a:t>~~~</a:t>
            </a:r>
          </a:p>
          <a:p>
            <a:pPr>
              <a:lnSpc>
                <a:spcPct val="120000"/>
              </a:lnSpc>
            </a:pPr>
            <a:endParaRPr lang="en-US" altLang="zh-CN" sz="2000" dirty="0" smtClean="0">
              <a:solidFill>
                <a:srgbClr val="0000CC"/>
              </a:solidFill>
            </a:endParaRPr>
          </a:p>
          <a:p>
            <a:pPr>
              <a:lnSpc>
                <a:spcPct val="120000"/>
              </a:lnSpc>
            </a:pPr>
            <a:r>
              <a:rPr lang="zh-CN" altLang="en-US" sz="2000" b="1" dirty="0" smtClean="0">
                <a:solidFill>
                  <a:srgbClr val="FF0000"/>
                </a:solidFill>
              </a:rPr>
              <a:t>待求解的变量：</a:t>
            </a:r>
            <a:endParaRPr lang="en-US" altLang="zh-CN" sz="2000" b="1" dirty="0" smtClean="0">
              <a:solidFill>
                <a:srgbClr val="FF0000"/>
              </a:solidFill>
            </a:endParaRPr>
          </a:p>
          <a:p>
            <a:pPr>
              <a:lnSpc>
                <a:spcPct val="120000"/>
              </a:lnSpc>
            </a:pPr>
            <a:r>
              <a:rPr lang="en-US" altLang="zh-CN" sz="2000" dirty="0" smtClean="0">
                <a:solidFill>
                  <a:srgbClr val="0000CC"/>
                </a:solidFill>
              </a:rPr>
              <a:t>1</a:t>
            </a:r>
            <a:r>
              <a:rPr lang="zh-CN" altLang="en-US" sz="2000" dirty="0" smtClean="0">
                <a:solidFill>
                  <a:srgbClr val="0000CC"/>
                </a:solidFill>
              </a:rPr>
              <a:t>）水深</a:t>
            </a:r>
            <a:r>
              <a:rPr lang="en-US" altLang="zh-CN" sz="2000" dirty="0" smtClean="0">
                <a:solidFill>
                  <a:srgbClr val="0000CC"/>
                </a:solidFill>
              </a:rPr>
              <a:t>(h)</a:t>
            </a:r>
            <a:r>
              <a:rPr lang="zh-CN" altLang="en-US" sz="2000" dirty="0" smtClean="0">
                <a:solidFill>
                  <a:srgbClr val="0000CC"/>
                </a:solidFill>
              </a:rPr>
              <a:t>、流速</a:t>
            </a:r>
            <a:r>
              <a:rPr lang="en-US" altLang="zh-CN" sz="2000" dirty="0" smtClean="0">
                <a:solidFill>
                  <a:srgbClr val="0000CC"/>
                </a:solidFill>
              </a:rPr>
              <a:t>(u)</a:t>
            </a:r>
          </a:p>
          <a:p>
            <a:pPr>
              <a:lnSpc>
                <a:spcPct val="120000"/>
              </a:lnSpc>
            </a:pPr>
            <a:r>
              <a:rPr lang="en-US" altLang="zh-CN" sz="2000" dirty="0" smtClean="0">
                <a:solidFill>
                  <a:srgbClr val="0000CC"/>
                </a:solidFill>
              </a:rPr>
              <a:t>2</a:t>
            </a:r>
            <a:r>
              <a:rPr lang="zh-CN" altLang="en-US" sz="2000" dirty="0" smtClean="0">
                <a:solidFill>
                  <a:srgbClr val="0000CC"/>
                </a:solidFill>
              </a:rPr>
              <a:t>）地形高程</a:t>
            </a:r>
            <a:r>
              <a:rPr lang="en-US" altLang="zh-CN" sz="2000" dirty="0" smtClean="0">
                <a:solidFill>
                  <a:srgbClr val="0000CC"/>
                </a:solidFill>
              </a:rPr>
              <a:t>(</a:t>
            </a:r>
            <a:r>
              <a:rPr lang="en-US" altLang="zh-CN" sz="2000" dirty="0" err="1" smtClean="0">
                <a:solidFill>
                  <a:srgbClr val="0000CC"/>
                </a:solidFill>
              </a:rPr>
              <a:t>z</a:t>
            </a:r>
            <a:r>
              <a:rPr lang="en-US" altLang="zh-CN" sz="2000" baseline="-25000" dirty="0" err="1" smtClean="0">
                <a:solidFill>
                  <a:srgbClr val="0000CC"/>
                </a:solidFill>
              </a:rPr>
              <a:t>b</a:t>
            </a:r>
            <a:r>
              <a:rPr lang="en-US" altLang="zh-CN" sz="2000" dirty="0" smtClean="0">
                <a:solidFill>
                  <a:srgbClr val="0000CC"/>
                </a:solidFill>
              </a:rPr>
              <a:t>)</a:t>
            </a:r>
          </a:p>
          <a:p>
            <a:pPr>
              <a:lnSpc>
                <a:spcPct val="120000"/>
              </a:lnSpc>
            </a:pPr>
            <a:r>
              <a:rPr lang="en-US" altLang="zh-CN" sz="2000" dirty="0" smtClean="0">
                <a:solidFill>
                  <a:srgbClr val="0000CC"/>
                </a:solidFill>
              </a:rPr>
              <a:t>3</a:t>
            </a:r>
            <a:r>
              <a:rPr lang="zh-CN" altLang="en-US" sz="2000" dirty="0" smtClean="0">
                <a:solidFill>
                  <a:srgbClr val="0000CC"/>
                </a:solidFill>
              </a:rPr>
              <a:t>）床面粒径组份</a:t>
            </a:r>
            <a:r>
              <a:rPr lang="en-US" altLang="zh-CN" sz="2000" dirty="0" err="1" smtClean="0">
                <a:solidFill>
                  <a:srgbClr val="0000CC"/>
                </a:solidFill>
              </a:rPr>
              <a:t>P</a:t>
            </a:r>
            <a:r>
              <a:rPr lang="en-US" altLang="zh-CN" sz="2000" baseline="-25000" dirty="0" err="1" smtClean="0">
                <a:solidFill>
                  <a:srgbClr val="0000CC"/>
                </a:solidFill>
              </a:rPr>
              <a:t>ai</a:t>
            </a:r>
            <a:r>
              <a:rPr lang="zh-CN" altLang="en-US" sz="2000" dirty="0" smtClean="0">
                <a:solidFill>
                  <a:srgbClr val="0000CC"/>
                </a:solidFill>
              </a:rPr>
              <a:t>，特征粒径</a:t>
            </a:r>
            <a:r>
              <a:rPr lang="en-US" altLang="zh-CN" sz="2000" dirty="0" smtClean="0">
                <a:solidFill>
                  <a:srgbClr val="0000CC"/>
                </a:solidFill>
              </a:rPr>
              <a:t>(d</a:t>
            </a:r>
            <a:r>
              <a:rPr lang="en-US" altLang="zh-CN" sz="2000" baseline="-25000" dirty="0" smtClean="0">
                <a:solidFill>
                  <a:srgbClr val="0000CC"/>
                </a:solidFill>
              </a:rPr>
              <a:t>50</a:t>
            </a:r>
            <a:r>
              <a:rPr lang="en-US" altLang="zh-CN" sz="2000" dirty="0" smtClean="0">
                <a:solidFill>
                  <a:srgbClr val="0000CC"/>
                </a:solidFill>
              </a:rPr>
              <a:t>)</a:t>
            </a:r>
            <a:endParaRPr lang="en-US" altLang="zh-CN" sz="2400" b="1" dirty="0" smtClean="0">
              <a:solidFill>
                <a:srgbClr val="0000CC"/>
              </a:solidFill>
            </a:endParaRPr>
          </a:p>
          <a:p>
            <a:pPr algn="ctr"/>
            <a:endParaRPr lang="en-US" altLang="zh-CN" sz="2400" b="1" dirty="0" smtClean="0">
              <a:solidFill>
                <a:srgbClr val="0000CC"/>
              </a:solidFill>
            </a:endParaRPr>
          </a:p>
        </p:txBody>
      </p:sp>
    </p:spTree>
    <p:extLst>
      <p:ext uri="{BB962C8B-B14F-4D97-AF65-F5344CB8AC3E}">
        <p14:creationId xmlns:p14="http://schemas.microsoft.com/office/powerpoint/2010/main" val="4274854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5709</TotalTime>
  <Words>2118</Words>
  <Application>Microsoft Office PowerPoint</Application>
  <PresentationFormat>自定义</PresentationFormat>
  <Paragraphs>258</Paragraphs>
  <Slides>22</Slides>
  <Notes>3</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22</vt:i4>
      </vt:variant>
    </vt:vector>
  </HeadingPairs>
  <TitlesOfParts>
    <vt:vector size="25" baseType="lpstr">
      <vt:lpstr>Office 主题​​</vt:lpstr>
      <vt:lpstr>Equation</vt:lpstr>
      <vt:lpstr>公式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Administrator</cp:lastModifiedBy>
  <cp:revision>193</cp:revision>
  <dcterms:created xsi:type="dcterms:W3CDTF">2019-01-02T02:15:32Z</dcterms:created>
  <dcterms:modified xsi:type="dcterms:W3CDTF">2019-03-25T13:15:03Z</dcterms:modified>
</cp:coreProperties>
</file>