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3" r:id="rId3"/>
    <p:sldId id="314" r:id="rId4"/>
    <p:sldId id="318" r:id="rId5"/>
    <p:sldId id="319" r:id="rId6"/>
    <p:sldId id="261" r:id="rId7"/>
    <p:sldId id="260" r:id="rId8"/>
    <p:sldId id="262" r:id="rId9"/>
    <p:sldId id="315" r:id="rId10"/>
    <p:sldId id="264" r:id="rId11"/>
    <p:sldId id="275" r:id="rId12"/>
    <p:sldId id="265" r:id="rId13"/>
    <p:sldId id="320" r:id="rId14"/>
    <p:sldId id="268" r:id="rId15"/>
    <p:sldId id="317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00"/>
    <a:srgbClr val="009644"/>
    <a:srgbClr val="336699"/>
    <a:srgbClr val="99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289" autoAdjust="0"/>
  </p:normalViewPr>
  <p:slideViewPr>
    <p:cSldViewPr>
      <p:cViewPr>
        <p:scale>
          <a:sx n="70" d="100"/>
          <a:sy n="70" d="100"/>
        </p:scale>
        <p:origin x="-12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F2E8-C39E-4BC6-8E56-3B41E98CBF97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D210C-B76E-48F2-8BCE-D9CAE25986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216BC-B17C-4E81-9A66-844FD5D923C8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983A3-3D52-4755-9314-E66397BAD7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强度：结构在外力作用下是否会破坏的问题；刚度：结构在外力作用下变形是否满足规定值；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右上：</a:t>
            </a:r>
            <a:r>
              <a:rPr lang="en-US" altLang="zh-CN" smtClean="0"/>
              <a:t>1889</a:t>
            </a:r>
            <a:r>
              <a:rPr lang="zh-CN" altLang="en-US" smtClean="0"/>
              <a:t>年英国皇家协会的一次展示</a:t>
            </a:r>
            <a:r>
              <a:rPr lang="zh-CN" altLang="en-US" baseline="0"/>
              <a:t> </a:t>
            </a:r>
            <a:r>
              <a:rPr lang="zh-CN" altLang="en-US" baseline="0" smtClean="0"/>
              <a:t>  左下：福斯桥 </a:t>
            </a:r>
            <a:r>
              <a:rPr lang="en-US" altLang="zh-CN" baseline="0" smtClean="0"/>
              <a:t>1890-</a:t>
            </a:r>
            <a:r>
              <a:rPr lang="zh-CN" altLang="en-US" baseline="0" smtClean="0"/>
              <a:t>至今，世界文化遗产 右下：</a:t>
            </a:r>
            <a:r>
              <a:rPr lang="en-US" altLang="zh-CN" baseline="0" smtClean="0"/>
              <a:t>18</a:t>
            </a:r>
            <a:r>
              <a:rPr lang="zh-CN" alt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莫兰迪桥，写于教科书</a:t>
            </a: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问好的是大裤衩内部的结构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CADB-65D5-45D1-ACB1-61FEC89783D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0538"/>
            <a:ext cx="91440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3000372"/>
            <a:ext cx="8207375" cy="960438"/>
          </a:xfrm>
          <a:ln w="9525"/>
        </p:spPr>
        <p:txBody>
          <a:bodyPr/>
          <a:lstStyle>
            <a:lvl1pPr>
              <a:defRPr sz="4400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054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83568" y="5326063"/>
            <a:ext cx="7776864" cy="407987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 sz="3600"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C00000"/>
                </a:solidFill>
              </a:defRPr>
            </a:lvl1pPr>
            <a:lvl2pPr>
              <a:buClrTx/>
              <a:defRPr/>
            </a:lvl2pPr>
            <a:lvl3pPr>
              <a:buClrTx/>
              <a:defRPr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49156" name="Picture 4" descr="E:\Pictures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656184" cy="8188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nordri_02"/>
          <p:cNvPicPr>
            <a:picLocks noChangeAspect="1" noChangeArrowheads="1"/>
          </p:cNvPicPr>
          <p:nvPr/>
        </p:nvPicPr>
        <p:blipFill>
          <a:blip r:embed="rId15" cstate="print">
            <a:lum bright="-54000" contrast="42000"/>
          </a:blip>
          <a:srcRect/>
          <a:stretch>
            <a:fillRect/>
          </a:stretch>
        </p:blipFill>
        <p:spPr bwMode="auto">
          <a:xfrm>
            <a:off x="0" y="122555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hangingPunct="0">
              <a:defRPr/>
            </a:pPr>
            <a:r>
              <a:rPr lang="de-DE" altLang="en-US" sz="1000" kern="1200">
                <a:solidFill>
                  <a:srgbClr val="000000"/>
                </a:solidFill>
                <a:latin typeface="Arial"/>
                <a:ea typeface="华文细黑"/>
                <a:cs typeface="+mn-cs"/>
              </a:rPr>
              <a:t>Page </a:t>
            </a:r>
            <a:r>
              <a:rPr lang="de-DE" altLang="en-US" sz="1000" kern="1200">
                <a:solidFill>
                  <a:srgbClr val="000000"/>
                </a:solidFill>
                <a:latin typeface="Arial"/>
                <a:ea typeface="华文细黑"/>
                <a:cs typeface="+mn-cs"/>
                <a:sym typeface="MS UI Gothic" pitchFamily="34" charset="-128"/>
              </a:rPr>
              <a:t></a:t>
            </a:r>
            <a:r>
              <a:rPr lang="de-DE" altLang="en-US" sz="1000" kern="1200">
                <a:solidFill>
                  <a:srgbClr val="000000"/>
                </a:solidFill>
                <a:latin typeface="Arial"/>
                <a:ea typeface="华文细黑"/>
                <a:cs typeface="+mn-cs"/>
              </a:rPr>
              <a:t> </a:t>
            </a:r>
            <a:fld id="{79942497-7726-428B-B087-1DEFCAC66726}" type="slidenum">
              <a:rPr lang="zh-CN" altLang="en-US" sz="1000" kern="1200">
                <a:solidFill>
                  <a:srgbClr val="000000"/>
                </a:solidFill>
                <a:latin typeface="Arial"/>
                <a:ea typeface="华文细黑"/>
                <a:cs typeface="+mn-cs"/>
              </a:rPr>
              <a:pPr algn="ctr" rtl="0" eaLnBrk="0" hangingPunct="0"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Arial"/>
              <a:ea typeface="华文细黑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68313" y="446088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de-DE" altLang="en-US" sz="1400" kern="1200">
                <a:solidFill>
                  <a:srgbClr val="000000"/>
                </a:solidFill>
                <a:latin typeface="Arial"/>
                <a:ea typeface="华文细黑"/>
                <a:cs typeface="+mn-cs"/>
              </a:rPr>
              <a:t>LOGO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8313" y="333375"/>
            <a:ext cx="8207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zh-CN" altLang="en-US" sz="2600" kern="1200">
              <a:solidFill>
                <a:srgbClr val="FFFFFF"/>
              </a:solidFill>
              <a:latin typeface="Arial"/>
              <a:ea typeface="黑体" pitchFamily="2" charset="-122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8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5945;&#23398;\&#32467;&#26500;&#21147;&#23398;I,II&#65288;&#22799;&#20048;&#31456;&#65289;\&#32467;&#26500;&#21147;&#23398;&#35838;&#20214;\&#25105;&#20204;&#30340;&#35838;&#20214;&#65288;&#22799;&#20048;&#31456;&#12289;&#37011;&#20105;&#24535;&#65289;\&#32467;&#26500;&#21147;&#23398;1\&#24310;&#26102;&#35760;&#24405;&#36828;&#22823;&#38598;&#22242;15&#22825;&#24314;&#36215;30&#23618;9&#32423;&#25239;&#38663;&#39640;&#27004;_512x288_2.00M_h.264.avi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7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7375" cy="960438"/>
          </a:xfrm>
        </p:spPr>
        <p:txBody>
          <a:bodyPr/>
          <a:lstStyle/>
          <a:p>
            <a:r>
              <a:rPr lang="zh-CN" alt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 构 力 学 </a:t>
            </a:r>
            <a:r>
              <a:rPr lang="en-US" altLang="zh-CN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zh-CN" alt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76864" cy="696019"/>
          </a:xfrm>
        </p:spPr>
        <p:txBody>
          <a:bodyPr/>
          <a:lstStyle/>
          <a:p>
            <a:r>
              <a:rPr lang="zh-CN" altLang="en-US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主讲 夏乐章</a:t>
            </a:r>
            <a:endParaRPr lang="en-US" altLang="zh-CN" sz="2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CN" alt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浙江大学海洋学院</a:t>
            </a:r>
          </a:p>
        </p:txBody>
      </p:sp>
      <p:sp>
        <p:nvSpPr>
          <p:cNvPr id="4" name="标题 5"/>
          <p:cNvSpPr txBox="1">
            <a:spLocks/>
          </p:cNvSpPr>
          <p:nvPr/>
        </p:nvSpPr>
        <p:spPr bwMode="auto">
          <a:xfrm>
            <a:off x="3275856" y="2276872"/>
            <a:ext cx="4859511" cy="67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  <a:p>
            <a:pPr lvl="1"/>
            <a:r>
              <a:rPr lang="en-US" altLang="zh-CN" sz="3200" smtClean="0"/>
              <a:t>Structural Mechanics I</a:t>
            </a:r>
            <a:endParaRPr lang="en-US" altLang="zh-CN" sz="3200"/>
          </a:p>
        </p:txBody>
      </p:sp>
      <p:sp>
        <p:nvSpPr>
          <p:cNvPr id="7" name="TextBox 6"/>
          <p:cNvSpPr txBox="1"/>
          <p:nvPr/>
        </p:nvSpPr>
        <p:spPr>
          <a:xfrm>
            <a:off x="6588224" y="6309320"/>
            <a:ext cx="210185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yzxia@zju.edu.cn</a:t>
            </a:r>
            <a:endParaRPr lang="zh-CN" altLang="en-US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/>
              <a:t>结构设计的目的</a:t>
            </a:r>
            <a:endParaRPr lang="en-US" altLang="zh-CN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4573" b="4217"/>
          <a:stretch>
            <a:fillRect/>
          </a:stretch>
        </p:blipFill>
        <p:spPr bwMode="auto">
          <a:xfrm>
            <a:off x="611560" y="2276872"/>
            <a:ext cx="3135862" cy="2173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7703" r="18" b="481"/>
          <a:stretch>
            <a:fillRect/>
          </a:stretch>
        </p:blipFill>
        <p:spPr bwMode="auto">
          <a:xfrm>
            <a:off x="611560" y="4625840"/>
            <a:ext cx="3643338" cy="2000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1" name="Picture 9" descr="C:\Users\Administrator\Desktop\教学\结构力学（夏乐章）\课外资料\实际案例\3D打印建筑 离我们还有多远_files\20140918032139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480" y="4173860"/>
            <a:ext cx="4286248" cy="2510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延时记录远大集团15天建起30层9级抗震高楼_512x288_2.00M_h.26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4011" y="4162728"/>
            <a:ext cx="762005" cy="5715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86116" y="4000504"/>
            <a:ext cx="441146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/>
              <a:t>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58214" y="6215082"/>
            <a:ext cx="441146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/>
              <a:t>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14744" y="6143644"/>
            <a:ext cx="441146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/>
              <a:t>省</a:t>
            </a:r>
          </a:p>
        </p:txBody>
      </p:sp>
      <p:sp>
        <p:nvSpPr>
          <p:cNvPr id="151554" name="AutoShape 2" descr="https://pic2.zhimg.com/80/3a64986721d499675489d4ef6fdb1601_h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557" name="AutoShape 5" descr="https://pic4.zhimg.com/80/91d301e54da5a259d23c5f08d86a8c4b_h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1560" name="Picture 8" descr="C:\Users\Administrator\Desktop\教学\结构力学I,II（夏乐章）\课外资料\实际案例\悉尼歌剧院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916832"/>
            <a:ext cx="2618676" cy="2105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3995936" y="3617728"/>
            <a:ext cx="441146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/>
              <a:t>好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732240" y="1354416"/>
            <a:ext cx="2173888" cy="2681712"/>
            <a:chOff x="6790600" y="1340768"/>
            <a:chExt cx="2173888" cy="2681712"/>
          </a:xfrm>
        </p:grpSpPr>
        <p:pic>
          <p:nvPicPr>
            <p:cNvPr id="151561" name="Picture 9" descr="C:\Users\Administrator\Desktop\教学\结构力学I,II（夏乐章）\课外资料\实际案例\非充气轮胎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04248" y="1340768"/>
              <a:ext cx="2160240" cy="14577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51562" name="Picture 10" descr="C:\Users\Administrator\Desktop\教学\青年教学竞赛\夏乐章的材料\负泊松比.jpg"/>
            <p:cNvPicPr>
              <a:picLocks noChangeAspect="1" noChangeArrowheads="1"/>
            </p:cNvPicPr>
            <p:nvPr/>
          </p:nvPicPr>
          <p:blipFill>
            <a:blip r:embed="rId10" cstate="print"/>
            <a:srcRect l="39821" b="12169"/>
            <a:stretch>
              <a:fillRect/>
            </a:stretch>
          </p:blipFill>
          <p:spPr bwMode="auto">
            <a:xfrm>
              <a:off x="6790600" y="2798344"/>
              <a:ext cx="2160240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876256" y="1412776"/>
              <a:ext cx="441146" cy="40011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好</a:t>
              </a:r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/>
              <a:t>结构力学的研究任务</a:t>
            </a: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>
                <a:latin typeface="楷体_GB2312" pitchFamily="49" charset="-122"/>
              </a:rPr>
              <a:t>结构的组成规则；</a:t>
            </a:r>
            <a:endParaRPr lang="en-US" altLang="zh-CN" smtClean="0">
              <a:latin typeface="楷体_GB2312" pitchFamily="49" charset="-122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zh-CN" altLang="en-US" smtClean="0">
                <a:latin typeface="楷体_GB2312" pitchFamily="49" charset="-122"/>
              </a:rPr>
              <a:t>结构的内力及位移计算；</a:t>
            </a:r>
            <a:endParaRPr lang="en-US" altLang="zh-CN" smtClean="0"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mtClean="0"/>
              <a:t>        </a:t>
            </a: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smtClean="0">
              <a:solidFill>
                <a:srgbClr val="C00000"/>
              </a:solidFill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mtClean="0">
                <a:latin typeface="楷体_GB2312" pitchFamily="49" charset="-122"/>
              </a:rPr>
              <a:t>  以及稳定性、极限荷载（塑性）等</a:t>
            </a:r>
            <a:endParaRPr lang="en-US" altLang="zh-CN" smtClean="0"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zh-CN" altLang="en-US" smtClean="0">
                <a:latin typeface="楷体_GB2312" pitchFamily="49" charset="-122"/>
              </a:rPr>
              <a:t>结构的合理形式；</a:t>
            </a:r>
            <a:endParaRPr lang="en-US" altLang="zh-CN" smtClean="0">
              <a:latin typeface="楷体_GB2312" pitchFamily="49" charset="-122"/>
              <a:cs typeface="Times New Roman" pitchFamily="18" charset="0"/>
            </a:endParaRPr>
          </a:p>
        </p:txBody>
      </p:sp>
      <p:pic>
        <p:nvPicPr>
          <p:cNvPr id="147457" name="Picture 1" descr="C:\Users\Administrator\Desktop\教学\青年教学竞赛\夏乐章的材料\压垮.jpg"/>
          <p:cNvPicPr>
            <a:picLocks noChangeAspect="1" noChangeArrowheads="1"/>
          </p:cNvPicPr>
          <p:nvPr/>
        </p:nvPicPr>
        <p:blipFill>
          <a:blip r:embed="rId3" cstate="print"/>
          <a:srcRect l="7317"/>
          <a:stretch>
            <a:fillRect/>
          </a:stretch>
        </p:blipFill>
        <p:spPr bwMode="auto">
          <a:xfrm>
            <a:off x="539552" y="2852936"/>
            <a:ext cx="2659140" cy="19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7458" name="Picture 2" descr="C:\Users\Administrator\Desktop\教学\青年教学竞赛\夏乐章的材料\桥梁合龙.jpg"/>
          <p:cNvPicPr>
            <a:picLocks noChangeAspect="1" noChangeArrowheads="1"/>
          </p:cNvPicPr>
          <p:nvPr/>
        </p:nvPicPr>
        <p:blipFill>
          <a:blip r:embed="rId4" cstate="print"/>
          <a:srcRect l="9832"/>
          <a:stretch>
            <a:fillRect/>
          </a:stretch>
        </p:blipFill>
        <p:spPr bwMode="auto">
          <a:xfrm>
            <a:off x="3419872" y="2852936"/>
            <a:ext cx="2592402" cy="19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7460" name="Picture 4" descr="C:\Users\Administrator\Desktop\教学\青年教学竞赛\夏乐章的材料\塔科马大桥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57104"/>
            <a:ext cx="2598514" cy="19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6" descr="https://timgsa.baidu.com/timg?image&amp;quality=80&amp;size=b9999_10000&amp;sec=1537334753869&amp;di=00c1bda7c3bb91ed4b5a95cbc46665ef&amp;imgtype=0&amp;src=http%3A%2F%2Fmmbiz.qpic.cn%2Fmmbiz_jpg%2Fur8ldomcUpqoRZZ9W3ThmVXibKB2PriaaZEiad8AGDgDLKRLocUDkcKDEnwicPORpVIiaaGOXdAnte3U6mUaDeRsZfg%2F640%3Fwx_fmt%3Djpeg"/>
          <p:cNvPicPr>
            <a:picLocks noChangeAspect="1" noChangeArrowheads="1"/>
          </p:cNvPicPr>
          <p:nvPr/>
        </p:nvPicPr>
        <p:blipFill>
          <a:blip r:embed="rId6" cstate="print"/>
          <a:srcRect l="18260" t="18379" r="24502" b="16682"/>
          <a:stretch>
            <a:fillRect/>
          </a:stretch>
        </p:blipFill>
        <p:spPr bwMode="auto">
          <a:xfrm>
            <a:off x="6156176" y="4581128"/>
            <a:ext cx="2613419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75656" y="4365104"/>
            <a:ext cx="6463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C00000"/>
                </a:solidFill>
              </a:rPr>
              <a:t>强度</a:t>
            </a:r>
            <a:endParaRPr lang="zh-CN" altLang="en-US" sz="2000" b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472696" y="4392400"/>
            <a:ext cx="6463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C00000"/>
                </a:solidFill>
              </a:rPr>
              <a:t>刚度</a:t>
            </a:r>
            <a:endParaRPr lang="zh-CN" altLang="en-US" sz="2000" b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3933056"/>
            <a:ext cx="121058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rgbClr val="C00000"/>
                </a:solidFill>
              </a:rPr>
              <a:t>动力荷载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/>
              <a:t>结构力学的发展</a:t>
            </a: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>
                <a:solidFill>
                  <a:schemeClr val="tx2"/>
                </a:solidFill>
                <a:latin typeface="楷体_GB2312" pitchFamily="49" charset="-122"/>
              </a:rPr>
              <a:t>文艺复兴：萌芽时期，</a:t>
            </a:r>
            <a:r>
              <a:rPr lang="en-US" altLang="zh-CN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Galileo</a:t>
            </a:r>
            <a:r>
              <a:rPr lang="zh-CN" alt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Bernoulli</a:t>
            </a:r>
            <a:r>
              <a:rPr lang="zh-CN" alt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，梁研究</a:t>
            </a:r>
            <a:r>
              <a:rPr lang="zh-CN" alt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solidFill>
                  <a:schemeClr val="tx2"/>
                </a:solidFill>
                <a:latin typeface="楷体_GB2312" pitchFamily="49" charset="-122"/>
              </a:rPr>
              <a:t>19</a:t>
            </a:r>
            <a:r>
              <a:rPr lang="zh-CN" altLang="en-US" smtClean="0">
                <a:solidFill>
                  <a:schemeClr val="tx2"/>
                </a:solidFill>
                <a:latin typeface="楷体_GB2312" pitchFamily="49" charset="-122"/>
              </a:rPr>
              <a:t>世纪中叶：独立成枝，</a:t>
            </a:r>
            <a:r>
              <a:rPr lang="en-US" altLang="zh-CN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Navier</a:t>
            </a:r>
            <a:r>
              <a:rPr lang="zh-CN" alt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Maxwell</a:t>
            </a:r>
            <a:r>
              <a:rPr lang="zh-CN" alt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，理论建立；</a:t>
            </a:r>
            <a:endParaRPr lang="en-US" altLang="zh-CN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solidFill>
                  <a:schemeClr val="tx2"/>
                </a:solidFill>
                <a:latin typeface="楷体_GB2312" pitchFamily="49" charset="-122"/>
              </a:rPr>
              <a:t>20</a:t>
            </a:r>
            <a:r>
              <a:rPr lang="zh-CN" altLang="en-US" smtClean="0">
                <a:solidFill>
                  <a:schemeClr val="tx2"/>
                </a:solidFill>
                <a:latin typeface="楷体_GB2312" pitchFamily="49" charset="-122"/>
              </a:rPr>
              <a:t>世纪前叶：动力学、稳定性、疲劳、断裂；</a:t>
            </a:r>
            <a:endParaRPr lang="en-US" altLang="zh-CN" smtClean="0">
              <a:solidFill>
                <a:schemeClr val="tx2"/>
              </a:solidFill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solidFill>
                  <a:schemeClr val="tx2"/>
                </a:solidFill>
                <a:latin typeface="楷体_GB2312" pitchFamily="49" charset="-122"/>
              </a:rPr>
              <a:t>20</a:t>
            </a:r>
            <a:r>
              <a:rPr lang="zh-CN" altLang="en-US" smtClean="0">
                <a:solidFill>
                  <a:schemeClr val="tx2"/>
                </a:solidFill>
                <a:latin typeface="楷体_GB2312" pitchFamily="49" charset="-122"/>
              </a:rPr>
              <a:t>世纪中后：</a:t>
            </a:r>
            <a:r>
              <a:rPr lang="zh-CN" altLang="en-US" smtClean="0">
                <a:solidFill>
                  <a:schemeClr val="tx2"/>
                </a:solidFill>
                <a:latin typeface="楷体_GB2312" pitchFamily="49" charset="-122"/>
              </a:rPr>
              <a:t>计算结构力学；</a:t>
            </a:r>
            <a:endParaRPr lang="en-US" altLang="zh-CN" smtClean="0">
              <a:solidFill>
                <a:schemeClr val="tx2"/>
              </a:solidFill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200" smtClean="0">
                <a:solidFill>
                  <a:schemeClr val="tx2"/>
                </a:solidFill>
                <a:latin typeface="楷体_GB2312" pitchFamily="49" charset="-122"/>
              </a:rPr>
              <a:t>21</a:t>
            </a:r>
            <a:r>
              <a:rPr lang="zh-CN" altLang="en-US" sz="2200" smtClean="0">
                <a:solidFill>
                  <a:schemeClr val="tx2"/>
                </a:solidFill>
                <a:latin typeface="楷体_GB2312" pitchFamily="49" charset="-122"/>
              </a:rPr>
              <a:t>世纪初：智能结构、优化设计、非线性与分叉</a:t>
            </a:r>
            <a:r>
              <a:rPr lang="en-US" altLang="zh-CN" sz="2200" smtClean="0">
                <a:solidFill>
                  <a:schemeClr val="tx2"/>
                </a:solidFill>
                <a:latin typeface="楷体_GB2312" pitchFamily="49" charset="-122"/>
              </a:rPr>
              <a:t>…</a:t>
            </a:r>
            <a:r>
              <a:rPr lang="en-US" altLang="zh-CN" sz="2200" smtClean="0">
                <a:solidFill>
                  <a:schemeClr val="tx2"/>
                </a:solidFill>
                <a:latin typeface="楷体_GB2312" pitchFamily="49" charset="-122"/>
              </a:rPr>
              <a:t>…</a:t>
            </a:r>
            <a:endParaRPr lang="en-US" altLang="zh-CN" sz="2200" smtClean="0">
              <a:solidFill>
                <a:schemeClr val="tx2"/>
              </a:solidFill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z="2800" smtClean="0">
              <a:solidFill>
                <a:schemeClr val="tx2"/>
              </a:solidFill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3200" smtClean="0">
              <a:solidFill>
                <a:srgbClr val="C00000"/>
              </a:solidFill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>
                <a:solidFill>
                  <a:schemeClr val="tx2"/>
                </a:solidFill>
                <a:latin typeface="楷体_GB2312" pitchFamily="49" charset="-122"/>
              </a:rPr>
              <a:t> </a:t>
            </a:r>
            <a:r>
              <a:rPr lang="zh-CN" altLang="en-US" smtClean="0">
                <a:solidFill>
                  <a:srgbClr val="C00000"/>
                </a:solidFill>
                <a:latin typeface="楷体_GB2312" pitchFamily="49" charset="-122"/>
              </a:rPr>
              <a:t>理论分析和手算能力有什么用？ </a:t>
            </a:r>
            <a:endParaRPr lang="en-US" altLang="zh-CN" smtClean="0">
              <a:solidFill>
                <a:srgbClr val="C00000"/>
              </a:solidFill>
              <a:latin typeface="楷体_GB2312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96368" y="4485154"/>
            <a:ext cx="6488634" cy="782720"/>
            <a:chOff x="1596368" y="4485154"/>
            <a:chExt cx="6488634" cy="782720"/>
          </a:xfrm>
        </p:grpSpPr>
        <p:sp>
          <p:nvSpPr>
            <p:cNvPr id="9" name="TextBox 8"/>
            <p:cNvSpPr txBox="1"/>
            <p:nvPr/>
          </p:nvSpPr>
          <p:spPr>
            <a:xfrm>
              <a:off x="1596368" y="4684228"/>
              <a:ext cx="1723549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经典结构力学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 bwMode="auto">
            <a:xfrm>
              <a:off x="3500430" y="4898542"/>
              <a:ext cx="2571768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739508" y="4485154"/>
              <a:ext cx="1800493" cy="3693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/>
                <a:t>计算机技术发展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946" y="4898542"/>
              <a:ext cx="156966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/>
                <a:t>工程实际发展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176" y="4653136"/>
              <a:ext cx="1928826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计算结构力学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42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>
                <a:latin typeface="楷体_GB2312" pitchFamily="49" charset="-122"/>
              </a:rPr>
              <a:t>理论分析和手算能力有什么用？</a:t>
            </a:r>
            <a:endParaRPr lang="en-US" altLang="zh-CN" smtClean="0">
              <a:latin typeface="楷体_GB2312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mtClean="0">
                <a:latin typeface="楷体_GB2312" pitchFamily="49" charset="-122"/>
              </a:rPr>
              <a:t>	</a:t>
            </a:r>
            <a:r>
              <a:rPr lang="zh-CN" altLang="en-US" smtClean="0">
                <a:latin typeface="楷体_GB2312" pitchFamily="49" charset="-122"/>
              </a:rPr>
              <a:t>草案阶段的分析 </a:t>
            </a:r>
            <a:endParaRPr lang="en-US" altLang="zh-CN" smtClean="0">
              <a:latin typeface="楷体_GB2312" pitchFamily="49" charset="-122"/>
            </a:endParaRPr>
          </a:p>
        </p:txBody>
      </p:sp>
      <p:pic>
        <p:nvPicPr>
          <p:cNvPr id="3074" name="Picture 2" descr="C:\Users\Administrator\Desktop\教学\结构力学I,II（夏乐章）\课外资料\实际案例\悉尼歌剧院构造演变.jpg"/>
          <p:cNvPicPr>
            <a:picLocks noChangeAspect="1" noChangeArrowheads="1"/>
          </p:cNvPicPr>
          <p:nvPr/>
        </p:nvPicPr>
        <p:blipFill>
          <a:blip r:embed="rId4" cstate="print"/>
          <a:srcRect l="5128"/>
          <a:stretch>
            <a:fillRect/>
          </a:stretch>
        </p:blipFill>
        <p:spPr bwMode="auto">
          <a:xfrm>
            <a:off x="5652120" y="1412776"/>
            <a:ext cx="2766769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Users\Administrator\Desktop\教学\结构力学I,II（夏乐章）\课外资料\实际案例\悉尼歌剧院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20888"/>
            <a:ext cx="3268325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7" name="组合 16"/>
          <p:cNvGrpSpPr/>
          <p:nvPr/>
        </p:nvGrpSpPr>
        <p:grpSpPr>
          <a:xfrm>
            <a:off x="1619672" y="5445224"/>
            <a:ext cx="6547532" cy="861774"/>
            <a:chOff x="1596368" y="4439434"/>
            <a:chExt cx="6547532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1596368" y="4684228"/>
              <a:ext cx="1723549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经典结构力学</a:t>
              </a:r>
            </a:p>
          </p:txBody>
        </p:sp>
        <p:cxnSp>
          <p:nvCxnSpPr>
            <p:cNvPr id="19" name="直接箭头连接符 18"/>
            <p:cNvCxnSpPr/>
            <p:nvPr/>
          </p:nvCxnSpPr>
          <p:spPr bwMode="auto">
            <a:xfrm>
              <a:off x="3500430" y="4898542"/>
              <a:ext cx="2571768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739508" y="4485154"/>
              <a:ext cx="1800493" cy="3693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/>
                <a:t>计算机技术发展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946" y="4898542"/>
              <a:ext cx="156966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/>
                <a:t>工程实际发展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5074" y="4439434"/>
              <a:ext cx="1928826" cy="86177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mtClean="0">
                  <a:solidFill>
                    <a:srgbClr val="C00000"/>
                  </a:solidFill>
                </a:rPr>
                <a:t>定性结构力学</a:t>
              </a:r>
              <a:endParaRPr lang="en-US" altLang="zh-CN" sz="2000" b="1" smtClean="0">
                <a:solidFill>
                  <a:srgbClr val="C00000"/>
                </a:solidFill>
              </a:endParaRPr>
            </a:p>
            <a:p>
              <a:r>
                <a:rPr lang="zh-CN" altLang="en-US" sz="2000" b="1" smtClean="0">
                  <a:solidFill>
                    <a:srgbClr val="0070C0"/>
                  </a:solidFill>
                </a:rPr>
                <a:t>计算结构力学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77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55576" y="2132856"/>
            <a:ext cx="4357718" cy="1953508"/>
            <a:chOff x="755576" y="2132856"/>
            <a:chExt cx="4357718" cy="1953508"/>
          </a:xfrm>
        </p:grpSpPr>
        <p:grpSp>
          <p:nvGrpSpPr>
            <p:cNvPr id="18" name="组合 17"/>
            <p:cNvGrpSpPr/>
            <p:nvPr/>
          </p:nvGrpSpPr>
          <p:grpSpPr>
            <a:xfrm>
              <a:off x="755576" y="2132856"/>
              <a:ext cx="4357718" cy="1914525"/>
              <a:chOff x="4572000" y="3500438"/>
              <a:chExt cx="4357718" cy="1914525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048" r="5596"/>
              <a:stretch>
                <a:fillRect/>
              </a:stretch>
            </p:blipFill>
            <p:spPr bwMode="auto">
              <a:xfrm>
                <a:off x="4572000" y="3500438"/>
                <a:ext cx="4357718" cy="191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273994" y="4610409"/>
                <a:ext cx="441146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solidFill>
                      <a:srgbClr val="C00000"/>
                    </a:solidFill>
                  </a:rPr>
                  <a:t>？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95736" y="3717032"/>
              <a:ext cx="110799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/>
                <a:t>桁架结构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/>
              <a:t>定性分析能力</a:t>
            </a:r>
            <a:endParaRPr lang="en-US" altLang="zh-CN" smtClean="0"/>
          </a:p>
          <a:p>
            <a:pPr marL="441325" lvl="1" indent="15875">
              <a:lnSpc>
                <a:spcPct val="150000"/>
              </a:lnSpc>
              <a:spcBef>
                <a:spcPts val="600"/>
              </a:spcBef>
            </a:pPr>
            <a:r>
              <a:rPr lang="zh-CN" altLang="en-US" smtClean="0"/>
              <a:t>  校核</a:t>
            </a:r>
            <a:r>
              <a:rPr lang="en-US" altLang="zh-CN" smtClean="0"/>
              <a:t> </a:t>
            </a:r>
            <a:r>
              <a:rPr lang="zh-CN" altLang="en-US" smtClean="0"/>
              <a:t>：受拉还是受压 ？</a:t>
            </a:r>
            <a:endParaRPr lang="en-US" altLang="zh-CN" smtClean="0"/>
          </a:p>
          <a:p>
            <a:pPr marL="441325" lvl="1" indent="15875">
              <a:lnSpc>
                <a:spcPct val="150000"/>
              </a:lnSpc>
              <a:spcBef>
                <a:spcPts val="600"/>
              </a:spcBef>
            </a:pPr>
            <a:endParaRPr lang="en-US" altLang="zh-CN" smtClean="0"/>
          </a:p>
          <a:p>
            <a:pPr marL="441325" lvl="1" indent="15875">
              <a:lnSpc>
                <a:spcPct val="150000"/>
              </a:lnSpc>
              <a:spcBef>
                <a:spcPts val="600"/>
              </a:spcBef>
            </a:pPr>
            <a:endParaRPr lang="en-US" altLang="zh-CN" smtClean="0"/>
          </a:p>
          <a:p>
            <a:pPr marL="441325" lvl="1" indent="15875">
              <a:lnSpc>
                <a:spcPct val="150000"/>
              </a:lnSpc>
              <a:spcBef>
                <a:spcPts val="600"/>
              </a:spcBef>
            </a:pPr>
            <a:endParaRPr lang="en-US" altLang="zh-CN" smtClean="0"/>
          </a:p>
          <a:p>
            <a:pPr marL="441325" lvl="1" indent="15875">
              <a:lnSpc>
                <a:spcPct val="150000"/>
              </a:lnSpc>
              <a:spcBef>
                <a:spcPts val="600"/>
              </a:spcBef>
            </a:pPr>
            <a:r>
              <a:rPr lang="en-US" altLang="zh-CN" smtClean="0"/>
              <a:t>  </a:t>
            </a:r>
            <a:r>
              <a:rPr lang="zh-CN" altLang="en-US" smtClean="0"/>
              <a:t>预判</a:t>
            </a: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mtClean="0"/>
          </a:p>
          <a:p>
            <a:pPr marL="368300" lvl="2" indent="1587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200" smtClean="0">
                <a:solidFill>
                  <a:schemeClr val="tx2"/>
                </a:solidFill>
                <a:latin typeface="楷体_GB2312" pitchFamily="49" charset="-122"/>
              </a:rPr>
              <a:t>   </a:t>
            </a:r>
            <a:endParaRPr lang="zh-CN" altLang="en-US" sz="2200" smtClean="0">
              <a:solidFill>
                <a:schemeClr val="tx2"/>
              </a:solidFill>
              <a:latin typeface="楷体_GB2312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64088" y="2060848"/>
            <a:ext cx="3429024" cy="1449452"/>
            <a:chOff x="571472" y="4104805"/>
            <a:chExt cx="3429024" cy="1449452"/>
          </a:xfrm>
        </p:grpSpPr>
        <p:grpSp>
          <p:nvGrpSpPr>
            <p:cNvPr id="17" name="组合 16"/>
            <p:cNvGrpSpPr/>
            <p:nvPr/>
          </p:nvGrpSpPr>
          <p:grpSpPr>
            <a:xfrm>
              <a:off x="571472" y="4104805"/>
              <a:ext cx="3429024" cy="906309"/>
              <a:chOff x="500034" y="4033367"/>
              <a:chExt cx="3429024" cy="906309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500034" y="4033367"/>
                <a:ext cx="3429024" cy="906309"/>
                <a:chOff x="374306" y="4033367"/>
                <a:chExt cx="3429024" cy="906309"/>
              </a:xfrm>
            </p:grpSpPr>
            <p:pic>
              <p:nvPicPr>
                <p:cNvPr id="5124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7801" r="3045"/>
                <a:stretch>
                  <a:fillRect/>
                </a:stretch>
              </p:blipFill>
              <p:spPr bwMode="auto">
                <a:xfrm>
                  <a:off x="542900" y="4033367"/>
                  <a:ext cx="3143272" cy="906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9" name="直接连接符 8"/>
                <p:cNvCxnSpPr/>
                <p:nvPr/>
              </p:nvCxnSpPr>
              <p:spPr bwMode="auto">
                <a:xfrm>
                  <a:off x="374306" y="4559151"/>
                  <a:ext cx="3429024" cy="158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1928794" y="4467533"/>
                <a:ext cx="441146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mtClean="0">
                    <a:solidFill>
                      <a:srgbClr val="C00000"/>
                    </a:solidFill>
                  </a:rPr>
                  <a:t>？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291552" y="5184925"/>
              <a:ext cx="1800493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/>
                <a:t>材料力学简支梁</a:t>
              </a: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221088"/>
            <a:ext cx="1944216" cy="20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005064"/>
            <a:ext cx="1584176" cy="236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005064"/>
            <a:ext cx="1800200" cy="245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372200" y="1484784"/>
            <a:ext cx="1980029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rgbClr val="0070C0"/>
                </a:solidFill>
              </a:rPr>
              <a:t>结构的计算简图</a:t>
            </a:r>
          </a:p>
        </p:txBody>
      </p:sp>
    </p:spTree>
    <p:custDataLst>
      <p:tags r:id="rId1"/>
    </p:custDataLst>
  </p:cSld>
  <p:clrMapOvr>
    <a:masterClrMapping/>
  </p:clrMapOvr>
  <p:transition advTm="89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smtClean="0"/>
              <a:t>作业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课下调研</a:t>
            </a:r>
            <a:endParaRPr lang="en-US" altLang="zh-CN" smtClean="0"/>
          </a:p>
          <a:p>
            <a:pPr lvl="1"/>
            <a:r>
              <a:rPr lang="zh-CN" altLang="en-US" smtClean="0"/>
              <a:t>思考题</a:t>
            </a:r>
            <a:endParaRPr lang="en-US" altLang="zh-CN" smtClean="0"/>
          </a:p>
          <a:p>
            <a:pPr lvl="1">
              <a:buNone/>
            </a:pPr>
            <a:r>
              <a:rPr lang="en-US" altLang="zh-CN" smtClean="0"/>
              <a:t>	</a:t>
            </a:r>
            <a:r>
              <a:rPr lang="zh-CN" altLang="en-US" smtClean="0"/>
              <a:t>从宁波到舟山的跨海大桥，有几种类型？它们的结构特点是什么？</a:t>
            </a:r>
            <a:endParaRPr lang="en-US" altLang="zh-CN" smtClean="0"/>
          </a:p>
          <a:p>
            <a:pPr lvl="1">
              <a:buNone/>
            </a:pPr>
            <a:endParaRPr lang="zh-CN" altLang="en-US" smtClean="0"/>
          </a:p>
          <a:p>
            <a:pPr lvl="1"/>
            <a:r>
              <a:rPr lang="zh-CN" altLang="en-US" smtClean="0"/>
              <a:t>二选一</a:t>
            </a:r>
            <a:endParaRPr lang="en-US" altLang="zh-CN" smtClean="0"/>
          </a:p>
          <a:p>
            <a:pPr lvl="1">
              <a:buNone/>
            </a:pPr>
            <a:r>
              <a:rPr lang="en-US" altLang="zh-CN" smtClean="0"/>
              <a:t>	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mtClean="0"/>
              <a:t>找出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mtClean="0"/>
              <a:t>个结构设计成功</a:t>
            </a:r>
            <a:r>
              <a:rPr lang="en-US" altLang="zh-CN" smtClean="0"/>
              <a:t>/</a:t>
            </a:r>
            <a:r>
              <a:rPr lang="zh-CN" altLang="en-US" smtClean="0"/>
              <a:t>失败的案例 ，给出分析；</a:t>
            </a:r>
            <a:endParaRPr lang="en-US" altLang="zh-CN" smtClean="0"/>
          </a:p>
          <a:p>
            <a:pPr lvl="1">
              <a:buNone/>
            </a:pPr>
            <a:r>
              <a:rPr lang="en-US" altLang="zh-CN" smtClean="0"/>
              <a:t>	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mtClean="0"/>
              <a:t> </a:t>
            </a:r>
            <a:r>
              <a:rPr lang="zh-CN" altLang="en-US" smtClean="0"/>
              <a:t>除工程外，生活中也有利用结构的巧妙设计，找出</a:t>
            </a:r>
            <a:r>
              <a:rPr lang="en-US" altLang="zh-CN" smtClean="0"/>
              <a:t>1</a:t>
            </a:r>
            <a:r>
              <a:rPr lang="zh-CN" altLang="en-US" smtClean="0"/>
              <a:t>个案例，分</a:t>
            </a:r>
            <a:r>
              <a:rPr lang="en-US" altLang="zh-CN" smtClean="0"/>
              <a:t>	</a:t>
            </a:r>
            <a:r>
              <a:rPr lang="zh-CN" altLang="en-US" smtClean="0"/>
              <a:t>析其设计亮点。</a:t>
            </a:r>
            <a:endParaRPr lang="en-US" altLang="zh-CN" smtClean="0"/>
          </a:p>
          <a:p>
            <a:pPr>
              <a:buNone/>
            </a:pPr>
            <a:endParaRPr lang="zh-CN" altLang="en-US"/>
          </a:p>
        </p:txBody>
      </p:sp>
    </p:spTree>
  </p:cSld>
  <p:clrMapOvr>
    <a:masterClrMapping/>
  </p:clrMapOvr>
  <p:transition advTm="652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课程简介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考核方式</a:t>
            </a:r>
            <a:endParaRPr lang="en-US" altLang="zh-CN" smtClean="0"/>
          </a:p>
          <a:p>
            <a:pPr lvl="1"/>
            <a:r>
              <a:rPr lang="zh-CN" altLang="en-US" smtClean="0"/>
              <a:t>课堂作业          </a:t>
            </a:r>
            <a:r>
              <a:rPr lang="en-US" altLang="zh-CN" smtClean="0"/>
              <a:t>20%</a:t>
            </a:r>
          </a:p>
          <a:p>
            <a:pPr lvl="1"/>
            <a:r>
              <a:rPr lang="zh-CN" altLang="en-US" smtClean="0"/>
              <a:t>课程设计          </a:t>
            </a:r>
            <a:r>
              <a:rPr lang="en-US" altLang="zh-CN" smtClean="0"/>
              <a:t>20%</a:t>
            </a:r>
          </a:p>
          <a:p>
            <a:pPr lvl="1"/>
            <a:r>
              <a:rPr lang="zh-CN" altLang="en-US" smtClean="0"/>
              <a:t>期中考试          </a:t>
            </a:r>
            <a:r>
              <a:rPr lang="en-US" altLang="zh-CN" smtClean="0"/>
              <a:t>30%</a:t>
            </a:r>
            <a:r>
              <a:rPr lang="zh-CN" altLang="en-US" smtClean="0"/>
              <a:t>       </a:t>
            </a:r>
            <a:endParaRPr lang="en-US" altLang="zh-CN" smtClean="0"/>
          </a:p>
          <a:p>
            <a:pPr lvl="1"/>
            <a:r>
              <a:rPr lang="zh-CN" altLang="en-US" smtClean="0"/>
              <a:t>期末考试          </a:t>
            </a:r>
            <a:r>
              <a:rPr lang="en-US" altLang="zh-CN" smtClean="0"/>
              <a:t>30%</a:t>
            </a:r>
          </a:p>
          <a:p>
            <a:r>
              <a:rPr lang="zh-CN" altLang="en-US" smtClean="0"/>
              <a:t>联系方式</a:t>
            </a:r>
            <a:endParaRPr lang="en-US" altLang="zh-CN" smtClean="0"/>
          </a:p>
          <a:p>
            <a:pPr lvl="1"/>
            <a:r>
              <a:rPr lang="zh-CN" altLang="en-US" smtClean="0"/>
              <a:t>夏乐章：</a:t>
            </a:r>
            <a:r>
              <a:rPr lang="en-US" altLang="zh-CN" smtClean="0"/>
              <a:t>Tel</a:t>
            </a:r>
            <a:r>
              <a:rPr lang="zh-CN" altLang="en-US" smtClean="0"/>
              <a:t>：</a:t>
            </a:r>
            <a:r>
              <a:rPr lang="en-US" altLang="zh-CN" smtClean="0"/>
              <a:t>        13588373750               </a:t>
            </a:r>
            <a:r>
              <a:rPr lang="zh-CN" altLang="en-US" smtClean="0"/>
              <a:t>海工楼</a:t>
            </a:r>
            <a:r>
              <a:rPr lang="en-US" altLang="zh-CN" smtClean="0"/>
              <a:t>407-1</a:t>
            </a:r>
          </a:p>
          <a:p>
            <a:pPr lvl="1">
              <a:buNone/>
            </a:pPr>
            <a:r>
              <a:rPr lang="en-US" altLang="zh-CN" smtClean="0"/>
              <a:t>			E-mail</a:t>
            </a:r>
            <a:r>
              <a:rPr lang="zh-CN" altLang="en-US" smtClean="0"/>
              <a:t>： </a:t>
            </a:r>
            <a:r>
              <a:rPr lang="en-US" altLang="zh-CN" smtClean="0"/>
              <a:t>yzxia@zju.edu.cn       QQ</a:t>
            </a:r>
            <a:r>
              <a:rPr lang="zh-CN" altLang="en-US" smtClean="0"/>
              <a:t>：</a:t>
            </a:r>
            <a:r>
              <a:rPr lang="en-US" altLang="zh-CN" smtClean="0"/>
              <a:t>174520645 </a:t>
            </a:r>
          </a:p>
          <a:p>
            <a:r>
              <a:rPr lang="zh-CN" altLang="en-US" smtClean="0"/>
              <a:t>教材</a:t>
            </a:r>
            <a:endParaRPr lang="en-US" altLang="zh-CN" smtClean="0"/>
          </a:p>
          <a:p>
            <a:pPr marL="447675" lvl="2" indent="3175"/>
            <a:r>
              <a:rPr lang="en-US" altLang="zh-CN" smtClean="0"/>
              <a:t>《</a:t>
            </a:r>
            <a:r>
              <a:rPr lang="zh-CN" altLang="en-US" smtClean="0"/>
              <a:t>结构力学教程 </a:t>
            </a:r>
            <a:r>
              <a:rPr lang="en-US" altLang="zh-CN" smtClean="0"/>
              <a:t>I》</a:t>
            </a:r>
            <a:r>
              <a:rPr lang="zh-CN" altLang="en-US" smtClean="0"/>
              <a:t>（第四版），龙驭球、包世华、袁驷 主编</a:t>
            </a:r>
            <a:endParaRPr lang="en-US" altLang="zh-CN" smtClean="0"/>
          </a:p>
          <a:p>
            <a:pPr marL="447675" lvl="2" indent="3175"/>
            <a:r>
              <a:rPr lang="en-US" altLang="zh-CN" smtClean="0"/>
              <a:t>《</a:t>
            </a:r>
            <a:r>
              <a:rPr lang="zh-CN" altLang="en-US" smtClean="0"/>
              <a:t>结构力学教程</a:t>
            </a:r>
            <a:r>
              <a:rPr lang="en-US" altLang="zh-CN" smtClean="0"/>
              <a:t>II》</a:t>
            </a:r>
            <a:r>
              <a:rPr lang="zh-CN" altLang="en-US" smtClean="0"/>
              <a:t>（第四版），龙驭球、包世华、袁驷 主编</a:t>
            </a:r>
            <a:endParaRPr lang="en-US" altLang="zh-CN" smtClean="0"/>
          </a:p>
          <a:p>
            <a:pPr marL="447675" lvl="2" indent="3175"/>
            <a:endParaRPr lang="en-US" altLang="zh-CN" smtClean="0"/>
          </a:p>
        </p:txBody>
      </p:sp>
      <p:pic>
        <p:nvPicPr>
          <p:cNvPr id="254977" name="Picture 1" descr="C:\Users\Administrator\Desktop\教学\青年教学竞赛\夏乐章的材料\教材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2232248" cy="2232248"/>
          </a:xfrm>
          <a:prstGeom prst="rect">
            <a:avLst/>
          </a:prstGeom>
          <a:noFill/>
        </p:spPr>
      </p:pic>
      <p:pic>
        <p:nvPicPr>
          <p:cNvPr id="254978" name="Picture 2" descr="C:\Users\Administrator\Desktop\教学\青年教学竞赛\夏乐章的材料\教材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2336"/>
          </a:xfrm>
        </p:spPr>
        <p:txBody>
          <a:bodyPr/>
          <a:lstStyle/>
          <a:p>
            <a:r>
              <a:rPr lang="zh-CN" altLang="en-US" sz="3600" smtClean="0"/>
              <a:t>课程简介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smtClean="0">
                <a:solidFill>
                  <a:srgbClr val="C00000"/>
                </a:solidFill>
                <a:cs typeface="+mn-cs"/>
              </a:rPr>
              <a:t>课外书籍</a:t>
            </a:r>
            <a:endParaRPr lang="en-US" altLang="zh-CN" sz="2400" smtClean="0">
              <a:solidFill>
                <a:srgbClr val="C00000"/>
              </a:solidFill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cs typeface="+mn-cs"/>
              </a:rPr>
              <a:t>《</a:t>
            </a:r>
            <a:r>
              <a:rPr lang="zh-CN" altLang="en-US" smtClean="0">
                <a:cs typeface="+mn-cs"/>
              </a:rPr>
              <a:t>结构力学</a:t>
            </a:r>
            <a:r>
              <a:rPr lang="en-US" altLang="zh-CN" smtClean="0">
                <a:cs typeface="+mn-cs"/>
              </a:rPr>
              <a:t>》(</a:t>
            </a:r>
            <a:r>
              <a:rPr lang="zh-CN" altLang="en-US" smtClean="0">
                <a:cs typeface="+mn-cs"/>
              </a:rPr>
              <a:t>上</a:t>
            </a:r>
            <a:r>
              <a:rPr lang="en-US" altLang="zh-CN" smtClean="0">
                <a:cs typeface="+mn-cs"/>
              </a:rPr>
              <a:t>)</a:t>
            </a:r>
            <a:r>
              <a:rPr lang="zh-CN" altLang="en-US" smtClean="0">
                <a:cs typeface="+mn-cs"/>
              </a:rPr>
              <a:t>（下）， 朱慈勉 主编   </a:t>
            </a:r>
            <a:r>
              <a:rPr lang="en-US" altLang="zh-CN" smtClean="0">
                <a:cs typeface="+mn-cs"/>
              </a:rPr>
              <a:t>	</a:t>
            </a:r>
            <a:r>
              <a:rPr lang="zh-CN" altLang="en-US" smtClean="0">
                <a:cs typeface="+mn-cs"/>
              </a:rPr>
              <a:t>（经典教材）</a:t>
            </a:r>
            <a:endParaRPr lang="en-US" altLang="zh-CN" smtClean="0"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/>
              <a:t>《</a:t>
            </a:r>
            <a:r>
              <a:rPr lang="zh-CN" altLang="en-US" smtClean="0"/>
              <a:t>结构力学</a:t>
            </a:r>
            <a:r>
              <a:rPr lang="en-US" altLang="zh-CN" smtClean="0"/>
              <a:t>》(</a:t>
            </a:r>
            <a:r>
              <a:rPr lang="zh-CN" altLang="en-US" smtClean="0"/>
              <a:t>上</a:t>
            </a:r>
            <a:r>
              <a:rPr lang="en-US" altLang="zh-CN" smtClean="0"/>
              <a:t>)</a:t>
            </a:r>
            <a:r>
              <a:rPr lang="zh-CN" altLang="en-US" smtClean="0"/>
              <a:t>（下）， 李廉锟 主编   </a:t>
            </a:r>
            <a:r>
              <a:rPr lang="en-US" altLang="zh-CN" smtClean="0"/>
              <a:t>	</a:t>
            </a:r>
            <a:r>
              <a:rPr lang="zh-CN" altLang="en-US" smtClean="0"/>
              <a:t>（经典教材）</a:t>
            </a:r>
            <a:endParaRPr lang="en-US" altLang="zh-CN" smtClean="0"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cs typeface="+mn-cs"/>
              </a:rPr>
              <a:t>《</a:t>
            </a:r>
            <a:r>
              <a:rPr lang="zh-CN" altLang="en-US" smtClean="0">
                <a:cs typeface="+mn-cs"/>
              </a:rPr>
              <a:t>结构力学</a:t>
            </a:r>
            <a:r>
              <a:rPr lang="en-US" altLang="zh-CN" smtClean="0">
                <a:cs typeface="+mn-cs"/>
              </a:rPr>
              <a:t>》</a:t>
            </a:r>
            <a:r>
              <a:rPr lang="zh-CN" altLang="en-US" smtClean="0"/>
              <a:t>，于玲玲 、杨正光 主编     </a:t>
            </a:r>
            <a:r>
              <a:rPr lang="en-US" altLang="zh-CN" smtClean="0"/>
              <a:t>	</a:t>
            </a:r>
            <a:r>
              <a:rPr lang="zh-CN" altLang="en-US" smtClean="0"/>
              <a:t>（考研复习）</a:t>
            </a:r>
            <a:endParaRPr lang="en-US" altLang="zh-CN" smtClean="0"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cs typeface="+mn-cs"/>
              </a:rPr>
              <a:t>《</a:t>
            </a:r>
            <a:r>
              <a:rPr lang="zh-CN" altLang="en-US" smtClean="0">
                <a:cs typeface="+mn-cs"/>
              </a:rPr>
              <a:t>概念结构力学</a:t>
            </a:r>
            <a:r>
              <a:rPr lang="en-US" altLang="zh-CN" smtClean="0">
                <a:cs typeface="+mn-cs"/>
              </a:rPr>
              <a:t>》</a:t>
            </a:r>
            <a:r>
              <a:rPr lang="zh-CN" altLang="en-US" smtClean="0">
                <a:cs typeface="+mn-cs"/>
              </a:rPr>
              <a:t>，黄达海、郭全全著   </a:t>
            </a:r>
            <a:r>
              <a:rPr lang="en-US" altLang="zh-CN" smtClean="0">
                <a:cs typeface="+mn-cs"/>
              </a:rPr>
              <a:t>	</a:t>
            </a:r>
            <a:r>
              <a:rPr lang="zh-CN" altLang="en-US" smtClean="0">
                <a:cs typeface="+mn-cs"/>
              </a:rPr>
              <a:t>（提升）</a:t>
            </a:r>
            <a:endParaRPr lang="en-US" altLang="zh-CN" smtClean="0"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cs typeface="+mn-cs"/>
              </a:rPr>
              <a:t>《</a:t>
            </a:r>
            <a:r>
              <a:rPr lang="zh-CN" altLang="en-US" smtClean="0">
                <a:cs typeface="+mn-cs"/>
              </a:rPr>
              <a:t>结构概念和体系</a:t>
            </a:r>
            <a:r>
              <a:rPr lang="en-US" altLang="zh-CN" smtClean="0">
                <a:cs typeface="+mn-cs"/>
              </a:rPr>
              <a:t>》</a:t>
            </a:r>
            <a:r>
              <a:rPr lang="zh-CN" altLang="en-US" smtClean="0">
                <a:cs typeface="+mn-cs"/>
              </a:rPr>
              <a:t>，林同炎著              </a:t>
            </a:r>
            <a:r>
              <a:rPr lang="en-US" altLang="zh-CN" smtClean="0">
                <a:cs typeface="+mn-cs"/>
              </a:rPr>
              <a:t>	</a:t>
            </a:r>
            <a:r>
              <a:rPr lang="zh-CN" altLang="en-US" smtClean="0">
                <a:cs typeface="+mn-cs"/>
              </a:rPr>
              <a:t>（升华）</a:t>
            </a:r>
            <a:endParaRPr lang="en-US" altLang="zh-CN" smtClean="0">
              <a:cs typeface="+mn-cs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smtClean="0">
                <a:solidFill>
                  <a:srgbClr val="C00000"/>
                </a:solidFill>
                <a:cs typeface="+mn-cs"/>
              </a:rPr>
              <a:t>常用软件</a:t>
            </a:r>
            <a:endParaRPr lang="en-US" altLang="zh-CN" sz="2400" smtClean="0">
              <a:solidFill>
                <a:srgbClr val="C00000"/>
              </a:solidFill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>
                <a:cs typeface="+mn-cs"/>
              </a:rPr>
              <a:t>清华结构力学求解器</a:t>
            </a:r>
            <a:r>
              <a:rPr lang="en-US" altLang="zh-CN" smtClean="0">
                <a:cs typeface="+mn-cs"/>
              </a:rPr>
              <a:t>			</a:t>
            </a:r>
            <a:r>
              <a:rPr lang="zh-CN" altLang="en-US" smtClean="0">
                <a:cs typeface="+mn-cs"/>
              </a:rPr>
              <a:t>（教材自带）</a:t>
            </a:r>
            <a:endParaRPr lang="en-US" altLang="zh-CN" smtClean="0"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en-US" altLang="zh-CN" smtClean="0">
                <a:cs typeface="+mn-cs"/>
              </a:rPr>
              <a:t>Abaqus                                                     	</a:t>
            </a:r>
            <a:r>
              <a:rPr lang="zh-CN" altLang="en-US" smtClean="0">
                <a:cs typeface="+mn-cs"/>
              </a:rPr>
              <a:t>（工程常用）</a:t>
            </a:r>
            <a:endParaRPr lang="en-US" altLang="zh-CN" smtClean="0">
              <a:cs typeface="+mn-cs"/>
            </a:endParaRPr>
          </a:p>
          <a:p>
            <a:pPr marL="742950" lvl="2" indent="-342900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/>
              <a:t>结构大师</a:t>
            </a:r>
            <a:r>
              <a:rPr lang="en-US" altLang="zh-CN" smtClean="0"/>
              <a:t>			     		</a:t>
            </a:r>
            <a:r>
              <a:rPr lang="zh-CN" altLang="en-US" smtClean="0"/>
              <a:t>（手机软件）</a:t>
            </a:r>
            <a:endParaRPr lang="en-US" altLang="zh-CN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知识体系中的定位</a:t>
            </a:r>
            <a:endParaRPr lang="zh-CN" altLang="en-US" sz="3600" dirty="0"/>
          </a:p>
        </p:txBody>
      </p:sp>
      <p:grpSp>
        <p:nvGrpSpPr>
          <p:cNvPr id="3" name="组合 22"/>
          <p:cNvGrpSpPr/>
          <p:nvPr/>
        </p:nvGrpSpPr>
        <p:grpSpPr>
          <a:xfrm>
            <a:off x="3491880" y="1484784"/>
            <a:ext cx="2160240" cy="1152128"/>
            <a:chOff x="2699792" y="2276872"/>
            <a:chExt cx="2160240" cy="1152128"/>
          </a:xfrm>
        </p:grpSpPr>
        <p:sp>
          <p:nvSpPr>
            <p:cNvPr id="21" name="圆角矩形 20"/>
            <p:cNvSpPr/>
            <p:nvPr/>
          </p:nvSpPr>
          <p:spPr bwMode="auto">
            <a:xfrm>
              <a:off x="2699792" y="2276872"/>
              <a:ext cx="2160240" cy="1152128"/>
            </a:xfrm>
            <a:prstGeom prst="roundRect">
              <a:avLst>
                <a:gd name="adj" fmla="val 764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2771800" y="2348880"/>
              <a:ext cx="2016227" cy="504056"/>
              <a:chOff x="2111899" y="432050"/>
              <a:chExt cx="2016227" cy="598650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111899" y="432050"/>
                <a:ext cx="2016227" cy="598650"/>
              </a:xfrm>
              <a:prstGeom prst="roundRect">
                <a:avLst>
                  <a:gd name="adj" fmla="val 10000"/>
                </a:avLst>
              </a:prstGeom>
              <a:solidFill>
                <a:srgbClr val="3366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圆角矩形 4"/>
              <p:cNvSpPr/>
              <p:nvPr/>
            </p:nvSpPr>
            <p:spPr>
              <a:xfrm>
                <a:off x="2129433" y="449584"/>
                <a:ext cx="1981159" cy="5635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kern="1200" smtClean="0">
                    <a:solidFill>
                      <a:schemeClr val="bg1"/>
                    </a:solidFill>
                    <a:latin typeface="+mj-ea"/>
                    <a:ea typeface="+mj-ea"/>
                    <a:cs typeface="+mj-cs"/>
                  </a:rPr>
                  <a:t>港工建筑物</a:t>
                </a:r>
              </a:p>
            </p:txBody>
          </p:sp>
        </p:grpSp>
        <p:sp>
          <p:nvSpPr>
            <p:cNvPr id="22" name="圆角矩形 4"/>
            <p:cNvSpPr/>
            <p:nvPr/>
          </p:nvSpPr>
          <p:spPr>
            <a:xfrm>
              <a:off x="2771800" y="2852936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1200" smtClean="0">
                  <a:solidFill>
                    <a:sysClr val="windowText" lastClr="000000"/>
                  </a:solidFill>
                  <a:latin typeface="+mj-ea"/>
                  <a:ea typeface="+mj-ea"/>
                  <a:cs typeface="+mj-cs"/>
                </a:rPr>
                <a:t>建筑指标分解</a:t>
              </a:r>
            </a:p>
          </p:txBody>
        </p:sp>
      </p:grpSp>
      <p:grpSp>
        <p:nvGrpSpPr>
          <p:cNvPr id="6" name="组合 12"/>
          <p:cNvGrpSpPr/>
          <p:nvPr/>
        </p:nvGrpSpPr>
        <p:grpSpPr>
          <a:xfrm>
            <a:off x="827584" y="2852936"/>
            <a:ext cx="2016227" cy="504056"/>
            <a:chOff x="2111899" y="432050"/>
            <a:chExt cx="2016227" cy="598650"/>
          </a:xfrm>
        </p:grpSpPr>
        <p:sp>
          <p:nvSpPr>
            <p:cNvPr id="28" name="圆角矩形 27"/>
            <p:cNvSpPr/>
            <p:nvPr/>
          </p:nvSpPr>
          <p:spPr>
            <a:xfrm>
              <a:off x="2111899" y="432050"/>
              <a:ext cx="2016227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圆角矩形 4"/>
            <p:cNvSpPr/>
            <p:nvPr/>
          </p:nvSpPr>
          <p:spPr>
            <a:xfrm>
              <a:off x="2129433" y="449584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材力、理力</a:t>
              </a:r>
            </a:p>
          </p:txBody>
        </p:sp>
      </p:grpSp>
      <p:grpSp>
        <p:nvGrpSpPr>
          <p:cNvPr id="9" name="组合 35"/>
          <p:cNvGrpSpPr/>
          <p:nvPr/>
        </p:nvGrpSpPr>
        <p:grpSpPr>
          <a:xfrm>
            <a:off x="6300192" y="5170840"/>
            <a:ext cx="2160240" cy="1152128"/>
            <a:chOff x="2699792" y="2276872"/>
            <a:chExt cx="2160240" cy="1152128"/>
          </a:xfrm>
        </p:grpSpPr>
        <p:sp>
          <p:nvSpPr>
            <p:cNvPr id="37" name="圆角矩形 36"/>
            <p:cNvSpPr/>
            <p:nvPr/>
          </p:nvSpPr>
          <p:spPr bwMode="auto">
            <a:xfrm>
              <a:off x="2699792" y="2276872"/>
              <a:ext cx="2160240" cy="1152128"/>
            </a:xfrm>
            <a:prstGeom prst="roundRect">
              <a:avLst>
                <a:gd name="adj" fmla="val 764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  <p:grpSp>
          <p:nvGrpSpPr>
            <p:cNvPr id="10" name="组合 12"/>
            <p:cNvGrpSpPr/>
            <p:nvPr/>
          </p:nvGrpSpPr>
          <p:grpSpPr>
            <a:xfrm>
              <a:off x="2771800" y="2348880"/>
              <a:ext cx="2016227" cy="504056"/>
              <a:chOff x="2111899" y="432050"/>
              <a:chExt cx="2016227" cy="598650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111899" y="432050"/>
                <a:ext cx="2016227" cy="598650"/>
              </a:xfrm>
              <a:prstGeom prst="roundRect">
                <a:avLst>
                  <a:gd name="adj" fmla="val 10000"/>
                </a:avLst>
              </a:prstGeom>
              <a:solidFill>
                <a:srgbClr val="3366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圆角矩形 4"/>
              <p:cNvSpPr/>
              <p:nvPr/>
            </p:nvSpPr>
            <p:spPr>
              <a:xfrm>
                <a:off x="2129433" y="449584"/>
                <a:ext cx="1981159" cy="5635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kern="1200" smtClean="0">
                    <a:solidFill>
                      <a:schemeClr val="bg1"/>
                    </a:solidFill>
                    <a:latin typeface="+mj-ea"/>
                    <a:ea typeface="+mj-ea"/>
                    <a:cs typeface="+mj-cs"/>
                  </a:rPr>
                  <a:t>土力学</a:t>
                </a:r>
              </a:p>
            </p:txBody>
          </p:sp>
        </p:grpSp>
        <p:sp>
          <p:nvSpPr>
            <p:cNvPr id="39" name="圆角矩形 4"/>
            <p:cNvSpPr/>
            <p:nvPr/>
          </p:nvSpPr>
          <p:spPr>
            <a:xfrm>
              <a:off x="2771800" y="2852936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1200" smtClean="0">
                  <a:solidFill>
                    <a:sysClr val="windowText" lastClr="000000"/>
                  </a:solidFill>
                  <a:latin typeface="+mj-ea"/>
                  <a:ea typeface="+mj-ea"/>
                  <a:cs typeface="+mj-cs"/>
                </a:rPr>
                <a:t>基础支撑分析</a:t>
              </a:r>
            </a:p>
          </p:txBody>
        </p:sp>
      </p:grpSp>
      <p:grpSp>
        <p:nvGrpSpPr>
          <p:cNvPr id="13" name="组合 47"/>
          <p:cNvGrpSpPr/>
          <p:nvPr/>
        </p:nvGrpSpPr>
        <p:grpSpPr>
          <a:xfrm>
            <a:off x="6300192" y="3789040"/>
            <a:ext cx="2160240" cy="1152128"/>
            <a:chOff x="2699792" y="2276872"/>
            <a:chExt cx="2160240" cy="1152128"/>
          </a:xfrm>
        </p:grpSpPr>
        <p:sp>
          <p:nvSpPr>
            <p:cNvPr id="49" name="圆角矩形 48"/>
            <p:cNvSpPr/>
            <p:nvPr/>
          </p:nvSpPr>
          <p:spPr bwMode="auto">
            <a:xfrm>
              <a:off x="2699792" y="2276872"/>
              <a:ext cx="2160240" cy="1152128"/>
            </a:xfrm>
            <a:prstGeom prst="roundRect">
              <a:avLst>
                <a:gd name="adj" fmla="val 764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  <p:grpSp>
          <p:nvGrpSpPr>
            <p:cNvPr id="16" name="组合 12"/>
            <p:cNvGrpSpPr/>
            <p:nvPr/>
          </p:nvGrpSpPr>
          <p:grpSpPr>
            <a:xfrm>
              <a:off x="2771800" y="2348880"/>
              <a:ext cx="2016227" cy="504056"/>
              <a:chOff x="2111899" y="432050"/>
              <a:chExt cx="2016227" cy="598650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2111899" y="432050"/>
                <a:ext cx="2016227" cy="598650"/>
              </a:xfrm>
              <a:prstGeom prst="roundRect">
                <a:avLst>
                  <a:gd name="adj" fmla="val 10000"/>
                </a:avLst>
              </a:prstGeom>
              <a:solidFill>
                <a:srgbClr val="3366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圆角矩形 4"/>
              <p:cNvSpPr/>
              <p:nvPr/>
            </p:nvSpPr>
            <p:spPr>
              <a:xfrm>
                <a:off x="2129433" y="449584"/>
                <a:ext cx="1981159" cy="5635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kern="1200" smtClean="0">
                    <a:solidFill>
                      <a:schemeClr val="bg1"/>
                    </a:solidFill>
                    <a:latin typeface="+mj-ea"/>
                    <a:ea typeface="+mj-ea"/>
                    <a:cs typeface="+mj-cs"/>
                  </a:rPr>
                  <a:t>钢筋混凝土</a:t>
                </a:r>
              </a:p>
            </p:txBody>
          </p:sp>
        </p:grpSp>
        <p:sp>
          <p:nvSpPr>
            <p:cNvPr id="51" name="圆角矩形 4"/>
            <p:cNvSpPr/>
            <p:nvPr/>
          </p:nvSpPr>
          <p:spPr>
            <a:xfrm>
              <a:off x="2771800" y="2852936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kern="1200" smtClean="0">
                  <a:solidFill>
                    <a:sysClr val="windowText" lastClr="000000"/>
                  </a:solidFill>
                  <a:latin typeface="+mj-ea"/>
                  <a:ea typeface="+mj-ea"/>
                  <a:cs typeface="+mj-cs"/>
                </a:rPr>
                <a:t>承力材料设计</a:t>
              </a:r>
            </a:p>
          </p:txBody>
        </p:sp>
      </p:grpSp>
      <p:sp>
        <p:nvSpPr>
          <p:cNvPr id="62" name="左箭头 61"/>
          <p:cNvSpPr/>
          <p:nvPr/>
        </p:nvSpPr>
        <p:spPr>
          <a:xfrm flipH="1">
            <a:off x="5778720" y="4293096"/>
            <a:ext cx="466345" cy="36248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3669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左箭头 63"/>
          <p:cNvSpPr/>
          <p:nvPr/>
        </p:nvSpPr>
        <p:spPr>
          <a:xfrm flipH="1">
            <a:off x="2953527" y="4941168"/>
            <a:ext cx="466345" cy="3600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3669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组合 74"/>
          <p:cNvGrpSpPr/>
          <p:nvPr/>
        </p:nvGrpSpPr>
        <p:grpSpPr>
          <a:xfrm>
            <a:off x="683568" y="1484784"/>
            <a:ext cx="2160240" cy="1152128"/>
            <a:chOff x="2699792" y="2276872"/>
            <a:chExt cx="2160240" cy="1152128"/>
          </a:xfrm>
        </p:grpSpPr>
        <p:sp>
          <p:nvSpPr>
            <p:cNvPr id="76" name="圆角矩形 75"/>
            <p:cNvSpPr/>
            <p:nvPr/>
          </p:nvSpPr>
          <p:spPr bwMode="auto">
            <a:xfrm>
              <a:off x="2699792" y="2276872"/>
              <a:ext cx="2160240" cy="1152128"/>
            </a:xfrm>
            <a:prstGeom prst="roundRect">
              <a:avLst>
                <a:gd name="adj" fmla="val 764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  <p:grpSp>
          <p:nvGrpSpPr>
            <p:cNvPr id="20" name="组合 12"/>
            <p:cNvGrpSpPr/>
            <p:nvPr/>
          </p:nvGrpSpPr>
          <p:grpSpPr>
            <a:xfrm>
              <a:off x="2771800" y="2348880"/>
              <a:ext cx="2016227" cy="504056"/>
              <a:chOff x="2111899" y="432050"/>
              <a:chExt cx="2016227" cy="598650"/>
            </a:xfrm>
          </p:grpSpPr>
          <p:sp>
            <p:nvSpPr>
              <p:cNvPr id="79" name="圆角矩形 78"/>
              <p:cNvSpPr/>
              <p:nvPr/>
            </p:nvSpPr>
            <p:spPr>
              <a:xfrm>
                <a:off x="2111899" y="432050"/>
                <a:ext cx="2016227" cy="598650"/>
              </a:xfrm>
              <a:prstGeom prst="roundRect">
                <a:avLst>
                  <a:gd name="adj" fmla="val 10000"/>
                </a:avLst>
              </a:prstGeom>
              <a:solidFill>
                <a:srgbClr val="3366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圆角矩形 4"/>
              <p:cNvSpPr/>
              <p:nvPr/>
            </p:nvSpPr>
            <p:spPr>
              <a:xfrm>
                <a:off x="2129433" y="449584"/>
                <a:ext cx="1981159" cy="5635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kern="1200" smtClean="0">
                    <a:solidFill>
                      <a:schemeClr val="bg1"/>
                    </a:solidFill>
                    <a:latin typeface="+mj-ea"/>
                    <a:ea typeface="+mj-ea"/>
                    <a:cs typeface="+mj-cs"/>
                  </a:rPr>
                  <a:t>港口规划与布置</a:t>
                </a:r>
              </a:p>
            </p:txBody>
          </p:sp>
        </p:grpSp>
        <p:sp>
          <p:nvSpPr>
            <p:cNvPr id="78" name="圆角矩形 4"/>
            <p:cNvSpPr/>
            <p:nvPr/>
          </p:nvSpPr>
          <p:spPr>
            <a:xfrm>
              <a:off x="2771800" y="2852936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mtClean="0">
                  <a:solidFill>
                    <a:sysClr val="windowText" lastClr="000000"/>
                  </a:solidFill>
                  <a:latin typeface="+mj-ea"/>
                  <a:ea typeface="+mj-ea"/>
                  <a:cs typeface="+mj-cs"/>
                </a:rPr>
                <a:t>港口指标分解</a:t>
              </a:r>
              <a:endParaRPr lang="zh-CN" altLang="en-US" b="1" kern="1200" smtClean="0">
                <a:solidFill>
                  <a:sysClr val="windowText" lastClr="000000"/>
                </a:solidFill>
                <a:latin typeface="+mj-ea"/>
                <a:ea typeface="+mj-ea"/>
                <a:cs typeface="+mj-cs"/>
              </a:endParaRPr>
            </a:p>
          </p:txBody>
        </p:sp>
      </p:grpSp>
      <p:sp>
        <p:nvSpPr>
          <p:cNvPr id="81" name="左箭头 80"/>
          <p:cNvSpPr/>
          <p:nvPr/>
        </p:nvSpPr>
        <p:spPr>
          <a:xfrm rot="10800000">
            <a:off x="2953527" y="1916832"/>
            <a:ext cx="466345" cy="3600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3669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C:\Users\Administrator\Desktop\教学\青年教学竞赛\夏乐章的材料\拱坝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84784"/>
            <a:ext cx="2736304" cy="1976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grpSp>
        <p:nvGrpSpPr>
          <p:cNvPr id="60" name="组合 59"/>
          <p:cNvGrpSpPr/>
          <p:nvPr/>
        </p:nvGrpSpPr>
        <p:grpSpPr>
          <a:xfrm>
            <a:off x="467544" y="3501008"/>
            <a:ext cx="2160240" cy="2821960"/>
            <a:chOff x="755576" y="3501008"/>
            <a:chExt cx="2160240" cy="2821960"/>
          </a:xfrm>
        </p:grpSpPr>
        <p:grpSp>
          <p:nvGrpSpPr>
            <p:cNvPr id="11" name="组合 41"/>
            <p:cNvGrpSpPr/>
            <p:nvPr/>
          </p:nvGrpSpPr>
          <p:grpSpPr>
            <a:xfrm>
              <a:off x="755576" y="3501008"/>
              <a:ext cx="2160240" cy="2821960"/>
              <a:chOff x="2699792" y="2276872"/>
              <a:chExt cx="2160240" cy="2130832"/>
            </a:xfrm>
          </p:grpSpPr>
          <p:sp>
            <p:nvSpPr>
              <p:cNvPr id="43" name="圆角矩形 42"/>
              <p:cNvSpPr/>
              <p:nvPr/>
            </p:nvSpPr>
            <p:spPr bwMode="auto">
              <a:xfrm>
                <a:off x="2699792" y="2276872"/>
                <a:ext cx="2160240" cy="2130832"/>
              </a:xfrm>
              <a:prstGeom prst="roundRect">
                <a:avLst>
                  <a:gd name="adj" fmla="val 4483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华文细黑" pitchFamily="2" charset="-122"/>
                </a:endParaRPr>
              </a:p>
            </p:txBody>
          </p:sp>
          <p:grpSp>
            <p:nvGrpSpPr>
              <p:cNvPr id="12" name="组合 12"/>
              <p:cNvGrpSpPr/>
              <p:nvPr/>
            </p:nvGrpSpPr>
            <p:grpSpPr>
              <a:xfrm>
                <a:off x="2771800" y="2317964"/>
                <a:ext cx="2016227" cy="373277"/>
                <a:chOff x="2111899" y="395332"/>
                <a:chExt cx="2016227" cy="443329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2111899" y="395332"/>
                  <a:ext cx="2016227" cy="44332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33669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7" name="圆角矩形 4"/>
                <p:cNvSpPr/>
                <p:nvPr/>
              </p:nvSpPr>
              <p:spPr>
                <a:xfrm>
                  <a:off x="2111899" y="395332"/>
                  <a:ext cx="1981159" cy="42579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lvl="0" algn="ctr" defTabSz="889000" rtl="0" eaLnBrk="1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000" b="1" kern="1200" smtClean="0">
                      <a:solidFill>
                        <a:schemeClr val="bg1"/>
                      </a:solidFill>
                      <a:latin typeface="+mj-ea"/>
                      <a:ea typeface="+mj-ea"/>
                      <a:cs typeface="+mj-cs"/>
                    </a:rPr>
                    <a:t>流体力学</a:t>
                  </a:r>
                </a:p>
              </p:txBody>
            </p:sp>
          </p:grpSp>
          <p:sp>
            <p:nvSpPr>
              <p:cNvPr id="45" name="圆角矩形 4"/>
              <p:cNvSpPr/>
              <p:nvPr/>
            </p:nvSpPr>
            <p:spPr>
              <a:xfrm>
                <a:off x="2771800" y="2722157"/>
                <a:ext cx="1981159" cy="6943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t" anchorCtr="0">
                <a:noAutofit/>
              </a:bodyPr>
              <a:lstStyle/>
              <a:p>
                <a:pPr lvl="0" algn="ctr" defTabSz="889000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smtClean="0">
                    <a:solidFill>
                      <a:sysClr val="windowText" lastClr="000000"/>
                    </a:solidFill>
                    <a:latin typeface="+mj-ea"/>
                    <a:ea typeface="+mj-ea"/>
                    <a:cs typeface="+mj-cs"/>
                  </a:rPr>
                  <a:t>给出荷载</a:t>
                </a:r>
                <a:endParaRPr lang="zh-CN" altLang="en-US" b="1" kern="1200" smtClean="0">
                  <a:solidFill>
                    <a:sysClr val="windowText" lastClr="000000"/>
                  </a:solidFill>
                  <a:latin typeface="+mj-ea"/>
                  <a:ea typeface="+mj-ea"/>
                  <a:cs typeface="+mj-cs"/>
                </a:endParaRPr>
              </a:p>
            </p:txBody>
          </p:sp>
        </p:grpSp>
        <p:pic>
          <p:nvPicPr>
            <p:cNvPr id="1027" name="Picture 3" descr="C:\Users\Administrator\Desktop\教学\青年教学竞赛\夏乐章的材料\拱坝.jpg"/>
            <p:cNvPicPr>
              <a:picLocks noChangeAspect="1" noChangeArrowheads="1"/>
            </p:cNvPicPr>
            <p:nvPr/>
          </p:nvPicPr>
          <p:blipFill>
            <a:blip r:embed="rId5" cstate="print"/>
            <a:srcRect l="34115" r="33135" b="16841"/>
            <a:stretch>
              <a:fillRect/>
            </a:stretch>
          </p:blipFill>
          <p:spPr bwMode="auto">
            <a:xfrm>
              <a:off x="971600" y="4509120"/>
              <a:ext cx="1800200" cy="1650183"/>
            </a:xfrm>
            <a:prstGeom prst="rect">
              <a:avLst/>
            </a:prstGeom>
            <a:noFill/>
          </p:spPr>
        </p:pic>
      </p:grpSp>
      <p:sp>
        <p:nvSpPr>
          <p:cNvPr id="86" name="左箭头 85"/>
          <p:cNvSpPr/>
          <p:nvPr/>
        </p:nvSpPr>
        <p:spPr>
          <a:xfrm flipH="1">
            <a:off x="5782488" y="5517232"/>
            <a:ext cx="466345" cy="36248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3669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左箭头 62"/>
          <p:cNvSpPr/>
          <p:nvPr/>
        </p:nvSpPr>
        <p:spPr>
          <a:xfrm flipH="1">
            <a:off x="2987824" y="2983304"/>
            <a:ext cx="466345" cy="3600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3669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5" name="组合 64"/>
          <p:cNvGrpSpPr/>
          <p:nvPr/>
        </p:nvGrpSpPr>
        <p:grpSpPr>
          <a:xfrm>
            <a:off x="3491880" y="2852936"/>
            <a:ext cx="2160240" cy="3456384"/>
            <a:chOff x="3491880" y="2852936"/>
            <a:chExt cx="2160240" cy="3456384"/>
          </a:xfrm>
        </p:grpSpPr>
        <p:grpSp>
          <p:nvGrpSpPr>
            <p:cNvPr id="7" name="组合 29"/>
            <p:cNvGrpSpPr/>
            <p:nvPr/>
          </p:nvGrpSpPr>
          <p:grpSpPr>
            <a:xfrm>
              <a:off x="3491880" y="2852936"/>
              <a:ext cx="2160240" cy="3456384"/>
              <a:chOff x="2699792" y="2276872"/>
              <a:chExt cx="2160240" cy="3182000"/>
            </a:xfrm>
          </p:grpSpPr>
          <p:sp>
            <p:nvSpPr>
              <p:cNvPr id="31" name="圆角矩形 30"/>
              <p:cNvSpPr/>
              <p:nvPr/>
            </p:nvSpPr>
            <p:spPr bwMode="auto">
              <a:xfrm>
                <a:off x="2699792" y="2276872"/>
                <a:ext cx="2160240" cy="3182000"/>
              </a:xfrm>
              <a:prstGeom prst="roundRect">
                <a:avLst>
                  <a:gd name="adj" fmla="val 4483"/>
                </a:avLst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华文细黑" pitchFamily="2" charset="-122"/>
                </a:endParaRPr>
              </a:p>
            </p:txBody>
          </p:sp>
          <p:grpSp>
            <p:nvGrpSpPr>
              <p:cNvPr id="8" name="组合 12"/>
              <p:cNvGrpSpPr/>
              <p:nvPr/>
            </p:nvGrpSpPr>
            <p:grpSpPr>
              <a:xfrm>
                <a:off x="2771800" y="2314565"/>
                <a:ext cx="2016227" cy="492642"/>
                <a:chOff x="2111899" y="391296"/>
                <a:chExt cx="2016227" cy="585094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2111899" y="406221"/>
                  <a:ext cx="2016227" cy="57016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33669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圆角矩形 4"/>
                <p:cNvSpPr/>
                <p:nvPr/>
              </p:nvSpPr>
              <p:spPr>
                <a:xfrm>
                  <a:off x="2129433" y="391296"/>
                  <a:ext cx="1981159" cy="52680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lvl="0" algn="ctr" defTabSz="889000" rtl="0" eaLnBrk="1" fontAlgn="base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000" b="1" kern="1200" smtClean="0">
                      <a:solidFill>
                        <a:schemeClr val="bg1"/>
                      </a:solidFill>
                      <a:latin typeface="+mj-ea"/>
                      <a:ea typeface="+mj-ea"/>
                      <a:cs typeface="+mj-cs"/>
                    </a:rPr>
                    <a:t>结构力学</a:t>
                  </a:r>
                </a:p>
              </p:txBody>
            </p:sp>
          </p:grpSp>
          <p:sp>
            <p:nvSpPr>
              <p:cNvPr id="33" name="圆角矩形 4"/>
              <p:cNvSpPr/>
              <p:nvPr/>
            </p:nvSpPr>
            <p:spPr>
              <a:xfrm>
                <a:off x="2771800" y="2773956"/>
                <a:ext cx="1981159" cy="4972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kern="1200" smtClean="0">
                    <a:solidFill>
                      <a:schemeClr val="tx1"/>
                    </a:solidFill>
                    <a:latin typeface="+mj-ea"/>
                    <a:ea typeface="+mj-ea"/>
                    <a:cs typeface="+mj-cs"/>
                  </a:rPr>
                  <a:t>受力、变形分配</a:t>
                </a: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63192" y="3960352"/>
              <a:ext cx="180253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67944" y="4797152"/>
              <a:ext cx="864096" cy="141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7" name="直接连接符 66"/>
          <p:cNvCxnSpPr/>
          <p:nvPr/>
        </p:nvCxnSpPr>
        <p:spPr bwMode="auto">
          <a:xfrm flipV="1">
            <a:off x="4572000" y="4077072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/>
          <p:cNvSpPr/>
          <p:nvPr/>
        </p:nvSpPr>
        <p:spPr bwMode="auto">
          <a:xfrm>
            <a:off x="5189008" y="4491704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4499992" y="5877272"/>
            <a:ext cx="288032" cy="288032"/>
          </a:xfrm>
          <a:prstGeom prst="ellipse">
            <a:avLst/>
          </a:prstGeom>
          <a:noFill/>
          <a:ln w="28575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61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内容安排</a:t>
            </a:r>
            <a:endParaRPr lang="zh-CN" altLang="en-US" sz="3600" dirty="0"/>
          </a:p>
        </p:txBody>
      </p:sp>
      <p:grpSp>
        <p:nvGrpSpPr>
          <p:cNvPr id="7" name="组合 12"/>
          <p:cNvGrpSpPr/>
          <p:nvPr/>
        </p:nvGrpSpPr>
        <p:grpSpPr>
          <a:xfrm>
            <a:off x="1547664" y="1340768"/>
            <a:ext cx="1512168" cy="504056"/>
            <a:chOff x="2111899" y="432050"/>
            <a:chExt cx="2016227" cy="598650"/>
          </a:xfrm>
        </p:grpSpPr>
        <p:sp>
          <p:nvSpPr>
            <p:cNvPr id="40" name="圆角矩形 39"/>
            <p:cNvSpPr/>
            <p:nvPr/>
          </p:nvSpPr>
          <p:spPr>
            <a:xfrm>
              <a:off x="2111899" y="432050"/>
              <a:ext cx="2016227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圆角矩形 4"/>
            <p:cNvSpPr/>
            <p:nvPr/>
          </p:nvSpPr>
          <p:spPr>
            <a:xfrm>
              <a:off x="2129433" y="449584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绪论</a:t>
              </a:r>
            </a:p>
          </p:txBody>
        </p:sp>
      </p:grpSp>
      <p:grpSp>
        <p:nvGrpSpPr>
          <p:cNvPr id="56" name="组合 12"/>
          <p:cNvGrpSpPr/>
          <p:nvPr/>
        </p:nvGrpSpPr>
        <p:grpSpPr>
          <a:xfrm>
            <a:off x="3563887" y="1484784"/>
            <a:ext cx="2376264" cy="504056"/>
            <a:chOff x="2111899" y="432050"/>
            <a:chExt cx="2016227" cy="598650"/>
          </a:xfrm>
        </p:grpSpPr>
        <p:sp>
          <p:nvSpPr>
            <p:cNvPr id="57" name="圆角矩形 56"/>
            <p:cNvSpPr/>
            <p:nvPr/>
          </p:nvSpPr>
          <p:spPr>
            <a:xfrm>
              <a:off x="2111899" y="432050"/>
              <a:ext cx="2016227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圆角矩形 4"/>
            <p:cNvSpPr/>
            <p:nvPr/>
          </p:nvSpPr>
          <p:spPr>
            <a:xfrm>
              <a:off x="2129433" y="449584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几何构造分析（</a:t>
              </a:r>
              <a:r>
                <a:rPr lang="en-US" altLang="zh-CN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4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59" name="组合 12"/>
          <p:cNvGrpSpPr/>
          <p:nvPr/>
        </p:nvGrpSpPr>
        <p:grpSpPr>
          <a:xfrm>
            <a:off x="1547664" y="2204864"/>
            <a:ext cx="3240360" cy="504056"/>
            <a:chOff x="2111899" y="432050"/>
            <a:chExt cx="2016227" cy="598650"/>
          </a:xfrm>
        </p:grpSpPr>
        <p:sp>
          <p:nvSpPr>
            <p:cNvPr id="60" name="圆角矩形 59"/>
            <p:cNvSpPr/>
            <p:nvPr/>
          </p:nvSpPr>
          <p:spPr>
            <a:xfrm>
              <a:off x="2111899" y="432050"/>
              <a:ext cx="2016227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圆角矩形 4"/>
            <p:cNvSpPr/>
            <p:nvPr/>
          </p:nvSpPr>
          <p:spPr>
            <a:xfrm>
              <a:off x="2129433" y="449584"/>
              <a:ext cx="1981159" cy="5635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静定结构内力计算（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12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65" name="组合 12"/>
          <p:cNvGrpSpPr/>
          <p:nvPr/>
        </p:nvGrpSpPr>
        <p:grpSpPr>
          <a:xfrm>
            <a:off x="4932039" y="2276872"/>
            <a:ext cx="2016225" cy="504056"/>
            <a:chOff x="2111899" y="432050"/>
            <a:chExt cx="1821109" cy="598650"/>
          </a:xfrm>
        </p:grpSpPr>
        <p:sp>
          <p:nvSpPr>
            <p:cNvPr id="66" name="圆角矩形 65"/>
            <p:cNvSpPr/>
            <p:nvPr/>
          </p:nvSpPr>
          <p:spPr>
            <a:xfrm>
              <a:off x="2111899" y="432050"/>
              <a:ext cx="1821108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圆角矩形 4"/>
            <p:cNvSpPr/>
            <p:nvPr/>
          </p:nvSpPr>
          <p:spPr>
            <a:xfrm>
              <a:off x="2129434" y="449584"/>
              <a:ext cx="1803574" cy="56358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 虚功原理（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2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69" name="组合 12"/>
          <p:cNvGrpSpPr/>
          <p:nvPr/>
        </p:nvGrpSpPr>
        <p:grpSpPr>
          <a:xfrm>
            <a:off x="2123727" y="2924944"/>
            <a:ext cx="2088232" cy="504056"/>
            <a:chOff x="2111899" y="432050"/>
            <a:chExt cx="2016227" cy="598650"/>
          </a:xfrm>
        </p:grpSpPr>
        <p:sp>
          <p:nvSpPr>
            <p:cNvPr id="70" name="圆角矩形 69"/>
            <p:cNvSpPr/>
            <p:nvPr/>
          </p:nvSpPr>
          <p:spPr>
            <a:xfrm>
              <a:off x="2111899" y="432050"/>
              <a:ext cx="2016227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圆角矩形 4"/>
            <p:cNvSpPr/>
            <p:nvPr/>
          </p:nvSpPr>
          <p:spPr>
            <a:xfrm>
              <a:off x="2129433" y="449584"/>
              <a:ext cx="1981159" cy="5635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图乘法（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2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82" name="组合 12"/>
          <p:cNvGrpSpPr/>
          <p:nvPr/>
        </p:nvGrpSpPr>
        <p:grpSpPr>
          <a:xfrm>
            <a:off x="4644008" y="3140968"/>
            <a:ext cx="2016224" cy="504056"/>
            <a:chOff x="2111899" y="432050"/>
            <a:chExt cx="2016227" cy="598650"/>
          </a:xfrm>
        </p:grpSpPr>
        <p:sp>
          <p:nvSpPr>
            <p:cNvPr id="83" name="圆角矩形 82"/>
            <p:cNvSpPr/>
            <p:nvPr/>
          </p:nvSpPr>
          <p:spPr>
            <a:xfrm>
              <a:off x="2111899" y="432050"/>
              <a:ext cx="2016227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圆角矩形 4"/>
            <p:cNvSpPr/>
            <p:nvPr/>
          </p:nvSpPr>
          <p:spPr>
            <a:xfrm>
              <a:off x="2129433" y="449584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位移计算（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4</a:t>
              </a:r>
              <a:r>
                <a:rPr lang="zh-CN" altLang="en-US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  <a:endParaRPr lang="zh-CN" altLang="en-US" sz="2000" b="1" kern="1200" smtClean="0"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</p:grpSp>
      <p:grpSp>
        <p:nvGrpSpPr>
          <p:cNvPr id="85" name="组合 12"/>
          <p:cNvGrpSpPr/>
          <p:nvPr/>
        </p:nvGrpSpPr>
        <p:grpSpPr>
          <a:xfrm>
            <a:off x="7236296" y="2420888"/>
            <a:ext cx="1692696" cy="504056"/>
            <a:chOff x="2111899" y="432050"/>
            <a:chExt cx="2016227" cy="598650"/>
          </a:xfrm>
        </p:grpSpPr>
        <p:sp>
          <p:nvSpPr>
            <p:cNvPr id="87" name="圆角矩形 86"/>
            <p:cNvSpPr/>
            <p:nvPr/>
          </p:nvSpPr>
          <p:spPr>
            <a:xfrm>
              <a:off x="2111899" y="432050"/>
              <a:ext cx="2016227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圆角矩形 4"/>
            <p:cNvSpPr/>
            <p:nvPr/>
          </p:nvSpPr>
          <p:spPr>
            <a:xfrm>
              <a:off x="2129433" y="449584"/>
              <a:ext cx="1981159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影响线（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4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92" name="组合 12"/>
          <p:cNvGrpSpPr/>
          <p:nvPr/>
        </p:nvGrpSpPr>
        <p:grpSpPr>
          <a:xfrm>
            <a:off x="6732240" y="3429000"/>
            <a:ext cx="2016224" cy="504056"/>
            <a:chOff x="2015368" y="432050"/>
            <a:chExt cx="2702874" cy="598650"/>
          </a:xfrm>
        </p:grpSpPr>
        <p:sp>
          <p:nvSpPr>
            <p:cNvPr id="93" name="圆角矩形 92"/>
            <p:cNvSpPr/>
            <p:nvPr/>
          </p:nvSpPr>
          <p:spPr>
            <a:xfrm>
              <a:off x="2111899" y="432050"/>
              <a:ext cx="2606343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圆角矩形 4"/>
            <p:cNvSpPr/>
            <p:nvPr/>
          </p:nvSpPr>
          <p:spPr>
            <a:xfrm>
              <a:off x="2015368" y="449584"/>
              <a:ext cx="2702873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互等定理（</a:t>
              </a:r>
              <a:r>
                <a:rPr lang="en-US" altLang="zh-CN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1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98" name="组合 12"/>
          <p:cNvGrpSpPr/>
          <p:nvPr/>
        </p:nvGrpSpPr>
        <p:grpSpPr>
          <a:xfrm>
            <a:off x="539552" y="3645024"/>
            <a:ext cx="2520280" cy="504056"/>
            <a:chOff x="2111899" y="432050"/>
            <a:chExt cx="2606343" cy="598650"/>
          </a:xfrm>
        </p:grpSpPr>
        <p:sp>
          <p:nvSpPr>
            <p:cNvPr id="99" name="圆角矩形 98"/>
            <p:cNvSpPr/>
            <p:nvPr/>
          </p:nvSpPr>
          <p:spPr>
            <a:xfrm>
              <a:off x="2111899" y="432050"/>
              <a:ext cx="2606343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圆角矩形 4"/>
            <p:cNvSpPr/>
            <p:nvPr/>
          </p:nvSpPr>
          <p:spPr>
            <a:xfrm>
              <a:off x="2129432" y="449584"/>
              <a:ext cx="2588807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静定结构小结（</a:t>
              </a:r>
              <a:r>
                <a:rPr lang="en-US" altLang="zh-CN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1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101" name="组合 12"/>
          <p:cNvGrpSpPr/>
          <p:nvPr/>
        </p:nvGrpSpPr>
        <p:grpSpPr>
          <a:xfrm>
            <a:off x="3131840" y="4437112"/>
            <a:ext cx="2520280" cy="504056"/>
            <a:chOff x="2111899" y="432050"/>
            <a:chExt cx="2606343" cy="598650"/>
          </a:xfrm>
        </p:grpSpPr>
        <p:sp>
          <p:nvSpPr>
            <p:cNvPr id="102" name="圆角矩形 101"/>
            <p:cNvSpPr/>
            <p:nvPr/>
          </p:nvSpPr>
          <p:spPr>
            <a:xfrm>
              <a:off x="2111899" y="432050"/>
              <a:ext cx="2606343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圆角矩形 4"/>
            <p:cNvSpPr/>
            <p:nvPr/>
          </p:nvSpPr>
          <p:spPr>
            <a:xfrm>
              <a:off x="2129432" y="449584"/>
              <a:ext cx="2588807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力法（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8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104" name="组合 12"/>
          <p:cNvGrpSpPr/>
          <p:nvPr/>
        </p:nvGrpSpPr>
        <p:grpSpPr>
          <a:xfrm>
            <a:off x="6084168" y="4653136"/>
            <a:ext cx="2520280" cy="504056"/>
            <a:chOff x="2111899" y="432050"/>
            <a:chExt cx="2606343" cy="598650"/>
          </a:xfrm>
        </p:grpSpPr>
        <p:sp>
          <p:nvSpPr>
            <p:cNvPr id="105" name="圆角矩形 104"/>
            <p:cNvSpPr/>
            <p:nvPr/>
          </p:nvSpPr>
          <p:spPr>
            <a:xfrm>
              <a:off x="2111899" y="432050"/>
              <a:ext cx="2606343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圆角矩形 4"/>
            <p:cNvSpPr/>
            <p:nvPr/>
          </p:nvSpPr>
          <p:spPr>
            <a:xfrm>
              <a:off x="2129432" y="449584"/>
              <a:ext cx="2588807" cy="5635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位移法（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10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107" name="组合 12"/>
          <p:cNvGrpSpPr/>
          <p:nvPr/>
        </p:nvGrpSpPr>
        <p:grpSpPr>
          <a:xfrm>
            <a:off x="5580112" y="5517232"/>
            <a:ext cx="2520280" cy="504056"/>
            <a:chOff x="2111899" y="432050"/>
            <a:chExt cx="2606343" cy="598650"/>
          </a:xfrm>
        </p:grpSpPr>
        <p:sp>
          <p:nvSpPr>
            <p:cNvPr id="108" name="圆角矩形 107"/>
            <p:cNvSpPr/>
            <p:nvPr/>
          </p:nvSpPr>
          <p:spPr>
            <a:xfrm>
              <a:off x="2111899" y="432050"/>
              <a:ext cx="2606343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圆角矩形 4"/>
            <p:cNvSpPr/>
            <p:nvPr/>
          </p:nvSpPr>
          <p:spPr>
            <a:xfrm>
              <a:off x="2129432" y="449584"/>
              <a:ext cx="2588807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渐近法（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6</a:t>
              </a: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）</a:t>
              </a:r>
            </a:p>
          </p:txBody>
        </p:sp>
      </p:grpSp>
      <p:grpSp>
        <p:nvGrpSpPr>
          <p:cNvPr id="111" name="组合 12"/>
          <p:cNvGrpSpPr/>
          <p:nvPr/>
        </p:nvGrpSpPr>
        <p:grpSpPr>
          <a:xfrm>
            <a:off x="1691680" y="5733256"/>
            <a:ext cx="3240360" cy="504056"/>
            <a:chOff x="2111899" y="432050"/>
            <a:chExt cx="2606343" cy="598650"/>
          </a:xfrm>
        </p:grpSpPr>
        <p:sp>
          <p:nvSpPr>
            <p:cNvPr id="112" name="圆角矩形 111"/>
            <p:cNvSpPr/>
            <p:nvPr/>
          </p:nvSpPr>
          <p:spPr>
            <a:xfrm>
              <a:off x="2111899" y="432050"/>
              <a:ext cx="2606343" cy="598650"/>
            </a:xfrm>
            <a:prstGeom prst="roundRect">
              <a:avLst>
                <a:gd name="adj" fmla="val 10000"/>
              </a:avLst>
            </a:prstGeom>
            <a:solidFill>
              <a:srgbClr val="336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圆角矩形 4"/>
            <p:cNvSpPr/>
            <p:nvPr/>
          </p:nvSpPr>
          <p:spPr>
            <a:xfrm>
              <a:off x="2129432" y="449584"/>
              <a:ext cx="2588807" cy="56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1200" smtClean="0">
                  <a:solidFill>
                    <a:schemeClr val="bg1"/>
                  </a:solidFill>
                  <a:latin typeface="+mj-ea"/>
                  <a:ea typeface="+mj-ea"/>
                  <a:cs typeface="+mj-cs"/>
                </a:rPr>
                <a:t>结构动力计算基础</a:t>
              </a:r>
              <a:r>
                <a:rPr lang="zh-CN" altLang="en-US" sz="2000" b="1" smtClean="0">
                  <a:solidFill>
                    <a:schemeClr val="bg1"/>
                  </a:solidFill>
                  <a:latin typeface="+mj-ea"/>
                </a:rPr>
                <a:t>（</a:t>
              </a:r>
              <a:r>
                <a:rPr lang="en-US" altLang="zh-CN" sz="2000" b="1" smtClean="0">
                  <a:solidFill>
                    <a:schemeClr val="bg1"/>
                  </a:solidFill>
                  <a:latin typeface="+mj-ea"/>
                </a:rPr>
                <a:t>8</a:t>
              </a:r>
              <a:r>
                <a:rPr lang="zh-CN" altLang="en-US" sz="2000" b="1" smtClean="0">
                  <a:solidFill>
                    <a:schemeClr val="bg1"/>
                  </a:solidFill>
                  <a:latin typeface="+mj-ea"/>
                </a:rPr>
                <a:t>）</a:t>
              </a:r>
              <a:endParaRPr lang="zh-CN" altLang="en-US" sz="2000" b="1" kern="1200" smtClean="0">
                <a:solidFill>
                  <a:schemeClr val="bg1"/>
                </a:solidFill>
                <a:latin typeface="+mj-ea"/>
                <a:ea typeface="+mj-ea"/>
                <a:cs typeface="+mj-cs"/>
              </a:endParaRPr>
            </a:p>
          </p:txBody>
        </p:sp>
      </p:grpSp>
      <p:cxnSp>
        <p:nvCxnSpPr>
          <p:cNvPr id="119" name="肘形连接符 118"/>
          <p:cNvCxnSpPr>
            <a:stCxn id="41" idx="3"/>
            <a:endCxn id="57" idx="1"/>
          </p:cNvCxnSpPr>
          <p:nvPr/>
        </p:nvCxnSpPr>
        <p:spPr bwMode="auto">
          <a:xfrm>
            <a:off x="3046681" y="1592796"/>
            <a:ext cx="517206" cy="144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肘形连接符 120"/>
          <p:cNvCxnSpPr>
            <a:stCxn id="57" idx="2"/>
            <a:endCxn id="61" idx="0"/>
          </p:cNvCxnSpPr>
          <p:nvPr/>
        </p:nvCxnSpPr>
        <p:spPr bwMode="auto">
          <a:xfrm rot="5400000">
            <a:off x="3844539" y="1312146"/>
            <a:ext cx="230787" cy="158417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形状 122"/>
          <p:cNvCxnSpPr>
            <a:stCxn id="68" idx="2"/>
            <a:endCxn id="70" idx="0"/>
          </p:cNvCxnSpPr>
          <p:nvPr/>
        </p:nvCxnSpPr>
        <p:spPr bwMode="auto">
          <a:xfrm rot="5400000">
            <a:off x="4479461" y="1454546"/>
            <a:ext cx="158780" cy="2782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直接连接符 127"/>
          <p:cNvCxnSpPr>
            <a:stCxn id="61" idx="2"/>
            <a:endCxn id="73" idx="0"/>
          </p:cNvCxnSpPr>
          <p:nvPr/>
        </p:nvCxnSpPr>
        <p:spPr bwMode="auto">
          <a:xfrm flipH="1">
            <a:off x="3167843" y="2694156"/>
            <a:ext cx="2" cy="2455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肘形连接符 131"/>
          <p:cNvCxnSpPr>
            <a:stCxn id="68" idx="3"/>
            <a:endCxn id="88" idx="1"/>
          </p:cNvCxnSpPr>
          <p:nvPr/>
        </p:nvCxnSpPr>
        <p:spPr bwMode="auto">
          <a:xfrm>
            <a:off x="6948264" y="2528900"/>
            <a:ext cx="302752" cy="144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肘形连接符 133"/>
          <p:cNvCxnSpPr>
            <a:stCxn id="66" idx="2"/>
            <a:endCxn id="84" idx="0"/>
          </p:cNvCxnSpPr>
          <p:nvPr/>
        </p:nvCxnSpPr>
        <p:spPr bwMode="auto">
          <a:xfrm rot="5400000">
            <a:off x="5608735" y="2824314"/>
            <a:ext cx="374803" cy="288031"/>
          </a:xfrm>
          <a:prstGeom prst="bentConnector3">
            <a:avLst>
              <a:gd name="adj1" fmla="val 5728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肘形连接符 135"/>
          <p:cNvCxnSpPr>
            <a:stCxn id="70" idx="3"/>
            <a:endCxn id="84" idx="1"/>
          </p:cNvCxnSpPr>
          <p:nvPr/>
        </p:nvCxnSpPr>
        <p:spPr bwMode="auto">
          <a:xfrm>
            <a:off x="4211959" y="3176972"/>
            <a:ext cx="449583" cy="21602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肘形连接符 137"/>
          <p:cNvCxnSpPr>
            <a:stCxn id="68" idx="2"/>
            <a:endCxn id="94" idx="0"/>
          </p:cNvCxnSpPr>
          <p:nvPr/>
        </p:nvCxnSpPr>
        <p:spPr bwMode="auto">
          <a:xfrm rot="16200000" flipH="1">
            <a:off x="6506306" y="2209716"/>
            <a:ext cx="677599" cy="1790493"/>
          </a:xfrm>
          <a:prstGeom prst="bentConnector3">
            <a:avLst>
              <a:gd name="adj1" fmla="val 338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肘形连接符 152"/>
          <p:cNvCxnSpPr>
            <a:stCxn id="73" idx="2"/>
            <a:endCxn id="102" idx="0"/>
          </p:cNvCxnSpPr>
          <p:nvPr/>
        </p:nvCxnSpPr>
        <p:spPr bwMode="auto">
          <a:xfrm rot="16200000" flipH="1">
            <a:off x="3268473" y="3313605"/>
            <a:ext cx="1022876" cy="12241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肘形连接符 156"/>
          <p:cNvCxnSpPr>
            <a:stCxn id="83" idx="2"/>
            <a:endCxn id="103" idx="0"/>
          </p:cNvCxnSpPr>
          <p:nvPr/>
        </p:nvCxnSpPr>
        <p:spPr bwMode="auto">
          <a:xfrm rot="5400000">
            <a:off x="4622863" y="3422617"/>
            <a:ext cx="806851" cy="1251664"/>
          </a:xfrm>
          <a:prstGeom prst="bentConnector3">
            <a:avLst>
              <a:gd name="adj1" fmla="val 3477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肘形连接符 161"/>
          <p:cNvCxnSpPr>
            <a:stCxn id="106" idx="2"/>
            <a:endCxn id="108" idx="0"/>
          </p:cNvCxnSpPr>
          <p:nvPr/>
        </p:nvCxnSpPr>
        <p:spPr bwMode="auto">
          <a:xfrm rot="5400000">
            <a:off x="6909116" y="5073564"/>
            <a:ext cx="374804" cy="512532"/>
          </a:xfrm>
          <a:prstGeom prst="bentConnector3">
            <a:avLst>
              <a:gd name="adj1" fmla="val 3907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肘形连接符 163"/>
          <p:cNvCxnSpPr>
            <a:stCxn id="105" idx="2"/>
            <a:endCxn id="112" idx="0"/>
          </p:cNvCxnSpPr>
          <p:nvPr/>
        </p:nvCxnSpPr>
        <p:spPr bwMode="auto">
          <a:xfrm rot="5400000">
            <a:off x="5040052" y="3429000"/>
            <a:ext cx="576064" cy="4032448"/>
          </a:xfrm>
          <a:prstGeom prst="bentConnector3">
            <a:avLst>
              <a:gd name="adj1" fmla="val 2394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9" name="肘形连接符 178"/>
          <p:cNvCxnSpPr>
            <a:stCxn id="102" idx="1"/>
            <a:endCxn id="112" idx="0"/>
          </p:cNvCxnSpPr>
          <p:nvPr/>
        </p:nvCxnSpPr>
        <p:spPr bwMode="auto">
          <a:xfrm rot="10800000" flipH="1" flipV="1">
            <a:off x="3131840" y="4689140"/>
            <a:ext cx="180020" cy="1044116"/>
          </a:xfrm>
          <a:prstGeom prst="bentConnector4">
            <a:avLst>
              <a:gd name="adj1" fmla="val -126986"/>
              <a:gd name="adj2" fmla="val 58148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" name="TextBox 183"/>
          <p:cNvSpPr txBox="1"/>
          <p:nvPr/>
        </p:nvSpPr>
        <p:spPr>
          <a:xfrm>
            <a:off x="683568" y="2132856"/>
            <a:ext cx="432048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/>
              <a:t>静定结构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83568" y="4581128"/>
            <a:ext cx="432048" cy="16312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smtClean="0"/>
              <a:t>超静定结构</a:t>
            </a:r>
          </a:p>
        </p:txBody>
      </p:sp>
      <p:cxnSp>
        <p:nvCxnSpPr>
          <p:cNvPr id="187" name="直接连接符 186"/>
          <p:cNvCxnSpPr/>
          <p:nvPr/>
        </p:nvCxnSpPr>
        <p:spPr bwMode="auto">
          <a:xfrm>
            <a:off x="323528" y="4262032"/>
            <a:ext cx="86409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下箭头 194"/>
          <p:cNvSpPr/>
          <p:nvPr/>
        </p:nvSpPr>
        <p:spPr bwMode="auto">
          <a:xfrm>
            <a:off x="179512" y="1556792"/>
            <a:ext cx="216024" cy="4968552"/>
          </a:xfrm>
          <a:prstGeom prst="downArrow">
            <a:avLst/>
          </a:prstGeom>
          <a:solidFill>
            <a:srgbClr val="0070C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25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2336"/>
          </a:xfrm>
        </p:spPr>
        <p:txBody>
          <a:bodyPr/>
          <a:lstStyle/>
          <a:p>
            <a:r>
              <a:rPr lang="zh-CN" altLang="en-US" smtClean="0"/>
              <a:t>第一章 绪论</a:t>
            </a:r>
            <a:endParaRPr lang="zh-CN" altLang="en-US" sz="3600" dirty="0"/>
          </a:p>
        </p:txBody>
      </p:sp>
      <p:pic>
        <p:nvPicPr>
          <p:cNvPr id="161794" name="Picture 2" descr="https://pic2.zhimg.com/80/v2-140672ed998f4e28e68fd379fed34085_hd.jpg"/>
          <p:cNvPicPr>
            <a:picLocks noChangeAspect="1" noChangeArrowheads="1"/>
          </p:cNvPicPr>
          <p:nvPr/>
        </p:nvPicPr>
        <p:blipFill>
          <a:blip r:embed="rId3" cstate="print"/>
          <a:srcRect b="12665"/>
          <a:stretch>
            <a:fillRect/>
          </a:stretch>
        </p:blipFill>
        <p:spPr bwMode="auto">
          <a:xfrm>
            <a:off x="611560" y="1412776"/>
            <a:ext cx="3816424" cy="249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https://pic4.zhimg.com/80/v2-5a5718d8c7d04329ce6f48884ea66e67_hd.jpg"/>
          <p:cNvPicPr>
            <a:picLocks noChangeAspect="1" noChangeArrowheads="1"/>
          </p:cNvPicPr>
          <p:nvPr/>
        </p:nvPicPr>
        <p:blipFill>
          <a:blip r:embed="rId4" cstate="print"/>
          <a:srcRect b="13492"/>
          <a:stretch>
            <a:fillRect/>
          </a:stretch>
        </p:blipFill>
        <p:spPr bwMode="auto">
          <a:xfrm>
            <a:off x="4760728" y="1410619"/>
            <a:ext cx="4032448" cy="2495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1" name="组合 10"/>
          <p:cNvGrpSpPr/>
          <p:nvPr/>
        </p:nvGrpSpPr>
        <p:grpSpPr>
          <a:xfrm>
            <a:off x="4774376" y="4149080"/>
            <a:ext cx="4032448" cy="2318104"/>
            <a:chOff x="4774376" y="4149080"/>
            <a:chExt cx="4032448" cy="2318104"/>
          </a:xfrm>
        </p:grpSpPr>
        <p:pic>
          <p:nvPicPr>
            <p:cNvPr id="7" name="Picture 2" descr="https://ss0.bdstatic.com/94oJfD_bAAcT8t7mm9GUKT-xh_/timg?image&amp;quality=100&amp;size=b4000_4000&amp;sec=1537324240&amp;di=858d9780c677f9971f96cd12333dd802&amp;src=http://www.zhxww.net/dqpd/upfile/20080926113320-0.jpg"/>
            <p:cNvPicPr>
              <a:picLocks noChangeAspect="1" noChangeArrowheads="1"/>
            </p:cNvPicPr>
            <p:nvPr/>
          </p:nvPicPr>
          <p:blipFill>
            <a:blip r:embed="rId5" cstate="print"/>
            <a:srcRect l="5021"/>
            <a:stretch>
              <a:fillRect/>
            </a:stretch>
          </p:blipFill>
          <p:spPr bwMode="auto">
            <a:xfrm>
              <a:off x="4774376" y="4149080"/>
              <a:ext cx="4032448" cy="2318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74376" y="4149080"/>
              <a:ext cx="2095445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000000"/>
                  </a:solidFill>
                </a:rPr>
                <a:t>福斯桥 </a:t>
              </a:r>
              <a:r>
                <a:rPr lang="en-US" altLang="zh-CN" b="1" smtClean="0">
                  <a:solidFill>
                    <a:srgbClr val="000000"/>
                  </a:solidFill>
                </a:rPr>
                <a:t>(1890 —   )</a:t>
              </a:r>
              <a:endParaRPr lang="zh-CN" altLang="en-US" sz="2000" b="1" smtClean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1560" y="4149080"/>
            <a:ext cx="3816424" cy="2304256"/>
            <a:chOff x="611560" y="4149080"/>
            <a:chExt cx="3816424" cy="2304256"/>
          </a:xfrm>
        </p:grpSpPr>
        <p:pic>
          <p:nvPicPr>
            <p:cNvPr id="8" name="Picture 6" descr="https://timgsa.baidu.com/timg?image&amp;quality=80&amp;size=b9999_10000&amp;sec=1537334753869&amp;di=00c1bda7c3bb91ed4b5a95cbc46665ef&amp;imgtype=0&amp;src=http%3A%2F%2Fmmbiz.qpic.cn%2Fmmbiz_jpg%2Fur8ldomcUpqoRZZ9W3ThmVXibKB2PriaaZEiad8AGDgDLKRLocUDkcKDEnwicPORpVIiaaGOXdAnte3U6mUaDeRsZfg%2F640%3Fwx_fmt%3Djpeg"/>
            <p:cNvPicPr>
              <a:picLocks noChangeAspect="1" noChangeArrowheads="1"/>
            </p:cNvPicPr>
            <p:nvPr/>
          </p:nvPicPr>
          <p:blipFill>
            <a:blip r:embed="rId6" cstate="print"/>
            <a:srcRect l="18260" t="18379" r="24502" b="16682"/>
            <a:stretch>
              <a:fillRect/>
            </a:stretch>
          </p:blipFill>
          <p:spPr bwMode="auto">
            <a:xfrm>
              <a:off x="611560" y="4149080"/>
              <a:ext cx="3816424" cy="2304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11560" y="4149080"/>
              <a:ext cx="2710999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000000"/>
                  </a:solidFill>
                </a:rPr>
                <a:t>莫兰迪桥 </a:t>
              </a:r>
              <a:r>
                <a:rPr lang="en-US" altLang="zh-CN" b="1" smtClean="0">
                  <a:solidFill>
                    <a:srgbClr val="000000"/>
                  </a:solidFill>
                </a:rPr>
                <a:t>(1967 — 2018)</a:t>
              </a:r>
              <a:endParaRPr lang="zh-CN" altLang="en-US" sz="2000" b="1" smtClean="0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268413"/>
            <a:ext cx="6191919" cy="5040312"/>
          </a:xfrm>
        </p:spPr>
        <p:txBody>
          <a:bodyPr/>
          <a:lstStyle/>
          <a:p>
            <a:pPr>
              <a:buNone/>
            </a:pPr>
            <a:r>
              <a:rPr lang="en-US" altLang="zh-CN" smtClean="0">
                <a:solidFill>
                  <a:schemeClr val="tx1"/>
                </a:solidFill>
              </a:rPr>
              <a:t>	</a:t>
            </a:r>
            <a:r>
              <a:rPr lang="zh-CN" altLang="en-US" smtClean="0">
                <a:solidFill>
                  <a:schemeClr val="tx1"/>
                </a:solidFill>
              </a:rPr>
              <a:t>“</a:t>
            </a:r>
            <a:r>
              <a:rPr lang="en-US" altLang="zh-CN" smtClean="0">
                <a:solidFill>
                  <a:schemeClr val="tx1"/>
                </a:solidFill>
              </a:rPr>
              <a:t> </a:t>
            </a:r>
            <a:r>
              <a:rPr lang="zh-CN" altLang="en-US" smtClean="0">
                <a:solidFill>
                  <a:schemeClr val="tx1"/>
                </a:solidFill>
              </a:rPr>
              <a:t>结构力学” </a:t>
            </a:r>
            <a:r>
              <a:rPr lang="en-US" altLang="zh-CN" smtClean="0">
                <a:solidFill>
                  <a:schemeClr val="tx1"/>
                </a:solidFill>
              </a:rPr>
              <a:t>=</a:t>
            </a:r>
            <a:r>
              <a:rPr lang="zh-CN" altLang="en-US" smtClean="0">
                <a:solidFill>
                  <a:schemeClr val="tx1"/>
                </a:solidFill>
              </a:rPr>
              <a:t>“</a:t>
            </a:r>
            <a:r>
              <a:rPr lang="en-US" altLang="zh-CN" smtClean="0">
                <a:solidFill>
                  <a:schemeClr val="tx1"/>
                </a:solidFill>
              </a:rPr>
              <a:t> </a:t>
            </a:r>
            <a:r>
              <a:rPr lang="zh-CN" altLang="en-US" smtClean="0">
                <a:solidFill>
                  <a:schemeClr val="tx1"/>
                </a:solidFill>
              </a:rPr>
              <a:t>结构” </a:t>
            </a:r>
            <a:r>
              <a:rPr lang="en-US" altLang="zh-CN" smtClean="0">
                <a:solidFill>
                  <a:schemeClr val="tx1"/>
                </a:solidFill>
              </a:rPr>
              <a:t>+ </a:t>
            </a:r>
            <a:r>
              <a:rPr lang="zh-CN" altLang="en-US" smtClean="0">
                <a:solidFill>
                  <a:schemeClr val="tx1"/>
                </a:solidFill>
              </a:rPr>
              <a:t>“力学”</a:t>
            </a:r>
            <a:endParaRPr lang="en-US" altLang="zh-CN" smtClean="0"/>
          </a:p>
          <a:p>
            <a:pPr>
              <a:buClrTx/>
            </a:pPr>
            <a:r>
              <a:rPr lang="zh-CN" altLang="en-US" smtClean="0"/>
              <a:t>回顾：什么是力学？</a:t>
            </a:r>
            <a:endParaRPr lang="en-US" altLang="zh-CN" smtClean="0"/>
          </a:p>
          <a:p>
            <a:pPr>
              <a:lnSpc>
                <a:spcPct val="130000"/>
              </a:lnSpc>
              <a:buClrTx/>
              <a:buNone/>
            </a:pPr>
            <a:r>
              <a:rPr lang="zh-CN" altLang="en-US" sz="2000" smtClean="0">
                <a:solidFill>
                  <a:schemeClr val="tx1"/>
                </a:solidFill>
              </a:rPr>
              <a:t>      力学</a:t>
            </a:r>
            <a:r>
              <a:rPr lang="en-US" altLang="zh-CN" sz="2000" smtClean="0">
                <a:solidFill>
                  <a:schemeClr val="tx1"/>
                </a:solidFill>
              </a:rPr>
              <a:t>:  </a:t>
            </a:r>
            <a:r>
              <a:rPr lang="zh-CN" altLang="en-US" sz="2000" smtClean="0">
                <a:solidFill>
                  <a:schemeClr val="tx1"/>
                </a:solidFill>
              </a:rPr>
              <a:t>研究物体受力和运动、变形的规律</a:t>
            </a:r>
            <a:endParaRPr lang="en-US" altLang="zh-CN" sz="200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ClrTx/>
              <a:buNone/>
            </a:pPr>
            <a:r>
              <a:rPr lang="en-US" altLang="zh-CN" sz="2000" smtClean="0">
                <a:solidFill>
                  <a:schemeClr val="tx1"/>
                </a:solidFill>
              </a:rPr>
              <a:t>      </a:t>
            </a:r>
            <a:r>
              <a:rPr lang="zh-CN" altLang="en-US" sz="2000" smtClean="0">
                <a:solidFill>
                  <a:schemeClr val="tx1"/>
                </a:solidFill>
              </a:rPr>
              <a:t>理论力学：研究刚体受力和</a:t>
            </a:r>
            <a:r>
              <a:rPr lang="zh-CN" altLang="en-US" sz="2000" smtClean="0">
                <a:solidFill>
                  <a:srgbClr val="0070C0"/>
                </a:solidFill>
              </a:rPr>
              <a:t>运动</a:t>
            </a:r>
            <a:r>
              <a:rPr lang="zh-CN" altLang="en-US" sz="2000" smtClean="0">
                <a:solidFill>
                  <a:schemeClr val="tx1"/>
                </a:solidFill>
              </a:rPr>
              <a:t>规律</a:t>
            </a:r>
            <a:endParaRPr lang="en-US" altLang="zh-CN" sz="2800" smtClean="0">
              <a:solidFill>
                <a:schemeClr val="tx1"/>
              </a:solidFill>
            </a:endParaRPr>
          </a:p>
          <a:p>
            <a:pPr marL="1706563" indent="-1706563">
              <a:lnSpc>
                <a:spcPct val="130000"/>
              </a:lnSpc>
              <a:buClrTx/>
              <a:buNone/>
              <a:tabLst>
                <a:tab pos="1798638" algn="l"/>
                <a:tab pos="2514600" algn="l"/>
              </a:tabLst>
            </a:pPr>
            <a:r>
              <a:rPr lang="en-US" altLang="zh-CN" sz="2000" smtClean="0">
                <a:solidFill>
                  <a:schemeClr val="tx1"/>
                </a:solidFill>
              </a:rPr>
              <a:t>      </a:t>
            </a:r>
            <a:r>
              <a:rPr lang="zh-CN" altLang="en-US" sz="2000" smtClean="0">
                <a:solidFill>
                  <a:schemeClr val="tx1"/>
                </a:solidFill>
              </a:rPr>
              <a:t>材料力学：棒状材料受力和</a:t>
            </a:r>
            <a:r>
              <a:rPr lang="zh-CN" altLang="en-US" sz="2000" smtClean="0">
                <a:solidFill>
                  <a:srgbClr val="0070C0"/>
                </a:solidFill>
              </a:rPr>
              <a:t>变形</a:t>
            </a:r>
            <a:r>
              <a:rPr lang="zh-CN" altLang="en-US" sz="2000" smtClean="0">
                <a:solidFill>
                  <a:schemeClr val="tx1"/>
                </a:solidFill>
              </a:rPr>
              <a:t>规律</a:t>
            </a:r>
            <a:endParaRPr lang="en-US" altLang="zh-CN" sz="200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2800" smtClean="0">
                <a:solidFill>
                  <a:schemeClr val="tx1"/>
                </a:solidFill>
              </a:rPr>
              <a:t>       </a:t>
            </a:r>
            <a:r>
              <a:rPr lang="en-US" altLang="zh-CN" sz="2000" smtClean="0">
                <a:solidFill>
                  <a:schemeClr val="tx1"/>
                </a:solidFill>
              </a:rPr>
              <a:t>   ……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sz="2000" smtClean="0">
                <a:solidFill>
                  <a:schemeClr val="tx1"/>
                </a:solidFill>
              </a:rPr>
              <a:t>      </a:t>
            </a:r>
            <a:r>
              <a:rPr lang="zh-CN" altLang="en-US" sz="2000" smtClean="0">
                <a:solidFill>
                  <a:schemeClr val="tx1"/>
                </a:solidFill>
              </a:rPr>
              <a:t>结构力学：？ 受力及</a:t>
            </a:r>
            <a:r>
              <a:rPr lang="zh-CN" altLang="en-US" sz="2000" smtClean="0"/>
              <a:t>变形、运动</a:t>
            </a:r>
            <a:r>
              <a:rPr lang="zh-CN" altLang="en-US" sz="2000" smtClean="0">
                <a:solidFill>
                  <a:schemeClr val="tx1"/>
                </a:solidFill>
              </a:rPr>
              <a:t>规律</a:t>
            </a:r>
            <a:endParaRPr lang="en-US" altLang="zh-CN" sz="200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zh-CN" altLang="en-US" smtClean="0"/>
              <a:t>什么是结构？</a:t>
            </a:r>
            <a:endParaRPr lang="en-US" altLang="zh-CN" smtClean="0"/>
          </a:p>
          <a:p>
            <a:pPr>
              <a:buClrTx/>
              <a:buNone/>
            </a:pPr>
            <a:endParaRPr lang="en-US" altLang="zh-CN" sz="2000" smtClean="0">
              <a:solidFill>
                <a:schemeClr val="tx1"/>
              </a:solidFill>
            </a:endParaRPr>
          </a:p>
        </p:txBody>
      </p:sp>
      <p:sp>
        <p:nvSpPr>
          <p:cNvPr id="157700" name="AutoShape 4" descr="data:image/jpeg;base64,/9j/4AAQSkZJRgABAQAAAQABAAD/2wBDAAgGBgcGBQgHBwcJCQgKDBQNDAsLDBkSEw8UHRofHh0aHBwgJC4nICIsIxwcKDcpLDAxNDQ0Hyc5PTgyPC4zNDL/2wBDAQkJCQwLDBgNDRgyIRwhMjIyMjIyMjIyMjIyMjIyMjIyMjIyMjIyMjIyMjIyMjIyMjIyMjIyMjIyMjIyMjIyMjL/wAARCAFrAe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pM0tABRRSZoAWiijvQAUUUUAFFFFABRRRQAUUUUAFFFFABRRRQAUUUUAFFFFABRRRQAUUUUAFFFFABRRRQAUUUUAFFFFABRRRQAUUUUAFFFFABRRRQAUUUUAFFFFABRRRQAUUUUAFFFFABRRRQAUUUUAFFFFABRRRQAUUUUAcp8RNbvvDvgq+1PTnRLqLaVLrkDLAHI+hrjtH8ZeIrPxNotnqGt6PrFrqRYSLYAeZb4UtubBwAO+fQ12PxE0K+8SeCr7StOSNrmfaFEjbV4YE5P0FTaT4N0XS7HFrpdpa3Utv5UssMYDZKgNg49c/WgChD8TPD8uoJbhrlbeSY28d80JFtJIDjaJOh56VWsvGslpf+KG1TzJLbT79La2jt4S7tuUEKAOScn8K55PBPiuXQLTwbPb6eujW9yGbUFlzI8SsWACY4Y8AnPrVzVvCPilv+EifTGSJr7VYrpAlz5ZmhVQGUsBlSSOtAG8vxN0H+ydR1CYXcH9nOqXcEkJEsRboSvp71mzfEC3u9d0Sa01F7PTblZ2khuLNg0yxruLBj91cEHOOa5ZPhr4iGj+KLZNPtLf+1TBJBELwyBCpG5SzAk+uT64Fdd4o8Ianqni/w/f2MNr9ksbWeGUSthQWXCjaByvYgdqANHRfiJpOuXttBbW+oJHdg/ZriW2ZYpSCQQG5HY9cV2FePeG/AXiTS/E2n3MFpDo9pDIWuxa37SxTjGMLEwO3JyevFew0AFFFFABRRRQAUUUUAFFFFABRRRQAUUUUAFFFFADWztO0gHHBNcDpHj64PhjxDeazDHFf6JLLHLGgID4GUIB5G7IH416BXkPjDwTrWofECNdNhP8AYertA+qMDgKYmJIPOckAcgdcCgDp7T4habYaTpp8SXkNtqdxAs80USMyxKx+UtgHaMEDnvWnqnjnw5o9zDb3upxpJLGJhtUsBGejEgEAH1Neb+JvB2uW/i7XbiCx1O/sdWiRIxZToiqAACkm4EheMgj1NMlt5vDGv6hbQ2tteGfQ47Z4Xu1BtWRDksWwSp9QOfSgD0ibx74ch02yvzqAe3vS32fy0Z2kCkgkKBnAIPOK2NK1ay1rT4r/AE64S4tZQdki5AOOD1APWvFtEs/EE/gDwithaXs2nGG4W5GnMkcwYyttwzDKqRnJBGa9B+Fmk6hofg1dP1O0ktriKeT5ZGDZBbIII69aAO3ooooAKKKKACiiigAooooAKKKKACiiigAooooAKKKKACiiigAooooAKKKKACiiigAooooAKKKKACiiigAooooAKKKKAMzX9Yh0DQb3VbgZjtojIVzgsR0A9ycCs7/hL9O07RdPvfEF1a6ZPdxK4heXOCRnA4BOM8nHFZXxagkn+Hl8Y0LiJ45ZAOoRXBY/gAawtaiksfG9t4iudJuNU0e40kW9ukMXmmKQ84I7BhgZ96APQ01/SZLq1tk1C3ae7QyW6K4JlUdx6ion8U6Elr9qfVrRYPONuZGlAXzB1XJ7j0rzW4sdRsPE3g7XT4amtrSC2lgktLNRIbdmJ2ggY6g9fXNZEfhvU9S8LaRBeaJcKZPEz3FzbyJnbEz5JPtg4zSA9Y/4TfwwIopDrdkFlVWjzKMuGYqCB1OSCKsxeKdCl1g6RHqtq2oDObcSAtx2+vtXCxeEYm+MUs7aOo0y30tVtZDEPKjk3Z4HQEZ9PWuQ0TwvrEF9Y6TqUOrPcwan9pZobWIJgNkSmY/MQRnIzn2pgexS+NPDUd0tq+t2SztMYBH5o3eYDgqR2OfWqdj470q/8b3fhiGQfabaPcXLDDtnlVHcgcmvMdS8KX8vgvxft0SV76fWTLARFl2QMCGU9cdefeun0KyudK+L+pXFzpU4hv7OFYblIsoGUDcWP8JJ/lQB6lRSDpS0AFFFFABRRRQAUUUUAFFFFABRRRQAUUUUAFc/Z+KLS71jVbML5dvphRJ7qRgsYkYZ25J6gEZ+tdBXz/dI8fws8fRTq/2sawfO3HkgyIV5/wB0igD3aC/tLqR4re6hmkjxvWOQMV+oFYmoaL4T8R6l/pttpt9fRABgSrSADsQDnHseK8s0+2W912D/AIQ6yuLOVNCmjvT5JjzMQAoJIGW3YOcmo9KtbSZ/B9voGmXNt4itrpW1KZomUqo/1vmMRhs4OBz1FAHq3hvxHp9/YX5hgSws9MuXs8uyqnyYBI7AZNdBb3MN1Cs1vMk0TDKvGwYH6EV4LqVjero8xa1mFkniaeS8WSF2jMZA2MyggsoPXHHrXd/CyzW3g1ma3nd7Se5DQxi2aCFCAcmNWJO0kg8ccUAdw2q2CXgs2vbYXR6QmVQ/TP3c56c1QsPFekalreoaRbXSNdWO0TAsMZIJOPXGOfTNeIaratp3ii9mtLc6jctqAlNle2brc7twwY5V/hAAPJxjIxW5Lb2WmeJfHW7QzJf3FoktrEsTDzMoTKA68jJIzggnFAHsUGq6fdLI1vfW0yxDMhjlVgo98Hin29/aXbMltdwzsoBYRyBiAehODx0rwHw/FIddvHtbdVgn0GWNltLGSCIygEhPmGWYAjk9TxXpnwp8OWejeCtPuo7NoL+8t1e7Z8h2bnAIPTGTgds0AdDY+IFuZ9Qju7c2SWk4hWWaRQsuRkEc5HXocVpW97a3m/7NcxTeW21xHIG2n0OOh9q8I8T2F1c6Z4tVLS5cy+IoWULGxLIAoJGBkjrz0rtPCmkLo3xY1yGys3tdPk06BgFQiNpO5B6E+vegD0yiiigAooooAKKKKACiiigAooooAKKKKACiiigAooooAKKKKACiiigAooooAKKKKACiiigAooooAgu4ILm0lguUR4JFKyKwBBUjBBqDTbW10+wisbQ/ubdRGoL7ioHQE5zXJ/F53j+GuqPG7o42EMjEEHcOhFef2dykWtqfAt1PPM2hyvfIXZwJwp2Ft3R92PyoA92Esbsyq6Fl6gEEj6isfw/4msvEVteXFqrxx2tzJbOZOMshwSPavH9CuNKSTwg3h28uZfEclwBqiCRixjOTL5oJIGDjHpWVPPdQ+HQEkVNMfxNdC/MjMsWMjaHZeQuc5x+NAH0erK6hlIIPQg9aYZYvMEe9N/ZcjP5V518Ji/2XV/KvYbjTvtINukBlaOI4+ZUaQAsufTIHSvPtRvbTTfEdzcSXFvq0x1Qt5Ylmt9QQlhhQvAKDsAMEc0Ae8WutaffapeadbXCy3Nlt89R0QsMgE+uOcVeSaGQEpIjBepDA4+teHbtD0TxT4/upoJ2vREkkNtHcMsrxtErSEEHjk8nqBkCs3wzfKniDVEsZ7RLKfQJmEdlNI6FlU43F+TIM8ketAHt+s+IbHRTZ/amby7m4W38xMFY2YfLuOeATgZ9SK2B0rwuTQbPTfgLLqKSTvf30MEzSzSs5aUMNgAJIGCcDGPeva9OMh0y0Mv8ArDCm/PrgZ/WgC1RRRQAUUUUAFFFFABRRRQAUUUUAFFFFABXBa9pXhO71y70K9u3jv9fRDJbQvjcYvmD4AwDxjJ64rva8e1PQbDQ/jX4ZltVlae9+0zzSSuWZjtbAGegHOAOKAPR7vVdI8NxafaXd0kLXDLb26uctI2AB7n3NXNQv7LSLC4v72WOC2hXfLI+AAOmTXgvi7UNTn8RWusav4e1f7TFq8SWeUHlLCpOEQZ5diMkkDp1rt/idqttqfhKNYpObW+tZNRtyRugjLAkSAe2OPagDrtN8a+HtY0q61C21GIW1rn7Q0oMZjHqwOCAR09aTRvGvh7WrO7u7DUIjDZjM5cFDGvJDEEDggEg14/42kt7+/wDF91ooSSxjsbJbh4cFGIkBbpwTtxn2Bq14qns7258WT6O0M1uNAtlle3wVB8wHBwMZ2jOPSgD1jw/4v0HxTJONJvEnlgxuUqVbB6EA8kHselXNe1zTPDemSanqsyw28ZClyMkknAAA65rzjw/Na33xd0+bR5IXs4dBRbkwYKgkkqD78jjrgik+J+oDVvFek+Hk0y61a2tAby/tbZQWIIKqDkjjkkj6UAeiaj4i0nSfDp125nVdOCK/mquchiACAOuciszRviP4Y12/SxtL8rcyDMcc0bRmT/d3AZ/CvKbjWZbj4F67ot5HLBeaTOkBhn4dYzIChI9gQPqK2/F+p6RrGi+E7PRbi2utaS8tigt2BeNQvzk46DjBz3pAeraXrFjrC3DWUu820zQSqQQVdeoIPTg5Hsa0cDNef+GiIPiv4ttrf/j3eK3ncA8CUggnHqcfpXoNMAooooAKKKKACiiigAooooAKKK53XPGWkaE0cc8sk9zKD5VvbRmWSQjPQKDjpjJxzQB0VFciNW8U6vor3Gl6NHp9w0oEQ1R+TGRncVTJBzxg1FZ6T44lvbafUfElnHArhprW1swAwHVQzEnB9aAOx3euKZJPFCheSREUdWZgAPzrj5/h8l7czS33iLXLhJC22IXJjVFJyVG0A44HvxUN78K9Bv7C0sJ7jU2tbYuwQ3jkuWxksScnpx6c0AdRN4i0W3x52rWScE83Cj+tY918R/CFpEztr9g5AJCJMCSQM4HPXt9aw7b4H+BrZ939mzS4OQJbhmH5ZrRPwo8EiB4l0C1BZSobBLDOeQSevP6UAUtK+NPgzU4gz6ibN84MdypBHvkZGPxrX/4WP4W27l1IuuMhkhdgfoQMGqfh74U+EfDyoYdMS5nXnzrr94xP0IwPyrtIoo4YljijVEUYVVAAH0AoA5g/EPw4tlHdm6m8mR2jU/ZpM5ABORjI4I602D4jeG7q7htoruYySnapNtIBn3JHFdZgelLigDkpPiT4RhmMU2t28bgkEOCOQcHqKtv468MRQ2s02uWUSXS74TJKFLrkjIz2yCK2JdOsrhw81nbyMO7xAn9RUMmiaVKV8zTbN9q7V3QKcD06cUAR2/iDR7rP2fVLKXAJOydTgDkng9BVuG+trkE29xDMB18tw2PyNZB8F+GTcPcf2JYiWRWR2EQGVYYI49RxWYfhf4TU5ttOazJIJNpM8Wcdjg9D3oFqdkDmlrip/h+fOllsvE2u2byMWbZchxzjIAYHA4H5U2TQPGdjFGmm+K0uUjX7t/aKzSN6F1wce/WgZ29Fcems+KdG0h7nXNHjv5UYcaS247cckqxBJz2ANW9B8caF4hl+z2l55d4PvWlwhilBxk/KwBIHqMjg0AXPE3h638UaDcaTdTSwwzYJeIgMMEEYyD6VdstNtrCFUgiRXChWkCAM+BjJIHJq5RQBWisLSCZp4rWFJWzukSMBm+pAyaQ2Fp5Lwm1h8qRizp5Y2sTySR0Jq1RQBDBbw20QigiSKMdERQoH4Co206ya5Fy1pAZxyJPLG7P1xmrVQXNzDaW8lxcSpFFGpZ3c4CgdyT2oAhMFhNdyHyrZ7kLtkO1S+0joe+COx4pyabZRLtjs7dBgqAsSjg9R06HvXl2k+KdE0L4l+NbjUtTggjkNu0e5smQCJfugcnqOBmultfFeu+IobhtB0J7eHZ/o95qR8tJGz2QfNgjkHFAG7rPhuy1u2s7ScslpbTpP5EYAVyvKqRjoDg4FbGQoxkAflXFQ6F41uriGTUfFUUUSusjwWVmFBI6ruOSV6/WluPhrp1/dNPf6prNx+9aRIzeMqoGOSoC4yO3PagDpbzWtM06BZ73ULaCJs7WklABx1xk89KyLX4heFb25Nva61bTyBGkwjZ+UAkn8ADVq38IaBBDZwrpVu6WW7yPNXfs3fexnPXvV+LRtMt2LQ6daRkjBKQqMj04FAHJD4v8Ag15DHDqEs7DkiG3d+PwFQSfGHw8rAR2mrSknA2WT/n0rt7bTLCzcva2VvC5GMxxBTj6gVcoA8h174329rpNzNpuhaobiMqEe6tikWcjIY5yOM/jirfhr4wT6/ESfB2sbwRk2qeamD3yQuB+dek3tja6jZvZ3kCT28mA8bjKtg5GR+AqaONIY1jjVVRQAqgYAHsKAOV1PxrcadqEtqvhXXboRnAmt7cMjcZ4OeadY+NJ7yC7lbwvrlv8AZ4vMCzW4DSnONqgE5NdZijFAHC/8LGn2B/8AhDPEu045+yDv/wACq/fePdM02ws7y9tdSgiug2A1o5ZCvUMAMg+nrXVYHpRgUAclp3xG8O6pdLbQT3KyPnHm2siDgE5JIwBxU9n8QvCV9L5UGv2Bfngyhehx3xXSsqspVgCCOQe9ZN14W0C9haG40axdG6gwKP6UAX4b22ukR4LiKVXUMpRwcg9xg9Peo5dNsbi/gvpbWF7qAERTMoLID1APUZrndQ+HHhy/jjQWs1qYohFG1pO0RRBkgDB6ZJ4qO08GalpMcw0vxTqQ/deXbx3ZWdIjkHOCMngY5PegDqL3T7PUFiF3bRTiGQSx+Yudrjow9xWBpmn6NceIvEgRDPcStEl7HKg8vGz5QBjnIzknJrGvNd8aeFYGn1ezsdYsUzme0cQzADnJRjg8Z4U54ri9F+K2naf4l1u7js7udNYuoDZl1Man5QpBZuBgk+xxQB7JY6BpGmWMljZabbQWsmd8SRAK2euRjn8aTTvD+kaTayWun6bbW0EpJkjjiADk+oxzWkh3IrYxkZxTqAM3S9B0nRVlGmafb2gmbc/kxhdx9TipYtMsYNQmv4rSJLudQss6qAzgdAT1PartFAGVceHtHu5bqS4021le6VVnLxAmUKcgNkc4pun+GtE0icz6dpVnbSkYLxRBWx9QM1r0YoA57w94bGiXmq301wLq91G5M0kmzbtUABUAyeAB+ZNdDRRQAUUUUAFFFFABRRRQAUUUUAcd8QNTmsNO0+3jvWsYb++S1nu1OGiRsnIPQEkAZPTNbuk6HpujWUdrp9rHFFHkr3OTySSeST1JqPxPokXiHw5f6XMoYTxMqE/wtj5SD2IODXB+Fh4j1HRv7S0bWhHeQk293pd8nmRJLGNpCkEMoOAc8jBoA9T7UtcfB4l1/T9Pnn17w1N5kLqi/wBmuJ/NyCSyrkEAYAOec9qktfiH4euLxrOSee0uVBJju7aSLjBOckAdB60AdZRWHZ+L/Dt9Gr22tWMgPTEyg/kTWst1A5+WaNjjPDA8ev096AJqKTcCBjvRn2oAWikzRn0oAWikyKMigBaKTNBIHWgBaK5/V/Gvh7Qp44NQ1S3jnlZUSINuYkkAcDJAye9TXPizw/Zx+ZcazYxp0yZh1/OgDaorirv4r+C7TA/tuOd2ztjt43kYn/gIOPxqTSfH9v4hs7+bR9J1Kd7VC0aywmJZyDjCMePzwfagSOwJH5Vy3jJfDun6TNrGsW1nvtR5kMsq4fzByoBGG5PYHvWYbj4h60dkVnp+gQMAfMmk+0TDI6AA7Qc+9Ynivw1p+r+LtH0e4luL7UriVbq5kkkJW3hjGSVXOFDEYwQc59qBnofh68vdQ8P2N5qNulvdzwrJJEhyFJGcA/Q1q01UCKFUAADAAp1ABRRRQA18lTtxntnpXk/jFfiRN4b1EXcWgxaeLdjOIXYsYwCWxuGASOB6HGK9aqhqulWWtWEljqEImtZCC8ZJAbBzzjrQB8zWt/4buta8KTeFNNQa28p+0Q6hOXQEZChmIAPABBA4GBX0P4am8TSfaB4jtNPt9u3yTZyMwIIOQQRxjivFr3w1odt8Q9Vn1FUbTpdQWxLxL5TWTGNWjdSvA5yvI569a9OsPDfizQr23+w+JTqWmg/vYNRQFwMHG1wM9cdfegDuwQRkUteff8Jf4y07C6r4HmmVWxLPYXKSKRzyqE7jx2NaVx8QtJ0+2tZ9VtdS09bhN6iazdioyRhtoODx09xQB19Fc1Y+PPDOowTTW2qxbIIzLL5iNGVUdSQwBxTj488KizW7Ov6eIWIAbzhyT7daALfiTX7Twzok+q3odoYioKoMklmCgD8SK04ZVmgjlUYDqGGfcZrx34peNtP1nRpPD+k7tQa4SO68+0/eqiJIC24DkYC56HOa7fw5440W/wDD1tezXttZxMTHF586hnVeAxGeM4JweRQLU7Ciq0V9azojw3MTq/KlXBB+nrU+4cdORkUDHUVCLiFjhZUJxnAYHio21CzQgNdwKT0BkAz+tAFqisjU/E2i6LbNcajqdrbxqocl5BnB6EAcnPbHWuU0v4z+DNTa53agbRISAGuV2iTryoGTjjuBQB6FRXAn4xeCmb9zqU04BIZorSVguPX5aqj4txXdqZdK8La/eEttjxa7VYg8jdk4455FAHo5OOppDyvB5PSuCHivxveQhbTwM0EzDIe7vIwi845AOenPFaeiQeL77Tb6PxDPZWM0wK25sMs0IPUknIJ9KAOS+IHhDVtU0e9Gq+MbSPT1YzxR3FoqlCOgDAg9Djj1rhbPU9S+LVjpnhW20tNMg05le7uICMKgBCkIcEc9eT616lf+C/DPh7TZtb1o3Gqy2iGXztQmMh3AcbVJCgngAYrN+Fukarpmt61c6rCxn1COG7abytiozAkxDPPyjHsOlAHQ+E/CeueH7syah4rvNVgKbRBNGAoPYg5JGMV2VFFABRRRQAUUUUAFFFFABRRRQAUUUUAFFFFABRRVDVtUs9E0y41G/mWK2gXe7n09B6nPA+tAF4kAZJ4FecXN83hTx/Lcw/vtL12FnSGAA7ryNegOcZZRjrycCs+OHxT8UFMs002geGmyI40GLi5HTJJ6KR2/nWh4x0Lw5ofgD+zobiDT3sSLiwaSbDLMp3DBOTyRg4HQmgDkPGF58VvFGE0/RbjStODhgsUoEpAPViCCfXAxUmqf8Jj4d8QaJYJ4oOvandyfv9PltlCCI8FmwCQAM5JNaU3xI1jX9LjXS4I9HtXiUXGr6ifLVWI+YRKeXOQcdelTeE1lsjPJ4X0y51i8nb/SNc1UmFXOAcAEBiB6AY96A1O6uvBfhq/tjDdaDpxDY3bbdVOfYgA9feuW8Q+HPh3pAD6jOLORYhEqw3TiQqBjAUEk/lWwfCmtatk6/wCI7jy+v2bTR9nQHORluWOOnUZrZ0zwtoujlmstOgSRslpWXc7EnPLHJP50AeYfYLGWC4g0Kx8a3sc20LJ9qaFAAcgq0hBx+FaFtpXiix0tnhstciRTvZDrSySnpnAZCDxnjIr1Ysqg5IAAya4fVddu/FF7PoHhs5gX93f6mDhYAeCkf95yM8jgd6BFez0e+8U2SaxpfjPWbS2uiWWICM+UQcFcEHkEEHmryeEdei0u4tR411J5pnQrcSRRlowCchQABzkZznpXLaV4l0HwF4x1DQYrmZdBESPvKtIltP8AxLkA4BGGOehJ9a9SsNSstStVubG6iuYW6SRMGB/EUk03ZMpppXZyeneD/EFnqMFzceONTu4IpA728kUYEgH8JIGcH2pkvgrxBNPJIPHurxB2LBEiiwoJ4AyCeBx+FdznPelpiOVl8L6nNbWcTeKtURoIyskkYRTOSchm44I6cVmXHwxtr15JbzxDr08zgfMbxlAI7gDA/Su9ooA8fvv2fvD9zJHJHqeoI4bc7OwcuM9CTyO/NdZZfCnwVZqm3QreVkIIeYs5yMdicdvSu05ooAzLXw9otlKstrpNjDIowHjt1UgemQK0FRUGFUAewp+aSgBGIVSxOAASTXIeDpoNdutS8Smxhiknne1hnXJaWCM7QSD0JIbp2Aq54xvY10yLSftEkFxq8hs4ZI1DFCwJJIPYAHNa2jabFo+jWemwEmK1iWJSR1wMZoAv0UUUAFFFFABRRRQBy+t+C9K1PSNatorWKO41Mb5JSOTKq4RvYjA6Y707wNq82seF7ZrsFb+1JtbxCRkSx/K2cdMkZHsRXTV535beFPiormVl03xGpG05IW6QcAem5c9u3WgD0PApGjRxhlDD3GadRQBVl0+znDCW0gcMpRg0YOVPUHPUe1ZN14L8MXaFZtB04gqVO23VeCOegFdBWfq+t6boNoLvVLyK1tywTzJDgbj0FAHiPirwnP4R8RwzabcR6da63drYC2s4QdsJAG7JOd+ecAgZx1xXYaB8IPD0eipba3o1pNdxsyefG75kUH5WIzgMR1A4zR4p1Dw543vNFh03xBp73FjerdtGWJ3xqCWxx1AGfwr0SwvrXUrGG8spkmtpV3RyIchh6igDjT8IfCagGKC8hKj5DFdyKVPqOeDWrqngnTNXs7G2uJ79Fso/LjeG7eNmGAPmIPJ4Byec102RVG31fT7vUbrT4LuKS7tMefCpy0eRkZ+oIoA5ay+FfhiwninjjvDKmcs13IS+QQQeeQc9KWL4T+DIyd2kLKScgyTOcfTmu2yPWjNArHHX3wt8G36qJ9FjJVQgbzHyABgDJPQCo/D3wt8LeHJLo22npOtwQSt0qyhMZ6ZHvXbdaKBlK10rT7KMpa2NtApOSIolUE/gKtqiqMKoA9AKdRQAYxSYA7UtMdwkbMeQozxQBxvjG1sfE2p6Z4ak1ERTLMt9Na7C3nRIcFTjgAkjrXZgADAxXFeCLC4vNT1fxTqNvNBdX8vk28cy7Wjt4+FGOoycnnnmu3oAKKKKACiiigAooooAKKKKACiiigAooooAKKKKACuS+IPhO48Y6AlhbX/2SSOZZlLLuSQryAw9M810d9fWum2kl1eTxwW8Yy8kjYAFcn/b2u+J8Dw7a/YtPZiP7TvIzl1HBMcZIJz2JwOOhoA5PVrLxlp9lGfEPjy0023yEWKwth5smOAqjGSenAFM0nwJdahOl5b2Lx7gM6lrpNxcsAAMpESVX1BOSMdK9D0bwhpmk3DXrK97qT8yXt2d8pPfB6KPYACuhxxQI8x0jw/ZaH4/NjrKtqcl3b+dYXl6dxVlIEkaqflU5IYBRnBNemKqhQFAAxwAMVzfjYT2+gvq1lbwTXumn7TF5ibiAPvgY5BK5HFTz+MdCtNJttRm1CJYblFeFQdzyA4wFUZJPI4AoA3yeM1i674o0rw7HH9unPnSnENvGC8sp9FUcmsL+0vFXiZMaba/2Hp7H/j7u1DTuvqkeflPu35VjXmteEfAV3KbXzNV8QzcMWcyzEk4+d8YQe3HHapbSV2ykm3ZI1Li21nxRG9xrkh0TQFG5rQSATSqOvmuDhVPJwDnGMmuX1fx3C1udB8GQJa6fGpjkvkXaoHQiIdyefmPTrzWDruq6v4snDa1Oi2inK6fbkiMHjBY5yxB/D2qIbUXAAVQOmMAV4+LzNJclHVnp4fAu96mhDbWkNrb+RGpZSSWLnJYnkkk9SfU1FZ/bNK1eCHwzLcW+q3Lfu4Lc5jkOeTIpyNoycnAIBOKt6bbah4ivvsWhQCYggS3bg+TED3J7n2Fev8Ag/wTp/hO2do2a5v5wDcXcn3pCOwHYDsBU4DDVnP2s3ZFYyvSUfZxVytYeLbqw1CDSPFVqlleTYWG7jbNvcN6AnlW9j+FdiCCOKo6npVjrGnzWV/bpPbSjDI4yD3B9iD0PauUtL288D3kOm6lI9xoMriOzvmOWtieBHKe47BvwPrXuHkndUUgOR1paACiiigAoorE8V65H4c8NXupuCzRRkRoBks54UAepJFAGJa2w1/4hyav9pimsdJhNtbpFKG2zsf3hYDoQABz712o6Cuc8EaGvh/wtaWrAG5kXz7lu7SvyxPfqcfhXSUAFFFFABRRRQAUUUUAFcv460J9a8Ou1qANRsmF3Zv3EqcgfiAQfY11FIelAGJ4R1+PxN4as9URQryLiVB/BIOGX8CDW5Xn+izN4Y+Id/4fl2rY6tuv7HsFk4EiD6kZx716BQAVUvtPs9St/JvrWC5iB3BJow65HQ4IxVumb13bdwyRnGe1AHkPgDTNP/4QbxHeCxthcw3d8kcwhUOq8gAEDIGOMVm+DLvV9DtfATJrM81jqvmwyWTooSNQCRggZznvmvXbDw7pem6dc2FpaLFa3TvJMgJO5n+8c9eahi8JaJBFpccdiqrpZY2Y3H90T1xzzn3oA8tvfGGtw+BtSu01eQXcXiFrZGJXcIhJgKBjpiq3lahP498fT2WuS6bJbQxXAEQUGRhEpGSR93g5HvXpNx8OvCF5fXF1LpED3E0gkkIYj5sg5wDgHI64qTUfh34V1W8uLy80mKS4uCplk3MC20AAHB6YAoA841DxhrWr6HYz22oanFqS6T9sktbGONUBGcSyO38JIztA5GR3q/p+t+JPEx8H2ya3JYjUtPnluniiUsxQgZGQcE/413up+A/DOrzW0t7pMMjW0YijxlQEGMKQCMgY6VYsPCWh6ZJYPaWKRNYJJHbYYny1c5YDnuSaAMH4U63qGteFpzqVy1zPa3ktsJmADOqngnHfBru6zNG0HTPD9tLb6ZarbxSytM6gnlj1PNadABRRRQAVxvxA1O9j0y20XSnaPVNXlFvBIrAGJerv+ChunNdlXHaVeW/iLxxqUxsonXRSLWG653iRhmQDnGAMDI560AdPY25tLKC3aV5TFGqGRzlmIGMk+p61aoAxRQAUUUUAFFFFABRRRQAUUUUAFFFFABRRRQAVieIPENv4fslkeKS4uZm8u3toRl5n64A/UnsK2681vNesNC+I2oT6za3txeG3T7CbWBpljgPDAAAkMWBye4IHSgDXsvC95rF3HqniqVbiVTvg05CTbwdCMg/fYep4B6V2KgKu0AADoBXF/wDCwhcq403w1r13IpA2G0MQ9+WIAxTjP441aQpHa6folsWx5kjmebaR1CjCg59SaAOxZ1RSzMAAMkmuU1H4g6LaXBtrJptWvAP+PfT08457ZYcDpjk1iaromgWEYm8Z+LLm+xgmG4uBFExB4xEmCfpzWdP8SdP061+x+DtA3qoIEkkYt4VOeccZb14H41nOpGGsnYqEJSfuq50vl+MPEKgytb6DYSdY1xNcleDgkjap6g9a4nStT8F/Dq/u9HgguNV1W3OYZAqyPtOSEVs4ULjknHJ6Vj6lq3iDX8/2xqz+SwwbW0zFF7gkHLDp1Nc9d6Ymn3ljdafAiLG5SYDgsjDkk98HmuGWZU3JwhudkcBU5eaWx1es+LvEniXakky6Tp55a3tWJlcejPxgY7D86yra0gtECQRKvYkDJOO5PUn3NNnv4IGCbmlmY/LDCpd2+ijJ710Wi/D/AMQ6+yzX7NotgRkpgNPID6jovGfcHtXm8uKxr10R282Hwq01Zz1zdiCSOGOKW4uZSRFBCu6Rzz0Hp6k8Cuq8P/DDU9aAufFEjWloSCun27YZhnpIw7ewNeieH/CGjeGYiNOtFWVhh7iT5pH+rHmugr1MLl9Ojq1dnBiMZOrotEVNP02z0qyjtLG3jt7eNQqxxrgACrdHQVh+IfFWk+GbXztQuQsjcRwJ80kp9FUcn69K720tWcdm3oa800VvA800ixxoCzO5wAO+TXjHjfxi/i5p9E0pjHo6ttuLtSM3B/upwflBwSe+KzvEHiHVvGUxW/VrLSRnbYI53Sc8GQjr67RwPeqkaJFGscaqiqMAKAAB6AV4+MzJR9ylqz1MLgW/eqbHpHw08S3Opac+jam5bULBQBL0E8R4Vh78YPuK9AzXz1p2onw/4p0zXdxEMb/Z7oZIBifjJ9lJBr6CjkSWNXRgysAQRyCK7sHiPbUlJ7nHiaPsqjitiSiiius5wri9XvL7VfHunaHZkx2dmgvNQdkBWQHIRAT1yQScdMV1t1cx2dpNdTMEihRpHYngADJP6VzPgVXvtNn8Q3FsILvVpTMQGLfuh8sY56DaAePWgDrBn0paKKACiiigAooooAKKKKACiiigDiPiVpDz6HFrdmdmoaLILyFhgFlH31/EZrqNI1O21jSbXUbORXguIldSpyMEZx+FWp4Y54nilUNG6lWB7g8EVwHw/d/D+t6x4MnUpHaSG608k53W7knGe+CcfjQB6GeleVrrVx/wlXjnXh87aJai1tY3Y7AQCzEgdckDn2I716pkYrzXWPDWpwax4vFjZtPb63pu6NlYALOoKlSCerAgg+xoAq6f8QPEEE/hy91q2sRputoVRLbd5kLBSQSTwQcdB0z7U0+PfE0ejReLpLaxPh2W4Ef2ZNxuFjLFQ5PTOR096veDPh1HZWWh32rT3r3NjB+7sZ5A0dvIwIbAAyeDwMnFXR8L9L88RNfXzaStwbldLMg8kSEk56Z25J4zQBzM/it/CV9421BEE00mqwW0IkJCKWQYJwM4HJwOtdH4F8ZX+u6je6ZqAt53t0WaO+tI3WGRScFcMAQwPXqO9X774e6RqH9rGeS5zqVxHcsVcAxSIAFZDjg8Drmr/h/w2dEmuLiXVb7ULifAZ7lhhQBgAKAAOOpxk0AcJ4n+I2t6R4surAtp+m2sDKIBqEcgF4OCxWRcheoHPrzVm31XxFP8V7p0vbL+zV0mO5ELOSnlknJDDgNuBy3TAFbuufD2DW7i7ZtZ1GC2vcC5tg6vGwHZdwJXPsakb4eacNXivra7ureMWQsJbZGBSSEAgKcjI6nkGgDmPDvxG1a88W2Om3kunXltqCylGsUfbAyc7S7AB+vJHTGe9bngDxD4n8TedqGpW9lDpYaSKExE+Y7q5Ukg8AYBH1FO034ZWOmahpt0uralMdMytnFIyFI4yMFMBRnjjJOeBXReHNAt/DOkLp1pJLJEsjyZkIJyzFiOAO5NAGzRSZ5paAMXxTrdv4e8PXeo3LSBEXaoixvZjwAueMkkYzUXhHQIfDnh+CyiMzs2ZZZJ8eY7scktjvk4/CsrxFaz+IvFml6ZDLbPp+nyC7v4/MBfcB+6Ur1wSSeeDj2rtKACiiigAooooAKKKKACiiigAooooAKKKKACiiigBK80+J2q/wBh6jomo6WYzrwlaOJHGVeEj5w/OQBgEEd69KOMZJ6V4BrWqjxB4y1XU9uYYX+x2zcEFE6kEdctk5+g7VzYqv7Gm59TbD0va1FE2JPiP4yZsxw6KgxjBEh59aybzxB4s1SN0vPEMsUbAgx2USxYJPZsE4/GqrusYLO6qAMksQBj15qo+qW3nrBAXu52GVjtUMrH8Fz+teEsbjKukT1/q2Gp6yCLS7ON1kMImmUk+dMS7knqcnPJq2zqilnYKo6knAH4mr1j4R8Y6yQsWlLpkLcefev8y+p2Dk+2TXZaT8INKgdJ9bvLjV5xglJMJDkf7A/qTWkMtr1tazInjqNNWpq55rBfm/lEGk2txqU5bbstkJCn3Y4A/P1rrtP+F2v6rGRrd7Bp9uww0FofMkI5yCxGBnPYGvWrKwtNOtlt7O2it4VACpGgUAfQVZ7V6dHL6NLW12cFbG1aml7I88+GOlaTpNte6StpBHrOnTNBcykAyyqSWRyepBUj2yK9EwK5XxBqUfhzXNNvxYwmHUJxZ3d0Fw6Z/wBXkjqM5HPTNb+oanZaVaPdX93DbQIMtJK4UAfjXdscha6VU1DUrPS7N7u/uYre3QZaSRsAV5zrXxZEzPb+FrMXpBKm9nJWAe4xy2PQY+tcLeC71i5W61u8kv51Ysoc4jjJx91Ogxjrya48RjqVBWbuzqoYOpV6WR2HiD4o31+z2vhSBUi6HUrlflPqY16n2JH4Vxq27PeSX15cS3l/J9+5mOSeegHRR7ACpx7YA9AMUGvAxOYVa+myPXoYOFLXdh1ooorgOsjuIVuLWWB/uyKVPHY8V678NtVbVvA9g8v+utgbWXIx80Z25/EAGvJhxyK7f4QBbYa9aLKSouVmWMn7gZecD3INe3k9T3nA8vMoXipnqNFFIxxjmvoDxzkvGstterYeGpmuFbV5vLzARkIuGbcCQdpAKnHPNdPbWsNnbRW1vGI4YlCRovAUAYGK5LRLKXVPHGra9fWskX2TFjY+YCPkGS7gf7RIAI6gV2lABRRRQAUUUUAFFFFABRRRQAUUUUAFef8AxCSfR77SPF9mit/ZspjvAM5a3cgMTjrggHnpzXoFUtU06DVdMubC5QPDcRtG4IyMEYoA57x1q0Vl4P8A7QS8u4Ymmg2y2RXeQzqAAW4wc8+2aytW+JTaZfatZ2+hXd4ukRxy3UwkUKI2GSRk5J68d8E1haXp154i8D3vgaS7SPVdGvY0dpRkPEkgdGGPVQBk9xW/c+A7ye68XyfaoQNbtY4IeDlCqkEtx3JHT0oA62O8fVfD63mmOiyXVuJIGkBKqWXIJA9Cea8w0vxDr/hvxPqljqutSamtrpsl3dLNEIwJRggQnALLg844GK9GsdFng8HwaK928UyWn2c3FucMp243KT0I6jNcjY+Addv9Tt5PFOsQ31tYwS29t5UZEkokBBaQnqQOMDg/zAMLQtf8T2Nz4b1bUNZa9g1+OZ5rRo1CxFYy67MDI4GD655o0DxF4hhufDWv32tSXNt4huJYpLFogEhC7tu0jkH5QM+5rZ8P/DjV7S+02PWNVhuNM0eOVLGOJCGfeCpMmeOASMCjQ/hzq9nqelwahqdvPomjSyy2MaRESsXJwHJ4wMnp7UAYGneJfElv/YPiu81p5rPV9RNq+nGMCOJGYqu0gZyDg5PWuj+MWs32jaTo72WpXNgs18sU8tuMtsIOcDuR1xUWnfDbVLbUdMsrrU7efw7pd213awGI+azEkhWOcEAnIPtW58QvCmo+KbTTBpl1b29xY3YuQ06llJAIAwPc0AcL4U8X3MXihrez1/UdWsVsZ7m4i1K38p1KAFdhIBOeQQOBitTSNJ8Y+KNAh8Uw+KZ7XUbgGW1swALZEycKwwc5HUkZzWlZ+Bde1PxJaar4q1OzuI7ON1igtISgbeMNuJ5Ix2qo3w68Tw2LeHrHxQIfDjsRt8n9/HGSSUDZxjnANIDYk1jVNI+IWi2OoXCvBq9kyNEhysc8eCWXIBwQ2Pwrtp5Vggkmc4SNSzH2Aya4G50Zrr4keHbaCKU2Og2UjNNICQWcKqru7thSav8Ajy+vJH0nw9pty0F5qlyFeRCN0cK/NIwB9hj8aYEfw8tJZ7bUfEl0mLnWblplyuCsIOI155AwM49zXcVHEgjjVBztAGfXHFSUAFFFFABRRRQAUUUUAFFFFABRRRQAUUUUAFFFFAFLVJ/sukXlwM5igd/yUn+leV+G/hNpt/oNhqL6rqsL3cInkijmAXcwycDHHJ7GvS/EyNJ4V1hFGWaymAHqShqDwhJHL4O0d4kKIbOPap6gbRUyipKzQ1Jxd0zCtPhN4QtyWm0+S8cgAtdTvJnHsTj9K6rT9F03SY9mn2NvbL/0yjC/yFXhSk0KKWyBtvdgKKqXepWdhGZLy7gt0AJJlkCjH4muL1P4s6FA5g0lZdXuBzi3GIwPUyHjH0zSlOMVdsIxcnojv+/SsPXPFuh+HI92qajDA5GVjzl29go5NeSat4x8Xa+MG9TRrfcSIbT5pMdgznv9ABWLBp9tBI0m0yTMctLMS7k+5OTXn18zo09I6s7aWAqT1lodN4q+IUvivTZ9K0rSGjtZVwbq/BU5B4KKOcg8gnHSuRjWXWpBc61fyapeQN5beYxKIR2C4A/EitP1/pWWkEtnrjzJt+y3a/vM9nUcHPbI7V5s8fUrxlG9ux6EMHTpNO1zSVVRQqqFUdABgD8KWiivKbvudy2CiiipAKKKKACun+E88n/CZ+IbfdmL7NbvjH8XzDOfpXM967L4TW6Pq/iC8XYxBhgJHLAhSSM+nNetlCftn6HBmP8ACPVa5nx1rE+jeF7h7HnUbgi2s1HJaVzgY+nJ/CulJwK5E39zq3xFbTljhbTtKt1mlcoGP2h/ugH+EhcnHUg19MeEbfh7TH0fw/Y6fLM08kEKo8jnJZgOTk++a1KB0ooAKKKKACiiigAooooAKKKKACiiigAooqC6u4LK2kubqZIYI1LPJIwCqB3JoA4TxTIvhTxxpPiUfJZ3xGnX4A4ySTG5+hOCfTAruLu+tdPtHuryeOCCNdzSOwCge5NcjLqWj/E7w7rOl6fJK0S/u1uvLITeOVZGPBwQOlc1pvg+w+IujRXOv6pqDXNmPsdxapPtjjkj+UttIyC2AefWgDUX44eCibjzL6ZBFMYlIhLGQY+8oGTt9zg+1dnoHiPSvE2mrfaTdpcwE4JGQVPoQeQa8jis/C/gW+vNK8IWz6/r96oRbdwsyW5GfmZgMLjkkZycCvRvAnhU+F9Fdbl1k1G7kM95IoAUyHsoAAAAwBQB1lFFFABRRRQAUUUUAN+6CTjHWuL8N3Fn4q8TX/iEWGBYs2n2d2XJEigkuQvQfMSM9e1bfinVINK0C4lnuGgMo8iJ0QuwkbhcKOScnOPapPDejpoHh6y0yNt/2eIKz7cF26kkepJJoA1xxRRRQAUUUUAFFFFABRRRQAUUUUAFFFFABRRRQAUUUUAV72Lz7GeL/npGy/mMV434c+K7aNoFtptz4fv53tFMAkg2kMUYryCQQcDoa9rrwbxHpyaN461i1UFVuXW9jG7OQ4wxx2wwP5iuXF1nRp88Vc6MNSjVnyyZs3fxZ1+Y7NP8NxQZPEt3cggD3Vec1iXPijxjqquLzW/siE8R2EYTA7gsRk1U60leDUzWvNWWh68MBSi+5SfS7WeUy3fm3khYtvupDIQfbJ4q4qqiBVUKoGAAMAClorhnWqVPibZ1Qpwh8KDiiiisiwxmqOr2putNkVSwljxLGQMncvI/PGPxq9QaunNwkpLoTOPNFor2F19tsILkAjzFBII6HoR+YNWKzop5YNcltZH/ANHlQPACMBSMAqP0P41o1daHLK62eqFTd467oKKKKwLCiiigBenJPArv/g5bbfC95esDuvL+VwxGCyghQfpwa811Gc22nTyhtrhCEPqx4A+pJAFe4+C9Lk0fwbpVjMB5sVuu/C7fmPJyPXJOfWvfyeDtKZ5OZzWkTU1PULbStMub+7k8u3t4zJI3cADt7+lZPhDSbax0prxDNJcai5upppxiRy3Khh2wuBgccVT8Vpb6/f2Phc3iIZmW6uYChJlgRgSARwMsAOeozXWIixoEUBVUYAHYV7p5I+iiigAooooAKKKKACiiigAooooAKKKKAEJx3rw7VvFGleJfHGo2vivVYrDQ9FmMcdgzEG7kBwWcAcrjt7/WvcSM1jXXhPQL68N5daPZTXJIYyvCpYkdycc0AcWPil4ftoU07wjpF5qrICkcVlbFY1IHGSQBjpyMmuYfR9cv/EkcPie8i8O2mu3Bk+xWLEvcOqgEM44UkEd+SeBnp7ZbWdtZpstraGFP7saBR+QFc/490ltW8LXDW8W6/tD9ps2HDLInIweoyARx60AX9A8L6P4ZshbaTZJAnJLdXYnnJY8n8TW1WN4Z1uLxF4dstViUoLiMMyE8o3QqfcGtmgAooooAKKKKACiiqWqajbaTplzf3cixwW8ZkdmIA4HqfWgDmNX0m+13x9pZlBGjaWhuSQ4/eXB4UEA5GASeRjmuzFcb8NrGVPDraxdO73msSm9lL5yob7q4PTAwK7OgAooooAKKKKACiiigAooooAKKKKACiiigAooooAKKKKAErzL4taW0Vna+IreIs1m3lXRAzmBjyT7A4P516bUF3aw3tpNa3CCSGVCjqwyCCMEVFSCnFxl1KhNwkpI+fwQyhlOQQCD6g9KKk1HSZfDGtyaHcM7IMyWczknzYiTgZ9VGAfwPeo6+OxFF0ajgz6WjVVSCkgooornNQooooAKKKKAKOrArYtcxxq89uDJHu7EdSPwzVq3nS5top42ykihlPTgipGAZSrAEEYIIyCKzNJjjsfM0zzw7RkyIu0qQhPAyeuD6V1K06TXVfkZO8Z36M06KKK5TUKDRSjrwBTSuBLolgNa8c6JpjRs8CSG8nx2WMErnPUFsAivf8cf0ryj4Q6ebq81jxA3MTOLO2JGTtXliD6EnGPaus+IGo3lp4eSz02VotQ1KdLO3kUElCx5bI6YAJ/CvsMFS9lRjE+cxVTnqtjPCNpdXeta5r9/C0ctxcG2tkkXDJBGcDB9GOT+VdjVSwtRY6fbWnmvL5MSx+ZIcs2ABkn1OM1brrOYKKKKACiiigAooooAKKKKACiiigAooooAKKKKACkIyKWigDgfDq/8ACNePdV8PvIq2eoA6jYp2Uk4lUemCM498131cL8SNNnGn2viWwYrf6FJ9qUDrJGMeYh+q5479K63StRh1bSrXULc5iuYlkXPoRmgC7RRUck8UWPMlRM9NzAUASUVClzBI21Jo2PoGBqagArj/ABTqYn1zSPC8UUUzag5kulkTeFt1BLEj1JAAJ9665iACT0Fch4VhtNZ1e+8WRy3MpuR9lhW4jCGKNGIIXB5Utk5NAjrY41iRURQqKAFAGAAKkoooGFFFFABRRRQAUUUUAFFFFABRRRQAUUUUAFFFFABRRRQAUGiigDnPF3hW08WaR9lmYxXEZ329wn3o39fceo9K8XkivtO1GbS9XhWG/hORg/LKp6Op7g+nUHg19FEZrnfFXhKx8U2CxT5huoTut7pAN8Tf4HuOhrjxeEjiIeZ04bEyoy8jxrH50UmqWmoeGL8WOvRCPcxEN4gxDMO2D/C2OxpTXy9ehOjLlmj36VaNWN4sKKKK5zQKKKKBhWdfosN7a6gxc+UDEVVc5Ddz7AjNaNNljWWF4mztdSpwcHBBB/ma2oz5ZepE1eI4EEAgggjgg5BorN0ITx6YILhWWSF2jAYYJUHg56HjuK0vpRVhyTcb3CEuaNwqrqdybTTZ5QAWCkKD3Y8AfiTVqpdH05te8Z6VpShWhjb7ZcggEeXGRgHPYkgVrg6Tq1oxM8RU9nTbPZfB2ix+HvCem6aispihUyBjk7yMtn8SazbWXT/EvjWe4+xu40JjDFdGQhTKw+cBehwMDPqSK39Z1S10bSpr29uBbwoAvmkE7SxCrwOTyRVHwjof9gaDFatMs80jvPNMqFfMdyWLYycdQPwr7BaI+ZZv0UUUwCiiigAooooAKKKKACiiigAooooAKKKKACiiigBKKK5jxL4sj0iRNPsY1vNXn/1VuGwEHd5D/Co9e54FNK5MpKKu9jV1fVNO0qwkm1O6hgtipUmU4DZHIA6k+w5ryDR/HN/oNje6RZx21tptpKZLW91INHi2cnbtjA3MQc8ccYzWhqxt9KdNV8QXMWo6xO3l2omBWFGJGFjGCFA9Tz71wXjDUJdbnsRrVnbWd3BdGH7Pb3IaQxtw3mHkIAcYJ65PHFaOHKrtnFTxUq0rQj7vcmufHniLVLi5ln1xJ7E/JGkU4tAwBwSQASAcccg1U1a+lmsYb250iwvooiAQbiadtp6kEtxjuRVePV/E9ppNzElnpsNobhrSWSS1jCNIMAAEDB4wckde9WtPuvB1xDFDrZv9I1NUK3AgJjilIyNwC8cjHYd652p8yUZJHXKUVFynBtLszpfDXhuPVbyW/XQodI0qSIGzkgmZbhweQ5ZWOMjsemelTahoPjLw7JNdeH/EWoXNmTva2kkDyKB6bgQ3HbjP1rovCQ8PWmnjTNBvoriOICQhZvMbDcgn/DtXQ9D0r0Y0YyhZ7nzVXMq9PEOUb27M8/l8b/EG28N3X9paPE8U0REV2rLHNGpGCxTPLAEnA5Br0fwX4l8Papo1nZ6PeqxghVPIlykowB1U8nr1GR71yc1tH4h8T3MVwjGz06ExAEEB5ZByQemQvAPUbq5rVPh9qGnW8dzo9/PczW5HloSI51UcAJIORj0PBGa5qtCcVeKuj1sNmVOfu1naTPfeKWvIvA/xRc3Q0bxK7LKrCNLt12EN02yj+Fs8A9D2r1sHI46VgmmemOoooqgCiiigAooooAKKKKACiiigAooooAKKKKACiiigAooooAKKKKAKOo6ZZatZSWl/ax3Nu4w0ci5B4/Q15frnwvvdM3XHhaYzxHrYXcpOD6o56emDx7167ScVnUpQqK01cuFSUHeLPnC6vG069FnqlrcafckcLcJtUnA4DDIPX1qyCCMggj1BzmvetR0uw1e1a21CzguoT1SZAw/WvO9X+EECb5vDWoSac5O4W0uZISePU5Xv0JryK+URetJ2PSpZk1pURxNFF/p+veHwf7d0qSOJSQbu3/eQnvk45UY7kVDa3lvfQia1lWWM91OcfUdq8erhatJ2mj0adeFRe6yajpRyKK57G3qZ17NLaahaSmRjBK3ktGFyFJHDZ9c8Vo1Fc20d5A0MoO0kHIOCCDkEHsfemWVyLy1WZY3jBJG1hg8HH4//AF66J+9TTtqtGZr3ZWfUsV2XwgtJLiXWdclB2SSi1t8gcLHnJB9yT+VcDq1y1rpkrxgmZgI4gDglmOAPzNe5eF9LXwz4NsbF8sbW3BlIXlmxljgdTkn616uT0d6rPOzKrtBFPxFpl7rvibR7PhdJtWN3dYkAMjqf3aEA5xkAnIwcYrrQOBXEfD23ub21vPE2pI632qTFkWRSDFApxGgB5HAyfc12+RjrXvHkC0UnAFGRQAtFFFABRRmkyKAFooooAKKKKACiiigAooooAKKKr3l3DY2k11cSLHDChd3Y4AAHJNAGB4t8UJ4ftUhgCSajcqxgR8hFCjLO5HRVHJ7noOTXz/YW1zrLX19qV9dPLeSl5Ar7FkAJ2sAOcegPSuvvbvWPFt3fi1s54rjUV8p7i4XEVpaH7oQ9WZhljjuRnpVbxN4Z0/wxY6PNYmZZzcrbzTO7MZVKkDcCcDkDGMAZrLFUaroOVN2aMaGNoLEqlU15tDHk0y4nkgnm1i/luIQFWR3BKqOoAI4J9etQ32lLFot3DYwLJPKpDNJgtISckknqeeMmtfofSlr5V42u2nKV7H1McHRjFqEUrmA2r6bN8PpNDvLS9gvbCQzZSHzEkcZKmQ543Z59MVqWhW50+2mliQkwgkBQAAVGQB2GO1V76RrK+t3McZtLphDMNo3FjwCfUY4P1rSChFAAAAGAB2FdeMxkq8YO1jmwmDhh3OzumcBbzarqevRtoTLab5TawCHETMG6k45IAGSe2K90sVm8KeES2p30l9LbIXeV8ksSeFHfGcAZ9awvh3olq1nNrM9lAZpbljbSFfmSMcDAP3eQenXJzXQ6ncfatbstHFus0Tqbi5LE/Iqkbeh6lsYz6V9bhKfLST7nwma4lVsQ6SWkd2XdFF3/AGTbvfsTeSIJJs4+VjyVGOwzj8Kv9vagUV3pWR4E5c0mzhPHmh24K62VBRQILyPbkSRk4DHHTaSTn0Nafw78YXFlcw+GdZn82N8jT7tj94DpEx7kDoe445rpZYkmieORQyOpVlI4IIwQfwrybxL4eGgSLbNJcHTHKvbXbY/0WUE7VLDkDpgn1xXkY2jOnNVobdUfVZLj4VKf1aq9ejZ9HZOKWuT8B+Jh4m8NxzyYF5bkwXKg5+dR1B9CMEfWusqU01dHrNWdgooopgFFFFABRRRQAUUUUAFFFFABRRRQAUUUUAFFFFABRRRQAV5t4j8QapqOs3FppGqNp9pZkRvNFEsjTSZyyjPQKMA+pJ9K6XxnrzaDoZaEM15dP9mtgO0jA4Y+wGSfpXCW1sLS2jgDb/LXBkIwXPdj3JJyefWgCPzvFRAJ8ZXeTyQLOMDPt7daWObxOrqX8X3rICSwFtGCR2HT86sYooBMpPJ4rdWDeL7kgnobaPGPQ8c1z1x4HW9uzfXGqTLeHgSW0SxA4ycsoGCcnk98V11FJxTVmrjTad0cU+na9pijzYk1KEE5kg4lA7EqeDjuQaht9XsrmXyVl8ucDJilUow/Aiu7qlf6Pp+qKBe2kUxGcOVwy57g9Qa86vllGrrHRnbSx9SFk9Uc/jr2IrPiWOz1SYNLJm7+dFYHapUc4PqRzjjgVcvvDGq2EEsmj35nK5Zba7G4kdcK3XP1q7p3gu017w3caquq3eoatYgSnTmUQiNgAWjZQckEZAOeQa46eVVItxk9GdU8wg0mlqjn5ZW1HxDpFnaXLRAytMLhFDKGjUkAZBBPA9cd66XU59d/dWg8V6rJJfyiMIiqNsYILuTgYAHHGCSRV/WLnSdW1rwkfD8UKW1tBLLLBCoUW4ddoDAcAk5GDzkUzT3tr3U7q6iWQvalrMOxBQ4ILFQCR1ABPtXsUKEaMFCJ5dWq6s+ZluVdZMjeV4q1YopAjJMf3R6jbyTQf7aZSG8T6sWyCpDRjHPORt5z29KsfQYorYzKksessD5XinV0Pu6H/wBlpzJqxLAeJtYCHoPNTI45521ZooBaFYR6svTxNrPTHMqH/wBlpDFq2f8AkZ9Z9v3qf/E1aooAq+VqpH/Iza1n/rsn/wATQ2q6t4eC6rFqupX627K01tcurrJGeHIAAIIGSMHqMYOatUjAMpVgCpGCD0I9KAPU7O7hvrOG6t3DwzIJEYdwRkVYrzfwFqa6VqsvhmVsQSKbnThuJCoDhosnnIJyBk8H2r0igAooooAKKKKACiiigBMVxPxCuJLiLTdBiGRqU+JjuxiFMMwx3zwPxrtc4rzi5n/tL4k6pKS2zTbaO2jBIIJc7mI9DworSlHmmkcmNq+yoSkjVChFCqMKBgAdAB0rK8TacmqeGr+0cqu6FirkZ2sBkH6gitaobqBbq0mt3xtlQocjIwRj+telKKcWj42lNxqKd9bnk2mSPNpdrJLw7RKTznJwOc1aqrZRy2YbTLsbbuzPluM/eA4Vh6gjp9DVr61+bYmm6dWSatqfsWGqRqUoyi76EN3bJe2sltITtcYBHVT2I9wcUyxukuLYlHaQxMYnYrgllHJxRe3qWQjUo8s0ziOKGMAtIxPAGataZ4E1KbV86nNc20F3E0oSyYAQuCMCQnIJIPbjIruwWAq4mFlstUceOzGhhH7z1Z0Hw6jmi0C5vJHdbK4maS1icg+Wg+8QfQnJx2x71u6NHa3LT61bGc/bwpHm8bVUEAAdh1PvmuV0Xwnq+l6ZrOjNdp5F3LGts/mEYiJPmELzhiDjAwMkniu8t4I7a3jghULHGoVQBjAAwP0FfaYeLjCMX0PzjMJwdWc4v4iWiiius8oKa6LKhR1VkIwQwyCPQinUUmk1qNNrVM5/QdNt/B/i+3OnL5Wm6uTBNCX+VJgCyuufUBgR9K9SxXmXiwvF4fmu4mVZbJ0ukJXOCjAkD0JAI/GvSYpVmiSRPuuoYZ9DXm14KMtEfX5ViJVqPvO7RLRRRWB6YUUUUAFFFFABRRRQAUUUUAFFFFABRRRQAUUUUAFNJABJPA5NOrjvH2tS2dhBpNnL5d7qTGISDkwxgEu+PYcD3IoA5e/1Y+IPEN3fo++xtybayKnCtg/vHx3yQAD6DjrSVFbW0VpaxW0KhY4lCqAMYAH9aloAKKKKACiiigAooooAKz7/AEPT9Tk82eJ1m24E0LmNxwQOQRkDOcVoUUAcbbI+iaZCNMtimoSRnTbmELy1zkmGYjgncpJznGRXUabYJpmnQWcbM4iXBdwMsx5YnHqSaSfTLS4v4b2WLNxEQVcMRnAIGQODjPGelW/rQAUUUUAFFFFABRRRQAUUUUAUdVtZ54I5rJxHf2sgntnPQSDPB9QQSCPevT/DGvQeJNCt9RgIBcbZU7xyD7yn3Brz7pzTvDuqN4a8TJG8qrpOqybHUjAguMcN6ANgA++KAPWKKQHIpaACiiigAooooAQ15Z4dV/7Z8VSN0bWJQpx1AwP8/SvUzXl/h+UtqviaJuPL1efAPoSDnnp1rfD/ABnl5u39WZvUYFFFemfIHEfEjw3LqukvqVg8iahbRFMRrkyxE5KkDkkZJGOevrXn2ha67xNbXqS5gYRm5MZCkk4AbI+Un3717wMg5BwR0NU7zS7O/sri0ubaNoZxiVQAN3ocjnI9a8vG5dTxKfc+gyvPZ4NKEtUjyq4eWw1TTtbjQSHT5GkeInhoypDEe4BJHvXQ+MPGNgNOtFsZzJNKBcxTRNuEJXkbwOQDkg545NWT4AkgUJZ6zMYySSt1GJSM9gQQcfXNQQ/DYwxTlNWMM0ueYbZAnPXKnJJ69xXJhMNi8NTdK10eljcdluLqxrybTW6F8P8AinSvEGtR6zPdwwYjWztIZJAGaRhukIHUc4APQ4rtb29t9Pspru6cRwQoXdj2AGa8ovvAb6dqU2mWlxb3DXCC4himURyuQcOUYDAIOCAeMU/VNM8d3tjcjVJt2mWqGR7d2RDOB/DlBzgDJzgEiu6NepBSUo6o8+vgsPWnGUJ+6zUl8b6/fSSSada2lraMcQm6VjIQP4iAQBn06iqTaz4shQSx6yk0i4YxSW6hXI6rkcgHp60yCRZreOSP7jKCv0Ip9fJ1c4xTm3e1j7SjkeCjC3LfTcZD468TQXb6nfWa/YRIIzp6LlwvTcrdSc568VfuvGfiK8iZIrS20uMZLXDv5zBRyAF4AOMZzx1qnkjoaqasryaReLGQrmFgpPQcVrDOsRNqG12ZTyDBx9/lu0j0HTrlvEPgiO4uwpN1atv2ggHgjIHXnGfxrufCtz9r8KaTP8wL2kRO4852jNcTbyw2vgWKUkrFHpwJKDBA2c4Fdp4TiWDwjo8aElRZRYJ68qD/AFr6ave0b72Pmcq+KpZWVzbooornPYCiiigAooooAKKKKACiiigAooooAKKKKACiiigCG5njtbaW4mYLHEpd2PYAZJryFL99f1S516aEIJyI7QEnctuMYBHQEnLH6j046fx7qz3EkPh2zlZZpgJ7x0/5ZwAjg+7EYHsDWGzF2LHGScnAwP0oASiiigAooooAKKKKACiiigAooooAKKKKACiiigAooooAKKKKACiiigAqvfWceoWUtrL9yRcA/wB0g5BHuDg1YooA6zwH4jn1nSpLPUFVNUsCIrhQc7xj5ZB7MOfrmuurxh9Qk8Na1B4igjZ40Xyb2NOrwkghgOhKnn6E17HHIk0SyRsGRgGVhyCD3FAElFFFABRRRQA015tJG2mfEfWLQh/Lv4I7yLC4UFfkce5J2nivSjXBfEWKWyl0fX4lG2xuDHctk8QSABjgccEKcnpitKUrTTOTG0va0JQW5bopAQQCCCCMgg5Bpa9VO6ufENWdgooopiCiiigDL16a4s9Lm1C0top7m1UyKrrklRgsAeoJAPT071Q8Syyap4CvZ7Bzme08xcHBKkAkA9jjPNdEQCpB5BGDWJpH2WxurjQFeVzAolRZsEeWxOFXHUA5HPNYzjuu52UZ2Sla7i7nnlhcR3NnE0G4xmJSrHnII6Z9RjmrVbev+DZ45zf+HVjRyCZrFmKpKTg5U9Fb9DXOC5nivFtL6wubKdgTGs6gCQDqVIJyBXw+PyytQk5JXifpeW5vh8XBJO0uxYrO1yRhpUlvErNcXWIIUQZLO3AFaWMmn+HbY3vxAtg674bO0afBGQHJKgnsDjOM1z5bQ9tiIxex05liPq+GnU8jqddguIPA0WmooNzPHDZhA3OW2qcepAyfwNerQRLBBHCn3Y1Cj6AYrzyzjfWPH1pbIG+y6ShuZ2wCplYbUXnuAWPHTivR+9fZV3eVl0Pj8spuNLnlvLUWiiisT0wooooAKKKKACiiigAooooAKKKKACiiigAqnqeo2uk6dcX97KsVvAhd3Y9AKuV5l481WDUtdg0GSRRaWhW5uwzhRI/WNM5BwPvH6Ad6AMiykubxp9TvMi5vn85lIwY1I+VPoBj8cmrVRfarY8m5hz/vj/Gj7Vb/APPzF/38H+NAEtFRfarf/n5i/wC/g/xo+1W//PzF/wB/B/jQBLRUX2q3/wCfmL/v4P8AGj7Vb/8APzF/38H+NAEtFRfarf8A5+Yv+/g/xo+1W/8Az8xf9/B/jQBLRUX2q3/5+Yv+/g/xo+1W/wDz8xf9/B/jQBLRUX2m3xkXEOB1+cf40farfGRPD/38H+NAEtFRfabf/n4h/wC+x/jR9pt/+fmH/v4P8aAJaKh+123/AD8w+/7xf8aPtdr/AM/MP/fxf8aAJqKh+123/PzD/wB/F/xo+12v/PzD/wB/F/xoAmoqH7Xbf8/MP/fxf8aPtdr/AM/MP/fxf8aAJqKhF3bHpcw/99j/ABpftVt3uYf+/g/xoAloqH7Xbf8APxD/AN/F/wAaPtdt/wA/EP8A38X/ABoAlIDKVIBBBBB6EGtf4e6qlhczeFJ5pJGt186ykkGN8JPKDk5Knj6YrD+123/PzD/38X/Gqt5veSC+028hj1GybzoG3ghh0KHnkMCR9TmgD2nINLWZoerW+u6Rb6jbMDHKuSP7rDqp9CDkVp0AFFFFABVTUbC31OwuLG7iWS3uEMciHoQRg1bpCKAPMdC8/TJrnw9fuWuLFv3Ej5BmgP3WGeuB8p9x71uVZ8YeGpNYt4r7TpDDrNkC1rLnAbPWNuxVgMc9Dg1haPrMWprJC6+RqFudt1aMfmiYcEe4z0I4IrvoVU1ys+VzTAypz9rBe6zUooFFdZ4wUUUUAFY2rafM+qadqltIqSWzlJg7YVoWHzAn1BAI+lbNRXNtFd20lvOgeKVSrKehBGCKmSTNaM3GXroS5GMjoeRXHfES1V9Ksr1TtmtryMKcDkOdpBPpg5rW8Mi7t9NfT7yOQPZSGFJGBxLGPuMD3yMZ9xWR8RklOkWMyhngivYzNGp5bOQuB3wxBx7Vy4pKVCXXQ78uTp46CT6nKXt5HYWjXEgLBcAKvJYk4AHuTXU6HaL4K8M3OpakxmvbtxLIiDDFmwFiXPJ7D8TxWD4btLfUb2XxFf3McWmaXI6Ro6/K7ADLk9CAcgDHBFeheGtGutf1iPxHqsDw2sII0+zkAyQR/rnHZiCQAeg56mvHyzCLC0/aS+Jn1Oa4iWOrfV6ekI7s3fBuiS6RpLzXZ3X9/Ibm5OMYY4wv0UYH4GulpAKWutu7uaRiopRQtFFFIoKKKKACiiigAooooAKKKKACiiigAooooAK8q8L+EPD/AIl1fxRd61psd9dpq0kYkmZiQgC7QDkcAcV6rXnngbVdOsrvxRHdXttBKdZmOJHCkjCgHBNIDU/4Vd4J/wChdtP/AB7/ABo/4Vd4J/6F20/8e/xrbPiTRARnVrLn/puv+NJ/wkuh8f8AE3seen79f8aYGL/wq7wT/wBC7af+Pf40f8Ku8E/9C7af+Pf41rv4q8PxkB9asFz0zcL/AI03/hL/AA5/0HdP/wDAhf8AGgDK/wCFXeCf+hdtP/Hv8aP+FXeCf+hdtP8Ax7/GtX/hL/Dn/Qd0/wD8CF/xo/4S/wAOf9B3T/8AwIX/ABoAyv8AhV3gn/oXbT/x7/Gj/hV3gn/oXbT/AMe/xrV/4S/w5/0HdP8A/Ahf8aP+Eu8OAZ/tywx/18L/AI0AZX/CrvBP/Qu2n/j3+NH/AAq7wT/0Ltp/49/jWofGHhxRk65p4H/Xwv8AjTD418ML11/Th/28L/jQBnj4X+CQcjw7af8Aj3+NL/wrDwVgD/hHbPAOeh/xq7/wnHhbOP8AhINO/wDAhf8AGg+OvCoOP+Eh07/wIX/GgCj/AMKw8Ff9C7Z/kf8AGgfDDwUP+Zds/wAj/jV3/hOvCn/Qw6b/AOBC/wCNL/wnPhX/AKGHTv8AwIX/ABoAqj4b+DQMDw7Y/wDfv/69KPhx4NAx/wAI5Yf9+qnXx34UYZHiDTsf9d1/xp3/AAnPhXGf+Eg07H/Xwv8AjQBXHw58HDP/ABTun8jH+qFKvw78HoPl8O6eOMf6oGlb4geElUH+37E5OOJAe2e3tQPiF4SPTXbQ8Z4Y/wCFAC/8K+8IDj/hHdP/AO/IoPw/8IkAf8I7p/AwP3Ipv/Cw/CWcf27aZ9Nx/wAKB8QvCRAP9u2vPuf8KAEl+Hfg+VNjeHbDGO0QB/Mc1Gvwz8Fp08O2X4qT/WpP+FieEQcf27a/mf8ACj/hYnhHBP8AbtrgdeTx+lACf8K38G5z/wAI5Yf9+6X/AIVx4NH/ADLmn/8AfoUo+IXhMjI1y1P0J/wob4h+E1yDrdvkdQM5/lQAn/CufBxIz4dsOBj/AFQp/wDwr7wjx/xT1hx/0yFRD4j+Eif+QzD/AN8N/hSr8RfCTHjWoM+6t/hQJmZ8KYooPDmowQxqkUWrXSIqjAUB+ABXeVwfwqkWbw7qMyEmOXVbqRCQRuUtkEZ7Gu8oGFFFFABRiiigBpFcz4k8JR6xPDqNlN9i1a3BEdwqAhweqyDjcpwO/Haun7UU02ndEyipKzWh5qmtNZXo07XoU06+JxGXb9zP7xucAn/ZPPtWwDkDBzmuk1PSbHWLN7TULWK5gfgpIufxHofcVx83grVtJ+fw9qxeBT8thqGXRRzhVcfMBk988CuunibfEeFismUnzUS5RWLLqGuaXEf7Y8O3RKkfvdPInjbI5wMhhg8ciqsvjnQbdlS5muYHPDJJaSqUPoflxn6V0KtBrc8ieAxEXZxudJRXN/8ACdeH/NWGO6mlkYZAjtpGJ44HA61Mmv6hfMU0vwzq1xICMmeMQIAe+WIPvwDQ60O4o4DES2gM1m4utL1vTr9ZSbCVvstzG7ALGWPyuPTB4PrkelQ+MmsLzTTpM9zcC8kdXhgslD3BZTkYX8OSeBV+48I+IvENtJBrV1aaZprcvBbfvJWUEEZkOApGOoH41s6FF4M8Pjbp97Y/aJMB55LgPLIeByxJJJrlqV1ZqPU9vDZZJck6jtKJieDvh3NDZWDa+ytDagNBpqDMYYnPmSk/ekJOSOgPQV6WFAGAMAUoIPSjIFctz20kthaKrT31rbhDNcRRh3EalmA3Meij39qdc3UFnA09zMkMS43O7AAZOByaBk9FNVlYAqcgjIIpcigBaKTIzTJJUhjaSRgqKCzMeAAOST+FAElFQwXENzAk8EqSRSAFXQghge4NTUAFFFFABRRRQAUUUUAFFFFABWJd+EfDt/M811omnzSyNvd3t1LMcYyTjNbdFAHPr4G8Kx5K+HtN5GObdT/SnnwZ4ZIx/wAI/pmOP+XVO34Vu0UAYi+EPDaLgeH9LxnPNnGf6U//AIRPw5/0L+lf+Acf+FbFFAGP/wAIn4b/AOhf0r/wDj/wo/4RPw3/ANC/pX/gHH/hWxRQBjf8In4c/wChf0r/AMA4/wDCg+EvDhJP9g6XyMH/AEOP/CtilzQBkL4U8OoMLoWmAf8AXpH/AIUo8MaCrFhommgnqfsqf4VrUUAZI8M6COmi6cPYWqD+lL/wjehDj+xtPHOeLZOv5Vq0UAZn/CO6JnP9j2Gf+vZP8KX/AIR/Ruf+JTYen/Hsn+FaVFAGd/YGj9tKsf8AwGT/AAoGhaQFAGl2WB2+zr/hWjRQBnjQ9JGcaZZDPXFuvP6U5dI01emn2o4A4hX/AAq9RQBR/sfTAQRp1pkd/JX/AAp39k6djH2C1x/1xX/CrlFAFP8AsrTv+fC1/wC/K/4Uo02wAKiytwD1AiXn9Kt0UAVlsLNOEtYF9hGB/Sl+x224t5EW44ydgzx+FWKKAIvs8X/PKP8A75FNNrAesER/4AKnooE0MSNIhtRQo9AMCn0UUDCiiigAooooAKKKKACiiigBMUxoY3+9GrfVQakooAjEEQORGgPrtFPxS0UAUdY/5A1//wBe8n/oJrwbwHoF5d6HpV0vgbSLyFpcm/muSJCA5yxHqMcD2r6BuYEubeWCTOyRCjYOOCMGuCtvg34ctPLEF3rEaRtuVFvSFBznpigDnvGfjrWtG1S+l07U1nis7iOI20FiWiiGQGWWU8BjngD0Nal7q3i7WPGeq6XpWpWthYWVrBcOzweY2XTJUHIPXJz2rY1D4W+HNSvb64nN8Ptp3zwpclY2f+/tH8WRnnIz2rdsfDWn2Gq3moxCRri7hjglLtkFI12gAY4OOvrQB4fbf2o/ws0GaS9SeWXxEphMqE7WzJksc5bJ5/Su6s4tR8V3viXwR4ivluEtvIlS7giEbYLBgu3JGAVHPpW3b/DLQLa1FqjX32dbxb2ONrglY3UkjaCOB8xyO/rW7YeHLDT9f1DWoBJ9rv1RZizZXC9MDt1oA821rxb4j0XW72G5uZNK0+0lWO0l+wGe2aPA5kkByCenA4Nega7rQsvB8uqQ6haW5aFWjupFLxAtjDADkg5yB34rN1P4Z+H9V1Ce6l+2xrcOHuLaG5ZYZmHdl6c98Yrd1Pw/puraA+i3VuPsLIIxGny7QPu7cdCMDB7YoA868OeKPEer6prOif2mySRWC3Nvd3lkIGVicE7CeUOMgnHBqDwz431vxfZ67LdPZx2uladJHPbjDm5l2tlx0wnHTvnGa6yD4Y6HbpdqlxqZku7b7NPM92zO8eQQCSOCMYGO2RVmL4e6BbzpLawy222yaxZYZNokiK4+YdyOSD680AcE3ijxBY6Lon2SOXT9IbTEm+0WOn+eolJOQyg/IgGDnqfWvUPC2q/2z4csr43tveNJGN09upVGI4JAPIOeoPSsW5+GehXEFrFHNqFs1vbi1ElvdFGeMZwrHoep7V0ujaPY6FpVvpunwiK2gXCr1J9ST3JPJoA0KKKKACiiigAooooAKKKKACiiigAooooAKKKKACiiigAooooAKKKKACiiigAooooAKKKKACiiigAooooAKKKKACiiigAooooAKKKKACiiigAooooAKKKKACiiigAooooAKKKKAK19dRWFlPdzcRQRtI+OuACT/KvPoPiLqqpp2qX+hRW+hanKIracXG6VS33GdcYAJ9DkZr0O7tY720ntZhmKZGjcexBB/nXCWfw0njfTrS+12e70bTJhNaWTRAEkZKh3HJCk8cUAZnw6Osaj458T32qxn9xcvACLxmWMgjCLH0xjnP4Vr3vjfVY/Hl14dstHint7RIpri7eYgRxsAWJGOSOwHpW/oHhpNBv9Zukunl/tO7N0UZQBGSMYGOv1qK38Jww+LNV117l5P7Rt0geAqAFCjGc9eRQBy0fxL1P7FBr82gonhqe4EK3AnzMATtDlMYCkj1zyKg0LxR4nGu+MpLy1hubfT5SsSfagojIAKqM4AUg5LHpyO1XY/hhNst9Kn12aXw5b3P2iKwMQB4JIQvnJUE9MVY1H4bnUJvEUbaxMljrRErwLGMxyjbhgx6j5RkdxkUAc/wD8LQ1XULLxDYQ2timp2Wnm6imtLrzIwOMjJH3gDnjIyKbpviG/8zwFNrS3C3F0krF4b1irqI9weRQMMSM8HpW3Y/C9oLm9uLrWmme7046eyx2yxqikAAqAeCMfjmrVn8PJF/4R9r/V2uTovmJFiEIJI2XaFODwQO460AZo+J1+tnba/PoiReGLm5FtHc+fmYZJXeVAwF3A8Zzimal8TdYtpvETWeh281nokyieZ7kqWRhwQMfe746Yq2vwtb7Lb6RLrs8nh+C5+0pYNEu4nduCl+pUEk4x3q7N8OYZrTxTbnUZANfdGciMfuAucADPPB7+lAHYWF2l9YW92gIWeNZAD2BGas1U02z+wabbWm8v5ESx7iMZwMZq3QAUUUUAFFFFABRRRQAUUUUAFFFFABRRRQAUUUUAFFFFABRRRQAUUUUAFFFFABRRRQAUUUUAFFFFABRRRQAUUUUAFFFFABRRRQAUUUUAFFFFABRRRQAUUUUAFFFFAB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7701" name="Picture 5" descr="C:\Users\Administrator\Desktop\教学\青年教学竞赛\夏乐章的材料\timg.jpg"/>
          <p:cNvPicPr>
            <a:picLocks noChangeAspect="1" noChangeArrowheads="1"/>
          </p:cNvPicPr>
          <p:nvPr/>
        </p:nvPicPr>
        <p:blipFill>
          <a:blip r:embed="rId4" cstate="print"/>
          <a:srcRect t="16678" r="48457" b="8348"/>
          <a:stretch>
            <a:fillRect/>
          </a:stretch>
        </p:blipFill>
        <p:spPr bwMode="auto">
          <a:xfrm>
            <a:off x="6300192" y="1412776"/>
            <a:ext cx="2349179" cy="2531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7703" name="Picture 7" descr="C:\Users\Administrator\Desktop\教学\青年教学竞赛\夏乐章的材料\弯曲变形.jpg"/>
          <p:cNvPicPr>
            <a:picLocks noChangeAspect="1" noChangeArrowheads="1"/>
          </p:cNvPicPr>
          <p:nvPr/>
        </p:nvPicPr>
        <p:blipFill>
          <a:blip r:embed="rId5" cstate="print"/>
          <a:srcRect b="27405"/>
          <a:stretch>
            <a:fillRect/>
          </a:stretch>
        </p:blipFill>
        <p:spPr bwMode="auto">
          <a:xfrm>
            <a:off x="5436096" y="4149080"/>
            <a:ext cx="3209925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advTm="77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/>
              <a:t>什么是结构？</a:t>
            </a: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smtClean="0"/>
              <a:t>            ：连结和约束</a:t>
            </a:r>
            <a:endParaRPr lang="en-US" altLang="zh-CN" smtClean="0"/>
          </a:p>
          <a:p>
            <a:pPr lvl="1">
              <a:lnSpc>
                <a:spcPct val="30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mtClean="0"/>
              <a:t>构        ：杆件搭成的造型</a:t>
            </a: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>
                <a:solidFill>
                  <a:srgbClr val="C00000"/>
                </a:solidFill>
              </a:rPr>
              <a:t>定义</a:t>
            </a:r>
            <a:r>
              <a:rPr lang="zh-CN" altLang="en-US" smtClean="0"/>
              <a:t>：建筑物和工程设施中承受、传递载荷而起</a:t>
            </a:r>
            <a:r>
              <a:rPr lang="zh-CN" altLang="en-US" smtClean="0">
                <a:solidFill>
                  <a:srgbClr val="C00000"/>
                </a:solidFill>
              </a:rPr>
              <a:t>骨架作用</a:t>
            </a:r>
            <a:r>
              <a:rPr lang="zh-CN" altLang="en-US" smtClean="0"/>
              <a:t>的部分</a:t>
            </a:r>
            <a:endParaRPr lang="en-US" altLang="zh-CN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zh-CN" smtClean="0"/>
          </a:p>
          <a:p>
            <a:pPr>
              <a:buClrTx/>
              <a:buNone/>
            </a:pPr>
            <a:endParaRPr lang="en-US" altLang="zh-CN" sz="200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9989" t="24315" r="81381" b="24315"/>
          <a:stretch>
            <a:fillRect/>
          </a:stretch>
        </p:blipFill>
        <p:spPr bwMode="auto">
          <a:xfrm>
            <a:off x="1326810" y="1883095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8420" t="24138" r="82950" b="24138"/>
          <a:stretch>
            <a:fillRect/>
          </a:stretch>
        </p:blipFill>
        <p:spPr bwMode="auto">
          <a:xfrm>
            <a:off x="1326810" y="271462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571625"/>
            <a:ext cx="1914525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t="45810" r="51875"/>
          <a:stretch>
            <a:fillRect/>
          </a:stretch>
        </p:blipFill>
        <p:spPr bwMode="auto">
          <a:xfrm>
            <a:off x="7080088" y="1571625"/>
            <a:ext cx="1833562" cy="1847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r="32725" b="6947"/>
          <a:stretch>
            <a:fillRect/>
          </a:stretch>
        </p:blipFill>
        <p:spPr bwMode="auto">
          <a:xfrm>
            <a:off x="755576" y="4149080"/>
            <a:ext cx="4032448" cy="2093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1" name="Picture 7" descr="C:\Users\Administrator\Desktop\教学\结构力学（夏乐章）\课外资料\实际案例\刚架结构.jpg"/>
          <p:cNvPicPr>
            <a:picLocks noChangeAspect="1" noChangeArrowheads="1"/>
          </p:cNvPicPr>
          <p:nvPr/>
        </p:nvPicPr>
        <p:blipFill>
          <a:blip r:embed="rId9" cstate="print"/>
          <a:srcRect r="1391" b="9091"/>
          <a:stretch>
            <a:fillRect/>
          </a:stretch>
        </p:blipFill>
        <p:spPr bwMode="auto">
          <a:xfrm>
            <a:off x="5715008" y="4143380"/>
            <a:ext cx="3105464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右箭头 9"/>
          <p:cNvSpPr/>
          <p:nvPr/>
        </p:nvSpPr>
        <p:spPr bwMode="auto">
          <a:xfrm>
            <a:off x="5143504" y="5143512"/>
            <a:ext cx="357190" cy="357190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58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3774"/>
          </a:xfrm>
        </p:spPr>
        <p:txBody>
          <a:bodyPr/>
          <a:lstStyle/>
          <a:p>
            <a:pPr algn="r"/>
            <a:r>
              <a:rPr lang="zh-CN" altLang="en-US" sz="3600" smtClean="0"/>
              <a:t>绪论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/>
              <a:t>为什么采用结构受力？</a:t>
            </a:r>
            <a:endParaRPr lang="en-US" altLang="zh-CN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altLang="zh-CN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altLang="zh-CN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altLang="zh-CN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altLang="zh-CN" sz="1800" smtClean="0"/>
          </a:p>
          <a:p>
            <a:pPr marL="538163" lvl="1">
              <a:lnSpc>
                <a:spcPct val="150000"/>
              </a:lnSpc>
              <a:spcBef>
                <a:spcPts val="0"/>
              </a:spcBef>
            </a:pPr>
            <a:r>
              <a:rPr lang="zh-CN" altLang="en-US" smtClean="0">
                <a:solidFill>
                  <a:srgbClr val="000000"/>
                </a:solidFill>
              </a:rPr>
              <a:t>回顾：材料力学</a:t>
            </a:r>
            <a:endParaRPr lang="en-US" altLang="zh-CN" smtClean="0">
              <a:solidFill>
                <a:srgbClr val="0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 l="42000" t="11364" b="27273"/>
          <a:stretch>
            <a:fillRect/>
          </a:stretch>
        </p:blipFill>
        <p:spPr bwMode="auto">
          <a:xfrm>
            <a:off x="571472" y="1908994"/>
            <a:ext cx="2762268" cy="2000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4" name="组合 13"/>
          <p:cNvGrpSpPr/>
          <p:nvPr/>
        </p:nvGrpSpPr>
        <p:grpSpPr>
          <a:xfrm>
            <a:off x="3500430" y="1908994"/>
            <a:ext cx="5286412" cy="2024062"/>
            <a:chOff x="3500430" y="1916832"/>
            <a:chExt cx="5286412" cy="2024062"/>
          </a:xfrm>
        </p:grpSpPr>
        <p:sp>
          <p:nvSpPr>
            <p:cNvPr id="20" name="矩形标注 19"/>
            <p:cNvSpPr/>
            <p:nvPr/>
          </p:nvSpPr>
          <p:spPr bwMode="auto">
            <a:xfrm>
              <a:off x="3500430" y="1916832"/>
              <a:ext cx="3357586" cy="2000264"/>
            </a:xfrm>
            <a:prstGeom prst="wedgeRectCallout">
              <a:avLst>
                <a:gd name="adj1" fmla="val -72195"/>
                <a:gd name="adj2" fmla="val -253"/>
              </a:avLst>
            </a:prstGeom>
            <a:solidFill>
              <a:schemeClr val="accent3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9615" t="13708" r="3846" b="9921"/>
            <a:stretch>
              <a:fillRect/>
            </a:stretch>
          </p:blipFill>
          <p:spPr bwMode="auto">
            <a:xfrm>
              <a:off x="3571868" y="1988270"/>
              <a:ext cx="3214710" cy="188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矩形标注 21"/>
            <p:cNvSpPr/>
            <p:nvPr/>
          </p:nvSpPr>
          <p:spPr bwMode="auto">
            <a:xfrm>
              <a:off x="7072330" y="1916832"/>
              <a:ext cx="1714512" cy="2000264"/>
            </a:xfrm>
            <a:prstGeom prst="wedgeRectCallout">
              <a:avLst>
                <a:gd name="adj1" fmla="val -100629"/>
                <a:gd name="adj2" fmla="val -13605"/>
              </a:avLst>
            </a:prstGeom>
            <a:solidFill>
              <a:schemeClr val="tx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华文细黑" pitchFamily="2" charset="-122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2330" y="1916832"/>
              <a:ext cx="1714512" cy="202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8052" name="AutoShape 4" descr="https://gss0.bdstatic.com/-4o3dSag_xI4khGkpoWK1HF6hhy/baike/crop%3D0%2C7%2C519%2C343%3Bc0%3Dbaike80%2C5%2C5%2C80%2C26/sign=765e9fd2b312c8fca0bcac8dc133be72/e7cd7b899e510fb30bf19a65d333c895d0430c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Picture 2" descr="C:\Users\Administrator\Desktop\教学\青年教学竞赛\夏乐章的材料\受弯部件.jpg"/>
          <p:cNvPicPr>
            <a:picLocks noChangeAspect="1" noChangeArrowheads="1"/>
          </p:cNvPicPr>
          <p:nvPr/>
        </p:nvPicPr>
        <p:blipFill>
          <a:blip r:embed="rId7" cstate="print"/>
          <a:srcRect r="33975" b="33144"/>
          <a:stretch>
            <a:fillRect/>
          </a:stretch>
        </p:blipFill>
        <p:spPr bwMode="auto">
          <a:xfrm>
            <a:off x="3347864" y="4077072"/>
            <a:ext cx="3427437" cy="936104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 l="67606" t="59340" b="5943"/>
          <a:stretch>
            <a:fillRect/>
          </a:stretch>
        </p:blipFill>
        <p:spPr bwMode="auto">
          <a:xfrm>
            <a:off x="971600" y="4437112"/>
            <a:ext cx="1857388" cy="13096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157192"/>
            <a:ext cx="1446073" cy="1154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/>
          <a:srcRect b="12109"/>
          <a:stretch>
            <a:fillRect/>
          </a:stretch>
        </p:blipFill>
        <p:spPr bwMode="auto">
          <a:xfrm>
            <a:off x="7020272" y="4221088"/>
            <a:ext cx="1714512" cy="12858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6" name="右箭头 25"/>
          <p:cNvSpPr/>
          <p:nvPr/>
        </p:nvSpPr>
        <p:spPr bwMode="auto">
          <a:xfrm>
            <a:off x="2555776" y="5877272"/>
            <a:ext cx="428628" cy="42862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27" name="右箭头 26"/>
          <p:cNvSpPr/>
          <p:nvPr/>
        </p:nvSpPr>
        <p:spPr bwMode="auto">
          <a:xfrm>
            <a:off x="6444208" y="4869160"/>
            <a:ext cx="428628" cy="42862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华文细黑" pitchFamily="2" charset="-122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/>
          <a:srcRect l="7366" t="13325" b="72408"/>
          <a:stretch>
            <a:fillRect/>
          </a:stretch>
        </p:blipFill>
        <p:spPr bwMode="auto">
          <a:xfrm>
            <a:off x="4860032" y="5589240"/>
            <a:ext cx="3683416" cy="8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38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6|19.3|10.8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1.2|11.1|1.2|0.3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6.3|21.6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5|52.3|8|17.1|1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1|0.7|0.5|3.9|1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3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4.1|1.4|22.3"/>
</p:tagLst>
</file>

<file path=ppt/theme/theme1.xml><?xml version="1.0" encoding="utf-8"?>
<a:theme xmlns:a="http://schemas.openxmlformats.org/drawingml/2006/main" name="演示设计">
  <a:themeElements>
    <a:clrScheme name="演示设计 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2B2B2"/>
      </a:accent1>
      <a:accent2>
        <a:srgbClr val="5F5F5F"/>
      </a:accent2>
      <a:accent3>
        <a:srgbClr val="FFFFFF"/>
      </a:accent3>
      <a:accent4>
        <a:srgbClr val="000000"/>
      </a:accent4>
      <a:accent5>
        <a:srgbClr val="D5D5D5"/>
      </a:accent5>
      <a:accent6>
        <a:srgbClr val="555555"/>
      </a:accent6>
      <a:hlink>
        <a:srgbClr val="1C1C1C"/>
      </a:hlink>
      <a:folHlink>
        <a:srgbClr val="DDDDDD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28575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  <a:ln w="28575">
          <a:solidFill>
            <a:schemeClr val="tx1"/>
          </a:solidFill>
        </a:ln>
      </a:spPr>
      <a:bodyPr wrap="square" rtlCol="0">
        <a:spAutoFit/>
      </a:bodyPr>
      <a:lstStyle>
        <a:defPPr>
          <a:defRPr sz="2000" b="1" smtClean="0"/>
        </a:defPPr>
      </a:lstStyle>
    </a:tx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11656</TotalTime>
  <Words>480</Words>
  <Application>Microsoft Office PowerPoint</Application>
  <PresentationFormat>全屏显示(4:3)</PresentationFormat>
  <Paragraphs>164</Paragraphs>
  <Slides>15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演示设计</vt:lpstr>
      <vt:lpstr>结 构 力 学 I</vt:lpstr>
      <vt:lpstr>课程简介</vt:lpstr>
      <vt:lpstr>课程简介</vt:lpstr>
      <vt:lpstr>知识体系中的定位</vt:lpstr>
      <vt:lpstr>内容安排</vt:lpstr>
      <vt:lpstr>第一章 绪论</vt:lpstr>
      <vt:lpstr>绪论</vt:lpstr>
      <vt:lpstr>绪论</vt:lpstr>
      <vt:lpstr>绪论</vt:lpstr>
      <vt:lpstr>绪论</vt:lpstr>
      <vt:lpstr>绪论</vt:lpstr>
      <vt:lpstr>绪论</vt:lpstr>
      <vt:lpstr>绪论</vt:lpstr>
      <vt:lpstr>绪论</vt:lpstr>
      <vt:lpstr>作业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结 构 力 学 I</dc:title>
  <dc:creator>Administrator</dc:creator>
  <cp:lastModifiedBy>Yuezhang Xia</cp:lastModifiedBy>
  <cp:revision>593</cp:revision>
  <dcterms:created xsi:type="dcterms:W3CDTF">2015-05-25T01:56:54Z</dcterms:created>
  <dcterms:modified xsi:type="dcterms:W3CDTF">2018-11-11T23:27:41Z</dcterms:modified>
</cp:coreProperties>
</file>