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0" r:id="rId1"/>
    <p:sldMasterId id="2147484282" r:id="rId2"/>
    <p:sldMasterId id="2147484348" r:id="rId3"/>
  </p:sldMasterIdLst>
  <p:notesMasterIdLst>
    <p:notesMasterId r:id="rId70"/>
  </p:notesMasterIdLst>
  <p:handoutMasterIdLst>
    <p:handoutMasterId r:id="rId71"/>
  </p:handoutMasterIdLst>
  <p:sldIdLst>
    <p:sldId id="256" r:id="rId4"/>
    <p:sldId id="404" r:id="rId5"/>
    <p:sldId id="433" r:id="rId6"/>
    <p:sldId id="265" r:id="rId7"/>
    <p:sldId id="267" r:id="rId8"/>
    <p:sldId id="379" r:id="rId9"/>
    <p:sldId id="380" r:id="rId10"/>
    <p:sldId id="381" r:id="rId11"/>
    <p:sldId id="377" r:id="rId12"/>
    <p:sldId id="405" r:id="rId13"/>
    <p:sldId id="434" r:id="rId14"/>
    <p:sldId id="336" r:id="rId15"/>
    <p:sldId id="271" r:id="rId16"/>
    <p:sldId id="421" r:id="rId17"/>
    <p:sldId id="422" r:id="rId18"/>
    <p:sldId id="423" r:id="rId19"/>
    <p:sldId id="444" r:id="rId20"/>
    <p:sldId id="443" r:id="rId21"/>
    <p:sldId id="436" r:id="rId22"/>
    <p:sldId id="424" r:id="rId23"/>
    <p:sldId id="342" r:id="rId24"/>
    <p:sldId id="344" r:id="rId25"/>
    <p:sldId id="291" r:id="rId26"/>
    <p:sldId id="294" r:id="rId27"/>
    <p:sldId id="300" r:id="rId28"/>
    <p:sldId id="349" r:id="rId29"/>
    <p:sldId id="451" r:id="rId30"/>
    <p:sldId id="450" r:id="rId31"/>
    <p:sldId id="428" r:id="rId32"/>
    <p:sldId id="429" r:id="rId33"/>
    <p:sldId id="363" r:id="rId34"/>
    <p:sldId id="373" r:id="rId35"/>
    <p:sldId id="447" r:id="rId36"/>
    <p:sldId id="347" r:id="rId37"/>
    <p:sldId id="308" r:id="rId38"/>
    <p:sldId id="316" r:id="rId39"/>
    <p:sldId id="311" r:id="rId40"/>
    <p:sldId id="312" r:id="rId41"/>
    <p:sldId id="318" r:id="rId42"/>
    <p:sldId id="284" r:id="rId43"/>
    <p:sldId id="286" r:id="rId44"/>
    <p:sldId id="287" r:id="rId45"/>
    <p:sldId id="350" r:id="rId46"/>
    <p:sldId id="288" r:id="rId47"/>
    <p:sldId id="319" r:id="rId48"/>
    <p:sldId id="321" r:id="rId49"/>
    <p:sldId id="351" r:id="rId50"/>
    <p:sldId id="325" r:id="rId51"/>
    <p:sldId id="448" r:id="rId52"/>
    <p:sldId id="372" r:id="rId53"/>
    <p:sldId id="445" r:id="rId54"/>
    <p:sldId id="430" r:id="rId55"/>
    <p:sldId id="431" r:id="rId56"/>
    <p:sldId id="432" r:id="rId57"/>
    <p:sldId id="368" r:id="rId58"/>
    <p:sldId id="364" r:id="rId59"/>
    <p:sldId id="370" r:id="rId60"/>
    <p:sldId id="371" r:id="rId61"/>
    <p:sldId id="425" r:id="rId62"/>
    <p:sldId id="449" r:id="rId63"/>
    <p:sldId id="452" r:id="rId64"/>
    <p:sldId id="426" r:id="rId65"/>
    <p:sldId id="446" r:id="rId66"/>
    <p:sldId id="427" r:id="rId67"/>
    <p:sldId id="442" r:id="rId68"/>
    <p:sldId id="453" r:id="rId69"/>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FF00"/>
    <a:srgbClr val="05890B"/>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24" autoAdjust="0"/>
    <p:restoredTop sz="94660" autoAdjust="0"/>
  </p:normalViewPr>
  <p:slideViewPr>
    <p:cSldViewPr>
      <p:cViewPr varScale="1">
        <p:scale>
          <a:sx n="108" d="100"/>
          <a:sy n="108" d="100"/>
        </p:scale>
        <p:origin x="-1704" y="-84"/>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 Type="http://schemas.openxmlformats.org/officeDocument/2006/relationships/slide" Target="slides/slide4.xml"/><Relationship Id="rId71"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buFont typeface="Arial" panose="020B0604020202020204" pitchFamily="34" charset="0"/>
              <a:buNone/>
              <a:defRPr sz="1200" noProof="1"/>
            </a:lvl1pPr>
          </a:lstStyle>
          <a:p>
            <a:pPr>
              <a:defRPr/>
            </a:pPr>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hangingPunct="1">
              <a:buFont typeface="Arial" panose="020B0604020202020204" pitchFamily="34" charset="0"/>
              <a:buNone/>
              <a:defRPr sz="1200" noProof="1"/>
            </a:lvl1pPr>
          </a:lstStyle>
          <a:p>
            <a:pPr>
              <a:defRPr/>
            </a:pPr>
            <a:fld id="{D0DDA66B-E2F6-4C04-975C-5D180A634602}" type="datetimeFigureOut">
              <a:rPr lang="zh-CN" altLang="en-US"/>
              <a:pPr>
                <a:defRPr/>
              </a:pPr>
              <a:t>2018/11/21</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hangingPunct="1">
              <a:buFont typeface="Arial" panose="020B0604020202020204" pitchFamily="34" charset="0"/>
              <a:buNone/>
              <a:defRPr sz="1200" noProof="1"/>
            </a:lvl1pPr>
          </a:lstStyle>
          <a:p>
            <a:pPr>
              <a:defRPr/>
            </a:pPr>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eaLnBrk="1" hangingPunct="1">
              <a:buFont typeface="Arial" panose="020B0604020202020204" pitchFamily="34" charset="0"/>
              <a:buNone/>
              <a:defRPr sz="1200" noProof="1"/>
            </a:lvl1pPr>
          </a:lstStyle>
          <a:p>
            <a:pPr>
              <a:defRPr/>
            </a:pPr>
            <a:fld id="{B5E18C2C-2894-4AF4-BEAB-FA6E1253137E}" type="slidenum">
              <a:rPr lang="zh-CN" altLang="en-US"/>
              <a:pPr>
                <a:defRPr/>
              </a:pPr>
              <a:t>‹#›</a:t>
            </a:fld>
            <a:endParaRPr lang="zh-CN" altLang="en-US"/>
          </a:p>
        </p:txBody>
      </p:sp>
    </p:spTree>
    <p:extLst>
      <p:ext uri="{BB962C8B-B14F-4D97-AF65-F5344CB8AC3E}">
        <p14:creationId xmlns:p14="http://schemas.microsoft.com/office/powerpoint/2010/main" val="1566052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buFontTx/>
              <a:buNone/>
              <a:defRPr sz="1200">
                <a:latin typeface="Arial" panose="020B0604020202020204" pitchFamily="34" charset="0"/>
              </a:defRPr>
            </a:lvl1pPr>
          </a:lstStyle>
          <a:p>
            <a:pPr>
              <a:defRPr/>
            </a:pPr>
            <a:endParaRPr lang="en-US" altLang="zh-CN"/>
          </a:p>
        </p:txBody>
      </p:sp>
      <p:sp>
        <p:nvSpPr>
          <p:cNvPr id="1003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buFontTx/>
              <a:buNone/>
              <a:defRPr sz="1200">
                <a:latin typeface="Arial" panose="020B0604020202020204" pitchFamily="34" charset="0"/>
              </a:defRPr>
            </a:lvl1pPr>
          </a:lstStyle>
          <a:p>
            <a:pPr>
              <a:defRPr/>
            </a:pPr>
            <a:endParaRPr lang="en-US" altLang="zh-CN"/>
          </a:p>
        </p:txBody>
      </p:sp>
      <p:sp>
        <p:nvSpPr>
          <p:cNvPr id="6148" name="Rectangle 4"/>
          <p:cNvSpPr>
            <a:spLocks noGrp="1" noRot="1" noChangeAspect="1" noChangeArrowheads="1" noTextEdit="1"/>
          </p:cNvSpPr>
          <p:nvPr>
            <p:ph type="sldImg" idx="4294967295"/>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1003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1" hangingPunct="1">
              <a:buFontTx/>
              <a:buNone/>
              <a:defRPr sz="1200">
                <a:latin typeface="Arial" panose="020B0604020202020204" pitchFamily="34" charset="0"/>
              </a:defRPr>
            </a:lvl1pPr>
          </a:lstStyle>
          <a:p>
            <a:pPr>
              <a:defRPr/>
            </a:pPr>
            <a:endParaRPr lang="en-US" altLang="zh-CN"/>
          </a:p>
        </p:txBody>
      </p:sp>
      <p:sp>
        <p:nvSpPr>
          <p:cNvPr id="1003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buFontTx/>
              <a:buNone/>
              <a:defRPr sz="1200"/>
            </a:lvl1pPr>
          </a:lstStyle>
          <a:p>
            <a:pPr>
              <a:defRPr/>
            </a:pPr>
            <a:fld id="{8F23F2DE-4C5F-4320-A009-F6E255CACBF4}" type="slidenum">
              <a:rPr lang="en-US" altLang="zh-CN"/>
              <a:pPr>
                <a:defRPr/>
              </a:pPr>
              <a:t>‹#›</a:t>
            </a:fld>
            <a:endParaRPr lang="en-US" altLang="zh-CN"/>
          </a:p>
        </p:txBody>
      </p:sp>
    </p:spTree>
    <p:extLst>
      <p:ext uri="{BB962C8B-B14F-4D97-AF65-F5344CB8AC3E}">
        <p14:creationId xmlns:p14="http://schemas.microsoft.com/office/powerpoint/2010/main" val="3485070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ChangeArrowheads="1" noTextEdit="1"/>
          </p:cNvSpPr>
          <p:nvPr>
            <p:ph type="sldImg" idx="4294967295"/>
          </p:nvPr>
        </p:nvSpPr>
        <p:spPr>
          <a:ln/>
        </p:spPr>
      </p:sp>
      <p:sp>
        <p:nvSpPr>
          <p:cNvPr id="14339" name="备注占位符 2"/>
          <p:cNvSpPr>
            <a:spLocks noGrp="1" noChangeArrowheads="1"/>
          </p:cNvSpPr>
          <p:nvPr>
            <p:ph type="body" idx="4294967295"/>
          </p:nvPr>
        </p:nvSpPr>
        <p:spPr/>
        <p:txBody>
          <a:bodyPr>
            <a:prstTxWarp prst="textNoShape">
              <a:avLst/>
            </a:prstTxWarp>
          </a:bodyPr>
          <a:lstStyle/>
          <a:p>
            <a:endParaRPr lang="zh-CN" altLang="en-US" smtClean="0"/>
          </a:p>
        </p:txBody>
      </p:sp>
      <p:sp>
        <p:nvSpPr>
          <p:cNvPr id="14340" name="灯片编号占位符 3"/>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75D96B73-46A2-424B-895D-704B114A77FC}" type="slidenum">
              <a:rPr lang="en-US" altLang="zh-CN" smtClean="0"/>
              <a:pPr>
                <a:spcBef>
                  <a:spcPct val="0"/>
                </a:spcBef>
              </a:pPr>
              <a:t>5</a:t>
            </a:fld>
            <a:endParaRPr lang="en-US" altLang="zh-CN" smtClean="0"/>
          </a:p>
        </p:txBody>
      </p:sp>
    </p:spTree>
    <p:extLst>
      <p:ext uri="{BB962C8B-B14F-4D97-AF65-F5344CB8AC3E}">
        <p14:creationId xmlns:p14="http://schemas.microsoft.com/office/powerpoint/2010/main" val="3411997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幻灯片图像占位符 1"/>
          <p:cNvSpPr>
            <a:spLocks noGrp="1" noRot="1" noChangeAspect="1" noTextEdit="1"/>
          </p:cNvSpPr>
          <p:nvPr>
            <p:ph type="sldImg"/>
          </p:nvPr>
        </p:nvSpPr>
        <p:spPr>
          <a:ln/>
        </p:spPr>
      </p:sp>
      <p:sp>
        <p:nvSpPr>
          <p:cNvPr id="84995" name="备注占位符 2"/>
          <p:cNvSpPr>
            <a:spLocks noGrp="1"/>
          </p:cNvSpPr>
          <p:nvPr>
            <p:ph type="body" idx="1"/>
          </p:nvPr>
        </p:nvSpPr>
        <p:spPr>
          <a:noFill/>
        </p:spPr>
        <p:txBody>
          <a:bodyPr>
            <a:prstTxWarp prst="textNoShape">
              <a:avLst/>
            </a:prstTxWarp>
          </a:bodyPr>
          <a:lstStyle/>
          <a:p>
            <a:endParaRPr lang="zh-CN" altLang="en-US" smtClean="0"/>
          </a:p>
        </p:txBody>
      </p:sp>
      <p:sp>
        <p:nvSpPr>
          <p:cNvPr id="84996" name="灯片编号占位符 3"/>
          <p:cNvSpPr>
            <a:spLocks noGrp="1"/>
          </p:cNvSpPr>
          <p:nvPr>
            <p:ph type="sldNum" sz="quarter" idx="5"/>
          </p:nvPr>
        </p:nvSpPr>
        <p:spPr>
          <a:noFill/>
        </p:spPr>
        <p:txBody>
          <a:bodyPr>
            <a:prstTxWarp prst="textNoShape">
              <a:avLst/>
            </a:prstTxWarp>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5211A204-B7DE-4CCB-AAF1-9F8ADE4C0144}" type="slidenum">
              <a:rPr lang="en-US" altLang="zh-CN" smtClean="0"/>
              <a:pPr/>
              <a:t>42</a:t>
            </a:fld>
            <a:endParaRPr lang="en-US" altLang="zh-CN" smtClean="0"/>
          </a:p>
        </p:txBody>
      </p:sp>
    </p:spTree>
    <p:extLst>
      <p:ext uri="{BB962C8B-B14F-4D97-AF65-F5344CB8AC3E}">
        <p14:creationId xmlns:p14="http://schemas.microsoft.com/office/powerpoint/2010/main" val="2673020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日期占位符 3"/>
          <p:cNvSpPr>
            <a:spLocks noGrp="1"/>
          </p:cNvSpPr>
          <p:nvPr>
            <p:ph type="dt" sz="half" idx="10"/>
          </p:nvPr>
        </p:nvSpPr>
        <p:spPr/>
        <p:txBody>
          <a:bodyPr/>
          <a:lstStyle>
            <a:lvl1pPr>
              <a:defRPr/>
            </a:lvl1pPr>
          </a:lstStyle>
          <a:p>
            <a:pPr>
              <a:defRPr/>
            </a:pPr>
            <a:r>
              <a:rPr lang="en-US" altLang="zh-CN" smtClean="0"/>
              <a:t>2015-1-21</a:t>
            </a:r>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pPr>
              <a:defRPr/>
            </a:pPr>
            <a:fld id="{82CC5B68-946F-4A4E-BE78-557BE8F63F23}" type="slidenum">
              <a:rPr lang="en-US" altLang="zh-CN" smtClean="0"/>
              <a:pPr>
                <a:defRPr/>
              </a:pPr>
              <a:t>‹#›</a:t>
            </a:fld>
            <a:endParaRPr lang="en-US" altLang="zh-CN"/>
          </a:p>
        </p:txBody>
      </p:sp>
    </p:spTree>
    <p:extLst>
      <p:ext uri="{BB962C8B-B14F-4D97-AF65-F5344CB8AC3E}">
        <p14:creationId xmlns:p14="http://schemas.microsoft.com/office/powerpoint/2010/main" val="178383575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lvl1pPr>
              <a:defRPr/>
            </a:lvl1pPr>
          </a:lstStyle>
          <a:p>
            <a:pPr>
              <a:defRPr/>
            </a:pPr>
            <a:r>
              <a:rPr lang="en-US" altLang="zh-CN" smtClean="0"/>
              <a:t>2015-1-21</a:t>
            </a:r>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pPr>
              <a:defRPr/>
            </a:pPr>
            <a:fld id="{FDFE8D6D-22B4-4D24-BBEB-848FD9DFF4FA}" type="slidenum">
              <a:rPr lang="en-US" altLang="zh-CN" smtClean="0"/>
              <a:pPr>
                <a:defRPr/>
              </a:pPr>
              <a:t>‹#›</a:t>
            </a:fld>
            <a:endParaRPr lang="en-US" altLang="zh-CN"/>
          </a:p>
        </p:txBody>
      </p:sp>
    </p:spTree>
    <p:extLst>
      <p:ext uri="{BB962C8B-B14F-4D97-AF65-F5344CB8AC3E}">
        <p14:creationId xmlns:p14="http://schemas.microsoft.com/office/powerpoint/2010/main" val="33744248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11138"/>
            <a:ext cx="2057400" cy="5915025"/>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211138"/>
            <a:ext cx="6019800" cy="59150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lvl1pPr>
              <a:defRPr/>
            </a:lvl1pPr>
          </a:lstStyle>
          <a:p>
            <a:pPr>
              <a:defRPr/>
            </a:pPr>
            <a:r>
              <a:rPr lang="en-US" altLang="zh-CN" smtClean="0"/>
              <a:t>2015-1-21</a:t>
            </a:r>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pPr>
              <a:defRPr/>
            </a:pPr>
            <a:fld id="{C106F78A-1F67-4795-BD1D-4CB015954B08}" type="slidenum">
              <a:rPr lang="en-US" altLang="zh-CN" smtClean="0"/>
              <a:pPr>
                <a:defRPr/>
              </a:pPr>
              <a:t>‹#›</a:t>
            </a:fld>
            <a:endParaRPr lang="en-US" altLang="zh-CN"/>
          </a:p>
        </p:txBody>
      </p:sp>
    </p:spTree>
    <p:extLst>
      <p:ext uri="{BB962C8B-B14F-4D97-AF65-F5344CB8AC3E}">
        <p14:creationId xmlns:p14="http://schemas.microsoft.com/office/powerpoint/2010/main" val="1086907549"/>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日期占位符 3"/>
          <p:cNvSpPr>
            <a:spLocks noGrp="1"/>
          </p:cNvSpPr>
          <p:nvPr>
            <p:ph type="dt" sz="half" idx="10"/>
          </p:nvPr>
        </p:nvSpPr>
        <p:spPr/>
        <p:txBody>
          <a:bodyPr/>
          <a:lstStyle>
            <a:lvl1pPr>
              <a:defRPr/>
            </a:lvl1pPr>
          </a:lstStyle>
          <a:p>
            <a:fld id="{B031A021-02F7-4D5E-B76D-006A814391A2}" type="datetimeFigureOut">
              <a:rPr lang="en-US" altLang="en-US"/>
              <a:pPr/>
              <a:t>11/21/2018</a:t>
            </a:fld>
            <a:endParaRPr lang="en-US" altLang="en-US"/>
          </a:p>
        </p:txBody>
      </p:sp>
      <p:sp>
        <p:nvSpPr>
          <p:cNvPr id="5" name="页脚占位符 4"/>
          <p:cNvSpPr>
            <a:spLocks noGrp="1"/>
          </p:cNvSpPr>
          <p:nvPr>
            <p:ph type="ftr" sz="quarter" idx="11"/>
          </p:nvPr>
        </p:nvSpPr>
        <p:spPr/>
        <p:txBody>
          <a:bodyPr/>
          <a:lstStyle>
            <a:lvl1pPr>
              <a:defRPr/>
            </a:lvl1pPr>
          </a:lstStyle>
          <a:p>
            <a:endParaRPr lang="en-US" altLang="en-US"/>
          </a:p>
        </p:txBody>
      </p:sp>
      <p:sp>
        <p:nvSpPr>
          <p:cNvPr id="6" name="灯片编号占位符 5"/>
          <p:cNvSpPr>
            <a:spLocks noGrp="1"/>
          </p:cNvSpPr>
          <p:nvPr>
            <p:ph type="sldNum" sz="quarter" idx="12"/>
          </p:nvPr>
        </p:nvSpPr>
        <p:spPr/>
        <p:txBody>
          <a:bodyPr/>
          <a:lstStyle>
            <a:lvl1pPr>
              <a:defRPr/>
            </a:lvl1pPr>
          </a:lstStyle>
          <a:p>
            <a:fld id="{7B230A51-AC31-4EC9-9B78-C6ECFF619CA2}" type="slidenum">
              <a:rPr lang="en-US" altLang="en-US"/>
              <a:pPr/>
              <a:t>‹#›</a:t>
            </a:fld>
            <a:endParaRPr lang="en-US" altLang="en-US"/>
          </a:p>
        </p:txBody>
      </p:sp>
    </p:spTree>
    <p:extLst>
      <p:ext uri="{BB962C8B-B14F-4D97-AF65-F5344CB8AC3E}">
        <p14:creationId xmlns:p14="http://schemas.microsoft.com/office/powerpoint/2010/main" val="2069277811"/>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lvl1pPr>
              <a:defRPr/>
            </a:lvl1pPr>
          </a:lstStyle>
          <a:p>
            <a:fld id="{032928B5-B1CA-4B8A-9114-1AE86A3F7DB1}" type="datetimeFigureOut">
              <a:rPr lang="en-US" altLang="en-US"/>
              <a:pPr/>
              <a:t>11/21/2018</a:t>
            </a:fld>
            <a:endParaRPr lang="en-US" altLang="en-US"/>
          </a:p>
        </p:txBody>
      </p:sp>
      <p:sp>
        <p:nvSpPr>
          <p:cNvPr id="5" name="页脚占位符 4"/>
          <p:cNvSpPr>
            <a:spLocks noGrp="1"/>
          </p:cNvSpPr>
          <p:nvPr>
            <p:ph type="ftr" sz="quarter" idx="11"/>
          </p:nvPr>
        </p:nvSpPr>
        <p:spPr/>
        <p:txBody>
          <a:bodyPr/>
          <a:lstStyle>
            <a:lvl1pPr>
              <a:defRPr/>
            </a:lvl1pPr>
          </a:lstStyle>
          <a:p>
            <a:endParaRPr lang="en-US" altLang="en-US"/>
          </a:p>
        </p:txBody>
      </p:sp>
      <p:sp>
        <p:nvSpPr>
          <p:cNvPr id="6" name="灯片编号占位符 5"/>
          <p:cNvSpPr>
            <a:spLocks noGrp="1"/>
          </p:cNvSpPr>
          <p:nvPr>
            <p:ph type="sldNum" sz="quarter" idx="12"/>
          </p:nvPr>
        </p:nvSpPr>
        <p:spPr/>
        <p:txBody>
          <a:bodyPr/>
          <a:lstStyle>
            <a:lvl1pPr>
              <a:defRPr/>
            </a:lvl1pPr>
          </a:lstStyle>
          <a:p>
            <a:fld id="{DE49DBBA-8EEB-45AE-99BD-49A9718601FC}" type="slidenum">
              <a:rPr lang="en-US" altLang="en-US"/>
              <a:pPr/>
              <a:t>‹#›</a:t>
            </a:fld>
            <a:endParaRPr lang="en-US" altLang="en-US"/>
          </a:p>
        </p:txBody>
      </p:sp>
    </p:spTree>
    <p:extLst>
      <p:ext uri="{BB962C8B-B14F-4D97-AF65-F5344CB8AC3E}">
        <p14:creationId xmlns:p14="http://schemas.microsoft.com/office/powerpoint/2010/main" val="1055141560"/>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fld id="{29701E0B-1435-4D92-AEC6-F217D43F1466}" type="datetimeFigureOut">
              <a:rPr lang="en-US" altLang="en-US"/>
              <a:pPr/>
              <a:t>11/21/2018</a:t>
            </a:fld>
            <a:endParaRPr lang="en-US" altLang="en-US"/>
          </a:p>
        </p:txBody>
      </p:sp>
      <p:sp>
        <p:nvSpPr>
          <p:cNvPr id="5" name="页脚占位符 4"/>
          <p:cNvSpPr>
            <a:spLocks noGrp="1"/>
          </p:cNvSpPr>
          <p:nvPr>
            <p:ph type="ftr" sz="quarter" idx="11"/>
          </p:nvPr>
        </p:nvSpPr>
        <p:spPr/>
        <p:txBody>
          <a:bodyPr/>
          <a:lstStyle>
            <a:lvl1pPr>
              <a:defRPr/>
            </a:lvl1pPr>
          </a:lstStyle>
          <a:p>
            <a:endParaRPr lang="en-US" altLang="en-US"/>
          </a:p>
        </p:txBody>
      </p:sp>
      <p:sp>
        <p:nvSpPr>
          <p:cNvPr id="6" name="灯片编号占位符 5"/>
          <p:cNvSpPr>
            <a:spLocks noGrp="1"/>
          </p:cNvSpPr>
          <p:nvPr>
            <p:ph type="sldNum" sz="quarter" idx="12"/>
          </p:nvPr>
        </p:nvSpPr>
        <p:spPr/>
        <p:txBody>
          <a:bodyPr/>
          <a:lstStyle>
            <a:lvl1pPr>
              <a:defRPr/>
            </a:lvl1pPr>
          </a:lstStyle>
          <a:p>
            <a:fld id="{4BAE8BDC-C699-40E0-9AC1-5E0DDBAC2004}" type="slidenum">
              <a:rPr lang="en-US" altLang="en-US"/>
              <a:pPr/>
              <a:t>‹#›</a:t>
            </a:fld>
            <a:endParaRPr lang="en-US" altLang="en-US"/>
          </a:p>
        </p:txBody>
      </p:sp>
    </p:spTree>
    <p:extLst>
      <p:ext uri="{BB962C8B-B14F-4D97-AF65-F5344CB8AC3E}">
        <p14:creationId xmlns:p14="http://schemas.microsoft.com/office/powerpoint/2010/main" val="3348925644"/>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sz="half" idx="1"/>
          </p:nvPr>
        </p:nvSpPr>
        <p:spPr>
          <a:xfrm>
            <a:off x="457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4"/>
          <p:cNvSpPr>
            <a:spLocks noGrp="1"/>
          </p:cNvSpPr>
          <p:nvPr>
            <p:ph type="dt" sz="half" idx="10"/>
          </p:nvPr>
        </p:nvSpPr>
        <p:spPr/>
        <p:txBody>
          <a:bodyPr/>
          <a:lstStyle>
            <a:lvl1pPr>
              <a:defRPr/>
            </a:lvl1pPr>
          </a:lstStyle>
          <a:p>
            <a:fld id="{246A577B-7E24-452E-B2A3-C69C47318503}" type="datetimeFigureOut">
              <a:rPr lang="en-US" altLang="en-US"/>
              <a:pPr/>
              <a:t>11/21/2018</a:t>
            </a:fld>
            <a:endParaRPr lang="en-US" altLang="en-US"/>
          </a:p>
        </p:txBody>
      </p:sp>
      <p:sp>
        <p:nvSpPr>
          <p:cNvPr id="6" name="页脚占位符 5"/>
          <p:cNvSpPr>
            <a:spLocks noGrp="1"/>
          </p:cNvSpPr>
          <p:nvPr>
            <p:ph type="ftr" sz="quarter" idx="11"/>
          </p:nvPr>
        </p:nvSpPr>
        <p:spPr/>
        <p:txBody>
          <a:bodyPr/>
          <a:lstStyle>
            <a:lvl1pPr>
              <a:defRPr/>
            </a:lvl1pPr>
          </a:lstStyle>
          <a:p>
            <a:endParaRPr lang="en-US" altLang="en-US"/>
          </a:p>
        </p:txBody>
      </p:sp>
      <p:sp>
        <p:nvSpPr>
          <p:cNvPr id="7" name="灯片编号占位符 6"/>
          <p:cNvSpPr>
            <a:spLocks noGrp="1"/>
          </p:cNvSpPr>
          <p:nvPr>
            <p:ph type="sldNum" sz="quarter" idx="12"/>
          </p:nvPr>
        </p:nvSpPr>
        <p:spPr/>
        <p:txBody>
          <a:bodyPr/>
          <a:lstStyle>
            <a:lvl1pPr>
              <a:defRPr/>
            </a:lvl1pPr>
          </a:lstStyle>
          <a:p>
            <a:fld id="{6B9DF3E8-63A4-4E78-AE52-D1045388B16A}" type="slidenum">
              <a:rPr lang="en-US" altLang="en-US"/>
              <a:pPr/>
              <a:t>‹#›</a:t>
            </a:fld>
            <a:endParaRPr lang="en-US" altLang="en-US"/>
          </a:p>
        </p:txBody>
      </p:sp>
    </p:spTree>
    <p:extLst>
      <p:ext uri="{BB962C8B-B14F-4D97-AF65-F5344CB8AC3E}">
        <p14:creationId xmlns:p14="http://schemas.microsoft.com/office/powerpoint/2010/main" val="1271906098"/>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6"/>
          <p:cNvSpPr>
            <a:spLocks noGrp="1"/>
          </p:cNvSpPr>
          <p:nvPr>
            <p:ph type="dt" sz="half" idx="10"/>
          </p:nvPr>
        </p:nvSpPr>
        <p:spPr/>
        <p:txBody>
          <a:bodyPr/>
          <a:lstStyle>
            <a:lvl1pPr>
              <a:defRPr/>
            </a:lvl1pPr>
          </a:lstStyle>
          <a:p>
            <a:fld id="{110613C5-108C-4EBF-B797-D622D8B7A06F}" type="datetimeFigureOut">
              <a:rPr lang="en-US" altLang="en-US"/>
              <a:pPr/>
              <a:t>11/21/2018</a:t>
            </a:fld>
            <a:endParaRPr lang="en-US" altLang="en-US"/>
          </a:p>
        </p:txBody>
      </p:sp>
      <p:sp>
        <p:nvSpPr>
          <p:cNvPr id="8" name="页脚占位符 7"/>
          <p:cNvSpPr>
            <a:spLocks noGrp="1"/>
          </p:cNvSpPr>
          <p:nvPr>
            <p:ph type="ftr" sz="quarter" idx="11"/>
          </p:nvPr>
        </p:nvSpPr>
        <p:spPr/>
        <p:txBody>
          <a:bodyPr/>
          <a:lstStyle>
            <a:lvl1pPr>
              <a:defRPr/>
            </a:lvl1pPr>
          </a:lstStyle>
          <a:p>
            <a:endParaRPr lang="en-US" altLang="en-US"/>
          </a:p>
        </p:txBody>
      </p:sp>
      <p:sp>
        <p:nvSpPr>
          <p:cNvPr id="9" name="灯片编号占位符 8"/>
          <p:cNvSpPr>
            <a:spLocks noGrp="1"/>
          </p:cNvSpPr>
          <p:nvPr>
            <p:ph type="sldNum" sz="quarter" idx="12"/>
          </p:nvPr>
        </p:nvSpPr>
        <p:spPr/>
        <p:txBody>
          <a:bodyPr/>
          <a:lstStyle>
            <a:lvl1pPr>
              <a:defRPr/>
            </a:lvl1pPr>
          </a:lstStyle>
          <a:p>
            <a:fld id="{32391F34-2BD2-4AB1-90E0-D6914608D128}" type="slidenum">
              <a:rPr lang="en-US" altLang="en-US"/>
              <a:pPr/>
              <a:t>‹#›</a:t>
            </a:fld>
            <a:endParaRPr lang="en-US" altLang="en-US"/>
          </a:p>
        </p:txBody>
      </p:sp>
    </p:spTree>
    <p:extLst>
      <p:ext uri="{BB962C8B-B14F-4D97-AF65-F5344CB8AC3E}">
        <p14:creationId xmlns:p14="http://schemas.microsoft.com/office/powerpoint/2010/main" val="3516803810"/>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日期占位符 2"/>
          <p:cNvSpPr>
            <a:spLocks noGrp="1"/>
          </p:cNvSpPr>
          <p:nvPr>
            <p:ph type="dt" sz="half" idx="10"/>
          </p:nvPr>
        </p:nvSpPr>
        <p:spPr/>
        <p:txBody>
          <a:bodyPr/>
          <a:lstStyle>
            <a:lvl1pPr>
              <a:defRPr/>
            </a:lvl1pPr>
          </a:lstStyle>
          <a:p>
            <a:fld id="{B7A2DC59-55B3-45C6-BED2-43D7527484A1}" type="datetimeFigureOut">
              <a:rPr lang="en-US" altLang="en-US"/>
              <a:pPr/>
              <a:t>11/21/2018</a:t>
            </a:fld>
            <a:endParaRPr lang="en-US" altLang="en-US"/>
          </a:p>
        </p:txBody>
      </p:sp>
      <p:sp>
        <p:nvSpPr>
          <p:cNvPr id="4" name="页脚占位符 3"/>
          <p:cNvSpPr>
            <a:spLocks noGrp="1"/>
          </p:cNvSpPr>
          <p:nvPr>
            <p:ph type="ftr" sz="quarter" idx="11"/>
          </p:nvPr>
        </p:nvSpPr>
        <p:spPr/>
        <p:txBody>
          <a:bodyPr/>
          <a:lstStyle>
            <a:lvl1pPr>
              <a:defRPr/>
            </a:lvl1pPr>
          </a:lstStyle>
          <a:p>
            <a:endParaRPr lang="en-US" altLang="en-US"/>
          </a:p>
        </p:txBody>
      </p:sp>
      <p:sp>
        <p:nvSpPr>
          <p:cNvPr id="5" name="灯片编号占位符 4"/>
          <p:cNvSpPr>
            <a:spLocks noGrp="1"/>
          </p:cNvSpPr>
          <p:nvPr>
            <p:ph type="sldNum" sz="quarter" idx="12"/>
          </p:nvPr>
        </p:nvSpPr>
        <p:spPr/>
        <p:txBody>
          <a:bodyPr/>
          <a:lstStyle>
            <a:lvl1pPr>
              <a:defRPr/>
            </a:lvl1pPr>
          </a:lstStyle>
          <a:p>
            <a:fld id="{828BC220-CBEB-42C1-BE7D-371C0334D002}" type="slidenum">
              <a:rPr lang="en-US" altLang="en-US"/>
              <a:pPr/>
              <a:t>‹#›</a:t>
            </a:fld>
            <a:endParaRPr lang="en-US" altLang="en-US"/>
          </a:p>
        </p:txBody>
      </p:sp>
    </p:spTree>
    <p:extLst>
      <p:ext uri="{BB962C8B-B14F-4D97-AF65-F5344CB8AC3E}">
        <p14:creationId xmlns:p14="http://schemas.microsoft.com/office/powerpoint/2010/main" val="1300188993"/>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98CC3755-E873-4769-BBC7-FF525FBB7848}" type="datetimeFigureOut">
              <a:rPr lang="en-US" altLang="en-US"/>
              <a:pPr/>
              <a:t>11/21/2018</a:t>
            </a:fld>
            <a:endParaRPr lang="en-US" altLang="en-US"/>
          </a:p>
        </p:txBody>
      </p:sp>
      <p:sp>
        <p:nvSpPr>
          <p:cNvPr id="3" name="页脚占位符 2"/>
          <p:cNvSpPr>
            <a:spLocks noGrp="1"/>
          </p:cNvSpPr>
          <p:nvPr>
            <p:ph type="ftr" sz="quarter" idx="11"/>
          </p:nvPr>
        </p:nvSpPr>
        <p:spPr/>
        <p:txBody>
          <a:bodyPr/>
          <a:lstStyle>
            <a:lvl1pPr>
              <a:defRPr/>
            </a:lvl1pPr>
          </a:lstStyle>
          <a:p>
            <a:endParaRPr lang="en-US" altLang="en-US"/>
          </a:p>
        </p:txBody>
      </p:sp>
      <p:sp>
        <p:nvSpPr>
          <p:cNvPr id="4" name="灯片编号占位符 3"/>
          <p:cNvSpPr>
            <a:spLocks noGrp="1"/>
          </p:cNvSpPr>
          <p:nvPr>
            <p:ph type="sldNum" sz="quarter" idx="12"/>
          </p:nvPr>
        </p:nvSpPr>
        <p:spPr/>
        <p:txBody>
          <a:bodyPr/>
          <a:lstStyle>
            <a:lvl1pPr>
              <a:defRPr/>
            </a:lvl1pPr>
          </a:lstStyle>
          <a:p>
            <a:fld id="{E0248599-CBD1-40A9-978C-80A51D145EC3}" type="slidenum">
              <a:rPr lang="en-US" altLang="en-US"/>
              <a:pPr/>
              <a:t>‹#›</a:t>
            </a:fld>
            <a:endParaRPr lang="en-US" altLang="en-US"/>
          </a:p>
        </p:txBody>
      </p:sp>
    </p:spTree>
    <p:extLst>
      <p:ext uri="{BB962C8B-B14F-4D97-AF65-F5344CB8AC3E}">
        <p14:creationId xmlns:p14="http://schemas.microsoft.com/office/powerpoint/2010/main" val="3989508662"/>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4B6140C2-B9A6-4181-9420-FB3686C0BE2F}" type="datetimeFigureOut">
              <a:rPr lang="en-US" altLang="en-US"/>
              <a:pPr/>
              <a:t>11/21/2018</a:t>
            </a:fld>
            <a:endParaRPr lang="en-US" altLang="en-US"/>
          </a:p>
        </p:txBody>
      </p:sp>
      <p:sp>
        <p:nvSpPr>
          <p:cNvPr id="6" name="页脚占位符 5"/>
          <p:cNvSpPr>
            <a:spLocks noGrp="1"/>
          </p:cNvSpPr>
          <p:nvPr>
            <p:ph type="ftr" sz="quarter" idx="11"/>
          </p:nvPr>
        </p:nvSpPr>
        <p:spPr/>
        <p:txBody>
          <a:bodyPr/>
          <a:lstStyle>
            <a:lvl1pPr>
              <a:defRPr/>
            </a:lvl1pPr>
          </a:lstStyle>
          <a:p>
            <a:endParaRPr lang="en-US" altLang="en-US"/>
          </a:p>
        </p:txBody>
      </p:sp>
      <p:sp>
        <p:nvSpPr>
          <p:cNvPr id="7" name="灯片编号占位符 6"/>
          <p:cNvSpPr>
            <a:spLocks noGrp="1"/>
          </p:cNvSpPr>
          <p:nvPr>
            <p:ph type="sldNum" sz="quarter" idx="12"/>
          </p:nvPr>
        </p:nvSpPr>
        <p:spPr/>
        <p:txBody>
          <a:bodyPr/>
          <a:lstStyle>
            <a:lvl1pPr>
              <a:defRPr/>
            </a:lvl1pPr>
          </a:lstStyle>
          <a:p>
            <a:fld id="{C6B5D9EB-D800-422F-9756-0CCDB7520333}" type="slidenum">
              <a:rPr lang="en-US" altLang="en-US"/>
              <a:pPr/>
              <a:t>‹#›</a:t>
            </a:fld>
            <a:endParaRPr lang="en-US" altLang="en-US"/>
          </a:p>
        </p:txBody>
      </p:sp>
    </p:spTree>
    <p:extLst>
      <p:ext uri="{BB962C8B-B14F-4D97-AF65-F5344CB8AC3E}">
        <p14:creationId xmlns:p14="http://schemas.microsoft.com/office/powerpoint/2010/main" val="14977859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lvl1pPr>
              <a:defRPr/>
            </a:lvl1pPr>
          </a:lstStyle>
          <a:p>
            <a:pPr>
              <a:defRPr/>
            </a:pPr>
            <a:r>
              <a:rPr lang="en-US" altLang="zh-CN" smtClean="0"/>
              <a:t>2015-1-21</a:t>
            </a:r>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pPr>
              <a:defRPr/>
            </a:pPr>
            <a:fld id="{4E726F49-3D98-4789-96CF-4C1B85F286FE}" type="slidenum">
              <a:rPr lang="en-US" altLang="zh-CN" smtClean="0"/>
              <a:pPr>
                <a:defRPr/>
              </a:pPr>
              <a:t>‹#›</a:t>
            </a:fld>
            <a:endParaRPr lang="en-US" altLang="zh-CN"/>
          </a:p>
        </p:txBody>
      </p:sp>
    </p:spTree>
    <p:extLst>
      <p:ext uri="{BB962C8B-B14F-4D97-AF65-F5344CB8AC3E}">
        <p14:creationId xmlns:p14="http://schemas.microsoft.com/office/powerpoint/2010/main" val="242537099"/>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6EC84DB6-AA80-4B7A-8883-A97B9983F662}" type="datetimeFigureOut">
              <a:rPr lang="en-US" altLang="en-US"/>
              <a:pPr/>
              <a:t>11/21/2018</a:t>
            </a:fld>
            <a:endParaRPr lang="en-US" altLang="en-US"/>
          </a:p>
        </p:txBody>
      </p:sp>
      <p:sp>
        <p:nvSpPr>
          <p:cNvPr id="6" name="页脚占位符 5"/>
          <p:cNvSpPr>
            <a:spLocks noGrp="1"/>
          </p:cNvSpPr>
          <p:nvPr>
            <p:ph type="ftr" sz="quarter" idx="11"/>
          </p:nvPr>
        </p:nvSpPr>
        <p:spPr/>
        <p:txBody>
          <a:bodyPr/>
          <a:lstStyle>
            <a:lvl1pPr>
              <a:defRPr/>
            </a:lvl1pPr>
          </a:lstStyle>
          <a:p>
            <a:endParaRPr lang="en-US" altLang="en-US"/>
          </a:p>
        </p:txBody>
      </p:sp>
      <p:sp>
        <p:nvSpPr>
          <p:cNvPr id="7" name="灯片编号占位符 6"/>
          <p:cNvSpPr>
            <a:spLocks noGrp="1"/>
          </p:cNvSpPr>
          <p:nvPr>
            <p:ph type="sldNum" sz="quarter" idx="12"/>
          </p:nvPr>
        </p:nvSpPr>
        <p:spPr/>
        <p:txBody>
          <a:bodyPr/>
          <a:lstStyle>
            <a:lvl1pPr>
              <a:defRPr/>
            </a:lvl1pPr>
          </a:lstStyle>
          <a:p>
            <a:fld id="{05EAF03C-47AB-4FDC-AF90-ECAC45E79C49}" type="slidenum">
              <a:rPr lang="en-US" altLang="en-US"/>
              <a:pPr/>
              <a:t>‹#›</a:t>
            </a:fld>
            <a:endParaRPr lang="en-US" altLang="en-US"/>
          </a:p>
        </p:txBody>
      </p:sp>
    </p:spTree>
    <p:extLst>
      <p:ext uri="{BB962C8B-B14F-4D97-AF65-F5344CB8AC3E}">
        <p14:creationId xmlns:p14="http://schemas.microsoft.com/office/powerpoint/2010/main" val="3554172611"/>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lvl1pPr>
              <a:defRPr/>
            </a:lvl1pPr>
          </a:lstStyle>
          <a:p>
            <a:fld id="{D78D8535-719B-41B1-BC85-307D413BA780}" type="datetimeFigureOut">
              <a:rPr lang="en-US" altLang="en-US"/>
              <a:pPr/>
              <a:t>11/21/2018</a:t>
            </a:fld>
            <a:endParaRPr lang="en-US" altLang="en-US"/>
          </a:p>
        </p:txBody>
      </p:sp>
      <p:sp>
        <p:nvSpPr>
          <p:cNvPr id="5" name="页脚占位符 4"/>
          <p:cNvSpPr>
            <a:spLocks noGrp="1"/>
          </p:cNvSpPr>
          <p:nvPr>
            <p:ph type="ftr" sz="quarter" idx="11"/>
          </p:nvPr>
        </p:nvSpPr>
        <p:spPr/>
        <p:txBody>
          <a:bodyPr/>
          <a:lstStyle>
            <a:lvl1pPr>
              <a:defRPr/>
            </a:lvl1pPr>
          </a:lstStyle>
          <a:p>
            <a:endParaRPr lang="en-US" altLang="en-US"/>
          </a:p>
        </p:txBody>
      </p:sp>
      <p:sp>
        <p:nvSpPr>
          <p:cNvPr id="6" name="灯片编号占位符 5"/>
          <p:cNvSpPr>
            <a:spLocks noGrp="1"/>
          </p:cNvSpPr>
          <p:nvPr>
            <p:ph type="sldNum" sz="quarter" idx="12"/>
          </p:nvPr>
        </p:nvSpPr>
        <p:spPr/>
        <p:txBody>
          <a:bodyPr/>
          <a:lstStyle>
            <a:lvl1pPr>
              <a:defRPr/>
            </a:lvl1pPr>
          </a:lstStyle>
          <a:p>
            <a:fld id="{DC964949-8D34-49A6-99DA-530233F0A1C3}" type="slidenum">
              <a:rPr lang="en-US" altLang="en-US"/>
              <a:pPr/>
              <a:t>‹#›</a:t>
            </a:fld>
            <a:endParaRPr lang="en-US" altLang="en-US"/>
          </a:p>
        </p:txBody>
      </p:sp>
    </p:spTree>
    <p:extLst>
      <p:ext uri="{BB962C8B-B14F-4D97-AF65-F5344CB8AC3E}">
        <p14:creationId xmlns:p14="http://schemas.microsoft.com/office/powerpoint/2010/main" val="820101227"/>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11138"/>
            <a:ext cx="2057400" cy="5915025"/>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211138"/>
            <a:ext cx="6019800" cy="59150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lvl1pPr>
              <a:defRPr/>
            </a:lvl1pPr>
          </a:lstStyle>
          <a:p>
            <a:fld id="{9725E9C1-CD89-411D-B1FC-2F063FDB7CA8}" type="datetimeFigureOut">
              <a:rPr lang="en-US" altLang="en-US"/>
              <a:pPr/>
              <a:t>11/21/2018</a:t>
            </a:fld>
            <a:endParaRPr lang="en-US" altLang="en-US"/>
          </a:p>
        </p:txBody>
      </p:sp>
      <p:sp>
        <p:nvSpPr>
          <p:cNvPr id="5" name="页脚占位符 4"/>
          <p:cNvSpPr>
            <a:spLocks noGrp="1"/>
          </p:cNvSpPr>
          <p:nvPr>
            <p:ph type="ftr" sz="quarter" idx="11"/>
          </p:nvPr>
        </p:nvSpPr>
        <p:spPr/>
        <p:txBody>
          <a:bodyPr/>
          <a:lstStyle>
            <a:lvl1pPr>
              <a:defRPr/>
            </a:lvl1pPr>
          </a:lstStyle>
          <a:p>
            <a:endParaRPr lang="en-US" altLang="en-US"/>
          </a:p>
        </p:txBody>
      </p:sp>
      <p:sp>
        <p:nvSpPr>
          <p:cNvPr id="6" name="灯片编号占位符 5"/>
          <p:cNvSpPr>
            <a:spLocks noGrp="1"/>
          </p:cNvSpPr>
          <p:nvPr>
            <p:ph type="sldNum" sz="quarter" idx="12"/>
          </p:nvPr>
        </p:nvSpPr>
        <p:spPr/>
        <p:txBody>
          <a:bodyPr/>
          <a:lstStyle>
            <a:lvl1pPr>
              <a:defRPr/>
            </a:lvl1pPr>
          </a:lstStyle>
          <a:p>
            <a:fld id="{F87FDA4D-1C84-47F5-A1C3-5EFFF0ABD535}" type="slidenum">
              <a:rPr lang="en-US" altLang="en-US"/>
              <a:pPr/>
              <a:t>‹#›</a:t>
            </a:fld>
            <a:endParaRPr lang="en-US" altLang="en-US"/>
          </a:p>
        </p:txBody>
      </p:sp>
    </p:spTree>
    <p:extLst>
      <p:ext uri="{BB962C8B-B14F-4D97-AF65-F5344CB8AC3E}">
        <p14:creationId xmlns:p14="http://schemas.microsoft.com/office/powerpoint/2010/main" val="1255404968"/>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1470025"/>
          </a:xfrm>
        </p:spPr>
        <p:txBody>
          <a:bodyPr anchor="b"/>
          <a:lstStyle>
            <a:lvl1pPr algn="l">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pPr>
              <a:defRPr/>
            </a:pPr>
            <a:r>
              <a:rPr lang="en-US" altLang="zh-CN" smtClean="0"/>
              <a:t>2015-1-21</a:t>
            </a:r>
            <a:endParaRPr lang="en-US" altLang="zh-CN"/>
          </a:p>
        </p:txBody>
      </p:sp>
      <p:sp>
        <p:nvSpPr>
          <p:cNvPr id="5" name="页脚占位符 4"/>
          <p:cNvSpPr>
            <a:spLocks noGrp="1"/>
          </p:cNvSpPr>
          <p:nvPr>
            <p:ph type="ftr" sz="quarter" idx="11"/>
          </p:nvPr>
        </p:nvSpPr>
        <p:spPr/>
        <p:txBody>
          <a:bodyPr/>
          <a:lstStyle/>
          <a:p>
            <a:pPr>
              <a:defRPr/>
            </a:pPr>
            <a:endParaRPr lang="en-US" altLang="zh-CN"/>
          </a:p>
        </p:txBody>
      </p:sp>
      <p:sp>
        <p:nvSpPr>
          <p:cNvPr id="6" name="灯片编号占位符 5"/>
          <p:cNvSpPr>
            <a:spLocks noGrp="1"/>
          </p:cNvSpPr>
          <p:nvPr>
            <p:ph type="sldNum" sz="quarter" idx="12"/>
          </p:nvPr>
        </p:nvSpPr>
        <p:spPr/>
        <p:txBody>
          <a:bodyPr/>
          <a:lstStyle/>
          <a:p>
            <a:pPr>
              <a:defRPr/>
            </a:pPr>
            <a:fld id="{82CC5B68-946F-4A4E-BE78-557BE8F63F23}" type="slidenum">
              <a:rPr lang="en-US" altLang="zh-CN" smtClean="0"/>
              <a:pPr>
                <a:defRPr/>
              </a:pPr>
              <a:t>‹#›</a:t>
            </a:fld>
            <a:endParaRPr lang="en-US" altLang="zh-CN"/>
          </a:p>
        </p:txBody>
      </p:sp>
    </p:spTree>
    <p:extLst>
      <p:ext uri="{BB962C8B-B14F-4D97-AF65-F5344CB8AC3E}">
        <p14:creationId xmlns:p14="http://schemas.microsoft.com/office/powerpoint/2010/main" val="498205837"/>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a:defRPr/>
            </a:pPr>
            <a:r>
              <a:rPr lang="en-US" altLang="zh-CN" smtClean="0"/>
              <a:t>2015-1-21</a:t>
            </a:r>
            <a:endParaRPr lang="en-US" altLang="zh-CN"/>
          </a:p>
        </p:txBody>
      </p:sp>
      <p:sp>
        <p:nvSpPr>
          <p:cNvPr id="5" name="页脚占位符 4"/>
          <p:cNvSpPr>
            <a:spLocks noGrp="1"/>
          </p:cNvSpPr>
          <p:nvPr>
            <p:ph type="ftr" sz="quarter" idx="11"/>
          </p:nvPr>
        </p:nvSpPr>
        <p:spPr/>
        <p:txBody>
          <a:bodyPr/>
          <a:lstStyle/>
          <a:p>
            <a:pPr>
              <a:defRPr/>
            </a:pPr>
            <a:endParaRPr lang="en-US" altLang="zh-CN"/>
          </a:p>
        </p:txBody>
      </p:sp>
      <p:sp>
        <p:nvSpPr>
          <p:cNvPr id="6" name="灯片编号占位符 5"/>
          <p:cNvSpPr>
            <a:spLocks noGrp="1"/>
          </p:cNvSpPr>
          <p:nvPr>
            <p:ph type="sldNum" sz="quarter" idx="12"/>
          </p:nvPr>
        </p:nvSpPr>
        <p:spPr/>
        <p:txBody>
          <a:bodyPr/>
          <a:lstStyle/>
          <a:p>
            <a:pPr>
              <a:defRPr/>
            </a:pPr>
            <a:fld id="{4E726F49-3D98-4789-96CF-4C1B85F286FE}" type="slidenum">
              <a:rPr lang="en-US" altLang="zh-CN" smtClean="0"/>
              <a:pPr>
                <a:defRPr/>
              </a:pPr>
              <a:t>‹#›</a:t>
            </a:fld>
            <a:endParaRPr lang="en-US" altLang="zh-CN"/>
          </a:p>
        </p:txBody>
      </p:sp>
    </p:spTree>
    <p:extLst>
      <p:ext uri="{BB962C8B-B14F-4D97-AF65-F5344CB8AC3E}">
        <p14:creationId xmlns:p14="http://schemas.microsoft.com/office/powerpoint/2010/main" val="2951430803"/>
      </p:ext>
    </p:extLst>
  </p:cSld>
  <p:clrMapOvr>
    <a:masterClrMapping/>
  </p:clrMapOvr>
  <p:transition>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2924181"/>
            <a:ext cx="7772400" cy="1362075"/>
          </a:xfrm>
        </p:spPr>
        <p:txBody>
          <a:bodyPr anchor="t"/>
          <a:lstStyle>
            <a:lvl1pPr algn="l">
              <a:defRPr sz="44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a:defRPr/>
            </a:pPr>
            <a:r>
              <a:rPr lang="en-US" altLang="zh-CN" smtClean="0"/>
              <a:t>2015-1-21</a:t>
            </a:r>
            <a:endParaRPr lang="en-US" altLang="zh-CN"/>
          </a:p>
        </p:txBody>
      </p:sp>
      <p:sp>
        <p:nvSpPr>
          <p:cNvPr id="5" name="页脚占位符 4"/>
          <p:cNvSpPr>
            <a:spLocks noGrp="1"/>
          </p:cNvSpPr>
          <p:nvPr>
            <p:ph type="ftr" sz="quarter" idx="11"/>
          </p:nvPr>
        </p:nvSpPr>
        <p:spPr/>
        <p:txBody>
          <a:bodyPr/>
          <a:lstStyle/>
          <a:p>
            <a:pPr>
              <a:defRPr/>
            </a:pPr>
            <a:endParaRPr lang="en-US" altLang="zh-CN"/>
          </a:p>
        </p:txBody>
      </p:sp>
      <p:sp>
        <p:nvSpPr>
          <p:cNvPr id="6" name="灯片编号占位符 5"/>
          <p:cNvSpPr>
            <a:spLocks noGrp="1"/>
          </p:cNvSpPr>
          <p:nvPr>
            <p:ph type="sldNum" sz="quarter" idx="12"/>
          </p:nvPr>
        </p:nvSpPr>
        <p:spPr/>
        <p:txBody>
          <a:bodyPr/>
          <a:lstStyle/>
          <a:p>
            <a:pPr>
              <a:defRPr/>
            </a:pPr>
            <a:fld id="{43300836-5DD5-4E8A-B8C7-0BF2ED7C4DC0}" type="slidenum">
              <a:rPr lang="en-US" altLang="zh-CN" smtClean="0"/>
              <a:pPr>
                <a:defRPr/>
              </a:pPr>
              <a:t>‹#›</a:t>
            </a:fld>
            <a:endParaRPr lang="en-US" altLang="zh-CN"/>
          </a:p>
        </p:txBody>
      </p:sp>
    </p:spTree>
    <p:extLst>
      <p:ext uri="{BB962C8B-B14F-4D97-AF65-F5344CB8AC3E}">
        <p14:creationId xmlns:p14="http://schemas.microsoft.com/office/powerpoint/2010/main" val="2317619481"/>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pPr>
              <a:defRPr/>
            </a:pPr>
            <a:r>
              <a:rPr lang="en-US" altLang="zh-CN" smtClean="0"/>
              <a:t>2015-1-21</a:t>
            </a:r>
            <a:endParaRPr lang="en-US" altLang="zh-CN"/>
          </a:p>
        </p:txBody>
      </p:sp>
      <p:sp>
        <p:nvSpPr>
          <p:cNvPr id="6" name="页脚占位符 5"/>
          <p:cNvSpPr>
            <a:spLocks noGrp="1"/>
          </p:cNvSpPr>
          <p:nvPr>
            <p:ph type="ftr" sz="quarter" idx="11"/>
          </p:nvPr>
        </p:nvSpPr>
        <p:spPr/>
        <p:txBody>
          <a:bodyPr/>
          <a:lstStyle/>
          <a:p>
            <a:pPr>
              <a:defRPr/>
            </a:pPr>
            <a:endParaRPr lang="en-US" altLang="zh-CN"/>
          </a:p>
        </p:txBody>
      </p:sp>
      <p:sp>
        <p:nvSpPr>
          <p:cNvPr id="7" name="灯片编号占位符 6"/>
          <p:cNvSpPr>
            <a:spLocks noGrp="1"/>
          </p:cNvSpPr>
          <p:nvPr>
            <p:ph type="sldNum" sz="quarter" idx="12"/>
          </p:nvPr>
        </p:nvSpPr>
        <p:spPr/>
        <p:txBody>
          <a:bodyPr/>
          <a:lstStyle/>
          <a:p>
            <a:pPr>
              <a:defRPr/>
            </a:pPr>
            <a:fld id="{570F4C3C-BF2B-453B-BEE9-DA1FF150B234}" type="slidenum">
              <a:rPr lang="en-US" altLang="zh-CN" smtClean="0"/>
              <a:pPr>
                <a:defRPr/>
              </a:pPr>
              <a:t>‹#›</a:t>
            </a:fld>
            <a:endParaRPr lang="en-US" altLang="zh-CN"/>
          </a:p>
        </p:txBody>
      </p:sp>
    </p:spTree>
    <p:extLst>
      <p:ext uri="{BB962C8B-B14F-4D97-AF65-F5344CB8AC3E}">
        <p14:creationId xmlns:p14="http://schemas.microsoft.com/office/powerpoint/2010/main" val="4087436788"/>
      </p:ext>
    </p:extLst>
  </p:cSld>
  <p:clrMapOvr>
    <a:masterClrMapping/>
  </p:clrMapOvr>
  <p:transition>
    <p:fade/>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pPr>
              <a:defRPr/>
            </a:pPr>
            <a:r>
              <a:rPr lang="en-US" altLang="zh-CN" smtClean="0"/>
              <a:t>2015-1-21</a:t>
            </a:r>
            <a:endParaRPr lang="en-US" altLang="zh-CN"/>
          </a:p>
        </p:txBody>
      </p:sp>
      <p:sp>
        <p:nvSpPr>
          <p:cNvPr id="8" name="页脚占位符 7"/>
          <p:cNvSpPr>
            <a:spLocks noGrp="1"/>
          </p:cNvSpPr>
          <p:nvPr>
            <p:ph type="ftr" sz="quarter" idx="11"/>
          </p:nvPr>
        </p:nvSpPr>
        <p:spPr/>
        <p:txBody>
          <a:bodyPr/>
          <a:lstStyle/>
          <a:p>
            <a:pPr>
              <a:defRPr/>
            </a:pPr>
            <a:endParaRPr lang="en-US" altLang="zh-CN"/>
          </a:p>
        </p:txBody>
      </p:sp>
      <p:sp>
        <p:nvSpPr>
          <p:cNvPr id="9" name="灯片编号占位符 8"/>
          <p:cNvSpPr>
            <a:spLocks noGrp="1"/>
          </p:cNvSpPr>
          <p:nvPr>
            <p:ph type="sldNum" sz="quarter" idx="12"/>
          </p:nvPr>
        </p:nvSpPr>
        <p:spPr/>
        <p:txBody>
          <a:bodyPr/>
          <a:lstStyle/>
          <a:p>
            <a:pPr>
              <a:defRPr/>
            </a:pPr>
            <a:fld id="{57A782CB-9F9F-4F1B-B7B4-C5DE550A03B7}" type="slidenum">
              <a:rPr lang="en-US" altLang="zh-CN" smtClean="0"/>
              <a:pPr>
                <a:defRPr/>
              </a:pPr>
              <a:t>‹#›</a:t>
            </a:fld>
            <a:endParaRPr lang="en-US" altLang="zh-CN"/>
          </a:p>
        </p:txBody>
      </p:sp>
    </p:spTree>
    <p:extLst>
      <p:ext uri="{BB962C8B-B14F-4D97-AF65-F5344CB8AC3E}">
        <p14:creationId xmlns:p14="http://schemas.microsoft.com/office/powerpoint/2010/main" val="314182999"/>
      </p:ext>
    </p:extLst>
  </p:cSld>
  <p:clrMapOvr>
    <a:masterClrMapping/>
  </p:clrMapOvr>
  <p:transition>
    <p:fade/>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pPr>
              <a:defRPr/>
            </a:pPr>
            <a:r>
              <a:rPr lang="en-US" altLang="zh-CN" smtClean="0"/>
              <a:t>2015-1-21</a:t>
            </a:r>
            <a:endParaRPr lang="en-US" altLang="zh-CN"/>
          </a:p>
        </p:txBody>
      </p:sp>
      <p:sp>
        <p:nvSpPr>
          <p:cNvPr id="4" name="页脚占位符 3"/>
          <p:cNvSpPr>
            <a:spLocks noGrp="1"/>
          </p:cNvSpPr>
          <p:nvPr>
            <p:ph type="ftr" sz="quarter" idx="11"/>
          </p:nvPr>
        </p:nvSpPr>
        <p:spPr/>
        <p:txBody>
          <a:bodyPr/>
          <a:lstStyle/>
          <a:p>
            <a:pPr>
              <a:defRPr/>
            </a:pPr>
            <a:endParaRPr lang="en-US" altLang="zh-CN"/>
          </a:p>
        </p:txBody>
      </p:sp>
      <p:sp>
        <p:nvSpPr>
          <p:cNvPr id="5" name="灯片编号占位符 4"/>
          <p:cNvSpPr>
            <a:spLocks noGrp="1"/>
          </p:cNvSpPr>
          <p:nvPr>
            <p:ph type="sldNum" sz="quarter" idx="12"/>
          </p:nvPr>
        </p:nvSpPr>
        <p:spPr/>
        <p:txBody>
          <a:bodyPr/>
          <a:lstStyle/>
          <a:p>
            <a:pPr>
              <a:defRPr/>
            </a:pPr>
            <a:fld id="{B3FC6FBE-9554-46D3-A077-25005EAA56E0}" type="slidenum">
              <a:rPr lang="en-US" altLang="zh-CN" smtClean="0"/>
              <a:pPr>
                <a:defRPr/>
              </a:pPr>
              <a:t>‹#›</a:t>
            </a:fld>
            <a:endParaRPr lang="en-US" altLang="zh-CN"/>
          </a:p>
        </p:txBody>
      </p:sp>
    </p:spTree>
    <p:extLst>
      <p:ext uri="{BB962C8B-B14F-4D97-AF65-F5344CB8AC3E}">
        <p14:creationId xmlns:p14="http://schemas.microsoft.com/office/powerpoint/2010/main" val="2763142083"/>
      </p:ext>
    </p:extLst>
  </p:cSld>
  <p:clrMapOvr>
    <a:masterClrMapping/>
  </p:clrMapOvr>
  <p:transition>
    <p:fade/>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r>
              <a:rPr lang="en-US" altLang="zh-CN" smtClean="0"/>
              <a:t>2015-1-21</a:t>
            </a:r>
            <a:endParaRPr lang="en-US" altLang="zh-CN"/>
          </a:p>
        </p:txBody>
      </p:sp>
      <p:sp>
        <p:nvSpPr>
          <p:cNvPr id="3" name="页脚占位符 2"/>
          <p:cNvSpPr>
            <a:spLocks noGrp="1"/>
          </p:cNvSpPr>
          <p:nvPr>
            <p:ph type="ftr" sz="quarter" idx="11"/>
          </p:nvPr>
        </p:nvSpPr>
        <p:spPr/>
        <p:txBody>
          <a:bodyPr/>
          <a:lstStyle/>
          <a:p>
            <a:pPr>
              <a:defRPr/>
            </a:pPr>
            <a:endParaRPr lang="en-US" altLang="zh-CN"/>
          </a:p>
        </p:txBody>
      </p:sp>
      <p:sp>
        <p:nvSpPr>
          <p:cNvPr id="4" name="灯片编号占位符 3"/>
          <p:cNvSpPr>
            <a:spLocks noGrp="1"/>
          </p:cNvSpPr>
          <p:nvPr>
            <p:ph type="sldNum" sz="quarter" idx="12"/>
          </p:nvPr>
        </p:nvSpPr>
        <p:spPr/>
        <p:txBody>
          <a:bodyPr/>
          <a:lstStyle/>
          <a:p>
            <a:pPr>
              <a:defRPr/>
            </a:pPr>
            <a:fld id="{E4CD0FF3-BDF8-4C2F-8078-C91F09AB26F1}" type="slidenum">
              <a:rPr lang="en-US" altLang="zh-CN" smtClean="0"/>
              <a:pPr>
                <a:defRPr/>
              </a:pPr>
              <a:t>‹#›</a:t>
            </a:fld>
            <a:endParaRPr lang="en-US" altLang="zh-CN"/>
          </a:p>
        </p:txBody>
      </p:sp>
    </p:spTree>
    <p:extLst>
      <p:ext uri="{BB962C8B-B14F-4D97-AF65-F5344CB8AC3E}">
        <p14:creationId xmlns:p14="http://schemas.microsoft.com/office/powerpoint/2010/main" val="321859886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r>
              <a:rPr lang="en-US" altLang="zh-CN" smtClean="0"/>
              <a:t>2015-1-21</a:t>
            </a:r>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pPr>
              <a:defRPr/>
            </a:pPr>
            <a:fld id="{43300836-5DD5-4E8A-B8C7-0BF2ED7C4DC0}" type="slidenum">
              <a:rPr lang="en-US" altLang="zh-CN" smtClean="0"/>
              <a:pPr>
                <a:defRPr/>
              </a:pPr>
              <a:t>‹#›</a:t>
            </a:fld>
            <a:endParaRPr lang="en-US" altLang="zh-CN"/>
          </a:p>
        </p:txBody>
      </p:sp>
    </p:spTree>
    <p:extLst>
      <p:ext uri="{BB962C8B-B14F-4D97-AF65-F5344CB8AC3E}">
        <p14:creationId xmlns:p14="http://schemas.microsoft.com/office/powerpoint/2010/main" val="917144552"/>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pPr>
              <a:defRPr/>
            </a:pPr>
            <a:r>
              <a:rPr lang="en-US" altLang="zh-CN" smtClean="0"/>
              <a:t>2015-1-21</a:t>
            </a:r>
            <a:endParaRPr lang="en-US" altLang="zh-CN"/>
          </a:p>
        </p:txBody>
      </p:sp>
      <p:sp>
        <p:nvSpPr>
          <p:cNvPr id="6" name="页脚占位符 5"/>
          <p:cNvSpPr>
            <a:spLocks noGrp="1"/>
          </p:cNvSpPr>
          <p:nvPr>
            <p:ph type="ftr" sz="quarter" idx="11"/>
          </p:nvPr>
        </p:nvSpPr>
        <p:spPr/>
        <p:txBody>
          <a:bodyPr/>
          <a:lstStyle/>
          <a:p>
            <a:pPr>
              <a:defRPr/>
            </a:pPr>
            <a:endParaRPr lang="en-US" altLang="zh-CN"/>
          </a:p>
        </p:txBody>
      </p:sp>
      <p:sp>
        <p:nvSpPr>
          <p:cNvPr id="7" name="灯片编号占位符 6"/>
          <p:cNvSpPr>
            <a:spLocks noGrp="1"/>
          </p:cNvSpPr>
          <p:nvPr>
            <p:ph type="sldNum" sz="quarter" idx="12"/>
          </p:nvPr>
        </p:nvSpPr>
        <p:spPr/>
        <p:txBody>
          <a:bodyPr/>
          <a:lstStyle/>
          <a:p>
            <a:pPr>
              <a:defRPr/>
            </a:pPr>
            <a:fld id="{06A7A105-FFCA-4F65-B8DB-0AF48B6886F0}" type="slidenum">
              <a:rPr lang="en-US" altLang="zh-CN" smtClean="0"/>
              <a:pPr>
                <a:defRPr/>
              </a:pPr>
              <a:t>‹#›</a:t>
            </a:fld>
            <a:endParaRPr lang="en-US" altLang="zh-CN"/>
          </a:p>
        </p:txBody>
      </p:sp>
      <p:sp>
        <p:nvSpPr>
          <p:cNvPr id="2" name="标题 1"/>
          <p:cNvSpPr>
            <a:spLocks noGrp="1"/>
          </p:cNvSpPr>
          <p:nvPr>
            <p:ph type="title"/>
          </p:nvPr>
        </p:nvSpPr>
        <p:spPr>
          <a:xfrm>
            <a:off x="457205" y="285728"/>
            <a:ext cx="8230993" cy="696626"/>
          </a:xfrm>
        </p:spPr>
        <p:txBody>
          <a:bodyPr anchor="ctr"/>
          <a:lstStyle>
            <a:lvl1pPr algn="ctr">
              <a:defRPr sz="3600" b="0"/>
            </a:lvl1pPr>
          </a:lstStyle>
          <a:p>
            <a:r>
              <a:rPr kumimoji="0" lang="zh-CN" altLang="en-US" smtClean="0"/>
              <a:t>单击此处编辑母版标题样式</a:t>
            </a:r>
            <a:endParaRPr kumimoji="0" lang="en-US"/>
          </a:p>
        </p:txBody>
      </p:sp>
    </p:spTree>
    <p:extLst>
      <p:ext uri="{BB962C8B-B14F-4D97-AF65-F5344CB8AC3E}">
        <p14:creationId xmlns:p14="http://schemas.microsoft.com/office/powerpoint/2010/main" val="2207581474"/>
      </p:ext>
    </p:extLst>
  </p:cSld>
  <p:clrMapOvr>
    <a:masterClrMapping/>
  </p:clrMapOvr>
  <p:transition>
    <p:fade/>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01024" y="642918"/>
            <a:ext cx="785818" cy="4572032"/>
          </a:xfrm>
        </p:spPr>
        <p:txBody>
          <a:bodyPr vert="eaVert"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pPr>
              <a:defRPr/>
            </a:pPr>
            <a:r>
              <a:rPr lang="en-US" altLang="zh-CN" smtClean="0"/>
              <a:t>2015-1-21</a:t>
            </a:r>
            <a:endParaRPr lang="en-US" altLang="zh-CN"/>
          </a:p>
        </p:txBody>
      </p:sp>
      <p:sp>
        <p:nvSpPr>
          <p:cNvPr id="6" name="页脚占位符 5"/>
          <p:cNvSpPr>
            <a:spLocks noGrp="1"/>
          </p:cNvSpPr>
          <p:nvPr>
            <p:ph type="ftr" sz="quarter" idx="11"/>
          </p:nvPr>
        </p:nvSpPr>
        <p:spPr/>
        <p:txBody>
          <a:bodyPr/>
          <a:lstStyle/>
          <a:p>
            <a:pPr>
              <a:defRPr/>
            </a:pPr>
            <a:endParaRPr lang="en-US" altLang="zh-CN"/>
          </a:p>
        </p:txBody>
      </p:sp>
      <p:sp>
        <p:nvSpPr>
          <p:cNvPr id="7" name="灯片编号占位符 6"/>
          <p:cNvSpPr>
            <a:spLocks noGrp="1"/>
          </p:cNvSpPr>
          <p:nvPr>
            <p:ph type="sldNum" sz="quarter" idx="12"/>
          </p:nvPr>
        </p:nvSpPr>
        <p:spPr/>
        <p:txBody>
          <a:bodyPr/>
          <a:lstStyle/>
          <a:p>
            <a:pPr>
              <a:defRPr/>
            </a:pPr>
            <a:fld id="{93B08950-40D9-4785-9707-AFD66F12DA06}" type="slidenum">
              <a:rPr lang="en-US" altLang="zh-CN" smtClean="0"/>
              <a:pPr>
                <a:defRPr/>
              </a:pPr>
              <a:t>‹#›</a:t>
            </a:fld>
            <a:endParaRPr lang="en-US" altLang="zh-CN"/>
          </a:p>
        </p:txBody>
      </p:sp>
    </p:spTree>
    <p:extLst>
      <p:ext uri="{BB962C8B-B14F-4D97-AF65-F5344CB8AC3E}">
        <p14:creationId xmlns:p14="http://schemas.microsoft.com/office/powerpoint/2010/main" val="3141846352"/>
      </p:ext>
    </p:extLst>
  </p:cSld>
  <p:clrMapOvr>
    <a:masterClrMapping/>
  </p:clrMapOvr>
  <p:transition>
    <p:fade/>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a:defRPr/>
            </a:pPr>
            <a:r>
              <a:rPr lang="en-US" altLang="zh-CN" smtClean="0"/>
              <a:t>2015-1-21</a:t>
            </a:r>
            <a:endParaRPr lang="en-US" altLang="zh-CN"/>
          </a:p>
        </p:txBody>
      </p:sp>
      <p:sp>
        <p:nvSpPr>
          <p:cNvPr id="5" name="页脚占位符 4"/>
          <p:cNvSpPr>
            <a:spLocks noGrp="1"/>
          </p:cNvSpPr>
          <p:nvPr>
            <p:ph type="ftr" sz="quarter" idx="11"/>
          </p:nvPr>
        </p:nvSpPr>
        <p:spPr/>
        <p:txBody>
          <a:bodyPr/>
          <a:lstStyle/>
          <a:p>
            <a:pPr>
              <a:defRPr/>
            </a:pPr>
            <a:endParaRPr lang="en-US" altLang="zh-CN"/>
          </a:p>
        </p:txBody>
      </p:sp>
      <p:sp>
        <p:nvSpPr>
          <p:cNvPr id="6" name="灯片编号占位符 5"/>
          <p:cNvSpPr>
            <a:spLocks noGrp="1"/>
          </p:cNvSpPr>
          <p:nvPr>
            <p:ph type="sldNum" sz="quarter" idx="12"/>
          </p:nvPr>
        </p:nvSpPr>
        <p:spPr/>
        <p:txBody>
          <a:bodyPr/>
          <a:lstStyle/>
          <a:p>
            <a:pPr>
              <a:defRPr/>
            </a:pPr>
            <a:fld id="{FDFE8D6D-22B4-4D24-BBEB-848FD9DFF4FA}" type="slidenum">
              <a:rPr lang="en-US" altLang="zh-CN" smtClean="0"/>
              <a:pPr>
                <a:defRPr/>
              </a:pPr>
              <a:t>‹#›</a:t>
            </a:fld>
            <a:endParaRPr lang="en-US" altLang="zh-CN"/>
          </a:p>
        </p:txBody>
      </p:sp>
    </p:spTree>
    <p:extLst>
      <p:ext uri="{BB962C8B-B14F-4D97-AF65-F5344CB8AC3E}">
        <p14:creationId xmlns:p14="http://schemas.microsoft.com/office/powerpoint/2010/main" val="257098420"/>
      </p:ext>
    </p:extLst>
  </p:cSld>
  <p:clrMapOvr>
    <a:masterClrMapping/>
  </p:clrMapOvr>
  <p:transition>
    <p:fade/>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43768" y="274639"/>
            <a:ext cx="1543032"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9"/>
            <a:ext cx="661513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a:defRPr/>
            </a:pPr>
            <a:r>
              <a:rPr lang="en-US" altLang="zh-CN" smtClean="0"/>
              <a:t>2015-1-21</a:t>
            </a:r>
            <a:endParaRPr lang="en-US" altLang="zh-CN"/>
          </a:p>
        </p:txBody>
      </p:sp>
      <p:sp>
        <p:nvSpPr>
          <p:cNvPr id="5" name="页脚占位符 4"/>
          <p:cNvSpPr>
            <a:spLocks noGrp="1"/>
          </p:cNvSpPr>
          <p:nvPr>
            <p:ph type="ftr" sz="quarter" idx="11"/>
          </p:nvPr>
        </p:nvSpPr>
        <p:spPr/>
        <p:txBody>
          <a:bodyPr/>
          <a:lstStyle/>
          <a:p>
            <a:pPr>
              <a:defRPr/>
            </a:pPr>
            <a:endParaRPr lang="en-US" altLang="zh-CN"/>
          </a:p>
        </p:txBody>
      </p:sp>
      <p:sp>
        <p:nvSpPr>
          <p:cNvPr id="6" name="灯片编号占位符 5"/>
          <p:cNvSpPr>
            <a:spLocks noGrp="1"/>
          </p:cNvSpPr>
          <p:nvPr>
            <p:ph type="sldNum" sz="quarter" idx="12"/>
          </p:nvPr>
        </p:nvSpPr>
        <p:spPr/>
        <p:txBody>
          <a:bodyPr/>
          <a:lstStyle/>
          <a:p>
            <a:pPr>
              <a:defRPr/>
            </a:pPr>
            <a:fld id="{C106F78A-1F67-4795-BD1D-4CB015954B08}" type="slidenum">
              <a:rPr lang="en-US" altLang="zh-CN" smtClean="0"/>
              <a:pPr>
                <a:defRPr/>
              </a:pPr>
              <a:t>‹#›</a:t>
            </a:fld>
            <a:endParaRPr lang="en-US" altLang="zh-CN"/>
          </a:p>
        </p:txBody>
      </p:sp>
    </p:spTree>
    <p:extLst>
      <p:ext uri="{BB962C8B-B14F-4D97-AF65-F5344CB8AC3E}">
        <p14:creationId xmlns:p14="http://schemas.microsoft.com/office/powerpoint/2010/main" val="1981480596"/>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sz="half" idx="1"/>
          </p:nvPr>
        </p:nvSpPr>
        <p:spPr>
          <a:xfrm>
            <a:off x="457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4"/>
          <p:cNvSpPr>
            <a:spLocks noGrp="1"/>
          </p:cNvSpPr>
          <p:nvPr>
            <p:ph type="dt" sz="half" idx="10"/>
          </p:nvPr>
        </p:nvSpPr>
        <p:spPr/>
        <p:txBody>
          <a:bodyPr/>
          <a:lstStyle>
            <a:lvl1pPr>
              <a:defRPr/>
            </a:lvl1pPr>
          </a:lstStyle>
          <a:p>
            <a:pPr>
              <a:defRPr/>
            </a:pPr>
            <a:r>
              <a:rPr lang="en-US" altLang="zh-CN" smtClean="0"/>
              <a:t>2015-1-21</a:t>
            </a:r>
            <a:endParaRPr lang="en-US" altLang="zh-CN"/>
          </a:p>
        </p:txBody>
      </p:sp>
      <p:sp>
        <p:nvSpPr>
          <p:cNvPr id="6" name="页脚占位符 5"/>
          <p:cNvSpPr>
            <a:spLocks noGrp="1"/>
          </p:cNvSpPr>
          <p:nvPr>
            <p:ph type="ftr" sz="quarter" idx="11"/>
          </p:nvPr>
        </p:nvSpPr>
        <p:spPr/>
        <p:txBody>
          <a:bodyPr/>
          <a:lstStyle>
            <a:lvl1pPr>
              <a:defRPr/>
            </a:lvl1pPr>
          </a:lstStyle>
          <a:p>
            <a:pPr>
              <a:defRPr/>
            </a:pPr>
            <a:endParaRPr lang="en-US" altLang="zh-CN"/>
          </a:p>
        </p:txBody>
      </p:sp>
      <p:sp>
        <p:nvSpPr>
          <p:cNvPr id="7" name="灯片编号占位符 6"/>
          <p:cNvSpPr>
            <a:spLocks noGrp="1"/>
          </p:cNvSpPr>
          <p:nvPr>
            <p:ph type="sldNum" sz="quarter" idx="12"/>
          </p:nvPr>
        </p:nvSpPr>
        <p:spPr/>
        <p:txBody>
          <a:bodyPr/>
          <a:lstStyle>
            <a:lvl1pPr>
              <a:defRPr/>
            </a:lvl1pPr>
          </a:lstStyle>
          <a:p>
            <a:pPr>
              <a:defRPr/>
            </a:pPr>
            <a:fld id="{570F4C3C-BF2B-453B-BEE9-DA1FF150B234}" type="slidenum">
              <a:rPr lang="en-US" altLang="zh-CN" smtClean="0"/>
              <a:pPr>
                <a:defRPr/>
              </a:pPr>
              <a:t>‹#›</a:t>
            </a:fld>
            <a:endParaRPr lang="en-US" altLang="zh-CN"/>
          </a:p>
        </p:txBody>
      </p:sp>
    </p:spTree>
    <p:extLst>
      <p:ext uri="{BB962C8B-B14F-4D97-AF65-F5344CB8AC3E}">
        <p14:creationId xmlns:p14="http://schemas.microsoft.com/office/powerpoint/2010/main" val="500816452"/>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6"/>
          <p:cNvSpPr>
            <a:spLocks noGrp="1"/>
          </p:cNvSpPr>
          <p:nvPr>
            <p:ph type="dt" sz="half" idx="10"/>
          </p:nvPr>
        </p:nvSpPr>
        <p:spPr/>
        <p:txBody>
          <a:bodyPr/>
          <a:lstStyle>
            <a:lvl1pPr>
              <a:defRPr/>
            </a:lvl1pPr>
          </a:lstStyle>
          <a:p>
            <a:pPr>
              <a:defRPr/>
            </a:pPr>
            <a:r>
              <a:rPr lang="en-US" altLang="zh-CN" smtClean="0"/>
              <a:t>2015-1-21</a:t>
            </a:r>
            <a:endParaRPr lang="en-US" altLang="zh-CN"/>
          </a:p>
        </p:txBody>
      </p:sp>
      <p:sp>
        <p:nvSpPr>
          <p:cNvPr id="8" name="页脚占位符 7"/>
          <p:cNvSpPr>
            <a:spLocks noGrp="1"/>
          </p:cNvSpPr>
          <p:nvPr>
            <p:ph type="ftr" sz="quarter" idx="11"/>
          </p:nvPr>
        </p:nvSpPr>
        <p:spPr/>
        <p:txBody>
          <a:bodyPr/>
          <a:lstStyle>
            <a:lvl1pPr>
              <a:defRPr/>
            </a:lvl1pPr>
          </a:lstStyle>
          <a:p>
            <a:pPr>
              <a:defRPr/>
            </a:pPr>
            <a:endParaRPr lang="en-US" altLang="zh-CN"/>
          </a:p>
        </p:txBody>
      </p:sp>
      <p:sp>
        <p:nvSpPr>
          <p:cNvPr id="9" name="灯片编号占位符 8"/>
          <p:cNvSpPr>
            <a:spLocks noGrp="1"/>
          </p:cNvSpPr>
          <p:nvPr>
            <p:ph type="sldNum" sz="quarter" idx="12"/>
          </p:nvPr>
        </p:nvSpPr>
        <p:spPr/>
        <p:txBody>
          <a:bodyPr/>
          <a:lstStyle>
            <a:lvl1pPr>
              <a:defRPr/>
            </a:lvl1pPr>
          </a:lstStyle>
          <a:p>
            <a:pPr>
              <a:defRPr/>
            </a:pPr>
            <a:fld id="{57A782CB-9F9F-4F1B-B7B4-C5DE550A03B7}" type="slidenum">
              <a:rPr lang="en-US" altLang="zh-CN" smtClean="0"/>
              <a:pPr>
                <a:defRPr/>
              </a:pPr>
              <a:t>‹#›</a:t>
            </a:fld>
            <a:endParaRPr lang="en-US" altLang="zh-CN"/>
          </a:p>
        </p:txBody>
      </p:sp>
    </p:spTree>
    <p:extLst>
      <p:ext uri="{BB962C8B-B14F-4D97-AF65-F5344CB8AC3E}">
        <p14:creationId xmlns:p14="http://schemas.microsoft.com/office/powerpoint/2010/main" val="343889716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日期占位符 2"/>
          <p:cNvSpPr>
            <a:spLocks noGrp="1"/>
          </p:cNvSpPr>
          <p:nvPr>
            <p:ph type="dt" sz="half" idx="10"/>
          </p:nvPr>
        </p:nvSpPr>
        <p:spPr/>
        <p:txBody>
          <a:bodyPr/>
          <a:lstStyle>
            <a:lvl1pPr>
              <a:defRPr/>
            </a:lvl1pPr>
          </a:lstStyle>
          <a:p>
            <a:pPr>
              <a:defRPr/>
            </a:pPr>
            <a:r>
              <a:rPr lang="en-US" altLang="zh-CN" smtClean="0"/>
              <a:t>2015-1-21</a:t>
            </a:r>
            <a:endParaRPr lang="en-US" altLang="zh-CN"/>
          </a:p>
        </p:txBody>
      </p:sp>
      <p:sp>
        <p:nvSpPr>
          <p:cNvPr id="4" name="页脚占位符 3"/>
          <p:cNvSpPr>
            <a:spLocks noGrp="1"/>
          </p:cNvSpPr>
          <p:nvPr>
            <p:ph type="ftr" sz="quarter" idx="11"/>
          </p:nvPr>
        </p:nvSpPr>
        <p:spPr/>
        <p:txBody>
          <a:bodyPr/>
          <a:lstStyle>
            <a:lvl1pPr>
              <a:defRPr/>
            </a:lvl1pPr>
          </a:lstStyle>
          <a:p>
            <a:pPr>
              <a:defRPr/>
            </a:pPr>
            <a:endParaRPr lang="en-US" altLang="zh-CN"/>
          </a:p>
        </p:txBody>
      </p:sp>
      <p:sp>
        <p:nvSpPr>
          <p:cNvPr id="5" name="灯片编号占位符 4"/>
          <p:cNvSpPr>
            <a:spLocks noGrp="1"/>
          </p:cNvSpPr>
          <p:nvPr>
            <p:ph type="sldNum" sz="quarter" idx="12"/>
          </p:nvPr>
        </p:nvSpPr>
        <p:spPr/>
        <p:txBody>
          <a:bodyPr/>
          <a:lstStyle>
            <a:lvl1pPr>
              <a:defRPr/>
            </a:lvl1pPr>
          </a:lstStyle>
          <a:p>
            <a:pPr>
              <a:defRPr/>
            </a:pPr>
            <a:fld id="{B3FC6FBE-9554-46D3-A077-25005EAA56E0}" type="slidenum">
              <a:rPr lang="en-US" altLang="zh-CN" smtClean="0"/>
              <a:pPr>
                <a:defRPr/>
              </a:pPr>
              <a:t>‹#›</a:t>
            </a:fld>
            <a:endParaRPr lang="en-US" altLang="zh-CN"/>
          </a:p>
        </p:txBody>
      </p:sp>
    </p:spTree>
    <p:extLst>
      <p:ext uri="{BB962C8B-B14F-4D97-AF65-F5344CB8AC3E}">
        <p14:creationId xmlns:p14="http://schemas.microsoft.com/office/powerpoint/2010/main" val="125772693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r>
              <a:rPr lang="en-US" altLang="zh-CN" smtClean="0"/>
              <a:t>2015-1-21</a:t>
            </a:r>
            <a:endParaRPr lang="en-US" altLang="zh-CN"/>
          </a:p>
        </p:txBody>
      </p:sp>
      <p:sp>
        <p:nvSpPr>
          <p:cNvPr id="3" name="页脚占位符 2"/>
          <p:cNvSpPr>
            <a:spLocks noGrp="1"/>
          </p:cNvSpPr>
          <p:nvPr>
            <p:ph type="ftr" sz="quarter" idx="11"/>
          </p:nvPr>
        </p:nvSpPr>
        <p:spPr/>
        <p:txBody>
          <a:bodyPr/>
          <a:lstStyle>
            <a:lvl1pPr>
              <a:defRPr/>
            </a:lvl1pPr>
          </a:lstStyle>
          <a:p>
            <a:pPr>
              <a:defRPr/>
            </a:pPr>
            <a:endParaRPr lang="en-US" altLang="zh-CN"/>
          </a:p>
        </p:txBody>
      </p:sp>
      <p:sp>
        <p:nvSpPr>
          <p:cNvPr id="4" name="灯片编号占位符 3"/>
          <p:cNvSpPr>
            <a:spLocks noGrp="1"/>
          </p:cNvSpPr>
          <p:nvPr>
            <p:ph type="sldNum" sz="quarter" idx="12"/>
          </p:nvPr>
        </p:nvSpPr>
        <p:spPr/>
        <p:txBody>
          <a:bodyPr/>
          <a:lstStyle>
            <a:lvl1pPr>
              <a:defRPr/>
            </a:lvl1pPr>
          </a:lstStyle>
          <a:p>
            <a:pPr>
              <a:defRPr/>
            </a:pPr>
            <a:fld id="{E4CD0FF3-BDF8-4C2F-8078-C91F09AB26F1}" type="slidenum">
              <a:rPr lang="en-US" altLang="zh-CN" smtClean="0"/>
              <a:pPr>
                <a:defRPr/>
              </a:pPr>
              <a:t>‹#›</a:t>
            </a:fld>
            <a:endParaRPr lang="en-US" altLang="zh-CN"/>
          </a:p>
        </p:txBody>
      </p:sp>
    </p:spTree>
    <p:extLst>
      <p:ext uri="{BB962C8B-B14F-4D97-AF65-F5344CB8AC3E}">
        <p14:creationId xmlns:p14="http://schemas.microsoft.com/office/powerpoint/2010/main" val="2920880888"/>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r>
              <a:rPr lang="en-US" altLang="zh-CN" smtClean="0"/>
              <a:t>2015-1-21</a:t>
            </a:r>
            <a:endParaRPr lang="en-US" altLang="zh-CN"/>
          </a:p>
        </p:txBody>
      </p:sp>
      <p:sp>
        <p:nvSpPr>
          <p:cNvPr id="6" name="页脚占位符 5"/>
          <p:cNvSpPr>
            <a:spLocks noGrp="1"/>
          </p:cNvSpPr>
          <p:nvPr>
            <p:ph type="ftr" sz="quarter" idx="11"/>
          </p:nvPr>
        </p:nvSpPr>
        <p:spPr/>
        <p:txBody>
          <a:bodyPr/>
          <a:lstStyle>
            <a:lvl1pPr>
              <a:defRPr/>
            </a:lvl1pPr>
          </a:lstStyle>
          <a:p>
            <a:pPr>
              <a:defRPr/>
            </a:pPr>
            <a:endParaRPr lang="en-US" altLang="zh-CN"/>
          </a:p>
        </p:txBody>
      </p:sp>
      <p:sp>
        <p:nvSpPr>
          <p:cNvPr id="7" name="灯片编号占位符 6"/>
          <p:cNvSpPr>
            <a:spLocks noGrp="1"/>
          </p:cNvSpPr>
          <p:nvPr>
            <p:ph type="sldNum" sz="quarter" idx="12"/>
          </p:nvPr>
        </p:nvSpPr>
        <p:spPr/>
        <p:txBody>
          <a:bodyPr/>
          <a:lstStyle>
            <a:lvl1pPr>
              <a:defRPr/>
            </a:lvl1pPr>
          </a:lstStyle>
          <a:p>
            <a:pPr>
              <a:defRPr/>
            </a:pPr>
            <a:fld id="{06A7A105-FFCA-4F65-B8DB-0AF48B6886F0}" type="slidenum">
              <a:rPr lang="en-US" altLang="zh-CN" smtClean="0"/>
              <a:pPr>
                <a:defRPr/>
              </a:pPr>
              <a:t>‹#›</a:t>
            </a:fld>
            <a:endParaRPr lang="en-US" altLang="zh-CN"/>
          </a:p>
        </p:txBody>
      </p:sp>
    </p:spTree>
    <p:extLst>
      <p:ext uri="{BB962C8B-B14F-4D97-AF65-F5344CB8AC3E}">
        <p14:creationId xmlns:p14="http://schemas.microsoft.com/office/powerpoint/2010/main" val="126831632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r>
              <a:rPr lang="en-US" altLang="zh-CN" smtClean="0"/>
              <a:t>2015-1-21</a:t>
            </a:r>
            <a:endParaRPr lang="en-US" altLang="zh-CN"/>
          </a:p>
        </p:txBody>
      </p:sp>
      <p:sp>
        <p:nvSpPr>
          <p:cNvPr id="6" name="页脚占位符 5"/>
          <p:cNvSpPr>
            <a:spLocks noGrp="1"/>
          </p:cNvSpPr>
          <p:nvPr>
            <p:ph type="ftr" sz="quarter" idx="11"/>
          </p:nvPr>
        </p:nvSpPr>
        <p:spPr/>
        <p:txBody>
          <a:bodyPr/>
          <a:lstStyle>
            <a:lvl1pPr>
              <a:defRPr/>
            </a:lvl1pPr>
          </a:lstStyle>
          <a:p>
            <a:pPr>
              <a:defRPr/>
            </a:pPr>
            <a:endParaRPr lang="en-US" altLang="zh-CN"/>
          </a:p>
        </p:txBody>
      </p:sp>
      <p:sp>
        <p:nvSpPr>
          <p:cNvPr id="7" name="灯片编号占位符 6"/>
          <p:cNvSpPr>
            <a:spLocks noGrp="1"/>
          </p:cNvSpPr>
          <p:nvPr>
            <p:ph type="sldNum" sz="quarter" idx="12"/>
          </p:nvPr>
        </p:nvSpPr>
        <p:spPr/>
        <p:txBody>
          <a:bodyPr/>
          <a:lstStyle>
            <a:lvl1pPr>
              <a:defRPr/>
            </a:lvl1pPr>
          </a:lstStyle>
          <a:p>
            <a:pPr>
              <a:defRPr/>
            </a:pPr>
            <a:fld id="{93B08950-40D9-4785-9707-AFD66F12DA06}" type="slidenum">
              <a:rPr lang="en-US" altLang="zh-CN" smtClean="0"/>
              <a:pPr>
                <a:defRPr/>
              </a:pPr>
              <a:t>‹#›</a:t>
            </a:fld>
            <a:endParaRPr lang="en-US" altLang="zh-CN"/>
          </a:p>
        </p:txBody>
      </p:sp>
    </p:spTree>
    <p:extLst>
      <p:ext uri="{BB962C8B-B14F-4D97-AF65-F5344CB8AC3E}">
        <p14:creationId xmlns:p14="http://schemas.microsoft.com/office/powerpoint/2010/main" val="166716873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5.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gradFill flip="none" rotWithShape="1">
          <a:gsLst>
            <a:gs pos="0">
              <a:schemeClr val="bg1">
                <a:tint val="100000"/>
                <a:shade val="100000"/>
                <a:hueMod val="100000"/>
                <a:satMod val="150000"/>
              </a:schemeClr>
            </a:gs>
            <a:gs pos="55000">
              <a:schemeClr val="bg1">
                <a:tint val="100000"/>
                <a:shade val="90000"/>
                <a:hueMod val="100000"/>
                <a:satMod val="375000"/>
              </a:schemeClr>
            </a:gs>
            <a:gs pos="100000">
              <a:schemeClr val="bg2">
                <a:tint val="88000"/>
                <a:shade val="100000"/>
                <a:hueMod val="100000"/>
                <a:satMod val="500000"/>
              </a:schemeClr>
            </a:gs>
          </a:gsLst>
          <a:lin ang="5400000" scaled="1"/>
          <a:tileRect/>
        </a:gra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20638"/>
            <a:ext cx="9144000" cy="1438276"/>
          </a:xfrm>
          <a:prstGeom prst="rect">
            <a:avLst/>
          </a:prstGeom>
          <a:solidFill>
            <a:srgbClr val="243AA8"/>
          </a:solidFill>
          <a:ln w="9525" cmpd="sng">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1027" name="Text Box 3"/>
          <p:cNvSpPr txBox="1">
            <a:spLocks noChangeArrowheads="1"/>
          </p:cNvSpPr>
          <p:nvPr/>
        </p:nvSpPr>
        <p:spPr bwMode="auto">
          <a:xfrm>
            <a:off x="15875" y="6742113"/>
            <a:ext cx="9128125" cy="115887"/>
          </a:xfrm>
          <a:prstGeom prst="rect">
            <a:avLst/>
          </a:prstGeom>
          <a:solidFill>
            <a:srgbClr val="C1C1C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7200" rIns="36000" bIns="1800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endParaRPr lang="en-US" altLang="en-US" sz="100"/>
          </a:p>
        </p:txBody>
      </p:sp>
      <p:sp>
        <p:nvSpPr>
          <p:cNvPr id="1028" name="Text Box 4"/>
          <p:cNvSpPr txBox="1">
            <a:spLocks noChangeArrowheads="1"/>
          </p:cNvSpPr>
          <p:nvPr/>
        </p:nvSpPr>
        <p:spPr bwMode="auto">
          <a:xfrm>
            <a:off x="15875" y="-9525"/>
            <a:ext cx="9144000" cy="109538"/>
          </a:xfrm>
          <a:prstGeom prst="rect">
            <a:avLst/>
          </a:prstGeom>
          <a:solidFill>
            <a:srgbClr val="C1C1C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7200" rIns="36000" bIns="1800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endParaRPr lang="en-US" altLang="en-US" sz="100"/>
          </a:p>
        </p:txBody>
      </p:sp>
      <p:sp>
        <p:nvSpPr>
          <p:cNvPr id="1029" name="Rectangle 5"/>
          <p:cNvSpPr>
            <a:spLocks noGrp="1" noChangeArrowheads="1"/>
          </p:cNvSpPr>
          <p:nvPr>
            <p:ph type="title"/>
          </p:nvPr>
        </p:nvSpPr>
        <p:spPr bwMode="auto">
          <a:xfrm>
            <a:off x="457200" y="2111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单击此处编辑母版标题样式</a:t>
            </a:r>
          </a:p>
        </p:txBody>
      </p:sp>
      <p:sp>
        <p:nvSpPr>
          <p:cNvPr id="1030" name="Rectangle 6"/>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单击此处编辑母版文本样式</a:t>
            </a:r>
          </a:p>
          <a:p>
            <a:pPr lvl="1"/>
            <a:r>
              <a:rPr lang="en-US" altLang="en-US" smtClean="0"/>
              <a:t>第二级</a:t>
            </a:r>
          </a:p>
          <a:p>
            <a:pPr lvl="2"/>
            <a:r>
              <a:rPr lang="en-US" altLang="en-US" smtClean="0"/>
              <a:t>第三级</a:t>
            </a:r>
          </a:p>
          <a:p>
            <a:pPr lvl="3"/>
            <a:r>
              <a:rPr lang="en-US" altLang="en-US" smtClean="0"/>
              <a:t>第四级</a:t>
            </a:r>
          </a:p>
          <a:p>
            <a:pPr lvl="4"/>
            <a:r>
              <a:rPr lang="en-US" altLang="en-US" smtClean="0"/>
              <a:t>第五级</a:t>
            </a:r>
          </a:p>
        </p:txBody>
      </p:sp>
      <p:sp>
        <p:nvSpPr>
          <p:cNvPr id="1031" name="Rectangle 7"/>
          <p:cNvSpPr>
            <a:spLocks noGrp="1" noChangeArrowheads="1"/>
          </p:cNvSpPr>
          <p:nvPr>
            <p:ph type="dt" sz="half" idx="2"/>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1400"/>
            </a:lvl1pPr>
          </a:lstStyle>
          <a:p>
            <a:pPr>
              <a:defRPr/>
            </a:pPr>
            <a:r>
              <a:rPr lang="en-US" altLang="zh-CN" smtClean="0"/>
              <a:t>2015-1-21</a:t>
            </a:r>
            <a:endParaRPr lang="en-US" altLang="zh-CN"/>
          </a:p>
        </p:txBody>
      </p:sp>
      <p:sp>
        <p:nvSpPr>
          <p:cNvPr id="1032" name="Rectangle 8"/>
          <p:cNvSpPr>
            <a:spLocks noGrp="1" noChangeArrowheads="1"/>
          </p:cNvSpPr>
          <p:nvPr>
            <p:ph type="ftr" sz="quarter" idx="3"/>
          </p:nvPr>
        </p:nvSpPr>
        <p:spPr bwMode="auto">
          <a:xfrm>
            <a:off x="3124200" y="6245225"/>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0" hangingPunct="0">
              <a:defRPr sz="1400"/>
            </a:lvl1pPr>
          </a:lstStyle>
          <a:p>
            <a:pPr>
              <a:defRPr/>
            </a:pPr>
            <a:endParaRPr lang="en-US" altLang="zh-CN"/>
          </a:p>
        </p:txBody>
      </p:sp>
      <p:sp>
        <p:nvSpPr>
          <p:cNvPr id="1033" name="Rectangle 9"/>
          <p:cNvSpPr>
            <a:spLocks noGrp="1" noChangeArrowheads="1"/>
          </p:cNvSpPr>
          <p:nvPr>
            <p:ph type="sldNum" sz="quarter" idx="4"/>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defRPr sz="1400"/>
            </a:lvl1pPr>
          </a:lstStyle>
          <a:p>
            <a:pPr>
              <a:defRPr/>
            </a:pPr>
            <a:fld id="{B3432E28-5241-40B8-944D-BFC92F89FFFE}" type="slidenum">
              <a:rPr lang="en-US" altLang="zh-CN" smtClean="0"/>
              <a:pPr>
                <a:defRPr/>
              </a:pPr>
              <a:t>‹#›</a:t>
            </a:fld>
            <a:endParaRPr lang="en-US" altLang="zh-CN"/>
          </a:p>
        </p:txBody>
      </p:sp>
    </p:spTree>
    <p:extLst>
      <p:ext uri="{BB962C8B-B14F-4D97-AF65-F5344CB8AC3E}">
        <p14:creationId xmlns:p14="http://schemas.microsoft.com/office/powerpoint/2010/main" val="2914342271"/>
      </p:ext>
    </p:extLst>
  </p:cSld>
  <p:clrMap bg1="lt1" tx1="dk1" bg2="lt2" tx2="dk2" accent1="accent1" accent2="accent2" accent3="accent3" accent4="accent4" accent5="accent5" accent6="accent6" hlink="hlink" folHlink="folHlink"/>
  <p:sldLayoutIdLst>
    <p:sldLayoutId id="2147484271" r:id="rId1"/>
    <p:sldLayoutId id="2147484272" r:id="rId2"/>
    <p:sldLayoutId id="2147484273" r:id="rId3"/>
    <p:sldLayoutId id="2147484274" r:id="rId4"/>
    <p:sldLayoutId id="2147484275" r:id="rId5"/>
    <p:sldLayoutId id="2147484276" r:id="rId6"/>
    <p:sldLayoutId id="2147484277" r:id="rId7"/>
    <p:sldLayoutId id="2147484278" r:id="rId8"/>
    <p:sldLayoutId id="2147484279" r:id="rId9"/>
    <p:sldLayoutId id="2147484280" r:id="rId10"/>
    <p:sldLayoutId id="2147484281" r:id="rId11"/>
  </p:sldLayoutIdLst>
  <p:transition>
    <p:fade/>
  </p:transition>
  <p:txStyles>
    <p:titleStyle>
      <a:lvl1pPr algn="ctr" rtl="0" eaLnBrk="1" fontAlgn="base" hangingPunct="1">
        <a:spcBef>
          <a:spcPct val="0"/>
        </a:spcBef>
        <a:spcAft>
          <a:spcPct val="0"/>
        </a:spcAft>
        <a:defRPr sz="4400" b="1" kern="1200">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Arial" panose="020B0604020202020204" pitchFamily="34" charset="0"/>
          <a:ea typeface="隶书" panose="02010509060101010101" pitchFamily="49" charset="-122"/>
        </a:defRPr>
      </a:lvl2pPr>
      <a:lvl3pPr algn="ctr" rtl="0" eaLnBrk="1" fontAlgn="base" hangingPunct="1">
        <a:spcBef>
          <a:spcPct val="0"/>
        </a:spcBef>
        <a:spcAft>
          <a:spcPct val="0"/>
        </a:spcAft>
        <a:defRPr sz="4400" b="1">
          <a:solidFill>
            <a:schemeClr val="tx2"/>
          </a:solidFill>
          <a:latin typeface="Arial" panose="020B0604020202020204" pitchFamily="34" charset="0"/>
          <a:ea typeface="隶书" panose="02010509060101010101" pitchFamily="49" charset="-122"/>
        </a:defRPr>
      </a:lvl3pPr>
      <a:lvl4pPr algn="ctr" rtl="0" eaLnBrk="1" fontAlgn="base" hangingPunct="1">
        <a:spcBef>
          <a:spcPct val="0"/>
        </a:spcBef>
        <a:spcAft>
          <a:spcPct val="0"/>
        </a:spcAft>
        <a:defRPr sz="4400" b="1">
          <a:solidFill>
            <a:schemeClr val="tx2"/>
          </a:solidFill>
          <a:latin typeface="Arial" panose="020B0604020202020204" pitchFamily="34" charset="0"/>
          <a:ea typeface="隶书" panose="02010509060101010101" pitchFamily="49" charset="-122"/>
        </a:defRPr>
      </a:lvl4pPr>
      <a:lvl5pPr algn="ctr" rtl="0" eaLnBrk="1" fontAlgn="base" hangingPunct="1">
        <a:spcBef>
          <a:spcPct val="0"/>
        </a:spcBef>
        <a:spcAft>
          <a:spcPct val="0"/>
        </a:spcAft>
        <a:defRPr sz="4400" b="1">
          <a:solidFill>
            <a:schemeClr val="tx2"/>
          </a:solidFill>
          <a:latin typeface="Arial" panose="020B0604020202020204" pitchFamily="34" charset="0"/>
          <a:ea typeface="隶书" panose="02010509060101010101" pitchFamily="49" charset="-122"/>
        </a:defRPr>
      </a:lvl5pPr>
      <a:lvl6pPr marL="457200" algn="ctr" rtl="0" eaLnBrk="1" fontAlgn="base" hangingPunct="1">
        <a:spcBef>
          <a:spcPct val="0"/>
        </a:spcBef>
        <a:spcAft>
          <a:spcPct val="0"/>
        </a:spcAft>
        <a:defRPr sz="4400" b="1">
          <a:solidFill>
            <a:schemeClr val="tx2"/>
          </a:solidFill>
          <a:latin typeface="Arial" panose="020B0604020202020204" pitchFamily="34" charset="0"/>
          <a:ea typeface="隶书" panose="02010509060101010101" pitchFamily="49" charset="-122"/>
        </a:defRPr>
      </a:lvl6pPr>
      <a:lvl7pPr marL="914400" algn="ctr" rtl="0" eaLnBrk="1" fontAlgn="base" hangingPunct="1">
        <a:spcBef>
          <a:spcPct val="0"/>
        </a:spcBef>
        <a:spcAft>
          <a:spcPct val="0"/>
        </a:spcAft>
        <a:defRPr sz="4400" b="1">
          <a:solidFill>
            <a:schemeClr val="tx2"/>
          </a:solidFill>
          <a:latin typeface="Arial" panose="020B0604020202020204" pitchFamily="34" charset="0"/>
          <a:ea typeface="隶书" panose="02010509060101010101" pitchFamily="49" charset="-122"/>
        </a:defRPr>
      </a:lvl7pPr>
      <a:lvl8pPr marL="1371600" algn="ctr" rtl="0" eaLnBrk="1" fontAlgn="base" hangingPunct="1">
        <a:spcBef>
          <a:spcPct val="0"/>
        </a:spcBef>
        <a:spcAft>
          <a:spcPct val="0"/>
        </a:spcAft>
        <a:defRPr sz="4400" b="1">
          <a:solidFill>
            <a:schemeClr val="tx2"/>
          </a:solidFill>
          <a:latin typeface="Arial" panose="020B0604020202020204" pitchFamily="34" charset="0"/>
          <a:ea typeface="隶书" panose="02010509060101010101" pitchFamily="49" charset="-122"/>
        </a:defRPr>
      </a:lvl8pPr>
      <a:lvl9pPr marL="1828800" algn="ctr" rtl="0" eaLnBrk="1" fontAlgn="base" hangingPunct="1">
        <a:spcBef>
          <a:spcPct val="0"/>
        </a:spcBef>
        <a:spcAft>
          <a:spcPct val="0"/>
        </a:spcAft>
        <a:defRPr sz="4400" b="1">
          <a:solidFill>
            <a:schemeClr val="tx2"/>
          </a:solidFill>
          <a:latin typeface="Arial" panose="020B0604020202020204" pitchFamily="34" charset="0"/>
          <a:ea typeface="隶书" panose="02010509060101010101" pitchFamily="49" charset="-122"/>
        </a:defRPr>
      </a:lvl9pPr>
    </p:titleStyle>
    <p:bodyStyle>
      <a:lvl1pPr marL="342900" indent="-342900" algn="l" rtl="0" eaLnBrk="1" fontAlgn="base" hangingPunct="1">
        <a:spcBef>
          <a:spcPct val="20000"/>
        </a:spcBef>
        <a:spcAft>
          <a:spcPct val="0"/>
        </a:spcAft>
        <a:buBlip>
          <a:blip r:embed="rId13"/>
        </a:buBlip>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4"/>
        </a:buBlip>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Blip>
          <a:blip r:embed="rId13"/>
        </a:buBlip>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Blip>
          <a:blip r:embed="rId14"/>
        </a:buBlip>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Blip>
          <a:blip r:embed="rId13"/>
        </a:buBlip>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gradFill flip="none" rotWithShape="1">
          <a:gsLst>
            <a:gs pos="0">
              <a:schemeClr val="bg1">
                <a:tint val="100000"/>
                <a:shade val="100000"/>
                <a:hueMod val="100000"/>
                <a:satMod val="150000"/>
              </a:schemeClr>
            </a:gs>
            <a:gs pos="55000">
              <a:schemeClr val="bg1">
                <a:tint val="100000"/>
                <a:shade val="90000"/>
                <a:hueMod val="100000"/>
                <a:satMod val="375000"/>
              </a:schemeClr>
            </a:gs>
            <a:gs pos="100000">
              <a:schemeClr val="bg2">
                <a:tint val="88000"/>
                <a:shade val="100000"/>
                <a:hueMod val="100000"/>
                <a:satMod val="500000"/>
              </a:schemeClr>
            </a:gs>
          </a:gsLst>
          <a:lin ang="5400000" scaled="1"/>
          <a:tileRect/>
        </a:gradFill>
        <a:effectLst/>
      </p:bgPr>
    </p:bg>
    <p:spTree>
      <p:nvGrpSpPr>
        <p:cNvPr id="1" name=""/>
        <p:cNvGrpSpPr/>
        <p:nvPr/>
      </p:nvGrpSpPr>
      <p:grpSpPr>
        <a:xfrm>
          <a:off x="0" y="0"/>
          <a:ext cx="0" cy="0"/>
          <a:chOff x="0" y="0"/>
          <a:chExt cx="0" cy="0"/>
        </a:xfrm>
      </p:grpSpPr>
      <p:sp>
        <p:nvSpPr>
          <p:cNvPr id="2050" name="Rectangle 5"/>
          <p:cNvSpPr>
            <a:spLocks noGrp="1" noChangeArrowheads="1"/>
          </p:cNvSpPr>
          <p:nvPr>
            <p:ph type="title"/>
          </p:nvPr>
        </p:nvSpPr>
        <p:spPr bwMode="auto">
          <a:xfrm>
            <a:off x="457200" y="2111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单击此处编辑母版标题样式</a:t>
            </a:r>
          </a:p>
        </p:txBody>
      </p:sp>
      <p:sp>
        <p:nvSpPr>
          <p:cNvPr id="2051" name="Rectangle 6"/>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单击此处编辑母版文本样式</a:t>
            </a:r>
          </a:p>
          <a:p>
            <a:pPr lvl="1"/>
            <a:r>
              <a:rPr lang="en-US" altLang="en-US" smtClean="0"/>
              <a:t>第二级</a:t>
            </a:r>
          </a:p>
          <a:p>
            <a:pPr lvl="2"/>
            <a:r>
              <a:rPr lang="en-US" altLang="en-US" smtClean="0"/>
              <a:t>第三级</a:t>
            </a:r>
          </a:p>
          <a:p>
            <a:pPr lvl="3"/>
            <a:r>
              <a:rPr lang="en-US" altLang="en-US" smtClean="0"/>
              <a:t>第四级</a:t>
            </a:r>
          </a:p>
          <a:p>
            <a:pPr lvl="4"/>
            <a:r>
              <a:rPr lang="en-US" altLang="en-US" smtClean="0"/>
              <a:t>第五级</a:t>
            </a:r>
          </a:p>
        </p:txBody>
      </p:sp>
      <p:sp>
        <p:nvSpPr>
          <p:cNvPr id="2052" name="Rectangle 4"/>
          <p:cNvSpPr>
            <a:spLocks noGrp="1" noChangeArrowheads="1"/>
          </p:cNvSpPr>
          <p:nvPr>
            <p:ph type="dt" sz="half" idx="2"/>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1400"/>
            </a:lvl1pPr>
          </a:lstStyle>
          <a:p>
            <a:fld id="{7E988B1C-AC63-4337-8CD0-6060DA3C3C3C}" type="datetimeFigureOut">
              <a:rPr lang="en-US" altLang="en-US"/>
              <a:pPr/>
              <a:t>11/21/2018</a:t>
            </a:fld>
            <a:endParaRPr lang="en-US" altLang="en-US"/>
          </a:p>
        </p:txBody>
      </p:sp>
      <p:sp>
        <p:nvSpPr>
          <p:cNvPr id="2053" name="Rectangle 5"/>
          <p:cNvSpPr>
            <a:spLocks noGrp="1" noChangeArrowheads="1"/>
          </p:cNvSpPr>
          <p:nvPr>
            <p:ph type="ftr" sz="quarter" idx="3"/>
          </p:nvPr>
        </p:nvSpPr>
        <p:spPr bwMode="auto">
          <a:xfrm>
            <a:off x="3124200" y="6245225"/>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0" hangingPunct="0">
              <a:defRPr sz="1400"/>
            </a:lvl1pPr>
          </a:lstStyle>
          <a:p>
            <a:endParaRPr lang="en-US" altLang="en-US"/>
          </a:p>
        </p:txBody>
      </p:sp>
      <p:sp>
        <p:nvSpPr>
          <p:cNvPr id="2054" name="Rectangle 6"/>
          <p:cNvSpPr>
            <a:spLocks noGrp="1" noChangeArrowheads="1"/>
          </p:cNvSpPr>
          <p:nvPr>
            <p:ph type="sldNum" sz="quarter" idx="4"/>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defRPr sz="1400"/>
            </a:lvl1pPr>
          </a:lstStyle>
          <a:p>
            <a:fld id="{AAC9DA05-3129-4766-B0BF-B57CFED46D8D}" type="slidenum">
              <a:rPr lang="en-US" altLang="en-US"/>
              <a:pPr/>
              <a:t>‹#›</a:t>
            </a:fld>
            <a:endParaRPr lang="en-US" altLang="en-US"/>
          </a:p>
        </p:txBody>
      </p:sp>
    </p:spTree>
    <p:extLst>
      <p:ext uri="{BB962C8B-B14F-4D97-AF65-F5344CB8AC3E}">
        <p14:creationId xmlns:p14="http://schemas.microsoft.com/office/powerpoint/2010/main" val="2729384573"/>
      </p:ext>
    </p:extLst>
  </p:cSld>
  <p:clrMap bg1="lt1" tx1="dk1" bg2="lt2" tx2="dk2" accent1="accent1" accent2="accent2" accent3="accent3" accent4="accent4" accent5="accent5" accent6="accent6" hlink="hlink" folHlink="folHlink"/>
  <p:sldLayoutIdLst>
    <p:sldLayoutId id="2147484283" r:id="rId1"/>
    <p:sldLayoutId id="2147484284" r:id="rId2"/>
    <p:sldLayoutId id="2147484285" r:id="rId3"/>
    <p:sldLayoutId id="2147484286" r:id="rId4"/>
    <p:sldLayoutId id="2147484287" r:id="rId5"/>
    <p:sldLayoutId id="2147484288" r:id="rId6"/>
    <p:sldLayoutId id="2147484289" r:id="rId7"/>
    <p:sldLayoutId id="2147484290" r:id="rId8"/>
    <p:sldLayoutId id="2147484291" r:id="rId9"/>
    <p:sldLayoutId id="2147484292" r:id="rId10"/>
    <p:sldLayoutId id="2147484293" r:id="rId11"/>
  </p:sldLayoutIdLst>
  <p:transition>
    <p:fade/>
  </p:transition>
  <p:txStyles>
    <p:titleStyle>
      <a:lvl1pPr algn="ctr" rtl="0" eaLnBrk="1" fontAlgn="base" hangingPunct="1">
        <a:spcBef>
          <a:spcPct val="0"/>
        </a:spcBef>
        <a:spcAft>
          <a:spcPct val="0"/>
        </a:spcAft>
        <a:defRPr sz="4400" b="1" kern="1200">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Arial" panose="020B0604020202020204" pitchFamily="34" charset="0"/>
          <a:ea typeface="隶书" panose="02010509060101010101" pitchFamily="49" charset="-122"/>
        </a:defRPr>
      </a:lvl2pPr>
      <a:lvl3pPr algn="ctr" rtl="0" eaLnBrk="1" fontAlgn="base" hangingPunct="1">
        <a:spcBef>
          <a:spcPct val="0"/>
        </a:spcBef>
        <a:spcAft>
          <a:spcPct val="0"/>
        </a:spcAft>
        <a:defRPr sz="4400" b="1">
          <a:solidFill>
            <a:schemeClr val="tx2"/>
          </a:solidFill>
          <a:latin typeface="Arial" panose="020B0604020202020204" pitchFamily="34" charset="0"/>
          <a:ea typeface="隶书" panose="02010509060101010101" pitchFamily="49" charset="-122"/>
        </a:defRPr>
      </a:lvl3pPr>
      <a:lvl4pPr algn="ctr" rtl="0" eaLnBrk="1" fontAlgn="base" hangingPunct="1">
        <a:spcBef>
          <a:spcPct val="0"/>
        </a:spcBef>
        <a:spcAft>
          <a:spcPct val="0"/>
        </a:spcAft>
        <a:defRPr sz="4400" b="1">
          <a:solidFill>
            <a:schemeClr val="tx2"/>
          </a:solidFill>
          <a:latin typeface="Arial" panose="020B0604020202020204" pitchFamily="34" charset="0"/>
          <a:ea typeface="隶书" panose="02010509060101010101" pitchFamily="49" charset="-122"/>
        </a:defRPr>
      </a:lvl4pPr>
      <a:lvl5pPr algn="ctr" rtl="0" eaLnBrk="1" fontAlgn="base" hangingPunct="1">
        <a:spcBef>
          <a:spcPct val="0"/>
        </a:spcBef>
        <a:spcAft>
          <a:spcPct val="0"/>
        </a:spcAft>
        <a:defRPr sz="4400" b="1">
          <a:solidFill>
            <a:schemeClr val="tx2"/>
          </a:solidFill>
          <a:latin typeface="Arial" panose="020B0604020202020204" pitchFamily="34" charset="0"/>
          <a:ea typeface="隶书" panose="02010509060101010101" pitchFamily="49" charset="-122"/>
        </a:defRPr>
      </a:lvl5pPr>
      <a:lvl6pPr marL="457200" algn="ctr" rtl="0" eaLnBrk="1" fontAlgn="base" hangingPunct="1">
        <a:spcBef>
          <a:spcPct val="0"/>
        </a:spcBef>
        <a:spcAft>
          <a:spcPct val="0"/>
        </a:spcAft>
        <a:defRPr sz="4400" b="1">
          <a:solidFill>
            <a:schemeClr val="tx2"/>
          </a:solidFill>
          <a:latin typeface="Arial" panose="020B0604020202020204" pitchFamily="34" charset="0"/>
          <a:ea typeface="隶书" panose="02010509060101010101" pitchFamily="49" charset="-122"/>
        </a:defRPr>
      </a:lvl6pPr>
      <a:lvl7pPr marL="914400" algn="ctr" rtl="0" eaLnBrk="1" fontAlgn="base" hangingPunct="1">
        <a:spcBef>
          <a:spcPct val="0"/>
        </a:spcBef>
        <a:spcAft>
          <a:spcPct val="0"/>
        </a:spcAft>
        <a:defRPr sz="4400" b="1">
          <a:solidFill>
            <a:schemeClr val="tx2"/>
          </a:solidFill>
          <a:latin typeface="Arial" panose="020B0604020202020204" pitchFamily="34" charset="0"/>
          <a:ea typeface="隶书" panose="02010509060101010101" pitchFamily="49" charset="-122"/>
        </a:defRPr>
      </a:lvl7pPr>
      <a:lvl8pPr marL="1371600" algn="ctr" rtl="0" eaLnBrk="1" fontAlgn="base" hangingPunct="1">
        <a:spcBef>
          <a:spcPct val="0"/>
        </a:spcBef>
        <a:spcAft>
          <a:spcPct val="0"/>
        </a:spcAft>
        <a:defRPr sz="4400" b="1">
          <a:solidFill>
            <a:schemeClr val="tx2"/>
          </a:solidFill>
          <a:latin typeface="Arial" panose="020B0604020202020204" pitchFamily="34" charset="0"/>
          <a:ea typeface="隶书" panose="02010509060101010101" pitchFamily="49" charset="-122"/>
        </a:defRPr>
      </a:lvl8pPr>
      <a:lvl9pPr marL="1828800" algn="ctr" rtl="0" eaLnBrk="1" fontAlgn="base" hangingPunct="1">
        <a:spcBef>
          <a:spcPct val="0"/>
        </a:spcBef>
        <a:spcAft>
          <a:spcPct val="0"/>
        </a:spcAft>
        <a:defRPr sz="4400" b="1">
          <a:solidFill>
            <a:schemeClr val="tx2"/>
          </a:solidFill>
          <a:latin typeface="Arial" panose="020B0604020202020204" pitchFamily="34" charset="0"/>
          <a:ea typeface="隶书" panose="02010509060101010101" pitchFamily="49" charset="-122"/>
        </a:defRPr>
      </a:lvl9pPr>
    </p:titleStyle>
    <p:bodyStyle>
      <a:lvl1pPr marL="342900" indent="-342900" algn="l" rtl="0" eaLnBrk="1" fontAlgn="base" hangingPunct="1">
        <a:spcBef>
          <a:spcPct val="20000"/>
        </a:spcBef>
        <a:spcAft>
          <a:spcPct val="0"/>
        </a:spcAft>
        <a:buBlip>
          <a:blip r:embed="rId13"/>
        </a:buBlip>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4"/>
        </a:buBlip>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Blip>
          <a:blip r:embed="rId13"/>
        </a:buBlip>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Blip>
          <a:blip r:embed="rId14"/>
        </a:buBlip>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Blip>
          <a:blip r:embed="rId13"/>
        </a:buBlip>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100000"/>
                <a:shade val="100000"/>
                <a:hueMod val="100000"/>
                <a:satMod val="150000"/>
              </a:schemeClr>
            </a:gs>
            <a:gs pos="55000">
              <a:schemeClr val="bg1">
                <a:tint val="100000"/>
                <a:shade val="90000"/>
                <a:hueMod val="100000"/>
                <a:satMod val="375000"/>
              </a:schemeClr>
            </a:gs>
            <a:gs pos="100000">
              <a:schemeClr val="bg2">
                <a:tint val="88000"/>
                <a:shade val="100000"/>
                <a:hueMod val="100000"/>
                <a:satMod val="500000"/>
              </a:schemeClr>
            </a:gs>
          </a:gsLst>
          <a:lin ang="5400000" scaled="1"/>
          <a:tileRect/>
        </a:gradFill>
        <a:effectLst/>
      </p:bgPr>
    </p:bg>
    <p:spTree>
      <p:nvGrpSpPr>
        <p:cNvPr id="1" name=""/>
        <p:cNvGrpSpPr/>
        <p:nvPr/>
      </p:nvGrpSpPr>
      <p:grpSpPr>
        <a:xfrm>
          <a:off x="0" y="0"/>
          <a:ext cx="0" cy="0"/>
          <a:chOff x="0" y="0"/>
          <a:chExt cx="0" cy="0"/>
        </a:xfrm>
      </p:grpSpPr>
      <p:pic>
        <p:nvPicPr>
          <p:cNvPr id="8" name="图片 7"/>
          <p:cNvPicPr>
            <a:picLocks noChangeAspect="1"/>
          </p:cNvPicPr>
          <p:nvPr/>
        </p:nvPicPr>
        <p:blipFill>
          <a:blip r:embed="rId13">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图片 8"/>
          <p:cNvPicPr>
            <a:picLocks noChangeAspect="1"/>
          </p:cNvPicPr>
          <p:nvPr/>
        </p:nvPicPr>
        <p:blipFill>
          <a:blip r:embed="rId14">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pPr>
              <a:defRPr/>
            </a:pPr>
            <a:r>
              <a:rPr lang="en-US" altLang="zh-CN" smtClean="0"/>
              <a:t>2015-1-21</a:t>
            </a:r>
            <a:endParaRPr lang="en-US" altLang="zh-CN"/>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pPr>
              <a:defRPr/>
            </a:pPr>
            <a:endParaRPr lang="en-US" altLang="zh-CN"/>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pPr>
              <a:defRPr/>
            </a:pPr>
            <a:fld id="{B3432E28-5241-40B8-944D-BFC92F89FFFE}" type="slidenum">
              <a:rPr lang="en-US" altLang="zh-CN" smtClean="0"/>
              <a:pPr>
                <a:defRPr/>
              </a:pPr>
              <a:t>‹#›</a:t>
            </a:fld>
            <a:endParaRPr lang="en-US" altLang="zh-CN"/>
          </a:p>
        </p:txBody>
      </p:sp>
    </p:spTree>
    <p:extLst>
      <p:ext uri="{BB962C8B-B14F-4D97-AF65-F5344CB8AC3E}">
        <p14:creationId xmlns:p14="http://schemas.microsoft.com/office/powerpoint/2010/main" val="50266827"/>
      </p:ext>
    </p:extLst>
  </p:cSld>
  <p:clrMap bg1="lt1" tx1="dk1" bg2="lt2" tx2="dk2" accent1="accent1" accent2="accent2" accent3="accent3" accent4="accent4" accent5="accent5" accent6="accent6" hlink="hlink" folHlink="folHlink"/>
  <p:sldLayoutIdLst>
    <p:sldLayoutId id="2147484349" r:id="rId1"/>
    <p:sldLayoutId id="2147484350" r:id="rId2"/>
    <p:sldLayoutId id="2147484351" r:id="rId3"/>
    <p:sldLayoutId id="2147484352" r:id="rId4"/>
    <p:sldLayoutId id="2147484353" r:id="rId5"/>
    <p:sldLayoutId id="2147484354" r:id="rId6"/>
    <p:sldLayoutId id="2147484355" r:id="rId7"/>
    <p:sldLayoutId id="2147484356" r:id="rId8"/>
    <p:sldLayoutId id="2147484357" r:id="rId9"/>
    <p:sldLayoutId id="2147484358" r:id="rId10"/>
    <p:sldLayoutId id="2147484359" r:id="rId11"/>
  </p:sldLayoutIdLst>
  <p:transition>
    <p:fade/>
  </p:transition>
  <p:timing>
    <p:tnLst>
      <p:par>
        <p:cTn id="1" dur="indefinite" restart="never" nodeType="tmRoot"/>
      </p:par>
    </p:tnLst>
  </p:timing>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ctrTitle"/>
          </p:nvPr>
        </p:nvSpPr>
        <p:spPr>
          <a:xfrm>
            <a:off x="616744" y="1308207"/>
            <a:ext cx="8064500" cy="1470025"/>
          </a:xfrm>
        </p:spPr>
        <p:txBody>
          <a:bodyPr>
            <a:normAutofit fontScale="90000"/>
          </a:bodyPr>
          <a:lstStyle/>
          <a:p>
            <a:r>
              <a:rPr lang="en-US" altLang="zh-CN" sz="4400" dirty="0" smtClean="0">
                <a:ln>
                  <a:noFill/>
                </a:ln>
                <a:latin typeface="+mn-lt"/>
              </a:rPr>
              <a:t>How </a:t>
            </a:r>
            <a:r>
              <a:rPr lang="en-US" altLang="zh-CN" sz="4400" dirty="0">
                <a:ln>
                  <a:noFill/>
                </a:ln>
                <a:latin typeface="+mn-lt"/>
              </a:rPr>
              <a:t>to </a:t>
            </a:r>
            <a:r>
              <a:rPr lang="en-US" altLang="zh-CN" sz="4400" dirty="0" smtClean="0">
                <a:ln>
                  <a:noFill/>
                </a:ln>
                <a:latin typeface="+mn-lt"/>
              </a:rPr>
              <a:t>Compose Scientific </a:t>
            </a:r>
            <a:r>
              <a:rPr lang="en-US" altLang="zh-CN" sz="4400" dirty="0">
                <a:ln>
                  <a:noFill/>
                </a:ln>
                <a:latin typeface="+mn-lt"/>
              </a:rPr>
              <a:t>Papers </a:t>
            </a:r>
            <a:r>
              <a:rPr lang="en-US" altLang="zh-CN" dirty="0" smtClean="0">
                <a:latin typeface="+mn-lt"/>
              </a:rPr>
              <a:t>Concisely and Precisely</a:t>
            </a:r>
            <a:r>
              <a:rPr lang="en-US" altLang="zh-CN" dirty="0" smtClean="0">
                <a:ln>
                  <a:noFill/>
                </a:ln>
                <a:latin typeface="+mn-lt"/>
              </a:rPr>
              <a:t/>
            </a:r>
            <a:br>
              <a:rPr lang="en-US" altLang="zh-CN" dirty="0" smtClean="0">
                <a:ln>
                  <a:noFill/>
                </a:ln>
                <a:latin typeface="+mn-lt"/>
              </a:rPr>
            </a:br>
            <a:r>
              <a:rPr lang="zh-CN" altLang="en-US" sz="3200" dirty="0" smtClean="0">
                <a:ln>
                  <a:noFill/>
                </a:ln>
                <a:latin typeface="+mn-lt"/>
              </a:rPr>
              <a:t>科技</a:t>
            </a:r>
            <a:r>
              <a:rPr lang="zh-CN" altLang="en-US" sz="3200" dirty="0">
                <a:ln>
                  <a:noFill/>
                </a:ln>
                <a:latin typeface="+mn-lt"/>
              </a:rPr>
              <a:t>论文的精准</a:t>
            </a:r>
            <a:r>
              <a:rPr lang="zh-CN" altLang="en-US" sz="3200" dirty="0" smtClean="0">
                <a:ln>
                  <a:noFill/>
                </a:ln>
                <a:latin typeface="+mn-lt"/>
              </a:rPr>
              <a:t>写作</a:t>
            </a:r>
            <a:r>
              <a:rPr lang="en-US" altLang="zh-CN" sz="3200" dirty="0">
                <a:ln>
                  <a:noFill/>
                </a:ln>
                <a:latin typeface="+mn-lt"/>
              </a:rPr>
              <a:t/>
            </a:r>
            <a:br>
              <a:rPr lang="en-US" altLang="zh-CN" sz="3200" dirty="0">
                <a:ln>
                  <a:noFill/>
                </a:ln>
                <a:latin typeface="+mn-lt"/>
              </a:rPr>
            </a:br>
            <a:r>
              <a:rPr lang="en-US" altLang="zh-CN" sz="3100" dirty="0" smtClean="0">
                <a:ln>
                  <a:noFill/>
                </a:ln>
                <a:latin typeface="+mn-lt"/>
              </a:rPr>
              <a:t>—</a:t>
            </a:r>
            <a:r>
              <a:rPr lang="zh-CN" altLang="en-US" sz="3100" dirty="0" smtClean="0">
                <a:ln>
                  <a:noFill/>
                </a:ln>
                <a:latin typeface="+mn-lt"/>
              </a:rPr>
              <a:t>以</a:t>
            </a:r>
            <a:r>
              <a:rPr lang="en-US" altLang="zh-CN" sz="3100" dirty="0" smtClean="0">
                <a:ln>
                  <a:noFill/>
                </a:ln>
                <a:latin typeface="+mn-lt"/>
              </a:rPr>
              <a:t>JOL</a:t>
            </a:r>
            <a:r>
              <a:rPr lang="zh-CN" altLang="en-US" sz="3100" dirty="0" smtClean="0">
                <a:ln>
                  <a:noFill/>
                </a:ln>
                <a:latin typeface="+mn-lt"/>
              </a:rPr>
              <a:t>为例</a:t>
            </a:r>
          </a:p>
        </p:txBody>
      </p:sp>
      <p:sp>
        <p:nvSpPr>
          <p:cNvPr id="3077" name="Rectangle 3"/>
          <p:cNvSpPr>
            <a:spLocks noGrp="1" noRot="1" noChangeArrowheads="1"/>
          </p:cNvSpPr>
          <p:nvPr>
            <p:ph type="subTitle" idx="1"/>
          </p:nvPr>
        </p:nvSpPr>
        <p:spPr>
          <a:xfrm>
            <a:off x="323528" y="2708920"/>
            <a:ext cx="8929688" cy="3003550"/>
          </a:xfrm>
        </p:spPr>
        <p:txBody>
          <a:bodyPr rtlCol="0">
            <a:normAutofit fontScale="92500" lnSpcReduction="10000"/>
          </a:bodyPr>
          <a:lstStyle/>
          <a:p>
            <a:pPr lvl="1" eaLnBrk="1" fontAlgn="auto" hangingPunct="1">
              <a:buClr>
                <a:schemeClr val="accent1">
                  <a:lumMod val="75000"/>
                </a:schemeClr>
              </a:buClr>
              <a:buFont typeface="Arial" panose="020B0604020202020204"/>
              <a:buNone/>
              <a:defRPr/>
            </a:pPr>
            <a:endParaRPr lang="en-US" altLang="zh-CN" sz="3500" dirty="0" smtClean="0">
              <a:solidFill>
                <a:schemeClr val="tx1"/>
              </a:solidFill>
            </a:endParaRPr>
          </a:p>
          <a:p>
            <a:pPr lvl="1" eaLnBrk="1" fontAlgn="auto" hangingPunct="1">
              <a:buClr>
                <a:schemeClr val="accent1">
                  <a:lumMod val="75000"/>
                </a:schemeClr>
              </a:buClr>
              <a:buFont typeface="Arial" panose="020B0604020202020204"/>
              <a:buNone/>
              <a:defRPr/>
            </a:pPr>
            <a:r>
              <a:rPr lang="zh-CN" altLang="en-US" sz="3500" dirty="0" smtClean="0">
                <a:solidFill>
                  <a:schemeClr val="tx1"/>
                </a:solidFill>
              </a:rPr>
              <a:t>虞子冶 </a:t>
            </a:r>
            <a:r>
              <a:rPr lang="en-US" altLang="zh-CN" sz="3500" dirty="0" smtClean="0">
                <a:solidFill>
                  <a:schemeClr val="tx1"/>
                </a:solidFill>
              </a:rPr>
              <a:t>(Roger Z. YU)</a:t>
            </a:r>
          </a:p>
          <a:p>
            <a:pPr algn="ctr" eaLnBrk="1" fontAlgn="auto" hangingPunct="1">
              <a:lnSpc>
                <a:spcPct val="90000"/>
              </a:lnSpc>
              <a:buClr>
                <a:schemeClr val="accent1">
                  <a:lumMod val="75000"/>
                </a:schemeClr>
              </a:buClr>
              <a:defRPr/>
            </a:pPr>
            <a:endParaRPr lang="en-US" altLang="zh-CN" sz="2100" dirty="0" smtClean="0"/>
          </a:p>
          <a:p>
            <a:pPr algn="ctr" eaLnBrk="1" fontAlgn="auto" hangingPunct="1">
              <a:lnSpc>
                <a:spcPct val="90000"/>
              </a:lnSpc>
              <a:buClr>
                <a:schemeClr val="accent1">
                  <a:lumMod val="75000"/>
                </a:schemeClr>
              </a:buClr>
              <a:defRPr/>
            </a:pPr>
            <a:r>
              <a:rPr lang="en-US" altLang="zh-CN" sz="2100" dirty="0" smtClean="0"/>
              <a:t>Chief </a:t>
            </a:r>
            <a:r>
              <a:rPr lang="en-US" altLang="zh-CN" sz="2100" dirty="0" smtClean="0"/>
              <a:t>Editor</a:t>
            </a:r>
          </a:p>
          <a:p>
            <a:pPr algn="ctr">
              <a:lnSpc>
                <a:spcPct val="90000"/>
              </a:lnSpc>
              <a:buClr>
                <a:schemeClr val="accent1">
                  <a:lumMod val="75000"/>
                </a:schemeClr>
              </a:buClr>
              <a:defRPr/>
            </a:pPr>
            <a:r>
              <a:rPr lang="en-US" altLang="zh-CN" sz="2100" dirty="0" smtClean="0"/>
              <a:t>Journal of Oceanology and Limnology (JOL)</a:t>
            </a:r>
            <a:r>
              <a:rPr lang="en-US" altLang="zh-CN" sz="2100" dirty="0"/>
              <a:t> </a:t>
            </a:r>
            <a:r>
              <a:rPr lang="en-US" altLang="zh-CN" sz="2100" dirty="0" smtClean="0"/>
              <a:t>《</a:t>
            </a:r>
            <a:r>
              <a:rPr lang="zh-CN" altLang="en-US" sz="2100" dirty="0" smtClean="0"/>
              <a:t>海洋</a:t>
            </a:r>
            <a:r>
              <a:rPr lang="zh-CN" altLang="en-US" sz="2100" dirty="0"/>
              <a:t>湖沼</a:t>
            </a:r>
            <a:r>
              <a:rPr lang="zh-CN" altLang="en-US" sz="2100" dirty="0" smtClean="0"/>
              <a:t>学报</a:t>
            </a:r>
            <a:r>
              <a:rPr lang="en-US" altLang="zh-CN" sz="2100" dirty="0"/>
              <a:t>(</a:t>
            </a:r>
            <a:r>
              <a:rPr lang="zh-CN" altLang="en-US" sz="2100" dirty="0"/>
              <a:t>英文</a:t>
            </a:r>
            <a:r>
              <a:rPr lang="en-US" altLang="zh-CN" sz="2100" dirty="0"/>
              <a:t>)》</a:t>
            </a:r>
            <a:endParaRPr lang="en-US" altLang="zh-CN" sz="2100" dirty="0" smtClean="0"/>
          </a:p>
          <a:p>
            <a:pPr algn="ctr" eaLnBrk="1" fontAlgn="auto" hangingPunct="1">
              <a:lnSpc>
                <a:spcPct val="90000"/>
              </a:lnSpc>
              <a:buClr>
                <a:schemeClr val="accent1">
                  <a:lumMod val="75000"/>
                </a:schemeClr>
              </a:buClr>
              <a:defRPr/>
            </a:pPr>
            <a:r>
              <a:rPr lang="en-US" altLang="zh-CN" sz="2400" dirty="0" smtClean="0"/>
              <a:t>zyyu@hotmail.com</a:t>
            </a:r>
          </a:p>
          <a:p>
            <a:pPr algn="ctr" eaLnBrk="1" fontAlgn="auto" hangingPunct="1">
              <a:lnSpc>
                <a:spcPct val="90000"/>
              </a:lnSpc>
              <a:buClr>
                <a:schemeClr val="accent1">
                  <a:lumMod val="75000"/>
                </a:schemeClr>
              </a:buClr>
              <a:defRPr/>
            </a:pPr>
            <a:endParaRPr lang="en-US" altLang="zh-CN" sz="2400" dirty="0" smtClean="0"/>
          </a:p>
          <a:p>
            <a:pPr algn="ctr" eaLnBrk="1" fontAlgn="auto" hangingPunct="1">
              <a:lnSpc>
                <a:spcPct val="90000"/>
              </a:lnSpc>
              <a:buClr>
                <a:schemeClr val="accent1">
                  <a:lumMod val="75000"/>
                </a:schemeClr>
              </a:buClr>
              <a:defRPr/>
            </a:pPr>
            <a:r>
              <a:rPr lang="en-US" altLang="zh-CN" sz="2400" dirty="0" smtClean="0"/>
              <a:t>2018-11-21 </a:t>
            </a:r>
            <a:r>
              <a:rPr lang="zh-CN" altLang="en-US" sz="2400" dirty="0" smtClean="0"/>
              <a:t>舟山</a:t>
            </a:r>
            <a:endParaRPr lang="en-US" altLang="zh-CN" sz="2400" dirty="0" smtClean="0"/>
          </a:p>
        </p:txBody>
      </p:sp>
      <p:sp>
        <p:nvSpPr>
          <p:cNvPr id="8196" name="Rectangle 6"/>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8DE755F2-CA6F-4F74-8BEC-AB6ABEBF5E0F}"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1</a:t>
            </a:fld>
            <a:endParaRPr lang="en-US" altLang="zh-CN" sz="1400" smtClean="0">
              <a:latin typeface="Arial" panose="020B0604020202020204" pitchFamily="34" charset="0"/>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85394" y="2420888"/>
            <a:ext cx="8229600" cy="1143000"/>
          </a:xfrm>
        </p:spPr>
        <p:txBody>
          <a:bodyPr>
            <a:normAutofit fontScale="90000"/>
          </a:bodyPr>
          <a:lstStyle/>
          <a:p>
            <a:r>
              <a:rPr lang="zh-CN" altLang="en-US" dirty="0"/>
              <a:t>感谢贵校作者对我刊的支持和贡献！</a:t>
            </a:r>
            <a:endParaRPr lang="en-US" dirty="0"/>
          </a:p>
        </p:txBody>
      </p:sp>
      <p:sp>
        <p:nvSpPr>
          <p:cNvPr id="3" name="内容占位符 2"/>
          <p:cNvSpPr>
            <a:spLocks noGrp="1"/>
          </p:cNvSpPr>
          <p:nvPr>
            <p:ph idx="1"/>
          </p:nvPr>
        </p:nvSpPr>
        <p:spPr>
          <a:xfrm>
            <a:off x="885394" y="1300906"/>
            <a:ext cx="7283152" cy="4525963"/>
          </a:xfrm>
        </p:spPr>
        <p:txBody>
          <a:bodyPr/>
          <a:lstStyle/>
          <a:p>
            <a:r>
              <a:rPr lang="zh-CN" altLang="en-US" dirty="0" smtClean="0"/>
              <a:t>借此机会，首先</a:t>
            </a:r>
            <a:endParaRPr lang="en-US" dirty="0"/>
          </a:p>
        </p:txBody>
      </p:sp>
    </p:spTree>
    <p:extLst>
      <p:ext uri="{BB962C8B-B14F-4D97-AF65-F5344CB8AC3E}">
        <p14:creationId xmlns:p14="http://schemas.microsoft.com/office/powerpoint/2010/main" val="236008896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latin typeface="+mn-lt"/>
              </a:rPr>
              <a:t>Topics</a:t>
            </a:r>
          </a:p>
        </p:txBody>
      </p:sp>
      <p:sp>
        <p:nvSpPr>
          <p:cNvPr id="3" name="内容占位符 2"/>
          <p:cNvSpPr>
            <a:spLocks noGrp="1"/>
          </p:cNvSpPr>
          <p:nvPr>
            <p:ph idx="1"/>
          </p:nvPr>
        </p:nvSpPr>
        <p:spPr>
          <a:xfrm>
            <a:off x="2411760" y="1999381"/>
            <a:ext cx="5053954" cy="4525963"/>
          </a:xfrm>
        </p:spPr>
        <p:txBody>
          <a:bodyPr/>
          <a:lstStyle/>
          <a:p>
            <a:r>
              <a:rPr lang="en-US" altLang="zh-CN" dirty="0" smtClean="0"/>
              <a:t>Background and status</a:t>
            </a:r>
            <a:endParaRPr lang="zh-CN" altLang="en-US" dirty="0"/>
          </a:p>
          <a:p>
            <a:r>
              <a:rPr lang="en-US" altLang="zh-CN" dirty="0" smtClean="0">
                <a:solidFill>
                  <a:srgbClr val="FF0000"/>
                </a:solidFill>
              </a:rPr>
              <a:t>Composition of a paper</a:t>
            </a:r>
            <a:endParaRPr lang="zh-CN" altLang="en-US" dirty="0">
              <a:solidFill>
                <a:srgbClr val="FF0000"/>
              </a:solidFill>
            </a:endParaRPr>
          </a:p>
          <a:p>
            <a:r>
              <a:rPr lang="en-US" altLang="zh-CN" dirty="0" smtClean="0"/>
              <a:t>Cases and examples</a:t>
            </a:r>
          </a:p>
          <a:p>
            <a:r>
              <a:rPr lang="en-US" altLang="zh-CN" dirty="0"/>
              <a:t>Other topics</a:t>
            </a:r>
          </a:p>
          <a:p>
            <a:endParaRPr lang="zh-CN" altLang="en-US" dirty="0"/>
          </a:p>
        </p:txBody>
      </p:sp>
    </p:spTree>
    <p:extLst>
      <p:ext uri="{BB962C8B-B14F-4D97-AF65-F5344CB8AC3E}">
        <p14:creationId xmlns:p14="http://schemas.microsoft.com/office/powerpoint/2010/main" val="3288134799"/>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Rot="1" noChangeArrowheads="1"/>
          </p:cNvSpPr>
          <p:nvPr>
            <p:ph type="title"/>
          </p:nvPr>
        </p:nvSpPr>
        <p:spPr>
          <a:xfrm>
            <a:off x="1476375" y="404813"/>
            <a:ext cx="6624638" cy="1143000"/>
          </a:xfrm>
        </p:spPr>
        <p:txBody>
          <a:bodyPr rtlCol="0">
            <a:normAutofit fontScale="90000"/>
          </a:bodyPr>
          <a:lstStyle/>
          <a:p>
            <a:pPr eaLnBrk="1" fontAlgn="auto" hangingPunct="1">
              <a:spcAft>
                <a:spcPts val="0"/>
              </a:spcAft>
              <a:defRPr/>
            </a:pPr>
            <a:r>
              <a:rPr lang="en-US" altLang="zh-CN" dirty="0" smtClean="0">
                <a:latin typeface="+mn-lt"/>
              </a:rPr>
              <a:t>English writing for research papers</a:t>
            </a:r>
          </a:p>
        </p:txBody>
      </p:sp>
      <p:sp>
        <p:nvSpPr>
          <p:cNvPr id="9221" name="Rectangle 3"/>
          <p:cNvSpPr>
            <a:spLocks noGrp="1" noRot="1" noChangeArrowheads="1"/>
          </p:cNvSpPr>
          <p:nvPr>
            <p:ph idx="1"/>
          </p:nvPr>
        </p:nvSpPr>
        <p:spPr>
          <a:xfrm>
            <a:off x="2771800" y="2135088"/>
            <a:ext cx="6913563" cy="3886200"/>
          </a:xfrm>
        </p:spPr>
        <p:txBody>
          <a:bodyPr rtlCol="0">
            <a:normAutofit/>
          </a:bodyPr>
          <a:lstStyle/>
          <a:p>
            <a:pPr>
              <a:lnSpc>
                <a:spcPct val="90000"/>
              </a:lnSpc>
              <a:buClr>
                <a:schemeClr val="accent1">
                  <a:lumMod val="75000"/>
                </a:schemeClr>
              </a:buClr>
              <a:defRPr/>
            </a:pPr>
            <a:r>
              <a:rPr lang="en-US" altLang="zh-CN" sz="3600" dirty="0"/>
              <a:t>Description </a:t>
            </a:r>
          </a:p>
          <a:p>
            <a:pPr>
              <a:lnSpc>
                <a:spcPct val="90000"/>
              </a:lnSpc>
              <a:buClr>
                <a:schemeClr val="accent1">
                  <a:lumMod val="75000"/>
                </a:schemeClr>
              </a:buClr>
              <a:defRPr/>
            </a:pPr>
            <a:r>
              <a:rPr lang="en-US" altLang="zh-CN" sz="3600" dirty="0"/>
              <a:t>Definition </a:t>
            </a:r>
          </a:p>
          <a:p>
            <a:pPr>
              <a:lnSpc>
                <a:spcPct val="90000"/>
              </a:lnSpc>
              <a:buClr>
                <a:schemeClr val="accent1">
                  <a:lumMod val="75000"/>
                </a:schemeClr>
              </a:buClr>
              <a:defRPr/>
            </a:pPr>
            <a:r>
              <a:rPr lang="en-US" altLang="zh-CN" sz="3600" dirty="0"/>
              <a:t>Classification </a:t>
            </a:r>
          </a:p>
          <a:p>
            <a:pPr>
              <a:lnSpc>
                <a:spcPct val="90000"/>
              </a:lnSpc>
              <a:buClr>
                <a:schemeClr val="accent1">
                  <a:lumMod val="75000"/>
                </a:schemeClr>
              </a:buClr>
              <a:defRPr/>
            </a:pPr>
            <a:r>
              <a:rPr lang="en-US" altLang="zh-CN" sz="3600" dirty="0"/>
              <a:t>Comparison </a:t>
            </a:r>
          </a:p>
        </p:txBody>
      </p:sp>
      <p:sp>
        <p:nvSpPr>
          <p:cNvPr id="20484"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D4521140-5A08-4BF5-814C-7CFA6F418F6C}"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12</a:t>
            </a:fld>
            <a:endParaRPr lang="en-US" altLang="zh-CN" sz="1400" smtClean="0">
              <a:latin typeface="Arial" panose="020B0604020202020204" pitchFamily="34" charset="0"/>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pPr eaLnBrk="1" hangingPunct="1"/>
            <a:r>
              <a:rPr lang="en-US" altLang="zh-CN" dirty="0" smtClean="0">
                <a:ln>
                  <a:noFill/>
                </a:ln>
                <a:latin typeface="+mn-lt"/>
              </a:rPr>
              <a:t>The 3C Principle</a:t>
            </a:r>
            <a:endParaRPr lang="zh-CN" altLang="en-US" dirty="0" smtClean="0">
              <a:ln>
                <a:noFill/>
              </a:ln>
              <a:latin typeface="+mn-lt"/>
            </a:endParaRPr>
          </a:p>
        </p:txBody>
      </p:sp>
      <p:sp>
        <p:nvSpPr>
          <p:cNvPr id="11269" name="Rectangle 3"/>
          <p:cNvSpPr>
            <a:spLocks noGrp="1" noRot="1" noChangeArrowheads="1"/>
          </p:cNvSpPr>
          <p:nvPr>
            <p:ph idx="1"/>
          </p:nvPr>
        </p:nvSpPr>
        <p:spPr>
          <a:xfrm>
            <a:off x="982663" y="2060575"/>
            <a:ext cx="7704137" cy="3938588"/>
          </a:xfrm>
        </p:spPr>
        <p:txBody>
          <a:bodyPr rtlCol="0">
            <a:normAutofit fontScale="70000" lnSpcReduction="20000"/>
          </a:bodyPr>
          <a:lstStyle/>
          <a:p>
            <a:pPr>
              <a:lnSpc>
                <a:spcPct val="120000"/>
              </a:lnSpc>
              <a:buClr>
                <a:schemeClr val="accent1">
                  <a:lumMod val="75000"/>
                </a:schemeClr>
              </a:buClr>
              <a:defRPr/>
            </a:pPr>
            <a:r>
              <a:rPr lang="zh-CN" altLang="en-US" dirty="0" smtClean="0">
                <a:solidFill>
                  <a:srgbClr val="CC0000"/>
                </a:solidFill>
              </a:rPr>
              <a:t>清晰、简洁、完整</a:t>
            </a:r>
            <a:endParaRPr lang="en-US" altLang="zh-CN" dirty="0" smtClean="0">
              <a:solidFill>
                <a:srgbClr val="CC0000"/>
              </a:solidFill>
            </a:endParaRPr>
          </a:p>
          <a:p>
            <a:pPr>
              <a:lnSpc>
                <a:spcPct val="120000"/>
              </a:lnSpc>
              <a:buClr>
                <a:schemeClr val="accent1">
                  <a:lumMod val="75000"/>
                </a:schemeClr>
              </a:buClr>
              <a:defRPr/>
            </a:pPr>
            <a:r>
              <a:rPr lang="en-US" altLang="zh-CN" b="1" dirty="0" smtClean="0">
                <a:solidFill>
                  <a:srgbClr val="CC0000"/>
                </a:solidFill>
              </a:rPr>
              <a:t>Clear</a:t>
            </a:r>
            <a:r>
              <a:rPr lang="en-US" altLang="zh-CN" b="1" dirty="0">
                <a:solidFill>
                  <a:srgbClr val="CC0000"/>
                </a:solidFill>
              </a:rPr>
              <a:t>, Concise, Complete </a:t>
            </a:r>
          </a:p>
          <a:p>
            <a:pPr>
              <a:lnSpc>
                <a:spcPct val="120000"/>
              </a:lnSpc>
              <a:buClr>
                <a:schemeClr val="accent1">
                  <a:lumMod val="75000"/>
                </a:schemeClr>
              </a:buClr>
              <a:defRPr/>
            </a:pPr>
            <a:endParaRPr lang="zh-CN" altLang="en-US" dirty="0" smtClean="0">
              <a:solidFill>
                <a:srgbClr val="CC0000"/>
              </a:solidFill>
            </a:endParaRPr>
          </a:p>
          <a:p>
            <a:pPr>
              <a:lnSpc>
                <a:spcPct val="120000"/>
              </a:lnSpc>
              <a:buClr>
                <a:schemeClr val="accent1">
                  <a:lumMod val="75000"/>
                </a:schemeClr>
              </a:buClr>
              <a:defRPr/>
            </a:pPr>
            <a:r>
              <a:rPr lang="zh-CN" altLang="en-US" dirty="0" smtClean="0"/>
              <a:t>清晰、简洁、并完成写作，帮助读者迅速理解意思；</a:t>
            </a:r>
          </a:p>
          <a:p>
            <a:pPr>
              <a:lnSpc>
                <a:spcPct val="120000"/>
              </a:lnSpc>
              <a:buClr>
                <a:schemeClr val="accent1">
                  <a:lumMod val="75000"/>
                </a:schemeClr>
              </a:buClr>
              <a:defRPr/>
            </a:pPr>
            <a:r>
              <a:rPr lang="zh-CN" altLang="en-US" dirty="0" smtClean="0"/>
              <a:t>好的技术文件容易被读者理解并方便使用。罗嗦和含糊不清的句子不但让人绞尽脑汁，而且不得其解；</a:t>
            </a:r>
          </a:p>
          <a:p>
            <a:pPr>
              <a:lnSpc>
                <a:spcPct val="120000"/>
              </a:lnSpc>
              <a:buClr>
                <a:schemeClr val="accent1">
                  <a:lumMod val="75000"/>
                </a:schemeClr>
              </a:buClr>
              <a:defRPr/>
            </a:pPr>
            <a:r>
              <a:rPr lang="zh-CN" altLang="en-US" dirty="0" smtClean="0"/>
              <a:t>良好的技术写作应使专业术语通俗化。也就是说，它所表现的信息是明确的和读者容易理解的。</a:t>
            </a:r>
          </a:p>
          <a:p>
            <a:pPr>
              <a:lnSpc>
                <a:spcPct val="120000"/>
              </a:lnSpc>
              <a:buClr>
                <a:schemeClr val="accent1">
                  <a:lumMod val="75000"/>
                </a:schemeClr>
              </a:buClr>
              <a:defRPr/>
            </a:pPr>
            <a:r>
              <a:rPr lang="zh-CN" altLang="en-US" dirty="0" smtClean="0"/>
              <a:t>差的技术写作只会增加意思混乱和不必要的技术行话，或不能解释那些读者不熟悉而又不得不使用的专业词汇。</a:t>
            </a:r>
          </a:p>
        </p:txBody>
      </p:sp>
      <p:sp>
        <p:nvSpPr>
          <p:cNvPr id="21508"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0678A747-1213-4504-991E-89C705DC87D9}"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13</a:t>
            </a:fld>
            <a:endParaRPr lang="en-US" altLang="zh-CN" sz="1400" smtClean="0">
              <a:latin typeface="Arial" panose="020B0604020202020204" pitchFamily="34" charset="0"/>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latin typeface="+mn-lt"/>
              </a:rPr>
              <a:t>On Composition</a:t>
            </a:r>
            <a:endParaRPr lang="en-US" dirty="0">
              <a:latin typeface="+mn-lt"/>
            </a:endParaRPr>
          </a:p>
        </p:txBody>
      </p:sp>
      <p:sp>
        <p:nvSpPr>
          <p:cNvPr id="3" name="内容占位符 2"/>
          <p:cNvSpPr>
            <a:spLocks noGrp="1"/>
          </p:cNvSpPr>
          <p:nvPr>
            <p:ph idx="1"/>
          </p:nvPr>
        </p:nvSpPr>
        <p:spPr>
          <a:xfrm>
            <a:off x="2247056" y="1855365"/>
            <a:ext cx="8229600" cy="4525963"/>
          </a:xfrm>
        </p:spPr>
        <p:txBody>
          <a:bodyPr/>
          <a:lstStyle/>
          <a:p>
            <a:r>
              <a:rPr lang="en-US" dirty="0" smtClean="0"/>
              <a:t>Style</a:t>
            </a:r>
          </a:p>
          <a:p>
            <a:r>
              <a:rPr lang="en-US" dirty="0" smtClean="0"/>
              <a:t>Structure</a:t>
            </a:r>
          </a:p>
          <a:p>
            <a:r>
              <a:rPr lang="en-US" dirty="0" smtClean="0"/>
              <a:t>Common mistakes</a:t>
            </a:r>
          </a:p>
          <a:p>
            <a:r>
              <a:rPr lang="en-US" dirty="0" smtClean="0"/>
              <a:t>Artistic works</a:t>
            </a:r>
          </a:p>
          <a:p>
            <a:r>
              <a:rPr lang="en-US" dirty="0" smtClean="0"/>
              <a:t>Political issues</a:t>
            </a:r>
          </a:p>
          <a:p>
            <a:r>
              <a:rPr lang="en-US" dirty="0" smtClean="0"/>
              <a:t>Tools and websites</a:t>
            </a:r>
          </a:p>
          <a:p>
            <a:endParaRPr lang="en-US" dirty="0"/>
          </a:p>
        </p:txBody>
      </p:sp>
    </p:spTree>
    <p:extLst>
      <p:ext uri="{BB962C8B-B14F-4D97-AF65-F5344CB8AC3E}">
        <p14:creationId xmlns:p14="http://schemas.microsoft.com/office/powerpoint/2010/main" val="1729237026"/>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latin typeface="+mn-lt"/>
              </a:rPr>
              <a:t>On </a:t>
            </a:r>
            <a:r>
              <a:rPr lang="en-US" dirty="0" smtClean="0">
                <a:latin typeface="+mn-lt"/>
              </a:rPr>
              <a:t>Composition: Style</a:t>
            </a:r>
            <a:endParaRPr lang="en-US" dirty="0">
              <a:latin typeface="+mn-lt"/>
            </a:endParaRPr>
          </a:p>
        </p:txBody>
      </p:sp>
      <p:sp>
        <p:nvSpPr>
          <p:cNvPr id="3" name="内容占位符 2"/>
          <p:cNvSpPr>
            <a:spLocks noGrp="1"/>
          </p:cNvSpPr>
          <p:nvPr>
            <p:ph idx="1"/>
          </p:nvPr>
        </p:nvSpPr>
        <p:spPr>
          <a:xfrm>
            <a:off x="2391072" y="1855365"/>
            <a:ext cx="8229600" cy="4525963"/>
          </a:xfrm>
        </p:spPr>
        <p:txBody>
          <a:bodyPr/>
          <a:lstStyle/>
          <a:p>
            <a:r>
              <a:rPr lang="en-US" altLang="zh-CN" dirty="0" smtClean="0"/>
              <a:t>Review</a:t>
            </a:r>
          </a:p>
          <a:p>
            <a:r>
              <a:rPr lang="en-US" altLang="zh-CN" dirty="0" smtClean="0"/>
              <a:t>Research paper</a:t>
            </a:r>
          </a:p>
          <a:p>
            <a:r>
              <a:rPr lang="en-US" altLang="zh-CN" dirty="0" smtClean="0"/>
              <a:t>Note</a:t>
            </a:r>
          </a:p>
          <a:p>
            <a:r>
              <a:rPr lang="en-US" altLang="zh-CN" dirty="0" smtClean="0"/>
              <a:t>Comment</a:t>
            </a:r>
          </a:p>
          <a:p>
            <a:r>
              <a:rPr lang="en-US" altLang="zh-CN" dirty="0" smtClean="0"/>
              <a:t>Erratum</a:t>
            </a:r>
          </a:p>
          <a:p>
            <a:endParaRPr lang="en-US" dirty="0"/>
          </a:p>
        </p:txBody>
      </p:sp>
    </p:spTree>
    <p:extLst>
      <p:ext uri="{BB962C8B-B14F-4D97-AF65-F5344CB8AC3E}">
        <p14:creationId xmlns:p14="http://schemas.microsoft.com/office/powerpoint/2010/main" val="236915764"/>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latin typeface="+mn-lt"/>
              </a:rPr>
              <a:t>On </a:t>
            </a:r>
            <a:r>
              <a:rPr lang="en-US" dirty="0" smtClean="0">
                <a:latin typeface="+mn-lt"/>
              </a:rPr>
              <a:t>Composition: Structure</a:t>
            </a:r>
            <a:endParaRPr lang="en-US" dirty="0">
              <a:latin typeface="+mn-lt"/>
            </a:endParaRPr>
          </a:p>
        </p:txBody>
      </p:sp>
      <p:sp>
        <p:nvSpPr>
          <p:cNvPr id="3" name="内容占位符 2"/>
          <p:cNvSpPr>
            <a:spLocks noGrp="1"/>
          </p:cNvSpPr>
          <p:nvPr>
            <p:ph idx="1"/>
          </p:nvPr>
        </p:nvSpPr>
        <p:spPr/>
        <p:txBody>
          <a:bodyPr>
            <a:normAutofit fontScale="92500" lnSpcReduction="20000"/>
          </a:bodyPr>
          <a:lstStyle/>
          <a:p>
            <a:r>
              <a:rPr lang="en-US" dirty="0" smtClean="0"/>
              <a:t>IMRD:</a:t>
            </a:r>
          </a:p>
          <a:p>
            <a:pPr lvl="1"/>
            <a:r>
              <a:rPr lang="en-US" dirty="0"/>
              <a:t>1 </a:t>
            </a:r>
            <a:r>
              <a:rPr lang="en-US" dirty="0">
                <a:solidFill>
                  <a:srgbClr val="FF0000"/>
                </a:solidFill>
              </a:rPr>
              <a:t>I</a:t>
            </a:r>
            <a:r>
              <a:rPr lang="en-US" dirty="0"/>
              <a:t>ntroduction; </a:t>
            </a:r>
            <a:endParaRPr lang="en-US" dirty="0" smtClean="0"/>
          </a:p>
          <a:p>
            <a:pPr lvl="1"/>
            <a:r>
              <a:rPr lang="en-US" dirty="0" smtClean="0"/>
              <a:t>2 </a:t>
            </a:r>
            <a:r>
              <a:rPr lang="en-US" dirty="0">
                <a:solidFill>
                  <a:srgbClr val="FF0000"/>
                </a:solidFill>
              </a:rPr>
              <a:t>M</a:t>
            </a:r>
            <a:r>
              <a:rPr lang="en-US" dirty="0"/>
              <a:t>aterial and Method; </a:t>
            </a:r>
            <a:endParaRPr lang="en-US" dirty="0" smtClean="0"/>
          </a:p>
          <a:p>
            <a:pPr lvl="1"/>
            <a:r>
              <a:rPr lang="en-US" dirty="0" smtClean="0"/>
              <a:t>3 </a:t>
            </a:r>
            <a:r>
              <a:rPr lang="en-US" dirty="0">
                <a:solidFill>
                  <a:srgbClr val="FF0000"/>
                </a:solidFill>
              </a:rPr>
              <a:t>R</a:t>
            </a:r>
            <a:r>
              <a:rPr lang="en-US" dirty="0"/>
              <a:t>esult; </a:t>
            </a:r>
            <a:endParaRPr lang="en-US" dirty="0" smtClean="0"/>
          </a:p>
          <a:p>
            <a:pPr lvl="1"/>
            <a:r>
              <a:rPr lang="en-US" dirty="0" smtClean="0"/>
              <a:t>4 </a:t>
            </a:r>
            <a:r>
              <a:rPr lang="en-US" dirty="0">
                <a:solidFill>
                  <a:srgbClr val="FF0000"/>
                </a:solidFill>
              </a:rPr>
              <a:t>D</a:t>
            </a:r>
            <a:r>
              <a:rPr lang="en-US" dirty="0"/>
              <a:t>iscussion; </a:t>
            </a:r>
            <a:endParaRPr lang="en-US" dirty="0" smtClean="0"/>
          </a:p>
          <a:p>
            <a:pPr lvl="1"/>
            <a:r>
              <a:rPr lang="en-US" dirty="0" smtClean="0"/>
              <a:t>5 </a:t>
            </a:r>
            <a:r>
              <a:rPr lang="en-US" dirty="0"/>
              <a:t>Conclusion; </a:t>
            </a:r>
            <a:endParaRPr lang="en-US" dirty="0" smtClean="0"/>
          </a:p>
          <a:p>
            <a:pPr lvl="1"/>
            <a:r>
              <a:rPr lang="en-US" dirty="0" smtClean="0"/>
              <a:t>6 </a:t>
            </a:r>
            <a:r>
              <a:rPr lang="en-US" dirty="0">
                <a:solidFill>
                  <a:srgbClr val="00B0F0"/>
                </a:solidFill>
              </a:rPr>
              <a:t>Data availability statement</a:t>
            </a:r>
            <a:r>
              <a:rPr lang="en-US" dirty="0"/>
              <a:t>; </a:t>
            </a:r>
            <a:endParaRPr lang="en-US" dirty="0" smtClean="0"/>
          </a:p>
          <a:p>
            <a:pPr lvl="1"/>
            <a:r>
              <a:rPr lang="en-US" dirty="0" smtClean="0"/>
              <a:t>7 </a:t>
            </a:r>
            <a:r>
              <a:rPr lang="en-US" dirty="0"/>
              <a:t>Acknowledgement</a:t>
            </a:r>
            <a:r>
              <a:rPr lang="en-US" dirty="0" smtClean="0"/>
              <a:t>;</a:t>
            </a:r>
          </a:p>
          <a:p>
            <a:pPr lvl="1"/>
            <a:r>
              <a:rPr lang="en-US" dirty="0" smtClean="0"/>
              <a:t> </a:t>
            </a:r>
            <a:r>
              <a:rPr lang="en-US" dirty="0"/>
              <a:t>8 References; </a:t>
            </a:r>
            <a:endParaRPr lang="en-US" dirty="0" smtClean="0"/>
          </a:p>
          <a:p>
            <a:pPr lvl="1"/>
            <a:r>
              <a:rPr lang="en-US" dirty="0" smtClean="0"/>
              <a:t>9 </a:t>
            </a:r>
            <a:r>
              <a:rPr lang="en-US" dirty="0"/>
              <a:t>Appendix; </a:t>
            </a:r>
            <a:endParaRPr lang="en-US" dirty="0" smtClean="0"/>
          </a:p>
          <a:p>
            <a:pPr lvl="1"/>
            <a:r>
              <a:rPr lang="en-US" dirty="0" smtClean="0"/>
              <a:t>10 </a:t>
            </a:r>
            <a:r>
              <a:rPr lang="en-US" dirty="0"/>
              <a:t>Supplementary </a:t>
            </a:r>
            <a:r>
              <a:rPr lang="en-US" dirty="0" smtClean="0"/>
              <a:t>materials</a:t>
            </a:r>
            <a:endParaRPr lang="en-US" dirty="0"/>
          </a:p>
        </p:txBody>
      </p:sp>
    </p:spTree>
    <p:extLst>
      <p:ext uri="{BB962C8B-B14F-4D97-AF65-F5344CB8AC3E}">
        <p14:creationId xmlns:p14="http://schemas.microsoft.com/office/powerpoint/2010/main" val="3122913472"/>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a:bodyPr>
          <a:lstStyle/>
          <a:p>
            <a:r>
              <a:rPr lang="en-US" altLang="zh-CN" dirty="0" smtClean="0"/>
              <a:t>Short and concise.</a:t>
            </a:r>
          </a:p>
          <a:p>
            <a:r>
              <a:rPr lang="en-US" altLang="zh-CN" dirty="0" smtClean="0"/>
              <a:t>Attractive, eye-catching!</a:t>
            </a:r>
          </a:p>
          <a:p>
            <a:r>
              <a:rPr lang="en-US" altLang="zh-CN" dirty="0" smtClean="0"/>
              <a:t>Abstract is a standalone for indexing and shall be the miniature of the whole article. Do not duplicate with the Conclusion. Plain text; no complicated fonts (e.g., equations). No reference.</a:t>
            </a:r>
          </a:p>
          <a:p>
            <a:r>
              <a:rPr lang="en-US" altLang="zh-CN" dirty="0" smtClean="0"/>
              <a:t>Keywords: avoid to repeat from the title. Must use nouns instead adjectives or adverbs.</a:t>
            </a:r>
          </a:p>
        </p:txBody>
      </p:sp>
      <p:sp>
        <p:nvSpPr>
          <p:cNvPr id="4" name="标题 1"/>
          <p:cNvSpPr>
            <a:spLocks noGrp="1"/>
          </p:cNvSpPr>
          <p:nvPr>
            <p:ph type="title"/>
          </p:nvPr>
        </p:nvSpPr>
        <p:spPr/>
        <p:txBody>
          <a:bodyPr>
            <a:normAutofit fontScale="90000"/>
          </a:bodyPr>
          <a:lstStyle/>
          <a:p>
            <a:r>
              <a:rPr lang="en-US" altLang="zh-CN" dirty="0" smtClean="0">
                <a:latin typeface="+mn-lt"/>
              </a:rPr>
              <a:t>On Composition: Title, abstract, keyword</a:t>
            </a:r>
            <a:endParaRPr lang="zh-CN" altLang="en-US" dirty="0">
              <a:latin typeface="+mn-lt"/>
            </a:endParaRPr>
          </a:p>
        </p:txBody>
      </p:sp>
    </p:spTree>
    <p:extLst>
      <p:ext uri="{BB962C8B-B14F-4D97-AF65-F5344CB8AC3E}">
        <p14:creationId xmlns:p14="http://schemas.microsoft.com/office/powerpoint/2010/main" val="2726658734"/>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latin typeface="+mn-lt"/>
              </a:rPr>
              <a:t>On Composition: Citation and references</a:t>
            </a:r>
            <a:endParaRPr lang="zh-CN" altLang="en-US" dirty="0">
              <a:latin typeface="+mn-lt"/>
            </a:endParaRPr>
          </a:p>
        </p:txBody>
      </p:sp>
      <p:sp>
        <p:nvSpPr>
          <p:cNvPr id="3" name="内容占位符 2"/>
          <p:cNvSpPr>
            <a:spLocks noGrp="1"/>
          </p:cNvSpPr>
          <p:nvPr>
            <p:ph idx="1"/>
          </p:nvPr>
        </p:nvSpPr>
        <p:spPr/>
        <p:txBody>
          <a:bodyPr>
            <a:normAutofit lnSpcReduction="10000"/>
          </a:bodyPr>
          <a:lstStyle/>
          <a:p>
            <a:r>
              <a:rPr lang="en-US" altLang="zh-CN" dirty="0" smtClean="0"/>
              <a:t>The format must comply to the journal’s style. Citation must agree to the references.</a:t>
            </a:r>
          </a:p>
          <a:p>
            <a:r>
              <a:rPr lang="en-US" altLang="zh-CN" dirty="0" smtClean="0"/>
              <a:t>Using software tools, such as EndNote.</a:t>
            </a:r>
          </a:p>
          <a:p>
            <a:r>
              <a:rPr lang="en-US" altLang="zh-CN" dirty="0" smtClean="0"/>
              <a:t>Citation must be specific and necessary.</a:t>
            </a:r>
          </a:p>
          <a:p>
            <a:r>
              <a:rPr lang="en-US" altLang="zh-CN" dirty="0" smtClean="0"/>
              <a:t>References shall be new and updated. No recycle!</a:t>
            </a:r>
          </a:p>
          <a:p>
            <a:r>
              <a:rPr lang="en-US" altLang="zh-CN" dirty="0" smtClean="0"/>
              <a:t>The maximum number of citation supporting one statement shall be no greater than 6.</a:t>
            </a:r>
          </a:p>
          <a:p>
            <a:endParaRPr lang="zh-CN" altLang="en-US" dirty="0"/>
          </a:p>
        </p:txBody>
      </p:sp>
    </p:spTree>
    <p:extLst>
      <p:ext uri="{BB962C8B-B14F-4D97-AF65-F5344CB8AC3E}">
        <p14:creationId xmlns:p14="http://schemas.microsoft.com/office/powerpoint/2010/main" val="109937388"/>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latin typeface="+mn-lt"/>
              </a:rPr>
              <a:t>Topics</a:t>
            </a:r>
          </a:p>
        </p:txBody>
      </p:sp>
      <p:sp>
        <p:nvSpPr>
          <p:cNvPr id="3" name="内容占位符 2"/>
          <p:cNvSpPr>
            <a:spLocks noGrp="1"/>
          </p:cNvSpPr>
          <p:nvPr>
            <p:ph idx="1"/>
          </p:nvPr>
        </p:nvSpPr>
        <p:spPr>
          <a:xfrm>
            <a:off x="2411760" y="1999381"/>
            <a:ext cx="5053954" cy="4525963"/>
          </a:xfrm>
        </p:spPr>
        <p:txBody>
          <a:bodyPr/>
          <a:lstStyle/>
          <a:p>
            <a:r>
              <a:rPr lang="en-US" altLang="zh-CN" dirty="0" smtClean="0"/>
              <a:t>Background and status</a:t>
            </a:r>
            <a:endParaRPr lang="zh-CN" altLang="en-US" dirty="0"/>
          </a:p>
          <a:p>
            <a:r>
              <a:rPr lang="en-US" altLang="zh-CN" dirty="0" smtClean="0"/>
              <a:t>Composition of a paper</a:t>
            </a:r>
            <a:endParaRPr lang="zh-CN" altLang="en-US" dirty="0"/>
          </a:p>
          <a:p>
            <a:r>
              <a:rPr lang="en-US" altLang="zh-CN" dirty="0" smtClean="0">
                <a:solidFill>
                  <a:srgbClr val="FF0000"/>
                </a:solidFill>
              </a:rPr>
              <a:t>Cases and examples</a:t>
            </a:r>
          </a:p>
          <a:p>
            <a:r>
              <a:rPr lang="en-US" altLang="zh-CN" dirty="0"/>
              <a:t>Other topics</a:t>
            </a:r>
          </a:p>
          <a:p>
            <a:endParaRPr lang="en-US" dirty="0"/>
          </a:p>
        </p:txBody>
      </p:sp>
    </p:spTree>
    <p:extLst>
      <p:ext uri="{BB962C8B-B14F-4D97-AF65-F5344CB8AC3E}">
        <p14:creationId xmlns:p14="http://schemas.microsoft.com/office/powerpoint/2010/main" val="173904874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latin typeface="+mn-lt"/>
              </a:rPr>
              <a:t>Topics</a:t>
            </a:r>
          </a:p>
        </p:txBody>
      </p:sp>
      <p:sp>
        <p:nvSpPr>
          <p:cNvPr id="3" name="内容占位符 2"/>
          <p:cNvSpPr>
            <a:spLocks noGrp="1"/>
          </p:cNvSpPr>
          <p:nvPr>
            <p:ph idx="1"/>
          </p:nvPr>
        </p:nvSpPr>
        <p:spPr>
          <a:xfrm>
            <a:off x="2411760" y="1999381"/>
            <a:ext cx="5053954" cy="4525963"/>
          </a:xfrm>
        </p:spPr>
        <p:txBody>
          <a:bodyPr/>
          <a:lstStyle/>
          <a:p>
            <a:r>
              <a:rPr lang="en-US" altLang="zh-CN" dirty="0" smtClean="0"/>
              <a:t>Background and status</a:t>
            </a:r>
            <a:endParaRPr lang="zh-CN" altLang="en-US" dirty="0"/>
          </a:p>
          <a:p>
            <a:r>
              <a:rPr lang="en-US" altLang="zh-CN" dirty="0" smtClean="0"/>
              <a:t>Composition of a paper</a:t>
            </a:r>
            <a:endParaRPr lang="zh-CN" altLang="en-US" dirty="0"/>
          </a:p>
          <a:p>
            <a:r>
              <a:rPr lang="en-US" altLang="zh-CN" dirty="0" smtClean="0"/>
              <a:t>Cases and examples</a:t>
            </a:r>
          </a:p>
          <a:p>
            <a:r>
              <a:rPr lang="en-US" dirty="0" smtClean="0"/>
              <a:t>Other topics</a:t>
            </a:r>
            <a:endParaRPr lang="en-US" dirty="0"/>
          </a:p>
        </p:txBody>
      </p:sp>
    </p:spTree>
    <p:extLst>
      <p:ext uri="{BB962C8B-B14F-4D97-AF65-F5344CB8AC3E}">
        <p14:creationId xmlns:p14="http://schemas.microsoft.com/office/powerpoint/2010/main" val="4215800594"/>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557808"/>
            <a:ext cx="8229600" cy="1143000"/>
          </a:xfrm>
        </p:spPr>
        <p:txBody>
          <a:bodyPr>
            <a:normAutofit/>
          </a:bodyPr>
          <a:lstStyle/>
          <a:p>
            <a:r>
              <a:rPr lang="en-US" dirty="0" smtClean="0">
                <a:latin typeface="+mn-lt"/>
              </a:rPr>
              <a:t>Composition: Common mistakes</a:t>
            </a:r>
            <a:endParaRPr lang="en-US" dirty="0">
              <a:latin typeface="+mn-lt"/>
            </a:endParaRPr>
          </a:p>
        </p:txBody>
      </p:sp>
      <p:sp>
        <p:nvSpPr>
          <p:cNvPr id="3" name="内容占位符 2"/>
          <p:cNvSpPr>
            <a:spLocks noGrp="1"/>
          </p:cNvSpPr>
          <p:nvPr>
            <p:ph idx="1"/>
          </p:nvPr>
        </p:nvSpPr>
        <p:spPr>
          <a:xfrm>
            <a:off x="1187624" y="2575445"/>
            <a:ext cx="8229600" cy="4525963"/>
          </a:xfrm>
        </p:spPr>
        <p:txBody>
          <a:bodyPr/>
          <a:lstStyle/>
          <a:p>
            <a:r>
              <a:rPr lang="en-US" dirty="0" smtClean="0"/>
              <a:t>Conciseness: Redundancy</a:t>
            </a:r>
            <a:endParaRPr lang="en-US" dirty="0"/>
          </a:p>
          <a:p>
            <a:r>
              <a:rPr lang="en-US" dirty="0" smtClean="0"/>
              <a:t>Preciseness: Logical mistakes</a:t>
            </a:r>
          </a:p>
          <a:p>
            <a:r>
              <a:rPr lang="en-US" dirty="0" smtClean="0"/>
              <a:t>Other easy mistakes: wrong spelling </a:t>
            </a:r>
            <a:r>
              <a:rPr lang="en-US" dirty="0"/>
              <a:t>and grammatical </a:t>
            </a:r>
            <a:r>
              <a:rPr lang="en-US" dirty="0" smtClean="0"/>
              <a:t>errors</a:t>
            </a:r>
            <a:endParaRPr lang="en-US" dirty="0"/>
          </a:p>
        </p:txBody>
      </p:sp>
    </p:spTree>
    <p:extLst>
      <p:ext uri="{BB962C8B-B14F-4D97-AF65-F5344CB8AC3E}">
        <p14:creationId xmlns:p14="http://schemas.microsoft.com/office/powerpoint/2010/main" val="4107230308"/>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a:xfrm>
            <a:off x="971550" y="0"/>
            <a:ext cx="7704138" cy="1981200"/>
          </a:xfrm>
        </p:spPr>
        <p:txBody>
          <a:bodyPr/>
          <a:lstStyle/>
          <a:p>
            <a:pPr eaLnBrk="1" hangingPunct="1"/>
            <a:r>
              <a:rPr lang="en-US" altLang="zh-CN" dirty="0" smtClean="0">
                <a:ln>
                  <a:noFill/>
                </a:ln>
                <a:latin typeface="+mn-lt"/>
              </a:rPr>
              <a:t>Redundancy</a:t>
            </a:r>
          </a:p>
        </p:txBody>
      </p:sp>
      <p:sp>
        <p:nvSpPr>
          <p:cNvPr id="46083" name="Rectangle 3"/>
          <p:cNvSpPr>
            <a:spLocks noGrp="1" noRot="1" noChangeArrowheads="1"/>
          </p:cNvSpPr>
          <p:nvPr>
            <p:ph idx="1"/>
          </p:nvPr>
        </p:nvSpPr>
        <p:spPr>
          <a:xfrm>
            <a:off x="663575" y="2595563"/>
            <a:ext cx="8229600" cy="3136900"/>
          </a:xfrm>
        </p:spPr>
        <p:txBody>
          <a:bodyPr>
            <a:normAutofit lnSpcReduction="10000"/>
          </a:bodyPr>
          <a:lstStyle/>
          <a:p>
            <a:pPr algn="just" eaLnBrk="1" hangingPunct="1">
              <a:lnSpc>
                <a:spcPct val="90000"/>
              </a:lnSpc>
            </a:pPr>
            <a:r>
              <a:rPr lang="en-US" altLang="zh-CN" sz="3600" dirty="0" err="1" smtClean="0">
                <a:solidFill>
                  <a:schemeClr val="folHlink"/>
                </a:solidFill>
              </a:rPr>
              <a:t>Pr</a:t>
            </a:r>
            <a:r>
              <a:rPr lang="en-US" altLang="zh-CN" sz="3600" dirty="0" smtClean="0">
                <a:solidFill>
                  <a:schemeClr val="folHlink"/>
                </a:solidFill>
              </a:rPr>
              <a:t>:</a:t>
            </a:r>
            <a:r>
              <a:rPr lang="en-US" altLang="zh-CN" sz="3600" dirty="0" smtClean="0"/>
              <a:t> The pseudo wave age is </a:t>
            </a:r>
            <a:r>
              <a:rPr lang="en-US" altLang="zh-CN" sz="3600" dirty="0" smtClean="0">
                <a:solidFill>
                  <a:srgbClr val="CC0000"/>
                </a:solidFill>
              </a:rPr>
              <a:t>about</a:t>
            </a:r>
            <a:r>
              <a:rPr lang="en-US" altLang="zh-CN" sz="3600" dirty="0" smtClean="0"/>
              <a:t> 0.3</a:t>
            </a:r>
            <a:r>
              <a:rPr lang="en-US" altLang="zh-CN" sz="3600" dirty="0" smtClean="0">
                <a:solidFill>
                  <a:srgbClr val="05890B"/>
                </a:solidFill>
              </a:rPr>
              <a:t>—</a:t>
            </a:r>
            <a:r>
              <a:rPr lang="en-US" altLang="zh-CN" sz="3600" dirty="0" smtClean="0"/>
              <a:t>3.5 sec.</a:t>
            </a:r>
          </a:p>
          <a:p>
            <a:pPr algn="just" eaLnBrk="1" hangingPunct="1">
              <a:lnSpc>
                <a:spcPct val="90000"/>
              </a:lnSpc>
            </a:pPr>
            <a:r>
              <a:rPr lang="en-US" altLang="zh-CN" sz="3600" dirty="0" smtClean="0">
                <a:solidFill>
                  <a:schemeClr val="folHlink"/>
                </a:solidFill>
              </a:rPr>
              <a:t>Comment:</a:t>
            </a:r>
            <a:r>
              <a:rPr lang="en-US" altLang="zh-CN" sz="3600" dirty="0" smtClean="0"/>
              <a:t> Word “about” is a logical redundant quantifier.</a:t>
            </a:r>
          </a:p>
          <a:p>
            <a:pPr algn="just" eaLnBrk="1" hangingPunct="1">
              <a:lnSpc>
                <a:spcPct val="90000"/>
              </a:lnSpc>
            </a:pPr>
            <a:r>
              <a:rPr lang="en-US" altLang="zh-CN" sz="3600" dirty="0" smtClean="0">
                <a:solidFill>
                  <a:schemeClr val="folHlink"/>
                </a:solidFill>
              </a:rPr>
              <a:t>Re: </a:t>
            </a:r>
            <a:r>
              <a:rPr lang="en-US" altLang="zh-CN" sz="3600" dirty="0" smtClean="0"/>
              <a:t>The pseudo wave age ranges 0.3</a:t>
            </a:r>
            <a:r>
              <a:rPr lang="en-US" altLang="zh-CN" sz="3600" dirty="0" smtClean="0">
                <a:solidFill>
                  <a:srgbClr val="05890B"/>
                </a:solidFill>
              </a:rPr>
              <a:t>—</a:t>
            </a:r>
            <a:r>
              <a:rPr lang="en-US" altLang="zh-CN" sz="3600" dirty="0" smtClean="0"/>
              <a:t>3.5 sec.</a:t>
            </a:r>
          </a:p>
        </p:txBody>
      </p:sp>
      <p:sp>
        <p:nvSpPr>
          <p:cNvPr id="46084"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E7EEAA36-3D4B-4481-B444-9E904FAEFA04}"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21</a:t>
            </a:fld>
            <a:endParaRPr lang="en-US" altLang="zh-CN" sz="1400" smtClean="0">
              <a:latin typeface="Arial" panose="020B0604020202020204" pitchFamily="34" charset="0"/>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rrowheads="1"/>
          </p:cNvSpPr>
          <p:nvPr>
            <p:ph type="title"/>
          </p:nvPr>
        </p:nvSpPr>
        <p:spPr/>
        <p:txBody>
          <a:bodyPr/>
          <a:lstStyle/>
          <a:p>
            <a:r>
              <a:rPr lang="en-US" altLang="zh-CN" dirty="0">
                <a:latin typeface="+mn-lt"/>
              </a:rPr>
              <a:t>Redundancy</a:t>
            </a:r>
            <a:endParaRPr lang="en-US" altLang="zh-CN" dirty="0" smtClean="0">
              <a:ln>
                <a:noFill/>
              </a:ln>
              <a:latin typeface="+mn-lt"/>
            </a:endParaRPr>
          </a:p>
        </p:txBody>
      </p:sp>
      <p:sp>
        <p:nvSpPr>
          <p:cNvPr id="24581" name="Rectangle 3"/>
          <p:cNvSpPr>
            <a:spLocks noGrp="1" noRot="1" noChangeArrowheads="1"/>
          </p:cNvSpPr>
          <p:nvPr>
            <p:ph idx="1"/>
          </p:nvPr>
        </p:nvSpPr>
        <p:spPr>
          <a:xfrm>
            <a:off x="982663" y="2133600"/>
            <a:ext cx="7704137" cy="3865563"/>
          </a:xfrm>
        </p:spPr>
        <p:txBody>
          <a:bodyPr rtlCol="0">
            <a:normAutofit lnSpcReduction="10000"/>
          </a:bodyPr>
          <a:lstStyle/>
          <a:p>
            <a:pPr algn="just">
              <a:buClr>
                <a:schemeClr val="accent1">
                  <a:lumMod val="75000"/>
                </a:schemeClr>
              </a:buClr>
              <a:defRPr/>
            </a:pPr>
            <a:r>
              <a:rPr lang="en-CA" altLang="zh-CN" sz="4000" dirty="0" err="1" smtClean="0">
                <a:solidFill>
                  <a:schemeClr val="folHlink"/>
                </a:solidFill>
              </a:rPr>
              <a:t>Pr</a:t>
            </a:r>
            <a:r>
              <a:rPr lang="en-CA" altLang="zh-CN" sz="4000" dirty="0" smtClean="0">
                <a:solidFill>
                  <a:schemeClr val="folHlink"/>
                </a:solidFill>
              </a:rPr>
              <a:t>:</a:t>
            </a:r>
            <a:r>
              <a:rPr lang="en-CA" altLang="zh-CN" sz="4000" dirty="0" smtClean="0"/>
              <a:t> The bias point </a:t>
            </a:r>
            <a:r>
              <a:rPr lang="en-CA" altLang="zh-CN" sz="4000" dirty="0" smtClean="0">
                <a:solidFill>
                  <a:srgbClr val="CC0000"/>
                </a:solidFill>
              </a:rPr>
              <a:t>scatters dispersedly</a:t>
            </a:r>
            <a:r>
              <a:rPr lang="en-CA" altLang="zh-CN" sz="4000" dirty="0" smtClean="0"/>
              <a:t> in scope of -1.6</a:t>
            </a:r>
            <a:r>
              <a:rPr lang="en-CA" altLang="zh-CN" sz="4000" dirty="0" smtClean="0">
                <a:cs typeface="Times New Roman" panose="02020603050405020304" pitchFamily="18" charset="0"/>
              </a:rPr>
              <a:t>—</a:t>
            </a:r>
            <a:r>
              <a:rPr lang="en-CA" altLang="zh-CN" sz="4000" dirty="0" smtClean="0"/>
              <a:t>1.8.</a:t>
            </a:r>
          </a:p>
          <a:p>
            <a:pPr algn="just">
              <a:buClr>
                <a:schemeClr val="accent1">
                  <a:lumMod val="75000"/>
                </a:schemeClr>
              </a:buClr>
              <a:defRPr/>
            </a:pPr>
            <a:r>
              <a:rPr lang="en-CA" altLang="zh-CN" sz="4000" dirty="0" smtClean="0">
                <a:solidFill>
                  <a:schemeClr val="folHlink"/>
                </a:solidFill>
              </a:rPr>
              <a:t>Comment:</a:t>
            </a:r>
            <a:r>
              <a:rPr lang="en-CA" altLang="zh-CN" sz="4000" dirty="0" smtClean="0"/>
              <a:t> “</a:t>
            </a:r>
            <a:r>
              <a:rPr lang="en-CA" altLang="zh-CN" sz="4000" dirty="0" smtClean="0">
                <a:solidFill>
                  <a:schemeClr val="folHlink"/>
                </a:solidFill>
              </a:rPr>
              <a:t>Scatters</a:t>
            </a:r>
            <a:r>
              <a:rPr lang="en-CA" altLang="zh-CN" sz="4000" dirty="0" smtClean="0"/>
              <a:t>” do means something goes “</a:t>
            </a:r>
            <a:r>
              <a:rPr lang="en-CA" altLang="zh-CN" sz="4000" dirty="0" smtClean="0">
                <a:solidFill>
                  <a:schemeClr val="folHlink"/>
                </a:solidFill>
              </a:rPr>
              <a:t>dispersedly</a:t>
            </a:r>
            <a:r>
              <a:rPr lang="en-CA" altLang="zh-CN" sz="4000" dirty="0" smtClean="0"/>
              <a:t>”.</a:t>
            </a:r>
          </a:p>
          <a:p>
            <a:pPr algn="just">
              <a:buClr>
                <a:schemeClr val="accent1">
                  <a:lumMod val="75000"/>
                </a:schemeClr>
              </a:buClr>
              <a:defRPr/>
            </a:pPr>
            <a:r>
              <a:rPr lang="en-CA" altLang="zh-CN" sz="4000" dirty="0" smtClean="0">
                <a:solidFill>
                  <a:schemeClr val="folHlink"/>
                </a:solidFill>
              </a:rPr>
              <a:t>Re: </a:t>
            </a:r>
            <a:r>
              <a:rPr lang="en-CA" altLang="zh-CN" sz="4000" dirty="0" smtClean="0"/>
              <a:t>The bias point </a:t>
            </a:r>
            <a:r>
              <a:rPr lang="en-CA" altLang="zh-CN" sz="4000" dirty="0" smtClean="0">
                <a:solidFill>
                  <a:srgbClr val="CC0000"/>
                </a:solidFill>
              </a:rPr>
              <a:t>scatters</a:t>
            </a:r>
            <a:r>
              <a:rPr lang="en-CA" altLang="zh-CN" sz="4000" dirty="0" smtClean="0"/>
              <a:t> in -1.6—1.8.</a:t>
            </a:r>
            <a:endParaRPr lang="en-US" altLang="zh-CN" sz="4000" dirty="0" smtClean="0"/>
          </a:p>
          <a:p>
            <a:pPr>
              <a:buClr>
                <a:schemeClr val="accent1">
                  <a:lumMod val="75000"/>
                </a:schemeClr>
              </a:buClr>
              <a:defRPr/>
            </a:pPr>
            <a:endParaRPr lang="en-US" altLang="zh-CN" dirty="0" smtClean="0"/>
          </a:p>
        </p:txBody>
      </p:sp>
      <p:sp>
        <p:nvSpPr>
          <p:cNvPr id="47108"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FCF261E3-8071-4284-8358-329FAEAD5428}"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22</a:t>
            </a:fld>
            <a:endParaRPr lang="en-US" altLang="zh-CN" sz="1400" smtClean="0">
              <a:latin typeface="Arial" panose="020B0604020202020204" pitchFamily="34" charset="0"/>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rrowheads="1"/>
          </p:cNvSpPr>
          <p:nvPr>
            <p:ph idx="1"/>
          </p:nvPr>
        </p:nvSpPr>
        <p:spPr>
          <a:xfrm>
            <a:off x="648494" y="1560620"/>
            <a:ext cx="7847012" cy="4648200"/>
          </a:xfrm>
        </p:spPr>
        <p:txBody>
          <a:bodyPr>
            <a:normAutofit/>
          </a:bodyPr>
          <a:lstStyle/>
          <a:p>
            <a:pPr algn="just" eaLnBrk="1" hangingPunct="1"/>
            <a:r>
              <a:rPr lang="en-CA" altLang="zh-CN" sz="3600" dirty="0" err="1" smtClean="0">
                <a:solidFill>
                  <a:schemeClr val="folHlink"/>
                </a:solidFill>
              </a:rPr>
              <a:t>Pr</a:t>
            </a:r>
            <a:r>
              <a:rPr lang="en-CA" altLang="zh-CN" sz="3600" dirty="0" smtClean="0">
                <a:solidFill>
                  <a:schemeClr val="folHlink"/>
                </a:solidFill>
              </a:rPr>
              <a:t>:</a:t>
            </a:r>
            <a:r>
              <a:rPr lang="en-US" altLang="zh-CN" sz="3600" dirty="0" smtClean="0"/>
              <a:t> They are of </a:t>
            </a:r>
            <a:r>
              <a:rPr lang="en-US" altLang="zh-CN" sz="3600" dirty="0" smtClean="0">
                <a:solidFill>
                  <a:srgbClr val="CC0000"/>
                </a:solidFill>
              </a:rPr>
              <a:t>important significance</a:t>
            </a:r>
            <a:r>
              <a:rPr lang="en-US" altLang="zh-CN" sz="3600" dirty="0" smtClean="0"/>
              <a:t> for indicating the sedimentary environment.</a:t>
            </a:r>
          </a:p>
          <a:p>
            <a:pPr algn="just" eaLnBrk="1" hangingPunct="1"/>
            <a:r>
              <a:rPr lang="en-US" altLang="zh-CN" sz="3600" dirty="0" smtClean="0">
                <a:solidFill>
                  <a:schemeClr val="folHlink"/>
                </a:solidFill>
              </a:rPr>
              <a:t>Comment:</a:t>
            </a:r>
            <a:r>
              <a:rPr lang="en-US" altLang="zh-CN" sz="3600" dirty="0" smtClean="0"/>
              <a:t> “</a:t>
            </a:r>
            <a:r>
              <a:rPr lang="en-US" altLang="zh-CN" sz="3600" dirty="0" smtClean="0">
                <a:solidFill>
                  <a:schemeClr val="folHlink"/>
                </a:solidFill>
              </a:rPr>
              <a:t>important</a:t>
            </a:r>
            <a:r>
              <a:rPr lang="en-US" altLang="zh-CN" sz="3600" dirty="0" smtClean="0"/>
              <a:t>” and “</a:t>
            </a:r>
            <a:r>
              <a:rPr lang="en-US" altLang="zh-CN" sz="3600" dirty="0" smtClean="0">
                <a:solidFill>
                  <a:schemeClr val="folHlink"/>
                </a:solidFill>
              </a:rPr>
              <a:t>significant</a:t>
            </a:r>
            <a:r>
              <a:rPr lang="en-US" altLang="zh-CN" sz="3600" dirty="0" smtClean="0"/>
              <a:t>” are logically overlapped.</a:t>
            </a:r>
          </a:p>
          <a:p>
            <a:pPr algn="just" eaLnBrk="1" hangingPunct="1"/>
            <a:r>
              <a:rPr lang="en-US" altLang="zh-CN" sz="3600" dirty="0" smtClean="0">
                <a:solidFill>
                  <a:schemeClr val="folHlink"/>
                </a:solidFill>
              </a:rPr>
              <a:t>Re: </a:t>
            </a:r>
            <a:r>
              <a:rPr lang="en-US" altLang="zh-CN" sz="3600" dirty="0" smtClean="0"/>
              <a:t>They are </a:t>
            </a:r>
            <a:r>
              <a:rPr lang="en-US" altLang="zh-CN" sz="3600" dirty="0" smtClean="0">
                <a:solidFill>
                  <a:srgbClr val="CC0000"/>
                </a:solidFill>
              </a:rPr>
              <a:t>important</a:t>
            </a:r>
            <a:r>
              <a:rPr lang="en-US" altLang="zh-CN" sz="3600" dirty="0" smtClean="0"/>
              <a:t> for indicating the sedimentary environment.</a:t>
            </a:r>
          </a:p>
        </p:txBody>
      </p:sp>
      <p:sp>
        <p:nvSpPr>
          <p:cNvPr id="48131"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5C6DC1BD-E9EE-490B-AA81-A1CE483A40A9}"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23</a:t>
            </a:fld>
            <a:endParaRPr lang="en-US" altLang="zh-CN" sz="1400" smtClean="0">
              <a:latin typeface="Arial" panose="020B0604020202020204" pitchFamily="34" charset="0"/>
              <a:ea typeface="宋体" panose="02010600030101010101" pitchFamily="2" charset="-122"/>
            </a:endParaRPr>
          </a:p>
        </p:txBody>
      </p:sp>
      <p:sp>
        <p:nvSpPr>
          <p:cNvPr id="4" name="Rectangle 2"/>
          <p:cNvSpPr>
            <a:spLocks noGrp="1" noRot="1" noChangeArrowheads="1"/>
          </p:cNvSpPr>
          <p:nvPr>
            <p:ph type="title"/>
          </p:nvPr>
        </p:nvSpPr>
        <p:spPr>
          <a:xfrm>
            <a:off x="457200" y="274638"/>
            <a:ext cx="8229600" cy="1143000"/>
          </a:xfrm>
        </p:spPr>
        <p:txBody>
          <a:bodyPr/>
          <a:lstStyle/>
          <a:p>
            <a:r>
              <a:rPr lang="en-US" altLang="zh-CN" dirty="0">
                <a:latin typeface="+mn-lt"/>
              </a:rPr>
              <a:t>Redundancy</a:t>
            </a:r>
            <a:endParaRPr lang="en-US" altLang="zh-CN" dirty="0" smtClean="0">
              <a:ln>
                <a:noFill/>
              </a:ln>
              <a:latin typeface="+mn-lt"/>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358DBDB9-8CC9-49BA-9DB8-D99958DEF9A1}"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24</a:t>
            </a:fld>
            <a:endParaRPr lang="en-US" altLang="zh-CN" sz="1400" smtClean="0">
              <a:latin typeface="Arial" panose="020B0604020202020204" pitchFamily="34" charset="0"/>
              <a:ea typeface="宋体" panose="02010600030101010101" pitchFamily="2" charset="-122"/>
            </a:endParaRPr>
          </a:p>
        </p:txBody>
      </p:sp>
      <p:sp>
        <p:nvSpPr>
          <p:cNvPr id="4" name="Rectangle 2"/>
          <p:cNvSpPr>
            <a:spLocks noGrp="1" noRot="1" noChangeArrowheads="1"/>
          </p:cNvSpPr>
          <p:nvPr>
            <p:ph type="title"/>
          </p:nvPr>
        </p:nvSpPr>
        <p:spPr>
          <a:xfrm>
            <a:off x="457200" y="274638"/>
            <a:ext cx="8229600" cy="1143000"/>
          </a:xfrm>
        </p:spPr>
        <p:txBody>
          <a:bodyPr/>
          <a:lstStyle/>
          <a:p>
            <a:r>
              <a:rPr lang="en-US" altLang="zh-CN" dirty="0">
                <a:latin typeface="+mn-lt"/>
              </a:rPr>
              <a:t>Redundancy</a:t>
            </a:r>
            <a:endParaRPr lang="en-US" altLang="zh-CN" dirty="0" smtClean="0">
              <a:ln>
                <a:noFill/>
              </a:ln>
              <a:latin typeface="+mn-lt"/>
            </a:endParaRPr>
          </a:p>
        </p:txBody>
      </p:sp>
      <p:sp>
        <p:nvSpPr>
          <p:cNvPr id="2" name="内容占位符 1"/>
          <p:cNvSpPr>
            <a:spLocks noGrp="1"/>
          </p:cNvSpPr>
          <p:nvPr>
            <p:ph idx="1"/>
          </p:nvPr>
        </p:nvSpPr>
        <p:spPr/>
        <p:txBody>
          <a:bodyPr/>
          <a:lstStyle/>
          <a:p>
            <a:pPr algn="just">
              <a:buClr>
                <a:schemeClr val="accent1">
                  <a:lumMod val="75000"/>
                </a:schemeClr>
              </a:buClr>
              <a:buFont typeface="Arial" panose="020B0604020202020204"/>
              <a:buChar char="•"/>
              <a:defRPr/>
            </a:pPr>
            <a:r>
              <a:rPr lang="en-US" altLang="zh-CN" dirty="0" err="1">
                <a:solidFill>
                  <a:schemeClr val="folHlink"/>
                </a:solidFill>
              </a:rPr>
              <a:t>Pr</a:t>
            </a:r>
            <a:r>
              <a:rPr lang="en-US" altLang="zh-CN" dirty="0">
                <a:solidFill>
                  <a:schemeClr val="folHlink"/>
                </a:solidFill>
              </a:rPr>
              <a:t>:</a:t>
            </a:r>
            <a:r>
              <a:rPr lang="en-US" altLang="zh-CN" dirty="0"/>
              <a:t> These drifters were </a:t>
            </a:r>
            <a:r>
              <a:rPr lang="en-US" altLang="zh-CN" dirty="0">
                <a:solidFill>
                  <a:srgbClr val="CC0000"/>
                </a:solidFill>
              </a:rPr>
              <a:t>governed basically</a:t>
            </a:r>
            <a:r>
              <a:rPr lang="en-US" altLang="zh-CN" dirty="0"/>
              <a:t> by wind, but their southward flow components were irrelevant to wind-direction.</a:t>
            </a:r>
          </a:p>
          <a:p>
            <a:pPr algn="just">
              <a:buClr>
                <a:schemeClr val="accent1">
                  <a:lumMod val="75000"/>
                </a:schemeClr>
              </a:buClr>
              <a:buFont typeface="Arial" panose="020B0604020202020204"/>
              <a:buChar char="•"/>
              <a:defRPr/>
            </a:pPr>
            <a:r>
              <a:rPr lang="en-US" altLang="zh-CN" dirty="0">
                <a:solidFill>
                  <a:schemeClr val="folHlink"/>
                </a:solidFill>
              </a:rPr>
              <a:t>Re: </a:t>
            </a:r>
            <a:r>
              <a:rPr lang="en-US" altLang="zh-CN" dirty="0"/>
              <a:t>These drifters were </a:t>
            </a:r>
            <a:r>
              <a:rPr lang="en-US" altLang="zh-CN" dirty="0">
                <a:solidFill>
                  <a:srgbClr val="CC0000"/>
                </a:solidFill>
              </a:rPr>
              <a:t>governed </a:t>
            </a:r>
            <a:r>
              <a:rPr lang="en-US" altLang="zh-CN" dirty="0"/>
              <a:t>by wind; however, their southward flow components were irrelevant to wind-direction</a:t>
            </a:r>
            <a:r>
              <a:rPr lang="en-US" altLang="zh-CN" dirty="0" smtClean="0"/>
              <a:t>.</a:t>
            </a:r>
            <a:endParaRPr lang="en-US" altLang="zh-CN" dirty="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rrowheads="1"/>
          </p:cNvSpPr>
          <p:nvPr>
            <p:ph idx="1"/>
          </p:nvPr>
        </p:nvSpPr>
        <p:spPr>
          <a:xfrm>
            <a:off x="684213" y="1484313"/>
            <a:ext cx="7772400" cy="4124325"/>
          </a:xfrm>
        </p:spPr>
        <p:txBody>
          <a:bodyPr/>
          <a:lstStyle/>
          <a:p>
            <a:pPr algn="just" eaLnBrk="1" hangingPunct="1"/>
            <a:r>
              <a:rPr lang="en-US" altLang="zh-CN" sz="4000" dirty="0" err="1" smtClean="0">
                <a:solidFill>
                  <a:schemeClr val="folHlink"/>
                </a:solidFill>
              </a:rPr>
              <a:t>Pr</a:t>
            </a:r>
            <a:r>
              <a:rPr lang="en-US" altLang="zh-CN" sz="4000" dirty="0" smtClean="0">
                <a:solidFill>
                  <a:schemeClr val="folHlink"/>
                </a:solidFill>
              </a:rPr>
              <a:t>:</a:t>
            </a:r>
            <a:r>
              <a:rPr lang="en-US" altLang="zh-CN" sz="4000" dirty="0" smtClean="0"/>
              <a:t> Species A </a:t>
            </a:r>
            <a:r>
              <a:rPr lang="en-US" altLang="zh-CN" sz="4000" dirty="0" smtClean="0">
                <a:solidFill>
                  <a:srgbClr val="CC0000"/>
                </a:solidFill>
              </a:rPr>
              <a:t>absolutely dominated</a:t>
            </a:r>
            <a:r>
              <a:rPr lang="en-US" altLang="zh-CN" sz="4000" dirty="0" smtClean="0"/>
              <a:t> and contributed more than 70% of the total.</a:t>
            </a:r>
          </a:p>
          <a:p>
            <a:pPr algn="just" eaLnBrk="1" hangingPunct="1"/>
            <a:r>
              <a:rPr lang="en-US" altLang="zh-CN" sz="4000" dirty="0" smtClean="0">
                <a:solidFill>
                  <a:schemeClr val="folHlink"/>
                </a:solidFill>
              </a:rPr>
              <a:t>Re: </a:t>
            </a:r>
            <a:r>
              <a:rPr lang="en-US" altLang="zh-CN" sz="4000" dirty="0" smtClean="0"/>
              <a:t>Species A </a:t>
            </a:r>
            <a:r>
              <a:rPr lang="en-US" altLang="zh-CN" sz="4000" dirty="0" smtClean="0">
                <a:solidFill>
                  <a:srgbClr val="CC0000"/>
                </a:solidFill>
              </a:rPr>
              <a:t>dominated </a:t>
            </a:r>
            <a:r>
              <a:rPr lang="en-US" altLang="zh-CN" sz="4000" dirty="0" smtClean="0"/>
              <a:t>and contributed more than 70% of the total.</a:t>
            </a:r>
          </a:p>
        </p:txBody>
      </p:sp>
      <p:sp>
        <p:nvSpPr>
          <p:cNvPr id="54275"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99A7B8BD-6671-436F-BB65-B31B9B1955B6}"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25</a:t>
            </a:fld>
            <a:endParaRPr lang="en-US" altLang="zh-CN" sz="1400" smtClean="0">
              <a:latin typeface="Arial" panose="020B0604020202020204" pitchFamily="34" charset="0"/>
              <a:ea typeface="宋体" panose="02010600030101010101" pitchFamily="2" charset="-122"/>
            </a:endParaRPr>
          </a:p>
        </p:txBody>
      </p:sp>
      <p:sp>
        <p:nvSpPr>
          <p:cNvPr id="5" name="Rectangle 2"/>
          <p:cNvSpPr>
            <a:spLocks noGrp="1" noRot="1" noChangeArrowheads="1"/>
          </p:cNvSpPr>
          <p:nvPr>
            <p:ph type="title"/>
          </p:nvPr>
        </p:nvSpPr>
        <p:spPr>
          <a:xfrm>
            <a:off x="457200" y="274638"/>
            <a:ext cx="8229600" cy="1143000"/>
          </a:xfrm>
        </p:spPr>
        <p:txBody>
          <a:bodyPr/>
          <a:lstStyle/>
          <a:p>
            <a:r>
              <a:rPr lang="en-US" altLang="zh-CN" dirty="0">
                <a:latin typeface="+mn-lt"/>
              </a:rPr>
              <a:t>Redundancy</a:t>
            </a:r>
            <a:endParaRPr lang="en-US" altLang="zh-CN" dirty="0" smtClean="0">
              <a:ln>
                <a:noFill/>
              </a:ln>
              <a:latin typeface="+mn-lt"/>
            </a:endParaRP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rrowheads="1"/>
          </p:cNvSpPr>
          <p:nvPr>
            <p:ph type="title"/>
          </p:nvPr>
        </p:nvSpPr>
        <p:spPr/>
        <p:txBody>
          <a:bodyPr/>
          <a:lstStyle/>
          <a:p>
            <a:r>
              <a:rPr lang="en-US" altLang="zh-CN" dirty="0" smtClean="0">
                <a:latin typeface="+mn-lt"/>
              </a:rPr>
              <a:t>Redundancy</a:t>
            </a:r>
            <a:endParaRPr lang="zh-CN" altLang="zh-CN" dirty="0" smtClean="0">
              <a:ln>
                <a:noFill/>
              </a:ln>
              <a:latin typeface="+mn-lt"/>
            </a:endParaRPr>
          </a:p>
        </p:txBody>
      </p:sp>
      <p:sp>
        <p:nvSpPr>
          <p:cNvPr id="57347" name="Rectangle 3"/>
          <p:cNvSpPr>
            <a:spLocks noGrp="1" noRot="1" noChangeArrowheads="1"/>
          </p:cNvSpPr>
          <p:nvPr>
            <p:ph idx="1"/>
          </p:nvPr>
        </p:nvSpPr>
        <p:spPr>
          <a:xfrm>
            <a:off x="900113" y="1981200"/>
            <a:ext cx="7416800" cy="3886200"/>
          </a:xfrm>
        </p:spPr>
        <p:txBody>
          <a:bodyPr>
            <a:normAutofit/>
          </a:bodyPr>
          <a:lstStyle/>
          <a:p>
            <a:pPr eaLnBrk="1" hangingPunct="1"/>
            <a:r>
              <a:rPr lang="en-US" altLang="zh-CN" sz="4400" dirty="0" err="1" smtClean="0">
                <a:solidFill>
                  <a:schemeClr val="hlink"/>
                </a:solidFill>
              </a:rPr>
              <a:t>Pr</a:t>
            </a:r>
            <a:r>
              <a:rPr lang="en-US" altLang="zh-CN" sz="4400" dirty="0" smtClean="0">
                <a:solidFill>
                  <a:schemeClr val="hlink"/>
                </a:solidFill>
              </a:rPr>
              <a:t>: </a:t>
            </a:r>
            <a:r>
              <a:rPr lang="en-US" altLang="zh-CN" sz="4400" dirty="0" smtClean="0"/>
              <a:t>There </a:t>
            </a:r>
            <a:r>
              <a:rPr lang="en-US" altLang="zh-CN" sz="4400" dirty="0" smtClean="0">
                <a:solidFill>
                  <a:srgbClr val="C00000"/>
                </a:solidFill>
              </a:rPr>
              <a:t>may be </a:t>
            </a:r>
            <a:r>
              <a:rPr lang="en-US" altLang="zh-CN" sz="4400" dirty="0" smtClean="0"/>
              <a:t>two </a:t>
            </a:r>
            <a:r>
              <a:rPr lang="en-US" altLang="zh-CN" sz="4400" dirty="0" smtClean="0">
                <a:solidFill>
                  <a:srgbClr val="C00000"/>
                </a:solidFill>
              </a:rPr>
              <a:t>possible</a:t>
            </a:r>
            <a:r>
              <a:rPr lang="en-US" altLang="zh-CN" sz="4400" dirty="0" smtClean="0"/>
              <a:t> reasons for this difference.</a:t>
            </a:r>
          </a:p>
          <a:p>
            <a:pPr eaLnBrk="1" hangingPunct="1"/>
            <a:r>
              <a:rPr lang="en-US" altLang="zh-CN" sz="4400" dirty="0" smtClean="0">
                <a:solidFill>
                  <a:schemeClr val="hlink"/>
                </a:solidFill>
              </a:rPr>
              <a:t>Re: </a:t>
            </a:r>
            <a:r>
              <a:rPr lang="en-US" altLang="zh-CN" sz="4400" dirty="0" smtClean="0"/>
              <a:t>There </a:t>
            </a:r>
            <a:r>
              <a:rPr lang="en-US" altLang="zh-CN" sz="4400" dirty="0" smtClean="0">
                <a:solidFill>
                  <a:srgbClr val="C00000"/>
                </a:solidFill>
              </a:rPr>
              <a:t>are</a:t>
            </a:r>
            <a:r>
              <a:rPr lang="en-US" altLang="zh-CN" sz="4400" dirty="0" smtClean="0"/>
              <a:t> two </a:t>
            </a:r>
            <a:r>
              <a:rPr lang="en-US" altLang="zh-CN" sz="4400" dirty="0" smtClean="0">
                <a:solidFill>
                  <a:srgbClr val="C00000"/>
                </a:solidFill>
              </a:rPr>
              <a:t>possible</a:t>
            </a:r>
            <a:r>
              <a:rPr lang="en-US" altLang="zh-CN" sz="4400" dirty="0" smtClean="0"/>
              <a:t> reasons for this difference.</a:t>
            </a:r>
          </a:p>
        </p:txBody>
      </p:sp>
      <p:sp>
        <p:nvSpPr>
          <p:cNvPr id="57348"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1FA3CFE4-DD00-41FA-B3CD-F7AD32DD7C64}"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26</a:t>
            </a:fld>
            <a:endParaRPr lang="en-US" altLang="zh-CN" sz="1400" smtClean="0">
              <a:latin typeface="Arial" panose="020B0604020202020204" pitchFamily="34" charset="0"/>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mn-lt"/>
              </a:rPr>
              <a:t>Redundancy</a:t>
            </a:r>
            <a:endParaRPr lang="zh-CN" altLang="en-US" dirty="0">
              <a:latin typeface="+mn-lt"/>
            </a:endParaRPr>
          </a:p>
        </p:txBody>
      </p:sp>
      <p:sp>
        <p:nvSpPr>
          <p:cNvPr id="3" name="内容占位符 2"/>
          <p:cNvSpPr>
            <a:spLocks noGrp="1"/>
          </p:cNvSpPr>
          <p:nvPr>
            <p:ph idx="1"/>
          </p:nvPr>
        </p:nvSpPr>
        <p:spPr/>
        <p:txBody>
          <a:bodyPr>
            <a:normAutofit fontScale="92500" lnSpcReduction="10000"/>
          </a:bodyPr>
          <a:lstStyle/>
          <a:p>
            <a:r>
              <a:rPr lang="en-US" altLang="zh-CN" dirty="0" err="1" smtClean="0">
                <a:solidFill>
                  <a:srgbClr val="FF00FF"/>
                </a:solidFill>
              </a:rPr>
              <a:t>Pr</a:t>
            </a:r>
            <a:r>
              <a:rPr lang="en-US" altLang="zh-CN" dirty="0" smtClean="0">
                <a:solidFill>
                  <a:srgbClr val="FF00FF"/>
                </a:solidFill>
              </a:rPr>
              <a:t>:</a:t>
            </a:r>
            <a:r>
              <a:rPr lang="en-US" altLang="zh-CN" dirty="0" smtClean="0"/>
              <a:t> The </a:t>
            </a:r>
            <a:r>
              <a:rPr lang="en-US" altLang="zh-CN" dirty="0">
                <a:solidFill>
                  <a:srgbClr val="FF00FF"/>
                </a:solidFill>
              </a:rPr>
              <a:t>annual average </a:t>
            </a:r>
            <a:r>
              <a:rPr lang="en-US" altLang="zh-CN" dirty="0"/>
              <a:t>density was 2758ind/m</a:t>
            </a:r>
            <a:r>
              <a:rPr lang="en-US" altLang="zh-CN" baseline="30000" dirty="0"/>
              <a:t>2</a:t>
            </a:r>
            <a:r>
              <a:rPr lang="en-US" altLang="zh-CN" dirty="0"/>
              <a:t>, the </a:t>
            </a:r>
            <a:r>
              <a:rPr lang="en-US" altLang="zh-CN" dirty="0">
                <a:solidFill>
                  <a:srgbClr val="FF00FF"/>
                </a:solidFill>
              </a:rPr>
              <a:t>annual average </a:t>
            </a:r>
            <a:r>
              <a:rPr lang="en-US" altLang="zh-CN" dirty="0"/>
              <a:t>biomass was 2100.26g/m</a:t>
            </a:r>
            <a:r>
              <a:rPr lang="en-US" altLang="zh-CN" baseline="30000" dirty="0"/>
              <a:t>2</a:t>
            </a:r>
            <a:r>
              <a:rPr lang="en-US" altLang="zh-CN" dirty="0"/>
              <a:t>, and the </a:t>
            </a:r>
            <a:r>
              <a:rPr lang="en-US" altLang="zh-CN" dirty="0">
                <a:solidFill>
                  <a:srgbClr val="FF00FF"/>
                </a:solidFill>
              </a:rPr>
              <a:t>annual average </a:t>
            </a:r>
            <a:r>
              <a:rPr lang="en-US" altLang="zh-CN" dirty="0"/>
              <a:t>secondary productivity was 240.04g/(m</a:t>
            </a:r>
            <a:r>
              <a:rPr lang="en-US" altLang="zh-CN" baseline="30000" dirty="0"/>
              <a:t>2</a:t>
            </a:r>
            <a:r>
              <a:rPr lang="en-US" altLang="zh-CN" dirty="0"/>
              <a:t>•a) with an </a:t>
            </a:r>
            <a:r>
              <a:rPr lang="en-US" altLang="zh-CN" dirty="0">
                <a:solidFill>
                  <a:srgbClr val="00B0F0"/>
                </a:solidFill>
              </a:rPr>
              <a:t>average annual </a:t>
            </a:r>
            <a:r>
              <a:rPr lang="en-US" altLang="zh-CN" dirty="0"/>
              <a:t>P/B value of 0.63a</a:t>
            </a:r>
            <a:r>
              <a:rPr lang="en-US" altLang="zh-CN" baseline="30000" dirty="0"/>
              <a:t>-1</a:t>
            </a:r>
            <a:r>
              <a:rPr lang="en-US" altLang="zh-CN" dirty="0"/>
              <a:t>. And, In 2010, the </a:t>
            </a:r>
            <a:r>
              <a:rPr lang="en-US" altLang="zh-CN" dirty="0">
                <a:solidFill>
                  <a:srgbClr val="FF00FF"/>
                </a:solidFill>
              </a:rPr>
              <a:t>annual average </a:t>
            </a:r>
            <a:r>
              <a:rPr lang="en-US" altLang="zh-CN" dirty="0"/>
              <a:t>density was 699ind/m</a:t>
            </a:r>
            <a:r>
              <a:rPr lang="en-US" altLang="zh-CN" baseline="30000" dirty="0"/>
              <a:t>2</a:t>
            </a:r>
            <a:r>
              <a:rPr lang="en-US" altLang="zh-CN" dirty="0"/>
              <a:t>, the </a:t>
            </a:r>
            <a:r>
              <a:rPr lang="en-US" altLang="zh-CN" dirty="0">
                <a:solidFill>
                  <a:srgbClr val="FF00FF"/>
                </a:solidFill>
              </a:rPr>
              <a:t>annual average </a:t>
            </a:r>
            <a:r>
              <a:rPr lang="en-US" altLang="zh-CN" dirty="0"/>
              <a:t>biomass was 1101.85g/m</a:t>
            </a:r>
            <a:r>
              <a:rPr lang="en-US" altLang="zh-CN" baseline="30000" dirty="0"/>
              <a:t>2</a:t>
            </a:r>
            <a:r>
              <a:rPr lang="en-US" altLang="zh-CN" dirty="0"/>
              <a:t>, the </a:t>
            </a:r>
            <a:r>
              <a:rPr lang="en-US" altLang="zh-CN" dirty="0">
                <a:solidFill>
                  <a:srgbClr val="FF00FF"/>
                </a:solidFill>
              </a:rPr>
              <a:t>annual average </a:t>
            </a:r>
            <a:r>
              <a:rPr lang="en-US" altLang="zh-CN" dirty="0"/>
              <a:t>secondary productivity was 94.82g/(m</a:t>
            </a:r>
            <a:r>
              <a:rPr lang="en-US" altLang="zh-CN" baseline="30000" dirty="0"/>
              <a:t>2</a:t>
            </a:r>
            <a:r>
              <a:rPr lang="en-US" altLang="zh-CN" dirty="0"/>
              <a:t>•a), the </a:t>
            </a:r>
            <a:r>
              <a:rPr lang="en-US" altLang="zh-CN" dirty="0">
                <a:solidFill>
                  <a:srgbClr val="FF00FF"/>
                </a:solidFill>
              </a:rPr>
              <a:t>annual average </a:t>
            </a:r>
            <a:r>
              <a:rPr lang="en-US" altLang="zh-CN" dirty="0"/>
              <a:t>P/B value was 0.55.</a:t>
            </a:r>
            <a:endParaRPr lang="zh-CN" altLang="en-US" dirty="0"/>
          </a:p>
        </p:txBody>
      </p:sp>
    </p:spTree>
    <p:extLst>
      <p:ext uri="{BB962C8B-B14F-4D97-AF65-F5344CB8AC3E}">
        <p14:creationId xmlns:p14="http://schemas.microsoft.com/office/powerpoint/2010/main" val="3072925037"/>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mn-lt"/>
              </a:rPr>
              <a:t>Redundancy</a:t>
            </a:r>
            <a:endParaRPr lang="zh-CN" altLang="en-US" dirty="0">
              <a:latin typeface="+mn-lt"/>
            </a:endParaRPr>
          </a:p>
        </p:txBody>
      </p:sp>
      <p:sp>
        <p:nvSpPr>
          <p:cNvPr id="3" name="内容占位符 2"/>
          <p:cNvSpPr>
            <a:spLocks noGrp="1"/>
          </p:cNvSpPr>
          <p:nvPr>
            <p:ph idx="1"/>
          </p:nvPr>
        </p:nvSpPr>
        <p:spPr/>
        <p:txBody>
          <a:bodyPr/>
          <a:lstStyle/>
          <a:p>
            <a:r>
              <a:rPr lang="en-US" altLang="zh-CN" dirty="0" smtClean="0">
                <a:solidFill>
                  <a:srgbClr val="FF00FF"/>
                </a:solidFill>
              </a:rPr>
              <a:t>Re:</a:t>
            </a:r>
            <a:r>
              <a:rPr lang="en-US" altLang="zh-CN" dirty="0" smtClean="0"/>
              <a:t> The </a:t>
            </a:r>
            <a:r>
              <a:rPr lang="en-US" altLang="zh-CN" dirty="0">
                <a:solidFill>
                  <a:srgbClr val="FF00FF"/>
                </a:solidFill>
              </a:rPr>
              <a:t>annual average values </a:t>
            </a:r>
            <a:r>
              <a:rPr lang="en-US" altLang="zh-CN" dirty="0"/>
              <a:t>were, in 1982: density 2758ind/m</a:t>
            </a:r>
            <a:r>
              <a:rPr lang="en-US" altLang="zh-CN" baseline="30000" dirty="0"/>
              <a:t>2</a:t>
            </a:r>
            <a:r>
              <a:rPr lang="en-US" altLang="zh-CN" dirty="0"/>
              <a:t>, biomass 2100.26g/m</a:t>
            </a:r>
            <a:r>
              <a:rPr lang="en-US" altLang="zh-CN" baseline="30000" dirty="0"/>
              <a:t>2</a:t>
            </a:r>
            <a:r>
              <a:rPr lang="en-US" altLang="zh-CN" dirty="0"/>
              <a:t>, secondary productivity 240.04g/(m</a:t>
            </a:r>
            <a:r>
              <a:rPr lang="en-US" altLang="zh-CN" baseline="30000" dirty="0"/>
              <a:t>2</a:t>
            </a:r>
            <a:r>
              <a:rPr lang="en-US" altLang="zh-CN" dirty="0"/>
              <a:t>•a), and P/B 0.63; in 2010, they were 699ind/m</a:t>
            </a:r>
            <a:r>
              <a:rPr lang="en-US" altLang="zh-CN" baseline="30000" dirty="0"/>
              <a:t>2</a:t>
            </a:r>
            <a:r>
              <a:rPr lang="en-US" altLang="zh-CN" dirty="0"/>
              <a:t>, 1101.85g/m</a:t>
            </a:r>
            <a:r>
              <a:rPr lang="en-US" altLang="zh-CN" baseline="30000" dirty="0"/>
              <a:t>2</a:t>
            </a:r>
            <a:r>
              <a:rPr lang="en-US" altLang="zh-CN" dirty="0"/>
              <a:t>, 94.82g/(m</a:t>
            </a:r>
            <a:r>
              <a:rPr lang="en-US" altLang="zh-CN" baseline="30000" dirty="0"/>
              <a:t>2</a:t>
            </a:r>
            <a:r>
              <a:rPr lang="en-US" altLang="zh-CN" dirty="0"/>
              <a:t>•a), and 0.55, </a:t>
            </a:r>
            <a:r>
              <a:rPr lang="en-US" altLang="zh-CN" dirty="0">
                <a:solidFill>
                  <a:srgbClr val="FF00FF"/>
                </a:solidFill>
              </a:rPr>
              <a:t>respectively</a:t>
            </a:r>
            <a:r>
              <a:rPr lang="en-US" altLang="zh-CN" dirty="0" smtClean="0"/>
              <a:t>.</a:t>
            </a:r>
          </a:p>
          <a:p>
            <a:r>
              <a:rPr lang="zh-CN" altLang="en-US" dirty="0"/>
              <a:t>合并同类项！原文</a:t>
            </a:r>
            <a:r>
              <a:rPr lang="en-US" altLang="zh-CN" dirty="0"/>
              <a:t>62</a:t>
            </a:r>
            <a:r>
              <a:rPr lang="zh-CN" altLang="en-US" dirty="0"/>
              <a:t>个单词，修改后</a:t>
            </a:r>
            <a:r>
              <a:rPr lang="en-US" altLang="zh-CN" dirty="0"/>
              <a:t>31</a:t>
            </a:r>
            <a:r>
              <a:rPr lang="zh-CN" altLang="en-US" dirty="0"/>
              <a:t>个。</a:t>
            </a:r>
          </a:p>
        </p:txBody>
      </p:sp>
    </p:spTree>
    <p:extLst>
      <p:ext uri="{BB962C8B-B14F-4D97-AF65-F5344CB8AC3E}">
        <p14:creationId xmlns:p14="http://schemas.microsoft.com/office/powerpoint/2010/main" val="1018722935"/>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标题 1"/>
          <p:cNvSpPr>
            <a:spLocks noGrp="1" noChangeArrowheads="1"/>
          </p:cNvSpPr>
          <p:nvPr>
            <p:ph type="title"/>
          </p:nvPr>
        </p:nvSpPr>
        <p:spPr>
          <a:xfrm>
            <a:off x="982663" y="-99392"/>
            <a:ext cx="7704137" cy="1531938"/>
          </a:xfrm>
        </p:spPr>
        <p:txBody>
          <a:bodyPr/>
          <a:lstStyle/>
          <a:p>
            <a:r>
              <a:rPr lang="en-US" altLang="zh-CN" dirty="0" smtClean="0">
                <a:latin typeface="+mn-lt"/>
              </a:rPr>
              <a:t>Redundancy</a:t>
            </a:r>
            <a:br>
              <a:rPr lang="en-US" altLang="zh-CN" dirty="0" smtClean="0">
                <a:latin typeface="+mn-lt"/>
              </a:rPr>
            </a:br>
            <a:r>
              <a:rPr lang="zh-CN" altLang="en-US" sz="3600" dirty="0" smtClean="0">
                <a:ln>
                  <a:noFill/>
                </a:ln>
                <a:latin typeface="+mn-lt"/>
              </a:rPr>
              <a:t>请尽量直接使用动词！</a:t>
            </a:r>
          </a:p>
        </p:txBody>
      </p:sp>
      <p:sp>
        <p:nvSpPr>
          <p:cNvPr id="62468" name="Rectangle 1"/>
          <p:cNvSpPr>
            <a:spLocks noGrp="1" noChangeArrowheads="1"/>
          </p:cNvSpPr>
          <p:nvPr>
            <p:ph idx="1"/>
          </p:nvPr>
        </p:nvSpPr>
        <p:spPr>
          <a:xfrm>
            <a:off x="801688" y="1268760"/>
            <a:ext cx="8064500" cy="5663089"/>
          </a:xfrm>
        </p:spPr>
        <p:txBody>
          <a:bodyPr>
            <a:spAutoFit/>
          </a:bodyPr>
          <a:lstStyle/>
          <a:p>
            <a:pPr marL="0" indent="0" defTabSz="914400">
              <a:spcBef>
                <a:spcPct val="0"/>
              </a:spcBef>
              <a:spcAft>
                <a:spcPct val="0"/>
              </a:spcAft>
              <a:buClrTx/>
              <a:buSzTx/>
              <a:buFont typeface="Arial" panose="020B0604020202020204" pitchFamily="34" charset="0"/>
              <a:buNone/>
            </a:pPr>
            <a:r>
              <a:rPr lang="en-US" altLang="zh-CN" dirty="0" err="1" smtClean="0">
                <a:latin typeface="Cambria" panose="02040503050406030204" pitchFamily="18" charset="0"/>
                <a:ea typeface="宋体" panose="02010600030101010101" pitchFamily="2" charset="-122"/>
              </a:rPr>
              <a:t>Pr</a:t>
            </a:r>
            <a:r>
              <a:rPr lang="en-US" altLang="zh-CN" dirty="0" smtClean="0">
                <a:latin typeface="Cambria" panose="02040503050406030204" pitchFamily="18" charset="0"/>
                <a:ea typeface="宋体" panose="02010600030101010101" pitchFamily="2" charset="-122"/>
              </a:rPr>
              <a:t>: YH1 </a:t>
            </a:r>
            <a:r>
              <a:rPr lang="en-US" altLang="zh-CN" dirty="0" smtClean="0">
                <a:solidFill>
                  <a:srgbClr val="C00000"/>
                </a:solidFill>
                <a:latin typeface="Cambria" panose="02040503050406030204" pitchFamily="18" charset="0"/>
                <a:ea typeface="宋体" panose="02010600030101010101" pitchFamily="2" charset="-122"/>
              </a:rPr>
              <a:t>showed inhibitory effects </a:t>
            </a:r>
            <a:r>
              <a:rPr lang="en-US" altLang="zh-CN" dirty="0" smtClean="0">
                <a:latin typeface="Cambria" panose="02040503050406030204" pitchFamily="18" charset="0"/>
                <a:ea typeface="宋体" panose="02010600030101010101" pitchFamily="2" charset="-122"/>
              </a:rPr>
              <a:t>against...</a:t>
            </a:r>
          </a:p>
          <a:p>
            <a:pPr marL="0" indent="0" defTabSz="914400">
              <a:spcBef>
                <a:spcPct val="0"/>
              </a:spcBef>
              <a:spcAft>
                <a:spcPct val="0"/>
              </a:spcAft>
              <a:buClrTx/>
              <a:buSzTx/>
              <a:buFont typeface="Arial" panose="020B0604020202020204" pitchFamily="34" charset="0"/>
              <a:buNone/>
            </a:pPr>
            <a:r>
              <a:rPr lang="en-US" altLang="zh-CN" dirty="0" smtClean="0">
                <a:latin typeface="Cambria" panose="02040503050406030204" pitchFamily="18" charset="0"/>
                <a:ea typeface="宋体" panose="02010600030101010101" pitchFamily="2" charset="-122"/>
              </a:rPr>
              <a:t>Re: YH1 </a:t>
            </a:r>
            <a:r>
              <a:rPr lang="en-US" altLang="zh-CN" dirty="0" smtClean="0">
                <a:solidFill>
                  <a:srgbClr val="C00000"/>
                </a:solidFill>
                <a:latin typeface="Cambria" panose="02040503050406030204" pitchFamily="18" charset="0"/>
                <a:ea typeface="宋体" panose="02010600030101010101" pitchFamily="2" charset="-122"/>
              </a:rPr>
              <a:t>inhibited</a:t>
            </a:r>
            <a:r>
              <a:rPr lang="en-US" altLang="zh-CN" dirty="0" smtClean="0">
                <a:latin typeface="Cambria" panose="02040503050406030204" pitchFamily="18" charset="0"/>
                <a:ea typeface="宋体" panose="02010600030101010101" pitchFamily="2" charset="-122"/>
              </a:rPr>
              <a:t> the growth of...</a:t>
            </a:r>
          </a:p>
          <a:p>
            <a:pPr marL="0" indent="0" defTabSz="914400">
              <a:spcBef>
                <a:spcPct val="0"/>
              </a:spcBef>
              <a:spcAft>
                <a:spcPct val="0"/>
              </a:spcAft>
              <a:buClrTx/>
              <a:buSzTx/>
              <a:buFont typeface="Arial" panose="020B0604020202020204" pitchFamily="34" charset="0"/>
              <a:buNone/>
            </a:pPr>
            <a:endParaRPr lang="en-US" altLang="zh-CN" sz="1800" dirty="0" smtClean="0">
              <a:latin typeface="Cambria" panose="02040503050406030204" pitchFamily="18" charset="0"/>
              <a:ea typeface="宋体" panose="02010600030101010101" pitchFamily="2" charset="-122"/>
            </a:endParaRPr>
          </a:p>
          <a:p>
            <a:pPr marL="0" indent="0" defTabSz="914400">
              <a:spcBef>
                <a:spcPct val="0"/>
              </a:spcBef>
              <a:spcAft>
                <a:spcPct val="0"/>
              </a:spcAft>
              <a:buClrTx/>
              <a:buSzTx/>
              <a:buFont typeface="Arial" panose="020B0604020202020204" pitchFamily="34" charset="0"/>
              <a:buNone/>
            </a:pPr>
            <a:r>
              <a:rPr lang="en-US" altLang="zh-CN" dirty="0" err="1" smtClean="0">
                <a:latin typeface="Cambria" panose="02040503050406030204" pitchFamily="18" charset="0"/>
                <a:ea typeface="宋体" panose="02010600030101010101" pitchFamily="2" charset="-122"/>
              </a:rPr>
              <a:t>Pr</a:t>
            </a:r>
            <a:r>
              <a:rPr lang="en-US" altLang="zh-CN" dirty="0" smtClean="0">
                <a:latin typeface="Cambria" panose="02040503050406030204" pitchFamily="18" charset="0"/>
                <a:ea typeface="宋体" panose="02010600030101010101" pitchFamily="2" charset="-122"/>
              </a:rPr>
              <a:t>: The growth of YH1 will be inhibited </a:t>
            </a:r>
            <a:r>
              <a:rPr lang="en-US" altLang="zh-CN" dirty="0" smtClean="0">
                <a:solidFill>
                  <a:srgbClr val="C00000"/>
                </a:solidFill>
                <a:latin typeface="Cambria" panose="02040503050406030204" pitchFamily="18" charset="0"/>
                <a:ea typeface="宋体" panose="02010600030101010101" pitchFamily="2" charset="-122"/>
              </a:rPr>
              <a:t>by addition </a:t>
            </a:r>
            <a:r>
              <a:rPr lang="en-US" altLang="zh-CN" dirty="0" smtClean="0">
                <a:latin typeface="Cambria" panose="02040503050406030204" pitchFamily="18" charset="0"/>
                <a:ea typeface="宋体" panose="02010600030101010101" pitchFamily="2" charset="-122"/>
              </a:rPr>
              <a:t>of </a:t>
            </a:r>
            <a:r>
              <a:rPr lang="en-US" altLang="zh-CN" dirty="0" err="1" smtClean="0">
                <a:latin typeface="Cambria" panose="02040503050406030204" pitchFamily="18" charset="0"/>
                <a:ea typeface="宋体" panose="02010600030101010101" pitchFamily="2" charset="-122"/>
              </a:rPr>
              <a:t>NaCl</a:t>
            </a:r>
            <a:r>
              <a:rPr lang="en-US" altLang="zh-CN" dirty="0" smtClean="0">
                <a:latin typeface="Cambria" panose="02040503050406030204" pitchFamily="18" charset="0"/>
                <a:ea typeface="宋体" panose="02010600030101010101" pitchFamily="2" charset="-122"/>
              </a:rPr>
              <a:t> to MRS medium.</a:t>
            </a:r>
          </a:p>
          <a:p>
            <a:pPr marL="0" indent="0" defTabSz="914400">
              <a:spcBef>
                <a:spcPct val="0"/>
              </a:spcBef>
              <a:spcAft>
                <a:spcPct val="0"/>
              </a:spcAft>
              <a:buClrTx/>
              <a:buSzTx/>
              <a:buFont typeface="Arial" panose="020B0604020202020204" pitchFamily="34" charset="0"/>
              <a:buNone/>
            </a:pPr>
            <a:r>
              <a:rPr lang="en-US" altLang="zh-CN" dirty="0" smtClean="0">
                <a:latin typeface="Cambria" panose="02040503050406030204" pitchFamily="18" charset="0"/>
                <a:ea typeface="宋体" panose="02010600030101010101" pitchFamily="2" charset="-122"/>
              </a:rPr>
              <a:t>Re: The growth of YH1 was inhibited</a:t>
            </a:r>
            <a:r>
              <a:rPr lang="en-US" altLang="zh-CN" dirty="0" smtClean="0">
                <a:solidFill>
                  <a:srgbClr val="C00000"/>
                </a:solidFill>
                <a:latin typeface="Cambria" panose="02040503050406030204" pitchFamily="18" charset="0"/>
                <a:ea typeface="宋体" panose="02010600030101010101" pitchFamily="2" charset="-122"/>
              </a:rPr>
              <a:t> by adding </a:t>
            </a:r>
            <a:r>
              <a:rPr lang="en-US" altLang="zh-CN" dirty="0" err="1" smtClean="0">
                <a:latin typeface="Cambria" panose="02040503050406030204" pitchFamily="18" charset="0"/>
                <a:ea typeface="宋体" panose="02010600030101010101" pitchFamily="2" charset="-122"/>
              </a:rPr>
              <a:t>NaCl</a:t>
            </a:r>
            <a:r>
              <a:rPr lang="en-US" altLang="zh-CN" dirty="0" smtClean="0">
                <a:latin typeface="Cambria" panose="02040503050406030204" pitchFamily="18" charset="0"/>
                <a:ea typeface="宋体" panose="02010600030101010101" pitchFamily="2" charset="-122"/>
              </a:rPr>
              <a:t> to MRS medium.</a:t>
            </a:r>
          </a:p>
          <a:p>
            <a:pPr marL="0" indent="0" defTabSz="914400">
              <a:spcBef>
                <a:spcPct val="0"/>
              </a:spcBef>
              <a:spcAft>
                <a:spcPct val="0"/>
              </a:spcAft>
              <a:buClrTx/>
              <a:buSzTx/>
              <a:buFont typeface="Arial" panose="020B0604020202020204" pitchFamily="34" charset="0"/>
              <a:buNone/>
            </a:pPr>
            <a:endParaRPr lang="en-US" altLang="zh-CN" sz="1800" dirty="0" smtClean="0">
              <a:latin typeface="Cambria" panose="02040503050406030204" pitchFamily="18" charset="0"/>
              <a:ea typeface="宋体" panose="02010600030101010101" pitchFamily="2" charset="-122"/>
            </a:endParaRPr>
          </a:p>
          <a:p>
            <a:pPr marL="0" indent="0" defTabSz="914400">
              <a:spcBef>
                <a:spcPct val="0"/>
              </a:spcBef>
              <a:spcAft>
                <a:spcPct val="0"/>
              </a:spcAft>
              <a:buClrTx/>
              <a:buSzTx/>
              <a:buFont typeface="Arial" panose="020B0604020202020204" pitchFamily="34" charset="0"/>
              <a:buNone/>
            </a:pPr>
            <a:r>
              <a:rPr lang="en-US" altLang="zh-CN" dirty="0" err="1" smtClean="0">
                <a:latin typeface="Cambria" panose="02040503050406030204" pitchFamily="18" charset="0"/>
                <a:ea typeface="宋体" panose="02010600030101010101" pitchFamily="2" charset="-122"/>
              </a:rPr>
              <a:t>Pr</a:t>
            </a:r>
            <a:r>
              <a:rPr lang="en-US" altLang="zh-CN" dirty="0" smtClean="0">
                <a:latin typeface="Cambria" panose="02040503050406030204" pitchFamily="18" charset="0"/>
                <a:ea typeface="宋体" panose="02010600030101010101" pitchFamily="2" charset="-122"/>
              </a:rPr>
              <a:t>: To carry on the anticoagulant activities </a:t>
            </a:r>
            <a:r>
              <a:rPr lang="en-US" altLang="zh-CN" dirty="0" smtClean="0">
                <a:solidFill>
                  <a:srgbClr val="C00000"/>
                </a:solidFill>
                <a:latin typeface="Cambria" panose="02040503050406030204" pitchFamily="18" charset="0"/>
                <a:ea typeface="宋体" panose="02010600030101010101" pitchFamily="2" charset="-122"/>
              </a:rPr>
              <a:t>determination</a:t>
            </a:r>
            <a:r>
              <a:rPr lang="en-US" altLang="zh-CN" dirty="0" smtClean="0">
                <a:latin typeface="Cambria" panose="02040503050406030204" pitchFamily="18" charset="0"/>
                <a:ea typeface="宋体" panose="02010600030101010101" pitchFamily="2" charset="-122"/>
              </a:rPr>
              <a:t>.</a:t>
            </a:r>
          </a:p>
          <a:p>
            <a:pPr marL="0" indent="0" defTabSz="914400">
              <a:spcBef>
                <a:spcPct val="0"/>
              </a:spcBef>
              <a:spcAft>
                <a:spcPct val="0"/>
              </a:spcAft>
              <a:buClrTx/>
              <a:buSzTx/>
              <a:buFont typeface="Arial" panose="020B0604020202020204" pitchFamily="34" charset="0"/>
              <a:buNone/>
            </a:pPr>
            <a:r>
              <a:rPr lang="en-US" altLang="zh-CN" dirty="0" smtClean="0">
                <a:latin typeface="Cambria" panose="02040503050406030204" pitchFamily="18" charset="0"/>
                <a:ea typeface="宋体" panose="02010600030101010101" pitchFamily="2" charset="-122"/>
              </a:rPr>
              <a:t>Re: To </a:t>
            </a:r>
            <a:r>
              <a:rPr lang="en-US" altLang="zh-CN" dirty="0" smtClean="0">
                <a:solidFill>
                  <a:srgbClr val="C00000"/>
                </a:solidFill>
                <a:latin typeface="Cambria" panose="02040503050406030204" pitchFamily="18" charset="0"/>
                <a:ea typeface="宋体" panose="02010600030101010101" pitchFamily="2" charset="-122"/>
              </a:rPr>
              <a:t>determine</a:t>
            </a:r>
            <a:r>
              <a:rPr lang="en-US" altLang="zh-CN" dirty="0" smtClean="0">
                <a:latin typeface="Cambria" panose="02040503050406030204" pitchFamily="18" charset="0"/>
                <a:ea typeface="宋体" panose="02010600030101010101" pitchFamily="2" charset="-122"/>
              </a:rPr>
              <a:t> the anticoagulant activities.</a:t>
            </a:r>
          </a:p>
          <a:p>
            <a:pPr marL="0" indent="0" defTabSz="914400">
              <a:spcBef>
                <a:spcPct val="0"/>
              </a:spcBef>
              <a:spcAft>
                <a:spcPct val="0"/>
              </a:spcAft>
              <a:buClrTx/>
              <a:buSzTx/>
              <a:buFont typeface="Arial" panose="020B0604020202020204" pitchFamily="34" charset="0"/>
              <a:buNone/>
            </a:pPr>
            <a:endParaRPr lang="en-US" altLang="zh-CN" dirty="0" smtClean="0">
              <a:latin typeface="Cambria" panose="02040503050406030204" pitchFamily="18" charset="0"/>
              <a:ea typeface="宋体" panose="02010600030101010101" pitchFamily="2" charset="-122"/>
            </a:endParaRPr>
          </a:p>
        </p:txBody>
      </p:sp>
      <p:sp>
        <p:nvSpPr>
          <p:cNvPr id="4" name="灯片编号占位符 3"/>
          <p:cNvSpPr>
            <a:spLocks noGrp="1"/>
          </p:cNvSpPr>
          <p:nvPr>
            <p:ph type="sldNum" sz="quarter" idx="12"/>
          </p:nvPr>
        </p:nvSpPr>
        <p:spPr/>
        <p:txBody>
          <a:bodyPr/>
          <a:lstStyle/>
          <a:p>
            <a:pPr>
              <a:defRPr/>
            </a:pPr>
            <a:fld id="{D7249431-0B0D-4E5D-88EF-4CEC95A31560}" type="slidenum">
              <a:rPr lang="en-US" altLang="zh-CN" smtClean="0"/>
              <a:pPr>
                <a:defRPr/>
              </a:pPr>
              <a:t>29</a:t>
            </a:fld>
            <a:endParaRPr lang="en-US" altLang="zh-CN"/>
          </a:p>
        </p:txBody>
      </p:sp>
    </p:spTree>
    <p:extLst>
      <p:ext uri="{BB962C8B-B14F-4D97-AF65-F5344CB8AC3E}">
        <p14:creationId xmlns:p14="http://schemas.microsoft.com/office/powerpoint/2010/main" val="2273315290"/>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latin typeface="+mn-lt"/>
              </a:rPr>
              <a:t>Topics</a:t>
            </a:r>
          </a:p>
        </p:txBody>
      </p:sp>
      <p:sp>
        <p:nvSpPr>
          <p:cNvPr id="3" name="内容占位符 2"/>
          <p:cNvSpPr>
            <a:spLocks noGrp="1"/>
          </p:cNvSpPr>
          <p:nvPr>
            <p:ph idx="1"/>
          </p:nvPr>
        </p:nvSpPr>
        <p:spPr>
          <a:xfrm>
            <a:off x="2411760" y="1999381"/>
            <a:ext cx="5053954" cy="4525963"/>
          </a:xfrm>
        </p:spPr>
        <p:txBody>
          <a:bodyPr/>
          <a:lstStyle/>
          <a:p>
            <a:r>
              <a:rPr lang="en-US" altLang="zh-CN" dirty="0" smtClean="0">
                <a:solidFill>
                  <a:srgbClr val="FF0000"/>
                </a:solidFill>
              </a:rPr>
              <a:t>Background and status</a:t>
            </a:r>
            <a:endParaRPr lang="zh-CN" altLang="en-US" dirty="0">
              <a:solidFill>
                <a:srgbClr val="FF0000"/>
              </a:solidFill>
            </a:endParaRPr>
          </a:p>
          <a:p>
            <a:r>
              <a:rPr lang="en-US" altLang="zh-CN" dirty="0" smtClean="0"/>
              <a:t>Composition of a paper</a:t>
            </a:r>
            <a:endParaRPr lang="zh-CN" altLang="en-US" dirty="0"/>
          </a:p>
          <a:p>
            <a:r>
              <a:rPr lang="en-US" altLang="zh-CN" dirty="0" smtClean="0"/>
              <a:t>Cases and examples</a:t>
            </a:r>
          </a:p>
          <a:p>
            <a:r>
              <a:rPr lang="en-US" altLang="zh-CN" dirty="0"/>
              <a:t>Other topics</a:t>
            </a:r>
          </a:p>
          <a:p>
            <a:endParaRPr lang="en-US" dirty="0"/>
          </a:p>
        </p:txBody>
      </p:sp>
    </p:spTree>
    <p:extLst>
      <p:ext uri="{BB962C8B-B14F-4D97-AF65-F5344CB8AC3E}">
        <p14:creationId xmlns:p14="http://schemas.microsoft.com/office/powerpoint/2010/main" val="1218214984"/>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rrowheads="1"/>
          </p:cNvSpPr>
          <p:nvPr>
            <p:ph type="title"/>
          </p:nvPr>
        </p:nvSpPr>
        <p:spPr/>
        <p:txBody>
          <a:bodyPr>
            <a:normAutofit fontScale="90000"/>
          </a:bodyPr>
          <a:lstStyle/>
          <a:p>
            <a:r>
              <a:rPr lang="en-US" altLang="zh-CN" sz="5400" dirty="0">
                <a:latin typeface="+mn-lt"/>
              </a:rPr>
              <a:t>Redundancy</a:t>
            </a:r>
            <a:r>
              <a:rPr lang="en-US" altLang="zh-CN" sz="6000" dirty="0" smtClean="0">
                <a:ln>
                  <a:noFill/>
                </a:ln>
                <a:latin typeface="+mn-lt"/>
              </a:rPr>
              <a:t/>
            </a:r>
            <a:br>
              <a:rPr lang="en-US" altLang="zh-CN" sz="6000" dirty="0" smtClean="0">
                <a:ln>
                  <a:noFill/>
                </a:ln>
                <a:latin typeface="+mn-lt"/>
              </a:rPr>
            </a:br>
            <a:r>
              <a:rPr lang="zh-CN" altLang="en-US" dirty="0" smtClean="0">
                <a:ln>
                  <a:noFill/>
                </a:ln>
                <a:latin typeface="+mn-lt"/>
              </a:rPr>
              <a:t>尽量简洁</a:t>
            </a:r>
            <a:r>
              <a:rPr lang="en-US" altLang="zh-CN" dirty="0" smtClean="0">
                <a:ln>
                  <a:noFill/>
                </a:ln>
                <a:latin typeface="+mn-lt"/>
              </a:rPr>
              <a:t>!</a:t>
            </a:r>
            <a:endParaRPr lang="zh-CN" altLang="zh-CN" sz="6000" dirty="0" smtClean="0">
              <a:ln>
                <a:noFill/>
              </a:ln>
              <a:latin typeface="+mn-lt"/>
            </a:endParaRPr>
          </a:p>
        </p:txBody>
      </p:sp>
      <p:sp>
        <p:nvSpPr>
          <p:cNvPr id="63491" name="Rectangle 3"/>
          <p:cNvSpPr>
            <a:spLocks noGrp="1" noRot="1" noChangeArrowheads="1"/>
          </p:cNvSpPr>
          <p:nvPr>
            <p:ph idx="1"/>
          </p:nvPr>
        </p:nvSpPr>
        <p:spPr>
          <a:xfrm>
            <a:off x="982663" y="2133600"/>
            <a:ext cx="7704137" cy="3865563"/>
          </a:xfrm>
        </p:spPr>
        <p:txBody>
          <a:bodyPr/>
          <a:lstStyle/>
          <a:p>
            <a:pPr marL="1143000" indent="-1143000" eaLnBrk="1" hangingPunct="1">
              <a:buSzPct val="80000"/>
              <a:buFont typeface="Arial" panose="020B0604020202020204" pitchFamily="34" charset="0"/>
              <a:buAutoNum type="arabicPeriod"/>
            </a:pPr>
            <a:r>
              <a:rPr lang="en-US" altLang="zh-CN" sz="4000" dirty="0" smtClean="0"/>
              <a:t>joined together to form agglomeration </a:t>
            </a:r>
          </a:p>
          <a:p>
            <a:pPr marL="1143000" indent="-1143000" eaLnBrk="1" hangingPunct="1">
              <a:buSzPct val="80000"/>
              <a:buFont typeface="Arial" panose="020B0604020202020204" pitchFamily="34" charset="0"/>
              <a:buAutoNum type="arabicPeriod"/>
            </a:pPr>
            <a:r>
              <a:rPr lang="en-US" altLang="zh-CN" sz="4000" dirty="0" smtClean="0"/>
              <a:t>form agglomeration </a:t>
            </a:r>
          </a:p>
          <a:p>
            <a:pPr marL="1143000" indent="-1143000" eaLnBrk="1" hangingPunct="1">
              <a:buSzPct val="80000"/>
              <a:buFont typeface="Arial" panose="020B0604020202020204" pitchFamily="34" charset="0"/>
              <a:buAutoNum type="arabicPeriod"/>
            </a:pPr>
            <a:r>
              <a:rPr lang="en-US" altLang="zh-CN" sz="4000" dirty="0" smtClean="0"/>
              <a:t>agglomerate</a:t>
            </a:r>
          </a:p>
        </p:txBody>
      </p:sp>
      <p:sp>
        <p:nvSpPr>
          <p:cNvPr id="63492"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B3F119F2-D9DF-4322-9B1E-5EB48336BEC7}"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30</a:t>
            </a:fld>
            <a:endParaRPr lang="en-US" altLang="zh-CN" sz="1400" smtClean="0">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18785698"/>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标题 1"/>
          <p:cNvSpPr>
            <a:spLocks noGrp="1" noChangeArrowheads="1"/>
          </p:cNvSpPr>
          <p:nvPr>
            <p:ph type="title"/>
          </p:nvPr>
        </p:nvSpPr>
        <p:spPr>
          <a:xfrm>
            <a:off x="982663" y="504825"/>
            <a:ext cx="7704137" cy="763588"/>
          </a:xfrm>
        </p:spPr>
        <p:txBody>
          <a:bodyPr>
            <a:normAutofit/>
          </a:bodyPr>
          <a:lstStyle/>
          <a:p>
            <a:pPr eaLnBrk="1" hangingPunct="1"/>
            <a:r>
              <a:rPr lang="en-US" altLang="zh-CN" dirty="0" smtClean="0">
                <a:ln>
                  <a:noFill/>
                </a:ln>
                <a:latin typeface="+mn-lt"/>
              </a:rPr>
              <a:t>Precision: Logical confusion</a:t>
            </a:r>
            <a:endParaRPr lang="zh-CN" altLang="en-US" dirty="0" smtClean="0">
              <a:ln>
                <a:noFill/>
              </a:ln>
              <a:latin typeface="+mn-lt"/>
            </a:endParaRPr>
          </a:p>
        </p:txBody>
      </p:sp>
      <p:sp>
        <p:nvSpPr>
          <p:cNvPr id="3" name="内容占位符 2"/>
          <p:cNvSpPr>
            <a:spLocks noGrp="1"/>
          </p:cNvSpPr>
          <p:nvPr>
            <p:ph idx="1"/>
          </p:nvPr>
        </p:nvSpPr>
        <p:spPr>
          <a:xfrm>
            <a:off x="982663" y="1916113"/>
            <a:ext cx="7704137" cy="4659312"/>
          </a:xfrm>
        </p:spPr>
        <p:txBody>
          <a:bodyPr>
            <a:normAutofit fontScale="92500"/>
          </a:bodyPr>
          <a:lstStyle/>
          <a:p>
            <a:pPr eaLnBrk="1" hangingPunct="1">
              <a:defRPr/>
            </a:pPr>
            <a:r>
              <a:rPr lang="en-US" altLang="zh-CN" sz="3200" dirty="0" err="1" smtClean="0">
                <a:solidFill>
                  <a:schemeClr val="accent1">
                    <a:lumMod val="60000"/>
                    <a:lumOff val="40000"/>
                  </a:schemeClr>
                </a:solidFill>
              </a:rPr>
              <a:t>Pr</a:t>
            </a:r>
            <a:r>
              <a:rPr lang="en-US" altLang="zh-CN" sz="3200" dirty="0" smtClean="0">
                <a:solidFill>
                  <a:schemeClr val="accent1">
                    <a:lumMod val="60000"/>
                    <a:lumOff val="40000"/>
                  </a:schemeClr>
                </a:solidFill>
              </a:rPr>
              <a:t>:  </a:t>
            </a:r>
            <a:r>
              <a:rPr lang="en-US" altLang="zh-CN" sz="3200" dirty="0"/>
              <a:t>The </a:t>
            </a:r>
            <a:r>
              <a:rPr lang="en-US" altLang="zh-CN" sz="3200" dirty="0" smtClean="0"/>
              <a:t>research group </a:t>
            </a:r>
            <a:r>
              <a:rPr lang="en-US" altLang="zh-CN" sz="3200" dirty="0" smtClean="0">
                <a:solidFill>
                  <a:srgbClr val="C00000"/>
                </a:solidFill>
              </a:rPr>
              <a:t>found </a:t>
            </a:r>
            <a:r>
              <a:rPr lang="en-US" altLang="zh-CN" sz="3200" dirty="0"/>
              <a:t>that mulberry-like MMPs were commonly </a:t>
            </a:r>
            <a:r>
              <a:rPr lang="en-US" altLang="zh-CN" sz="3200" dirty="0" smtClean="0">
                <a:solidFill>
                  <a:srgbClr val="C00000"/>
                </a:solidFill>
              </a:rPr>
              <a:t>observed  </a:t>
            </a:r>
            <a:r>
              <a:rPr lang="en-US" altLang="zh-CN" sz="3200" dirty="0"/>
              <a:t>in summer.</a:t>
            </a:r>
            <a:endParaRPr lang="zh-CN" altLang="zh-CN" sz="3200" dirty="0"/>
          </a:p>
          <a:p>
            <a:pPr eaLnBrk="1" hangingPunct="1">
              <a:defRPr/>
            </a:pPr>
            <a:r>
              <a:rPr lang="en-US" altLang="zh-CN" sz="3200" dirty="0">
                <a:solidFill>
                  <a:schemeClr val="accent1">
                    <a:lumMod val="60000"/>
                    <a:lumOff val="40000"/>
                  </a:schemeClr>
                </a:solidFill>
              </a:rPr>
              <a:t>Comment: </a:t>
            </a:r>
            <a:r>
              <a:rPr lang="en-US" altLang="zh-CN" sz="3200" dirty="0" smtClean="0"/>
              <a:t>The usage </a:t>
            </a:r>
            <a:r>
              <a:rPr lang="en-US" altLang="zh-CN" sz="3200" dirty="0"/>
              <a:t>of </a:t>
            </a:r>
            <a:r>
              <a:rPr lang="en-US" altLang="zh-CN" sz="3200" i="1" dirty="0">
                <a:solidFill>
                  <a:srgbClr val="C00000"/>
                </a:solidFill>
              </a:rPr>
              <a:t>found</a:t>
            </a:r>
            <a:r>
              <a:rPr lang="en-US" altLang="zh-CN" sz="3200" dirty="0">
                <a:solidFill>
                  <a:srgbClr val="C00000"/>
                </a:solidFill>
              </a:rPr>
              <a:t> </a:t>
            </a:r>
            <a:r>
              <a:rPr lang="en-US" altLang="zh-CN" sz="3200" dirty="0"/>
              <a:t>and </a:t>
            </a:r>
            <a:r>
              <a:rPr lang="en-US" altLang="zh-CN" sz="3200" i="1" dirty="0">
                <a:solidFill>
                  <a:srgbClr val="C00000"/>
                </a:solidFill>
              </a:rPr>
              <a:t>observed</a:t>
            </a:r>
            <a:r>
              <a:rPr lang="en-US" altLang="zh-CN" sz="3200" dirty="0"/>
              <a:t> </a:t>
            </a:r>
            <a:r>
              <a:rPr lang="en-US" altLang="zh-CN" sz="3200" dirty="0" smtClean="0"/>
              <a:t>(by the group) are </a:t>
            </a:r>
            <a:r>
              <a:rPr lang="en-US" altLang="zh-CN" sz="3200" dirty="0"/>
              <a:t>illogic and </a:t>
            </a:r>
            <a:r>
              <a:rPr lang="en-US" altLang="zh-CN" sz="3200" dirty="0" smtClean="0"/>
              <a:t>repeated.</a:t>
            </a:r>
            <a:r>
              <a:rPr lang="zh-CN" altLang="en-US" dirty="0"/>
              <a:t> </a:t>
            </a:r>
            <a:r>
              <a:rPr lang="en-US" altLang="zh-CN" dirty="0"/>
              <a:t> </a:t>
            </a:r>
            <a:r>
              <a:rPr lang="zh-CN" altLang="en-US" dirty="0" smtClean="0"/>
              <a:t>是</a:t>
            </a:r>
            <a:r>
              <a:rPr lang="en-US" altLang="zh-CN" dirty="0" smtClean="0"/>
              <a:t>found</a:t>
            </a:r>
            <a:r>
              <a:rPr lang="zh-CN" altLang="en-US" dirty="0" smtClean="0"/>
              <a:t>了</a:t>
            </a:r>
            <a:r>
              <a:rPr lang="en-US" altLang="zh-CN" dirty="0" smtClean="0"/>
              <a:t>xx</a:t>
            </a:r>
            <a:r>
              <a:rPr lang="zh-CN" altLang="en-US" dirty="0" smtClean="0"/>
              <a:t>被</a:t>
            </a:r>
            <a:r>
              <a:rPr lang="en-US" altLang="zh-CN" dirty="0" smtClean="0"/>
              <a:t>observe</a:t>
            </a:r>
            <a:r>
              <a:rPr lang="zh-CN" altLang="en-US" dirty="0" smtClean="0"/>
              <a:t>的事情吗？</a:t>
            </a:r>
            <a:endParaRPr lang="zh-CN" altLang="zh-CN" sz="3200" dirty="0"/>
          </a:p>
          <a:p>
            <a:pPr eaLnBrk="1" hangingPunct="1">
              <a:defRPr/>
            </a:pPr>
            <a:r>
              <a:rPr lang="en-US" altLang="zh-CN" sz="3200" dirty="0" smtClean="0">
                <a:solidFill>
                  <a:schemeClr val="accent1">
                    <a:lumMod val="60000"/>
                    <a:lumOff val="40000"/>
                  </a:schemeClr>
                </a:solidFill>
              </a:rPr>
              <a:t>Re: </a:t>
            </a:r>
            <a:r>
              <a:rPr lang="en-US" altLang="zh-CN" sz="3200" dirty="0" smtClean="0"/>
              <a:t>The </a:t>
            </a:r>
            <a:r>
              <a:rPr lang="en-US" altLang="zh-CN" sz="3200" dirty="0"/>
              <a:t>research </a:t>
            </a:r>
            <a:r>
              <a:rPr lang="en-US" altLang="zh-CN" sz="3200" dirty="0" smtClean="0"/>
              <a:t>group </a:t>
            </a:r>
            <a:r>
              <a:rPr lang="en-US" altLang="zh-CN" sz="3200" dirty="0" smtClean="0">
                <a:solidFill>
                  <a:srgbClr val="C00000"/>
                </a:solidFill>
              </a:rPr>
              <a:t>found </a:t>
            </a:r>
            <a:r>
              <a:rPr lang="en-US" altLang="zh-CN" sz="3200" dirty="0"/>
              <a:t>that mulberry-like MMPs commonly </a:t>
            </a:r>
            <a:r>
              <a:rPr lang="en-US" altLang="zh-CN" sz="3200" dirty="0">
                <a:solidFill>
                  <a:srgbClr val="C00000"/>
                </a:solidFill>
              </a:rPr>
              <a:t>distributed</a:t>
            </a:r>
            <a:r>
              <a:rPr lang="en-US" altLang="zh-CN" sz="3200" dirty="0"/>
              <a:t> in summer.</a:t>
            </a:r>
            <a:endParaRPr lang="zh-CN" altLang="zh-CN" sz="3200" dirty="0"/>
          </a:p>
          <a:p>
            <a:pPr eaLnBrk="1" hangingPunct="1">
              <a:defRPr/>
            </a:pPr>
            <a:endParaRPr lang="zh-CN" altLang="en-US" sz="3200" dirty="0"/>
          </a:p>
        </p:txBody>
      </p:sp>
      <p:sp>
        <p:nvSpPr>
          <p:cNvPr id="4" name="灯片编号占位符 3"/>
          <p:cNvSpPr>
            <a:spLocks noGrp="1"/>
          </p:cNvSpPr>
          <p:nvPr>
            <p:ph type="sldNum" sz="quarter" idx="12"/>
          </p:nvPr>
        </p:nvSpPr>
        <p:spPr/>
        <p:txBody>
          <a:bodyPr/>
          <a:lstStyle/>
          <a:p>
            <a:pPr>
              <a:defRPr/>
            </a:pPr>
            <a:fld id="{286FFD95-E638-4873-A0C8-C0E622E63AE2}" type="slidenum">
              <a:rPr lang="en-US" altLang="zh-CN" smtClean="0"/>
              <a:pPr>
                <a:defRPr/>
              </a:pPr>
              <a:t>31</a:t>
            </a:fld>
            <a:endParaRPr lang="en-US" altLang="zh-CN"/>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标题 1"/>
          <p:cNvSpPr>
            <a:spLocks noGrp="1"/>
          </p:cNvSpPr>
          <p:nvPr>
            <p:ph type="title"/>
          </p:nvPr>
        </p:nvSpPr>
        <p:spPr>
          <a:xfrm>
            <a:off x="982663" y="457200"/>
            <a:ext cx="7704137" cy="1316038"/>
          </a:xfrm>
        </p:spPr>
        <p:txBody>
          <a:bodyPr>
            <a:normAutofit/>
          </a:bodyPr>
          <a:lstStyle/>
          <a:p>
            <a:r>
              <a:rPr lang="en-US" altLang="zh-CN" dirty="0">
                <a:latin typeface="+mn-lt"/>
              </a:rPr>
              <a:t>Precision: </a:t>
            </a:r>
            <a:r>
              <a:rPr lang="en-US" altLang="zh-CN" sz="4000" dirty="0" smtClean="0">
                <a:ln>
                  <a:noFill/>
                </a:ln>
                <a:latin typeface="+mn-lt"/>
              </a:rPr>
              <a:t>Ambiguous</a:t>
            </a:r>
            <a:endParaRPr lang="zh-CN" altLang="en-US" dirty="0" smtClean="0">
              <a:ln>
                <a:noFill/>
              </a:ln>
              <a:latin typeface="+mn-lt"/>
            </a:endParaRPr>
          </a:p>
        </p:txBody>
      </p:sp>
      <p:sp>
        <p:nvSpPr>
          <p:cNvPr id="4" name="内容占位符 2"/>
          <p:cNvSpPr>
            <a:spLocks noGrp="1"/>
          </p:cNvSpPr>
          <p:nvPr>
            <p:ph idx="1"/>
          </p:nvPr>
        </p:nvSpPr>
        <p:spPr/>
        <p:txBody>
          <a:bodyPr>
            <a:normAutofit/>
          </a:bodyPr>
          <a:lstStyle/>
          <a:p>
            <a:pPr eaLnBrk="1" hangingPunct="1">
              <a:defRPr/>
            </a:pPr>
            <a:r>
              <a:rPr lang="en-US" altLang="zh-CN" sz="3200" dirty="0" err="1">
                <a:solidFill>
                  <a:schemeClr val="accent1">
                    <a:lumMod val="60000"/>
                    <a:lumOff val="40000"/>
                  </a:schemeClr>
                </a:solidFill>
              </a:rPr>
              <a:t>Pr</a:t>
            </a:r>
            <a:r>
              <a:rPr lang="en-US" altLang="zh-CN" sz="3200" dirty="0">
                <a:solidFill>
                  <a:schemeClr val="accent1">
                    <a:lumMod val="60000"/>
                    <a:lumOff val="40000"/>
                  </a:schemeClr>
                </a:solidFill>
              </a:rPr>
              <a:t>: </a:t>
            </a:r>
            <a:r>
              <a:rPr lang="en-US" altLang="zh-CN" sz="3200" dirty="0"/>
              <a:t>Dominant species and its zooplankton community were </a:t>
            </a:r>
            <a:r>
              <a:rPr lang="en-US" altLang="zh-CN" sz="3200" dirty="0">
                <a:solidFill>
                  <a:srgbClr val="C00000"/>
                </a:solidFill>
              </a:rPr>
              <a:t>varied</a:t>
            </a:r>
            <a:r>
              <a:rPr lang="en-US" altLang="zh-CN" sz="3200" dirty="0"/>
              <a:t> with </a:t>
            </a:r>
            <a:r>
              <a:rPr lang="en-US" altLang="zh-CN" sz="3200" dirty="0">
                <a:solidFill>
                  <a:srgbClr val="C00000"/>
                </a:solidFill>
              </a:rPr>
              <a:t>different latitudes</a:t>
            </a:r>
            <a:r>
              <a:rPr lang="en-US" altLang="zh-CN" sz="3200" dirty="0"/>
              <a:t>.</a:t>
            </a:r>
            <a:endParaRPr lang="zh-CN" altLang="zh-CN" sz="3200" dirty="0"/>
          </a:p>
          <a:p>
            <a:pPr eaLnBrk="1" hangingPunct="1">
              <a:defRPr/>
            </a:pPr>
            <a:r>
              <a:rPr lang="en-US" altLang="zh-CN" sz="3200" dirty="0">
                <a:solidFill>
                  <a:schemeClr val="accent1">
                    <a:lumMod val="60000"/>
                    <a:lumOff val="40000"/>
                  </a:schemeClr>
                </a:solidFill>
              </a:rPr>
              <a:t>Comment: </a:t>
            </a:r>
            <a:r>
              <a:rPr lang="en-US" altLang="zh-CN" sz="3200" dirty="0" smtClean="0"/>
              <a:t>There are two </a:t>
            </a:r>
            <a:r>
              <a:rPr lang="en-US" altLang="zh-CN" sz="3200" dirty="0"/>
              <a:t>variables in </a:t>
            </a:r>
            <a:r>
              <a:rPr lang="en-US" altLang="zh-CN" sz="3200" dirty="0" smtClean="0"/>
              <a:t>the </a:t>
            </a:r>
            <a:r>
              <a:rPr lang="en-US" altLang="zh-CN" sz="3200" dirty="0"/>
              <a:t>sentence: </a:t>
            </a:r>
            <a:r>
              <a:rPr lang="en-US" altLang="zh-CN" sz="3200" i="1" dirty="0">
                <a:solidFill>
                  <a:srgbClr val="C00000"/>
                </a:solidFill>
              </a:rPr>
              <a:t>varied</a:t>
            </a:r>
            <a:r>
              <a:rPr lang="en-US" altLang="zh-CN" sz="3200" dirty="0"/>
              <a:t> and </a:t>
            </a:r>
            <a:r>
              <a:rPr lang="en-US" altLang="zh-CN" sz="3200" i="1" dirty="0">
                <a:solidFill>
                  <a:srgbClr val="C00000"/>
                </a:solidFill>
              </a:rPr>
              <a:t>different</a:t>
            </a:r>
            <a:r>
              <a:rPr lang="en-US" altLang="zh-CN" sz="3200" dirty="0"/>
              <a:t>, causing ambiguity and redundancy</a:t>
            </a:r>
            <a:r>
              <a:rPr lang="en-US" altLang="zh-CN" sz="3200" dirty="0" smtClean="0"/>
              <a:t>.</a:t>
            </a:r>
            <a:r>
              <a:rPr lang="zh-CN" altLang="en-US" sz="3200" dirty="0" smtClean="0"/>
              <a:t>究竟怎么变化？</a:t>
            </a:r>
            <a:endParaRPr lang="zh-CN" altLang="zh-CN" sz="3200" dirty="0"/>
          </a:p>
          <a:p>
            <a:pPr eaLnBrk="1" hangingPunct="1">
              <a:defRPr/>
            </a:pPr>
            <a:r>
              <a:rPr lang="en-US" altLang="zh-CN" sz="3200" dirty="0">
                <a:solidFill>
                  <a:schemeClr val="accent1">
                    <a:lumMod val="60000"/>
                    <a:lumOff val="40000"/>
                  </a:schemeClr>
                </a:solidFill>
              </a:rPr>
              <a:t>Re: </a:t>
            </a:r>
            <a:r>
              <a:rPr lang="en-US" altLang="zh-CN" sz="3200" dirty="0"/>
              <a:t>Dominant species and its zooplankton community </a:t>
            </a:r>
            <a:r>
              <a:rPr lang="en-US" altLang="zh-CN" sz="3200" dirty="0">
                <a:solidFill>
                  <a:srgbClr val="C00000"/>
                </a:solidFill>
              </a:rPr>
              <a:t>varied with latitudes</a:t>
            </a:r>
            <a:r>
              <a:rPr lang="en-US" altLang="zh-CN" sz="3200" dirty="0"/>
              <a:t>.</a:t>
            </a:r>
            <a:endParaRPr lang="zh-CN" altLang="zh-CN" sz="3200" dirty="0"/>
          </a:p>
          <a:p>
            <a:pPr eaLnBrk="1" hangingPunct="1">
              <a:defRPr/>
            </a:pPr>
            <a:endParaRPr lang="zh-CN" altLang="en-US" sz="3200" dirty="0">
              <a:solidFill>
                <a:schemeClr val="accent1">
                  <a:lumMod val="60000"/>
                  <a:lumOff val="40000"/>
                </a:schemeClr>
              </a:solidFill>
            </a:endParaRP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mn-lt"/>
              </a:rPr>
              <a:t>Precision: </a:t>
            </a:r>
            <a:r>
              <a:rPr lang="en-US" altLang="zh-CN" sz="4000" dirty="0" smtClean="0">
                <a:latin typeface="+mn-lt"/>
              </a:rPr>
              <a:t>Ambiguous</a:t>
            </a:r>
            <a:endParaRPr lang="zh-CN" altLang="en-US" dirty="0">
              <a:latin typeface="+mn-lt"/>
            </a:endParaRPr>
          </a:p>
        </p:txBody>
      </p:sp>
      <p:sp>
        <p:nvSpPr>
          <p:cNvPr id="3" name="内容占位符 2"/>
          <p:cNvSpPr>
            <a:spLocks noGrp="1"/>
          </p:cNvSpPr>
          <p:nvPr>
            <p:ph idx="1"/>
          </p:nvPr>
        </p:nvSpPr>
        <p:spPr/>
        <p:txBody>
          <a:bodyPr>
            <a:normAutofit fontScale="70000" lnSpcReduction="20000"/>
          </a:bodyPr>
          <a:lstStyle/>
          <a:p>
            <a:r>
              <a:rPr lang="en-US" altLang="zh-CN" dirty="0"/>
              <a:t>Title: Primary molecular basis of androgenic gland endocrine regulation </a:t>
            </a:r>
            <a:r>
              <a:rPr lang="en-US" altLang="zh-CN" dirty="0">
                <a:solidFill>
                  <a:srgbClr val="FF0000"/>
                </a:solidFill>
              </a:rPr>
              <a:t>for sex </a:t>
            </a:r>
            <a:r>
              <a:rPr lang="en-US" altLang="zh-CN" dirty="0"/>
              <a:t>revealed by </a:t>
            </a:r>
            <a:r>
              <a:rPr lang="en-US" altLang="zh-CN" dirty="0" err="1"/>
              <a:t>transcriptome</a:t>
            </a:r>
            <a:r>
              <a:rPr lang="en-US" altLang="zh-CN" dirty="0"/>
              <a:t> analysis in </a:t>
            </a:r>
            <a:r>
              <a:rPr lang="en-US" altLang="zh-CN" i="1" dirty="0" err="1"/>
              <a:t>Eriocheir</a:t>
            </a:r>
            <a:r>
              <a:rPr lang="en-US" altLang="zh-CN" i="1" dirty="0"/>
              <a:t> </a:t>
            </a:r>
            <a:r>
              <a:rPr lang="en-US" altLang="zh-CN" i="1" dirty="0" err="1"/>
              <a:t>sinensis</a:t>
            </a:r>
            <a:endParaRPr lang="en-US" altLang="zh-CN" i="1" dirty="0"/>
          </a:p>
          <a:p>
            <a:endParaRPr lang="en-US" altLang="zh-CN" dirty="0"/>
          </a:p>
          <a:p>
            <a:r>
              <a:rPr lang="en-US" altLang="zh-CN" dirty="0"/>
              <a:t>The noun “sex” in the title is </a:t>
            </a:r>
            <a:r>
              <a:rPr lang="en-US" altLang="zh-CN" dirty="0" smtClean="0"/>
              <a:t>ambiguous. What </a:t>
            </a:r>
            <a:r>
              <a:rPr lang="en-US" altLang="zh-CN" dirty="0"/>
              <a:t>“</a:t>
            </a:r>
            <a:r>
              <a:rPr lang="en-US" altLang="zh-CN" dirty="0">
                <a:solidFill>
                  <a:srgbClr val="FF0000"/>
                </a:solidFill>
              </a:rPr>
              <a:t>for sex</a:t>
            </a:r>
            <a:r>
              <a:rPr lang="en-US" altLang="zh-CN" dirty="0"/>
              <a:t>” means?</a:t>
            </a:r>
          </a:p>
          <a:p>
            <a:r>
              <a:rPr lang="en-US" altLang="zh-CN" dirty="0"/>
              <a:t>Could be for:</a:t>
            </a:r>
          </a:p>
          <a:p>
            <a:pPr lvl="3"/>
            <a:r>
              <a:rPr lang="en-US" altLang="zh-CN" sz="3100" dirty="0"/>
              <a:t>sex differentiation </a:t>
            </a:r>
          </a:p>
          <a:p>
            <a:pPr lvl="3"/>
            <a:r>
              <a:rPr lang="en-US" altLang="zh-CN" sz="3100" dirty="0"/>
              <a:t>sex determination</a:t>
            </a:r>
          </a:p>
          <a:p>
            <a:pPr lvl="3"/>
            <a:r>
              <a:rPr lang="en-US" altLang="zh-CN" sz="3100" dirty="0"/>
              <a:t>sex control</a:t>
            </a:r>
          </a:p>
          <a:p>
            <a:pPr lvl="3"/>
            <a:r>
              <a:rPr lang="en-US" altLang="zh-CN" sz="3100" dirty="0"/>
              <a:t>endocrine sex regulation</a:t>
            </a:r>
          </a:p>
          <a:p>
            <a:pPr lvl="3"/>
            <a:r>
              <a:rPr lang="en-US" altLang="zh-CN" sz="3100" dirty="0"/>
              <a:t>sex behavior</a:t>
            </a:r>
          </a:p>
          <a:p>
            <a:pPr lvl="3"/>
            <a:r>
              <a:rPr lang="en-US" altLang="zh-CN" sz="3100" dirty="0"/>
              <a:t>sex change</a:t>
            </a:r>
          </a:p>
          <a:p>
            <a:pPr lvl="3"/>
            <a:r>
              <a:rPr lang="en-US" altLang="zh-CN" sz="3100" dirty="0"/>
              <a:t>sex maintenance</a:t>
            </a:r>
          </a:p>
          <a:p>
            <a:endParaRPr lang="zh-CN" altLang="en-US" dirty="0"/>
          </a:p>
        </p:txBody>
      </p:sp>
    </p:spTree>
    <p:extLst>
      <p:ext uri="{BB962C8B-B14F-4D97-AF65-F5344CB8AC3E}">
        <p14:creationId xmlns:p14="http://schemas.microsoft.com/office/powerpoint/2010/main" val="1800634368"/>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rrowheads="1"/>
          </p:cNvSpPr>
          <p:nvPr>
            <p:ph type="title"/>
          </p:nvPr>
        </p:nvSpPr>
        <p:spPr>
          <a:xfrm>
            <a:off x="962025" y="404813"/>
            <a:ext cx="7704138" cy="1981200"/>
          </a:xfrm>
        </p:spPr>
        <p:txBody>
          <a:bodyPr>
            <a:normAutofit/>
          </a:bodyPr>
          <a:lstStyle/>
          <a:p>
            <a:r>
              <a:rPr lang="en-US" altLang="zh-CN" dirty="0">
                <a:latin typeface="+mn-lt"/>
              </a:rPr>
              <a:t>Precision: </a:t>
            </a:r>
            <a:r>
              <a:rPr lang="en-US" altLang="zh-CN" dirty="0" smtClean="0">
                <a:ln>
                  <a:noFill/>
                </a:ln>
                <a:latin typeface="+mn-lt"/>
              </a:rPr>
              <a:t>Comparison</a:t>
            </a:r>
          </a:p>
        </p:txBody>
      </p:sp>
      <p:sp>
        <p:nvSpPr>
          <p:cNvPr id="71683" name="Rectangle 3"/>
          <p:cNvSpPr>
            <a:spLocks noGrp="1" noRot="1" noChangeArrowheads="1"/>
          </p:cNvSpPr>
          <p:nvPr>
            <p:ph idx="1"/>
          </p:nvPr>
        </p:nvSpPr>
        <p:spPr>
          <a:xfrm>
            <a:off x="457200" y="2359421"/>
            <a:ext cx="8229600" cy="4525963"/>
          </a:xfrm>
        </p:spPr>
        <p:txBody>
          <a:bodyPr>
            <a:normAutofit/>
          </a:bodyPr>
          <a:lstStyle/>
          <a:p>
            <a:pPr eaLnBrk="1" hangingPunct="1"/>
            <a:r>
              <a:rPr lang="zh-CN" altLang="en-US" sz="3600" dirty="0" smtClean="0"/>
              <a:t>在做比较和列举时要特别注意：被比较的项目应该</a:t>
            </a:r>
            <a:r>
              <a:rPr lang="zh-CN" altLang="en-US" sz="3600" dirty="0" smtClean="0">
                <a:solidFill>
                  <a:srgbClr val="CC0000"/>
                </a:solidFill>
              </a:rPr>
              <a:t>是处在同一个逻辑范围</a:t>
            </a:r>
            <a:r>
              <a:rPr lang="zh-CN" altLang="en-US" sz="3600" dirty="0" smtClean="0"/>
              <a:t>内；而且，</a:t>
            </a:r>
            <a:r>
              <a:rPr lang="zh-CN" altLang="en-US" sz="3600" dirty="0"/>
              <a:t>在一</a:t>
            </a:r>
            <a:r>
              <a:rPr lang="zh-CN" altLang="en-US" sz="3600" dirty="0" smtClean="0"/>
              <a:t>个</a:t>
            </a:r>
            <a:r>
              <a:rPr lang="zh-CN" altLang="en-US" sz="3600" dirty="0"/>
              <a:t>作</a:t>
            </a:r>
            <a:r>
              <a:rPr lang="zh-CN" altLang="en-US" sz="3600" dirty="0" smtClean="0"/>
              <a:t>比较的句子中，比较范畴应该限定</a:t>
            </a:r>
            <a:r>
              <a:rPr lang="en-US" altLang="zh-CN" sz="3600" dirty="0" smtClean="0"/>
              <a:t>(</a:t>
            </a:r>
            <a:r>
              <a:rPr lang="zh-CN" altLang="en-US" sz="3600" dirty="0" smtClean="0"/>
              <a:t>用状语</a:t>
            </a:r>
            <a:r>
              <a:rPr lang="en-US" altLang="zh-CN" sz="3600" dirty="0" smtClean="0"/>
              <a:t>)</a:t>
            </a:r>
            <a:r>
              <a:rPr lang="zh-CN" altLang="en-US" sz="3600" dirty="0" smtClean="0"/>
              <a:t>，该范畴内的所有各项都</a:t>
            </a:r>
            <a:r>
              <a:rPr lang="zh-CN" altLang="en-US" sz="3600" dirty="0" smtClean="0">
                <a:solidFill>
                  <a:srgbClr val="CC0000"/>
                </a:solidFill>
              </a:rPr>
              <a:t>应该穷尽和完整</a:t>
            </a:r>
            <a:r>
              <a:rPr lang="zh-CN" altLang="en-US" sz="3600" dirty="0" smtClean="0"/>
              <a:t>，如春夏秋冬，东南西北，涨潮落潮，雨季旱季</a:t>
            </a:r>
            <a:r>
              <a:rPr lang="en-US" altLang="zh-CN" sz="3600" dirty="0" smtClean="0"/>
              <a:t>… …</a:t>
            </a:r>
            <a:r>
              <a:rPr lang="zh-CN" altLang="en-US" sz="3600" dirty="0" smtClean="0"/>
              <a:t>，不能缺项。</a:t>
            </a:r>
            <a:endParaRPr lang="en-US" altLang="zh-CN" sz="3600" dirty="0" smtClean="0"/>
          </a:p>
          <a:p>
            <a:pPr eaLnBrk="1" hangingPunct="1"/>
            <a:endParaRPr lang="en-US" altLang="zh-CN" sz="2800" dirty="0" smtClean="0"/>
          </a:p>
        </p:txBody>
      </p:sp>
      <p:sp>
        <p:nvSpPr>
          <p:cNvPr id="71684"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9F49A5B6-F9A6-49AA-9BAC-0F6E0B23B326}"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34</a:t>
            </a:fld>
            <a:endParaRPr lang="en-US" altLang="zh-CN" sz="1400" smtClean="0">
              <a:latin typeface="Arial" panose="020B0604020202020204" pitchFamily="34" charset="0"/>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rrowheads="1"/>
          </p:cNvSpPr>
          <p:nvPr>
            <p:ph idx="1"/>
          </p:nvPr>
        </p:nvSpPr>
        <p:spPr>
          <a:xfrm>
            <a:off x="342876" y="1988840"/>
            <a:ext cx="8333065" cy="4431010"/>
          </a:xfrm>
        </p:spPr>
        <p:txBody>
          <a:bodyPr>
            <a:normAutofit fontScale="85000" lnSpcReduction="10000"/>
          </a:bodyPr>
          <a:lstStyle/>
          <a:p>
            <a:pPr algn="just" eaLnBrk="1" hangingPunct="1">
              <a:lnSpc>
                <a:spcPct val="90000"/>
              </a:lnSpc>
            </a:pPr>
            <a:r>
              <a:rPr lang="en-US" altLang="zh-CN" sz="3600" dirty="0" err="1" smtClean="0">
                <a:solidFill>
                  <a:schemeClr val="folHlink"/>
                </a:solidFill>
              </a:rPr>
              <a:t>Pr</a:t>
            </a:r>
            <a:r>
              <a:rPr lang="en-US" altLang="zh-CN" sz="3600" dirty="0" smtClean="0">
                <a:solidFill>
                  <a:schemeClr val="folHlink"/>
                </a:solidFill>
              </a:rPr>
              <a:t>:</a:t>
            </a:r>
            <a:r>
              <a:rPr lang="en-US" altLang="zh-CN" sz="3600" dirty="0" smtClean="0"/>
              <a:t> </a:t>
            </a:r>
            <a:r>
              <a:rPr lang="en-US" altLang="zh-CN" sz="3600" dirty="0" smtClean="0">
                <a:solidFill>
                  <a:srgbClr val="CC0000"/>
                </a:solidFill>
              </a:rPr>
              <a:t>The range in</a:t>
            </a:r>
            <a:r>
              <a:rPr lang="en-US" altLang="zh-CN" sz="3600" dirty="0" smtClean="0"/>
              <a:t> </a:t>
            </a:r>
            <a:r>
              <a:rPr lang="en-US" altLang="zh-CN" sz="3600" dirty="0" smtClean="0">
                <a:solidFill>
                  <a:srgbClr val="CC0000"/>
                </a:solidFill>
              </a:rPr>
              <a:t>pCO</a:t>
            </a:r>
            <a:r>
              <a:rPr lang="en-US" altLang="zh-CN" sz="3600" baseline="-25000" dirty="0" smtClean="0">
                <a:solidFill>
                  <a:srgbClr val="CC0000"/>
                </a:solidFill>
              </a:rPr>
              <a:t>2</a:t>
            </a:r>
            <a:r>
              <a:rPr lang="en-US" altLang="zh-CN" sz="3600" dirty="0" smtClean="0">
                <a:solidFill>
                  <a:srgbClr val="CC0000"/>
                </a:solidFill>
              </a:rPr>
              <a:t> over a summer </a:t>
            </a:r>
            <a:r>
              <a:rPr lang="en-US" altLang="zh-CN" sz="3600" dirty="0" err="1" smtClean="0">
                <a:solidFill>
                  <a:srgbClr val="CC0000"/>
                </a:solidFill>
              </a:rPr>
              <a:t>diel</a:t>
            </a:r>
            <a:r>
              <a:rPr lang="en-US" altLang="zh-CN" sz="3600" dirty="0" smtClean="0">
                <a:solidFill>
                  <a:srgbClr val="CC0000"/>
                </a:solidFill>
              </a:rPr>
              <a:t> cycle</a:t>
            </a:r>
            <a:r>
              <a:rPr lang="en-US" altLang="zh-CN" sz="3600" dirty="0" smtClean="0"/>
              <a:t> was much less than </a:t>
            </a:r>
            <a:r>
              <a:rPr lang="en-US" altLang="zh-CN" sz="3600" dirty="0" smtClean="0">
                <a:solidFill>
                  <a:srgbClr val="05890B"/>
                </a:solidFill>
              </a:rPr>
              <a:t>the observed range in seasonal and spatial measurements</a:t>
            </a:r>
            <a:r>
              <a:rPr lang="en-US" altLang="zh-CN" sz="3600" dirty="0" smtClean="0"/>
              <a:t>.</a:t>
            </a:r>
          </a:p>
          <a:p>
            <a:pPr algn="just" eaLnBrk="1" hangingPunct="1">
              <a:lnSpc>
                <a:spcPct val="90000"/>
              </a:lnSpc>
            </a:pPr>
            <a:r>
              <a:rPr lang="en-US" altLang="zh-CN" sz="3600" dirty="0" smtClean="0">
                <a:solidFill>
                  <a:schemeClr val="folHlink"/>
                </a:solidFill>
              </a:rPr>
              <a:t>Comment:</a:t>
            </a:r>
            <a:r>
              <a:rPr lang="zh-CN" altLang="en-US" sz="3600" dirty="0" smtClean="0"/>
              <a:t>比较</a:t>
            </a:r>
            <a:r>
              <a:rPr lang="zh-CN" altLang="en-US" sz="3600" dirty="0"/>
              <a:t>范畴</a:t>
            </a:r>
            <a:r>
              <a:rPr lang="zh-CN" altLang="en-US" sz="3600" dirty="0" smtClean="0"/>
              <a:t>错误。</a:t>
            </a:r>
            <a:r>
              <a:rPr lang="en-US" altLang="zh-CN" sz="3600" dirty="0" smtClean="0">
                <a:solidFill>
                  <a:srgbClr val="0070C0"/>
                </a:solidFill>
              </a:rPr>
              <a:t>pCO</a:t>
            </a:r>
            <a:r>
              <a:rPr lang="en-US" altLang="zh-CN" sz="3600" baseline="-25000" dirty="0" smtClean="0">
                <a:solidFill>
                  <a:srgbClr val="0070C0"/>
                </a:solidFill>
              </a:rPr>
              <a:t>2</a:t>
            </a:r>
            <a:r>
              <a:rPr lang="en-US" altLang="zh-CN" sz="3600" dirty="0" smtClean="0">
                <a:solidFill>
                  <a:srgbClr val="0070C0"/>
                </a:solidFill>
              </a:rPr>
              <a:t> range over a summer </a:t>
            </a:r>
            <a:r>
              <a:rPr lang="en-US" altLang="zh-CN" sz="3600" dirty="0" err="1" smtClean="0">
                <a:solidFill>
                  <a:srgbClr val="0070C0"/>
                </a:solidFill>
              </a:rPr>
              <a:t>diel</a:t>
            </a:r>
            <a:r>
              <a:rPr lang="en-US" altLang="zh-CN" sz="3600" dirty="0" smtClean="0">
                <a:solidFill>
                  <a:srgbClr val="0070C0"/>
                </a:solidFill>
              </a:rPr>
              <a:t> cycle</a:t>
            </a:r>
            <a:r>
              <a:rPr lang="en-US" altLang="zh-CN" sz="3600" dirty="0" smtClean="0"/>
              <a:t> (</a:t>
            </a:r>
            <a:r>
              <a:rPr lang="zh-CN" altLang="en-US" sz="3600" dirty="0" smtClean="0"/>
              <a:t>只有时间限定</a:t>
            </a:r>
            <a:r>
              <a:rPr lang="en-US" altLang="zh-CN" sz="3600" dirty="0" smtClean="0"/>
              <a:t>)</a:t>
            </a:r>
            <a:r>
              <a:rPr lang="zh-CN" altLang="en-US" sz="3600" dirty="0" smtClean="0"/>
              <a:t>与 </a:t>
            </a:r>
            <a:r>
              <a:rPr lang="en-US" altLang="zh-CN" sz="3600" dirty="0" smtClean="0">
                <a:solidFill>
                  <a:srgbClr val="0070C0"/>
                </a:solidFill>
              </a:rPr>
              <a:t>pCO</a:t>
            </a:r>
            <a:r>
              <a:rPr lang="en-US" altLang="zh-CN" sz="3600" baseline="-25000" dirty="0" smtClean="0">
                <a:solidFill>
                  <a:srgbClr val="0070C0"/>
                </a:solidFill>
              </a:rPr>
              <a:t>2</a:t>
            </a:r>
            <a:r>
              <a:rPr lang="en-US" altLang="zh-CN" sz="3600" dirty="0" smtClean="0">
                <a:solidFill>
                  <a:srgbClr val="0070C0"/>
                </a:solidFill>
              </a:rPr>
              <a:t> range in seasonal and spatial measurements</a:t>
            </a:r>
            <a:r>
              <a:rPr lang="en-US" altLang="zh-CN" sz="3600" dirty="0" smtClean="0"/>
              <a:t>(</a:t>
            </a:r>
            <a:r>
              <a:rPr lang="zh-CN" altLang="en-US" sz="3600" dirty="0" smtClean="0"/>
              <a:t>时间和空间都有限定</a:t>
            </a:r>
            <a:r>
              <a:rPr lang="en-US" altLang="zh-CN" sz="3600" dirty="0" smtClean="0"/>
              <a:t>)</a:t>
            </a:r>
            <a:r>
              <a:rPr lang="zh-CN" altLang="en-US" sz="3600" dirty="0" smtClean="0"/>
              <a:t>两者无法比较。应该是计算值</a:t>
            </a:r>
            <a:r>
              <a:rPr lang="en-US" altLang="zh-CN" sz="3600" dirty="0" smtClean="0"/>
              <a:t>(?)</a:t>
            </a:r>
            <a:r>
              <a:rPr lang="zh-CN" altLang="en-US" sz="3600" dirty="0" smtClean="0"/>
              <a:t>与实测值的比较。</a:t>
            </a:r>
          </a:p>
          <a:p>
            <a:pPr eaLnBrk="1" hangingPunct="1">
              <a:lnSpc>
                <a:spcPct val="90000"/>
              </a:lnSpc>
            </a:pPr>
            <a:r>
              <a:rPr lang="en-US" altLang="zh-CN" sz="3600" dirty="0" smtClean="0">
                <a:solidFill>
                  <a:schemeClr val="folHlink"/>
                </a:solidFill>
              </a:rPr>
              <a:t>Re:</a:t>
            </a:r>
            <a:r>
              <a:rPr lang="en-US" altLang="zh-CN" sz="3600" dirty="0" smtClean="0"/>
              <a:t> </a:t>
            </a:r>
            <a:r>
              <a:rPr lang="en-US" altLang="zh-CN" sz="3600" dirty="0" smtClean="0">
                <a:solidFill>
                  <a:srgbClr val="CC0000"/>
                </a:solidFill>
              </a:rPr>
              <a:t>The range in pCO</a:t>
            </a:r>
            <a:r>
              <a:rPr lang="en-US" altLang="zh-CN" sz="3600" baseline="-25000" dirty="0" smtClean="0">
                <a:solidFill>
                  <a:srgbClr val="CC0000"/>
                </a:solidFill>
              </a:rPr>
              <a:t>2</a:t>
            </a:r>
            <a:r>
              <a:rPr lang="en-US" altLang="zh-CN" sz="3600" dirty="0" smtClean="0">
                <a:solidFill>
                  <a:srgbClr val="CC0000"/>
                </a:solidFill>
              </a:rPr>
              <a:t> over a summer </a:t>
            </a:r>
            <a:r>
              <a:rPr lang="en-US" altLang="zh-CN" sz="3600" dirty="0" err="1" smtClean="0">
                <a:solidFill>
                  <a:srgbClr val="CC0000"/>
                </a:solidFill>
              </a:rPr>
              <a:t>diel</a:t>
            </a:r>
            <a:r>
              <a:rPr lang="en-US" altLang="zh-CN" sz="3600" dirty="0" smtClean="0">
                <a:solidFill>
                  <a:srgbClr val="CC0000"/>
                </a:solidFill>
              </a:rPr>
              <a:t> cycle</a:t>
            </a:r>
            <a:r>
              <a:rPr lang="en-US" altLang="zh-CN" sz="3600" dirty="0" smtClean="0"/>
              <a:t> was much less than </a:t>
            </a:r>
            <a:r>
              <a:rPr lang="en-US" altLang="zh-CN" sz="3600" dirty="0" smtClean="0">
                <a:solidFill>
                  <a:srgbClr val="05890B"/>
                </a:solidFill>
              </a:rPr>
              <a:t>the observed one</a:t>
            </a:r>
            <a:r>
              <a:rPr lang="en-US" altLang="zh-CN" sz="3600" dirty="0" smtClean="0"/>
              <a:t>. </a:t>
            </a:r>
          </a:p>
        </p:txBody>
      </p:sp>
      <p:sp>
        <p:nvSpPr>
          <p:cNvPr id="72707"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C50A25C3-278D-44E4-B465-6B5DF707773C}"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35</a:t>
            </a:fld>
            <a:endParaRPr lang="en-US" altLang="zh-CN" sz="1400" smtClean="0">
              <a:latin typeface="Arial" panose="020B0604020202020204" pitchFamily="34" charset="0"/>
              <a:ea typeface="宋体" panose="02010600030101010101" pitchFamily="2" charset="-122"/>
            </a:endParaRPr>
          </a:p>
        </p:txBody>
      </p:sp>
      <p:sp>
        <p:nvSpPr>
          <p:cNvPr id="4" name="Rectangle 2"/>
          <p:cNvSpPr>
            <a:spLocks noGrp="1" noRot="1" noChangeArrowheads="1"/>
          </p:cNvSpPr>
          <p:nvPr>
            <p:ph type="title"/>
          </p:nvPr>
        </p:nvSpPr>
        <p:spPr>
          <a:xfrm>
            <a:off x="1593698" y="120422"/>
            <a:ext cx="6440793" cy="1829605"/>
          </a:xfrm>
        </p:spPr>
        <p:txBody>
          <a:bodyPr>
            <a:normAutofit/>
          </a:bodyPr>
          <a:lstStyle/>
          <a:p>
            <a:r>
              <a:rPr lang="en-US" altLang="zh-CN" sz="4800" dirty="0" smtClean="0">
                <a:ln>
                  <a:noFill/>
                </a:ln>
                <a:latin typeface="+mn-lt"/>
              </a:rPr>
              <a:t>P</a:t>
            </a:r>
            <a:r>
              <a:rPr lang="en-US" altLang="zh-CN" sz="4800" dirty="0" smtClean="0">
                <a:latin typeface="+mn-lt"/>
              </a:rPr>
              <a:t>recision</a:t>
            </a:r>
            <a:r>
              <a:rPr lang="en-US" altLang="zh-CN" sz="4800" dirty="0">
                <a:latin typeface="+mn-lt"/>
              </a:rPr>
              <a:t>: </a:t>
            </a:r>
            <a:r>
              <a:rPr lang="en-US" altLang="zh-CN" sz="4800" dirty="0" smtClean="0">
                <a:ln>
                  <a:noFill/>
                </a:ln>
                <a:latin typeface="+mn-lt"/>
              </a:rPr>
              <a:t>Comparison</a:t>
            </a: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Rot="1" noChangeArrowheads="1"/>
          </p:cNvSpPr>
          <p:nvPr>
            <p:ph idx="1"/>
          </p:nvPr>
        </p:nvSpPr>
        <p:spPr>
          <a:xfrm>
            <a:off x="152507" y="1783298"/>
            <a:ext cx="9000593" cy="4570179"/>
          </a:xfrm>
        </p:spPr>
        <p:txBody>
          <a:bodyPr>
            <a:normAutofit fontScale="92500" lnSpcReduction="10000"/>
          </a:bodyPr>
          <a:lstStyle/>
          <a:p>
            <a:pPr eaLnBrk="1" hangingPunct="1">
              <a:lnSpc>
                <a:spcPct val="90000"/>
              </a:lnSpc>
            </a:pPr>
            <a:r>
              <a:rPr lang="en-US" altLang="zh-CN" sz="3200" dirty="0" err="1" smtClean="0">
                <a:solidFill>
                  <a:schemeClr val="folHlink"/>
                </a:solidFill>
              </a:rPr>
              <a:t>Pr</a:t>
            </a:r>
            <a:r>
              <a:rPr lang="en-US" altLang="zh-CN" sz="3200" dirty="0" smtClean="0">
                <a:solidFill>
                  <a:schemeClr val="folHlink"/>
                </a:solidFill>
              </a:rPr>
              <a:t>:</a:t>
            </a:r>
            <a:r>
              <a:rPr lang="en-US" altLang="zh-CN" sz="3200" dirty="0" smtClean="0"/>
              <a:t> Dominant species in November, 2006 were </a:t>
            </a:r>
            <a:r>
              <a:rPr lang="en-US" altLang="zh-CN" sz="3200" dirty="0" smtClean="0">
                <a:solidFill>
                  <a:srgbClr val="CC0000"/>
                </a:solidFill>
              </a:rPr>
              <a:t>commercial species</a:t>
            </a:r>
            <a:r>
              <a:rPr lang="en-US" altLang="zh-CN" sz="3200" dirty="0" smtClean="0"/>
              <a:t> (</a:t>
            </a:r>
            <a:r>
              <a:rPr lang="en-US" altLang="zh-CN" sz="3200" i="1" dirty="0" err="1" smtClean="0"/>
              <a:t>Pseudosciaena</a:t>
            </a:r>
            <a:r>
              <a:rPr lang="en-US" altLang="zh-CN" sz="3200" i="1" dirty="0" smtClean="0"/>
              <a:t> </a:t>
            </a:r>
            <a:r>
              <a:rPr lang="en-US" altLang="zh-CN" sz="3200" i="1" dirty="0" err="1" smtClean="0"/>
              <a:t>polyactis</a:t>
            </a:r>
            <a:r>
              <a:rPr lang="en-US" altLang="zh-CN" sz="3200" dirty="0" smtClean="0"/>
              <a:t>, </a:t>
            </a:r>
            <a:r>
              <a:rPr lang="en-US" altLang="zh-CN" sz="3200" i="1" dirty="0" err="1" smtClean="0"/>
              <a:t>Trichiurus</a:t>
            </a:r>
            <a:r>
              <a:rPr lang="en-US" altLang="zh-CN" sz="3200" i="1" dirty="0" smtClean="0"/>
              <a:t> </a:t>
            </a:r>
            <a:r>
              <a:rPr lang="en-US" altLang="zh-CN" sz="3200" i="1" dirty="0" err="1" smtClean="0"/>
              <a:t>haumela</a:t>
            </a:r>
            <a:r>
              <a:rPr lang="en-US" altLang="zh-CN" sz="3200" dirty="0" smtClean="0"/>
              <a:t>), </a:t>
            </a:r>
            <a:r>
              <a:rPr lang="en-US" altLang="zh-CN" sz="3200" dirty="0" smtClean="0">
                <a:solidFill>
                  <a:srgbClr val="0070C0"/>
                </a:solidFill>
              </a:rPr>
              <a:t>while</a:t>
            </a:r>
            <a:r>
              <a:rPr lang="en-US" altLang="zh-CN" sz="3200" dirty="0" smtClean="0"/>
              <a:t> in February, 2007, were </a:t>
            </a:r>
            <a:r>
              <a:rPr lang="en-US" altLang="zh-CN" sz="3200" dirty="0" smtClean="0">
                <a:solidFill>
                  <a:srgbClr val="C00000"/>
                </a:solidFill>
              </a:rPr>
              <a:t>small sized species </a:t>
            </a:r>
            <a:r>
              <a:rPr lang="en-US" altLang="zh-CN" sz="3200" dirty="0" smtClean="0"/>
              <a:t>(</a:t>
            </a:r>
            <a:r>
              <a:rPr lang="en-US" altLang="zh-CN" sz="3200" i="1" dirty="0" err="1" smtClean="0"/>
              <a:t>Harpodon</a:t>
            </a:r>
            <a:r>
              <a:rPr lang="en-US" altLang="zh-CN" sz="3200" i="1" dirty="0" smtClean="0"/>
              <a:t> </a:t>
            </a:r>
            <a:r>
              <a:rPr lang="en-US" altLang="zh-CN" sz="3200" i="1" dirty="0" err="1" smtClean="0"/>
              <a:t>nehereus</a:t>
            </a:r>
            <a:r>
              <a:rPr lang="en-US" altLang="zh-CN" sz="3200" dirty="0" smtClean="0"/>
              <a:t>,</a:t>
            </a:r>
            <a:r>
              <a:rPr lang="en-US" altLang="zh-CN" sz="3200" i="1" dirty="0" smtClean="0"/>
              <a:t> </a:t>
            </a:r>
            <a:r>
              <a:rPr lang="en-US" altLang="zh-CN" sz="3200" i="1" dirty="0" err="1" smtClean="0"/>
              <a:t>Benthosema</a:t>
            </a:r>
            <a:r>
              <a:rPr lang="en-US" altLang="zh-CN" sz="3200" i="1" dirty="0" smtClean="0"/>
              <a:t> </a:t>
            </a:r>
            <a:r>
              <a:rPr lang="en-US" altLang="zh-CN" sz="3200" i="1" dirty="0" err="1" smtClean="0"/>
              <a:t>pterotum</a:t>
            </a:r>
            <a:r>
              <a:rPr lang="en-US" altLang="zh-CN" sz="3200" dirty="0" smtClean="0"/>
              <a:t>, </a:t>
            </a:r>
            <a:r>
              <a:rPr lang="en-US" altLang="zh-CN" sz="3200" dirty="0" err="1" smtClean="0"/>
              <a:t>etc</a:t>
            </a:r>
            <a:r>
              <a:rPr lang="en-US" altLang="zh-CN" sz="3200" dirty="0" smtClean="0"/>
              <a:t>).</a:t>
            </a:r>
          </a:p>
          <a:p>
            <a:pPr eaLnBrk="1" hangingPunct="1">
              <a:lnSpc>
                <a:spcPct val="90000"/>
              </a:lnSpc>
            </a:pPr>
            <a:r>
              <a:rPr lang="en-US" altLang="zh-CN" sz="3200" dirty="0" smtClean="0">
                <a:solidFill>
                  <a:schemeClr val="folHlink"/>
                </a:solidFill>
              </a:rPr>
              <a:t>Comment:</a:t>
            </a:r>
            <a:r>
              <a:rPr lang="en-US" altLang="zh-CN" sz="3200" dirty="0" smtClean="0"/>
              <a:t> </a:t>
            </a:r>
            <a:r>
              <a:rPr lang="zh-CN" altLang="en-US" sz="3200" dirty="0" smtClean="0"/>
              <a:t>逻辑范畴错误！</a:t>
            </a:r>
            <a:r>
              <a:rPr lang="en-US" altLang="zh-CN" sz="3200" dirty="0" smtClean="0">
                <a:solidFill>
                  <a:srgbClr val="0070C0"/>
                </a:solidFill>
              </a:rPr>
              <a:t>Commercial species</a:t>
            </a:r>
            <a:r>
              <a:rPr lang="zh-CN" altLang="en-US" sz="3200" dirty="0" smtClean="0"/>
              <a:t>和</a:t>
            </a:r>
            <a:r>
              <a:rPr lang="en-US" altLang="zh-CN" sz="3200" dirty="0" smtClean="0">
                <a:solidFill>
                  <a:srgbClr val="0070C0"/>
                </a:solidFill>
              </a:rPr>
              <a:t>Small sized species</a:t>
            </a:r>
            <a:r>
              <a:rPr lang="zh-CN" altLang="en-US" sz="3200" dirty="0" smtClean="0"/>
              <a:t>逻辑上有交合，不能进行比较！</a:t>
            </a:r>
            <a:r>
              <a:rPr lang="en-US" altLang="zh-CN" sz="3200" dirty="0" smtClean="0">
                <a:solidFill>
                  <a:srgbClr val="0070C0"/>
                </a:solidFill>
              </a:rPr>
              <a:t> Commercial species</a:t>
            </a:r>
            <a:r>
              <a:rPr lang="zh-CN" altLang="en-US" sz="3200" dirty="0" smtClean="0"/>
              <a:t>应该和</a:t>
            </a:r>
            <a:r>
              <a:rPr lang="en-US" altLang="zh-CN" sz="3200" dirty="0" smtClean="0">
                <a:solidFill>
                  <a:srgbClr val="0070C0"/>
                </a:solidFill>
              </a:rPr>
              <a:t>Non-commercial species</a:t>
            </a:r>
            <a:r>
              <a:rPr lang="zh-CN" altLang="en-US" sz="3200" dirty="0" smtClean="0"/>
              <a:t>组成一个完整的逻辑范畴，</a:t>
            </a:r>
            <a:r>
              <a:rPr lang="zh-CN" altLang="en-US" sz="3200" dirty="0" smtClean="0">
                <a:solidFill>
                  <a:srgbClr val="0070C0"/>
                </a:solidFill>
              </a:rPr>
              <a:t>而</a:t>
            </a:r>
            <a:r>
              <a:rPr lang="en-US" altLang="zh-CN" sz="3200" dirty="0" smtClean="0">
                <a:solidFill>
                  <a:srgbClr val="0070C0"/>
                </a:solidFill>
              </a:rPr>
              <a:t>Small sized species</a:t>
            </a:r>
            <a:r>
              <a:rPr lang="zh-CN" altLang="en-US" sz="3200" dirty="0" smtClean="0"/>
              <a:t>只能和</a:t>
            </a:r>
            <a:r>
              <a:rPr lang="en-US" altLang="zh-CN" sz="3200" dirty="0" smtClean="0">
                <a:solidFill>
                  <a:srgbClr val="0070C0"/>
                </a:solidFill>
              </a:rPr>
              <a:t>Large sized species</a:t>
            </a:r>
            <a:r>
              <a:rPr lang="zh-CN" altLang="en-US" sz="3200" dirty="0" smtClean="0"/>
              <a:t>组成一个完整的逻辑范畴。</a:t>
            </a:r>
          </a:p>
          <a:p>
            <a:pPr eaLnBrk="1" hangingPunct="1">
              <a:lnSpc>
                <a:spcPct val="90000"/>
              </a:lnSpc>
            </a:pPr>
            <a:r>
              <a:rPr lang="en-US" altLang="zh-CN" sz="3200" dirty="0" smtClean="0">
                <a:solidFill>
                  <a:schemeClr val="folHlink"/>
                </a:solidFill>
              </a:rPr>
              <a:t>Re:</a:t>
            </a:r>
            <a:r>
              <a:rPr lang="en-US" altLang="zh-CN" sz="3200" dirty="0" smtClean="0"/>
              <a:t> </a:t>
            </a:r>
            <a:r>
              <a:rPr lang="zh-CN" altLang="en-US" sz="3200" dirty="0" smtClean="0"/>
              <a:t>此要根据实际情况来修改。</a:t>
            </a:r>
            <a:endParaRPr lang="en-US" altLang="zh-CN" sz="3200" dirty="0" smtClean="0"/>
          </a:p>
        </p:txBody>
      </p:sp>
      <p:sp>
        <p:nvSpPr>
          <p:cNvPr id="73731"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966B8C8F-111F-416A-BB35-D45928CADCA6}"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36</a:t>
            </a:fld>
            <a:endParaRPr lang="en-US" altLang="zh-CN" sz="1400" smtClean="0">
              <a:latin typeface="Arial" panose="020B0604020202020204" pitchFamily="34" charset="0"/>
              <a:ea typeface="宋体" panose="02010600030101010101" pitchFamily="2" charset="-122"/>
            </a:endParaRPr>
          </a:p>
        </p:txBody>
      </p:sp>
      <p:sp>
        <p:nvSpPr>
          <p:cNvPr id="4" name="Rectangle 2"/>
          <p:cNvSpPr>
            <a:spLocks noGrp="1" noRot="1" noChangeArrowheads="1"/>
          </p:cNvSpPr>
          <p:nvPr>
            <p:ph type="title"/>
          </p:nvPr>
        </p:nvSpPr>
        <p:spPr>
          <a:xfrm>
            <a:off x="962025" y="44624"/>
            <a:ext cx="7704138" cy="1981200"/>
          </a:xfrm>
        </p:spPr>
        <p:txBody>
          <a:bodyPr>
            <a:normAutofit/>
          </a:bodyPr>
          <a:lstStyle/>
          <a:p>
            <a:r>
              <a:rPr lang="en-US" altLang="zh-CN" dirty="0">
                <a:latin typeface="+mn-lt"/>
              </a:rPr>
              <a:t>Precision: </a:t>
            </a:r>
            <a:r>
              <a:rPr lang="en-US" altLang="zh-CN" dirty="0" smtClean="0">
                <a:latin typeface="+mn-lt"/>
              </a:rPr>
              <a:t> </a:t>
            </a:r>
            <a:r>
              <a:rPr lang="en-US" altLang="zh-CN" dirty="0" smtClean="0">
                <a:ln>
                  <a:noFill/>
                </a:ln>
                <a:latin typeface="+mn-lt"/>
              </a:rPr>
              <a:t>Comparison</a:t>
            </a: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rrowheads="1"/>
          </p:cNvSpPr>
          <p:nvPr>
            <p:ph idx="1"/>
          </p:nvPr>
        </p:nvSpPr>
        <p:spPr>
          <a:xfrm>
            <a:off x="295071" y="1988840"/>
            <a:ext cx="8710129" cy="4931419"/>
          </a:xfrm>
        </p:spPr>
        <p:txBody>
          <a:bodyPr>
            <a:normAutofit/>
          </a:bodyPr>
          <a:lstStyle/>
          <a:p>
            <a:pPr algn="just" eaLnBrk="1" hangingPunct="1">
              <a:lnSpc>
                <a:spcPct val="90000"/>
              </a:lnSpc>
            </a:pPr>
            <a:r>
              <a:rPr lang="en-US" altLang="zh-CN" dirty="0" err="1" smtClean="0">
                <a:solidFill>
                  <a:schemeClr val="folHlink"/>
                </a:solidFill>
              </a:rPr>
              <a:t>Pr</a:t>
            </a:r>
            <a:r>
              <a:rPr lang="en-US" altLang="zh-CN" dirty="0" smtClean="0">
                <a:solidFill>
                  <a:schemeClr val="folHlink"/>
                </a:solidFill>
              </a:rPr>
              <a:t>:</a:t>
            </a:r>
            <a:r>
              <a:rPr lang="en-US" altLang="zh-CN" dirty="0" smtClean="0"/>
              <a:t> It is unclear whether the difference between (</a:t>
            </a:r>
            <a:r>
              <a:rPr lang="en-US" altLang="zh-CN" i="1" dirty="0" smtClean="0"/>
              <a:t>in</a:t>
            </a:r>
            <a:r>
              <a:rPr lang="en-US" altLang="zh-CN" dirty="0" smtClean="0"/>
              <a:t>) </a:t>
            </a:r>
            <a:r>
              <a:rPr lang="en-US" altLang="zh-CN" dirty="0" smtClean="0">
                <a:solidFill>
                  <a:srgbClr val="CC0000"/>
                </a:solidFill>
              </a:rPr>
              <a:t>the </a:t>
            </a:r>
            <a:r>
              <a:rPr lang="en-US" altLang="zh-CN" dirty="0" smtClean="0"/>
              <a:t>(?)  </a:t>
            </a:r>
            <a:r>
              <a:rPr lang="en-US" altLang="zh-CN" dirty="0" smtClean="0">
                <a:solidFill>
                  <a:srgbClr val="CC0000"/>
                </a:solidFill>
              </a:rPr>
              <a:t>distribution mode</a:t>
            </a:r>
            <a:r>
              <a:rPr lang="en-US" altLang="zh-CN" dirty="0" smtClean="0"/>
              <a:t> of the </a:t>
            </a:r>
            <a:r>
              <a:rPr lang="en-US" altLang="zh-CN" dirty="0" err="1" smtClean="0"/>
              <a:t>immunoreactivity</a:t>
            </a:r>
            <a:r>
              <a:rPr lang="en-US" altLang="zh-CN" dirty="0" smtClean="0"/>
              <a:t> in the nervous system of </a:t>
            </a:r>
            <a:r>
              <a:rPr lang="en-US" altLang="zh-CN" i="1" dirty="0" err="1" smtClean="0"/>
              <a:t>Metapenaeus</a:t>
            </a:r>
            <a:r>
              <a:rPr lang="en-US" altLang="zh-CN" i="1" dirty="0" smtClean="0"/>
              <a:t> </a:t>
            </a:r>
            <a:r>
              <a:rPr lang="en-US" altLang="zh-CN" i="1" dirty="0" err="1" smtClean="0"/>
              <a:t>ensis</a:t>
            </a:r>
            <a:r>
              <a:rPr lang="en-US" altLang="zh-CN" i="1" dirty="0" smtClean="0"/>
              <a:t> </a:t>
            </a:r>
            <a:r>
              <a:rPr lang="en-US" altLang="zh-CN" dirty="0" smtClean="0"/>
              <a:t>and </a:t>
            </a:r>
            <a:r>
              <a:rPr lang="en-US" altLang="zh-CN" dirty="0" smtClean="0">
                <a:solidFill>
                  <a:srgbClr val="05890B"/>
                </a:solidFill>
              </a:rPr>
              <a:t>above-mentioned crustaceans</a:t>
            </a:r>
            <a:r>
              <a:rPr lang="en-US" altLang="zh-CN" dirty="0" smtClean="0"/>
              <a:t> is caused by the species difference.</a:t>
            </a:r>
          </a:p>
          <a:p>
            <a:pPr algn="just" eaLnBrk="1" hangingPunct="1">
              <a:lnSpc>
                <a:spcPct val="90000"/>
              </a:lnSpc>
            </a:pPr>
            <a:r>
              <a:rPr lang="en-US" altLang="zh-CN" dirty="0" smtClean="0">
                <a:solidFill>
                  <a:schemeClr val="folHlink"/>
                </a:solidFill>
              </a:rPr>
              <a:t>Comment:</a:t>
            </a:r>
            <a:r>
              <a:rPr lang="en-US" altLang="zh-CN" dirty="0" smtClean="0"/>
              <a:t> the two items of “</a:t>
            </a:r>
            <a:r>
              <a:rPr lang="en-US" altLang="zh-CN" dirty="0" smtClean="0">
                <a:solidFill>
                  <a:srgbClr val="00B0F0"/>
                </a:solidFill>
              </a:rPr>
              <a:t>between</a:t>
            </a:r>
            <a:r>
              <a:rPr lang="en-US" altLang="zh-CN" dirty="0" smtClean="0"/>
              <a:t>” do not match in logic, and missing “</a:t>
            </a:r>
            <a:r>
              <a:rPr lang="en-US" altLang="zh-CN" dirty="0" smtClean="0">
                <a:solidFill>
                  <a:srgbClr val="00B0F0"/>
                </a:solidFill>
              </a:rPr>
              <a:t>or</a:t>
            </a:r>
            <a:r>
              <a:rPr lang="en-US" altLang="zh-CN" dirty="0" smtClean="0"/>
              <a:t>” item to “</a:t>
            </a:r>
            <a:r>
              <a:rPr lang="en-US" altLang="zh-CN" dirty="0" smtClean="0">
                <a:solidFill>
                  <a:srgbClr val="00B0F0"/>
                </a:solidFill>
              </a:rPr>
              <a:t>whether</a:t>
            </a:r>
            <a:r>
              <a:rPr lang="en-US" altLang="zh-CN" dirty="0" smtClean="0"/>
              <a:t>”.</a:t>
            </a:r>
          </a:p>
          <a:p>
            <a:pPr algn="just" eaLnBrk="1" hangingPunct="1">
              <a:lnSpc>
                <a:spcPct val="90000"/>
              </a:lnSpc>
            </a:pPr>
            <a:r>
              <a:rPr lang="en-US" altLang="zh-CN" dirty="0" smtClean="0"/>
              <a:t>To be continued…</a:t>
            </a:r>
          </a:p>
        </p:txBody>
      </p:sp>
      <p:sp>
        <p:nvSpPr>
          <p:cNvPr id="76803"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24B5865C-03F4-4E17-A165-70B1C8B34B93}"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37</a:t>
            </a:fld>
            <a:endParaRPr lang="en-US" altLang="zh-CN" sz="1400" smtClean="0">
              <a:latin typeface="Arial" panose="020B0604020202020204" pitchFamily="34" charset="0"/>
              <a:ea typeface="宋体" panose="02010600030101010101" pitchFamily="2" charset="-122"/>
            </a:endParaRPr>
          </a:p>
        </p:txBody>
      </p:sp>
      <p:sp>
        <p:nvSpPr>
          <p:cNvPr id="4" name="Rectangle 2"/>
          <p:cNvSpPr>
            <a:spLocks noGrp="1" noRot="1" noChangeArrowheads="1"/>
          </p:cNvSpPr>
          <p:nvPr>
            <p:ph type="title"/>
          </p:nvPr>
        </p:nvSpPr>
        <p:spPr>
          <a:xfrm>
            <a:off x="962025" y="404813"/>
            <a:ext cx="7704138" cy="1584027"/>
          </a:xfrm>
        </p:spPr>
        <p:txBody>
          <a:bodyPr>
            <a:normAutofit/>
          </a:bodyPr>
          <a:lstStyle/>
          <a:p>
            <a:r>
              <a:rPr lang="en-US" altLang="zh-CN" sz="4800" dirty="0">
                <a:latin typeface="+mn-lt"/>
              </a:rPr>
              <a:t>Precision: </a:t>
            </a:r>
            <a:r>
              <a:rPr lang="en-US" altLang="zh-CN" sz="4800" dirty="0" smtClean="0">
                <a:ln>
                  <a:noFill/>
                </a:ln>
                <a:latin typeface="+mn-lt"/>
              </a:rPr>
              <a:t> Comparison</a:t>
            </a: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idx="1"/>
          </p:nvPr>
        </p:nvSpPr>
        <p:spPr>
          <a:xfrm>
            <a:off x="179512" y="1988840"/>
            <a:ext cx="8712968" cy="4257973"/>
          </a:xfrm>
        </p:spPr>
        <p:txBody>
          <a:bodyPr rtlCol="0">
            <a:normAutofit fontScale="92500"/>
          </a:bodyPr>
          <a:lstStyle/>
          <a:p>
            <a:pPr algn="just">
              <a:buClr>
                <a:schemeClr val="accent1">
                  <a:lumMod val="75000"/>
                </a:schemeClr>
              </a:buClr>
              <a:defRPr/>
            </a:pPr>
            <a:r>
              <a:rPr lang="en-US" altLang="zh-CN" sz="3600" dirty="0" smtClean="0">
                <a:solidFill>
                  <a:schemeClr val="folHlink"/>
                </a:solidFill>
              </a:rPr>
              <a:t>Re:</a:t>
            </a:r>
            <a:r>
              <a:rPr lang="en-US" altLang="zh-CN" sz="3600" dirty="0" smtClean="0"/>
              <a:t> It is unclear </a:t>
            </a:r>
            <a:r>
              <a:rPr lang="en-US" altLang="zh-CN" sz="3600" dirty="0" smtClean="0">
                <a:solidFill>
                  <a:srgbClr val="0070C0"/>
                </a:solidFill>
              </a:rPr>
              <a:t>whether or not</a:t>
            </a:r>
            <a:r>
              <a:rPr lang="en-US" altLang="zh-CN" sz="3600" dirty="0" smtClean="0"/>
              <a:t> the difference in the </a:t>
            </a:r>
            <a:r>
              <a:rPr lang="en-US" altLang="zh-CN" sz="3600" dirty="0" err="1" smtClean="0"/>
              <a:t>immunoreactivity</a:t>
            </a:r>
            <a:r>
              <a:rPr lang="en-US" altLang="zh-CN" sz="3600" dirty="0" smtClean="0"/>
              <a:t> of nervous system between</a:t>
            </a:r>
            <a:r>
              <a:rPr lang="en-US" altLang="zh-CN" sz="3600" i="1" dirty="0" smtClean="0"/>
              <a:t> </a:t>
            </a:r>
            <a:r>
              <a:rPr lang="en-US" altLang="zh-CN" sz="3600" i="1" dirty="0" err="1" smtClean="0">
                <a:solidFill>
                  <a:srgbClr val="CC0000"/>
                </a:solidFill>
              </a:rPr>
              <a:t>Metapenaeus</a:t>
            </a:r>
            <a:r>
              <a:rPr lang="en-US" altLang="zh-CN" sz="3600" i="1" dirty="0" smtClean="0">
                <a:solidFill>
                  <a:srgbClr val="CC0000"/>
                </a:solidFill>
              </a:rPr>
              <a:t> </a:t>
            </a:r>
            <a:r>
              <a:rPr lang="en-US" altLang="zh-CN" sz="3600" i="1" dirty="0" err="1" smtClean="0">
                <a:solidFill>
                  <a:srgbClr val="CC0000"/>
                </a:solidFill>
              </a:rPr>
              <a:t>ensis</a:t>
            </a:r>
            <a:r>
              <a:rPr lang="en-US" altLang="zh-CN" sz="3600" i="1" dirty="0" smtClean="0"/>
              <a:t> </a:t>
            </a:r>
            <a:r>
              <a:rPr lang="en-US" altLang="zh-CN" sz="3600" dirty="0" smtClean="0"/>
              <a:t>and </a:t>
            </a:r>
            <a:r>
              <a:rPr lang="en-US" altLang="zh-CN" sz="3600" dirty="0" smtClean="0">
                <a:solidFill>
                  <a:srgbClr val="05890B"/>
                </a:solidFill>
              </a:rPr>
              <a:t>other above-mentioned crustaceans</a:t>
            </a:r>
            <a:r>
              <a:rPr lang="en-US" altLang="zh-CN" sz="3600" dirty="0" smtClean="0"/>
              <a:t> is caused by inter-species difference. </a:t>
            </a:r>
          </a:p>
          <a:p>
            <a:pPr algn="just">
              <a:buClr>
                <a:schemeClr val="accent1">
                  <a:lumMod val="75000"/>
                </a:schemeClr>
              </a:buClr>
              <a:defRPr/>
            </a:pPr>
            <a:r>
              <a:rPr lang="zh-CN" altLang="en-US" sz="3600" dirty="0" smtClean="0"/>
              <a:t>译：目前还不清楚在免疫反应方面，刀额新对虾和上述其它甲壳类表现出来的差异是否由种间差异所致。</a:t>
            </a:r>
          </a:p>
        </p:txBody>
      </p:sp>
      <p:sp>
        <p:nvSpPr>
          <p:cNvPr id="77827"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9956923C-9912-43F9-B4FA-4D2CEE34C2CE}"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38</a:t>
            </a:fld>
            <a:endParaRPr lang="en-US" altLang="zh-CN" sz="1400" smtClean="0">
              <a:latin typeface="Arial" panose="020B0604020202020204" pitchFamily="34" charset="0"/>
              <a:ea typeface="宋体" panose="02010600030101010101" pitchFamily="2" charset="-122"/>
            </a:endParaRPr>
          </a:p>
        </p:txBody>
      </p:sp>
      <p:sp>
        <p:nvSpPr>
          <p:cNvPr id="4" name="Rectangle 2"/>
          <p:cNvSpPr>
            <a:spLocks noGrp="1" noRot="1" noChangeArrowheads="1"/>
          </p:cNvSpPr>
          <p:nvPr>
            <p:ph type="title"/>
          </p:nvPr>
        </p:nvSpPr>
        <p:spPr>
          <a:xfrm>
            <a:off x="962025" y="116632"/>
            <a:ext cx="7704138" cy="1981200"/>
          </a:xfrm>
        </p:spPr>
        <p:txBody>
          <a:bodyPr>
            <a:normAutofit/>
          </a:bodyPr>
          <a:lstStyle/>
          <a:p>
            <a:r>
              <a:rPr lang="en-US" altLang="zh-CN" sz="4800" dirty="0">
                <a:latin typeface="+mn-lt"/>
              </a:rPr>
              <a:t>Precision: </a:t>
            </a:r>
            <a:r>
              <a:rPr lang="en-US" altLang="zh-CN" sz="4800" dirty="0" smtClean="0">
                <a:ln>
                  <a:noFill/>
                </a:ln>
                <a:latin typeface="+mn-lt"/>
              </a:rPr>
              <a:t>Comparison</a:t>
            </a: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5"/>
          <p:cNvSpPr>
            <a:spLocks noGrp="1" noRot="1" noChangeArrowheads="1"/>
          </p:cNvSpPr>
          <p:nvPr>
            <p:ph idx="1"/>
          </p:nvPr>
        </p:nvSpPr>
        <p:spPr>
          <a:xfrm>
            <a:off x="467544" y="1844824"/>
            <a:ext cx="8857431" cy="4367510"/>
          </a:xfrm>
        </p:spPr>
        <p:txBody>
          <a:bodyPr rtlCol="0">
            <a:noAutofit/>
          </a:bodyPr>
          <a:lstStyle/>
          <a:p>
            <a:pPr>
              <a:lnSpc>
                <a:spcPct val="90000"/>
              </a:lnSpc>
              <a:buClr>
                <a:schemeClr val="accent1">
                  <a:lumMod val="75000"/>
                </a:schemeClr>
              </a:buClr>
              <a:defRPr/>
            </a:pPr>
            <a:r>
              <a:rPr lang="en-US" altLang="zh-CN" dirty="0" err="1" smtClean="0">
                <a:solidFill>
                  <a:schemeClr val="accent1">
                    <a:lumMod val="60000"/>
                    <a:lumOff val="40000"/>
                  </a:schemeClr>
                </a:solidFill>
              </a:rPr>
              <a:t>Pr</a:t>
            </a:r>
            <a:r>
              <a:rPr lang="en-US" altLang="zh-CN" dirty="0" smtClean="0">
                <a:solidFill>
                  <a:schemeClr val="accent1">
                    <a:lumMod val="60000"/>
                    <a:lumOff val="40000"/>
                  </a:schemeClr>
                </a:solidFill>
              </a:rPr>
              <a:t>: </a:t>
            </a:r>
            <a:r>
              <a:rPr lang="en-US" altLang="zh-CN" dirty="0" err="1" smtClean="0"/>
              <a:t>Ridgetail</a:t>
            </a:r>
            <a:r>
              <a:rPr lang="en-US" altLang="zh-CN" dirty="0" smtClean="0"/>
              <a:t> white prawn (</a:t>
            </a:r>
            <a:r>
              <a:rPr lang="en-US" altLang="zh-CN" i="1" dirty="0" err="1" smtClean="0"/>
              <a:t>Exopalaemon</a:t>
            </a:r>
            <a:r>
              <a:rPr lang="en-US" altLang="zh-CN" i="1" dirty="0" smtClean="0"/>
              <a:t> </a:t>
            </a:r>
            <a:r>
              <a:rPr lang="en-US" altLang="zh-CN" i="1" dirty="0" err="1" smtClean="0"/>
              <a:t>carinicauda</a:t>
            </a:r>
            <a:r>
              <a:rPr lang="en-US" altLang="zh-CN" dirty="0" smtClean="0"/>
              <a:t>) is one of the major aquaculture activity and has economic importance in China.</a:t>
            </a:r>
          </a:p>
          <a:p>
            <a:pPr>
              <a:lnSpc>
                <a:spcPct val="90000"/>
              </a:lnSpc>
              <a:buClr>
                <a:schemeClr val="accent1">
                  <a:lumMod val="75000"/>
                </a:schemeClr>
              </a:buClr>
              <a:defRPr/>
            </a:pPr>
            <a:r>
              <a:rPr lang="en-US" altLang="zh-CN" dirty="0">
                <a:solidFill>
                  <a:schemeClr val="accent1">
                    <a:lumMod val="60000"/>
                    <a:lumOff val="40000"/>
                  </a:schemeClr>
                </a:solidFill>
              </a:rPr>
              <a:t>Comment: </a:t>
            </a:r>
            <a:r>
              <a:rPr lang="en-US" altLang="zh-CN" dirty="0" smtClean="0">
                <a:solidFill>
                  <a:srgbClr val="FF0000"/>
                </a:solidFill>
              </a:rPr>
              <a:t>white prawn </a:t>
            </a:r>
            <a:r>
              <a:rPr lang="en-US" altLang="zh-CN" dirty="0" smtClean="0"/>
              <a:t>… </a:t>
            </a:r>
            <a:r>
              <a:rPr lang="en-US" altLang="zh-CN" dirty="0" smtClean="0">
                <a:solidFill>
                  <a:srgbClr val="FF0000"/>
                </a:solidFill>
              </a:rPr>
              <a:t>is</a:t>
            </a:r>
            <a:r>
              <a:rPr lang="en-US" altLang="zh-CN" dirty="0" smtClean="0"/>
              <a:t> … </a:t>
            </a:r>
            <a:r>
              <a:rPr lang="en-US" altLang="zh-CN" dirty="0" smtClean="0">
                <a:solidFill>
                  <a:srgbClr val="FF0000"/>
                </a:solidFill>
              </a:rPr>
              <a:t>aquaculture activity</a:t>
            </a:r>
            <a:r>
              <a:rPr lang="en-US" altLang="zh-CN" dirty="0" smtClean="0"/>
              <a:t>?</a:t>
            </a:r>
            <a:r>
              <a:rPr lang="zh-CN" altLang="en-US" dirty="0" smtClean="0"/>
              <a:t>主语和谓语逻辑上不一致</a:t>
            </a:r>
            <a:r>
              <a:rPr lang="en-US" altLang="zh-CN" dirty="0" smtClean="0"/>
              <a:t>!</a:t>
            </a:r>
            <a:endParaRPr lang="zh-CN" altLang="en-US" dirty="0" smtClean="0"/>
          </a:p>
          <a:p>
            <a:pPr>
              <a:lnSpc>
                <a:spcPct val="90000"/>
              </a:lnSpc>
              <a:buClr>
                <a:schemeClr val="accent1">
                  <a:lumMod val="75000"/>
                </a:schemeClr>
              </a:buClr>
              <a:defRPr/>
            </a:pPr>
            <a:r>
              <a:rPr lang="en-US" altLang="zh-CN" dirty="0">
                <a:solidFill>
                  <a:schemeClr val="accent1">
                    <a:lumMod val="60000"/>
                    <a:lumOff val="40000"/>
                  </a:schemeClr>
                </a:solidFill>
              </a:rPr>
              <a:t>Re: </a:t>
            </a:r>
            <a:r>
              <a:rPr lang="en-US" altLang="zh-CN" dirty="0" err="1" smtClean="0"/>
              <a:t>Ridgetail</a:t>
            </a:r>
            <a:r>
              <a:rPr lang="en-US" altLang="zh-CN" dirty="0" smtClean="0"/>
              <a:t> white prawn (</a:t>
            </a:r>
            <a:r>
              <a:rPr lang="en-US" altLang="zh-CN" i="1" dirty="0" err="1" smtClean="0"/>
              <a:t>Exopalaemon</a:t>
            </a:r>
            <a:r>
              <a:rPr lang="en-US" altLang="zh-CN" i="1" dirty="0" smtClean="0"/>
              <a:t> </a:t>
            </a:r>
            <a:r>
              <a:rPr lang="en-US" altLang="zh-CN" i="1" dirty="0" err="1" smtClean="0"/>
              <a:t>carinicauda</a:t>
            </a:r>
            <a:r>
              <a:rPr lang="en-US" altLang="zh-CN" dirty="0" smtClean="0"/>
              <a:t>) is one of the major species in aquaculture of China with great economic value.</a:t>
            </a:r>
          </a:p>
        </p:txBody>
      </p:sp>
      <p:sp>
        <p:nvSpPr>
          <p:cNvPr id="79875"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5C09C1F0-066E-4438-A29D-832AD5BEF9DE}"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39</a:t>
            </a:fld>
            <a:endParaRPr lang="en-US" altLang="zh-CN" sz="1400" smtClean="0">
              <a:latin typeface="Arial" panose="020B0604020202020204" pitchFamily="34" charset="0"/>
              <a:ea typeface="宋体" panose="02010600030101010101" pitchFamily="2" charset="-122"/>
            </a:endParaRPr>
          </a:p>
        </p:txBody>
      </p:sp>
      <p:sp>
        <p:nvSpPr>
          <p:cNvPr id="4" name="Rectangle 2"/>
          <p:cNvSpPr>
            <a:spLocks noGrp="1" noRot="1" noChangeArrowheads="1"/>
          </p:cNvSpPr>
          <p:nvPr>
            <p:ph type="title"/>
          </p:nvPr>
        </p:nvSpPr>
        <p:spPr>
          <a:xfrm>
            <a:off x="962025" y="116632"/>
            <a:ext cx="7704138" cy="1981200"/>
          </a:xfrm>
        </p:spPr>
        <p:txBody>
          <a:bodyPr>
            <a:normAutofit/>
          </a:bodyPr>
          <a:lstStyle/>
          <a:p>
            <a:r>
              <a:rPr lang="en-US" altLang="zh-CN" dirty="0">
                <a:latin typeface="+mn-lt"/>
              </a:rPr>
              <a:t>Precision: </a:t>
            </a:r>
            <a:r>
              <a:rPr lang="en-US" altLang="zh-CN" dirty="0" smtClean="0">
                <a:ln>
                  <a:noFill/>
                </a:ln>
                <a:latin typeface="+mn-lt"/>
              </a:rPr>
              <a:t>Subject </a:t>
            </a:r>
            <a:r>
              <a:rPr lang="en-US" altLang="zh-CN" dirty="0">
                <a:latin typeface="+mn-lt"/>
              </a:rPr>
              <a:t>i</a:t>
            </a:r>
            <a:r>
              <a:rPr lang="en-US" altLang="zh-CN" dirty="0" smtClean="0">
                <a:ln>
                  <a:noFill/>
                </a:ln>
                <a:latin typeface="+mn-lt"/>
              </a:rPr>
              <a:t>nconsistency</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a:xfrm>
            <a:off x="457200" y="629816"/>
            <a:ext cx="8229600" cy="1143000"/>
          </a:xfrm>
        </p:spPr>
        <p:txBody>
          <a:bodyPr>
            <a:normAutofit fontScale="90000"/>
          </a:bodyPr>
          <a:lstStyle/>
          <a:p>
            <a:r>
              <a:rPr lang="en-US" altLang="zh-CN" dirty="0">
                <a:latin typeface="Cambria Math" pitchFamily="18" charset="0"/>
                <a:ea typeface="Cambria Math" pitchFamily="18" charset="0"/>
              </a:rPr>
              <a:t>Journal of Oceanology and Limnology (JCR)</a:t>
            </a:r>
            <a:endParaRPr lang="en-US" altLang="zh-CN" dirty="0" smtClean="0">
              <a:ln>
                <a:noFill/>
              </a:ln>
              <a:latin typeface="Cambria Math" pitchFamily="18" charset="0"/>
              <a:ea typeface="Cambria Math" pitchFamily="18" charset="0"/>
            </a:endParaRPr>
          </a:p>
        </p:txBody>
      </p:sp>
      <p:sp>
        <p:nvSpPr>
          <p:cNvPr id="5125" name="Rectangle 3"/>
          <p:cNvSpPr>
            <a:spLocks noGrp="1" noRot="1" noChangeArrowheads="1"/>
          </p:cNvSpPr>
          <p:nvPr>
            <p:ph idx="1"/>
          </p:nvPr>
        </p:nvSpPr>
        <p:spPr>
          <a:xfrm>
            <a:off x="982663" y="2617788"/>
            <a:ext cx="7704137" cy="3332162"/>
          </a:xfrm>
        </p:spPr>
        <p:txBody>
          <a:bodyPr rtlCol="0">
            <a:noAutofit/>
          </a:bodyPr>
          <a:lstStyle/>
          <a:p>
            <a:pPr>
              <a:lnSpc>
                <a:spcPct val="150000"/>
              </a:lnSpc>
              <a:buClr>
                <a:schemeClr val="accent1">
                  <a:lumMod val="75000"/>
                </a:schemeClr>
              </a:buClr>
              <a:defRPr/>
            </a:pPr>
            <a:r>
              <a:rPr lang="en-US" altLang="zh-CN" sz="2800" dirty="0"/>
              <a:t>JCR</a:t>
            </a:r>
            <a:r>
              <a:rPr lang="zh-CN" altLang="en-US" sz="2800" dirty="0"/>
              <a:t>即</a:t>
            </a:r>
            <a:r>
              <a:rPr lang="en-US" altLang="zh-CN" sz="2800" dirty="0"/>
              <a:t>《</a:t>
            </a:r>
            <a:r>
              <a:rPr lang="zh-CN" altLang="en-US" sz="2800" dirty="0"/>
              <a:t>海洋湖沼</a:t>
            </a:r>
            <a:r>
              <a:rPr lang="zh-CN" altLang="en-US" sz="2800" dirty="0" smtClean="0"/>
              <a:t>学报</a:t>
            </a:r>
            <a:r>
              <a:rPr lang="en-US" altLang="zh-CN" sz="2800" dirty="0"/>
              <a:t>(</a:t>
            </a:r>
            <a:r>
              <a:rPr lang="zh-CN" altLang="en-US" sz="2800" dirty="0"/>
              <a:t>英文</a:t>
            </a:r>
            <a:r>
              <a:rPr lang="en-US" altLang="zh-CN" sz="2800" dirty="0"/>
              <a:t>)》</a:t>
            </a:r>
            <a:r>
              <a:rPr lang="zh-CN" altLang="en-US" sz="2800" dirty="0" smtClean="0"/>
              <a:t>是</a:t>
            </a:r>
            <a:r>
              <a:rPr lang="zh-CN" altLang="en-US" sz="2800" dirty="0"/>
              <a:t>中国科协主管、中国海洋湖沼学会和中科院海洋研究所主办的国家一级学术刊物。</a:t>
            </a:r>
          </a:p>
          <a:p>
            <a:pPr>
              <a:lnSpc>
                <a:spcPct val="150000"/>
              </a:lnSpc>
              <a:buClr>
                <a:schemeClr val="accent1">
                  <a:lumMod val="75000"/>
                </a:schemeClr>
              </a:buClr>
              <a:defRPr/>
            </a:pPr>
            <a:r>
              <a:rPr lang="en-US" altLang="zh-CN" sz="2800" dirty="0"/>
              <a:t>1982</a:t>
            </a:r>
            <a:r>
              <a:rPr lang="zh-CN" altLang="en-US" sz="2800" dirty="0"/>
              <a:t>年创刊，</a:t>
            </a:r>
            <a:r>
              <a:rPr lang="en-US" altLang="zh-CN" sz="2800" dirty="0"/>
              <a:t>2008</a:t>
            </a:r>
            <a:r>
              <a:rPr lang="zh-CN" altLang="en-US" sz="2800" dirty="0"/>
              <a:t>年被</a:t>
            </a:r>
            <a:r>
              <a:rPr lang="en-US" altLang="zh-CN" sz="2800" dirty="0" smtClean="0"/>
              <a:t>SCI</a:t>
            </a:r>
            <a:r>
              <a:rPr lang="zh-CN" altLang="en-US" sz="2800" dirty="0" smtClean="0"/>
              <a:t>收录</a:t>
            </a:r>
            <a:r>
              <a:rPr lang="zh-CN" altLang="en-US" sz="2800" dirty="0"/>
              <a:t>，</a:t>
            </a:r>
            <a:r>
              <a:rPr lang="en-US" altLang="zh-CN" sz="2800" dirty="0"/>
              <a:t>Springer</a:t>
            </a:r>
            <a:r>
              <a:rPr lang="zh-CN" altLang="en-US" sz="2800" dirty="0"/>
              <a:t>和科学出版社合作出版。</a:t>
            </a:r>
          </a:p>
          <a:p>
            <a:pPr>
              <a:lnSpc>
                <a:spcPct val="90000"/>
              </a:lnSpc>
              <a:buClr>
                <a:schemeClr val="accent1">
                  <a:lumMod val="75000"/>
                </a:schemeClr>
              </a:buClr>
              <a:defRPr/>
            </a:pPr>
            <a:endParaRPr lang="en-US" altLang="zh-CN" sz="2800" dirty="0" smtClean="0"/>
          </a:p>
        </p:txBody>
      </p:sp>
      <p:sp>
        <p:nvSpPr>
          <p:cNvPr id="3" name="灯片编号占位符 2"/>
          <p:cNvSpPr>
            <a:spLocks noGrp="1"/>
          </p:cNvSpPr>
          <p:nvPr>
            <p:ph type="sldNum" sz="quarter" idx="12"/>
          </p:nvPr>
        </p:nvSpPr>
        <p:spPr/>
        <p:txBody>
          <a:bodyPr/>
          <a:lstStyle/>
          <a:p>
            <a:pPr>
              <a:defRPr/>
            </a:pPr>
            <a:fld id="{C06C0377-F2F1-4C1D-9E7E-8B80661DBEA4}" type="slidenum">
              <a:rPr lang="en-US" altLang="zh-CN"/>
              <a:pPr>
                <a:defRPr/>
              </a:pPr>
              <a:t>4</a:t>
            </a:fld>
            <a:endParaRPr lang="en-US" altLang="zh-CN"/>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rrowheads="1"/>
          </p:cNvSpPr>
          <p:nvPr>
            <p:ph type="title"/>
          </p:nvPr>
        </p:nvSpPr>
        <p:spPr>
          <a:xfrm>
            <a:off x="982663" y="-100013"/>
            <a:ext cx="7704137" cy="1981201"/>
          </a:xfrm>
        </p:spPr>
        <p:txBody>
          <a:bodyPr>
            <a:normAutofit/>
          </a:bodyPr>
          <a:lstStyle/>
          <a:p>
            <a:r>
              <a:rPr lang="en-US" altLang="zh-CN" dirty="0">
                <a:latin typeface="+mn-lt"/>
              </a:rPr>
              <a:t>Precision: </a:t>
            </a:r>
            <a:r>
              <a:rPr lang="en-US" altLang="zh-CN" dirty="0" smtClean="0">
                <a:ln>
                  <a:noFill/>
                </a:ln>
                <a:latin typeface="+mn-lt"/>
              </a:rPr>
              <a:t>Wrong logical subject</a:t>
            </a:r>
          </a:p>
        </p:txBody>
      </p:sp>
      <p:sp>
        <p:nvSpPr>
          <p:cNvPr id="81923" name="Rectangle 3"/>
          <p:cNvSpPr>
            <a:spLocks noGrp="1" noRot="1" noChangeArrowheads="1"/>
          </p:cNvSpPr>
          <p:nvPr>
            <p:ph idx="1"/>
          </p:nvPr>
        </p:nvSpPr>
        <p:spPr>
          <a:xfrm>
            <a:off x="251520" y="1773238"/>
            <a:ext cx="8229600" cy="4997450"/>
          </a:xfrm>
        </p:spPr>
        <p:txBody>
          <a:bodyPr>
            <a:normAutofit/>
          </a:bodyPr>
          <a:lstStyle/>
          <a:p>
            <a:pPr eaLnBrk="1" hangingPunct="1">
              <a:lnSpc>
                <a:spcPct val="90000"/>
              </a:lnSpc>
            </a:pPr>
            <a:r>
              <a:rPr lang="en-US" altLang="zh-CN" sz="3200" dirty="0" err="1" smtClean="0">
                <a:solidFill>
                  <a:schemeClr val="folHlink"/>
                </a:solidFill>
              </a:rPr>
              <a:t>Pr</a:t>
            </a:r>
            <a:r>
              <a:rPr lang="en-US" altLang="zh-CN" sz="3200" dirty="0" smtClean="0">
                <a:solidFill>
                  <a:schemeClr val="folHlink"/>
                </a:solidFill>
              </a:rPr>
              <a:t>:</a:t>
            </a:r>
            <a:r>
              <a:rPr lang="en-US" altLang="zh-CN" sz="3200" dirty="0" smtClean="0"/>
              <a:t> During the first two days of Cd exposure, </a:t>
            </a:r>
            <a:r>
              <a:rPr lang="en-US" altLang="zh-CN" sz="3200" dirty="0" err="1" smtClean="0">
                <a:solidFill>
                  <a:srgbClr val="CC0000"/>
                </a:solidFill>
              </a:rPr>
              <a:t>Géret</a:t>
            </a:r>
            <a:r>
              <a:rPr lang="en-US" altLang="zh-CN" sz="3200" dirty="0" smtClean="0">
                <a:solidFill>
                  <a:srgbClr val="CC0000"/>
                </a:solidFill>
              </a:rPr>
              <a:t> et al. (2002a)</a:t>
            </a:r>
            <a:r>
              <a:rPr lang="en-US" altLang="zh-CN" sz="3200" dirty="0" smtClean="0"/>
              <a:t> reported a significant inhibition of CAT activity in the gills of the clam </a:t>
            </a:r>
            <a:r>
              <a:rPr lang="en-US" altLang="zh-CN" sz="3200" i="1" dirty="0" err="1" smtClean="0"/>
              <a:t>Ruditapes</a:t>
            </a:r>
            <a:r>
              <a:rPr lang="en-US" altLang="zh-CN" sz="3200" i="1" dirty="0" smtClean="0"/>
              <a:t> decussates</a:t>
            </a:r>
            <a:r>
              <a:rPr lang="en-US" altLang="zh-CN" sz="3200" dirty="0" smtClean="0"/>
              <a:t>.</a:t>
            </a:r>
          </a:p>
          <a:p>
            <a:pPr eaLnBrk="1" hangingPunct="1">
              <a:lnSpc>
                <a:spcPct val="90000"/>
              </a:lnSpc>
            </a:pPr>
            <a:r>
              <a:rPr lang="en-US" altLang="zh-CN" sz="3200" dirty="0" smtClean="0">
                <a:solidFill>
                  <a:schemeClr val="folHlink"/>
                </a:solidFill>
              </a:rPr>
              <a:t>Comment:</a:t>
            </a:r>
            <a:r>
              <a:rPr lang="en-US" altLang="zh-CN" sz="3200" dirty="0" smtClean="0"/>
              <a:t> “</a:t>
            </a:r>
            <a:r>
              <a:rPr lang="en-US" altLang="zh-CN" sz="3200" dirty="0" smtClean="0">
                <a:solidFill>
                  <a:srgbClr val="0070C0"/>
                </a:solidFill>
              </a:rPr>
              <a:t>During</a:t>
            </a:r>
            <a:r>
              <a:rPr lang="en-US" altLang="zh-CN" sz="3200" dirty="0" smtClean="0"/>
              <a:t>…” is for the “</a:t>
            </a:r>
            <a:r>
              <a:rPr lang="en-US" altLang="zh-CN" sz="3200" dirty="0" smtClean="0">
                <a:solidFill>
                  <a:srgbClr val="0070C0"/>
                </a:solidFill>
              </a:rPr>
              <a:t>CAT activity</a:t>
            </a:r>
            <a:r>
              <a:rPr lang="en-US" altLang="zh-CN" sz="3200" dirty="0" smtClean="0"/>
              <a:t>” instead of </a:t>
            </a:r>
            <a:r>
              <a:rPr lang="en-US" altLang="zh-CN" sz="3200" dirty="0" err="1" smtClean="0">
                <a:solidFill>
                  <a:srgbClr val="0070C0"/>
                </a:solidFill>
              </a:rPr>
              <a:t>Géret</a:t>
            </a:r>
            <a:r>
              <a:rPr lang="en-US" altLang="zh-CN" sz="3200" dirty="0" smtClean="0">
                <a:solidFill>
                  <a:srgbClr val="0070C0"/>
                </a:solidFill>
              </a:rPr>
              <a:t> et al. </a:t>
            </a:r>
            <a:r>
              <a:rPr lang="en-US" altLang="zh-CN" sz="3200" dirty="0" smtClean="0"/>
              <a:t>(2002a).</a:t>
            </a:r>
          </a:p>
          <a:p>
            <a:pPr eaLnBrk="1" hangingPunct="1">
              <a:lnSpc>
                <a:spcPct val="90000"/>
              </a:lnSpc>
            </a:pPr>
            <a:r>
              <a:rPr lang="en-US" altLang="zh-CN" sz="3200" dirty="0" smtClean="0">
                <a:solidFill>
                  <a:schemeClr val="folHlink"/>
                </a:solidFill>
              </a:rPr>
              <a:t>Re:</a:t>
            </a:r>
            <a:r>
              <a:rPr lang="en-US" altLang="zh-CN" sz="3200" dirty="0" smtClean="0"/>
              <a:t> </a:t>
            </a:r>
            <a:r>
              <a:rPr lang="en-US" altLang="zh-CN" sz="3200" dirty="0" err="1" smtClean="0">
                <a:solidFill>
                  <a:srgbClr val="CC0000"/>
                </a:solidFill>
              </a:rPr>
              <a:t>Géret</a:t>
            </a:r>
            <a:r>
              <a:rPr lang="en-US" altLang="zh-CN" sz="3200" dirty="0" smtClean="0">
                <a:solidFill>
                  <a:srgbClr val="CC0000"/>
                </a:solidFill>
              </a:rPr>
              <a:t> et al. (2002a)</a:t>
            </a:r>
            <a:r>
              <a:rPr lang="en-US" altLang="zh-CN" sz="3200" dirty="0" smtClean="0"/>
              <a:t> reported a significant inhibition of CAT activity in the gills of the clam </a:t>
            </a:r>
            <a:r>
              <a:rPr lang="en-US" altLang="zh-CN" sz="3200" i="1" dirty="0" err="1" smtClean="0"/>
              <a:t>Ruditapes</a:t>
            </a:r>
            <a:r>
              <a:rPr lang="en-US" altLang="zh-CN" sz="3200" i="1" dirty="0" smtClean="0"/>
              <a:t> decussates</a:t>
            </a:r>
            <a:r>
              <a:rPr lang="en-US" altLang="zh-CN" sz="3200" dirty="0" smtClean="0"/>
              <a:t> during the first two days of Cd exposure.</a:t>
            </a:r>
          </a:p>
        </p:txBody>
      </p:sp>
      <p:sp>
        <p:nvSpPr>
          <p:cNvPr id="81924"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6AE1F9F6-FD80-42D2-B630-400C4087747B}"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40</a:t>
            </a:fld>
            <a:endParaRPr lang="en-US" altLang="zh-CN" sz="1400" smtClean="0">
              <a:latin typeface="Arial" panose="020B0604020202020204" pitchFamily="34" charset="0"/>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3"/>
          <p:cNvSpPr>
            <a:spLocks noGrp="1" noRot="1" noChangeArrowheads="1"/>
          </p:cNvSpPr>
          <p:nvPr>
            <p:ph idx="1"/>
          </p:nvPr>
        </p:nvSpPr>
        <p:spPr>
          <a:xfrm>
            <a:off x="395536" y="2070373"/>
            <a:ext cx="8540750" cy="4598987"/>
          </a:xfrm>
        </p:spPr>
        <p:txBody>
          <a:bodyPr>
            <a:normAutofit fontScale="92500"/>
          </a:bodyPr>
          <a:lstStyle/>
          <a:p>
            <a:pPr eaLnBrk="1" hangingPunct="1">
              <a:lnSpc>
                <a:spcPct val="90000"/>
              </a:lnSpc>
            </a:pPr>
            <a:r>
              <a:rPr lang="en-US" altLang="zh-CN" sz="3600" dirty="0" err="1" smtClean="0">
                <a:solidFill>
                  <a:schemeClr val="folHlink"/>
                </a:solidFill>
              </a:rPr>
              <a:t>Pr</a:t>
            </a:r>
            <a:r>
              <a:rPr lang="en-US" altLang="zh-CN" sz="3600" dirty="0" smtClean="0">
                <a:solidFill>
                  <a:schemeClr val="folHlink"/>
                </a:solidFill>
              </a:rPr>
              <a:t>:</a:t>
            </a:r>
            <a:r>
              <a:rPr lang="en-US" altLang="zh-CN" sz="3600" dirty="0" smtClean="0"/>
              <a:t> trail vein </a:t>
            </a:r>
            <a:r>
              <a:rPr lang="en-US" altLang="zh-CN" sz="3600" dirty="0" smtClean="0">
                <a:solidFill>
                  <a:srgbClr val="CC0000"/>
                </a:solidFill>
              </a:rPr>
              <a:t>blood samples</a:t>
            </a:r>
            <a:r>
              <a:rPr lang="en-US" altLang="zh-CN" sz="3600" dirty="0" smtClean="0"/>
              <a:t> were collected from </a:t>
            </a:r>
            <a:r>
              <a:rPr lang="en-US" altLang="zh-CN" sz="3600" dirty="0" smtClean="0">
                <a:solidFill>
                  <a:srgbClr val="05890B"/>
                </a:solidFill>
              </a:rPr>
              <a:t>five fish</a:t>
            </a:r>
            <a:r>
              <a:rPr lang="en-US" altLang="zh-CN" sz="3600" dirty="0" smtClean="0"/>
              <a:t> and then </a:t>
            </a:r>
            <a:r>
              <a:rPr lang="en-US" altLang="zh-CN" sz="3600" dirty="0" smtClean="0">
                <a:solidFill>
                  <a:srgbClr val="CC0000"/>
                </a:solidFill>
              </a:rPr>
              <a:t>sacrificed</a:t>
            </a:r>
            <a:r>
              <a:rPr lang="en-US" altLang="zh-CN" sz="3600" dirty="0" smtClean="0"/>
              <a:t> under </a:t>
            </a:r>
            <a:r>
              <a:rPr lang="en-US" altLang="zh-CN" sz="3600" dirty="0" err="1" smtClean="0"/>
              <a:t>nonanaesthesia</a:t>
            </a:r>
            <a:r>
              <a:rPr lang="en-US" altLang="zh-CN" sz="3600" dirty="0" smtClean="0"/>
              <a:t> after 20 min.</a:t>
            </a:r>
          </a:p>
          <a:p>
            <a:pPr eaLnBrk="1" hangingPunct="1">
              <a:lnSpc>
                <a:spcPct val="90000"/>
              </a:lnSpc>
            </a:pPr>
            <a:r>
              <a:rPr lang="en-US" altLang="zh-CN" sz="3600" dirty="0" smtClean="0">
                <a:solidFill>
                  <a:schemeClr val="folHlink"/>
                </a:solidFill>
              </a:rPr>
              <a:t>Comment: </a:t>
            </a:r>
            <a:r>
              <a:rPr lang="en-US" altLang="zh-CN" sz="3600" dirty="0" smtClean="0"/>
              <a:t>The blood samples cannot be “</a:t>
            </a:r>
            <a:r>
              <a:rPr lang="en-US" altLang="zh-CN" sz="3600" dirty="0" smtClean="0">
                <a:solidFill>
                  <a:srgbClr val="0070C0"/>
                </a:solidFill>
              </a:rPr>
              <a:t>sacrificed</a:t>
            </a:r>
            <a:r>
              <a:rPr lang="en-US" altLang="zh-CN" sz="3600" dirty="0" smtClean="0"/>
              <a:t>”! The subject should be the five fish.</a:t>
            </a:r>
            <a:endParaRPr lang="fr-FR" altLang="zh-CN" sz="3600" dirty="0" smtClean="0">
              <a:solidFill>
                <a:schemeClr val="folHlink"/>
              </a:solidFill>
            </a:endParaRPr>
          </a:p>
          <a:p>
            <a:pPr eaLnBrk="1" hangingPunct="1">
              <a:lnSpc>
                <a:spcPct val="90000"/>
              </a:lnSpc>
            </a:pPr>
            <a:r>
              <a:rPr lang="en-US" altLang="zh-CN" sz="3600" dirty="0" smtClean="0">
                <a:solidFill>
                  <a:schemeClr val="folHlink"/>
                </a:solidFill>
              </a:rPr>
              <a:t>Re:</a:t>
            </a:r>
            <a:r>
              <a:rPr lang="en-US" altLang="zh-CN" sz="3600" dirty="0" smtClean="0"/>
              <a:t> </a:t>
            </a:r>
            <a:r>
              <a:rPr lang="en-US" altLang="zh-CN" sz="3600" dirty="0" smtClean="0">
                <a:solidFill>
                  <a:srgbClr val="05890B"/>
                </a:solidFill>
              </a:rPr>
              <a:t>Five fish</a:t>
            </a:r>
            <a:r>
              <a:rPr lang="en-US" altLang="zh-CN" sz="3600" dirty="0" smtClean="0"/>
              <a:t> individuals were </a:t>
            </a:r>
            <a:r>
              <a:rPr lang="en-US" altLang="zh-CN" sz="3600" dirty="0" smtClean="0">
                <a:solidFill>
                  <a:srgbClr val="CC0000"/>
                </a:solidFill>
              </a:rPr>
              <a:t>sampled for trail vein blood</a:t>
            </a:r>
            <a:r>
              <a:rPr lang="en-US" altLang="zh-CN" sz="3600" dirty="0" smtClean="0"/>
              <a:t> and then </a:t>
            </a:r>
            <a:r>
              <a:rPr lang="en-US" altLang="zh-CN" sz="3600" dirty="0" smtClean="0">
                <a:solidFill>
                  <a:srgbClr val="CC0000"/>
                </a:solidFill>
              </a:rPr>
              <a:t>sacrificed</a:t>
            </a:r>
            <a:r>
              <a:rPr lang="en-US" altLang="zh-CN" sz="3600" dirty="0" smtClean="0"/>
              <a:t> in </a:t>
            </a:r>
            <a:r>
              <a:rPr lang="en-US" altLang="zh-CN" sz="3600" dirty="0" err="1" smtClean="0"/>
              <a:t>nonanaesthesia</a:t>
            </a:r>
            <a:r>
              <a:rPr lang="en-US" altLang="zh-CN" sz="3600" dirty="0" smtClean="0"/>
              <a:t> 20 min after.</a:t>
            </a:r>
          </a:p>
        </p:txBody>
      </p:sp>
      <p:sp>
        <p:nvSpPr>
          <p:cNvPr id="82947"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1635B2F3-B55C-43C9-B013-1FAA0F04A8DF}"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41</a:t>
            </a:fld>
            <a:endParaRPr lang="en-US" altLang="zh-CN" sz="1400" smtClean="0">
              <a:latin typeface="Arial" panose="020B0604020202020204" pitchFamily="34" charset="0"/>
              <a:ea typeface="宋体" panose="02010600030101010101" pitchFamily="2" charset="-122"/>
            </a:endParaRPr>
          </a:p>
        </p:txBody>
      </p:sp>
      <p:sp>
        <p:nvSpPr>
          <p:cNvPr id="4" name="Rectangle 2"/>
          <p:cNvSpPr>
            <a:spLocks noGrp="1" noRot="1" noChangeArrowheads="1"/>
          </p:cNvSpPr>
          <p:nvPr>
            <p:ph type="title"/>
          </p:nvPr>
        </p:nvSpPr>
        <p:spPr>
          <a:xfrm>
            <a:off x="982663" y="-100013"/>
            <a:ext cx="7704137" cy="1981201"/>
          </a:xfrm>
        </p:spPr>
        <p:txBody>
          <a:bodyPr>
            <a:normAutofit/>
          </a:bodyPr>
          <a:lstStyle/>
          <a:p>
            <a:r>
              <a:rPr lang="en-US" altLang="zh-CN" dirty="0">
                <a:latin typeface="+mn-lt"/>
              </a:rPr>
              <a:t>Precision: </a:t>
            </a:r>
            <a:r>
              <a:rPr lang="en-US" altLang="zh-CN" dirty="0" smtClean="0">
                <a:ln>
                  <a:noFill/>
                </a:ln>
                <a:latin typeface="+mn-lt"/>
              </a:rPr>
              <a:t>Wrong logical subject</a:t>
            </a: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Rot="1" noChangeArrowheads="1"/>
          </p:cNvSpPr>
          <p:nvPr>
            <p:ph idx="1"/>
          </p:nvPr>
        </p:nvSpPr>
        <p:spPr>
          <a:xfrm>
            <a:off x="639763" y="2214513"/>
            <a:ext cx="8540750" cy="4814887"/>
          </a:xfrm>
        </p:spPr>
        <p:txBody>
          <a:bodyPr>
            <a:normAutofit fontScale="92500" lnSpcReduction="10000"/>
          </a:bodyPr>
          <a:lstStyle/>
          <a:p>
            <a:pPr eaLnBrk="1" hangingPunct="1">
              <a:lnSpc>
                <a:spcPct val="90000"/>
              </a:lnSpc>
            </a:pPr>
            <a:r>
              <a:rPr lang="en-US" altLang="zh-CN" sz="3600" smtClean="0">
                <a:solidFill>
                  <a:schemeClr val="folHlink"/>
                </a:solidFill>
              </a:rPr>
              <a:t>Pr:</a:t>
            </a:r>
            <a:r>
              <a:rPr lang="en-US" altLang="zh-CN" sz="3600" smtClean="0"/>
              <a:t> </a:t>
            </a:r>
            <a:r>
              <a:rPr lang="en-US" altLang="zh-CN" sz="3600" smtClean="0">
                <a:solidFill>
                  <a:srgbClr val="CC0000"/>
                </a:solidFill>
              </a:rPr>
              <a:t>Among the 7 detected metals</a:t>
            </a:r>
            <a:r>
              <a:rPr lang="en-US" altLang="zh-CN" sz="3600" smtClean="0"/>
              <a:t>,</a:t>
            </a:r>
            <a:r>
              <a:rPr lang="en-US" altLang="zh-CN" sz="3600" i="1" smtClean="0"/>
              <a:t> </a:t>
            </a:r>
            <a:r>
              <a:rPr lang="en-US" altLang="zh-CN" sz="3600" i="1" smtClean="0">
                <a:solidFill>
                  <a:schemeClr val="hlink"/>
                </a:solidFill>
              </a:rPr>
              <a:t>R. philippinarum</a:t>
            </a:r>
            <a:r>
              <a:rPr lang="en-US" altLang="zh-CN" sz="3600" smtClean="0"/>
              <a:t> had a particularly high potential for accumulating </a:t>
            </a:r>
            <a:r>
              <a:rPr lang="en-US" altLang="zh-CN" sz="3600" smtClean="0">
                <a:solidFill>
                  <a:srgbClr val="05890B"/>
                </a:solidFill>
              </a:rPr>
              <a:t>Zn, Cd, Cu, and As</a:t>
            </a:r>
            <a:r>
              <a:rPr lang="en-US" altLang="zh-CN" sz="3600" smtClean="0"/>
              <a:t>.</a:t>
            </a:r>
            <a:endParaRPr lang="fr-FR" altLang="zh-CN" sz="3600" smtClean="0"/>
          </a:p>
          <a:p>
            <a:pPr eaLnBrk="1" hangingPunct="1">
              <a:lnSpc>
                <a:spcPct val="90000"/>
              </a:lnSpc>
            </a:pPr>
            <a:r>
              <a:rPr lang="en-US" altLang="zh-CN" sz="3600" smtClean="0">
                <a:solidFill>
                  <a:schemeClr val="folHlink"/>
                </a:solidFill>
              </a:rPr>
              <a:t>Comment:</a:t>
            </a:r>
            <a:r>
              <a:rPr lang="en-US" altLang="zh-CN" sz="3600" smtClean="0"/>
              <a:t> The logical subject of the phrase is the "</a:t>
            </a:r>
            <a:r>
              <a:rPr lang="en-US" altLang="zh-CN" sz="3600" smtClean="0">
                <a:solidFill>
                  <a:srgbClr val="0070C0"/>
                </a:solidFill>
              </a:rPr>
              <a:t>metals</a:t>
            </a:r>
            <a:r>
              <a:rPr lang="en-US" altLang="zh-CN" sz="3600" smtClean="0"/>
              <a:t>"; however, the subject of the sentence is "</a:t>
            </a:r>
            <a:r>
              <a:rPr lang="en-US" altLang="zh-CN" sz="3600" i="1" smtClean="0"/>
              <a:t> </a:t>
            </a:r>
            <a:r>
              <a:rPr lang="en-US" altLang="zh-CN" sz="3600" i="1" smtClean="0">
                <a:solidFill>
                  <a:srgbClr val="0070C0"/>
                </a:solidFill>
              </a:rPr>
              <a:t>R. philippinarum</a:t>
            </a:r>
            <a:r>
              <a:rPr lang="en-US" altLang="zh-CN" sz="3600" smtClean="0"/>
              <a:t> ". The two subjects do not agree.   </a:t>
            </a:r>
          </a:p>
          <a:p>
            <a:pPr eaLnBrk="1" hangingPunct="1">
              <a:lnSpc>
                <a:spcPct val="90000"/>
              </a:lnSpc>
            </a:pPr>
            <a:r>
              <a:rPr lang="en-US" altLang="zh-CN" sz="3600" smtClean="0">
                <a:solidFill>
                  <a:schemeClr val="folHlink"/>
                </a:solidFill>
              </a:rPr>
              <a:t>Re:</a:t>
            </a:r>
            <a:r>
              <a:rPr lang="en-US" altLang="zh-CN" sz="3600" smtClean="0"/>
              <a:t> </a:t>
            </a:r>
            <a:r>
              <a:rPr lang="en-US" altLang="zh-CN" sz="3600" smtClean="0">
                <a:solidFill>
                  <a:srgbClr val="CC0000"/>
                </a:solidFill>
              </a:rPr>
              <a:t>Among the 7 detected metals</a:t>
            </a:r>
            <a:r>
              <a:rPr lang="en-US" altLang="zh-CN" sz="3600" smtClean="0"/>
              <a:t>, </a:t>
            </a:r>
            <a:r>
              <a:rPr lang="en-US" altLang="zh-CN" sz="3600" smtClean="0">
                <a:solidFill>
                  <a:srgbClr val="05890B"/>
                </a:solidFill>
              </a:rPr>
              <a:t>Zn, Cd, Cu, and As</a:t>
            </a:r>
            <a:r>
              <a:rPr lang="en-US" altLang="zh-CN" sz="3600" smtClean="0"/>
              <a:t> had</a:t>
            </a:r>
            <a:r>
              <a:rPr lang="en-US" altLang="zh-CN" sz="3600" i="1" smtClean="0"/>
              <a:t> </a:t>
            </a:r>
            <a:r>
              <a:rPr lang="en-US" altLang="zh-CN" sz="3600" smtClean="0"/>
              <a:t>a particularly high potential of accumulation in</a:t>
            </a:r>
            <a:r>
              <a:rPr lang="en-US" altLang="zh-CN" sz="3600" i="1" smtClean="0"/>
              <a:t> </a:t>
            </a:r>
            <a:r>
              <a:rPr lang="en-US" altLang="zh-CN" sz="3600" i="1" smtClean="0">
                <a:solidFill>
                  <a:schemeClr val="hlink"/>
                </a:solidFill>
              </a:rPr>
              <a:t>R. philippinarum</a:t>
            </a:r>
            <a:r>
              <a:rPr lang="en-US" altLang="zh-CN" sz="3600" smtClean="0"/>
              <a:t>.</a:t>
            </a:r>
          </a:p>
        </p:txBody>
      </p:sp>
      <p:sp>
        <p:nvSpPr>
          <p:cNvPr id="83971"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417270FE-31EF-4339-8B4A-E714906F9CF1}"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42</a:t>
            </a:fld>
            <a:endParaRPr lang="en-US" altLang="zh-CN" sz="1400" smtClean="0">
              <a:latin typeface="Arial" panose="020B0604020202020204" pitchFamily="34" charset="0"/>
              <a:ea typeface="宋体" panose="02010600030101010101" pitchFamily="2" charset="-122"/>
            </a:endParaRPr>
          </a:p>
        </p:txBody>
      </p:sp>
      <p:sp>
        <p:nvSpPr>
          <p:cNvPr id="4" name="Rectangle 2"/>
          <p:cNvSpPr>
            <a:spLocks noGrp="1" noRot="1" noChangeArrowheads="1"/>
          </p:cNvSpPr>
          <p:nvPr>
            <p:ph type="title"/>
          </p:nvPr>
        </p:nvSpPr>
        <p:spPr>
          <a:xfrm>
            <a:off x="982663" y="-100013"/>
            <a:ext cx="7704137" cy="1981201"/>
          </a:xfrm>
        </p:spPr>
        <p:txBody>
          <a:bodyPr>
            <a:normAutofit/>
          </a:bodyPr>
          <a:lstStyle/>
          <a:p>
            <a:r>
              <a:rPr lang="en-US" altLang="zh-CN" dirty="0">
                <a:latin typeface="+mn-lt"/>
              </a:rPr>
              <a:t>Precision: </a:t>
            </a:r>
            <a:r>
              <a:rPr lang="en-US" altLang="zh-CN" dirty="0" smtClean="0">
                <a:ln>
                  <a:noFill/>
                </a:ln>
                <a:latin typeface="+mn-lt"/>
              </a:rPr>
              <a:t>Wrong logical subject</a:t>
            </a: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3"/>
          <p:cNvSpPr>
            <a:spLocks noGrp="1" noRot="1" noChangeArrowheads="1"/>
          </p:cNvSpPr>
          <p:nvPr>
            <p:ph idx="1"/>
          </p:nvPr>
        </p:nvSpPr>
        <p:spPr>
          <a:xfrm>
            <a:off x="1042988" y="2184549"/>
            <a:ext cx="7705725" cy="4268787"/>
          </a:xfrm>
        </p:spPr>
        <p:txBody>
          <a:bodyPr rtlCol="0">
            <a:noAutofit/>
          </a:bodyPr>
          <a:lstStyle/>
          <a:p>
            <a:pPr>
              <a:buClr>
                <a:schemeClr val="accent1">
                  <a:lumMod val="75000"/>
                </a:schemeClr>
              </a:buClr>
              <a:defRPr/>
            </a:pPr>
            <a:r>
              <a:rPr lang="en-US" altLang="zh-CN" sz="3600" dirty="0" err="1" smtClean="0">
                <a:solidFill>
                  <a:schemeClr val="accent1">
                    <a:lumMod val="60000"/>
                    <a:lumOff val="40000"/>
                  </a:schemeClr>
                </a:solidFill>
              </a:rPr>
              <a:t>Pr</a:t>
            </a:r>
            <a:r>
              <a:rPr lang="en-US" altLang="zh-CN" sz="3600" dirty="0" smtClean="0">
                <a:solidFill>
                  <a:schemeClr val="accent1">
                    <a:lumMod val="60000"/>
                    <a:lumOff val="40000"/>
                  </a:schemeClr>
                </a:solidFill>
              </a:rPr>
              <a:t>: </a:t>
            </a:r>
            <a:r>
              <a:rPr lang="en-US" altLang="zh-CN" sz="3600" dirty="0" smtClean="0"/>
              <a:t>Compared with </a:t>
            </a:r>
            <a:r>
              <a:rPr lang="en-US" altLang="zh-CN" sz="3600" dirty="0" smtClean="0">
                <a:solidFill>
                  <a:srgbClr val="0070C0"/>
                </a:solidFill>
              </a:rPr>
              <a:t>nitrate</a:t>
            </a:r>
            <a:r>
              <a:rPr lang="en-US" altLang="zh-CN" sz="3600" dirty="0" smtClean="0"/>
              <a:t>, the Taiwan Warm Current contained high concentrations of phosphate.</a:t>
            </a:r>
          </a:p>
          <a:p>
            <a:pPr>
              <a:buClr>
                <a:schemeClr val="accent1">
                  <a:lumMod val="75000"/>
                </a:schemeClr>
              </a:buClr>
              <a:defRPr/>
            </a:pPr>
            <a:r>
              <a:rPr lang="en-US" altLang="zh-CN" sz="3600" dirty="0" smtClean="0">
                <a:solidFill>
                  <a:schemeClr val="accent1">
                    <a:lumMod val="60000"/>
                    <a:lumOff val="40000"/>
                  </a:schemeClr>
                </a:solidFill>
              </a:rPr>
              <a:t>Comment: </a:t>
            </a:r>
            <a:r>
              <a:rPr lang="en-US" altLang="zh-CN" sz="3600" dirty="0" smtClean="0"/>
              <a:t>Wrong logical subject! How can TWC be compared with nitrate?</a:t>
            </a:r>
          </a:p>
        </p:txBody>
      </p:sp>
      <p:sp>
        <p:nvSpPr>
          <p:cNvPr id="86019"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DD9952AF-BE5E-4D27-81AC-58706F782E6E}"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43</a:t>
            </a:fld>
            <a:endParaRPr lang="en-US" altLang="zh-CN" sz="1400" smtClean="0">
              <a:latin typeface="Arial" panose="020B0604020202020204" pitchFamily="34" charset="0"/>
              <a:ea typeface="宋体" panose="02010600030101010101" pitchFamily="2" charset="-122"/>
            </a:endParaRPr>
          </a:p>
        </p:txBody>
      </p:sp>
      <p:sp>
        <p:nvSpPr>
          <p:cNvPr id="4" name="Rectangle 2"/>
          <p:cNvSpPr>
            <a:spLocks noGrp="1" noRot="1" noChangeArrowheads="1"/>
          </p:cNvSpPr>
          <p:nvPr>
            <p:ph type="title"/>
          </p:nvPr>
        </p:nvSpPr>
        <p:spPr>
          <a:xfrm>
            <a:off x="982663" y="151655"/>
            <a:ext cx="7704137" cy="1981201"/>
          </a:xfrm>
        </p:spPr>
        <p:txBody>
          <a:bodyPr>
            <a:normAutofit/>
          </a:bodyPr>
          <a:lstStyle/>
          <a:p>
            <a:r>
              <a:rPr lang="en-US" altLang="zh-CN" dirty="0">
                <a:latin typeface="+mn-lt"/>
              </a:rPr>
              <a:t>Precision: </a:t>
            </a:r>
            <a:r>
              <a:rPr lang="en-US" altLang="zh-CN" dirty="0" smtClean="0">
                <a:ln>
                  <a:noFill/>
                </a:ln>
                <a:latin typeface="+mn-lt"/>
              </a:rPr>
              <a:t>Wrong logical subject</a:t>
            </a: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rrowheads="1"/>
          </p:cNvSpPr>
          <p:nvPr>
            <p:ph type="title"/>
          </p:nvPr>
        </p:nvSpPr>
        <p:spPr>
          <a:xfrm>
            <a:off x="611188" y="333375"/>
            <a:ext cx="8229600" cy="836613"/>
          </a:xfrm>
        </p:spPr>
        <p:txBody>
          <a:bodyPr>
            <a:noAutofit/>
          </a:bodyPr>
          <a:lstStyle/>
          <a:p>
            <a:r>
              <a:rPr lang="en-US" altLang="zh-CN" dirty="0">
                <a:latin typeface="+mn-lt"/>
              </a:rPr>
              <a:t>Precision: </a:t>
            </a:r>
            <a:r>
              <a:rPr lang="en-US" altLang="zh-CN" dirty="0" smtClean="0">
                <a:ln>
                  <a:noFill/>
                </a:ln>
                <a:latin typeface="+mn-lt"/>
              </a:rPr>
              <a:t>Logical contradiction</a:t>
            </a:r>
          </a:p>
        </p:txBody>
      </p:sp>
      <p:sp>
        <p:nvSpPr>
          <p:cNvPr id="87043" name="Rectangle 3"/>
          <p:cNvSpPr>
            <a:spLocks noGrp="1" noRot="1" noChangeArrowheads="1"/>
          </p:cNvSpPr>
          <p:nvPr>
            <p:ph idx="1"/>
          </p:nvPr>
        </p:nvSpPr>
        <p:spPr>
          <a:xfrm>
            <a:off x="636407" y="1628800"/>
            <a:ext cx="8229600" cy="5661025"/>
          </a:xfrm>
        </p:spPr>
        <p:txBody>
          <a:bodyPr/>
          <a:lstStyle/>
          <a:p>
            <a:pPr eaLnBrk="1" hangingPunct="1">
              <a:lnSpc>
                <a:spcPct val="80000"/>
              </a:lnSpc>
            </a:pPr>
            <a:r>
              <a:rPr lang="en-CA" altLang="zh-CN" sz="2800" dirty="0" err="1" smtClean="0">
                <a:solidFill>
                  <a:schemeClr val="folHlink"/>
                </a:solidFill>
              </a:rPr>
              <a:t>Pr</a:t>
            </a:r>
            <a:r>
              <a:rPr lang="en-CA" altLang="zh-CN" sz="2800" dirty="0" smtClean="0">
                <a:solidFill>
                  <a:schemeClr val="folHlink"/>
                </a:solidFill>
              </a:rPr>
              <a:t>:</a:t>
            </a:r>
            <a:r>
              <a:rPr lang="en-CA" altLang="zh-CN" sz="2800" dirty="0" smtClean="0"/>
              <a:t> </a:t>
            </a:r>
            <a:r>
              <a:rPr lang="en-US" altLang="zh-CN" sz="2800" dirty="0" smtClean="0"/>
              <a:t>Because the Yellow Sea exhibits </a:t>
            </a:r>
            <a:r>
              <a:rPr lang="en-US" altLang="zh-CN" sz="2800" dirty="0" smtClean="0">
                <a:solidFill>
                  <a:srgbClr val="05890B"/>
                </a:solidFill>
              </a:rPr>
              <a:t>oligotrophic and low phytoplankton biomass</a:t>
            </a:r>
            <a:r>
              <a:rPr lang="zh-CN" altLang="en-US" sz="2800" dirty="0" smtClean="0"/>
              <a:t>（此处不能并列）</a:t>
            </a:r>
            <a:r>
              <a:rPr lang="en-US" altLang="zh-CN" sz="2800" dirty="0" smtClean="0"/>
              <a:t>properties during the most of time in a year, the spring phytoplankton bloom is very </a:t>
            </a:r>
            <a:r>
              <a:rPr lang="en-US" altLang="zh-CN" sz="2800" dirty="0" smtClean="0">
                <a:solidFill>
                  <a:srgbClr val="CC0000"/>
                </a:solidFill>
              </a:rPr>
              <a:t>important</a:t>
            </a:r>
            <a:r>
              <a:rPr lang="en-US" altLang="zh-CN" sz="2800" dirty="0" smtClean="0"/>
              <a:t> to food output of the ecosystem.</a:t>
            </a:r>
            <a:endParaRPr lang="fr-FR" altLang="zh-CN" sz="2800" dirty="0" smtClean="0"/>
          </a:p>
          <a:p>
            <a:pPr eaLnBrk="1" hangingPunct="1">
              <a:lnSpc>
                <a:spcPct val="80000"/>
              </a:lnSpc>
            </a:pPr>
            <a:r>
              <a:rPr lang="en-US" altLang="zh-CN" sz="2800" dirty="0" smtClean="0">
                <a:solidFill>
                  <a:schemeClr val="folHlink"/>
                </a:solidFill>
              </a:rPr>
              <a:t>Comment:</a:t>
            </a:r>
            <a:r>
              <a:rPr lang="en-US" altLang="zh-CN" sz="2800" dirty="0" smtClean="0"/>
              <a:t> </a:t>
            </a:r>
            <a:r>
              <a:rPr lang="zh-CN" altLang="en-US" sz="2800" dirty="0" smtClean="0"/>
              <a:t>从字面意思看，好像作者希望这种</a:t>
            </a:r>
            <a:r>
              <a:rPr lang="en-US" altLang="zh-CN" sz="2800" dirty="0" smtClean="0"/>
              <a:t>bloom</a:t>
            </a:r>
            <a:r>
              <a:rPr lang="zh-CN" altLang="en-US" sz="2800" dirty="0" smtClean="0"/>
              <a:t>发生，因为</a:t>
            </a:r>
            <a:r>
              <a:rPr lang="en-US" altLang="zh-CN" sz="2800" dirty="0" smtClean="0">
                <a:solidFill>
                  <a:schemeClr val="hlink"/>
                </a:solidFill>
              </a:rPr>
              <a:t>important</a:t>
            </a:r>
            <a:r>
              <a:rPr lang="zh-CN" altLang="en-US" sz="2800" dirty="0" smtClean="0"/>
              <a:t>是一个褒义词。此处应该换成</a:t>
            </a:r>
            <a:r>
              <a:rPr lang="en-US" altLang="zh-CN" sz="2800" dirty="0" smtClean="0">
                <a:solidFill>
                  <a:schemeClr val="hlink"/>
                </a:solidFill>
              </a:rPr>
              <a:t>inevitable</a:t>
            </a:r>
            <a:r>
              <a:rPr lang="en-US" altLang="zh-CN" sz="2800" dirty="0" smtClean="0"/>
              <a:t> </a:t>
            </a:r>
            <a:r>
              <a:rPr lang="zh-CN" altLang="en-US" sz="2800" dirty="0" smtClean="0"/>
              <a:t>可能较合适。 </a:t>
            </a:r>
          </a:p>
          <a:p>
            <a:pPr eaLnBrk="1" hangingPunct="1">
              <a:lnSpc>
                <a:spcPct val="80000"/>
              </a:lnSpc>
            </a:pPr>
            <a:r>
              <a:rPr lang="en-US" altLang="zh-CN" sz="2800" dirty="0" smtClean="0">
                <a:solidFill>
                  <a:schemeClr val="folHlink"/>
                </a:solidFill>
              </a:rPr>
              <a:t>Re:</a:t>
            </a:r>
            <a:r>
              <a:rPr lang="en-US" altLang="zh-CN" sz="2800" dirty="0" smtClean="0"/>
              <a:t> Being oligotrophic with low phytoplankton biomass during the most of a year, local spring phytoplankton bloom is </a:t>
            </a:r>
            <a:r>
              <a:rPr lang="en-US" altLang="zh-CN" sz="2800" dirty="0" smtClean="0">
                <a:solidFill>
                  <a:srgbClr val="CC0000"/>
                </a:solidFill>
              </a:rPr>
              <a:t>inevitable</a:t>
            </a:r>
            <a:r>
              <a:rPr lang="en-US" altLang="zh-CN" sz="2800" dirty="0" smtClean="0"/>
              <a:t> as food output of the ecosystem.</a:t>
            </a:r>
          </a:p>
        </p:txBody>
      </p:sp>
      <p:sp>
        <p:nvSpPr>
          <p:cNvPr id="87044"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C0B67F1A-462C-43F7-859A-57B7DD31C1F0}"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44</a:t>
            </a:fld>
            <a:endParaRPr lang="en-US" altLang="zh-CN" sz="1400" smtClean="0">
              <a:latin typeface="Arial" panose="020B0604020202020204" pitchFamily="34" charset="0"/>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3"/>
          <p:cNvSpPr>
            <a:spLocks noGrp="1" noRot="1" noChangeArrowheads="1"/>
          </p:cNvSpPr>
          <p:nvPr>
            <p:ph idx="1"/>
          </p:nvPr>
        </p:nvSpPr>
        <p:spPr>
          <a:xfrm>
            <a:off x="873919" y="1988840"/>
            <a:ext cx="7704137" cy="3332162"/>
          </a:xfrm>
        </p:spPr>
        <p:txBody>
          <a:bodyPr>
            <a:normAutofit fontScale="85000" lnSpcReduction="10000"/>
          </a:bodyPr>
          <a:lstStyle/>
          <a:p>
            <a:pPr eaLnBrk="1" hangingPunct="1"/>
            <a:r>
              <a:rPr lang="en-US" altLang="zh-CN" sz="4000" dirty="0" err="1" smtClean="0">
                <a:solidFill>
                  <a:schemeClr val="folHlink"/>
                </a:solidFill>
              </a:rPr>
              <a:t>Pr</a:t>
            </a:r>
            <a:r>
              <a:rPr lang="en-US" altLang="zh-CN" sz="4000" dirty="0" smtClean="0">
                <a:solidFill>
                  <a:schemeClr val="folHlink"/>
                </a:solidFill>
              </a:rPr>
              <a:t>:</a:t>
            </a:r>
            <a:r>
              <a:rPr lang="en-US" altLang="zh-CN" sz="4000" dirty="0" smtClean="0"/>
              <a:t> An </a:t>
            </a:r>
            <a:r>
              <a:rPr lang="en-US" altLang="zh-CN" sz="4000" dirty="0" smtClean="0">
                <a:solidFill>
                  <a:srgbClr val="CC0000"/>
                </a:solidFill>
              </a:rPr>
              <a:t>accurate</a:t>
            </a:r>
            <a:r>
              <a:rPr lang="en-US" altLang="zh-CN" sz="4000" dirty="0" smtClean="0"/>
              <a:t> amount of ribose (</a:t>
            </a:r>
            <a:r>
              <a:rPr lang="en-US" altLang="zh-CN" sz="4000" dirty="0" smtClean="0">
                <a:solidFill>
                  <a:srgbClr val="05890B"/>
                </a:solidFill>
              </a:rPr>
              <a:t>about</a:t>
            </a:r>
            <a:r>
              <a:rPr lang="en-US" altLang="zh-CN" sz="4000" dirty="0" smtClean="0"/>
              <a:t> 1 </a:t>
            </a:r>
            <a:r>
              <a:rPr lang="en-US" altLang="zh-CN" sz="4000" dirty="0" err="1" smtClean="0"/>
              <a:t>mmol</a:t>
            </a:r>
            <a:r>
              <a:rPr lang="en-US" altLang="zh-CN" sz="4000" dirty="0" smtClean="0"/>
              <a:t>) was dissolved in water. </a:t>
            </a:r>
            <a:endParaRPr lang="fr-FR" altLang="zh-CN" sz="4000" dirty="0" smtClean="0"/>
          </a:p>
          <a:p>
            <a:pPr eaLnBrk="1" hangingPunct="1"/>
            <a:r>
              <a:rPr lang="en-US" altLang="zh-CN" sz="4000" dirty="0" smtClean="0">
                <a:solidFill>
                  <a:schemeClr val="folHlink"/>
                </a:solidFill>
              </a:rPr>
              <a:t>Comment:</a:t>
            </a:r>
            <a:r>
              <a:rPr lang="en-US" altLang="zh-CN" sz="4000" dirty="0" smtClean="0"/>
              <a:t> The words “</a:t>
            </a:r>
            <a:r>
              <a:rPr lang="en-US" altLang="zh-CN" sz="4000" dirty="0" smtClean="0">
                <a:solidFill>
                  <a:schemeClr val="folHlink"/>
                </a:solidFill>
              </a:rPr>
              <a:t>accurate</a:t>
            </a:r>
            <a:r>
              <a:rPr lang="en-US" altLang="zh-CN" sz="4000" dirty="0" smtClean="0"/>
              <a:t>” and “</a:t>
            </a:r>
            <a:r>
              <a:rPr lang="en-US" altLang="zh-CN" sz="4000" dirty="0" smtClean="0">
                <a:solidFill>
                  <a:schemeClr val="folHlink"/>
                </a:solidFill>
              </a:rPr>
              <a:t>about</a:t>
            </a:r>
            <a:r>
              <a:rPr lang="en-US" altLang="zh-CN" sz="4000" dirty="0" smtClean="0"/>
              <a:t>” are logically contradictive. </a:t>
            </a:r>
          </a:p>
          <a:p>
            <a:pPr eaLnBrk="1" hangingPunct="1"/>
            <a:r>
              <a:rPr lang="en-US" altLang="zh-CN" sz="4000" dirty="0" smtClean="0">
                <a:solidFill>
                  <a:schemeClr val="folHlink"/>
                </a:solidFill>
              </a:rPr>
              <a:t>Re:</a:t>
            </a:r>
            <a:r>
              <a:rPr lang="en-US" altLang="zh-CN" sz="4000" dirty="0" smtClean="0"/>
              <a:t> An </a:t>
            </a:r>
            <a:r>
              <a:rPr lang="en-US" altLang="zh-CN" sz="4000" dirty="0" smtClean="0">
                <a:solidFill>
                  <a:srgbClr val="CC0000"/>
                </a:solidFill>
              </a:rPr>
              <a:t>exact</a:t>
            </a:r>
            <a:r>
              <a:rPr lang="en-US" altLang="zh-CN" sz="4000" dirty="0" smtClean="0"/>
              <a:t> 1 </a:t>
            </a:r>
            <a:r>
              <a:rPr lang="en-US" altLang="zh-CN" sz="4000" dirty="0" err="1" smtClean="0"/>
              <a:t>mmol</a:t>
            </a:r>
            <a:r>
              <a:rPr lang="en-US" altLang="zh-CN" sz="4000" dirty="0" smtClean="0"/>
              <a:t> of ribose was dissolved in water.</a:t>
            </a:r>
          </a:p>
        </p:txBody>
      </p:sp>
      <p:sp>
        <p:nvSpPr>
          <p:cNvPr id="88067"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752427FB-4148-4071-B3D5-5FEEA33966DC}"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45</a:t>
            </a:fld>
            <a:endParaRPr lang="en-US" altLang="zh-CN" sz="1400" smtClean="0">
              <a:latin typeface="Arial" panose="020B0604020202020204" pitchFamily="34" charset="0"/>
              <a:ea typeface="宋体" panose="02010600030101010101" pitchFamily="2" charset="-122"/>
            </a:endParaRPr>
          </a:p>
        </p:txBody>
      </p:sp>
      <p:sp>
        <p:nvSpPr>
          <p:cNvPr id="4" name="Rectangle 2"/>
          <p:cNvSpPr>
            <a:spLocks noGrp="1" noRot="1" noChangeArrowheads="1"/>
          </p:cNvSpPr>
          <p:nvPr>
            <p:ph type="title"/>
          </p:nvPr>
        </p:nvSpPr>
        <p:spPr>
          <a:xfrm>
            <a:off x="611188" y="504155"/>
            <a:ext cx="8229600" cy="836613"/>
          </a:xfrm>
        </p:spPr>
        <p:txBody>
          <a:bodyPr>
            <a:noAutofit/>
          </a:bodyPr>
          <a:lstStyle/>
          <a:p>
            <a:r>
              <a:rPr lang="en-US" altLang="zh-CN" dirty="0">
                <a:latin typeface="+mn-lt"/>
              </a:rPr>
              <a:t>Precision: </a:t>
            </a:r>
            <a:r>
              <a:rPr lang="en-US" altLang="zh-CN" dirty="0" smtClean="0">
                <a:ln>
                  <a:noFill/>
                </a:ln>
                <a:latin typeface="+mn-lt"/>
              </a:rPr>
              <a:t>Logical contradiction</a:t>
            </a: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Rot="1" noChangeArrowheads="1"/>
          </p:cNvSpPr>
          <p:nvPr>
            <p:ph idx="1"/>
          </p:nvPr>
        </p:nvSpPr>
        <p:spPr>
          <a:xfrm>
            <a:off x="323528" y="1700213"/>
            <a:ext cx="8517260" cy="4537099"/>
          </a:xfrm>
        </p:spPr>
        <p:txBody>
          <a:bodyPr rtlCol="0">
            <a:noAutofit/>
          </a:bodyPr>
          <a:lstStyle/>
          <a:p>
            <a:pPr>
              <a:lnSpc>
                <a:spcPct val="80000"/>
              </a:lnSpc>
              <a:buClr>
                <a:schemeClr val="accent1">
                  <a:lumMod val="75000"/>
                </a:schemeClr>
              </a:buClr>
              <a:defRPr/>
            </a:pPr>
            <a:r>
              <a:rPr lang="en-CA" altLang="zh-CN" sz="2800" dirty="0" err="1" smtClean="0">
                <a:solidFill>
                  <a:schemeClr val="folHlink"/>
                </a:solidFill>
              </a:rPr>
              <a:t>Pr</a:t>
            </a:r>
            <a:r>
              <a:rPr lang="en-CA" altLang="zh-CN" sz="2800" dirty="0" smtClean="0">
                <a:solidFill>
                  <a:schemeClr val="folHlink"/>
                </a:solidFill>
              </a:rPr>
              <a:t>:</a:t>
            </a:r>
            <a:r>
              <a:rPr lang="en-CA" altLang="zh-CN" sz="2800" dirty="0" smtClean="0"/>
              <a:t> We </a:t>
            </a:r>
            <a:r>
              <a:rPr lang="en-CA" altLang="zh-CN" sz="2800" dirty="0" smtClean="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can</a:t>
            </a:r>
            <a:r>
              <a:rPr lang="en-CA" altLang="zh-CN" sz="2800" dirty="0" smtClean="0">
                <a:solidFill>
                  <a:srgbClr val="CC0000"/>
                </a:solidFill>
              </a:rPr>
              <a:t> audaciously </a:t>
            </a:r>
            <a:r>
              <a:rPr lang="en-CA" altLang="zh-CN" sz="2800" dirty="0" smtClean="0"/>
              <a:t>say that high degree of heterogeneity </a:t>
            </a:r>
            <a:r>
              <a:rPr lang="en-CA" altLang="zh-CN" sz="2800" dirty="0" smtClean="0">
                <a:solidFill>
                  <a:srgbClr val="05890B"/>
                </a:solidFill>
              </a:rPr>
              <a:t>maybe</a:t>
            </a:r>
            <a:r>
              <a:rPr lang="en-CA" altLang="zh-CN" sz="2800" dirty="0" smtClean="0">
                <a:solidFill>
                  <a:schemeClr val="folHlink"/>
                </a:solidFill>
              </a:rPr>
              <a:t> </a:t>
            </a:r>
            <a:r>
              <a:rPr lang="en-CA" altLang="zh-CN" sz="2800" dirty="0" smtClean="0"/>
              <a:t>is one of the reasons that can result in degeneration of </a:t>
            </a:r>
            <a:r>
              <a:rPr lang="en-CA" altLang="zh-CN" sz="2800" dirty="0" err="1" smtClean="0"/>
              <a:t>Laminaria</a:t>
            </a:r>
            <a:r>
              <a:rPr lang="en-CA" altLang="zh-CN" sz="2800" dirty="0" smtClean="0"/>
              <a:t>.</a:t>
            </a:r>
          </a:p>
          <a:p>
            <a:pPr>
              <a:lnSpc>
                <a:spcPct val="80000"/>
              </a:lnSpc>
              <a:buClr>
                <a:schemeClr val="accent1">
                  <a:lumMod val="75000"/>
                </a:schemeClr>
              </a:buClr>
              <a:defRPr/>
            </a:pPr>
            <a:r>
              <a:rPr lang="en-CA" altLang="zh-CN" sz="2800" dirty="0" smtClean="0">
                <a:solidFill>
                  <a:schemeClr val="folHlink"/>
                </a:solidFill>
              </a:rPr>
              <a:t>Comment:</a:t>
            </a:r>
            <a:r>
              <a:rPr lang="en-CA" altLang="zh-CN" sz="2800" dirty="0" smtClean="0"/>
              <a:t> The word “</a:t>
            </a:r>
            <a:r>
              <a:rPr lang="en-CA" altLang="zh-CN" sz="2800" dirty="0" smtClean="0">
                <a:solidFill>
                  <a:schemeClr val="folHlink"/>
                </a:solidFill>
              </a:rPr>
              <a:t>audaciously</a:t>
            </a:r>
            <a:r>
              <a:rPr lang="en-CA" altLang="zh-CN" sz="2800" dirty="0" smtClean="0"/>
              <a:t>” contradicts logically to the word “</a:t>
            </a:r>
            <a:r>
              <a:rPr lang="en-CA" altLang="zh-CN" sz="2800" dirty="0" smtClean="0">
                <a:solidFill>
                  <a:schemeClr val="folHlink"/>
                </a:solidFill>
              </a:rPr>
              <a:t>maybe</a:t>
            </a:r>
            <a:r>
              <a:rPr lang="en-CA" altLang="zh-CN" sz="2800" dirty="0" smtClean="0"/>
              <a:t>” followed. On the other hand, “audaciously” is a strange word and should be replaced.</a:t>
            </a:r>
          </a:p>
          <a:p>
            <a:pPr>
              <a:lnSpc>
                <a:spcPct val="80000"/>
              </a:lnSpc>
              <a:buClr>
                <a:schemeClr val="accent1">
                  <a:lumMod val="75000"/>
                </a:schemeClr>
              </a:buClr>
              <a:defRPr/>
            </a:pPr>
            <a:r>
              <a:rPr lang="en-CA" altLang="zh-CN" sz="2800" dirty="0" smtClean="0">
                <a:solidFill>
                  <a:schemeClr val="folHlink"/>
                </a:solidFill>
              </a:rPr>
              <a:t>Re:</a:t>
            </a:r>
            <a:r>
              <a:rPr lang="en-CA" altLang="zh-CN" sz="2800" dirty="0" smtClean="0"/>
              <a:t> We </a:t>
            </a:r>
            <a:r>
              <a:rPr lang="en-CA" altLang="zh-CN" sz="2800" dirty="0" smtClean="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positively</a:t>
            </a:r>
            <a:r>
              <a:rPr lang="en-CA" altLang="zh-CN" sz="2800" dirty="0" smtClean="0">
                <a:solidFill>
                  <a:srgbClr val="CC0000"/>
                </a:solidFill>
              </a:rPr>
              <a:t> </a:t>
            </a:r>
            <a:r>
              <a:rPr lang="en-CA" altLang="zh-CN" sz="2800" dirty="0" smtClean="0"/>
              <a:t>believe that high degree of heterogeneity is one of the reasons that can result in degeneration of </a:t>
            </a:r>
            <a:r>
              <a:rPr lang="en-CA" altLang="zh-CN" sz="2800" dirty="0" err="1" smtClean="0"/>
              <a:t>Laminaria</a:t>
            </a:r>
            <a:r>
              <a:rPr lang="en-CA" altLang="zh-CN" sz="2800" dirty="0" smtClean="0"/>
              <a:t>.</a:t>
            </a:r>
            <a:endParaRPr lang="en-US" altLang="zh-CN" sz="2800" dirty="0" smtClean="0"/>
          </a:p>
        </p:txBody>
      </p:sp>
      <p:sp>
        <p:nvSpPr>
          <p:cNvPr id="89091"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61A54A2F-2138-4D95-B624-B57755A13BE8}"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46</a:t>
            </a:fld>
            <a:endParaRPr lang="en-US" altLang="zh-CN" sz="1400" smtClean="0">
              <a:latin typeface="Arial" panose="020B0604020202020204" pitchFamily="34" charset="0"/>
              <a:ea typeface="宋体" panose="02010600030101010101" pitchFamily="2" charset="-122"/>
            </a:endParaRPr>
          </a:p>
        </p:txBody>
      </p:sp>
      <p:sp>
        <p:nvSpPr>
          <p:cNvPr id="4" name="Rectangle 2"/>
          <p:cNvSpPr>
            <a:spLocks noGrp="1" noRot="1" noChangeArrowheads="1"/>
          </p:cNvSpPr>
          <p:nvPr>
            <p:ph type="title"/>
          </p:nvPr>
        </p:nvSpPr>
        <p:spPr>
          <a:xfrm>
            <a:off x="611188" y="333375"/>
            <a:ext cx="8229600" cy="836613"/>
          </a:xfrm>
        </p:spPr>
        <p:txBody>
          <a:bodyPr>
            <a:noAutofit/>
          </a:bodyPr>
          <a:lstStyle/>
          <a:p>
            <a:r>
              <a:rPr lang="en-US" altLang="zh-CN" dirty="0">
                <a:latin typeface="+mn-lt"/>
              </a:rPr>
              <a:t>Precision: </a:t>
            </a:r>
            <a:r>
              <a:rPr lang="en-US" altLang="zh-CN" dirty="0" smtClean="0">
                <a:ln>
                  <a:noFill/>
                </a:ln>
                <a:latin typeface="+mn-lt"/>
              </a:rPr>
              <a:t>Logical contradiction</a:t>
            </a: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3"/>
          <p:cNvSpPr>
            <a:spLocks noGrp="1" noRot="1" noChangeArrowheads="1"/>
          </p:cNvSpPr>
          <p:nvPr>
            <p:ph idx="1"/>
          </p:nvPr>
        </p:nvSpPr>
        <p:spPr>
          <a:xfrm>
            <a:off x="639763" y="2142827"/>
            <a:ext cx="8540750" cy="4454525"/>
          </a:xfrm>
        </p:spPr>
        <p:txBody>
          <a:bodyPr>
            <a:normAutofit fontScale="92500"/>
          </a:bodyPr>
          <a:lstStyle/>
          <a:p>
            <a:pPr eaLnBrk="1" hangingPunct="1">
              <a:lnSpc>
                <a:spcPct val="90000"/>
              </a:lnSpc>
            </a:pPr>
            <a:r>
              <a:rPr lang="en-US" altLang="zh-CN" sz="3600" dirty="0" err="1" smtClean="0">
                <a:solidFill>
                  <a:schemeClr val="folHlink"/>
                </a:solidFill>
              </a:rPr>
              <a:t>Pr</a:t>
            </a:r>
            <a:r>
              <a:rPr lang="en-US" altLang="zh-CN" sz="3600" dirty="0" smtClean="0">
                <a:solidFill>
                  <a:schemeClr val="folHlink"/>
                </a:solidFill>
              </a:rPr>
              <a:t>: </a:t>
            </a:r>
            <a:r>
              <a:rPr lang="en-US" altLang="zh-CN" sz="3600" dirty="0" smtClean="0"/>
              <a:t>The impacts of anthropogenic activities on the sediment in ECS mud area are gradually </a:t>
            </a:r>
            <a:r>
              <a:rPr lang="en-US" altLang="zh-CN" sz="3600" dirty="0" smtClean="0">
                <a:solidFill>
                  <a:schemeClr val="hlink"/>
                </a:solidFill>
              </a:rPr>
              <a:t>enhancing</a:t>
            </a:r>
            <a:r>
              <a:rPr lang="en-US" altLang="zh-CN" sz="3600" dirty="0" smtClean="0"/>
              <a:t> in the past 60 years.</a:t>
            </a:r>
          </a:p>
          <a:p>
            <a:pPr eaLnBrk="1" hangingPunct="1">
              <a:lnSpc>
                <a:spcPct val="90000"/>
              </a:lnSpc>
            </a:pPr>
            <a:r>
              <a:rPr lang="en-US" altLang="zh-CN" sz="3600" dirty="0" smtClean="0">
                <a:solidFill>
                  <a:schemeClr val="folHlink"/>
                </a:solidFill>
              </a:rPr>
              <a:t>Comment: </a:t>
            </a:r>
            <a:r>
              <a:rPr lang="en-US" altLang="zh-CN" sz="3600" dirty="0" smtClean="0"/>
              <a:t>Enhance </a:t>
            </a:r>
            <a:r>
              <a:rPr lang="zh-CN" altLang="en-US" sz="3600" dirty="0" smtClean="0"/>
              <a:t>是一个褒义词，而作者表达的人类活动对环境的影响是一个要用贬义词来说明的事情。另外，语态也不对！</a:t>
            </a:r>
          </a:p>
          <a:p>
            <a:pPr eaLnBrk="1" hangingPunct="1">
              <a:lnSpc>
                <a:spcPct val="90000"/>
              </a:lnSpc>
            </a:pPr>
            <a:r>
              <a:rPr lang="en-US" altLang="zh-CN" sz="3600" dirty="0" smtClean="0">
                <a:solidFill>
                  <a:schemeClr val="folHlink"/>
                </a:solidFill>
              </a:rPr>
              <a:t>Re: </a:t>
            </a:r>
            <a:r>
              <a:rPr lang="en-US" altLang="zh-CN" sz="3600" dirty="0" smtClean="0"/>
              <a:t>The impact of anthropogenic activities on the sediment in ECS mud area </a:t>
            </a:r>
            <a:r>
              <a:rPr lang="en-US" altLang="zh-CN" sz="3600" dirty="0" smtClean="0">
                <a:solidFill>
                  <a:schemeClr val="hlink"/>
                </a:solidFill>
              </a:rPr>
              <a:t>increased</a:t>
            </a:r>
            <a:r>
              <a:rPr lang="en-US" altLang="zh-CN" sz="3600" dirty="0" smtClean="0"/>
              <a:t> gradually in the past 60 years.</a:t>
            </a:r>
          </a:p>
        </p:txBody>
      </p:sp>
      <p:sp>
        <p:nvSpPr>
          <p:cNvPr id="90115"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79AE708F-C317-4851-BB2D-AD88B22B2B44}"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47</a:t>
            </a:fld>
            <a:endParaRPr lang="en-US" altLang="zh-CN" sz="1400" smtClean="0">
              <a:latin typeface="Arial" panose="020B0604020202020204" pitchFamily="34" charset="0"/>
              <a:ea typeface="宋体" panose="02010600030101010101" pitchFamily="2" charset="-122"/>
            </a:endParaRPr>
          </a:p>
        </p:txBody>
      </p:sp>
      <p:sp>
        <p:nvSpPr>
          <p:cNvPr id="4" name="Rectangle 2"/>
          <p:cNvSpPr>
            <a:spLocks noGrp="1" noRot="1" noChangeArrowheads="1"/>
          </p:cNvSpPr>
          <p:nvPr>
            <p:ph type="title"/>
          </p:nvPr>
        </p:nvSpPr>
        <p:spPr>
          <a:xfrm>
            <a:off x="611188" y="720179"/>
            <a:ext cx="8229600" cy="836613"/>
          </a:xfrm>
        </p:spPr>
        <p:txBody>
          <a:bodyPr>
            <a:noAutofit/>
          </a:bodyPr>
          <a:lstStyle/>
          <a:p>
            <a:r>
              <a:rPr lang="en-US" altLang="zh-CN" dirty="0">
                <a:latin typeface="+mn-lt"/>
              </a:rPr>
              <a:t>Precision: </a:t>
            </a:r>
            <a:r>
              <a:rPr lang="en-US" altLang="zh-CN" dirty="0" smtClean="0">
                <a:ln>
                  <a:noFill/>
                </a:ln>
                <a:latin typeface="+mn-lt"/>
              </a:rPr>
              <a:t>Logical contradiction</a:t>
            </a: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3"/>
          <p:cNvSpPr>
            <a:spLocks noGrp="1" noRot="1" noChangeArrowheads="1"/>
          </p:cNvSpPr>
          <p:nvPr>
            <p:ph idx="1"/>
          </p:nvPr>
        </p:nvSpPr>
        <p:spPr>
          <a:xfrm>
            <a:off x="539552" y="1600472"/>
            <a:ext cx="8229600" cy="5068888"/>
          </a:xfrm>
        </p:spPr>
        <p:txBody>
          <a:bodyPr>
            <a:normAutofit fontScale="92500"/>
          </a:bodyPr>
          <a:lstStyle/>
          <a:p>
            <a:pPr eaLnBrk="1" hangingPunct="1">
              <a:lnSpc>
                <a:spcPct val="90000"/>
              </a:lnSpc>
            </a:pPr>
            <a:r>
              <a:rPr lang="en-US" altLang="zh-CN" sz="3600" dirty="0" err="1" smtClean="0">
                <a:solidFill>
                  <a:schemeClr val="folHlink"/>
                </a:solidFill>
              </a:rPr>
              <a:t>Pr</a:t>
            </a:r>
            <a:r>
              <a:rPr lang="en-US" altLang="zh-CN" sz="3600" dirty="0" smtClean="0">
                <a:solidFill>
                  <a:schemeClr val="folHlink"/>
                </a:solidFill>
              </a:rPr>
              <a:t>:</a:t>
            </a:r>
            <a:r>
              <a:rPr lang="en-US" altLang="zh-CN" sz="3600" dirty="0" smtClean="0"/>
              <a:t> We </a:t>
            </a:r>
            <a:r>
              <a:rPr lang="en-US" altLang="zh-CN" sz="3600" dirty="0" smtClean="0">
                <a:solidFill>
                  <a:srgbClr val="CC0000"/>
                </a:solidFill>
              </a:rPr>
              <a:t>may </a:t>
            </a:r>
            <a:r>
              <a:rPr lang="en-US" altLang="zh-CN" sz="3600" dirty="0" smtClean="0">
                <a:solidFill>
                  <a:srgbClr val="05890B"/>
                </a:solidFill>
              </a:rPr>
              <a:t>conclude</a:t>
            </a:r>
            <a:r>
              <a:rPr lang="en-US" altLang="zh-CN" sz="3600" dirty="0" smtClean="0"/>
              <a:t> that PCR false negative result occurred for not diluted sample’s DNA.</a:t>
            </a:r>
          </a:p>
          <a:p>
            <a:pPr eaLnBrk="1" hangingPunct="1">
              <a:lnSpc>
                <a:spcPct val="90000"/>
              </a:lnSpc>
            </a:pPr>
            <a:r>
              <a:rPr lang="en-US" altLang="zh-CN" sz="3600" dirty="0" smtClean="0">
                <a:solidFill>
                  <a:schemeClr val="folHlink"/>
                </a:solidFill>
              </a:rPr>
              <a:t>Comment:</a:t>
            </a:r>
            <a:r>
              <a:rPr lang="en-US" altLang="zh-CN" sz="3600" dirty="0" smtClean="0"/>
              <a:t> “</a:t>
            </a:r>
            <a:r>
              <a:rPr lang="en-US" altLang="zh-CN" sz="3600" dirty="0" smtClean="0">
                <a:solidFill>
                  <a:srgbClr val="0070C0"/>
                </a:solidFill>
              </a:rPr>
              <a:t>may</a:t>
            </a:r>
            <a:r>
              <a:rPr lang="en-US" altLang="zh-CN" sz="3600" dirty="0" smtClean="0"/>
              <a:t>” and “</a:t>
            </a:r>
            <a:r>
              <a:rPr lang="en-US" altLang="zh-CN" sz="3600" dirty="0" smtClean="0">
                <a:solidFill>
                  <a:srgbClr val="0070C0"/>
                </a:solidFill>
              </a:rPr>
              <a:t>conclude</a:t>
            </a:r>
            <a:r>
              <a:rPr lang="en-US" altLang="zh-CN" sz="3600" dirty="0" smtClean="0"/>
              <a:t>” are contradictory in logic. </a:t>
            </a:r>
          </a:p>
          <a:p>
            <a:pPr eaLnBrk="1" hangingPunct="1">
              <a:lnSpc>
                <a:spcPct val="90000"/>
              </a:lnSpc>
            </a:pPr>
            <a:r>
              <a:rPr lang="en-US" altLang="zh-CN" sz="3600" dirty="0" smtClean="0">
                <a:solidFill>
                  <a:schemeClr val="folHlink"/>
                </a:solidFill>
              </a:rPr>
              <a:t>Re:</a:t>
            </a:r>
            <a:r>
              <a:rPr lang="en-US" altLang="zh-CN" sz="3600" dirty="0" smtClean="0"/>
              <a:t> We </a:t>
            </a:r>
            <a:r>
              <a:rPr lang="en-US" altLang="zh-CN" sz="3600" dirty="0" smtClean="0">
                <a:solidFill>
                  <a:srgbClr val="CC0000"/>
                </a:solidFill>
              </a:rPr>
              <a:t>believe </a:t>
            </a:r>
            <a:r>
              <a:rPr lang="en-US" altLang="zh-CN" sz="3600" dirty="0" smtClean="0"/>
              <a:t>(or</a:t>
            </a:r>
            <a:r>
              <a:rPr lang="en-US" altLang="zh-CN" sz="3600" dirty="0" smtClean="0">
                <a:solidFill>
                  <a:srgbClr val="CC0000"/>
                </a:solidFill>
              </a:rPr>
              <a:t> infer</a:t>
            </a:r>
            <a:r>
              <a:rPr lang="en-US" altLang="zh-CN" sz="3600" dirty="0" smtClean="0"/>
              <a:t>) that PCR false negative result occurred in undiluted sample’s DNA.</a:t>
            </a:r>
          </a:p>
          <a:p>
            <a:pPr eaLnBrk="1" hangingPunct="1">
              <a:lnSpc>
                <a:spcPct val="90000"/>
              </a:lnSpc>
            </a:pPr>
            <a:r>
              <a:rPr lang="en-US" altLang="zh-CN" sz="3600" dirty="0" smtClean="0">
                <a:solidFill>
                  <a:schemeClr val="folHlink"/>
                </a:solidFill>
              </a:rPr>
              <a:t>Or:</a:t>
            </a:r>
            <a:r>
              <a:rPr lang="en-US" altLang="zh-CN" sz="3600" dirty="0" smtClean="0"/>
              <a:t> It is </a:t>
            </a:r>
            <a:r>
              <a:rPr lang="en-US" altLang="zh-CN" sz="3600" dirty="0" smtClean="0">
                <a:solidFill>
                  <a:srgbClr val="CC0000"/>
                </a:solidFill>
              </a:rPr>
              <a:t>probable</a:t>
            </a:r>
            <a:r>
              <a:rPr lang="en-US" altLang="zh-CN" sz="3600" dirty="0" smtClean="0"/>
              <a:t> that PCR false negative result occurred in  undiluted sample’s DNA.</a:t>
            </a:r>
          </a:p>
        </p:txBody>
      </p:sp>
      <p:sp>
        <p:nvSpPr>
          <p:cNvPr id="93187"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DC607880-E8E8-41A1-BD1B-7C1AA822DA78}"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48</a:t>
            </a:fld>
            <a:endParaRPr lang="en-US" altLang="zh-CN" sz="1400" smtClean="0">
              <a:latin typeface="Arial" panose="020B0604020202020204" pitchFamily="34" charset="0"/>
              <a:ea typeface="宋体" panose="02010600030101010101" pitchFamily="2" charset="-122"/>
            </a:endParaRPr>
          </a:p>
        </p:txBody>
      </p:sp>
      <p:sp>
        <p:nvSpPr>
          <p:cNvPr id="4" name="Rectangle 2"/>
          <p:cNvSpPr>
            <a:spLocks noGrp="1" noRot="1" noChangeArrowheads="1"/>
          </p:cNvSpPr>
          <p:nvPr>
            <p:ph type="title"/>
          </p:nvPr>
        </p:nvSpPr>
        <p:spPr>
          <a:xfrm>
            <a:off x="611188" y="504155"/>
            <a:ext cx="8229600" cy="836613"/>
          </a:xfrm>
        </p:spPr>
        <p:txBody>
          <a:bodyPr>
            <a:noAutofit/>
          </a:bodyPr>
          <a:lstStyle/>
          <a:p>
            <a:r>
              <a:rPr lang="en-US" altLang="zh-CN" dirty="0">
                <a:latin typeface="+mn-lt"/>
              </a:rPr>
              <a:t>Precision: </a:t>
            </a:r>
            <a:r>
              <a:rPr lang="en-US" altLang="zh-CN" dirty="0" smtClean="0">
                <a:ln>
                  <a:noFill/>
                </a:ln>
                <a:latin typeface="+mn-lt"/>
              </a:rPr>
              <a:t>Logical contradiction</a:t>
            </a: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latin typeface="+mn-lt"/>
              </a:rPr>
              <a:t>Precision: </a:t>
            </a:r>
            <a:r>
              <a:rPr lang="en-US" altLang="zh-CN" dirty="0" smtClean="0">
                <a:latin typeface="+mn-lt"/>
              </a:rPr>
              <a:t>Time </a:t>
            </a:r>
            <a:r>
              <a:rPr lang="en-US" altLang="zh-CN" dirty="0">
                <a:latin typeface="+mn-lt"/>
              </a:rPr>
              <a:t>contradiction</a:t>
            </a:r>
            <a:endParaRPr lang="zh-CN" altLang="en-US" dirty="0">
              <a:latin typeface="+mn-lt"/>
            </a:endParaRPr>
          </a:p>
        </p:txBody>
      </p:sp>
      <p:sp>
        <p:nvSpPr>
          <p:cNvPr id="3" name="内容占位符 2"/>
          <p:cNvSpPr>
            <a:spLocks noGrp="1"/>
          </p:cNvSpPr>
          <p:nvPr>
            <p:ph idx="1"/>
          </p:nvPr>
        </p:nvSpPr>
        <p:spPr/>
        <p:txBody>
          <a:bodyPr>
            <a:normAutofit fontScale="92500" lnSpcReduction="10000"/>
          </a:bodyPr>
          <a:lstStyle/>
          <a:p>
            <a:r>
              <a:rPr lang="en-US" altLang="zh-CN" dirty="0" err="1" smtClean="0">
                <a:solidFill>
                  <a:srgbClr val="FF00FF"/>
                </a:solidFill>
              </a:rPr>
              <a:t>Pr</a:t>
            </a:r>
            <a:r>
              <a:rPr lang="en-US" altLang="zh-CN" dirty="0" smtClean="0">
                <a:solidFill>
                  <a:srgbClr val="FF00FF"/>
                </a:solidFill>
              </a:rPr>
              <a:t>: </a:t>
            </a:r>
            <a:r>
              <a:rPr lang="en-US" altLang="zh-CN" dirty="0" smtClean="0"/>
              <a:t>Zhang </a:t>
            </a:r>
            <a:r>
              <a:rPr lang="en-US" altLang="zh-CN" dirty="0"/>
              <a:t>(</a:t>
            </a:r>
            <a:r>
              <a:rPr lang="en-US" altLang="zh-CN" dirty="0">
                <a:solidFill>
                  <a:srgbClr val="FF00FF"/>
                </a:solidFill>
              </a:rPr>
              <a:t>2006; 2007</a:t>
            </a:r>
            <a:r>
              <a:rPr lang="en-US" altLang="zh-CN" dirty="0"/>
              <a:t>) adapted the fast </a:t>
            </a:r>
            <a:r>
              <a:rPr lang="en-US" altLang="zh-CN" dirty="0" err="1"/>
              <a:t>bandpass</a:t>
            </a:r>
            <a:r>
              <a:rPr lang="en-US" altLang="zh-CN" dirty="0"/>
              <a:t> signal-filtering method proposed by Xu and Wang (</a:t>
            </a:r>
            <a:r>
              <a:rPr lang="en-US" altLang="zh-CN" dirty="0">
                <a:solidFill>
                  <a:srgbClr val="FF00FF"/>
                </a:solidFill>
              </a:rPr>
              <a:t>2011</a:t>
            </a:r>
            <a:r>
              <a:rPr lang="en-US" altLang="zh-CN" dirty="0"/>
              <a:t>) to the empirical mode decomposition of signals, establishing a fast filtering method for signal mode decomposition</a:t>
            </a:r>
            <a:r>
              <a:rPr lang="en-US" altLang="zh-CN" dirty="0" smtClean="0"/>
              <a:t>.</a:t>
            </a:r>
          </a:p>
          <a:p>
            <a:r>
              <a:rPr lang="en-US" altLang="zh-CN" dirty="0">
                <a:solidFill>
                  <a:srgbClr val="FF00FF"/>
                </a:solidFill>
              </a:rPr>
              <a:t>Comment: </a:t>
            </a:r>
            <a:r>
              <a:rPr lang="en-US" altLang="zh-CN" dirty="0"/>
              <a:t>How could Zhang adapted a method in 2006 and 2007 that proposed by Xu and Wang in 2011, several years later?? The timing was illogic!</a:t>
            </a:r>
            <a:endParaRPr lang="zh-CN" altLang="en-US" dirty="0"/>
          </a:p>
        </p:txBody>
      </p:sp>
    </p:spTree>
    <p:extLst>
      <p:ext uri="{BB962C8B-B14F-4D97-AF65-F5344CB8AC3E}">
        <p14:creationId xmlns:p14="http://schemas.microsoft.com/office/powerpoint/2010/main" val="157313905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982663" y="333375"/>
            <a:ext cx="7704137" cy="1439863"/>
          </a:xfrm>
        </p:spPr>
        <p:txBody>
          <a:bodyPr/>
          <a:lstStyle/>
          <a:p>
            <a:r>
              <a:rPr lang="zh-CN" altLang="en-US" dirty="0" smtClean="0"/>
              <a:t>我国英文</a:t>
            </a:r>
            <a:r>
              <a:rPr lang="zh-CN" altLang="en-US" dirty="0"/>
              <a:t>期刊</a:t>
            </a:r>
            <a:r>
              <a:rPr lang="zh-CN" altLang="en-US" dirty="0" smtClean="0"/>
              <a:t>数量</a:t>
            </a:r>
            <a:r>
              <a:rPr lang="zh-CN" altLang="en-US" dirty="0"/>
              <a:t>和办刊力量明显不足</a:t>
            </a:r>
            <a:endParaRPr lang="zh-CN" altLang="en-US" dirty="0" smtClean="0">
              <a:ln>
                <a:noFill/>
              </a:ln>
            </a:endParaRPr>
          </a:p>
        </p:txBody>
      </p:sp>
      <p:sp>
        <p:nvSpPr>
          <p:cNvPr id="13315" name="Rectangle 3"/>
          <p:cNvSpPr>
            <a:spLocks noGrp="1" noRot="1" noChangeArrowheads="1"/>
          </p:cNvSpPr>
          <p:nvPr>
            <p:ph idx="1"/>
          </p:nvPr>
        </p:nvSpPr>
        <p:spPr>
          <a:xfrm>
            <a:off x="519113" y="1628775"/>
            <a:ext cx="8229600" cy="4525963"/>
          </a:xfrm>
        </p:spPr>
        <p:txBody>
          <a:bodyPr>
            <a:normAutofit/>
          </a:bodyPr>
          <a:lstStyle/>
          <a:p>
            <a:pPr eaLnBrk="1" hangingPunct="1"/>
            <a:r>
              <a:rPr lang="zh-CN" altLang="en-US" sz="2800" dirty="0" smtClean="0"/>
              <a:t>截至</a:t>
            </a:r>
            <a:r>
              <a:rPr lang="en-US" altLang="zh-CN" sz="2800" dirty="0" smtClean="0"/>
              <a:t>2016</a:t>
            </a:r>
            <a:r>
              <a:rPr lang="zh-CN" altLang="en-US" sz="2800" dirty="0" smtClean="0"/>
              <a:t>年，中国大陆共有各类期刊</a:t>
            </a:r>
            <a:r>
              <a:rPr lang="en-US" altLang="zh-CN" sz="2800" dirty="0" smtClean="0"/>
              <a:t>10084</a:t>
            </a:r>
            <a:r>
              <a:rPr lang="zh-CN" altLang="en-US" sz="2800" dirty="0" smtClean="0"/>
              <a:t>种，其中中文科技期刊 </a:t>
            </a:r>
            <a:r>
              <a:rPr lang="en-US" altLang="zh-CN" sz="2800" dirty="0" smtClean="0"/>
              <a:t>4599</a:t>
            </a:r>
            <a:r>
              <a:rPr lang="zh-CN" altLang="en-US" sz="2800" dirty="0" smtClean="0"/>
              <a:t>种，科技期刊</a:t>
            </a:r>
            <a:r>
              <a:rPr lang="en-US" altLang="zh-CN" sz="2800" dirty="0" smtClean="0"/>
              <a:t>5020</a:t>
            </a:r>
            <a:r>
              <a:rPr lang="zh-CN" altLang="en-US" sz="2800" dirty="0" smtClean="0"/>
              <a:t>种（世界第三），但英文期刊只有</a:t>
            </a:r>
            <a:r>
              <a:rPr lang="zh-CN" altLang="en-US" sz="2800" dirty="0"/>
              <a:t>区区</a:t>
            </a:r>
            <a:r>
              <a:rPr lang="en-US" altLang="zh-CN" sz="2800" dirty="0" smtClean="0"/>
              <a:t>302</a:t>
            </a:r>
            <a:r>
              <a:rPr lang="zh-CN" altLang="en-US" sz="2800" dirty="0" smtClean="0"/>
              <a:t>种，仅占</a:t>
            </a:r>
            <a:r>
              <a:rPr lang="en-US" altLang="zh-CN" sz="2800" dirty="0" smtClean="0"/>
              <a:t>6%</a:t>
            </a:r>
            <a:r>
              <a:rPr lang="zh-CN" altLang="en-US" sz="2800" dirty="0" smtClean="0"/>
              <a:t>；</a:t>
            </a:r>
            <a:endParaRPr lang="en-US" altLang="zh-CN" sz="2800" dirty="0" smtClean="0"/>
          </a:p>
          <a:p>
            <a:pPr eaLnBrk="1" hangingPunct="1"/>
            <a:r>
              <a:rPr lang="zh-CN" altLang="en-US" sz="2800" dirty="0" smtClean="0"/>
              <a:t>截至</a:t>
            </a:r>
            <a:r>
              <a:rPr lang="en-US" altLang="zh-CN" sz="2800" dirty="0" smtClean="0"/>
              <a:t>2016</a:t>
            </a:r>
            <a:r>
              <a:rPr lang="zh-CN" altLang="en-US" sz="2800" dirty="0" smtClean="0"/>
              <a:t>年，被</a:t>
            </a:r>
            <a:r>
              <a:rPr lang="en-US" altLang="zh-CN" sz="2800" dirty="0" smtClean="0"/>
              <a:t>SCI</a:t>
            </a:r>
            <a:r>
              <a:rPr lang="zh-CN" altLang="en-US" sz="2800" dirty="0" smtClean="0"/>
              <a:t>收录的约有</a:t>
            </a:r>
            <a:r>
              <a:rPr lang="en-US" altLang="zh-CN" sz="2800" dirty="0" smtClean="0"/>
              <a:t>179</a:t>
            </a:r>
            <a:r>
              <a:rPr lang="zh-CN" altLang="en-US" sz="2800" dirty="0" smtClean="0"/>
              <a:t>种，占</a:t>
            </a:r>
            <a:r>
              <a:rPr lang="en-US" altLang="zh-CN" sz="2800" dirty="0" smtClean="0"/>
              <a:t>SCI</a:t>
            </a:r>
            <a:r>
              <a:rPr lang="zh-CN" altLang="en-US" sz="2800" dirty="0" smtClean="0"/>
              <a:t>期刊总数的</a:t>
            </a:r>
            <a:r>
              <a:rPr lang="en-US" altLang="zh-CN" sz="2800" dirty="0" smtClean="0"/>
              <a:t>2%</a:t>
            </a:r>
            <a:r>
              <a:rPr lang="zh-CN" altLang="en-US" sz="2800" dirty="0" smtClean="0"/>
              <a:t>左右；</a:t>
            </a:r>
            <a:endParaRPr lang="en-US" altLang="zh-CN" sz="2800" dirty="0" smtClean="0"/>
          </a:p>
          <a:p>
            <a:pPr eaLnBrk="1" hangingPunct="1"/>
            <a:r>
              <a:rPr lang="zh-CN" altLang="en-US" sz="2800" dirty="0" smtClean="0"/>
              <a:t>英文期刊是国家的门面，是中国科技期刊走向世界的主力军，但数量和办刊力量明显不足；</a:t>
            </a:r>
          </a:p>
          <a:p>
            <a:pPr eaLnBrk="1" hangingPunct="1">
              <a:lnSpc>
                <a:spcPct val="90000"/>
              </a:lnSpc>
            </a:pPr>
            <a:r>
              <a:rPr lang="zh-CN" altLang="en-US" sz="2800" dirty="0" smtClean="0"/>
              <a:t>在很多前沿和热点领域，我国英文科技期刊几乎是空白。</a:t>
            </a:r>
          </a:p>
        </p:txBody>
      </p:sp>
      <p:sp>
        <p:nvSpPr>
          <p:cNvPr id="3" name="灯片编号占位符 2"/>
          <p:cNvSpPr>
            <a:spLocks noGrp="1"/>
          </p:cNvSpPr>
          <p:nvPr>
            <p:ph type="sldNum" sz="quarter" idx="12"/>
          </p:nvPr>
        </p:nvSpPr>
        <p:spPr/>
        <p:txBody>
          <a:bodyPr/>
          <a:lstStyle/>
          <a:p>
            <a:pPr>
              <a:defRPr/>
            </a:pPr>
            <a:fld id="{ECA70517-ADDB-4FD9-B648-5D1729D84F87}" type="slidenum">
              <a:rPr lang="en-US" altLang="zh-CN"/>
              <a:pPr>
                <a:defRPr/>
              </a:pPr>
              <a:t>5</a:t>
            </a:fld>
            <a:endParaRPr lang="en-US" altLang="zh-CN"/>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内容占位符 2"/>
          <p:cNvSpPr>
            <a:spLocks noGrp="1"/>
          </p:cNvSpPr>
          <p:nvPr>
            <p:ph idx="1"/>
          </p:nvPr>
        </p:nvSpPr>
        <p:spPr>
          <a:xfrm>
            <a:off x="982663" y="2205038"/>
            <a:ext cx="7704137" cy="3794125"/>
          </a:xfrm>
        </p:spPr>
        <p:txBody>
          <a:bodyPr/>
          <a:lstStyle/>
          <a:p>
            <a:r>
              <a:rPr lang="en-US" altLang="zh-CN" sz="3200" dirty="0" smtClean="0"/>
              <a:t>… In general, </a:t>
            </a:r>
            <a:r>
              <a:rPr lang="en-US" altLang="zh-CN" sz="3200" dirty="0" smtClean="0">
                <a:solidFill>
                  <a:srgbClr val="FF0000"/>
                </a:solidFill>
              </a:rPr>
              <a:t>this study failed to</a:t>
            </a:r>
            <a:r>
              <a:rPr lang="en-US" altLang="zh-CN" sz="3200" dirty="0" smtClean="0"/>
              <a:t> support the link between the entrainment of daily digestive enzyme profile and growth performance, and TR fish showed comparatively poor blood glucose regulation.</a:t>
            </a:r>
            <a:endParaRPr lang="zh-CN" altLang="en-US" sz="3200" dirty="0" smtClean="0"/>
          </a:p>
        </p:txBody>
      </p:sp>
      <p:sp>
        <p:nvSpPr>
          <p:cNvPr id="4" name="Rectangle 2"/>
          <p:cNvSpPr txBox="1">
            <a:spLocks noRot="1" noChangeArrowheads="1"/>
          </p:cNvSpPr>
          <p:nvPr/>
        </p:nvSpPr>
        <p:spPr>
          <a:xfrm>
            <a:off x="611560" y="792187"/>
            <a:ext cx="8229600" cy="836613"/>
          </a:xfrm>
          <a:prstGeom prst="rect">
            <a:avLst/>
          </a:prstGeom>
        </p:spPr>
        <p:txBody>
          <a:bodyPr vert="horz" rtlCol="0" anchor="ctr">
            <a:noAutofit/>
          </a:bodyPr>
          <a:lst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a:lstStyle>
          <a:p>
            <a:pPr fontAlgn="auto">
              <a:spcAft>
                <a:spcPts val="0"/>
              </a:spcAft>
            </a:pPr>
            <a:r>
              <a:rPr lang="en-US" altLang="zh-CN" dirty="0">
                <a:latin typeface="+mn-lt"/>
              </a:rPr>
              <a:t>Precision: Logical </a:t>
            </a:r>
            <a:r>
              <a:rPr lang="en-US" altLang="zh-CN" dirty="0" smtClean="0">
                <a:latin typeface="+mn-lt"/>
              </a:rPr>
              <a:t>contradiction in the conclusion</a:t>
            </a:r>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latin typeface="+mn-lt"/>
              </a:rPr>
              <a:t>Topics</a:t>
            </a:r>
          </a:p>
        </p:txBody>
      </p:sp>
      <p:sp>
        <p:nvSpPr>
          <p:cNvPr id="3" name="内容占位符 2"/>
          <p:cNvSpPr>
            <a:spLocks noGrp="1"/>
          </p:cNvSpPr>
          <p:nvPr>
            <p:ph idx="1"/>
          </p:nvPr>
        </p:nvSpPr>
        <p:spPr>
          <a:xfrm>
            <a:off x="2411760" y="1999381"/>
            <a:ext cx="5053954" cy="4525963"/>
          </a:xfrm>
        </p:spPr>
        <p:txBody>
          <a:bodyPr/>
          <a:lstStyle/>
          <a:p>
            <a:r>
              <a:rPr lang="en-US" altLang="zh-CN" dirty="0" smtClean="0"/>
              <a:t>Background and status</a:t>
            </a:r>
            <a:endParaRPr lang="zh-CN" altLang="en-US" dirty="0"/>
          </a:p>
          <a:p>
            <a:r>
              <a:rPr lang="en-US" altLang="zh-CN" dirty="0" smtClean="0"/>
              <a:t>Composition of a paper</a:t>
            </a:r>
            <a:endParaRPr lang="zh-CN" altLang="en-US" dirty="0"/>
          </a:p>
          <a:p>
            <a:r>
              <a:rPr lang="en-US" altLang="zh-CN" dirty="0" smtClean="0"/>
              <a:t>Cases and examples</a:t>
            </a:r>
          </a:p>
          <a:p>
            <a:r>
              <a:rPr lang="en-US" dirty="0" smtClean="0">
                <a:solidFill>
                  <a:srgbClr val="FF0000"/>
                </a:solidFill>
              </a:rPr>
              <a:t>Other topics</a:t>
            </a:r>
            <a:endParaRPr lang="en-US" dirty="0">
              <a:solidFill>
                <a:srgbClr val="FF0000"/>
              </a:solidFill>
            </a:endParaRPr>
          </a:p>
        </p:txBody>
      </p:sp>
    </p:spTree>
    <p:extLst>
      <p:ext uri="{BB962C8B-B14F-4D97-AF65-F5344CB8AC3E}">
        <p14:creationId xmlns:p14="http://schemas.microsoft.com/office/powerpoint/2010/main" val="3735771664"/>
      </p:ext>
    </p:extLst>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rrowheads="1"/>
          </p:cNvSpPr>
          <p:nvPr>
            <p:ph type="title"/>
          </p:nvPr>
        </p:nvSpPr>
        <p:spPr>
          <a:xfrm>
            <a:off x="899592" y="476672"/>
            <a:ext cx="7159447" cy="1143000"/>
          </a:xfrm>
        </p:spPr>
        <p:txBody>
          <a:bodyPr>
            <a:normAutofit/>
          </a:bodyPr>
          <a:lstStyle/>
          <a:p>
            <a:pPr eaLnBrk="1" hangingPunct="1"/>
            <a:r>
              <a:rPr lang="en-US" altLang="zh-CN" sz="5400" dirty="0" smtClean="0">
                <a:ln>
                  <a:noFill/>
                </a:ln>
                <a:latin typeface="+mn-lt"/>
              </a:rPr>
              <a:t>Style of Listing</a:t>
            </a:r>
            <a:endParaRPr lang="zh-CN" altLang="en-US" sz="5400" dirty="0" smtClean="0">
              <a:ln>
                <a:noFill/>
              </a:ln>
              <a:latin typeface="+mn-lt"/>
            </a:endParaRPr>
          </a:p>
        </p:txBody>
      </p:sp>
      <p:sp>
        <p:nvSpPr>
          <p:cNvPr id="65539" name="Rectangle 3"/>
          <p:cNvSpPr>
            <a:spLocks noGrp="1" noRot="1" noChangeArrowheads="1"/>
          </p:cNvSpPr>
          <p:nvPr>
            <p:ph idx="1"/>
          </p:nvPr>
        </p:nvSpPr>
        <p:spPr>
          <a:xfrm>
            <a:off x="1476375" y="2132013"/>
            <a:ext cx="6923088" cy="3673475"/>
          </a:xfrm>
        </p:spPr>
        <p:txBody>
          <a:bodyPr>
            <a:normAutofit lnSpcReduction="10000"/>
          </a:bodyPr>
          <a:lstStyle/>
          <a:p>
            <a:pPr eaLnBrk="1" hangingPunct="1">
              <a:buFont typeface="Wingdings" panose="05000000000000000000" pitchFamily="2" charset="2"/>
              <a:buNone/>
            </a:pPr>
            <a:r>
              <a:rPr lang="en-US" altLang="zh-CN" sz="4400" dirty="0" smtClean="0"/>
              <a:t>Two items</a:t>
            </a:r>
            <a:r>
              <a:rPr lang="zh-CN" altLang="en-US" sz="4400" dirty="0" smtClean="0"/>
              <a:t>：</a:t>
            </a:r>
            <a:r>
              <a:rPr lang="en-US" altLang="zh-CN" sz="4400" dirty="0" smtClean="0"/>
              <a:t>a and b</a:t>
            </a:r>
          </a:p>
          <a:p>
            <a:pPr eaLnBrk="1" hangingPunct="1">
              <a:buFont typeface="Wingdings" panose="05000000000000000000" pitchFamily="2" charset="2"/>
              <a:buNone/>
            </a:pPr>
            <a:r>
              <a:rPr lang="en-US" altLang="zh-CN" sz="4400" dirty="0" smtClean="0"/>
              <a:t>Three items</a:t>
            </a:r>
            <a:r>
              <a:rPr lang="zh-CN" altLang="en-US" sz="4400" dirty="0" smtClean="0"/>
              <a:t>：</a:t>
            </a:r>
            <a:r>
              <a:rPr lang="en-US" altLang="zh-CN" sz="4400" dirty="0" smtClean="0"/>
              <a:t>a, b, and c</a:t>
            </a:r>
          </a:p>
          <a:p>
            <a:pPr eaLnBrk="1" hangingPunct="1">
              <a:buFont typeface="Wingdings" panose="05000000000000000000" pitchFamily="2" charset="2"/>
              <a:buNone/>
            </a:pPr>
            <a:r>
              <a:rPr lang="en-US" altLang="zh-CN" sz="4400" dirty="0" smtClean="0"/>
              <a:t>Compound</a:t>
            </a:r>
            <a:r>
              <a:rPr lang="zh-CN" altLang="en-US" sz="4400" dirty="0" smtClean="0"/>
              <a:t>：</a:t>
            </a:r>
            <a:r>
              <a:rPr lang="en-US" altLang="zh-CN" sz="4400" dirty="0" smtClean="0"/>
              <a:t>a, b and c, d, and e, …</a:t>
            </a:r>
          </a:p>
          <a:p>
            <a:pPr eaLnBrk="1" hangingPunct="1">
              <a:buFont typeface="Wingdings" panose="05000000000000000000" pitchFamily="2" charset="2"/>
              <a:buNone/>
            </a:pPr>
            <a:r>
              <a:rPr lang="zh-CN" altLang="en-US" sz="4400" dirty="0" smtClean="0"/>
              <a:t>请注意逗号的使用！</a:t>
            </a:r>
            <a:endParaRPr lang="en-US" altLang="zh-CN" sz="4400" dirty="0" smtClean="0"/>
          </a:p>
        </p:txBody>
      </p:sp>
      <p:sp>
        <p:nvSpPr>
          <p:cNvPr id="65540"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C2ADA505-73B3-48A1-BD9E-DED01E352886}"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52</a:t>
            </a:fld>
            <a:endParaRPr lang="en-US" altLang="zh-CN" sz="1400" smtClean="0">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925359586"/>
      </p:ext>
    </p:extLst>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标题 1"/>
          <p:cNvSpPr>
            <a:spLocks noGrp="1"/>
          </p:cNvSpPr>
          <p:nvPr>
            <p:ph type="title"/>
          </p:nvPr>
        </p:nvSpPr>
        <p:spPr>
          <a:xfrm>
            <a:off x="982663" y="457200"/>
            <a:ext cx="7704137" cy="1316038"/>
          </a:xfrm>
        </p:spPr>
        <p:txBody>
          <a:bodyPr/>
          <a:lstStyle/>
          <a:p>
            <a:r>
              <a:rPr lang="en-US" altLang="zh-CN" sz="4400" dirty="0" smtClean="0">
                <a:ln>
                  <a:noFill/>
                </a:ln>
                <a:latin typeface="+mn-lt"/>
              </a:rPr>
              <a:t>et al.</a:t>
            </a:r>
            <a:r>
              <a:rPr lang="zh-CN" altLang="en-US" sz="4400" dirty="0" smtClean="0">
                <a:ln>
                  <a:noFill/>
                </a:ln>
                <a:latin typeface="+mn-lt"/>
              </a:rPr>
              <a:t>和</a:t>
            </a:r>
            <a:r>
              <a:rPr lang="en-US" altLang="zh-CN" sz="4400" dirty="0" err="1" smtClean="0">
                <a:ln>
                  <a:noFill/>
                </a:ln>
                <a:latin typeface="+mn-lt"/>
              </a:rPr>
              <a:t>etc</a:t>
            </a:r>
            <a:r>
              <a:rPr lang="zh-CN" altLang="en-US" sz="4400" dirty="0" smtClean="0">
                <a:ln>
                  <a:noFill/>
                </a:ln>
                <a:latin typeface="+mn-lt"/>
              </a:rPr>
              <a:t>的用法</a:t>
            </a:r>
          </a:p>
        </p:txBody>
      </p:sp>
      <p:sp>
        <p:nvSpPr>
          <p:cNvPr id="66563" name="内容占位符 2"/>
          <p:cNvSpPr>
            <a:spLocks noGrp="1"/>
          </p:cNvSpPr>
          <p:nvPr>
            <p:ph idx="1"/>
          </p:nvPr>
        </p:nvSpPr>
        <p:spPr>
          <a:xfrm>
            <a:off x="982663" y="1916113"/>
            <a:ext cx="7704137" cy="4083050"/>
          </a:xfrm>
        </p:spPr>
        <p:txBody>
          <a:bodyPr>
            <a:normAutofit/>
          </a:bodyPr>
          <a:lstStyle/>
          <a:p>
            <a:r>
              <a:rPr lang="en-US" altLang="zh-CN" sz="2800" dirty="0" smtClean="0"/>
              <a:t>et al.</a:t>
            </a:r>
            <a:r>
              <a:rPr lang="zh-CN" altLang="en-US" sz="2800" dirty="0" smtClean="0"/>
              <a:t>指人，主要出现在引文和参考文献表中。根据英语语法和参考文献惯例，列举多位作者时，</a:t>
            </a:r>
            <a:r>
              <a:rPr lang="en-US" altLang="zh-CN" sz="2800" dirty="0" smtClean="0"/>
              <a:t>et al.</a:t>
            </a:r>
            <a:r>
              <a:rPr lang="zh-CN" altLang="en-US" sz="2800" dirty="0" smtClean="0"/>
              <a:t>表示列举未尽，如 </a:t>
            </a:r>
            <a:r>
              <a:rPr lang="en-US" altLang="zh-CN" sz="2800" dirty="0" smtClean="0"/>
              <a:t>Berry, Shanks, Henson et al.</a:t>
            </a:r>
            <a:r>
              <a:rPr lang="zh-CN" altLang="en-US" sz="2800" dirty="0" smtClean="0"/>
              <a:t>，说明有</a:t>
            </a:r>
            <a:r>
              <a:rPr lang="zh-CN" altLang="en-US" sz="2800" dirty="0" smtClean="0">
                <a:solidFill>
                  <a:srgbClr val="FF0000"/>
                </a:solidFill>
              </a:rPr>
              <a:t>至少</a:t>
            </a:r>
            <a:r>
              <a:rPr lang="en-US" altLang="zh-CN" sz="2800" dirty="0" smtClean="0"/>
              <a:t>4</a:t>
            </a:r>
            <a:r>
              <a:rPr lang="zh-CN" altLang="en-US" sz="2800" dirty="0" smtClean="0"/>
              <a:t>位作者。而末项使用</a:t>
            </a:r>
            <a:r>
              <a:rPr lang="en-US" altLang="zh-CN" sz="2800" dirty="0" smtClean="0"/>
              <a:t>and</a:t>
            </a:r>
            <a:r>
              <a:rPr lang="zh-CN" altLang="en-US" sz="2800" dirty="0" smtClean="0"/>
              <a:t>连接表示列举</a:t>
            </a:r>
            <a:r>
              <a:rPr lang="zh-CN" altLang="en-US" sz="2800" dirty="0"/>
              <a:t>结束</a:t>
            </a:r>
            <a:r>
              <a:rPr lang="zh-CN" altLang="en-US" sz="2800" dirty="0" smtClean="0"/>
              <a:t>， </a:t>
            </a:r>
            <a:r>
              <a:rPr lang="en-US" altLang="zh-CN" sz="2800" dirty="0" smtClean="0"/>
              <a:t>Berry, Shanks, and Henson</a:t>
            </a:r>
            <a:r>
              <a:rPr lang="zh-CN" altLang="en-US" sz="2800" dirty="0" smtClean="0"/>
              <a:t>说明</a:t>
            </a:r>
            <a:r>
              <a:rPr lang="zh-CN" altLang="en-US" sz="2800" dirty="0" smtClean="0">
                <a:solidFill>
                  <a:srgbClr val="FF0000"/>
                </a:solidFill>
              </a:rPr>
              <a:t>只有</a:t>
            </a:r>
            <a:r>
              <a:rPr lang="en-US" altLang="zh-CN" sz="2800" dirty="0" smtClean="0"/>
              <a:t>3</a:t>
            </a:r>
            <a:r>
              <a:rPr lang="zh-CN" altLang="en-US" sz="2800" dirty="0" smtClean="0"/>
              <a:t>位作者。</a:t>
            </a:r>
            <a:r>
              <a:rPr lang="en-US" altLang="zh-CN" sz="2800" dirty="0" smtClean="0"/>
              <a:t>and</a:t>
            </a:r>
            <a:r>
              <a:rPr lang="zh-CN" altLang="en-US" sz="2800" dirty="0" smtClean="0"/>
              <a:t>和</a:t>
            </a:r>
            <a:r>
              <a:rPr lang="en-US" altLang="zh-CN" sz="2800" dirty="0" smtClean="0"/>
              <a:t>et al.</a:t>
            </a:r>
            <a:r>
              <a:rPr lang="zh-CN" altLang="en-US" sz="2800" dirty="0" smtClean="0"/>
              <a:t>不能共同出现，否则将是互相矛盾的。</a:t>
            </a:r>
          </a:p>
          <a:p>
            <a:r>
              <a:rPr lang="en-US" altLang="zh-CN" sz="2800" dirty="0" err="1" smtClean="0"/>
              <a:t>etc</a:t>
            </a:r>
            <a:r>
              <a:rPr lang="zh-CN" altLang="en-US" sz="2800" dirty="0" smtClean="0"/>
              <a:t>指物，用于指多于</a:t>
            </a:r>
            <a:r>
              <a:rPr lang="en-US" altLang="zh-CN" sz="2800" dirty="0" smtClean="0"/>
              <a:t>3</a:t>
            </a:r>
            <a:r>
              <a:rPr lang="zh-CN" altLang="en-US" sz="2800" dirty="0" smtClean="0"/>
              <a:t>件事物的列举，语法同上。</a:t>
            </a:r>
            <a:endParaRPr lang="en-US" altLang="zh-CN" sz="2800" dirty="0" smtClean="0"/>
          </a:p>
        </p:txBody>
      </p:sp>
    </p:spTree>
    <p:extLst>
      <p:ext uri="{BB962C8B-B14F-4D97-AF65-F5344CB8AC3E}">
        <p14:creationId xmlns:p14="http://schemas.microsoft.com/office/powerpoint/2010/main" val="3538144490"/>
      </p:ext>
    </p:extLst>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rrowheads="1"/>
          </p:cNvSpPr>
          <p:nvPr>
            <p:ph type="title"/>
          </p:nvPr>
        </p:nvSpPr>
        <p:spPr/>
        <p:txBody>
          <a:bodyPr/>
          <a:lstStyle/>
          <a:p>
            <a:pPr eaLnBrk="1" hangingPunct="1"/>
            <a:r>
              <a:rPr lang="en-US" altLang="zh-CN" dirty="0" smtClean="0">
                <a:ln>
                  <a:noFill/>
                </a:ln>
                <a:latin typeface="+mn-lt"/>
              </a:rPr>
              <a:t>Article The</a:t>
            </a:r>
          </a:p>
        </p:txBody>
      </p:sp>
      <p:sp>
        <p:nvSpPr>
          <p:cNvPr id="74757" name="Rectangle 3"/>
          <p:cNvSpPr>
            <a:spLocks noGrp="1" noRot="1" noChangeArrowheads="1"/>
          </p:cNvSpPr>
          <p:nvPr>
            <p:ph idx="1"/>
          </p:nvPr>
        </p:nvSpPr>
        <p:spPr>
          <a:xfrm>
            <a:off x="982663" y="2133600"/>
            <a:ext cx="7704137" cy="3865563"/>
          </a:xfrm>
        </p:spPr>
        <p:txBody>
          <a:bodyPr rtlCol="0">
            <a:normAutofit fontScale="77500" lnSpcReduction="20000"/>
          </a:bodyPr>
          <a:lstStyle/>
          <a:p>
            <a:pPr>
              <a:buClr>
                <a:schemeClr val="accent1">
                  <a:lumMod val="75000"/>
                </a:schemeClr>
              </a:buClr>
              <a:defRPr/>
            </a:pPr>
            <a:r>
              <a:rPr lang="zh-CN" altLang="en-US" sz="4000" dirty="0" smtClean="0"/>
              <a:t>定冠词</a:t>
            </a:r>
            <a:r>
              <a:rPr lang="en-US" altLang="zh-CN" sz="4000" dirty="0" smtClean="0"/>
              <a:t>the=this, </a:t>
            </a:r>
            <a:r>
              <a:rPr lang="zh-CN" altLang="en-US" sz="4000" dirty="0" smtClean="0"/>
              <a:t>是被修饰对象具体化</a:t>
            </a:r>
            <a:r>
              <a:rPr lang="en-US" altLang="zh-CN" sz="4000" dirty="0" smtClean="0"/>
              <a:t>, </a:t>
            </a:r>
            <a:r>
              <a:rPr lang="zh-CN" altLang="en-US" sz="4000" dirty="0" smtClean="0"/>
              <a:t>生动化</a:t>
            </a:r>
            <a:r>
              <a:rPr lang="en-US" altLang="zh-CN" sz="4000" dirty="0" smtClean="0"/>
              <a:t>; </a:t>
            </a:r>
            <a:r>
              <a:rPr lang="zh-CN" altLang="en-US" sz="4000" dirty="0" smtClean="0"/>
              <a:t>兼具垫音功能。不要画蛇添足！</a:t>
            </a:r>
          </a:p>
          <a:p>
            <a:pPr>
              <a:buClr>
                <a:schemeClr val="accent1">
                  <a:lumMod val="75000"/>
                </a:schemeClr>
              </a:buClr>
              <a:defRPr/>
            </a:pPr>
            <a:r>
              <a:rPr lang="zh-CN" altLang="en-US" sz="4000" dirty="0" smtClean="0"/>
              <a:t>语态问题：被动</a:t>
            </a:r>
            <a:r>
              <a:rPr lang="en-US" altLang="zh-CN" sz="4000" dirty="0" smtClean="0"/>
              <a:t>or</a:t>
            </a:r>
            <a:r>
              <a:rPr lang="zh-CN" altLang="en-US" sz="4000" dirty="0" smtClean="0"/>
              <a:t>主动？</a:t>
            </a:r>
            <a:endParaRPr lang="en-US" altLang="zh-CN" sz="4000" dirty="0" smtClean="0"/>
          </a:p>
          <a:p>
            <a:pPr>
              <a:buClr>
                <a:schemeClr val="accent1">
                  <a:lumMod val="75000"/>
                </a:schemeClr>
              </a:buClr>
              <a:defRPr/>
            </a:pPr>
            <a:r>
              <a:rPr lang="zh-CN" altLang="en-US" sz="4000" dirty="0" smtClean="0"/>
              <a:t>时态问题</a:t>
            </a:r>
            <a:r>
              <a:rPr lang="zh-CN" altLang="en-US" sz="4000" dirty="0"/>
              <a:t>：</a:t>
            </a:r>
            <a:r>
              <a:rPr lang="zh-CN" altLang="en-US" sz="4000" dirty="0" smtClean="0"/>
              <a:t>根据需要来定。强调特殊情景还是描述一般规律？主语的属性是什么？为避免出错，可用动名词</a:t>
            </a:r>
            <a:r>
              <a:rPr lang="zh-CN" altLang="en-US" sz="4000" dirty="0"/>
              <a:t>短语</a:t>
            </a:r>
            <a:r>
              <a:rPr lang="zh-CN" altLang="en-US" sz="4000" dirty="0" smtClean="0"/>
              <a:t>代替，</a:t>
            </a:r>
            <a:r>
              <a:rPr lang="zh-CN" altLang="en-US" sz="4000" dirty="0"/>
              <a:t>如在非限定性</a:t>
            </a:r>
            <a:r>
              <a:rPr lang="zh-CN" altLang="en-US" sz="4000" dirty="0" smtClean="0"/>
              <a:t>从句的情况下；</a:t>
            </a:r>
          </a:p>
          <a:p>
            <a:pPr>
              <a:buClr>
                <a:schemeClr val="accent1">
                  <a:lumMod val="75000"/>
                </a:schemeClr>
              </a:buClr>
              <a:defRPr/>
            </a:pPr>
            <a:r>
              <a:rPr lang="en-US" altLang="zh-CN" sz="4000" dirty="0" smtClean="0"/>
              <a:t>be</a:t>
            </a:r>
            <a:r>
              <a:rPr lang="zh-CN" altLang="en-US" sz="4000" dirty="0" smtClean="0"/>
              <a:t>动词单复数不清楚时，用句中的行为动词替代</a:t>
            </a:r>
            <a:r>
              <a:rPr lang="en-US" altLang="zh-CN" sz="4000" dirty="0" smtClean="0"/>
              <a:t>be</a:t>
            </a:r>
            <a:r>
              <a:rPr lang="zh-CN" altLang="en-US" sz="4000" dirty="0" smtClean="0"/>
              <a:t>作谓语。</a:t>
            </a:r>
          </a:p>
          <a:p>
            <a:pPr>
              <a:buClr>
                <a:schemeClr val="accent1">
                  <a:lumMod val="75000"/>
                </a:schemeClr>
              </a:buClr>
              <a:defRPr/>
            </a:pPr>
            <a:endParaRPr lang="en-US" altLang="zh-CN" sz="4000" dirty="0" smtClean="0"/>
          </a:p>
        </p:txBody>
      </p:sp>
      <p:sp>
        <p:nvSpPr>
          <p:cNvPr id="97284" name="灯片编号占位符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Clr>
                <a:srgbClr val="1287C3"/>
              </a:buClr>
              <a:buSzPct val="145000"/>
              <a:buFont typeface="Arial" panose="020B0604020202020204" pitchFamily="34" charset="0"/>
              <a:buChar char="•"/>
              <a:defRPr sz="2400">
                <a:solidFill>
                  <a:schemeClr val="tx1"/>
                </a:solidFill>
                <a:latin typeface="Corbel" panose="020B0503020204020204" pitchFamily="34" charset="0"/>
                <a:ea typeface="华文楷体" panose="02010600040101010101" pitchFamily="2" charset="-122"/>
              </a:defRPr>
            </a:lvl1pPr>
            <a:lvl2pPr marL="7429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2pPr>
            <a:lvl3pPr marL="1200150" indent="-285750">
              <a:spcBef>
                <a:spcPct val="20000"/>
              </a:spcBef>
              <a:spcAft>
                <a:spcPts val="600"/>
              </a:spcAft>
              <a:buClr>
                <a:srgbClr val="1287C3"/>
              </a:buClr>
              <a:buSzPct val="145000"/>
              <a:buFont typeface="Arial" panose="020B0604020202020204" pitchFamily="34" charset="0"/>
              <a:buChar char="•"/>
              <a:defRPr sz="2000">
                <a:solidFill>
                  <a:schemeClr val="tx1"/>
                </a:solidFill>
                <a:latin typeface="Corbel" panose="020B0503020204020204" pitchFamily="34" charset="0"/>
                <a:ea typeface="华文楷体" panose="02010600040101010101" pitchFamily="2" charset="-122"/>
              </a:defRPr>
            </a:lvl3pPr>
            <a:lvl4pPr marL="1543050" indent="-171450">
              <a:spcBef>
                <a:spcPct val="20000"/>
              </a:spcBef>
              <a:spcAft>
                <a:spcPts val="600"/>
              </a:spcAft>
              <a:buClr>
                <a:srgbClr val="1287C3"/>
              </a:buClr>
              <a:buSzPct val="145000"/>
              <a:buFont typeface="Arial" panose="020B0604020202020204" pitchFamily="34" charset="0"/>
              <a:buChar char="•"/>
              <a:defRPr sz="1600">
                <a:solidFill>
                  <a:schemeClr val="tx1"/>
                </a:solidFill>
                <a:latin typeface="Corbel" panose="020B0503020204020204" pitchFamily="34" charset="0"/>
                <a:ea typeface="华文楷体" panose="02010600040101010101" pitchFamily="2" charset="-122"/>
              </a:defRPr>
            </a:lvl4pPr>
            <a:lvl5pPr marL="2000250" indent="-17145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5pPr>
            <a:lvl6pPr marL="24574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6pPr>
            <a:lvl7pPr marL="29146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7pPr>
            <a:lvl8pPr marL="33718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8pPr>
            <a:lvl9pPr marL="3829050" indent="-171450" eaLnBrk="0" fontAlgn="base" hangingPunct="0">
              <a:spcBef>
                <a:spcPct val="20000"/>
              </a:spcBef>
              <a:spcAft>
                <a:spcPts val="600"/>
              </a:spcAft>
              <a:buClr>
                <a:srgbClr val="1287C3"/>
              </a:buClr>
              <a:buSzPct val="145000"/>
              <a:buFont typeface="Arial" panose="020B0604020202020204" pitchFamily="34" charset="0"/>
              <a:buChar char="•"/>
              <a:defRPr sz="1400">
                <a:solidFill>
                  <a:schemeClr val="tx1"/>
                </a:solidFill>
                <a:latin typeface="Corbel" panose="020B0503020204020204" pitchFamily="34" charset="0"/>
                <a:ea typeface="华文楷体" panose="02010600040101010101" pitchFamily="2" charset="-122"/>
              </a:defRPr>
            </a:lvl9pPr>
          </a:lstStyle>
          <a:p>
            <a:pPr>
              <a:spcBef>
                <a:spcPct val="0"/>
              </a:spcBef>
              <a:spcAft>
                <a:spcPct val="0"/>
              </a:spcAft>
              <a:buClrTx/>
              <a:buSzTx/>
              <a:buFont typeface="Arial" panose="020B0604020202020204" pitchFamily="34" charset="0"/>
              <a:buNone/>
            </a:pPr>
            <a:fld id="{FEDA6B0E-65EF-4BDE-A012-1BD56C9BF924}" type="slidenum">
              <a:rPr lang="en-US" altLang="zh-CN" sz="1400" smtClean="0">
                <a:latin typeface="Arial" panose="020B0604020202020204" pitchFamily="34" charset="0"/>
                <a:ea typeface="宋体" panose="02010600030101010101" pitchFamily="2" charset="-122"/>
              </a:rPr>
              <a:pPr>
                <a:spcBef>
                  <a:spcPct val="0"/>
                </a:spcBef>
                <a:spcAft>
                  <a:spcPct val="0"/>
                </a:spcAft>
                <a:buClrTx/>
                <a:buSzTx/>
                <a:buFont typeface="Arial" panose="020B0604020202020204" pitchFamily="34" charset="0"/>
                <a:buNone/>
              </a:pPr>
              <a:t>54</a:t>
            </a:fld>
            <a:endParaRPr lang="en-US" altLang="zh-CN" sz="1400" smtClean="0">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712066293"/>
      </p:ext>
    </p:extLst>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内容占位符 2"/>
          <p:cNvSpPr>
            <a:spLocks noGrp="1"/>
          </p:cNvSpPr>
          <p:nvPr>
            <p:ph idx="1"/>
          </p:nvPr>
        </p:nvSpPr>
        <p:spPr>
          <a:xfrm>
            <a:off x="982663" y="1700808"/>
            <a:ext cx="7704137" cy="4196755"/>
          </a:xfrm>
        </p:spPr>
        <p:txBody>
          <a:bodyPr>
            <a:normAutofit/>
          </a:bodyPr>
          <a:lstStyle/>
          <a:p>
            <a:r>
              <a:rPr lang="en-US" altLang="zh-CN" sz="3200" dirty="0" smtClean="0"/>
              <a:t>…and thus prevent easily (</a:t>
            </a:r>
            <a:r>
              <a:rPr lang="en-US" altLang="zh-CN" sz="3200" i="1" dirty="0" smtClean="0">
                <a:solidFill>
                  <a:srgbClr val="0070C0"/>
                </a:solidFill>
              </a:rPr>
              <a:t>pause</a:t>
            </a:r>
            <a:r>
              <a:rPr lang="en-US" altLang="zh-CN" sz="3200" dirty="0" smtClean="0"/>
              <a:t>) </a:t>
            </a:r>
            <a:r>
              <a:rPr lang="en-US" altLang="zh-CN" sz="3200" dirty="0" smtClean="0">
                <a:solidFill>
                  <a:srgbClr val="0070C0"/>
                </a:solidFill>
              </a:rPr>
              <a:t>the</a:t>
            </a:r>
            <a:r>
              <a:rPr lang="en-US" altLang="zh-CN" sz="3200" dirty="0" smtClean="0"/>
              <a:t> blood clotting. </a:t>
            </a:r>
            <a:r>
              <a:rPr lang="zh-CN" altLang="en-US" sz="3200" dirty="0" smtClean="0"/>
              <a:t>比较：</a:t>
            </a:r>
            <a:r>
              <a:rPr lang="en-US" altLang="zh-CN" sz="3200" dirty="0" smtClean="0"/>
              <a:t>…and thus easily prevent blood clotting. </a:t>
            </a:r>
            <a:r>
              <a:rPr lang="zh-CN" altLang="en-US" sz="3200" dirty="0" smtClean="0"/>
              <a:t>副词一般应该置于动词后面。</a:t>
            </a:r>
          </a:p>
          <a:p>
            <a:r>
              <a:rPr lang="en-US" altLang="zh-CN" sz="3200" dirty="0" smtClean="0"/>
              <a:t>In addition, near city outfalls (</a:t>
            </a:r>
            <a:r>
              <a:rPr lang="en-US" altLang="zh-CN" sz="3200" i="1" dirty="0" smtClean="0">
                <a:solidFill>
                  <a:srgbClr val="0070C0"/>
                </a:solidFill>
              </a:rPr>
              <a:t>pause</a:t>
            </a:r>
            <a:r>
              <a:rPr lang="en-US" altLang="zh-CN" sz="3200" dirty="0" smtClean="0"/>
              <a:t>) </a:t>
            </a:r>
            <a:r>
              <a:rPr lang="en-US" altLang="zh-CN" sz="3200" dirty="0" smtClean="0">
                <a:solidFill>
                  <a:srgbClr val="0070C0"/>
                </a:solidFill>
              </a:rPr>
              <a:t>the</a:t>
            </a:r>
            <a:r>
              <a:rPr lang="en-US" altLang="zh-CN" sz="3200" dirty="0" smtClean="0"/>
              <a:t> pollution may pose a threat to marine organisms.</a:t>
            </a:r>
            <a:r>
              <a:rPr lang="zh-CN" altLang="en-US" sz="3200" dirty="0" smtClean="0"/>
              <a:t>在句子停顿后的名词之前用</a:t>
            </a:r>
            <a:r>
              <a:rPr lang="en-US" altLang="zh-CN" sz="3200" i="1" dirty="0" smtClean="0"/>
              <a:t>the</a:t>
            </a:r>
            <a:r>
              <a:rPr lang="zh-CN" altLang="en-US" sz="3200" dirty="0" smtClean="0"/>
              <a:t>。</a:t>
            </a:r>
            <a:endParaRPr lang="en-US" altLang="zh-CN" sz="3200" dirty="0" smtClean="0"/>
          </a:p>
          <a:p>
            <a:endParaRPr lang="zh-CN" altLang="en-US" sz="3200" dirty="0" smtClean="0"/>
          </a:p>
        </p:txBody>
      </p:sp>
      <p:sp>
        <p:nvSpPr>
          <p:cNvPr id="5" name="Rectangle 2"/>
          <p:cNvSpPr txBox="1">
            <a:spLocks noRot="1" noChangeArrowheads="1"/>
          </p:cNvSpPr>
          <p:nvPr/>
        </p:nvSpPr>
        <p:spPr>
          <a:xfrm>
            <a:off x="609600" y="427038"/>
            <a:ext cx="8229600" cy="1143000"/>
          </a:xfrm>
          <a:prstGeom prst="rect">
            <a:avLst/>
          </a:prstGeom>
        </p:spPr>
        <p:txBody>
          <a:bodyPr vert="horz" rtlCol="0" anchor="ctr">
            <a:normAutofit/>
          </a:bodyPr>
          <a:lst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a:lstStyle>
          <a:p>
            <a:pPr fontAlgn="auto">
              <a:spcAft>
                <a:spcPts val="0"/>
              </a:spcAft>
            </a:pPr>
            <a:r>
              <a:rPr lang="en-US" altLang="zh-CN" dirty="0" smtClean="0">
                <a:latin typeface="+mn-lt"/>
              </a:rPr>
              <a:t>Article The</a:t>
            </a:r>
          </a:p>
        </p:txBody>
      </p:sp>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内容占位符 2"/>
          <p:cNvSpPr>
            <a:spLocks noGrp="1" noChangeArrowheads="1"/>
          </p:cNvSpPr>
          <p:nvPr>
            <p:ph idx="1"/>
          </p:nvPr>
        </p:nvSpPr>
        <p:spPr>
          <a:xfrm>
            <a:off x="982663" y="2154238"/>
            <a:ext cx="7704137" cy="4011612"/>
          </a:xfrm>
        </p:spPr>
        <p:txBody>
          <a:bodyPr>
            <a:normAutofit/>
          </a:bodyPr>
          <a:lstStyle/>
          <a:p>
            <a:r>
              <a:rPr lang="en-US" altLang="zh-CN" sz="3200" dirty="0" smtClean="0"/>
              <a:t>Proper adding of dietary vitamin A could increase remarkably (</a:t>
            </a:r>
            <a:r>
              <a:rPr lang="en-US" altLang="zh-CN" sz="3200" i="1" dirty="0" smtClean="0">
                <a:solidFill>
                  <a:srgbClr val="0070C0"/>
                </a:solidFill>
              </a:rPr>
              <a:t>pause</a:t>
            </a:r>
            <a:r>
              <a:rPr lang="en-US" altLang="zh-CN" sz="3200" dirty="0" smtClean="0"/>
              <a:t>) </a:t>
            </a:r>
            <a:r>
              <a:rPr lang="en-US" altLang="zh-CN" sz="3200" dirty="0" smtClean="0">
                <a:solidFill>
                  <a:srgbClr val="FF0000"/>
                </a:solidFill>
              </a:rPr>
              <a:t>the</a:t>
            </a:r>
            <a:r>
              <a:rPr lang="en-US" altLang="zh-CN" sz="3200" dirty="0" smtClean="0"/>
              <a:t> NO content, NOS activity, and </a:t>
            </a:r>
            <a:r>
              <a:rPr lang="en-US" altLang="zh-CN" sz="3200" dirty="0" err="1" smtClean="0"/>
              <a:t>nNOS</a:t>
            </a:r>
            <a:r>
              <a:rPr lang="en-US" altLang="zh-CN" sz="3200" dirty="0" smtClean="0"/>
              <a:t> mRNA expression of red drum.</a:t>
            </a:r>
            <a:endParaRPr lang="zh-CN" altLang="zh-CN" sz="3200" dirty="0" smtClean="0"/>
          </a:p>
          <a:p>
            <a:r>
              <a:rPr lang="en-US" altLang="zh-CN" sz="3200" dirty="0" smtClean="0"/>
              <a:t>Therefore, adding </a:t>
            </a:r>
            <a:r>
              <a:rPr lang="en-US" altLang="zh-CN" sz="3200" dirty="0" err="1" smtClean="0"/>
              <a:t>phytase</a:t>
            </a:r>
            <a:r>
              <a:rPr lang="en-US" altLang="zh-CN" sz="3200" dirty="0" smtClean="0"/>
              <a:t> in tilapia diets of soybean meal can increase effectively (</a:t>
            </a:r>
            <a:r>
              <a:rPr lang="en-US" altLang="zh-CN" sz="3200" i="1" dirty="0" smtClean="0">
                <a:solidFill>
                  <a:srgbClr val="0070C0"/>
                </a:solidFill>
              </a:rPr>
              <a:t>pause</a:t>
            </a:r>
            <a:r>
              <a:rPr lang="en-US" altLang="zh-CN" sz="3200" dirty="0" smtClean="0"/>
              <a:t>) </a:t>
            </a:r>
            <a:r>
              <a:rPr lang="en-US" altLang="zh-CN" sz="3200" dirty="0" smtClean="0">
                <a:solidFill>
                  <a:srgbClr val="FF0000"/>
                </a:solidFill>
              </a:rPr>
              <a:t>the</a:t>
            </a:r>
            <a:r>
              <a:rPr lang="en-US" altLang="zh-CN" sz="3200" dirty="0" smtClean="0"/>
              <a:t> phosphorus of the diet.</a:t>
            </a:r>
            <a:endParaRPr lang="zh-CN" altLang="zh-CN" sz="3200" dirty="0" smtClean="0"/>
          </a:p>
          <a:p>
            <a:endParaRPr lang="zh-CN" altLang="en-US" sz="3200" dirty="0" smtClean="0"/>
          </a:p>
        </p:txBody>
      </p:sp>
      <p:sp>
        <p:nvSpPr>
          <p:cNvPr id="4" name="灯片编号占位符 3"/>
          <p:cNvSpPr>
            <a:spLocks noGrp="1"/>
          </p:cNvSpPr>
          <p:nvPr>
            <p:ph type="sldNum" sz="quarter" idx="12"/>
          </p:nvPr>
        </p:nvSpPr>
        <p:spPr/>
        <p:txBody>
          <a:bodyPr/>
          <a:lstStyle/>
          <a:p>
            <a:pPr>
              <a:defRPr/>
            </a:pPr>
            <a:fld id="{52E0A5A7-0934-4745-A184-CBAE853BAB90}" type="slidenum">
              <a:rPr lang="en-US" altLang="zh-CN" smtClean="0"/>
              <a:pPr>
                <a:defRPr/>
              </a:pPr>
              <a:t>56</a:t>
            </a:fld>
            <a:endParaRPr lang="en-US" altLang="zh-CN"/>
          </a:p>
        </p:txBody>
      </p:sp>
      <p:sp>
        <p:nvSpPr>
          <p:cNvPr id="6" name="Rectangle 2"/>
          <p:cNvSpPr>
            <a:spLocks noGrp="1" noRot="1" noChangeArrowheads="1"/>
          </p:cNvSpPr>
          <p:nvPr>
            <p:ph type="title"/>
          </p:nvPr>
        </p:nvSpPr>
        <p:spPr>
          <a:xfrm>
            <a:off x="457200" y="274638"/>
            <a:ext cx="8229600" cy="1143000"/>
          </a:xfrm>
        </p:spPr>
        <p:txBody>
          <a:bodyPr/>
          <a:lstStyle/>
          <a:p>
            <a:r>
              <a:rPr lang="en-US" altLang="zh-CN" dirty="0">
                <a:latin typeface="+mn-lt"/>
              </a:rPr>
              <a:t>Article </a:t>
            </a:r>
            <a:r>
              <a:rPr lang="en-US" altLang="zh-CN" dirty="0" smtClean="0">
                <a:ln>
                  <a:noFill/>
                </a:ln>
                <a:latin typeface="+mn-lt"/>
              </a:rPr>
              <a:t>The</a:t>
            </a:r>
          </a:p>
        </p:txBody>
      </p:sp>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标题 1"/>
          <p:cNvSpPr>
            <a:spLocks noGrp="1"/>
          </p:cNvSpPr>
          <p:nvPr>
            <p:ph type="title"/>
          </p:nvPr>
        </p:nvSpPr>
        <p:spPr/>
        <p:txBody>
          <a:bodyPr>
            <a:normAutofit/>
          </a:bodyPr>
          <a:lstStyle/>
          <a:p>
            <a:r>
              <a:rPr lang="en-US" altLang="zh-CN" dirty="0">
                <a:latin typeface="+mn-lt"/>
              </a:rPr>
              <a:t>Article </a:t>
            </a:r>
            <a:r>
              <a:rPr lang="en-US" altLang="zh-CN" dirty="0" smtClean="0">
                <a:ln>
                  <a:noFill/>
                </a:ln>
                <a:latin typeface="+mn-lt"/>
              </a:rPr>
              <a:t>The: </a:t>
            </a:r>
            <a:r>
              <a:rPr lang="zh-CN" altLang="en-US" dirty="0" smtClean="0">
                <a:ln>
                  <a:noFill/>
                </a:ln>
                <a:latin typeface="+mn-lt"/>
              </a:rPr>
              <a:t>与时态关联</a:t>
            </a:r>
          </a:p>
        </p:txBody>
      </p:sp>
      <p:sp>
        <p:nvSpPr>
          <p:cNvPr id="101379" name="内容占位符 2"/>
          <p:cNvSpPr>
            <a:spLocks noGrp="1"/>
          </p:cNvSpPr>
          <p:nvPr>
            <p:ph idx="1"/>
          </p:nvPr>
        </p:nvSpPr>
        <p:spPr/>
        <p:txBody>
          <a:bodyPr>
            <a:normAutofit fontScale="92500" lnSpcReduction="10000"/>
          </a:bodyPr>
          <a:lstStyle/>
          <a:p>
            <a:pPr marL="0" indent="0">
              <a:buFont typeface="Arial" panose="020B0604020202020204" pitchFamily="34" charset="0"/>
              <a:buNone/>
            </a:pPr>
            <a:r>
              <a:rPr lang="en-US" altLang="zh-CN" dirty="0" err="1" smtClean="0">
                <a:solidFill>
                  <a:srgbClr val="00B0F0"/>
                </a:solidFill>
              </a:rPr>
              <a:t>Pr</a:t>
            </a:r>
            <a:r>
              <a:rPr lang="en-US" altLang="zh-CN" dirty="0" smtClean="0">
                <a:solidFill>
                  <a:srgbClr val="00B0F0"/>
                </a:solidFill>
              </a:rPr>
              <a:t>: </a:t>
            </a:r>
            <a:r>
              <a:rPr lang="en-US" altLang="zh-CN" dirty="0" smtClean="0"/>
              <a:t>Therefore, pH is a critical factor for </a:t>
            </a:r>
            <a:r>
              <a:rPr lang="en-US" altLang="zh-CN" i="1" dirty="0" smtClean="0">
                <a:solidFill>
                  <a:srgbClr val="00B0F0"/>
                </a:solidFill>
              </a:rPr>
              <a:t>the</a:t>
            </a:r>
            <a:r>
              <a:rPr lang="en-US" altLang="zh-CN" dirty="0" smtClean="0"/>
              <a:t> SFP degradation.</a:t>
            </a:r>
          </a:p>
          <a:p>
            <a:pPr marL="0" indent="0">
              <a:buFont typeface="Arial" panose="020B0604020202020204" pitchFamily="34" charset="0"/>
              <a:buNone/>
            </a:pPr>
            <a:r>
              <a:rPr lang="en-US" altLang="zh-CN" dirty="0" smtClean="0">
                <a:solidFill>
                  <a:srgbClr val="00B0F0"/>
                </a:solidFill>
              </a:rPr>
              <a:t>Comment: </a:t>
            </a:r>
            <a:r>
              <a:rPr lang="zh-CN" altLang="en-US" dirty="0" smtClean="0"/>
              <a:t>由于使用的是一般现在时，因此，</a:t>
            </a:r>
            <a:r>
              <a:rPr lang="en-US" altLang="zh-CN" dirty="0" smtClean="0"/>
              <a:t>the</a:t>
            </a:r>
            <a:r>
              <a:rPr lang="zh-CN" altLang="en-US" dirty="0" smtClean="0"/>
              <a:t>是多余的，说明是一般的</a:t>
            </a:r>
            <a:r>
              <a:rPr lang="en-US" altLang="zh-CN" dirty="0" smtClean="0"/>
              <a:t>SFP</a:t>
            </a:r>
            <a:r>
              <a:rPr lang="zh-CN" altLang="en-US" dirty="0" smtClean="0"/>
              <a:t>和一般规律。但如果使用一般过去时，则</a:t>
            </a:r>
            <a:r>
              <a:rPr lang="en-US" altLang="zh-CN" dirty="0" smtClean="0"/>
              <a:t>the</a:t>
            </a:r>
            <a:r>
              <a:rPr lang="zh-CN" altLang="en-US" dirty="0" smtClean="0"/>
              <a:t>要保留，特指实验中使用的</a:t>
            </a:r>
            <a:r>
              <a:rPr lang="en-US" altLang="zh-CN" dirty="0" smtClean="0"/>
              <a:t>SFP</a:t>
            </a:r>
            <a:r>
              <a:rPr lang="zh-CN" altLang="en-US" dirty="0" smtClean="0"/>
              <a:t>。所以，时态和</a:t>
            </a:r>
            <a:r>
              <a:rPr lang="en-US" altLang="zh-CN" dirty="0" smtClean="0"/>
              <a:t>the</a:t>
            </a:r>
            <a:r>
              <a:rPr lang="zh-CN" altLang="en-US" dirty="0" smtClean="0"/>
              <a:t>是关联的。</a:t>
            </a:r>
          </a:p>
          <a:p>
            <a:pPr marL="0" indent="0">
              <a:buFont typeface="Arial" panose="020B0604020202020204" pitchFamily="34" charset="0"/>
              <a:buNone/>
            </a:pPr>
            <a:r>
              <a:rPr lang="en-US" altLang="zh-CN" dirty="0" smtClean="0">
                <a:solidFill>
                  <a:srgbClr val="00B0F0"/>
                </a:solidFill>
              </a:rPr>
              <a:t>Re1: </a:t>
            </a:r>
            <a:r>
              <a:rPr lang="en-US" altLang="zh-CN" dirty="0" smtClean="0"/>
              <a:t>Therefore, pH </a:t>
            </a:r>
            <a:r>
              <a:rPr lang="en-US" altLang="zh-CN" dirty="0" smtClean="0">
                <a:solidFill>
                  <a:srgbClr val="FF0000"/>
                </a:solidFill>
              </a:rPr>
              <a:t>is</a:t>
            </a:r>
            <a:r>
              <a:rPr lang="en-US" altLang="zh-CN" dirty="0" smtClean="0"/>
              <a:t> a critical factor for SFP degradation.</a:t>
            </a:r>
          </a:p>
          <a:p>
            <a:pPr marL="0" indent="0">
              <a:buFont typeface="Arial" panose="020B0604020202020204" pitchFamily="34" charset="0"/>
              <a:buNone/>
            </a:pPr>
            <a:r>
              <a:rPr lang="en-US" altLang="zh-CN" dirty="0" smtClean="0">
                <a:solidFill>
                  <a:srgbClr val="00B0F0"/>
                </a:solidFill>
              </a:rPr>
              <a:t>Re2: </a:t>
            </a:r>
            <a:r>
              <a:rPr lang="en-US" altLang="zh-CN" dirty="0" smtClean="0"/>
              <a:t>Therefore, pH </a:t>
            </a:r>
            <a:r>
              <a:rPr lang="en-US" altLang="zh-CN" dirty="0" smtClean="0">
                <a:solidFill>
                  <a:srgbClr val="FF0000"/>
                </a:solidFill>
              </a:rPr>
              <a:t>was</a:t>
            </a:r>
            <a:r>
              <a:rPr lang="en-US" altLang="zh-CN" dirty="0" smtClean="0"/>
              <a:t> a critical factor for </a:t>
            </a:r>
            <a:r>
              <a:rPr lang="en-US" altLang="zh-CN" dirty="0" smtClean="0">
                <a:solidFill>
                  <a:srgbClr val="FF0000"/>
                </a:solidFill>
              </a:rPr>
              <a:t>the</a:t>
            </a:r>
            <a:r>
              <a:rPr lang="en-US" altLang="zh-CN" dirty="0" smtClean="0"/>
              <a:t> SFP degradation.</a:t>
            </a:r>
            <a:endParaRPr lang="zh-CN" altLang="en-US" dirty="0" smtClean="0"/>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内容占位符 2"/>
          <p:cNvSpPr>
            <a:spLocks noGrp="1"/>
          </p:cNvSpPr>
          <p:nvPr>
            <p:ph idx="1"/>
          </p:nvPr>
        </p:nvSpPr>
        <p:spPr/>
        <p:txBody>
          <a:bodyPr/>
          <a:lstStyle/>
          <a:p>
            <a:r>
              <a:rPr lang="zh-CN" altLang="en-US" sz="4000" dirty="0" smtClean="0"/>
              <a:t>除非是特指，在物质、材料、生物等名称前，不使用</a:t>
            </a:r>
            <a:r>
              <a:rPr lang="en-US" altLang="zh-CN" sz="4000" dirty="0" smtClean="0"/>
              <a:t>the</a:t>
            </a:r>
            <a:r>
              <a:rPr lang="zh-CN" altLang="en-US" sz="4000" dirty="0" smtClean="0"/>
              <a:t>，如</a:t>
            </a:r>
            <a:r>
              <a:rPr lang="en-US" altLang="zh-CN" sz="4000" dirty="0" smtClean="0"/>
              <a:t>water</a:t>
            </a:r>
            <a:r>
              <a:rPr lang="zh-CN" altLang="en-US" sz="4000" dirty="0" smtClean="0"/>
              <a:t>，</a:t>
            </a:r>
            <a:r>
              <a:rPr lang="en-US" altLang="zh-CN" sz="4000" dirty="0" smtClean="0"/>
              <a:t>iron </a:t>
            </a:r>
            <a:r>
              <a:rPr lang="zh-CN" altLang="en-US" sz="4000" dirty="0" smtClean="0"/>
              <a:t>，</a:t>
            </a:r>
            <a:r>
              <a:rPr lang="en-US" altLang="zh-CN" sz="4000" dirty="0" smtClean="0"/>
              <a:t>nitrogen</a:t>
            </a:r>
            <a:r>
              <a:rPr lang="zh-CN" altLang="en-US" sz="4000" dirty="0" smtClean="0"/>
              <a:t>，</a:t>
            </a:r>
            <a:r>
              <a:rPr lang="en-US" altLang="zh-CN" sz="4000" dirty="0" smtClean="0"/>
              <a:t>carbon dioxide</a:t>
            </a:r>
            <a:r>
              <a:rPr lang="zh-CN" altLang="en-US" sz="4000" dirty="0" smtClean="0"/>
              <a:t>，</a:t>
            </a:r>
            <a:r>
              <a:rPr lang="en-US" altLang="zh-CN" sz="4000" dirty="0" smtClean="0"/>
              <a:t>fish</a:t>
            </a:r>
            <a:r>
              <a:rPr lang="zh-CN" altLang="en-US" sz="4000" dirty="0" smtClean="0"/>
              <a:t>等等。</a:t>
            </a:r>
          </a:p>
        </p:txBody>
      </p:sp>
      <p:sp>
        <p:nvSpPr>
          <p:cNvPr id="5" name="Rectangle 2"/>
          <p:cNvSpPr>
            <a:spLocks noGrp="1" noRot="1" noChangeArrowheads="1"/>
          </p:cNvSpPr>
          <p:nvPr>
            <p:ph type="title"/>
          </p:nvPr>
        </p:nvSpPr>
        <p:spPr>
          <a:xfrm>
            <a:off x="457200" y="274638"/>
            <a:ext cx="8229600" cy="1143000"/>
          </a:xfrm>
        </p:spPr>
        <p:txBody>
          <a:bodyPr/>
          <a:lstStyle/>
          <a:p>
            <a:r>
              <a:rPr lang="en-US" altLang="zh-CN" dirty="0">
                <a:latin typeface="+mn-lt"/>
              </a:rPr>
              <a:t>Article </a:t>
            </a:r>
            <a:r>
              <a:rPr lang="en-US" altLang="zh-CN" dirty="0" smtClean="0">
                <a:ln>
                  <a:noFill/>
                </a:ln>
                <a:latin typeface="+mn-lt"/>
              </a:rPr>
              <a:t>The</a:t>
            </a:r>
          </a:p>
        </p:txBody>
      </p: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latin typeface="+mn-lt"/>
              </a:rPr>
              <a:t>On </a:t>
            </a:r>
            <a:r>
              <a:rPr lang="en-US" dirty="0" smtClean="0">
                <a:latin typeface="+mn-lt"/>
              </a:rPr>
              <a:t>Artistic works</a:t>
            </a:r>
            <a:endParaRPr lang="en-US" dirty="0">
              <a:latin typeface="+mn-lt"/>
            </a:endParaRPr>
          </a:p>
        </p:txBody>
      </p:sp>
      <p:sp>
        <p:nvSpPr>
          <p:cNvPr id="3" name="内容占位符 2"/>
          <p:cNvSpPr>
            <a:spLocks noGrp="1"/>
          </p:cNvSpPr>
          <p:nvPr>
            <p:ph idx="1"/>
          </p:nvPr>
        </p:nvSpPr>
        <p:spPr/>
        <p:txBody>
          <a:bodyPr/>
          <a:lstStyle/>
          <a:p>
            <a:r>
              <a:rPr lang="en-US" dirty="0" smtClean="0">
                <a:solidFill>
                  <a:srgbClr val="FF00FF"/>
                </a:solidFill>
              </a:rPr>
              <a:t>Pixel</a:t>
            </a:r>
            <a:r>
              <a:rPr lang="en-US" dirty="0" smtClean="0"/>
              <a:t>: dpi(dot per inch); enlarge 500 times!</a:t>
            </a:r>
          </a:p>
          <a:p>
            <a:r>
              <a:rPr lang="en-US" dirty="0">
                <a:solidFill>
                  <a:srgbClr val="FF00FF"/>
                </a:solidFill>
              </a:rPr>
              <a:t>Vector</a:t>
            </a:r>
            <a:r>
              <a:rPr lang="en-US" dirty="0" smtClean="0"/>
              <a:t>: scalable</a:t>
            </a:r>
          </a:p>
          <a:p>
            <a:r>
              <a:rPr lang="en-US" dirty="0">
                <a:solidFill>
                  <a:srgbClr val="FF00FF"/>
                </a:solidFill>
              </a:rPr>
              <a:t>Compound</a:t>
            </a:r>
            <a:r>
              <a:rPr lang="en-US" dirty="0" smtClean="0"/>
              <a:t> (encapsulated, multiple layered)</a:t>
            </a:r>
          </a:p>
          <a:p>
            <a:r>
              <a:rPr lang="en-US" dirty="0" smtClean="0"/>
              <a:t>Must be editable easily</a:t>
            </a:r>
            <a:endParaRPr lang="en-US" dirty="0"/>
          </a:p>
          <a:p>
            <a:r>
              <a:rPr lang="en-US" dirty="0" smtClean="0"/>
              <a:t>Original format, default format</a:t>
            </a:r>
          </a:p>
          <a:p>
            <a:endParaRPr lang="en-US" dirty="0"/>
          </a:p>
        </p:txBody>
      </p:sp>
    </p:spTree>
    <p:extLst>
      <p:ext uri="{BB962C8B-B14F-4D97-AF65-F5344CB8AC3E}">
        <p14:creationId xmlns:p14="http://schemas.microsoft.com/office/powerpoint/2010/main" val="345302928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p:txBody>
          <a:bodyPr>
            <a:normAutofit/>
          </a:bodyPr>
          <a:lstStyle/>
          <a:p>
            <a:r>
              <a:rPr lang="zh-CN" altLang="en-US" dirty="0">
                <a:latin typeface="隶书" panose="02010509060101010101" pitchFamily="49" charset="-122"/>
                <a:ea typeface="隶书" panose="02010509060101010101" pitchFamily="49" charset="-122"/>
              </a:rPr>
              <a:t>难</a:t>
            </a:r>
            <a:r>
              <a:rPr lang="zh-CN" altLang="en-US" dirty="0" smtClean="0">
                <a:latin typeface="隶书" panose="02010509060101010101" pitchFamily="49" charset="-122"/>
                <a:ea typeface="隶书" panose="02010509060101010101" pitchFamily="49" charset="-122"/>
              </a:rPr>
              <a:t>解的马太效应</a:t>
            </a:r>
            <a:endParaRPr lang="en-US" altLang="en-US" dirty="0" smtClean="0">
              <a:ln>
                <a:noFill/>
              </a:ln>
              <a:latin typeface="隶书" panose="02010509060101010101" pitchFamily="49" charset="-122"/>
              <a:ea typeface="隶书" panose="02010509060101010101" pitchFamily="49" charset="-122"/>
            </a:endParaRPr>
          </a:p>
        </p:txBody>
      </p:sp>
      <p:sp>
        <p:nvSpPr>
          <p:cNvPr id="15363" name="内容占位符 2"/>
          <p:cNvSpPr>
            <a:spLocks noGrp="1"/>
          </p:cNvSpPr>
          <p:nvPr>
            <p:ph idx="1"/>
          </p:nvPr>
        </p:nvSpPr>
        <p:spPr>
          <a:xfrm>
            <a:off x="457200" y="1417638"/>
            <a:ext cx="8229600" cy="5035698"/>
          </a:xfrm>
        </p:spPr>
        <p:txBody>
          <a:bodyPr>
            <a:normAutofit fontScale="55000" lnSpcReduction="20000"/>
          </a:bodyPr>
          <a:lstStyle/>
          <a:p>
            <a:pPr>
              <a:lnSpc>
                <a:spcPct val="170000"/>
              </a:lnSpc>
            </a:pPr>
            <a:r>
              <a:rPr lang="zh-CN" altLang="en-US" dirty="0" smtClean="0"/>
              <a:t>我国</a:t>
            </a:r>
            <a:r>
              <a:rPr lang="en-US" altLang="zh-CN" dirty="0" smtClean="0"/>
              <a:t>SCI</a:t>
            </a:r>
            <a:r>
              <a:rPr lang="zh-CN" altLang="en-US" dirty="0" smtClean="0"/>
              <a:t>刊位于</a:t>
            </a:r>
            <a:r>
              <a:rPr lang="en-US" altLang="zh-CN" dirty="0" smtClean="0"/>
              <a:t>Q1</a:t>
            </a:r>
            <a:r>
              <a:rPr lang="zh-CN" altLang="en-US" dirty="0" smtClean="0"/>
              <a:t>区（同类期刊中影响因子位列前</a:t>
            </a:r>
            <a:r>
              <a:rPr lang="en-US" altLang="zh-CN" dirty="0" smtClean="0"/>
              <a:t>25%</a:t>
            </a:r>
            <a:r>
              <a:rPr lang="zh-CN" altLang="en-US" dirty="0" smtClean="0"/>
              <a:t>）的仅</a:t>
            </a:r>
            <a:r>
              <a:rPr lang="en-US" altLang="zh-CN" dirty="0" smtClean="0"/>
              <a:t>34</a:t>
            </a:r>
            <a:r>
              <a:rPr lang="zh-CN" altLang="en-US" dirty="0" smtClean="0"/>
              <a:t>种。而美国被</a:t>
            </a:r>
            <a:r>
              <a:rPr lang="en-US" altLang="zh-CN" dirty="0" smtClean="0"/>
              <a:t>SCI</a:t>
            </a:r>
            <a:r>
              <a:rPr lang="zh-CN" altLang="en-US" dirty="0" smtClean="0"/>
              <a:t>收录的期刊有</a:t>
            </a:r>
            <a:r>
              <a:rPr lang="en-US" altLang="zh-CN" dirty="0" smtClean="0"/>
              <a:t>2962</a:t>
            </a:r>
            <a:r>
              <a:rPr lang="zh-CN" altLang="en-US" dirty="0" smtClean="0"/>
              <a:t>种，位于</a:t>
            </a:r>
            <a:r>
              <a:rPr lang="en-US" altLang="zh-CN" dirty="0" smtClean="0"/>
              <a:t>Q1</a:t>
            </a:r>
            <a:r>
              <a:rPr lang="zh-CN" altLang="en-US" dirty="0" smtClean="0"/>
              <a:t>区的期刊约</a:t>
            </a:r>
            <a:r>
              <a:rPr lang="en-US" altLang="zh-CN" dirty="0" smtClean="0"/>
              <a:t>700</a:t>
            </a:r>
            <a:r>
              <a:rPr lang="zh-CN" altLang="en-US" dirty="0" smtClean="0"/>
              <a:t>种。</a:t>
            </a:r>
            <a:endParaRPr lang="en-US" altLang="zh-CN" dirty="0" smtClean="0"/>
          </a:p>
          <a:p>
            <a:pPr>
              <a:lnSpc>
                <a:spcPct val="170000"/>
              </a:lnSpc>
            </a:pPr>
            <a:r>
              <a:rPr lang="zh-CN" altLang="en-US" dirty="0" smtClean="0"/>
              <a:t>与其他非英语母语国家相比，我国英文科技期刊的占比也较低，仅占科技期刊总量的</a:t>
            </a:r>
            <a:r>
              <a:rPr lang="en-US" altLang="zh-CN" dirty="0" smtClean="0"/>
              <a:t>6%</a:t>
            </a:r>
            <a:r>
              <a:rPr lang="zh-CN" altLang="en-US" dirty="0" smtClean="0"/>
              <a:t>左右，而德国超过</a:t>
            </a:r>
            <a:r>
              <a:rPr lang="en-US" altLang="zh-CN" dirty="0" smtClean="0"/>
              <a:t>50%</a:t>
            </a:r>
            <a:r>
              <a:rPr lang="zh-CN" altLang="en-US" dirty="0" smtClean="0"/>
              <a:t>，日本也超过</a:t>
            </a:r>
            <a:r>
              <a:rPr lang="en-US" altLang="zh-CN" dirty="0" smtClean="0"/>
              <a:t>20%</a:t>
            </a:r>
            <a:r>
              <a:rPr lang="zh-CN" altLang="en-US" dirty="0" smtClean="0"/>
              <a:t>。</a:t>
            </a:r>
            <a:endParaRPr lang="en-US" altLang="zh-CN" dirty="0" smtClean="0"/>
          </a:p>
          <a:p>
            <a:pPr>
              <a:lnSpc>
                <a:spcPct val="170000"/>
              </a:lnSpc>
            </a:pPr>
            <a:r>
              <a:rPr lang="en-US" altLang="zh-CN" dirty="0" smtClean="0"/>
              <a:t>2007—2016</a:t>
            </a:r>
            <a:r>
              <a:rPr lang="zh-CN" altLang="en-US" dirty="0" smtClean="0"/>
              <a:t>年， </a:t>
            </a:r>
            <a:r>
              <a:rPr lang="en-US" altLang="zh-CN" dirty="0" smtClean="0"/>
              <a:t>2016</a:t>
            </a:r>
            <a:r>
              <a:rPr lang="zh-CN" altLang="en-US" dirty="0" smtClean="0"/>
              <a:t>年，中国学者在全球</a:t>
            </a:r>
            <a:r>
              <a:rPr lang="en-US" altLang="zh-CN" dirty="0" smtClean="0"/>
              <a:t>SCI</a:t>
            </a:r>
            <a:r>
              <a:rPr lang="zh-CN" altLang="en-US" dirty="0" smtClean="0"/>
              <a:t>期刊发文</a:t>
            </a:r>
            <a:r>
              <a:rPr lang="en-US" altLang="zh-CN" dirty="0" smtClean="0"/>
              <a:t>32.24</a:t>
            </a:r>
            <a:r>
              <a:rPr lang="zh-CN" altLang="en-US" dirty="0" smtClean="0"/>
              <a:t>万余篇，在中国</a:t>
            </a:r>
            <a:r>
              <a:rPr lang="en-US" altLang="zh-CN" dirty="0" smtClean="0"/>
              <a:t>SCI</a:t>
            </a:r>
            <a:r>
              <a:rPr lang="zh-CN" altLang="en-US" dirty="0" smtClean="0"/>
              <a:t>期刊发文</a:t>
            </a:r>
            <a:r>
              <a:rPr lang="en-US" altLang="zh-CN" dirty="0" smtClean="0"/>
              <a:t>2.24</a:t>
            </a:r>
            <a:r>
              <a:rPr lang="zh-CN" altLang="en-US" dirty="0" smtClean="0"/>
              <a:t>万余篇。有</a:t>
            </a:r>
            <a:r>
              <a:rPr lang="en-US" altLang="zh-CN" dirty="0" smtClean="0"/>
              <a:t>30</a:t>
            </a:r>
            <a:r>
              <a:rPr lang="zh-CN" altLang="en-US" dirty="0" smtClean="0"/>
              <a:t>万篇论文发在国外</a:t>
            </a:r>
            <a:r>
              <a:rPr lang="en-US" altLang="zh-CN" dirty="0" smtClean="0"/>
              <a:t>SCI</a:t>
            </a:r>
            <a:r>
              <a:rPr lang="zh-CN" altLang="en-US" dirty="0" smtClean="0"/>
              <a:t>期刊上，可见中国科技期刊在国际上的学术影响力整体较弱。</a:t>
            </a:r>
            <a:endParaRPr lang="en-US" altLang="zh-CN" dirty="0" smtClean="0"/>
          </a:p>
          <a:p>
            <a:pPr>
              <a:lnSpc>
                <a:spcPct val="170000"/>
              </a:lnSpc>
            </a:pPr>
            <a:r>
              <a:rPr lang="zh-CN" altLang="en-US" dirty="0" smtClean="0"/>
              <a:t>中国机构在</a:t>
            </a:r>
            <a:r>
              <a:rPr lang="en-US" altLang="zh-CN" dirty="0" smtClean="0"/>
              <a:t>SCI</a:t>
            </a:r>
            <a:r>
              <a:rPr lang="zh-CN" altLang="en-US" dirty="0" smtClean="0"/>
              <a:t>收录的中国科技期刊上发文数仅占中国</a:t>
            </a:r>
            <a:r>
              <a:rPr lang="en-US" altLang="zh-CN" dirty="0" smtClean="0"/>
              <a:t>SCI</a:t>
            </a:r>
            <a:r>
              <a:rPr lang="zh-CN" altLang="en-US" dirty="0" smtClean="0"/>
              <a:t>论文总数的</a:t>
            </a:r>
            <a:r>
              <a:rPr lang="en-US" altLang="zh-CN" dirty="0" smtClean="0"/>
              <a:t>9%</a:t>
            </a:r>
            <a:r>
              <a:rPr lang="zh-CN" altLang="en-US" dirty="0" smtClean="0"/>
              <a:t>，说明我国大部分优秀论文发表在</a:t>
            </a:r>
            <a:r>
              <a:rPr lang="en-US" altLang="zh-CN" dirty="0" smtClean="0"/>
              <a:t>SCI</a:t>
            </a:r>
            <a:r>
              <a:rPr lang="zh-CN" altLang="en-US" dirty="0" smtClean="0"/>
              <a:t>收录的国外期刊上。</a:t>
            </a:r>
            <a:endParaRPr lang="en-US" altLang="zh-CN" dirty="0" smtClean="0"/>
          </a:p>
          <a:p>
            <a:pPr>
              <a:lnSpc>
                <a:spcPct val="170000"/>
              </a:lnSpc>
            </a:pPr>
            <a:r>
              <a:rPr lang="zh-CN" altLang="en-US" dirty="0"/>
              <a:t>缺少稳定和优质的稿源，影响因子升不上去，反过来又加剧了办刊的</a:t>
            </a:r>
            <a:r>
              <a:rPr lang="zh-CN" altLang="en-US" dirty="0" smtClean="0"/>
              <a:t>困难，特别是中文期刊。</a:t>
            </a:r>
            <a:endParaRPr lang="en-US" altLang="en-US" dirty="0"/>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mn-lt"/>
              </a:rPr>
              <a:t>Parallelism</a:t>
            </a:r>
            <a:endParaRPr lang="zh-CN" altLang="en-US" dirty="0">
              <a:latin typeface="+mn-lt"/>
            </a:endParaRPr>
          </a:p>
        </p:txBody>
      </p:sp>
      <p:sp>
        <p:nvSpPr>
          <p:cNvPr id="3" name="内容占位符 2"/>
          <p:cNvSpPr>
            <a:spLocks noGrp="1"/>
          </p:cNvSpPr>
          <p:nvPr>
            <p:ph idx="1"/>
          </p:nvPr>
        </p:nvSpPr>
        <p:spPr/>
        <p:txBody>
          <a:bodyPr/>
          <a:lstStyle/>
          <a:p>
            <a:r>
              <a:rPr lang="en-US" altLang="zh-CN" dirty="0" err="1" smtClean="0">
                <a:solidFill>
                  <a:srgbClr val="FF00FF"/>
                </a:solidFill>
              </a:rPr>
              <a:t>Pr</a:t>
            </a:r>
            <a:r>
              <a:rPr lang="en-US" altLang="zh-CN" dirty="0" smtClean="0">
                <a:solidFill>
                  <a:srgbClr val="FF00FF"/>
                </a:solidFill>
              </a:rPr>
              <a:t>:</a:t>
            </a:r>
            <a:r>
              <a:rPr lang="en-US" altLang="zh-CN" dirty="0" smtClean="0"/>
              <a:t> Anchovy </a:t>
            </a:r>
            <a:r>
              <a:rPr lang="en-US" altLang="zh-CN" dirty="0"/>
              <a:t>(</a:t>
            </a:r>
            <a:r>
              <a:rPr lang="en-US" altLang="zh-CN" i="1" dirty="0" err="1"/>
              <a:t>Coilia</a:t>
            </a:r>
            <a:r>
              <a:rPr lang="en-US" altLang="zh-CN" i="1" dirty="0"/>
              <a:t> </a:t>
            </a:r>
            <a:r>
              <a:rPr lang="en-US" altLang="zh-CN" i="1" dirty="0" err="1"/>
              <a:t>nasus</a:t>
            </a:r>
            <a:r>
              <a:rPr lang="en-US" altLang="zh-CN" dirty="0"/>
              <a:t>) </a:t>
            </a:r>
            <a:r>
              <a:rPr lang="en-US" altLang="zh-CN" strike="dblStrike" dirty="0"/>
              <a:t>is</a:t>
            </a:r>
            <a:r>
              <a:rPr lang="en-US" altLang="zh-CN" dirty="0"/>
              <a:t> distributed widely in the coastal waters of China, the </a:t>
            </a:r>
            <a:r>
              <a:rPr lang="en-US" altLang="zh-CN" dirty="0">
                <a:solidFill>
                  <a:srgbClr val="FF00FF"/>
                </a:solidFill>
              </a:rPr>
              <a:t>Yangtze River</a:t>
            </a:r>
            <a:r>
              <a:rPr lang="en-US" altLang="zh-CN" dirty="0"/>
              <a:t>, Korea, </a:t>
            </a:r>
            <a:r>
              <a:rPr lang="en-US" altLang="zh-CN" dirty="0" smtClean="0"/>
              <a:t>Japan.</a:t>
            </a:r>
          </a:p>
          <a:p>
            <a:r>
              <a:rPr lang="en-US" altLang="zh-CN" dirty="0" smtClean="0"/>
              <a:t>Re: </a:t>
            </a:r>
            <a:r>
              <a:rPr lang="en-US" altLang="zh-CN" dirty="0"/>
              <a:t>Anchovy (</a:t>
            </a:r>
            <a:r>
              <a:rPr lang="en-US" altLang="zh-CN" i="1" dirty="0" err="1"/>
              <a:t>Coilia</a:t>
            </a:r>
            <a:r>
              <a:rPr lang="en-US" altLang="zh-CN" i="1" dirty="0"/>
              <a:t> </a:t>
            </a:r>
            <a:r>
              <a:rPr lang="en-US" altLang="zh-CN" i="1" dirty="0" err="1"/>
              <a:t>nasus</a:t>
            </a:r>
            <a:r>
              <a:rPr lang="en-US" altLang="zh-CN" dirty="0"/>
              <a:t>) </a:t>
            </a:r>
            <a:r>
              <a:rPr lang="en-US" altLang="zh-CN" dirty="0" smtClean="0"/>
              <a:t>distributes </a:t>
            </a:r>
            <a:r>
              <a:rPr lang="en-US" altLang="zh-CN" dirty="0"/>
              <a:t>widely in </a:t>
            </a:r>
            <a:r>
              <a:rPr lang="en-US" altLang="zh-CN" dirty="0" err="1" smtClean="0">
                <a:solidFill>
                  <a:srgbClr val="FF00FF"/>
                </a:solidFill>
              </a:rPr>
              <a:t>Changjiang</a:t>
            </a:r>
            <a:r>
              <a:rPr lang="en-US" altLang="zh-CN" dirty="0" smtClean="0">
                <a:solidFill>
                  <a:srgbClr val="FF00FF"/>
                </a:solidFill>
              </a:rPr>
              <a:t> (Yangtze</a:t>
            </a:r>
            <a:r>
              <a:rPr lang="en-US" altLang="zh-CN" dirty="0">
                <a:solidFill>
                  <a:srgbClr val="FF00FF"/>
                </a:solidFill>
              </a:rPr>
              <a:t>)</a:t>
            </a:r>
            <a:r>
              <a:rPr lang="en-US" altLang="zh-CN" dirty="0" smtClean="0">
                <a:solidFill>
                  <a:srgbClr val="FF00FF"/>
                </a:solidFill>
              </a:rPr>
              <a:t> River</a:t>
            </a:r>
            <a:r>
              <a:rPr lang="en-US" altLang="zh-CN" dirty="0" smtClean="0"/>
              <a:t> and coastal </a:t>
            </a:r>
            <a:r>
              <a:rPr lang="en-US" altLang="zh-CN" dirty="0"/>
              <a:t>waters of China, </a:t>
            </a:r>
            <a:r>
              <a:rPr lang="en-US" altLang="zh-CN" dirty="0" smtClean="0"/>
              <a:t>and other countries such as Korea and </a:t>
            </a:r>
            <a:r>
              <a:rPr lang="en-US" altLang="zh-CN" dirty="0"/>
              <a:t>Japan.</a:t>
            </a:r>
          </a:p>
          <a:p>
            <a:endParaRPr lang="zh-CN" altLang="en-US" dirty="0"/>
          </a:p>
        </p:txBody>
      </p:sp>
    </p:spTree>
    <p:extLst>
      <p:ext uri="{BB962C8B-B14F-4D97-AF65-F5344CB8AC3E}">
        <p14:creationId xmlns:p14="http://schemas.microsoft.com/office/powerpoint/2010/main" val="3487258137"/>
      </p:ext>
    </p:extLst>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mn-lt"/>
              </a:rPr>
              <a:t>Parallelism</a:t>
            </a:r>
            <a:endParaRPr lang="zh-CN" altLang="en-US" dirty="0">
              <a:latin typeface="+mn-lt"/>
            </a:endParaRPr>
          </a:p>
        </p:txBody>
      </p:sp>
      <p:sp>
        <p:nvSpPr>
          <p:cNvPr id="3" name="内容占位符 2"/>
          <p:cNvSpPr>
            <a:spLocks noGrp="1"/>
          </p:cNvSpPr>
          <p:nvPr>
            <p:ph idx="1"/>
          </p:nvPr>
        </p:nvSpPr>
        <p:spPr/>
        <p:txBody>
          <a:bodyPr>
            <a:normAutofit fontScale="92500" lnSpcReduction="20000"/>
          </a:bodyPr>
          <a:lstStyle/>
          <a:p>
            <a:r>
              <a:rPr lang="en-US" altLang="zh-CN" dirty="0"/>
              <a:t> </a:t>
            </a:r>
            <a:r>
              <a:rPr lang="en-US" altLang="zh-CN" dirty="0" err="1" smtClean="0">
                <a:solidFill>
                  <a:srgbClr val="FF00FF"/>
                </a:solidFill>
              </a:rPr>
              <a:t>Pr</a:t>
            </a:r>
            <a:r>
              <a:rPr lang="en-US" altLang="zh-CN" dirty="0" smtClean="0">
                <a:solidFill>
                  <a:srgbClr val="FF00FF"/>
                </a:solidFill>
              </a:rPr>
              <a:t>:</a:t>
            </a:r>
            <a:r>
              <a:rPr lang="en-US" altLang="zh-CN" dirty="0" smtClean="0"/>
              <a:t> Composites </a:t>
            </a:r>
            <a:r>
              <a:rPr lang="en-US" altLang="zh-CN" dirty="0"/>
              <a:t>of tracks going through the South China Sea or landing on the China coast in summer for the </a:t>
            </a:r>
            <a:r>
              <a:rPr lang="en-US" altLang="zh-CN" dirty="0">
                <a:solidFill>
                  <a:srgbClr val="FF00FF"/>
                </a:solidFill>
              </a:rPr>
              <a:t>pre-</a:t>
            </a:r>
            <a:r>
              <a:rPr lang="en-US" altLang="zh-CN" dirty="0"/>
              <a:t>period (a), the </a:t>
            </a:r>
            <a:r>
              <a:rPr lang="en-US" altLang="zh-CN" dirty="0" smtClean="0">
                <a:solidFill>
                  <a:srgbClr val="00FF00"/>
                </a:solidFill>
              </a:rPr>
              <a:t>late-</a:t>
            </a:r>
            <a:r>
              <a:rPr lang="en-US" altLang="zh-CN" dirty="0" smtClean="0"/>
              <a:t>period </a:t>
            </a:r>
            <a:r>
              <a:rPr lang="en-US" altLang="zh-CN" dirty="0"/>
              <a:t>(b), and the difference (c) between the </a:t>
            </a:r>
            <a:r>
              <a:rPr lang="en-US" altLang="zh-CN" dirty="0" smtClean="0">
                <a:solidFill>
                  <a:srgbClr val="00FF00"/>
                </a:solidFill>
              </a:rPr>
              <a:t>late-</a:t>
            </a:r>
            <a:r>
              <a:rPr lang="en-US" altLang="zh-CN" dirty="0" smtClean="0"/>
              <a:t>period </a:t>
            </a:r>
            <a:r>
              <a:rPr lang="en-US" altLang="zh-CN" dirty="0"/>
              <a:t>and pre-period</a:t>
            </a:r>
            <a:r>
              <a:rPr lang="en-US" altLang="zh-CN" dirty="0" smtClean="0"/>
              <a:t>.</a:t>
            </a:r>
          </a:p>
          <a:p>
            <a:r>
              <a:rPr lang="en-US" altLang="zh-CN" dirty="0" smtClean="0">
                <a:solidFill>
                  <a:srgbClr val="FF00FF"/>
                </a:solidFill>
              </a:rPr>
              <a:t>Re</a:t>
            </a:r>
            <a:r>
              <a:rPr lang="en-US" altLang="zh-CN" dirty="0">
                <a:solidFill>
                  <a:srgbClr val="FF00FF"/>
                </a:solidFill>
              </a:rPr>
              <a:t>:  </a:t>
            </a:r>
            <a:r>
              <a:rPr lang="en-US" altLang="zh-CN" dirty="0"/>
              <a:t>Composites of tracks going through the South China Sea or landing on the China coast in summer for the </a:t>
            </a:r>
            <a:r>
              <a:rPr lang="en-US" altLang="zh-CN" dirty="0">
                <a:solidFill>
                  <a:srgbClr val="FF00FF"/>
                </a:solidFill>
              </a:rPr>
              <a:t>pre-</a:t>
            </a:r>
            <a:r>
              <a:rPr lang="en-US" altLang="zh-CN" dirty="0"/>
              <a:t>period (a), the </a:t>
            </a:r>
            <a:r>
              <a:rPr lang="en-US" altLang="zh-CN" dirty="0" smtClean="0">
                <a:solidFill>
                  <a:srgbClr val="FF00FF"/>
                </a:solidFill>
              </a:rPr>
              <a:t>post-</a:t>
            </a:r>
            <a:r>
              <a:rPr lang="en-US" altLang="zh-CN" dirty="0" smtClean="0"/>
              <a:t>period </a:t>
            </a:r>
            <a:r>
              <a:rPr lang="en-US" altLang="zh-CN" dirty="0"/>
              <a:t>(b), and the difference (c) between the </a:t>
            </a:r>
            <a:r>
              <a:rPr lang="en-US" altLang="zh-CN" dirty="0" smtClean="0">
                <a:solidFill>
                  <a:srgbClr val="FF00FF"/>
                </a:solidFill>
              </a:rPr>
              <a:t>pre-</a:t>
            </a:r>
            <a:r>
              <a:rPr lang="en-US" altLang="zh-CN" dirty="0" smtClean="0"/>
              <a:t>period and </a:t>
            </a:r>
            <a:r>
              <a:rPr lang="en-US" altLang="zh-CN" dirty="0" smtClean="0">
                <a:solidFill>
                  <a:srgbClr val="FF00FF"/>
                </a:solidFill>
              </a:rPr>
              <a:t>post-</a:t>
            </a:r>
            <a:r>
              <a:rPr lang="en-US" altLang="zh-CN" dirty="0" smtClean="0"/>
              <a:t>period. (pre</a:t>
            </a:r>
            <a:r>
              <a:rPr lang="zh-CN" altLang="en-US" dirty="0" smtClean="0"/>
              <a:t>在前，</a:t>
            </a:r>
            <a:r>
              <a:rPr lang="en-US" altLang="zh-CN" dirty="0" smtClean="0"/>
              <a:t>post</a:t>
            </a:r>
            <a:r>
              <a:rPr lang="zh-CN" altLang="en-US" dirty="0" smtClean="0"/>
              <a:t>在后</a:t>
            </a:r>
            <a:r>
              <a:rPr lang="en-US" altLang="zh-CN" dirty="0" smtClean="0"/>
              <a:t>)</a:t>
            </a:r>
            <a:endParaRPr lang="zh-CN" altLang="en-US" dirty="0"/>
          </a:p>
        </p:txBody>
      </p:sp>
    </p:spTree>
    <p:extLst>
      <p:ext uri="{BB962C8B-B14F-4D97-AF65-F5344CB8AC3E}">
        <p14:creationId xmlns:p14="http://schemas.microsoft.com/office/powerpoint/2010/main" val="886549539"/>
      </p:ext>
    </p:extLst>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mn-lt"/>
              </a:rPr>
              <a:t>Some</a:t>
            </a:r>
            <a:r>
              <a:rPr lang="en-US" dirty="0" smtClean="0">
                <a:latin typeface="+mn-lt"/>
              </a:rPr>
              <a:t> political issues</a:t>
            </a:r>
            <a:endParaRPr lang="en-US" dirty="0">
              <a:latin typeface="+mn-lt"/>
            </a:endParaRPr>
          </a:p>
        </p:txBody>
      </p:sp>
      <p:sp>
        <p:nvSpPr>
          <p:cNvPr id="3" name="内容占位符 2"/>
          <p:cNvSpPr>
            <a:spLocks noGrp="1"/>
          </p:cNvSpPr>
          <p:nvPr>
            <p:ph idx="1"/>
          </p:nvPr>
        </p:nvSpPr>
        <p:spPr>
          <a:xfrm>
            <a:off x="457200" y="1484784"/>
            <a:ext cx="8229600" cy="4525963"/>
          </a:xfrm>
        </p:spPr>
        <p:txBody>
          <a:bodyPr>
            <a:normAutofit fontScale="85000" lnSpcReduction="20000"/>
          </a:bodyPr>
          <a:lstStyle/>
          <a:p>
            <a:r>
              <a:rPr lang="en-US" dirty="0" smtClean="0">
                <a:solidFill>
                  <a:srgbClr val="FF00FF"/>
                </a:solidFill>
              </a:rPr>
              <a:t>Three major rivers</a:t>
            </a:r>
            <a:r>
              <a:rPr lang="en-US" dirty="0" smtClean="0"/>
              <a:t>: </a:t>
            </a:r>
            <a:r>
              <a:rPr lang="en-US" dirty="0" err="1" smtClean="0">
                <a:solidFill>
                  <a:srgbClr val="FF00FF"/>
                </a:solidFill>
              </a:rPr>
              <a:t>Changjiang</a:t>
            </a:r>
            <a:r>
              <a:rPr lang="en-US" dirty="0" smtClean="0"/>
              <a:t> (Yangtze) River, </a:t>
            </a:r>
            <a:r>
              <a:rPr lang="en-US" dirty="0" err="1">
                <a:solidFill>
                  <a:srgbClr val="FF00FF"/>
                </a:solidFill>
              </a:rPr>
              <a:t>Huanghe</a:t>
            </a:r>
            <a:r>
              <a:rPr lang="en-US" dirty="0" smtClean="0"/>
              <a:t> (Yellow) River, </a:t>
            </a:r>
            <a:r>
              <a:rPr lang="en-US" dirty="0" err="1">
                <a:solidFill>
                  <a:srgbClr val="FF00FF"/>
                </a:solidFill>
              </a:rPr>
              <a:t>Zhujiang</a:t>
            </a:r>
            <a:r>
              <a:rPr lang="en-US" dirty="0" smtClean="0"/>
              <a:t> (Pearl) River</a:t>
            </a:r>
          </a:p>
          <a:p>
            <a:r>
              <a:rPr lang="en-US" dirty="0" smtClean="0"/>
              <a:t>However, The </a:t>
            </a:r>
            <a:r>
              <a:rPr lang="en-US" dirty="0">
                <a:solidFill>
                  <a:srgbClr val="FF00FF"/>
                </a:solidFill>
              </a:rPr>
              <a:t>Yellow Sea </a:t>
            </a:r>
            <a:r>
              <a:rPr lang="en-US" dirty="0" smtClean="0"/>
              <a:t>NOT </a:t>
            </a:r>
            <a:r>
              <a:rPr lang="en-US" dirty="0" err="1">
                <a:solidFill>
                  <a:srgbClr val="FF00FF"/>
                </a:solidFill>
              </a:rPr>
              <a:t>Huanghai</a:t>
            </a:r>
            <a:r>
              <a:rPr lang="en-US" dirty="0" smtClean="0"/>
              <a:t> </a:t>
            </a:r>
            <a:r>
              <a:rPr lang="en-US" dirty="0">
                <a:solidFill>
                  <a:srgbClr val="FF00FF"/>
                </a:solidFill>
              </a:rPr>
              <a:t>Sea</a:t>
            </a:r>
            <a:r>
              <a:rPr lang="en-US" dirty="0" smtClean="0"/>
              <a:t>, The </a:t>
            </a:r>
            <a:r>
              <a:rPr lang="en-US" dirty="0">
                <a:solidFill>
                  <a:srgbClr val="FF00FF"/>
                </a:solidFill>
              </a:rPr>
              <a:t>South China Sea</a:t>
            </a:r>
            <a:r>
              <a:rPr lang="en-US" dirty="0" smtClean="0"/>
              <a:t>, NOT </a:t>
            </a:r>
            <a:r>
              <a:rPr lang="en-US" dirty="0">
                <a:solidFill>
                  <a:srgbClr val="FF00FF"/>
                </a:solidFill>
              </a:rPr>
              <a:t>Chinese South Sea</a:t>
            </a:r>
          </a:p>
          <a:p>
            <a:r>
              <a:rPr lang="en-US" dirty="0" smtClean="0"/>
              <a:t>China Seas??</a:t>
            </a:r>
          </a:p>
          <a:p>
            <a:r>
              <a:rPr lang="en-US" dirty="0" smtClean="0"/>
              <a:t>Map of China, very important! </a:t>
            </a:r>
            <a:r>
              <a:rPr lang="en-US" altLang="zh-CN" dirty="0" smtClean="0"/>
              <a:t>More to talk!</a:t>
            </a:r>
            <a:endParaRPr lang="en-US" dirty="0" smtClean="0"/>
          </a:p>
          <a:p>
            <a:r>
              <a:rPr lang="en-US" dirty="0" smtClean="0"/>
              <a:t>Taiwan Island, </a:t>
            </a:r>
            <a:r>
              <a:rPr lang="en-US" dirty="0" err="1" smtClean="0"/>
              <a:t>Diaoyu</a:t>
            </a:r>
            <a:r>
              <a:rPr lang="en-US" dirty="0" smtClean="0"/>
              <a:t> Island, </a:t>
            </a:r>
            <a:r>
              <a:rPr lang="en-US" dirty="0" err="1" smtClean="0"/>
              <a:t>Huangyan</a:t>
            </a:r>
            <a:r>
              <a:rPr lang="en-US" dirty="0" smtClean="0"/>
              <a:t> Island</a:t>
            </a:r>
          </a:p>
          <a:p>
            <a:r>
              <a:rPr lang="en-US" dirty="0" smtClean="0"/>
              <a:t>The Nine-Dashed Line</a:t>
            </a:r>
          </a:p>
          <a:p>
            <a:r>
              <a:rPr lang="en-US" altLang="zh-CN" dirty="0" smtClean="0"/>
              <a:t>Mount </a:t>
            </a:r>
            <a:r>
              <a:rPr lang="en-US" altLang="zh-CN" dirty="0" err="1" smtClean="0"/>
              <a:t>Qomolangma</a:t>
            </a:r>
            <a:r>
              <a:rPr lang="en-US" dirty="0" smtClean="0"/>
              <a:t> </a:t>
            </a:r>
            <a:endParaRPr lang="en-US" altLang="zh-CN" dirty="0" smtClean="0"/>
          </a:p>
          <a:p>
            <a:r>
              <a:rPr lang="en-US" altLang="zh-CN" dirty="0" err="1" smtClean="0"/>
              <a:t>Xisha</a:t>
            </a:r>
            <a:r>
              <a:rPr lang="en-US" altLang="zh-CN" dirty="0" smtClean="0"/>
              <a:t> Islands (</a:t>
            </a:r>
            <a:r>
              <a:rPr lang="en-US" altLang="zh-CN" dirty="0" err="1" smtClean="0"/>
              <a:t>Paracel</a:t>
            </a:r>
            <a:r>
              <a:rPr lang="en-US" altLang="zh-CN" dirty="0" smtClean="0"/>
              <a:t>); </a:t>
            </a:r>
            <a:r>
              <a:rPr lang="en-US" altLang="zh-CN" dirty="0" err="1" smtClean="0"/>
              <a:t>Nansha</a:t>
            </a:r>
            <a:r>
              <a:rPr lang="en-US" altLang="zh-CN" dirty="0" smtClean="0"/>
              <a:t> Islands (Spratly)</a:t>
            </a:r>
          </a:p>
          <a:p>
            <a:r>
              <a:rPr lang="en-US" altLang="zh-CN" dirty="0" smtClean="0"/>
              <a:t>China-India border</a:t>
            </a:r>
            <a:r>
              <a:rPr lang="zh-CN" altLang="en-US" dirty="0" smtClean="0"/>
              <a:t>：</a:t>
            </a:r>
            <a:r>
              <a:rPr lang="en-US" altLang="zh-CN" dirty="0" smtClean="0"/>
              <a:t>Kashmir</a:t>
            </a:r>
            <a:endParaRPr lang="en-US" dirty="0"/>
          </a:p>
        </p:txBody>
      </p:sp>
    </p:spTree>
    <p:extLst>
      <p:ext uri="{BB962C8B-B14F-4D97-AF65-F5344CB8AC3E}">
        <p14:creationId xmlns:p14="http://schemas.microsoft.com/office/powerpoint/2010/main" val="2369161934"/>
      </p:ext>
    </p:extLst>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mn-lt"/>
              </a:rPr>
              <a:t>The sovereignty of China </a:t>
            </a:r>
            <a:endParaRPr lang="zh-CN" altLang="en-US" dirty="0">
              <a:latin typeface="+mn-lt"/>
            </a:endParaRPr>
          </a:p>
        </p:txBody>
      </p:sp>
      <p:pic>
        <p:nvPicPr>
          <p:cNvPr id="4" name="内容占位符 3"/>
          <p:cNvPicPr>
            <a:picLocks noGrp="1" noChangeAspect="1"/>
          </p:cNvPicPr>
          <p:nvPr>
            <p:ph idx="1"/>
          </p:nvPr>
        </p:nvPicPr>
        <p:blipFill>
          <a:blip r:embed="rId2"/>
          <a:stretch>
            <a:fillRect/>
          </a:stretch>
        </p:blipFill>
        <p:spPr>
          <a:xfrm>
            <a:off x="899592" y="1988840"/>
            <a:ext cx="8217974" cy="3744416"/>
          </a:xfrm>
          <a:prstGeom prst="rect">
            <a:avLst/>
          </a:prstGeom>
        </p:spPr>
      </p:pic>
    </p:spTree>
    <p:extLst>
      <p:ext uri="{BB962C8B-B14F-4D97-AF65-F5344CB8AC3E}">
        <p14:creationId xmlns:p14="http://schemas.microsoft.com/office/powerpoint/2010/main" val="2659577787"/>
      </p:ext>
    </p:extLst>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dirty="0">
                <a:latin typeface="+mn-lt"/>
              </a:rPr>
              <a:t>On </a:t>
            </a:r>
            <a:r>
              <a:rPr lang="en-US" dirty="0" smtClean="0">
                <a:latin typeface="+mn-lt"/>
              </a:rPr>
              <a:t>Composition: </a:t>
            </a:r>
            <a:r>
              <a:rPr lang="en-US" dirty="0">
                <a:latin typeface="+mn-lt"/>
              </a:rPr>
              <a:t>Tools and </a:t>
            </a:r>
            <a:r>
              <a:rPr lang="en-US" dirty="0" smtClean="0">
                <a:latin typeface="+mn-lt"/>
              </a:rPr>
              <a:t>websites</a:t>
            </a:r>
            <a:endParaRPr lang="en-US" dirty="0">
              <a:latin typeface="+mn-lt"/>
            </a:endParaRPr>
          </a:p>
        </p:txBody>
      </p:sp>
      <p:sp>
        <p:nvSpPr>
          <p:cNvPr id="3" name="内容占位符 2"/>
          <p:cNvSpPr>
            <a:spLocks noGrp="1"/>
          </p:cNvSpPr>
          <p:nvPr>
            <p:ph idx="1"/>
          </p:nvPr>
        </p:nvSpPr>
        <p:spPr/>
        <p:txBody>
          <a:bodyPr/>
          <a:lstStyle/>
          <a:p>
            <a:r>
              <a:rPr lang="en-US" altLang="zh-CN" dirty="0"/>
              <a:t>Online</a:t>
            </a:r>
            <a:r>
              <a:rPr lang="en-US" dirty="0" smtClean="0"/>
              <a:t> Translator</a:t>
            </a:r>
            <a:r>
              <a:rPr lang="en-US" altLang="zh-CN" dirty="0" smtClean="0"/>
              <a:t>s</a:t>
            </a:r>
          </a:p>
          <a:p>
            <a:r>
              <a:rPr lang="en-US" altLang="zh-CN" dirty="0"/>
              <a:t>CNKI</a:t>
            </a:r>
            <a:endParaRPr lang="en-US" dirty="0" smtClean="0"/>
          </a:p>
          <a:p>
            <a:r>
              <a:rPr lang="en-US" dirty="0" err="1" smtClean="0"/>
              <a:t>Gramm</a:t>
            </a:r>
            <a:r>
              <a:rPr lang="en-US" altLang="zh-CN" dirty="0" err="1" smtClean="0"/>
              <a:t>a</a:t>
            </a:r>
            <a:r>
              <a:rPr lang="en-US" dirty="0" err="1" smtClean="0"/>
              <a:t>rly</a:t>
            </a:r>
            <a:endParaRPr lang="en-US" altLang="zh-CN" dirty="0" smtClean="0"/>
          </a:p>
          <a:p>
            <a:r>
              <a:rPr lang="en-US" altLang="zh-CN" dirty="0" smtClean="0"/>
              <a:t>MS Word style setup </a:t>
            </a:r>
            <a:endParaRPr lang="en-US" dirty="0" smtClean="0"/>
          </a:p>
          <a:p>
            <a:r>
              <a:rPr lang="en-US" altLang="zh-CN" dirty="0" smtClean="0"/>
              <a:t>Google Map + Google Earth</a:t>
            </a:r>
          </a:p>
          <a:p>
            <a:r>
              <a:rPr lang="en-US" dirty="0" smtClean="0"/>
              <a:t>……</a:t>
            </a:r>
            <a:endParaRPr lang="en-US" dirty="0"/>
          </a:p>
        </p:txBody>
      </p:sp>
    </p:spTree>
    <p:extLst>
      <p:ext uri="{BB962C8B-B14F-4D97-AF65-F5344CB8AC3E}">
        <p14:creationId xmlns:p14="http://schemas.microsoft.com/office/powerpoint/2010/main" val="3930626809"/>
      </p:ext>
    </p:extLst>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dirty="0"/>
          </a:p>
        </p:txBody>
      </p:sp>
      <p:pic>
        <p:nvPicPr>
          <p:cNvPr id="5" name="图片 4"/>
          <p:cNvPicPr>
            <a:picLocks noChangeAspect="1"/>
          </p:cNvPicPr>
          <p:nvPr/>
        </p:nvPicPr>
        <p:blipFill>
          <a:blip r:embed="rId2"/>
          <a:stretch>
            <a:fillRect/>
          </a:stretch>
        </p:blipFill>
        <p:spPr>
          <a:xfrm>
            <a:off x="528637" y="138112"/>
            <a:ext cx="8086725" cy="6581775"/>
          </a:xfrm>
          <a:prstGeom prst="rect">
            <a:avLst/>
          </a:prstGeom>
        </p:spPr>
      </p:pic>
    </p:spTree>
    <p:extLst>
      <p:ext uri="{BB962C8B-B14F-4D97-AF65-F5344CB8AC3E}">
        <p14:creationId xmlns:p14="http://schemas.microsoft.com/office/powerpoint/2010/main" val="3844659806"/>
      </p:ext>
    </p:extLst>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mn-lt"/>
              </a:rPr>
              <a:t>Thank You and Good luck</a:t>
            </a:r>
            <a:endParaRPr lang="zh-CN" altLang="en-US" dirty="0">
              <a:latin typeface="+mn-lt"/>
            </a:endParaRPr>
          </a:p>
        </p:txBody>
      </p:sp>
      <p:sp>
        <p:nvSpPr>
          <p:cNvPr id="3" name="内容占位符 2"/>
          <p:cNvSpPr>
            <a:spLocks noGrp="1"/>
          </p:cNvSpPr>
          <p:nvPr>
            <p:ph idx="1"/>
          </p:nvPr>
        </p:nvSpPr>
        <p:spPr/>
        <p:txBody>
          <a:bodyPr>
            <a:normAutofit fontScale="92500" lnSpcReduction="20000"/>
          </a:bodyPr>
          <a:lstStyle/>
          <a:p>
            <a:r>
              <a:rPr lang="en-US" altLang="zh-CN" dirty="0" smtClean="0"/>
              <a:t>On your submission</a:t>
            </a:r>
          </a:p>
          <a:p>
            <a:r>
              <a:rPr lang="en-US" altLang="zh-CN" dirty="0" smtClean="0"/>
              <a:t>On the publication</a:t>
            </a:r>
          </a:p>
          <a:p>
            <a:r>
              <a:rPr lang="en-US" altLang="zh-CN" dirty="0" smtClean="0"/>
              <a:t>On the success of your career!</a:t>
            </a:r>
          </a:p>
          <a:p>
            <a:endParaRPr lang="en-US" altLang="zh-CN" dirty="0"/>
          </a:p>
          <a:p>
            <a:r>
              <a:rPr lang="en-US" altLang="zh-CN" dirty="0" smtClean="0"/>
              <a:t>Questions???</a:t>
            </a:r>
          </a:p>
          <a:p>
            <a:pPr marL="0" indent="0">
              <a:buNone/>
            </a:pPr>
            <a:endParaRPr lang="en-US" altLang="zh-CN" dirty="0" smtClean="0"/>
          </a:p>
          <a:p>
            <a:r>
              <a:rPr lang="en-US" altLang="zh-CN" dirty="0" smtClean="0"/>
              <a:t>My contacts:</a:t>
            </a:r>
          </a:p>
          <a:p>
            <a:r>
              <a:rPr lang="en-US" altLang="zh-CN" dirty="0" smtClean="0"/>
              <a:t>13792489124</a:t>
            </a:r>
          </a:p>
          <a:p>
            <a:r>
              <a:rPr lang="en-US" altLang="zh-CN" dirty="0" smtClean="0"/>
              <a:t>zyyu@hotmail.com</a:t>
            </a:r>
          </a:p>
        </p:txBody>
      </p:sp>
    </p:spTree>
    <p:extLst>
      <p:ext uri="{BB962C8B-B14F-4D97-AF65-F5344CB8AC3E}">
        <p14:creationId xmlns:p14="http://schemas.microsoft.com/office/powerpoint/2010/main" val="347698528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p:txBody>
          <a:bodyPr>
            <a:noAutofit/>
          </a:bodyPr>
          <a:lstStyle/>
          <a:p>
            <a:r>
              <a:rPr lang="zh-CN" altLang="en-US" sz="4000" dirty="0">
                <a:latin typeface="隶书" panose="02010509060101010101" pitchFamily="49" charset="-122"/>
                <a:ea typeface="隶书" panose="02010509060101010101" pitchFamily="49" charset="-122"/>
              </a:rPr>
              <a:t>影响因子等评价“魔咒”难破除</a:t>
            </a:r>
            <a:br>
              <a:rPr lang="zh-CN" altLang="en-US" sz="4000" dirty="0">
                <a:latin typeface="隶书" panose="02010509060101010101" pitchFamily="49" charset="-122"/>
                <a:ea typeface="隶书" panose="02010509060101010101" pitchFamily="49" charset="-122"/>
              </a:rPr>
            </a:br>
            <a:r>
              <a:rPr lang="zh-CN" altLang="en-US" sz="4000" dirty="0" smtClean="0">
                <a:latin typeface="隶书" panose="02010509060101010101" pitchFamily="49" charset="-122"/>
                <a:ea typeface="隶书" panose="02010509060101010101" pitchFamily="49" charset="-122"/>
              </a:rPr>
              <a:t>国际论文质量令人汗颜</a:t>
            </a:r>
            <a:endParaRPr lang="en-US" altLang="en-US" sz="4000" dirty="0">
              <a:latin typeface="隶书" panose="02010509060101010101" pitchFamily="49" charset="-122"/>
              <a:ea typeface="隶书" panose="02010509060101010101" pitchFamily="49" charset="-122"/>
            </a:endParaRPr>
          </a:p>
        </p:txBody>
      </p:sp>
      <p:sp>
        <p:nvSpPr>
          <p:cNvPr id="16387" name="内容占位符 2"/>
          <p:cNvSpPr>
            <a:spLocks noGrp="1"/>
          </p:cNvSpPr>
          <p:nvPr>
            <p:ph idx="1"/>
          </p:nvPr>
        </p:nvSpPr>
        <p:spPr/>
        <p:txBody>
          <a:bodyPr>
            <a:normAutofit fontScale="92500" lnSpcReduction="10000"/>
          </a:bodyPr>
          <a:lstStyle/>
          <a:p>
            <a:r>
              <a:rPr lang="zh-CN" altLang="en-US" dirty="0" smtClean="0"/>
              <a:t>导致中国优质论文外流的主要原因，在于目前国内科研成果和人才评价过于偏重</a:t>
            </a:r>
            <a:r>
              <a:rPr lang="en-US" altLang="zh-CN" dirty="0" smtClean="0"/>
              <a:t>SCI</a:t>
            </a:r>
            <a:r>
              <a:rPr lang="zh-CN" altLang="en-US" dirty="0" smtClean="0"/>
              <a:t>影响因子。</a:t>
            </a:r>
            <a:endParaRPr lang="en-US" altLang="zh-CN" b="1" dirty="0" smtClean="0"/>
          </a:p>
          <a:p>
            <a:r>
              <a:rPr lang="zh-CN" altLang="en-US" dirty="0" smtClean="0"/>
              <a:t>科技期刊去行政化、加强顶层设计、实行分类管理，降低</a:t>
            </a:r>
            <a:r>
              <a:rPr lang="en-US" altLang="zh-CN" dirty="0" smtClean="0"/>
              <a:t>SCI</a:t>
            </a:r>
            <a:r>
              <a:rPr lang="zh-CN" altLang="en-US" dirty="0" smtClean="0"/>
              <a:t>评估权重、增强科学家责任、借鉴国际一流期刊经验、促进集约化和数字化发展、加大对优秀中文期刊经费和政策支持。</a:t>
            </a:r>
            <a:endParaRPr lang="en-US" altLang="zh-CN" dirty="0" smtClean="0"/>
          </a:p>
          <a:p>
            <a:r>
              <a:rPr lang="zh-CN" altLang="en-US" dirty="0" smtClean="0"/>
              <a:t>中国</a:t>
            </a:r>
            <a:r>
              <a:rPr lang="zh-CN" altLang="en-US" dirty="0"/>
              <a:t>科技论文</a:t>
            </a:r>
            <a:r>
              <a:rPr lang="zh-CN" altLang="en-US" dirty="0" smtClean="0"/>
              <a:t>数量</a:t>
            </a:r>
            <a:r>
              <a:rPr lang="en-US" altLang="zh-CN" dirty="0" smtClean="0"/>
              <a:t>2016</a:t>
            </a:r>
            <a:r>
              <a:rPr lang="zh-CN" altLang="en-US" dirty="0" smtClean="0"/>
              <a:t>年已超过美国的</a:t>
            </a:r>
            <a:r>
              <a:rPr lang="en-US" altLang="zh-CN" dirty="0" smtClean="0"/>
              <a:t>40</a:t>
            </a:r>
            <a:r>
              <a:rPr lang="zh-CN" altLang="en-US" dirty="0" smtClean="0"/>
              <a:t>万，达</a:t>
            </a:r>
            <a:r>
              <a:rPr lang="en-US" altLang="zh-CN" dirty="0" smtClean="0"/>
              <a:t>43</a:t>
            </a:r>
            <a:r>
              <a:rPr lang="zh-CN" altLang="en-US" dirty="0" smtClean="0"/>
              <a:t>万篇，</a:t>
            </a:r>
            <a:r>
              <a:rPr lang="zh-CN" altLang="en-US" dirty="0"/>
              <a:t>跃居世界第一，</a:t>
            </a:r>
            <a:r>
              <a:rPr lang="zh-CN" altLang="en-US" dirty="0" smtClean="0"/>
              <a:t>但是</a:t>
            </a:r>
            <a:r>
              <a:rPr lang="zh-CN" altLang="en-US" dirty="0"/>
              <a:t>这些论文平均引用率排在世界的</a:t>
            </a:r>
            <a:r>
              <a:rPr lang="en-US" altLang="zh-CN" dirty="0"/>
              <a:t>100</a:t>
            </a:r>
            <a:r>
              <a:rPr lang="zh-CN" altLang="en-US" dirty="0"/>
              <a:t>位之后。</a:t>
            </a:r>
            <a:endParaRPr lang="en-US" altLang="en-US" dirty="0" smtClean="0">
              <a:ea typeface="华文楷体" panose="02010600040101010101" pitchFamily="2" charset="-122"/>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p:nvPr>
        </p:nvSpPr>
        <p:spPr/>
        <p:txBody>
          <a:bodyPr>
            <a:normAutofit/>
          </a:bodyPr>
          <a:lstStyle/>
          <a:p>
            <a:r>
              <a:rPr lang="zh-CN" altLang="en-US" sz="4000" dirty="0" smtClean="0">
                <a:latin typeface="隶书" panose="02010509060101010101" pitchFamily="49" charset="-122"/>
                <a:ea typeface="隶书" panose="02010509060101010101" pitchFamily="49" charset="-122"/>
              </a:rPr>
              <a:t>积重难返，惯性思维</a:t>
            </a:r>
            <a:endParaRPr lang="en-US" altLang="en-US" sz="4000" dirty="0">
              <a:latin typeface="隶书" panose="02010509060101010101" pitchFamily="49" charset="-122"/>
              <a:ea typeface="隶书" panose="02010509060101010101" pitchFamily="49" charset="-122"/>
            </a:endParaRPr>
          </a:p>
        </p:txBody>
      </p:sp>
      <p:sp>
        <p:nvSpPr>
          <p:cNvPr id="17411" name="内容占位符 2"/>
          <p:cNvSpPr>
            <a:spLocks noGrp="1"/>
          </p:cNvSpPr>
          <p:nvPr>
            <p:ph idx="1"/>
          </p:nvPr>
        </p:nvSpPr>
        <p:spPr/>
        <p:txBody>
          <a:bodyPr>
            <a:normAutofit/>
          </a:bodyPr>
          <a:lstStyle/>
          <a:p>
            <a:pPr algn="just"/>
            <a:r>
              <a:rPr lang="zh-CN" altLang="en-US" dirty="0" smtClean="0"/>
              <a:t>长期以来，“唯论文、唯职称、唯学历、唯奖项”的“四唯”现象在科研项目评审、人才评价、机构评估、院士评选等科研活动中盛行，饱受诟病。科技部、教育部等部门在</a:t>
            </a:r>
            <a:r>
              <a:rPr lang="en-US" altLang="zh-CN" dirty="0" smtClean="0"/>
              <a:t>2018-10-24</a:t>
            </a:r>
            <a:r>
              <a:rPr lang="zh-CN" altLang="en-US" dirty="0" smtClean="0"/>
              <a:t>联合发出通知，开展“四唯”专项清理行动。</a:t>
            </a:r>
            <a:endParaRPr lang="en-US" altLang="zh-CN" dirty="0" smtClean="0"/>
          </a:p>
          <a:p>
            <a:r>
              <a:rPr lang="zh-CN" altLang="en-US" dirty="0" smtClean="0"/>
              <a:t>清理四唯后，新的评价标准应该把握“低层人才数论文，高层人才看原创”的原则。</a:t>
            </a:r>
          </a:p>
          <a:p>
            <a:endParaRPr lang="en-US" altLang="en-US" dirty="0" smtClean="0">
              <a:ea typeface="华文楷体" panose="02010600040101010101" pitchFamily="2" charset="-122"/>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982663" y="457200"/>
            <a:ext cx="7704137" cy="1171575"/>
          </a:xfrm>
        </p:spPr>
        <p:txBody>
          <a:bodyPr/>
          <a:lstStyle/>
          <a:p>
            <a:r>
              <a:rPr lang="zh-CN" altLang="en-US" smtClean="0">
                <a:ln>
                  <a:noFill/>
                </a:ln>
              </a:rPr>
              <a:t>为什么要写学术论文？</a:t>
            </a:r>
          </a:p>
        </p:txBody>
      </p:sp>
      <p:sp>
        <p:nvSpPr>
          <p:cNvPr id="3" name="内容占位符 2"/>
          <p:cNvSpPr>
            <a:spLocks noGrp="1"/>
          </p:cNvSpPr>
          <p:nvPr>
            <p:ph idx="1"/>
          </p:nvPr>
        </p:nvSpPr>
        <p:spPr>
          <a:xfrm>
            <a:off x="1213792" y="2071389"/>
            <a:ext cx="8686800" cy="4525963"/>
          </a:xfrm>
        </p:spPr>
        <p:txBody>
          <a:bodyPr/>
          <a:lstStyle/>
          <a:p>
            <a:pPr>
              <a:defRPr/>
            </a:pPr>
            <a:r>
              <a:rPr lang="zh-CN" altLang="zh-CN" sz="3200" dirty="0" smtClean="0"/>
              <a:t>探讨</a:t>
            </a:r>
            <a:r>
              <a:rPr lang="zh-CN" altLang="zh-CN" sz="3200" dirty="0"/>
              <a:t>研究学术问题的</a:t>
            </a:r>
            <a:r>
              <a:rPr lang="zh-CN" altLang="zh-CN" sz="3200" dirty="0" smtClean="0"/>
              <a:t>平台</a:t>
            </a:r>
            <a:r>
              <a:rPr lang="zh-CN" altLang="en-US" sz="3200" dirty="0" smtClean="0"/>
              <a:t>；</a:t>
            </a:r>
            <a:endParaRPr lang="en-US" altLang="zh-CN" sz="3200" dirty="0" smtClean="0"/>
          </a:p>
          <a:p>
            <a:pPr>
              <a:defRPr/>
            </a:pPr>
            <a:r>
              <a:rPr lang="zh-CN" altLang="zh-CN" sz="3200" dirty="0"/>
              <a:t>记录描述科研成果的</a:t>
            </a:r>
            <a:r>
              <a:rPr lang="zh-CN" altLang="zh-CN" sz="3200" dirty="0" smtClean="0"/>
              <a:t>手段</a:t>
            </a:r>
            <a:r>
              <a:rPr lang="zh-CN" altLang="en-US" sz="3200" dirty="0" smtClean="0"/>
              <a:t>；</a:t>
            </a:r>
            <a:endParaRPr lang="en-US" altLang="zh-CN" sz="3200" dirty="0" smtClean="0"/>
          </a:p>
          <a:p>
            <a:pPr>
              <a:defRPr/>
            </a:pPr>
            <a:r>
              <a:rPr lang="zh-CN" altLang="zh-CN" sz="3200" dirty="0"/>
              <a:t>交流推广学术成果的</a:t>
            </a:r>
            <a:r>
              <a:rPr lang="zh-CN" altLang="zh-CN" sz="3200" dirty="0" smtClean="0"/>
              <a:t>工具</a:t>
            </a:r>
            <a:r>
              <a:rPr lang="zh-CN" altLang="en-US" sz="3200" dirty="0" smtClean="0"/>
              <a:t>；</a:t>
            </a:r>
            <a:endParaRPr lang="en-US" altLang="zh-CN" sz="3200" dirty="0" smtClean="0"/>
          </a:p>
          <a:p>
            <a:pPr>
              <a:defRPr/>
            </a:pPr>
            <a:r>
              <a:rPr lang="zh-CN" altLang="zh-CN" sz="3200" dirty="0"/>
              <a:t>培养和考核科研人才的</a:t>
            </a:r>
            <a:r>
              <a:rPr lang="zh-CN" altLang="zh-CN" sz="3200" dirty="0" smtClean="0"/>
              <a:t>途径</a:t>
            </a:r>
            <a:r>
              <a:rPr lang="zh-CN" altLang="en-US" sz="3200" dirty="0" smtClean="0"/>
              <a:t>；</a:t>
            </a:r>
            <a:endParaRPr lang="en-US" altLang="zh-CN" sz="3200" dirty="0" smtClean="0"/>
          </a:p>
          <a:p>
            <a:pPr>
              <a:defRPr/>
            </a:pPr>
            <a:r>
              <a:rPr lang="zh-CN" altLang="zh-CN" sz="3200" dirty="0"/>
              <a:t>丰富知识和拓展文明的</a:t>
            </a:r>
            <a:r>
              <a:rPr lang="zh-CN" altLang="zh-CN" sz="3200" dirty="0" smtClean="0"/>
              <a:t>方式</a:t>
            </a:r>
            <a:r>
              <a:rPr lang="zh-CN" altLang="en-US" sz="3200" dirty="0" smtClean="0"/>
              <a:t>。</a:t>
            </a:r>
            <a:endParaRPr lang="en-US" altLang="zh-CN" sz="3200" dirty="0" smtClean="0"/>
          </a:p>
          <a:p>
            <a:pPr marL="0" indent="0">
              <a:buFont typeface="Arial" panose="020B0604020202020204" pitchFamily="34" charset="0"/>
              <a:buNone/>
              <a:defRPr/>
            </a:pPr>
            <a:r>
              <a:rPr lang="zh-CN" altLang="en-US" sz="3200" dirty="0" smtClean="0"/>
              <a:t>见：</a:t>
            </a:r>
            <a:r>
              <a:rPr lang="en-US" altLang="zh-CN" sz="2000" dirty="0" smtClean="0"/>
              <a:t>http</a:t>
            </a:r>
            <a:r>
              <a:rPr lang="en-US" altLang="zh-CN" sz="2000" dirty="0"/>
              <a:t>://www.lunwenstudy.com/xiezuo/xsxiezuo/105024.html</a:t>
            </a:r>
            <a:endParaRPr lang="zh-CN" altLang="zh-CN" sz="2000" dirty="0"/>
          </a:p>
          <a:p>
            <a:pPr>
              <a:defRPr/>
            </a:pPr>
            <a:endParaRPr lang="zh-CN" altLang="en-US" sz="3200" dirty="0"/>
          </a:p>
        </p:txBody>
      </p:sp>
    </p:spTree>
  </p:cSld>
  <p:clrMapOvr>
    <a:masterClrMapping/>
  </p:clrMapOvr>
  <p:transition>
    <p:fade/>
  </p:transition>
  <p:timing>
    <p:tnLst>
      <p:par>
        <p:cTn id="1" dur="indefinite" restart="never" nodeType="tmRoot"/>
      </p:par>
    </p:tnLst>
  </p:timing>
</p:sld>
</file>

<file path=ppt/theme/_rels/them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theme1.xml><?xml version="1.0" encoding="utf-8"?>
<a:theme xmlns:a="http://schemas.openxmlformats.org/drawingml/2006/main" name="通用_蓝">
  <a:themeElements>
    <a:clrScheme name="通用_蓝 13">
      <a:dk1>
        <a:srgbClr val="000000"/>
      </a:dk1>
      <a:lt1>
        <a:srgbClr val="FFFFFF"/>
      </a:lt1>
      <a:dk2>
        <a:srgbClr val="FFFFF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通用_蓝">
      <a:majorFont>
        <a:latin typeface="Arial"/>
        <a:ea typeface="隶书"/>
        <a:cs typeface=""/>
      </a:majorFont>
      <a:minorFont>
        <a:latin typeface="Arial"/>
        <a:ea typeface="华文新魏"/>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通用_蓝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通用_蓝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通用_蓝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通用_蓝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通用_蓝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通用_蓝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通用_蓝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通用_蓝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通用_蓝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通用_蓝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通用_蓝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通用_蓝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通用_蓝 13">
        <a:dk1>
          <a:srgbClr val="000000"/>
        </a:dk1>
        <a:lt1>
          <a:srgbClr val="FFFFFF"/>
        </a:lt1>
        <a:dk2>
          <a:srgbClr val="FFFFF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通用_蓝">
  <a:themeElements>
    <a:clrScheme name="1_通用_蓝 13">
      <a:dk1>
        <a:srgbClr val="000000"/>
      </a:dk1>
      <a:lt1>
        <a:srgbClr val="FFFFFF"/>
      </a:lt1>
      <a:dk2>
        <a:srgbClr val="FFFFF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通用_蓝">
      <a:majorFont>
        <a:latin typeface="Arial"/>
        <a:ea typeface="隶书"/>
        <a:cs typeface=""/>
      </a:majorFont>
      <a:minorFont>
        <a:latin typeface="Arial"/>
        <a:ea typeface="华文新魏"/>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通用_蓝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通用_蓝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通用_蓝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通用_蓝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通用_蓝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通用_蓝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通用_蓝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通用_蓝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通用_蓝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通用_蓝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通用_蓝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通用_蓝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通用_蓝 13">
        <a:dk1>
          <a:srgbClr val="000000"/>
        </a:dk1>
        <a:lt1>
          <a:srgbClr val="FFFFFF"/>
        </a:lt1>
        <a:dk2>
          <a:srgbClr val="FFFFF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龙腾四海">
  <a:themeElements>
    <a:clrScheme name="龙腾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蓝白</Template>
  <TotalTime>1126</TotalTime>
  <Words>3744</Words>
  <Application>Microsoft Office PowerPoint</Application>
  <PresentationFormat>全屏显示(4:3)</PresentationFormat>
  <Paragraphs>338</Paragraphs>
  <Slides>66</Slides>
  <Notes>2</Notes>
  <HiddenSlides>0</HiddenSlides>
  <MMClips>0</MMClips>
  <ScaleCrop>false</ScaleCrop>
  <HeadingPairs>
    <vt:vector size="4" baseType="variant">
      <vt:variant>
        <vt:lpstr>主题</vt:lpstr>
      </vt:variant>
      <vt:variant>
        <vt:i4>3</vt:i4>
      </vt:variant>
      <vt:variant>
        <vt:lpstr>幻灯片标题</vt:lpstr>
      </vt:variant>
      <vt:variant>
        <vt:i4>66</vt:i4>
      </vt:variant>
    </vt:vector>
  </HeadingPairs>
  <TitlesOfParts>
    <vt:vector size="69" baseType="lpstr">
      <vt:lpstr>通用_蓝</vt:lpstr>
      <vt:lpstr>1_通用_蓝</vt:lpstr>
      <vt:lpstr>龙腾四海</vt:lpstr>
      <vt:lpstr>How to Compose Scientific Papers Concisely and Precisely 科技论文的精准写作 —以JOL为例</vt:lpstr>
      <vt:lpstr>Topics</vt:lpstr>
      <vt:lpstr>Topics</vt:lpstr>
      <vt:lpstr>Journal of Oceanology and Limnology (JCR)</vt:lpstr>
      <vt:lpstr>我国英文期刊数量和办刊力量明显不足</vt:lpstr>
      <vt:lpstr>难解的马太效应</vt:lpstr>
      <vt:lpstr>影响因子等评价“魔咒”难破除 国际论文质量令人汗颜</vt:lpstr>
      <vt:lpstr>积重难返，惯性思维</vt:lpstr>
      <vt:lpstr>为什么要写学术论文？</vt:lpstr>
      <vt:lpstr>感谢贵校作者对我刊的支持和贡献！</vt:lpstr>
      <vt:lpstr>Topics</vt:lpstr>
      <vt:lpstr>English writing for research papers</vt:lpstr>
      <vt:lpstr>The 3C Principle</vt:lpstr>
      <vt:lpstr>On Composition</vt:lpstr>
      <vt:lpstr>On Composition: Style</vt:lpstr>
      <vt:lpstr>On Composition: Structure</vt:lpstr>
      <vt:lpstr>On Composition: Title, abstract, keyword</vt:lpstr>
      <vt:lpstr>On Composition: Citation and references</vt:lpstr>
      <vt:lpstr>Topics</vt:lpstr>
      <vt:lpstr>Composition: Common mistakes</vt:lpstr>
      <vt:lpstr>Redundancy</vt:lpstr>
      <vt:lpstr>Redundancy</vt:lpstr>
      <vt:lpstr>Redundancy</vt:lpstr>
      <vt:lpstr>Redundancy</vt:lpstr>
      <vt:lpstr>Redundancy</vt:lpstr>
      <vt:lpstr>Redundancy</vt:lpstr>
      <vt:lpstr>Redundancy</vt:lpstr>
      <vt:lpstr>Redundancy</vt:lpstr>
      <vt:lpstr>Redundancy 请尽量直接使用动词！</vt:lpstr>
      <vt:lpstr>Redundancy 尽量简洁!</vt:lpstr>
      <vt:lpstr>Precision: Logical confusion</vt:lpstr>
      <vt:lpstr>Precision: Ambiguous</vt:lpstr>
      <vt:lpstr>Precision: Ambiguous</vt:lpstr>
      <vt:lpstr>Precision: Comparison</vt:lpstr>
      <vt:lpstr>Precision: Comparison</vt:lpstr>
      <vt:lpstr>Precision:  Comparison</vt:lpstr>
      <vt:lpstr>Precision:  Comparison</vt:lpstr>
      <vt:lpstr>Precision: Comparison</vt:lpstr>
      <vt:lpstr>Precision: Subject inconsistency</vt:lpstr>
      <vt:lpstr>Precision: Wrong logical subject</vt:lpstr>
      <vt:lpstr>Precision: Wrong logical subject</vt:lpstr>
      <vt:lpstr>Precision: Wrong logical subject</vt:lpstr>
      <vt:lpstr>Precision: Wrong logical subject</vt:lpstr>
      <vt:lpstr>Precision: Logical contradiction</vt:lpstr>
      <vt:lpstr>Precision: Logical contradiction</vt:lpstr>
      <vt:lpstr>Precision: Logical contradiction</vt:lpstr>
      <vt:lpstr>Precision: Logical contradiction</vt:lpstr>
      <vt:lpstr>Precision: Logical contradiction</vt:lpstr>
      <vt:lpstr>Precision: Time contradiction</vt:lpstr>
      <vt:lpstr>PowerPoint 演示文稿</vt:lpstr>
      <vt:lpstr>Topics</vt:lpstr>
      <vt:lpstr>Style of Listing</vt:lpstr>
      <vt:lpstr>et al.和etc的用法</vt:lpstr>
      <vt:lpstr>Article The</vt:lpstr>
      <vt:lpstr>PowerPoint 演示文稿</vt:lpstr>
      <vt:lpstr>Article The</vt:lpstr>
      <vt:lpstr>Article The: 与时态关联</vt:lpstr>
      <vt:lpstr>Article The</vt:lpstr>
      <vt:lpstr>On Artistic works</vt:lpstr>
      <vt:lpstr>Parallelism</vt:lpstr>
      <vt:lpstr>Parallelism</vt:lpstr>
      <vt:lpstr>Some political issues</vt:lpstr>
      <vt:lpstr>The sovereignty of China </vt:lpstr>
      <vt:lpstr>On Composition: Tools and websites</vt:lpstr>
      <vt:lpstr>PowerPoint 演示文稿</vt:lpstr>
      <vt:lpstr>Thank You and Good luck</vt:lpstr>
    </vt:vector>
  </TitlesOfParts>
  <Company>iocas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中国作者英文写作常见的逻辑错误</dc:title>
  <dc:creator>Roger</dc:creator>
  <cp:lastModifiedBy>个人用户</cp:lastModifiedBy>
  <cp:revision>135</cp:revision>
  <dcterms:created xsi:type="dcterms:W3CDTF">2011-07-25T07:39:25Z</dcterms:created>
  <dcterms:modified xsi:type="dcterms:W3CDTF">2018-11-21T08:11:06Z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2052-10.1.0.6749</vt:lpwstr>
  </property>
</Properties>
</file>