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B1B5A-E2F1-477E-AB3F-25C7206A98F3}" type="datetimeFigureOut">
              <a:rPr lang="en-US" smtClean="0"/>
              <a:pPr/>
              <a:t>12/20/2019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DB2D3-66D8-4C59-A888-5530C88D1B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3837A-C9A1-4186-985E-CEE821107DC4}" type="datetime1">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FF29F-D6AB-4482-8DED-871CBB982839}" type="datetime1">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9F03-7691-43D7-BF0E-044019261216}" type="datetime1">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20D02-67C0-4B81-A432-BBE9052C15CF}" type="datetime1">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D07A5-A828-4F2A-8EC4-5EE87B8CB553}" type="datetime1">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ECF3-2ED7-4626-AFB4-976643AE8295}" type="datetime1">
              <a:rPr lang="en-US" smtClean="0"/>
              <a:pPr/>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37F23-4E24-4824-B76F-651F4F32B656}" type="datetime1">
              <a:rPr lang="en-US" smtClean="0"/>
              <a:pPr/>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5E250-E72C-4905-B757-DAD5BBEBE422}" type="datetime1">
              <a:rPr lang="en-US" smtClean="0"/>
              <a:pPr/>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BFBF1-624D-497B-9621-13866F1EA454}" type="datetime1">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D6582-74C2-49B4-9BEC-5E585E2295F2}" type="datetime1">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1018-A607-445B-B3BB-FC711EB7AC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CBA21-D44C-4304-AE4A-04FC98E1D430}" type="datetime1">
              <a:rPr lang="en-US" smtClean="0"/>
              <a:pPr/>
              <a:t>12/20/2019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D1018-A607-445B-B3BB-FC711EB7AC62}" type="slidenum">
              <a:rPr lang="en-US" smtClean="0"/>
              <a:pPr/>
              <a:t>‹#›</a:t>
            </a:fld>
            <a:endParaRPr lang="en-US"/>
          </a:p>
        </p:txBody>
      </p:sp>
      <p:pic>
        <p:nvPicPr>
          <p:cNvPr id="7" name="Picture 6" descr="ZJU_logo 1.jpg"/>
          <p:cNvPicPr>
            <a:picLocks noChangeAspect="1"/>
          </p:cNvPicPr>
          <p:nvPr userDrawn="1"/>
        </p:nvPicPr>
        <p:blipFill>
          <a:blip r:embed="rId13" cstate="print"/>
          <a:stretch>
            <a:fillRect/>
          </a:stretch>
        </p:blipFill>
        <p:spPr>
          <a:xfrm>
            <a:off x="0" y="0"/>
            <a:ext cx="2133600" cy="6316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ooksites.net/download/coyle/student_files/AHP_Techniqu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3429000"/>
          </a:xfrm>
        </p:spPr>
        <p:txBody>
          <a:bodyPr>
            <a:noAutofit/>
          </a:bodyPr>
          <a:lstStyle/>
          <a:p>
            <a:pPr>
              <a:lnSpc>
                <a:spcPct val="150000"/>
              </a:lnSpc>
            </a:pPr>
            <a:r>
              <a:rPr lang="en-US" sz="3200" dirty="0" smtClean="0">
                <a:latin typeface="Times New Roman" pitchFamily="18" charset="0"/>
                <a:cs typeface="Times New Roman" pitchFamily="18" charset="0"/>
              </a:rPr>
              <a:t>Identification of Groundwater potential zones (GWPZS) using Remote Sensing (RS) and Geographical Information System (GIS)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 Case Study of Dodoma City, Tanzania</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990600" y="5029200"/>
            <a:ext cx="7010400" cy="1219200"/>
          </a:xfrm>
        </p:spPr>
        <p:txBody>
          <a:bodyPr>
            <a:normAutofit/>
          </a:bodyPr>
          <a:lstStyle/>
          <a:p>
            <a:pPr algn="l"/>
            <a:r>
              <a:rPr lang="en-US" sz="2800" dirty="0" smtClean="0">
                <a:solidFill>
                  <a:schemeClr val="tx1"/>
                </a:solidFill>
                <a:latin typeface="Times New Roman" pitchFamily="18" charset="0"/>
                <a:ea typeface="+mj-ea"/>
                <a:cs typeface="Times New Roman" pitchFamily="18" charset="0"/>
              </a:rPr>
              <a:t>Presenter:    </a:t>
            </a:r>
            <a:r>
              <a:rPr lang="en-US" sz="2800" dirty="0" err="1" smtClean="0">
                <a:solidFill>
                  <a:schemeClr val="tx1"/>
                </a:solidFill>
                <a:latin typeface="Times New Roman" pitchFamily="18" charset="0"/>
                <a:ea typeface="+mj-ea"/>
                <a:cs typeface="Times New Roman" pitchFamily="18" charset="0"/>
              </a:rPr>
              <a:t>Sangana</a:t>
            </a:r>
            <a:r>
              <a:rPr lang="en-US" sz="2800" dirty="0" smtClean="0">
                <a:solidFill>
                  <a:schemeClr val="tx1"/>
                </a:solidFill>
                <a:latin typeface="Times New Roman" pitchFamily="18" charset="0"/>
                <a:ea typeface="+mj-ea"/>
                <a:cs typeface="Times New Roman" pitchFamily="18" charset="0"/>
              </a:rPr>
              <a:t>, Peter</a:t>
            </a:r>
          </a:p>
          <a:p>
            <a:pPr algn="l"/>
            <a:r>
              <a:rPr lang="en-US" sz="2800" dirty="0" smtClean="0">
                <a:solidFill>
                  <a:schemeClr val="tx1"/>
                </a:solidFill>
                <a:latin typeface="Times New Roman" pitchFamily="18" charset="0"/>
                <a:ea typeface="+mj-ea"/>
                <a:cs typeface="Times New Roman" pitchFamily="18" charset="0"/>
              </a:rPr>
              <a:t>Supervisor: Prof. Li </a:t>
            </a:r>
            <a:r>
              <a:rPr lang="en-US" sz="2800" dirty="0" err="1" smtClean="0">
                <a:solidFill>
                  <a:schemeClr val="tx1"/>
                </a:solidFill>
                <a:latin typeface="Times New Roman" pitchFamily="18" charset="0"/>
                <a:ea typeface="+mj-ea"/>
                <a:cs typeface="Times New Roman" pitchFamily="18" charset="0"/>
              </a:rPr>
              <a:t>Zilong</a:t>
            </a:r>
            <a:endParaRPr lang="en-US" sz="2800" dirty="0">
              <a:solidFill>
                <a:schemeClr val="tx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838200"/>
            <a:ext cx="7543800" cy="5486400"/>
          </a:xfrm>
        </p:spPr>
        <p:txBody>
          <a:bodyPr>
            <a:normAutofit/>
          </a:bodyPr>
          <a:lstStyle/>
          <a:p>
            <a:pPr>
              <a:buNone/>
            </a:pPr>
            <a:r>
              <a:rPr lang="en-US" sz="2400" dirty="0" smtClean="0">
                <a:latin typeface="Times New Roman" pitchFamily="18" charset="0"/>
                <a:cs typeface="Times New Roman" pitchFamily="18" charset="0"/>
              </a:rPr>
              <a:t>Lineament density</a:t>
            </a: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10</a:t>
            </a:fld>
            <a:endParaRPr lang="en-US"/>
          </a:p>
        </p:txBody>
      </p:sp>
      <p:pic>
        <p:nvPicPr>
          <p:cNvPr id="7" name="Picture 6" descr="E:\academics\masters\dissertation\COMPILATION FINAL\FINAL REPORT\PRINT\DR.DEUS\final data\lineaments\lineament d.jpg"/>
          <p:cNvPicPr/>
          <p:nvPr/>
        </p:nvPicPr>
        <p:blipFill>
          <a:blip r:embed="rId2"/>
          <a:srcRect/>
          <a:stretch>
            <a:fillRect/>
          </a:stretch>
        </p:blipFill>
        <p:spPr bwMode="auto">
          <a:xfrm>
            <a:off x="1371600" y="1371600"/>
            <a:ext cx="6705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838200"/>
            <a:ext cx="7543800" cy="5486400"/>
          </a:xfrm>
        </p:spPr>
        <p:txBody>
          <a:bodyPr>
            <a:normAutofit/>
          </a:bodyPr>
          <a:lstStyle/>
          <a:p>
            <a:pPr>
              <a:buNone/>
            </a:pPr>
            <a:r>
              <a:rPr lang="en-US" sz="2400" dirty="0" smtClean="0">
                <a:latin typeface="Times New Roman" pitchFamily="18" charset="0"/>
                <a:cs typeface="Times New Roman" pitchFamily="18" charset="0"/>
              </a:rPr>
              <a:t>Land use land cover</a:t>
            </a: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11</a:t>
            </a:fld>
            <a:endParaRPr lang="en-US"/>
          </a:p>
        </p:txBody>
      </p:sp>
      <p:pic>
        <p:nvPicPr>
          <p:cNvPr id="8" name="Picture 7" descr="E:\academics\masters\dissertation\COMPILATION FINAL\FINAL REPORT\PRINT\DR.DEUS\final data\land use\landuse.jpg"/>
          <p:cNvPicPr/>
          <p:nvPr/>
        </p:nvPicPr>
        <p:blipFill>
          <a:blip r:embed="rId2"/>
          <a:srcRect/>
          <a:stretch>
            <a:fillRect/>
          </a:stretch>
        </p:blipFill>
        <p:spPr bwMode="auto">
          <a:xfrm>
            <a:off x="1219200" y="1371600"/>
            <a:ext cx="6781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838200"/>
            <a:ext cx="7543800" cy="5486400"/>
          </a:xfrm>
        </p:spPr>
        <p:txBody>
          <a:bodyPr>
            <a:normAutofit/>
          </a:bodyPr>
          <a:lstStyle/>
          <a:p>
            <a:pPr>
              <a:buNone/>
            </a:pPr>
            <a:r>
              <a:rPr lang="en-US" sz="2400" dirty="0" smtClean="0">
                <a:latin typeface="Times New Roman" pitchFamily="18" charset="0"/>
                <a:cs typeface="Times New Roman" pitchFamily="18" charset="0"/>
              </a:rPr>
              <a:t>Lithology</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12</a:t>
            </a:fld>
            <a:endParaRPr lang="en-US"/>
          </a:p>
        </p:txBody>
      </p:sp>
      <p:pic>
        <p:nvPicPr>
          <p:cNvPr id="7" name="Picture 6" descr="E:\academics\masters\dissertation\COMPILATION FINAL\FINAL REPORT\PRINT\DR.DEUS\final data\lithology\lithology.jpg"/>
          <p:cNvPicPr/>
          <p:nvPr/>
        </p:nvPicPr>
        <p:blipFill>
          <a:blip r:embed="rId2"/>
          <a:srcRect/>
          <a:stretch>
            <a:fillRect/>
          </a:stretch>
        </p:blipFill>
        <p:spPr bwMode="auto">
          <a:xfrm>
            <a:off x="1447800" y="1371600"/>
            <a:ext cx="6629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838200"/>
            <a:ext cx="7772400" cy="5486400"/>
          </a:xfrm>
        </p:spPr>
        <p:txBody>
          <a:bodyPr>
            <a:normAutofit/>
          </a:bodyPr>
          <a:lstStyle/>
          <a:p>
            <a:pPr>
              <a:buNone/>
            </a:pPr>
            <a:r>
              <a:rPr lang="en-US" sz="2400" dirty="0" smtClean="0">
                <a:latin typeface="Times New Roman" pitchFamily="18" charset="0"/>
                <a:cs typeface="Times New Roman" pitchFamily="18" charset="0"/>
              </a:rPr>
              <a:t>Groundwater potential zones</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13</a:t>
            </a:fld>
            <a:endParaRPr lang="en-US"/>
          </a:p>
        </p:txBody>
      </p:sp>
      <p:pic>
        <p:nvPicPr>
          <p:cNvPr id="8" name="Picture 7"/>
          <p:cNvPicPr/>
          <p:nvPr/>
        </p:nvPicPr>
        <p:blipFill>
          <a:blip r:embed="rId2"/>
          <a:srcRect l="33489" t="22414" r="33005" b="12808"/>
          <a:stretch>
            <a:fillRect/>
          </a:stretch>
        </p:blipFill>
        <p:spPr bwMode="auto">
          <a:xfrm>
            <a:off x="1447800" y="13716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838200"/>
            <a:ext cx="7772400" cy="5486400"/>
          </a:xfrm>
        </p:spPr>
        <p:txBody>
          <a:bodyPr>
            <a:normAutofit/>
          </a:bodyPr>
          <a:lstStyle/>
          <a:p>
            <a:pPr>
              <a:buNone/>
            </a:pPr>
            <a:r>
              <a:rPr lang="en-US" sz="2400" dirty="0" smtClean="0">
                <a:latin typeface="Times New Roman" pitchFamily="18" charset="0"/>
                <a:cs typeface="Times New Roman" pitchFamily="18" charset="0"/>
              </a:rPr>
              <a:t>Groundwater potential zones</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14</a:t>
            </a:fld>
            <a:endParaRPr lang="en-US"/>
          </a:p>
        </p:txBody>
      </p:sp>
      <p:pic>
        <p:nvPicPr>
          <p:cNvPr id="7" name="Picture 6" descr="E:\academics\masters\dissertation\COMPILATION FINAL\FINAL REPORT\PRINT\DR.DEUS\final data\gwpzs\gwpzs.jpg"/>
          <p:cNvPicPr/>
          <p:nvPr/>
        </p:nvPicPr>
        <p:blipFill>
          <a:blip r:embed="rId2"/>
          <a:srcRect/>
          <a:stretch>
            <a:fillRect/>
          </a:stretch>
        </p:blipFill>
        <p:spPr bwMode="auto">
          <a:xfrm>
            <a:off x="1371600" y="1295400"/>
            <a:ext cx="6629399"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172200" cy="609600"/>
          </a:xfrm>
        </p:spPr>
        <p:txBody>
          <a:bodyPr>
            <a:normAutofit/>
          </a:bodyPr>
          <a:lstStyle/>
          <a:p>
            <a:r>
              <a:rPr lang="en-US" sz="3200" dirty="0" smtClean="0">
                <a:latin typeface="Times New Roman" pitchFamily="18" charset="0"/>
                <a:cs typeface="Times New Roman" pitchFamily="18" charset="0"/>
              </a:rPr>
              <a:t>Conclusion and Recommendation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838200"/>
            <a:ext cx="8001000" cy="5486400"/>
          </a:xfrm>
        </p:spPr>
        <p:txBody>
          <a:bodyPr>
            <a:normAutofit/>
          </a:bodyPr>
          <a:lstStyle/>
          <a:p>
            <a:pPr>
              <a:buNone/>
            </a:pPr>
            <a:r>
              <a:rPr lang="en-US" sz="2400" dirty="0" smtClean="0">
                <a:latin typeface="Times New Roman" pitchFamily="18" charset="0"/>
                <a:cs typeface="Times New Roman" pitchFamily="18" charset="0"/>
              </a:rPr>
              <a:t>Conclusion</a:t>
            </a:r>
          </a:p>
          <a:p>
            <a:pPr marL="165100" indent="-165100"/>
            <a:r>
              <a:rPr lang="en-US" sz="2400" dirty="0" smtClean="0">
                <a:latin typeface="Times New Roman" pitchFamily="18" charset="0"/>
                <a:cs typeface="Times New Roman" pitchFamily="18" charset="0"/>
              </a:rPr>
              <a:t>Lithology was found to have the highest influence on </a:t>
            </a:r>
            <a:r>
              <a:rPr lang="en-US" sz="2400" dirty="0" smtClean="0"/>
              <a:t>groundwater</a:t>
            </a:r>
            <a:r>
              <a:rPr lang="en-US" sz="2400" dirty="0" smtClean="0">
                <a:latin typeface="Times New Roman" pitchFamily="18" charset="0"/>
                <a:cs typeface="Times New Roman" pitchFamily="18" charset="0"/>
              </a:rPr>
              <a:t> availability followed by lineament density, while the land use/cover was found to have the lowest </a:t>
            </a:r>
            <a:r>
              <a:rPr lang="en-US" sz="2400" dirty="0" smtClean="0">
                <a:latin typeface="Times New Roman" pitchFamily="18" charset="0"/>
                <a:cs typeface="Times New Roman" pitchFamily="18" charset="0"/>
              </a:rPr>
              <a:t>weight</a:t>
            </a:r>
          </a:p>
          <a:p>
            <a:pPr marL="165100" indent="-165100"/>
            <a:r>
              <a:rPr lang="en-US" sz="2400" dirty="0" smtClean="0">
                <a:latin typeface="Times New Roman" pitchFamily="18" charset="0"/>
                <a:cs typeface="Times New Roman" pitchFamily="18" charset="0"/>
              </a:rPr>
              <a:t>The resulting groundwater potential zones map was classified into 5 classes, namely; very good, good, moderate, poor and very </a:t>
            </a:r>
            <a:r>
              <a:rPr lang="en-US" sz="2400" dirty="0" smtClean="0">
                <a:latin typeface="Times New Roman" pitchFamily="18" charset="0"/>
                <a:cs typeface="Times New Roman" pitchFamily="18" charset="0"/>
              </a:rPr>
              <a:t>poor</a:t>
            </a:r>
          </a:p>
          <a:p>
            <a:pPr marL="165100" indent="-165100"/>
            <a:r>
              <a:rPr lang="en-US" sz="2400" dirty="0" smtClean="0">
                <a:latin typeface="Times New Roman" pitchFamily="18" charset="0"/>
                <a:cs typeface="Times New Roman" pitchFamily="18" charset="0"/>
              </a:rPr>
              <a:t>The poor zones were indicating the least favorable area for groundwater prospect; whereas very good zone indicates the most favorable area for groundwater </a:t>
            </a:r>
            <a:r>
              <a:rPr lang="en-US" sz="2400" dirty="0" smtClean="0">
                <a:latin typeface="Times New Roman" pitchFamily="18" charset="0"/>
                <a:cs typeface="Times New Roman" pitchFamily="18" charset="0"/>
              </a:rPr>
              <a:t>prospect</a:t>
            </a:r>
            <a:endParaRPr lang="en-US" sz="2400" dirty="0" smtClean="0">
              <a:latin typeface="Times New Roman" pitchFamily="18" charset="0"/>
              <a:cs typeface="Times New Roman" pitchFamily="18" charset="0"/>
            </a:endParaRPr>
          </a:p>
          <a:p>
            <a:pPr marL="165100" indent="-165100"/>
            <a:r>
              <a:rPr lang="en-US" sz="2400" dirty="0" smtClean="0">
                <a:latin typeface="Times New Roman" pitchFamily="18" charset="0"/>
                <a:cs typeface="Times New Roman" pitchFamily="18" charset="0"/>
              </a:rPr>
              <a:t>This study provided the baseline information to local District authorities and planners about the potential sites for groundwater prospecting and exploration</a:t>
            </a:r>
          </a:p>
          <a:p>
            <a:pPr marL="165100" indent="-165100"/>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172200" cy="609600"/>
          </a:xfrm>
        </p:spPr>
        <p:txBody>
          <a:bodyPr>
            <a:normAutofit/>
          </a:bodyPr>
          <a:lstStyle/>
          <a:p>
            <a:r>
              <a:rPr lang="en-US" sz="3200" dirty="0" smtClean="0">
                <a:latin typeface="Times New Roman" pitchFamily="18" charset="0"/>
                <a:cs typeface="Times New Roman" pitchFamily="18" charset="0"/>
              </a:rPr>
              <a:t>Conclusion and Recommendation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838200"/>
            <a:ext cx="8001000" cy="5486400"/>
          </a:xfrm>
        </p:spPr>
        <p:txBody>
          <a:bodyPr>
            <a:normAutofit/>
          </a:bodyPr>
          <a:lstStyle/>
          <a:p>
            <a:pPr>
              <a:buNone/>
            </a:pPr>
            <a:r>
              <a:rPr lang="en-US" sz="2400" dirty="0" smtClean="0">
                <a:latin typeface="Times New Roman" pitchFamily="18" charset="0"/>
                <a:cs typeface="Times New Roman" pitchFamily="18" charset="0"/>
              </a:rPr>
              <a:t>Recommendation</a:t>
            </a:r>
          </a:p>
          <a:p>
            <a:pPr marL="165100" indent="-165100"/>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results can be integrated with various data of different scale and type from different organizations to solve a specific spatial </a:t>
            </a:r>
            <a:r>
              <a:rPr lang="en-US" sz="2400" dirty="0" smtClean="0">
                <a:latin typeface="Times New Roman" pitchFamily="18" charset="0"/>
                <a:cs typeface="Times New Roman" pitchFamily="18" charset="0"/>
              </a:rPr>
              <a:t>problem</a:t>
            </a:r>
          </a:p>
          <a:p>
            <a:pPr marL="165100" indent="-165100"/>
            <a:r>
              <a:rPr lang="en-US" sz="2400" dirty="0" smtClean="0">
                <a:latin typeface="Times New Roman" pitchFamily="18" charset="0"/>
                <a:cs typeface="Times New Roman" pitchFamily="18" charset="0"/>
              </a:rPr>
              <a:t>These procedures used can be adopted for other studies</a:t>
            </a:r>
          </a:p>
          <a:p>
            <a:pPr marL="165100" indent="-165100"/>
            <a:r>
              <a:rPr lang="en-US" sz="2400" dirty="0" smtClean="0">
                <a:latin typeface="Times New Roman" pitchFamily="18" charset="0"/>
                <a:cs typeface="Times New Roman" pitchFamily="18" charset="0"/>
              </a:rPr>
              <a:t>Future work should focus in verifying and enhancement of the results by introducing more verified values for weights as well as exploring other factors that may contribute towards changing potential ground water </a:t>
            </a:r>
            <a:r>
              <a:rPr lang="en-US" sz="2400" dirty="0" smtClean="0">
                <a:latin typeface="Times New Roman" pitchFamily="18" charset="0"/>
                <a:cs typeface="Times New Roman" pitchFamily="18" charset="0"/>
              </a:rPr>
              <a:t>zones</a:t>
            </a:r>
          </a:p>
          <a:p>
            <a:pPr marL="165100" indent="-165100"/>
            <a:r>
              <a:rPr lang="en-US" sz="2400" dirty="0" smtClean="0">
                <a:latin typeface="Times New Roman" pitchFamily="18" charset="0"/>
                <a:cs typeface="Times New Roman" pitchFamily="18" charset="0"/>
              </a:rPr>
              <a:t>Since geology and lineament mainly control the distribution, occurrence and flow of groundwater, analysis of these parameters should be supported by high-resolution terrain data and satellite imagery</a:t>
            </a:r>
          </a:p>
          <a:p>
            <a:pPr marL="165100" indent="-165100"/>
            <a:endParaRPr lang="en-US" sz="2400" dirty="0" smtClean="0">
              <a:latin typeface="Times New Roman" pitchFamily="18" charset="0"/>
              <a:cs typeface="Times New Roman" pitchFamily="18" charset="0"/>
            </a:endParaRPr>
          </a:p>
          <a:p>
            <a:pPr marL="165100" indent="-165100"/>
            <a:endParaRPr lang="en-US" sz="2400" dirty="0" smtClean="0">
              <a:latin typeface="Times New Roman" pitchFamily="18" charset="0"/>
              <a:cs typeface="Times New Roman" pitchFamily="18" charset="0"/>
            </a:endParaRPr>
          </a:p>
          <a:p>
            <a:pPr marL="165100" indent="-165100"/>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2438400" cy="609600"/>
          </a:xfrm>
        </p:spPr>
        <p:txBody>
          <a:bodyPr>
            <a:normAutofit/>
          </a:bodyPr>
          <a:lstStyle/>
          <a:p>
            <a:r>
              <a:rPr lang="en-US" sz="3200" dirty="0" smtClean="0">
                <a:latin typeface="Times New Roman" pitchFamily="18" charset="0"/>
                <a:cs typeface="Times New Roman" pitchFamily="18" charset="0"/>
              </a:rPr>
              <a:t>References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838200"/>
            <a:ext cx="8001000" cy="5486400"/>
          </a:xfrm>
        </p:spPr>
        <p:txBody>
          <a:bodyPr>
            <a:normAutofit fontScale="70000" lnSpcReduction="20000"/>
          </a:bodyPr>
          <a:lstStyle/>
          <a:p>
            <a:pPr algn="just"/>
            <a:r>
              <a:rPr lang="en-US" sz="2600" dirty="0" smtClean="0">
                <a:latin typeface="Times New Roman" pitchFamily="18" charset="0"/>
                <a:cs typeface="Times New Roman" pitchFamily="18" charset="0"/>
              </a:rPr>
              <a:t>Abel, O., &amp; </a:t>
            </a:r>
            <a:r>
              <a:rPr lang="en-US" sz="2600" dirty="0" err="1" smtClean="0">
                <a:latin typeface="Times New Roman" pitchFamily="18" charset="0"/>
                <a:cs typeface="Times New Roman" pitchFamily="18" charset="0"/>
              </a:rPr>
              <a:t>Tijani</a:t>
            </a:r>
            <a:r>
              <a:rPr lang="en-US" sz="2600" dirty="0" smtClean="0">
                <a:latin typeface="Times New Roman" pitchFamily="18" charset="0"/>
                <a:cs typeface="Times New Roman" pitchFamily="18" charset="0"/>
              </a:rPr>
              <a:t>, M. (2011). Integrated Remote Sensing and GIS approach to groundwater potential assessment in the basement terrain of </a:t>
            </a:r>
            <a:r>
              <a:rPr lang="en-US" sz="2600" dirty="0" err="1" smtClean="0">
                <a:latin typeface="Times New Roman" pitchFamily="18" charset="0"/>
                <a:cs typeface="Times New Roman" pitchFamily="18" charset="0"/>
              </a:rPr>
              <a:t>Ekiti</a:t>
            </a:r>
            <a:r>
              <a:rPr lang="en-US" sz="2600" dirty="0" smtClean="0">
                <a:latin typeface="Times New Roman" pitchFamily="18" charset="0"/>
                <a:cs typeface="Times New Roman" pitchFamily="18" charset="0"/>
              </a:rPr>
              <a:t> area south-western Nigeria</a:t>
            </a:r>
            <a:r>
              <a:rPr lang="en-US" sz="2600" i="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Materials and </a:t>
            </a:r>
            <a:r>
              <a:rPr lang="en-US" sz="2600" i="1" dirty="0" err="1" smtClean="0">
                <a:latin typeface="Times New Roman" pitchFamily="18" charset="0"/>
                <a:cs typeface="Times New Roman" pitchFamily="18" charset="0"/>
              </a:rPr>
              <a:t>Geoenvironment</a:t>
            </a:r>
            <a:r>
              <a:rPr lang="en-US" sz="2600" dirty="0" smtClean="0">
                <a:latin typeface="Times New Roman" pitchFamily="18" charset="0"/>
                <a:cs typeface="Times New Roman" pitchFamily="18" charset="0"/>
              </a:rPr>
              <a:t>, 58(3), 303-328.</a:t>
            </a:r>
          </a:p>
          <a:p>
            <a:pPr algn="just"/>
            <a:r>
              <a:rPr lang="en-US" sz="2600" dirty="0" err="1" smtClean="0">
                <a:latin typeface="Times New Roman" pitchFamily="18" charset="0"/>
                <a:cs typeface="Times New Roman" pitchFamily="18" charset="0"/>
              </a:rPr>
              <a:t>Adiat</a:t>
            </a:r>
            <a:r>
              <a:rPr lang="en-US" sz="2600" dirty="0" smtClean="0">
                <a:latin typeface="Times New Roman" pitchFamily="18" charset="0"/>
                <a:cs typeface="Times New Roman" pitchFamily="18" charset="0"/>
              </a:rPr>
              <a:t>, K., </a:t>
            </a:r>
            <a:r>
              <a:rPr lang="en-US" sz="2600" dirty="0" err="1" smtClean="0">
                <a:latin typeface="Times New Roman" pitchFamily="18" charset="0"/>
                <a:cs typeface="Times New Roman" pitchFamily="18" charset="0"/>
              </a:rPr>
              <a:t>Nawawi</a:t>
            </a:r>
            <a:r>
              <a:rPr lang="en-US" sz="2600" dirty="0" smtClean="0">
                <a:latin typeface="Times New Roman" pitchFamily="18" charset="0"/>
                <a:cs typeface="Times New Roman" pitchFamily="18" charset="0"/>
              </a:rPr>
              <a:t>, M., &amp; Abdullah. (2012). Assessing the accuracy of GIS-based elementary multi criteria decision analysis as a spatial prediction tool—A case of predicting potential zone of sustainable groundwater resources. </a:t>
            </a:r>
            <a:r>
              <a:rPr lang="en-US" sz="2600" i="1" dirty="0" smtClean="0">
                <a:latin typeface="Times New Roman" pitchFamily="18" charset="0"/>
                <a:cs typeface="Times New Roman" pitchFamily="18" charset="0"/>
              </a:rPr>
              <a:t>Journal of Hydrology, 440</a:t>
            </a:r>
            <a:r>
              <a:rPr lang="en-US" sz="2600" dirty="0" smtClean="0">
                <a:latin typeface="Times New Roman" pitchFamily="18" charset="0"/>
                <a:cs typeface="Times New Roman" pitchFamily="18" charset="0"/>
              </a:rPr>
              <a:t>, 75-89.</a:t>
            </a:r>
          </a:p>
          <a:p>
            <a:pPr algn="just"/>
            <a:r>
              <a:rPr lang="en-US" sz="2600" dirty="0" err="1" smtClean="0">
                <a:latin typeface="Times New Roman" pitchFamily="18" charset="0"/>
                <a:cs typeface="Times New Roman" pitchFamily="18" charset="0"/>
              </a:rPr>
              <a:t>Aggarwal</a:t>
            </a:r>
            <a:r>
              <a:rPr lang="en-US" sz="2600" dirty="0" smtClean="0">
                <a:latin typeface="Times New Roman" pitchFamily="18" charset="0"/>
                <a:cs typeface="Times New Roman" pitchFamily="18" charset="0"/>
              </a:rPr>
              <a:t>, R., </a:t>
            </a:r>
            <a:r>
              <a:rPr lang="en-US" sz="2600" dirty="0" err="1" smtClean="0">
                <a:latin typeface="Times New Roman" pitchFamily="18" charset="0"/>
                <a:cs typeface="Times New Roman" pitchFamily="18" charset="0"/>
              </a:rPr>
              <a:t>Kaur</a:t>
            </a:r>
            <a:r>
              <a:rPr lang="en-US" sz="2600" dirty="0" smtClean="0">
                <a:latin typeface="Times New Roman" pitchFamily="18" charset="0"/>
                <a:cs typeface="Times New Roman" pitchFamily="18" charset="0"/>
              </a:rPr>
              <a:t>, S., &amp; </a:t>
            </a:r>
            <a:r>
              <a:rPr lang="en-US" sz="2600" dirty="0" err="1" smtClean="0">
                <a:latin typeface="Times New Roman" pitchFamily="18" charset="0"/>
                <a:cs typeface="Times New Roman" pitchFamily="18" charset="0"/>
              </a:rPr>
              <a:t>Juyal</a:t>
            </a:r>
            <a:r>
              <a:rPr lang="en-US" sz="2600" dirty="0" smtClean="0">
                <a:latin typeface="Times New Roman" pitchFamily="18" charset="0"/>
                <a:cs typeface="Times New Roman" pitchFamily="18" charset="0"/>
              </a:rPr>
              <a:t>, D. (2009). Micro level assessment of water resources in </a:t>
            </a:r>
            <a:r>
              <a:rPr lang="en-US" sz="2600" dirty="0" err="1" smtClean="0">
                <a:latin typeface="Times New Roman" pitchFamily="18" charset="0"/>
                <a:cs typeface="Times New Roman" pitchFamily="18" charset="0"/>
              </a:rPr>
              <a:t>bist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doab</a:t>
            </a:r>
            <a:r>
              <a:rPr lang="en-US" sz="2600" dirty="0" smtClean="0">
                <a:latin typeface="Times New Roman" pitchFamily="18" charset="0"/>
                <a:cs typeface="Times New Roman" pitchFamily="18" charset="0"/>
              </a:rPr>
              <a:t> tract of Indian Punjab. </a:t>
            </a:r>
            <a:r>
              <a:rPr lang="en-US" sz="2600" i="1" dirty="0" smtClean="0">
                <a:latin typeface="Times New Roman" pitchFamily="18" charset="0"/>
                <a:cs typeface="Times New Roman" pitchFamily="18" charset="0"/>
              </a:rPr>
              <a:t>Agriculture Engineering, 46</a:t>
            </a:r>
            <a:r>
              <a:rPr lang="en-US" sz="2600" dirty="0" smtClean="0">
                <a:latin typeface="Times New Roman" pitchFamily="18" charset="0"/>
                <a:cs typeface="Times New Roman" pitchFamily="18" charset="0"/>
              </a:rPr>
              <a:t>(3), 33-39.</a:t>
            </a:r>
          </a:p>
          <a:p>
            <a:pPr algn="just"/>
            <a:r>
              <a:rPr lang="en-US" sz="2600" dirty="0" smtClean="0">
                <a:latin typeface="Times New Roman" pitchFamily="18" charset="0"/>
                <a:cs typeface="Times New Roman" pitchFamily="18" charset="0"/>
              </a:rPr>
              <a:t>Al Saud, M. (2010). Mapping potential areas for groundwater storage in </a:t>
            </a:r>
            <a:r>
              <a:rPr lang="en-US" sz="2600" dirty="0" err="1" smtClean="0">
                <a:latin typeface="Times New Roman" pitchFamily="18" charset="0"/>
                <a:cs typeface="Times New Roman" pitchFamily="18" charset="0"/>
              </a:rPr>
              <a:t>Wadi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Aurnah</a:t>
            </a:r>
            <a:r>
              <a:rPr lang="en-US" sz="2600" dirty="0" smtClean="0">
                <a:latin typeface="Times New Roman" pitchFamily="18" charset="0"/>
                <a:cs typeface="Times New Roman" pitchFamily="18" charset="0"/>
              </a:rPr>
              <a:t> Basin, western Arabian Peninsula, using remote sensing and geographic information system techniques. </a:t>
            </a:r>
            <a:r>
              <a:rPr lang="en-US" sz="2600" i="1" dirty="0" smtClean="0">
                <a:latin typeface="Times New Roman" pitchFamily="18" charset="0"/>
                <a:cs typeface="Times New Roman" pitchFamily="18" charset="0"/>
              </a:rPr>
              <a:t>Hydrogeology Journal, 18</a:t>
            </a:r>
            <a:r>
              <a:rPr lang="en-US" sz="2600" dirty="0" smtClean="0">
                <a:latin typeface="Times New Roman" pitchFamily="18" charset="0"/>
                <a:cs typeface="Times New Roman" pitchFamily="18" charset="0"/>
              </a:rPr>
              <a:t>(6), 1481-1495.</a:t>
            </a:r>
          </a:p>
          <a:p>
            <a:pPr algn="just"/>
            <a:r>
              <a:rPr lang="en-US" sz="2600" dirty="0" smtClean="0">
                <a:latin typeface="Times New Roman" pitchFamily="18" charset="0"/>
                <a:cs typeface="Times New Roman" pitchFamily="18" charset="0"/>
              </a:rPr>
              <a:t>Al-</a:t>
            </a:r>
            <a:r>
              <a:rPr lang="en-US" sz="2600" dirty="0" err="1" smtClean="0">
                <a:latin typeface="Times New Roman" pitchFamily="18" charset="0"/>
                <a:cs typeface="Times New Roman" pitchFamily="18" charset="0"/>
              </a:rPr>
              <a:t>Adamat</a:t>
            </a:r>
            <a:r>
              <a:rPr lang="en-US" sz="2600" dirty="0" smtClean="0">
                <a:latin typeface="Times New Roman" pitchFamily="18" charset="0"/>
                <a:cs typeface="Times New Roman" pitchFamily="18" charset="0"/>
              </a:rPr>
              <a:t>, A. (2003). Groundwater vulnerability and risk mapping for the Basaltic aquifer of the </a:t>
            </a:r>
            <a:r>
              <a:rPr lang="en-US" sz="2600" dirty="0" err="1" smtClean="0">
                <a:latin typeface="Times New Roman" pitchFamily="18" charset="0"/>
                <a:cs typeface="Times New Roman" pitchFamily="18" charset="0"/>
              </a:rPr>
              <a:t>Azraq</a:t>
            </a:r>
            <a:r>
              <a:rPr lang="en-US" sz="2600" dirty="0" smtClean="0">
                <a:latin typeface="Times New Roman" pitchFamily="18" charset="0"/>
                <a:cs typeface="Times New Roman" pitchFamily="18" charset="0"/>
              </a:rPr>
              <a:t> basin of Jordan using GIS, Remote sensing and DRASTIC. </a:t>
            </a:r>
            <a:r>
              <a:rPr lang="en-US" sz="2600" i="1" dirty="0" smtClean="0">
                <a:latin typeface="Times New Roman" pitchFamily="18" charset="0"/>
                <a:cs typeface="Times New Roman" pitchFamily="18" charset="0"/>
              </a:rPr>
              <a:t>Applied Geography, 23</a:t>
            </a:r>
            <a:r>
              <a:rPr lang="en-US" sz="2600" dirty="0" smtClean="0">
                <a:latin typeface="Times New Roman" pitchFamily="18" charset="0"/>
                <a:cs typeface="Times New Roman" pitchFamily="18" charset="0"/>
              </a:rPr>
              <a:t>(4), 303-324.</a:t>
            </a:r>
          </a:p>
          <a:p>
            <a:pPr algn="just"/>
            <a:r>
              <a:rPr lang="en-US" sz="2600" dirty="0" smtClean="0">
                <a:latin typeface="Times New Roman" pitchFamily="18" charset="0"/>
                <a:cs typeface="Times New Roman" pitchFamily="18" charset="0"/>
              </a:rPr>
              <a:t>Coyle, G. (2004). </a:t>
            </a:r>
            <a:r>
              <a:rPr lang="en-US" sz="2600" i="1" dirty="0" smtClean="0">
                <a:latin typeface="Times New Roman" pitchFamily="18" charset="0"/>
                <a:cs typeface="Times New Roman" pitchFamily="18" charset="0"/>
              </a:rPr>
              <a:t>The Analytic Hierarchy Process (AHP)</a:t>
            </a:r>
            <a:r>
              <a:rPr lang="en-US" sz="2600" dirty="0" smtClean="0">
                <a:latin typeface="Times New Roman" pitchFamily="18" charset="0"/>
                <a:cs typeface="Times New Roman" pitchFamily="18" charset="0"/>
              </a:rPr>
              <a:t>: Pearson Education Limited. Retrieved from </a:t>
            </a:r>
            <a:r>
              <a:rPr lang="en-US" sz="2600" dirty="0" smtClean="0">
                <a:latin typeface="Times New Roman" pitchFamily="18" charset="0"/>
                <a:cs typeface="Times New Roman" pitchFamily="18" charset="0"/>
                <a:hlinkClick r:id="rId2"/>
              </a:rPr>
              <a:t>http://www.booksites.net/download/coyle/student_files/AHP_Technique.pdf</a:t>
            </a:r>
            <a:r>
              <a:rPr lang="en-US" sz="2600" dirty="0" smtClean="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Dodoma Urban Water Supply and Sewerage Authority (DUWASA). (2002). </a:t>
            </a:r>
            <a:r>
              <a:rPr lang="en-US" sz="2600" i="1" dirty="0" smtClean="0">
                <a:latin typeface="Times New Roman" pitchFamily="18" charset="0"/>
                <a:cs typeface="Times New Roman" pitchFamily="18" charset="0"/>
              </a:rPr>
              <a:t>Groundwater resource assessment for the City of Dodoma</a:t>
            </a:r>
            <a:r>
              <a:rPr lang="en-US" sz="2600" dirty="0" smtClean="0">
                <a:latin typeface="Times New Roman" pitchFamily="18" charset="0"/>
                <a:cs typeface="Times New Roman" pitchFamily="18" charset="0"/>
              </a:rPr>
              <a:t>.  Dodoma Urban.</a:t>
            </a:r>
          </a:p>
          <a:p>
            <a:pPr marL="165100" indent="-165100">
              <a:buNone/>
            </a:pPr>
            <a:endParaRPr lang="en-US" sz="2400" dirty="0" smtClean="0">
              <a:latin typeface="Times New Roman" pitchFamily="18" charset="0"/>
              <a:cs typeface="Times New Roman" pitchFamily="18" charset="0"/>
            </a:endParaRPr>
          </a:p>
          <a:p>
            <a:pPr marL="165100" indent="-165100"/>
            <a:endParaRPr lang="en-US" sz="2400" dirty="0" smtClean="0">
              <a:latin typeface="Times New Roman" pitchFamily="18" charset="0"/>
              <a:cs typeface="Times New Roman" pitchFamily="18" charset="0"/>
            </a:endParaRPr>
          </a:p>
          <a:p>
            <a:pPr marL="165100" indent="-165100"/>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2895600" cy="685800"/>
          </a:xfrm>
        </p:spPr>
        <p:txBody>
          <a:bodyPr>
            <a:normAutofit/>
          </a:bodyPr>
          <a:lstStyle/>
          <a:p>
            <a:r>
              <a:rPr lang="en-US" sz="2800" dirty="0" smtClean="0">
                <a:latin typeface="Times New Roman" pitchFamily="18" charset="0"/>
                <a:cs typeface="Times New Roman" pitchFamily="18" charset="0"/>
              </a:rPr>
              <a:t>Introduction</a:t>
            </a:r>
            <a:endParaRPr lang="en-US" sz="2800" dirty="0">
              <a:latin typeface="Times New Roman" pitchFamily="18" charset="0"/>
              <a:cs typeface="Times New Roman" pitchFamily="18" charset="0"/>
            </a:endParaRPr>
          </a:p>
        </p:txBody>
      </p:sp>
      <p:sp>
        <p:nvSpPr>
          <p:cNvPr id="3" name="Content Placeholder 2"/>
          <p:cNvSpPr>
            <a:spLocks noGrp="1"/>
          </p:cNvSpPr>
          <p:nvPr>
            <p:ph sz="half" idx="1"/>
          </p:nvPr>
        </p:nvSpPr>
        <p:spPr>
          <a:xfrm>
            <a:off x="381000" y="990600"/>
            <a:ext cx="5029200" cy="4876800"/>
          </a:xfrm>
        </p:spPr>
        <p:txBody>
          <a:bodyPr>
            <a:normAutofit lnSpcReduction="10000"/>
          </a:bodyPr>
          <a:lstStyle/>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pPr>
              <a:buNone/>
            </a:pPr>
            <a:endParaRPr lang="en-US" sz="2000" i="1" dirty="0" smtClean="0"/>
          </a:p>
          <a:p>
            <a:pPr algn="ctr">
              <a:buNone/>
            </a:pPr>
            <a:endParaRPr lang="en-US" sz="1900" dirty="0" smtClean="0">
              <a:latin typeface="Times New Roman" pitchFamily="18" charset="0"/>
              <a:cs typeface="Times New Roman" pitchFamily="18" charset="0"/>
            </a:endParaRPr>
          </a:p>
          <a:p>
            <a:pPr algn="ctr">
              <a:buNone/>
            </a:pPr>
            <a:endParaRPr lang="en-US" sz="1400" dirty="0" smtClean="0">
              <a:latin typeface="Times New Roman" pitchFamily="18" charset="0"/>
              <a:cs typeface="Times New Roman" pitchFamily="18" charset="0"/>
            </a:endParaRPr>
          </a:p>
          <a:p>
            <a:pPr algn="ctr">
              <a:buNone/>
            </a:pPr>
            <a:endParaRPr lang="en-US" sz="1400" dirty="0" smtClean="0">
              <a:latin typeface="Times New Roman" pitchFamily="18" charset="0"/>
              <a:cs typeface="Times New Roman" pitchFamily="18" charset="0"/>
            </a:endParaRPr>
          </a:p>
          <a:p>
            <a:pPr algn="ctr">
              <a:buNone/>
            </a:pPr>
            <a:endParaRPr lang="en-US" sz="1400" dirty="0">
              <a:latin typeface="Times New Roman" pitchFamily="18" charset="0"/>
              <a:cs typeface="Times New Roman" pitchFamily="18" charset="0"/>
            </a:endParaRPr>
          </a:p>
          <a:p>
            <a:pPr algn="ctr">
              <a:buNone/>
            </a:pPr>
            <a:endParaRPr lang="en-US" sz="1400" dirty="0" smtClean="0">
              <a:latin typeface="Times New Roman" pitchFamily="18" charset="0"/>
              <a:cs typeface="Times New Roman" pitchFamily="18" charset="0"/>
            </a:endParaRPr>
          </a:p>
          <a:p>
            <a:pPr algn="ctr">
              <a:buNone/>
            </a:pPr>
            <a:endParaRPr lang="en-US" sz="1400" dirty="0">
              <a:latin typeface="Times New Roman" pitchFamily="18" charset="0"/>
              <a:cs typeface="Times New Roman" pitchFamily="18" charset="0"/>
            </a:endParaRPr>
          </a:p>
          <a:p>
            <a:pPr algn="ctr">
              <a:buNone/>
            </a:pPr>
            <a:r>
              <a:rPr lang="en-US" sz="1400" dirty="0" smtClean="0">
                <a:latin typeface="Times New Roman" pitchFamily="18" charset="0"/>
                <a:cs typeface="Times New Roman" pitchFamily="18" charset="0"/>
              </a:rPr>
              <a:t>https://srcity.org/857/Groundwater</a:t>
            </a:r>
          </a:p>
          <a:p>
            <a:endParaRPr lang="en-US"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5486400" y="1219200"/>
            <a:ext cx="3276600" cy="5029200"/>
          </a:xfrm>
        </p:spPr>
        <p:txBody>
          <a:bodyPr>
            <a:normAutofit lnSpcReduction="10000"/>
          </a:bodyPr>
          <a:lstStyle/>
          <a:p>
            <a:r>
              <a:rPr lang="en-US" sz="2400" dirty="0" smtClean="0">
                <a:latin typeface="Times New Roman" pitchFamily="18" charset="0"/>
                <a:cs typeface="Times New Roman" pitchFamily="18" charset="0"/>
              </a:rPr>
              <a:t>GWPZS are areas where groundwater is highly likely to be accumulated.</a:t>
            </a:r>
          </a:p>
          <a:p>
            <a:r>
              <a:rPr lang="en-US" sz="2400" dirty="0" smtClean="0">
                <a:latin typeface="Times New Roman" pitchFamily="18" charset="0"/>
                <a:cs typeface="Times New Roman" pitchFamily="18" charset="0"/>
              </a:rPr>
              <a:t>Occurrence of groundwater in the area is highly influenced by geological and other conditions (drainage, lineaments, land use/cover, slope, soil type, rainfall amount etc</a:t>
            </a:r>
            <a:endParaRPr lang="en-US"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A8AD07A5-A828-4F2A-8EC4-5EE87B8CB553}" type="datetime1">
              <a:rPr lang="en-US" smtClean="0"/>
              <a:pPr/>
              <a:t>12/20/2019</a:t>
            </a:fld>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2</a:t>
            </a:fld>
            <a:endParaRPr lang="en-US"/>
          </a:p>
        </p:txBody>
      </p:sp>
      <p:pic>
        <p:nvPicPr>
          <p:cNvPr id="8" name="Picture 7" descr="https://www.srcity.org/ImageRepository/Document?documentID=7072"/>
          <p:cNvPicPr/>
          <p:nvPr/>
        </p:nvPicPr>
        <p:blipFill>
          <a:blip r:embed="rId2"/>
          <a:srcRect/>
          <a:stretch>
            <a:fillRect/>
          </a:stretch>
        </p:blipFill>
        <p:spPr bwMode="auto">
          <a:xfrm>
            <a:off x="533400" y="1447800"/>
            <a:ext cx="4572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2895600" cy="685800"/>
          </a:xfrm>
        </p:spPr>
        <p:txBody>
          <a:bodyPr>
            <a:normAutofit/>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400" dirty="0" smtClean="0">
                <a:latin typeface="Times New Roman" pitchFamily="18" charset="0"/>
                <a:cs typeface="Times New Roman" pitchFamily="18" charset="0"/>
              </a:rPr>
              <a:t>GIS and RS</a:t>
            </a:r>
          </a:p>
          <a:p>
            <a:r>
              <a:rPr lang="en-US" sz="2400" dirty="0" smtClean="0">
                <a:latin typeface="Times New Roman" pitchFamily="18" charset="0"/>
                <a:cs typeface="Times New Roman" pitchFamily="18" charset="0"/>
              </a:rPr>
              <a:t>GIS integrates information on Multi-criteria influencing parameters.</a:t>
            </a:r>
          </a:p>
          <a:p>
            <a:r>
              <a:rPr lang="en-US" sz="2400" dirty="0" smtClean="0">
                <a:latin typeface="Times New Roman" pitchFamily="18" charset="0"/>
                <a:cs typeface="Times New Roman" pitchFamily="18" charset="0"/>
              </a:rPr>
              <a:t>RS provides data used to evaluate GWPZS</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Study area</a:t>
            </a:r>
          </a:p>
          <a:p>
            <a:r>
              <a:rPr lang="en-US" sz="2400" dirty="0" smtClean="0">
                <a:latin typeface="Times New Roman" pitchFamily="18" charset="0"/>
                <a:cs typeface="Times New Roman" pitchFamily="18" charset="0"/>
              </a:rPr>
              <a:t>Dodoma City is in a drought prone, semi-arid region of </a:t>
            </a:r>
            <a:r>
              <a:rPr lang="en-US" sz="2400" dirty="0" smtClean="0">
                <a:latin typeface="Times New Roman" pitchFamily="18" charset="0"/>
                <a:cs typeface="Times New Roman" pitchFamily="18" charset="0"/>
              </a:rPr>
              <a:t>central Tanzania (Figure 1)</a:t>
            </a:r>
          </a:p>
          <a:p>
            <a:r>
              <a:rPr lang="en-US" sz="2400" dirty="0" smtClean="0">
                <a:latin typeface="Times New Roman" pitchFamily="18" charset="0"/>
                <a:cs typeface="Times New Roman" pitchFamily="18" charset="0"/>
              </a:rPr>
              <a:t>It covers </a:t>
            </a:r>
            <a:r>
              <a:rPr lang="en-US" sz="2400" dirty="0" smtClean="0">
                <a:latin typeface="Times New Roman" pitchFamily="18" charset="0"/>
                <a:cs typeface="Times New Roman" pitchFamily="18" charset="0"/>
              </a:rPr>
              <a:t>an area of 2,669 </a:t>
            </a:r>
            <a:r>
              <a:rPr lang="en-US" sz="2400" dirty="0" smtClean="0">
                <a:latin typeface="Times New Roman" pitchFamily="18" charset="0"/>
                <a:cs typeface="Times New Roman" pitchFamily="18" charset="0"/>
              </a:rPr>
              <a:t>square kilometers,</a:t>
            </a:r>
          </a:p>
          <a:p>
            <a:r>
              <a:rPr lang="en-US" sz="2400" dirty="0" smtClean="0">
                <a:latin typeface="Times New Roman" pitchFamily="18" charset="0"/>
                <a:cs typeface="Times New Roman" pitchFamily="18" charset="0"/>
              </a:rPr>
              <a:t>It has a population of 600,000 people.</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2743200" cy="609600"/>
          </a:xfrm>
        </p:spPr>
        <p:txBody>
          <a:bodyPr>
            <a:normAutofit/>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219200" y="914400"/>
            <a:ext cx="6629400" cy="5486400"/>
          </a:xfrm>
        </p:spPr>
        <p:txBody>
          <a:bodyPr>
            <a:normAutofit/>
          </a:bodyPr>
          <a:lstStyle/>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lgn="ctr">
              <a:buNone/>
            </a:pPr>
            <a:endParaRPr lang="en-US" sz="1600" dirty="0" smtClean="0">
              <a:latin typeface="Times New Roman" pitchFamily="18" charset="0"/>
              <a:cs typeface="Times New Roman" pitchFamily="18" charset="0"/>
            </a:endParaRPr>
          </a:p>
          <a:p>
            <a:pPr algn="ctr">
              <a:buNone/>
            </a:pPr>
            <a:r>
              <a:rPr lang="en-US" sz="1600" dirty="0" smtClean="0">
                <a:latin typeface="Times New Roman" pitchFamily="18" charset="0"/>
                <a:cs typeface="Times New Roman" pitchFamily="18" charset="0"/>
              </a:rPr>
              <a:t>Figure 1: Study area</a:t>
            </a:r>
            <a:endParaRPr lang="en-US" sz="16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4</a:t>
            </a:fld>
            <a:endParaRPr lang="en-US"/>
          </a:p>
        </p:txBody>
      </p:sp>
      <p:pic>
        <p:nvPicPr>
          <p:cNvPr id="6" name="Picture 5" descr="E:\academics\masters\dissertation\COMPILATION FINAL\FINAL REPORT\PRINT\DR.DEUS\final data\study area\STUDYFINAL.jpg"/>
          <p:cNvPicPr/>
          <p:nvPr/>
        </p:nvPicPr>
        <p:blipFill>
          <a:blip r:embed="rId2"/>
          <a:srcRect/>
          <a:stretch>
            <a:fillRect/>
          </a:stretch>
        </p:blipFill>
        <p:spPr bwMode="auto">
          <a:xfrm>
            <a:off x="1219200" y="914400"/>
            <a:ext cx="6553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2743200" cy="609600"/>
          </a:xfrm>
        </p:spPr>
        <p:txBody>
          <a:bodyPr>
            <a:normAutofit/>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38200" y="914400"/>
            <a:ext cx="7772400" cy="5486400"/>
          </a:xfrm>
        </p:spPr>
        <p:txBody>
          <a:bodyPr>
            <a:normAutofit/>
          </a:bodyPr>
          <a:lstStyle/>
          <a:p>
            <a:pPr>
              <a:buNone/>
            </a:pPr>
            <a:r>
              <a:rPr lang="en-US" sz="2400" dirty="0" smtClean="0">
                <a:latin typeface="Times New Roman" pitchFamily="18" charset="0"/>
                <a:cs typeface="Times New Roman" pitchFamily="18" charset="0"/>
              </a:rPr>
              <a:t>Problem Statement</a:t>
            </a:r>
          </a:p>
          <a:p>
            <a:r>
              <a:rPr lang="en-US" sz="2400" dirty="0" smtClean="0">
                <a:latin typeface="Times New Roman" pitchFamily="18" charset="0"/>
                <a:cs typeface="Times New Roman" pitchFamily="18" charset="0"/>
              </a:rPr>
              <a:t>500,000 inhabitants of Dodoma City depend in </a:t>
            </a:r>
            <a:r>
              <a:rPr lang="en-US" sz="2400" dirty="0" smtClean="0">
                <a:latin typeface="Times New Roman" pitchFamily="18" charset="0"/>
                <a:cs typeface="Times New Roman" pitchFamily="18" charset="0"/>
              </a:rPr>
              <a:t>groundwater</a:t>
            </a:r>
          </a:p>
          <a:p>
            <a:r>
              <a:rPr lang="en-US" sz="2400" dirty="0" smtClean="0">
                <a:latin typeface="Times New Roman" pitchFamily="18" charset="0"/>
                <a:cs typeface="Times New Roman" pitchFamily="18" charset="0"/>
              </a:rPr>
              <a:t>The groundwater is being exploited by construction of shallow and deep </a:t>
            </a:r>
            <a:r>
              <a:rPr lang="en-US" sz="2400" dirty="0" smtClean="0">
                <a:latin typeface="Times New Roman" pitchFamily="18" charset="0"/>
                <a:cs typeface="Times New Roman" pitchFamily="18" charset="0"/>
              </a:rPr>
              <a:t>wells</a:t>
            </a:r>
          </a:p>
          <a:p>
            <a:r>
              <a:rPr lang="en-GB" sz="2400" dirty="0" smtClean="0">
                <a:latin typeface="Times New Roman" pitchFamily="18" charset="0"/>
                <a:cs typeface="Times New Roman" pitchFamily="18" charset="0"/>
              </a:rPr>
              <a:t>The area is explored with higher </a:t>
            </a:r>
            <a:r>
              <a:rPr lang="en-GB" sz="2400" dirty="0" smtClean="0">
                <a:latin typeface="Times New Roman" pitchFamily="18" charset="0"/>
                <a:cs typeface="Times New Roman" pitchFamily="18" charset="0"/>
              </a:rPr>
              <a:t>uncertainties due to </a:t>
            </a:r>
            <a:r>
              <a:rPr lang="en-GB" sz="2400" dirty="0" smtClean="0">
                <a:latin typeface="Times New Roman" pitchFamily="18" charset="0"/>
                <a:cs typeface="Times New Roman" pitchFamily="18" charset="0"/>
              </a:rPr>
              <a:t>lack of proper knowledge on the distribution and variation in </a:t>
            </a:r>
            <a:r>
              <a:rPr lang="en-GB" sz="2400" dirty="0" smtClean="0">
                <a:latin typeface="Times New Roman" pitchFamily="18" charset="0"/>
                <a:cs typeface="Times New Roman" pitchFamily="18" charset="0"/>
              </a:rPr>
              <a:t>GWPZS</a:t>
            </a:r>
          </a:p>
          <a:p>
            <a:r>
              <a:rPr lang="en-US" sz="2400" dirty="0" smtClean="0">
                <a:latin typeface="Times New Roman" pitchFamily="18" charset="0"/>
                <a:cs typeface="Times New Roman" pitchFamily="18" charset="0"/>
              </a:rPr>
              <a:t>It is </a:t>
            </a:r>
            <a:r>
              <a:rPr lang="en-US" sz="2400" dirty="0" smtClean="0">
                <a:latin typeface="Times New Roman" pitchFamily="18" charset="0"/>
                <a:cs typeface="Times New Roman" pitchFamily="18" charset="0"/>
              </a:rPr>
              <a:t>important </a:t>
            </a:r>
            <a:r>
              <a:rPr lang="en-US" sz="2400" dirty="0" smtClean="0">
                <a:latin typeface="Times New Roman" pitchFamily="18" charset="0"/>
                <a:cs typeface="Times New Roman" pitchFamily="18" charset="0"/>
              </a:rPr>
              <a:t>to investigate the suitable areas for groundwater extraction in order to increase the freshwater availability and curb the water scarcity</a:t>
            </a: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lgn="ctr">
              <a:buNone/>
            </a:pPr>
            <a:endParaRPr lang="en-US" sz="16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2743200" cy="609600"/>
          </a:xfrm>
        </p:spPr>
        <p:txBody>
          <a:bodyPr>
            <a:normAutofit/>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914400"/>
            <a:ext cx="7543800" cy="5105400"/>
          </a:xfrm>
        </p:spPr>
        <p:txBody>
          <a:bodyPr>
            <a:normAutofit/>
          </a:bodyPr>
          <a:lstStyle/>
          <a:p>
            <a:pPr>
              <a:buNone/>
            </a:pPr>
            <a:r>
              <a:rPr lang="en-US" sz="2400" dirty="0" smtClean="0">
                <a:latin typeface="Times New Roman" pitchFamily="18" charset="0"/>
                <a:cs typeface="Times New Roman" pitchFamily="18" charset="0"/>
              </a:rPr>
              <a:t>Main Objective</a:t>
            </a:r>
          </a:p>
          <a:p>
            <a:pPr marL="60325" indent="-60325">
              <a:buNone/>
            </a:pPr>
            <a:r>
              <a:rPr lang="en-GB" sz="2400" dirty="0" smtClean="0">
                <a:latin typeface="Times New Roman" pitchFamily="18" charset="0"/>
                <a:cs typeface="Times New Roman" pitchFamily="18" charset="0"/>
              </a:rPr>
              <a:t>The main objective of the study was to </a:t>
            </a:r>
            <a:r>
              <a:rPr lang="en-US" sz="2400" dirty="0" smtClean="0">
                <a:latin typeface="Times New Roman" pitchFamily="18" charset="0"/>
                <a:cs typeface="Times New Roman" pitchFamily="18" charset="0"/>
              </a:rPr>
              <a:t>identify groundwater potential </a:t>
            </a:r>
            <a:r>
              <a:rPr lang="en-US" sz="2400" dirty="0" smtClean="0">
                <a:latin typeface="Times New Roman" pitchFamily="18" charset="0"/>
                <a:cs typeface="Times New Roman" pitchFamily="18" charset="0"/>
              </a:rPr>
              <a:t>areas</a:t>
            </a:r>
          </a:p>
          <a:p>
            <a:pPr marL="60325" indent="-60325">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Specific Objectives</a:t>
            </a:r>
          </a:p>
          <a:p>
            <a:pPr algn="just"/>
            <a:r>
              <a:rPr lang="en-US" sz="2400" dirty="0" smtClean="0">
                <a:latin typeface="Times New Roman" pitchFamily="18" charset="0"/>
                <a:cs typeface="Times New Roman" pitchFamily="18" charset="0"/>
              </a:rPr>
              <a:t>To identify and prepare groundwater controlling parameters</a:t>
            </a:r>
          </a:p>
          <a:p>
            <a:pPr algn="just"/>
            <a:r>
              <a:rPr lang="en-US" sz="2400" dirty="0" smtClean="0">
                <a:latin typeface="Times New Roman" pitchFamily="18" charset="0"/>
                <a:cs typeface="Times New Roman" pitchFamily="18" charset="0"/>
              </a:rPr>
              <a:t> To assess groundwater controlling parameters using GIS-MCDA process</a:t>
            </a:r>
          </a:p>
          <a:p>
            <a:pPr algn="just"/>
            <a:r>
              <a:rPr lang="en-US" sz="2400" dirty="0" smtClean="0">
                <a:latin typeface="Times New Roman" pitchFamily="18" charset="0"/>
                <a:cs typeface="Times New Roman" pitchFamily="18" charset="0"/>
              </a:rPr>
              <a:t>To determine GWPZS through integration of various groundwater controlling parameters</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lgn="ctr">
              <a:buNone/>
            </a:pPr>
            <a:endParaRPr lang="en-US" sz="16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2819400" cy="609600"/>
          </a:xfrm>
        </p:spPr>
        <p:txBody>
          <a:bodyPr>
            <a:normAutofit/>
          </a:bodyPr>
          <a:lstStyle/>
          <a:p>
            <a:r>
              <a:rPr lang="en-US" sz="3200" dirty="0" smtClean="0">
                <a:latin typeface="Times New Roman" pitchFamily="18" charset="0"/>
                <a:cs typeface="Times New Roman" pitchFamily="18" charset="0"/>
              </a:rPr>
              <a:t>Methodology</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762000"/>
            <a:ext cx="7696200" cy="5562600"/>
          </a:xfrm>
        </p:spPr>
        <p:txBody>
          <a:bodyPr>
            <a:normAutofit fontScale="92500" lnSpcReduction="20000"/>
          </a:bodyPr>
          <a:lstStyle/>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lgn="ctr">
              <a:buNone/>
            </a:pPr>
            <a:r>
              <a:rPr lang="en-US" sz="1600" dirty="0" smtClean="0">
                <a:latin typeface="Times New Roman" pitchFamily="18" charset="0"/>
                <a:cs typeface="Times New Roman" pitchFamily="18" charset="0"/>
              </a:rPr>
              <a:t>Figure 2: Methodology</a:t>
            </a:r>
            <a:endParaRPr lang="en-US" sz="16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lgn="ctr">
              <a:buNone/>
            </a:pPr>
            <a:endParaRPr lang="en-US" sz="16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7</a:t>
            </a:fld>
            <a:endParaRPr lang="en-US"/>
          </a:p>
        </p:txBody>
      </p:sp>
      <p:pic>
        <p:nvPicPr>
          <p:cNvPr id="6" name="Picture 5"/>
          <p:cNvPicPr/>
          <p:nvPr/>
        </p:nvPicPr>
        <p:blipFill>
          <a:blip r:embed="rId2"/>
          <a:srcRect l="25868" t="21182" r="29393" b="11576"/>
          <a:stretch>
            <a:fillRect/>
          </a:stretch>
        </p:blipFill>
        <p:spPr bwMode="auto">
          <a:xfrm>
            <a:off x="1752599" y="838200"/>
            <a:ext cx="5943601"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191000" cy="6096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A8AD07A5-A828-4F2A-8EC4-5EE87B8CB553}" type="datetime1">
              <a:rPr lang="en-US" smtClean="0"/>
              <a:pPr/>
              <a:t>12/20/2019</a:t>
            </a:fld>
            <a:endParaRPr lang="en-US"/>
          </a:p>
        </p:txBody>
      </p:sp>
      <p:sp>
        <p:nvSpPr>
          <p:cNvPr id="6" name="Slide Number Placeholder 5"/>
          <p:cNvSpPr>
            <a:spLocks noGrp="1"/>
          </p:cNvSpPr>
          <p:nvPr>
            <p:ph type="sldNum" sz="quarter" idx="12"/>
          </p:nvPr>
        </p:nvSpPr>
        <p:spPr/>
        <p:txBody>
          <a:bodyPr/>
          <a:lstStyle/>
          <a:p>
            <a:fld id="{286D1018-A607-445B-B3BB-FC711EB7AC62}" type="slidenum">
              <a:rPr lang="en-US" smtClean="0"/>
              <a:pPr/>
              <a:t>8</a:t>
            </a:fld>
            <a:endParaRPr lang="en-US"/>
          </a:p>
        </p:txBody>
      </p:sp>
      <p:pic>
        <p:nvPicPr>
          <p:cNvPr id="8" name="Content Placeholder 7" descr="C:\Users\Moocha\Desktop\drainage density1.jpg"/>
          <p:cNvPicPr>
            <a:picLocks noGrp="1"/>
          </p:cNvPicPr>
          <p:nvPr>
            <p:ph sz="half" idx="2"/>
          </p:nvPr>
        </p:nvPicPr>
        <p:blipFill>
          <a:blip r:embed="rId2"/>
          <a:srcRect/>
          <a:stretch>
            <a:fillRect/>
          </a:stretch>
        </p:blipFill>
        <p:spPr bwMode="auto">
          <a:xfrm>
            <a:off x="4572000" y="1295400"/>
            <a:ext cx="4343400" cy="4953000"/>
          </a:xfrm>
          <a:prstGeom prst="rect">
            <a:avLst/>
          </a:prstGeom>
          <a:noFill/>
          <a:ln w="9525">
            <a:noFill/>
            <a:miter lim="800000"/>
            <a:headEnd/>
            <a:tailEnd/>
          </a:ln>
        </p:spPr>
      </p:pic>
      <p:sp>
        <p:nvSpPr>
          <p:cNvPr id="9" name="Content Placeholder 8"/>
          <p:cNvSpPr>
            <a:spLocks noGrp="1"/>
          </p:cNvSpPr>
          <p:nvPr>
            <p:ph sz="half" idx="1"/>
          </p:nvPr>
        </p:nvSpPr>
        <p:spPr>
          <a:xfrm>
            <a:off x="304800" y="838200"/>
            <a:ext cx="4191000" cy="5287963"/>
          </a:xfrm>
        </p:spPr>
        <p:txBody>
          <a:bodyPr>
            <a:normAutofit/>
          </a:bodyPr>
          <a:lstStyle/>
          <a:p>
            <a:pPr>
              <a:buNone/>
            </a:pPr>
            <a:r>
              <a:rPr lang="en-US" sz="2400" dirty="0" smtClean="0">
                <a:latin typeface="Times New Roman" pitchFamily="18" charset="0"/>
                <a:cs typeface="Times New Roman" pitchFamily="18" charset="0"/>
              </a:rPr>
              <a:t>Drainage networks and density</a:t>
            </a:r>
          </a:p>
          <a:p>
            <a:pPr>
              <a:buNone/>
            </a:pPr>
            <a:endParaRPr lang="en-US" sz="2400" dirty="0">
              <a:latin typeface="Times New Roman" pitchFamily="18" charset="0"/>
              <a:cs typeface="Times New Roman" pitchFamily="18" charset="0"/>
            </a:endParaRPr>
          </a:p>
        </p:txBody>
      </p:sp>
      <p:pic>
        <p:nvPicPr>
          <p:cNvPr id="10" name="Picture 9" descr="C:\Users\Moocha\Desktop\ramani\drainage network.jpg"/>
          <p:cNvPicPr/>
          <p:nvPr/>
        </p:nvPicPr>
        <p:blipFill>
          <a:blip r:embed="rId3"/>
          <a:srcRect/>
          <a:stretch>
            <a:fillRect/>
          </a:stretch>
        </p:blipFill>
        <p:spPr bwMode="auto">
          <a:xfrm>
            <a:off x="381000" y="1295400"/>
            <a:ext cx="4191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685800"/>
          </a:xfrm>
        </p:spPr>
        <p:txBody>
          <a:bodyPr>
            <a:normAutofit/>
          </a:bodyPr>
          <a:lstStyle/>
          <a:p>
            <a:r>
              <a:rPr lang="en-US" sz="3200" dirty="0" smtClean="0">
                <a:latin typeface="Times New Roman" pitchFamily="18" charset="0"/>
                <a:cs typeface="Times New Roman" pitchFamily="18" charset="0"/>
              </a:rPr>
              <a:t>Results and Discussion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914400"/>
            <a:ext cx="7543800" cy="5410200"/>
          </a:xfrm>
        </p:spPr>
        <p:txBody>
          <a:bodyPr>
            <a:normAutofit/>
          </a:bodyPr>
          <a:lstStyle/>
          <a:p>
            <a:pPr>
              <a:buNone/>
            </a:pPr>
            <a:r>
              <a:rPr lang="en-US" sz="2400" dirty="0" smtClean="0">
                <a:latin typeface="Times New Roman" pitchFamily="18" charset="0"/>
                <a:cs typeface="Times New Roman" pitchFamily="18" charset="0"/>
              </a:rPr>
              <a:t>Slope amount</a:t>
            </a:r>
          </a:p>
          <a:p>
            <a:pPr>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37A79DF-D334-4D7F-9C74-51E8DB54CD7C}" type="datetime1">
              <a:rPr lang="en-US" smtClean="0"/>
              <a:pPr/>
              <a:t>12/20/2019</a:t>
            </a:fld>
            <a:endParaRPr lang="en-US"/>
          </a:p>
        </p:txBody>
      </p:sp>
      <p:sp>
        <p:nvSpPr>
          <p:cNvPr id="5" name="Slide Number Placeholder 4"/>
          <p:cNvSpPr>
            <a:spLocks noGrp="1"/>
          </p:cNvSpPr>
          <p:nvPr>
            <p:ph type="sldNum" sz="quarter" idx="12"/>
          </p:nvPr>
        </p:nvSpPr>
        <p:spPr/>
        <p:txBody>
          <a:bodyPr/>
          <a:lstStyle/>
          <a:p>
            <a:fld id="{286D1018-A607-445B-B3BB-FC711EB7AC62}" type="slidenum">
              <a:rPr lang="en-US" smtClean="0"/>
              <a:pPr/>
              <a:t>9</a:t>
            </a:fld>
            <a:endParaRPr lang="en-US"/>
          </a:p>
        </p:txBody>
      </p:sp>
      <p:pic>
        <p:nvPicPr>
          <p:cNvPr id="6" name="Picture 5" descr="E:\academics\masters\dissertation\COMPILATION FINAL\FINAL REPORT\PRINT\DR.DEUS\final data\slope\slope.jpg"/>
          <p:cNvPicPr/>
          <p:nvPr/>
        </p:nvPicPr>
        <p:blipFill>
          <a:blip r:embed="rId2"/>
          <a:srcRect/>
          <a:stretch>
            <a:fillRect/>
          </a:stretch>
        </p:blipFill>
        <p:spPr bwMode="auto">
          <a:xfrm>
            <a:off x="1371600" y="1447800"/>
            <a:ext cx="6553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774</Words>
  <Application>Microsoft Office PowerPoint</Application>
  <PresentationFormat>On-screen Show (4:3)</PresentationFormat>
  <Paragraphs>194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Identification of Groundwater potential zones (GWPZS) using Remote Sensing (RS) and Geographical Information System (GIS)  A Case Study of Dodoma City, Tanzania</vt:lpstr>
      <vt:lpstr>Introduction</vt:lpstr>
      <vt:lpstr>Introduction</vt:lpstr>
      <vt:lpstr>Introduction</vt:lpstr>
      <vt:lpstr>Introduction</vt:lpstr>
      <vt:lpstr>Introduction</vt:lpstr>
      <vt:lpstr>Methodology</vt:lpstr>
      <vt:lpstr>Results and Discussion</vt:lpstr>
      <vt:lpstr>Results and Discussion</vt:lpstr>
      <vt:lpstr>Results and Discussion</vt:lpstr>
      <vt:lpstr>Results and Discussion</vt:lpstr>
      <vt:lpstr>Results and Discussion</vt:lpstr>
      <vt:lpstr>Results and Discussion</vt:lpstr>
      <vt:lpstr>Results and Discussion</vt:lpstr>
      <vt:lpstr>Conclusion and Recommendation</vt:lpstr>
      <vt:lpstr>Conclusion and Recommendation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Moocha</dc:creator>
  <cp:lastModifiedBy>Moocha</cp:lastModifiedBy>
  <cp:revision>51</cp:revision>
  <dcterms:created xsi:type="dcterms:W3CDTF">2019-12-19T04:56:12Z</dcterms:created>
  <dcterms:modified xsi:type="dcterms:W3CDTF">2019-12-20T03:16:22Z</dcterms:modified>
</cp:coreProperties>
</file>