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81" r:id="rId9"/>
    <p:sldId id="282" r:id="rId10"/>
    <p:sldId id="264" r:id="rId11"/>
    <p:sldId id="283" r:id="rId12"/>
    <p:sldId id="265" r:id="rId13"/>
    <p:sldId id="284" r:id="rId14"/>
    <p:sldId id="285" r:id="rId15"/>
    <p:sldId id="286" r:id="rId16"/>
    <p:sldId id="287" r:id="rId17"/>
    <p:sldId id="288" r:id="rId18"/>
    <p:sldId id="289" r:id="rId19"/>
    <p:sldId id="290" r:id="rId20"/>
    <p:sldId id="291" r:id="rId21"/>
    <p:sldId id="292" r:id="rId22"/>
    <p:sldId id="28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1A3"/>
    <a:srgbClr val="6CABE0"/>
    <a:srgbClr val="01164B"/>
    <a:srgbClr val="0F2967"/>
    <a:srgbClr val="542350"/>
    <a:srgbClr val="66A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8" autoAdjust="0"/>
    <p:restoredTop sz="94660"/>
  </p:normalViewPr>
  <p:slideViewPr>
    <p:cSldViewPr snapToGrid="0">
      <p:cViewPr varScale="1">
        <p:scale>
          <a:sx n="86" d="100"/>
          <a:sy n="86" d="100"/>
        </p:scale>
        <p:origin x="20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C68DA-2DAA-4F7D-B1AE-EAFC83AD3B25}" type="datetimeFigureOut">
              <a:rPr lang="zh-CN" altLang="en-US" smtClean="0"/>
              <a:t>2019/12/23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52C4B-B8C3-48C5-8820-9432BC0404A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2018/8/13</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16/j"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1642369" y="952292"/>
            <a:ext cx="9479798"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Effects of Se-chitosan on the growth performance and intestinal health of the</a:t>
            </a:r>
          </a:p>
          <a:p>
            <a:pPr algn="ctr"/>
            <a:r>
              <a:rPr lang="en-US" dirty="0">
                <a:latin typeface="Times New Roman" panose="02020603050405020304" pitchFamily="18" charset="0"/>
                <a:cs typeface="Times New Roman" panose="02020603050405020304" pitchFamily="18" charset="0"/>
              </a:rPr>
              <a:t>loach </a:t>
            </a:r>
            <a:r>
              <a:rPr lang="en-US" i="1" dirty="0">
                <a:latin typeface="Times New Roman" panose="02020603050405020304" pitchFamily="18" charset="0"/>
                <a:cs typeface="Times New Roman" panose="02020603050405020304" pitchFamily="18" charset="0"/>
              </a:rPr>
              <a:t>Paramisgurnus dabryanus </a:t>
            </a:r>
            <a:r>
              <a:rPr lang="en-US" dirty="0">
                <a:latin typeface="Times New Roman" panose="02020603050405020304" pitchFamily="18" charset="0"/>
                <a:cs typeface="Times New Roman" panose="02020603050405020304" pitchFamily="18" charset="0"/>
              </a:rPr>
              <a:t>(Sauvage)</a:t>
            </a:r>
            <a:endParaRPr lang="zh-CN" altLang="en-US" sz="4000" dirty="0">
              <a:latin typeface="Times New Roman" panose="02020603050405020304" pitchFamily="18" charset="0"/>
              <a:ea typeface="汉仪行楷繁" panose="02010600000101010101" pitchFamily="2" charset="-122"/>
              <a:cs typeface="Times New Roman" panose="02020603050405020304" pitchFamily="18" charset="0"/>
            </a:endParaRPr>
          </a:p>
        </p:txBody>
      </p:sp>
      <p:sp>
        <p:nvSpPr>
          <p:cNvPr id="6" name="文本框 5"/>
          <p:cNvSpPr txBox="1"/>
          <p:nvPr/>
        </p:nvSpPr>
        <p:spPr>
          <a:xfrm>
            <a:off x="2047331" y="1702153"/>
            <a:ext cx="95042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Hector Victor, Bo Zhao, Yi Mu, Xiaoxin Dai, Zhengshun Wen, Yang Gao, Zhangjie Chu</a:t>
            </a:r>
            <a:endParaRPr lang="zh-CN" altLang="en-US" sz="1400" dirty="0">
              <a:latin typeface="Times New Roman" panose="02020603050405020304" pitchFamily="18" charset="0"/>
              <a:ea typeface="汉仪行楷简" panose="02010600000101010101" pitchFamily="2" charset="-122"/>
              <a:cs typeface="Times New Roman" panose="02020603050405020304" pitchFamily="18" charset="0"/>
            </a:endParaRPr>
          </a:p>
        </p:txBody>
      </p:sp>
      <p:cxnSp>
        <p:nvCxnSpPr>
          <p:cNvPr id="7" name="直接连接符 6"/>
          <p:cNvCxnSpPr/>
          <p:nvPr/>
        </p:nvCxnSpPr>
        <p:spPr>
          <a:xfrm>
            <a:off x="6043933" y="3640449"/>
            <a:ext cx="38014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088350" y="5161180"/>
            <a:ext cx="3934692" cy="369332"/>
          </a:xfrm>
          <a:prstGeom prst="rect">
            <a:avLst/>
          </a:prstGeom>
          <a:noFill/>
        </p:spPr>
        <p:txBody>
          <a:bodyPr wrap="square" rtlCol="0">
            <a:spAutoFit/>
          </a:bodyPr>
          <a:lstStyle/>
          <a:p>
            <a:r>
              <a:rPr lang="zh-CN" altLang="en-US">
                <a:latin typeface="Arial" panose="020B0604020202020204" pitchFamily="34" charset="0"/>
                <a:ea typeface="汉仪行楷简" panose="02010600000101010101" pitchFamily="2" charset="-122"/>
                <a:cs typeface="Arial" panose="020B0604020202020204" pitchFamily="34" charset="0"/>
              </a:rPr>
              <a:t>专业：建筑学 </a:t>
            </a:r>
            <a:r>
              <a:rPr lang="en-US" altLang="zh-CN">
                <a:latin typeface="Arial" panose="020B0604020202020204" pitchFamily="34" charset="0"/>
                <a:ea typeface="汉仪行楷简" panose="02010600000101010101" pitchFamily="2" charset="-122"/>
                <a:cs typeface="Arial" panose="020B0604020202020204" pitchFamily="34" charset="0"/>
              </a:rPr>
              <a:t>@ </a:t>
            </a:r>
            <a:r>
              <a:rPr lang="zh-CN" altLang="en-US">
                <a:latin typeface="Arial" panose="020B0604020202020204" pitchFamily="34" charset="0"/>
                <a:ea typeface="汉仪行楷简" panose="02010600000101010101" pitchFamily="2" charset="-122"/>
                <a:cs typeface="Arial" panose="020B0604020202020204" pitchFamily="34" charset="0"/>
              </a:rPr>
              <a:t>建筑设计及其理论</a:t>
            </a:r>
            <a:endParaRPr lang="zh-CN" altLang="en-US" dirty="0">
              <a:latin typeface="Arial" panose="020B0604020202020204" pitchFamily="34" charset="0"/>
              <a:ea typeface="汉仪行楷简" panose="02010600000101010101" pitchFamily="2" charset="-122"/>
              <a:cs typeface="Arial" panose="020B0604020202020204" pitchFamily="34" charset="0"/>
            </a:endParaRPr>
          </a:p>
        </p:txBody>
      </p:sp>
      <p:sp>
        <p:nvSpPr>
          <p:cNvPr id="12" name="矩形 11"/>
          <p:cNvSpPr/>
          <p:nvPr/>
        </p:nvSpPr>
        <p:spPr>
          <a:xfrm>
            <a:off x="6315763" y="5635512"/>
            <a:ext cx="967354" cy="258495"/>
          </a:xfrm>
          <a:prstGeom prst="rect">
            <a:avLst/>
          </a:prstGeom>
          <a:solidFill>
            <a:srgbClr val="542350"/>
          </a:solidFill>
          <a:ln>
            <a:solidFill>
              <a:srgbClr val="54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椭圆 12"/>
          <p:cNvSpPr/>
          <p:nvPr/>
        </p:nvSpPr>
        <p:spPr>
          <a:xfrm>
            <a:off x="7175822" y="5635512"/>
            <a:ext cx="267854" cy="258495"/>
          </a:xfrm>
          <a:prstGeom prst="ellipse">
            <a:avLst/>
          </a:prstGeom>
          <a:solidFill>
            <a:srgbClr val="542350"/>
          </a:solidFill>
          <a:ln>
            <a:solidFill>
              <a:srgbClr val="54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6181835" y="5635512"/>
            <a:ext cx="267854" cy="258495"/>
          </a:xfrm>
          <a:prstGeom prst="ellipse">
            <a:avLst/>
          </a:prstGeom>
          <a:solidFill>
            <a:srgbClr val="542350"/>
          </a:solidFill>
          <a:ln>
            <a:solidFill>
              <a:srgbClr val="54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6237250" y="5578076"/>
            <a:ext cx="1626669" cy="369332"/>
          </a:xfrm>
          <a:prstGeom prst="rect">
            <a:avLst/>
          </a:prstGeom>
          <a:noFill/>
        </p:spPr>
        <p:txBody>
          <a:bodyPr wrap="square" rtlCol="0">
            <a:spAutoFit/>
          </a:bodyPr>
          <a:lstStyle/>
          <a:p>
            <a:r>
              <a:rPr lang="zh-CN" altLang="en-US">
                <a:solidFill>
                  <a:schemeClr val="bg1"/>
                </a:solidFill>
                <a:latin typeface="汉仪张乃仁行书W" panose="00020600040101010101" pitchFamily="18" charset="-122"/>
                <a:ea typeface="汉仪张乃仁行书W" panose="00020600040101010101" pitchFamily="18" charset="-122"/>
              </a:rPr>
              <a:t>浙江大学</a:t>
            </a:r>
            <a:endParaRPr lang="zh-CN" altLang="en-US" dirty="0">
              <a:solidFill>
                <a:schemeClr val="bg1"/>
              </a:solidFill>
              <a:latin typeface="汉仪张乃仁行书W" panose="00020600040101010101" pitchFamily="18" charset="-122"/>
              <a:ea typeface="汉仪张乃仁行书W" panose="00020600040101010101" pitchFamily="18" charset="-122"/>
            </a:endParaRPr>
          </a:p>
        </p:txBody>
      </p:sp>
      <p:sp>
        <p:nvSpPr>
          <p:cNvPr id="16" name="矩形 15"/>
          <p:cNvSpPr/>
          <p:nvPr/>
        </p:nvSpPr>
        <p:spPr>
          <a:xfrm>
            <a:off x="0" y="0"/>
            <a:ext cx="12192000" cy="72043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58" y="91754"/>
            <a:ext cx="2012930" cy="582465"/>
          </a:xfrm>
          <a:prstGeom prst="rect">
            <a:avLst/>
          </a:prstGeom>
        </p:spPr>
      </p:pic>
      <p:pic>
        <p:nvPicPr>
          <p:cNvPr id="1028" name="Picture 4" descr="https://timgsa.baidu.com/timg?image&amp;quality=80&amp;size=b9999_10000&amp;sec=1516694234938&amp;di=e1902b749203917be7d762f4904d0ff4&amp;imgtype=jpg&amp;src=http%3A%2F%2Fimg0.imgtn.bdimg.com%2Fit%2Fu%3D3847404285%2C1086475866%26fm%3D214%26gp%3D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3" y="4586174"/>
            <a:ext cx="12192000" cy="209867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0" y="799716"/>
            <a:ext cx="12192000" cy="8373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6684849"/>
            <a:ext cx="12192000" cy="183839"/>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111162" y="4368725"/>
            <a:ext cx="5089562" cy="960657"/>
          </a:xfrm>
          <a:custGeom>
            <a:avLst/>
            <a:gdLst>
              <a:gd name="connsiteX0" fmla="*/ 157344 w 5089562"/>
              <a:gd name="connsiteY0" fmla="*/ 55493 h 960657"/>
              <a:gd name="connsiteX1" fmla="*/ 9562 w 5089562"/>
              <a:gd name="connsiteY1" fmla="*/ 221748 h 960657"/>
              <a:gd name="connsiteX2" fmla="*/ 326 w 5089562"/>
              <a:gd name="connsiteY2" fmla="*/ 286402 h 960657"/>
              <a:gd name="connsiteX3" fmla="*/ 18798 w 5089562"/>
              <a:gd name="connsiteY3" fmla="*/ 443420 h 960657"/>
              <a:gd name="connsiteX4" fmla="*/ 28035 w 5089562"/>
              <a:gd name="connsiteY4" fmla="*/ 471130 h 960657"/>
              <a:gd name="connsiteX5" fmla="*/ 46507 w 5089562"/>
              <a:gd name="connsiteY5" fmla="*/ 508075 h 960657"/>
              <a:gd name="connsiteX6" fmla="*/ 55744 w 5089562"/>
              <a:gd name="connsiteY6" fmla="*/ 554257 h 960657"/>
              <a:gd name="connsiteX7" fmla="*/ 138871 w 5089562"/>
              <a:gd name="connsiteY7" fmla="*/ 628148 h 960657"/>
              <a:gd name="connsiteX8" fmla="*/ 166580 w 5089562"/>
              <a:gd name="connsiteY8" fmla="*/ 637384 h 960657"/>
              <a:gd name="connsiteX9" fmla="*/ 194289 w 5089562"/>
              <a:gd name="connsiteY9" fmla="*/ 655857 h 960657"/>
              <a:gd name="connsiteX10" fmla="*/ 231235 w 5089562"/>
              <a:gd name="connsiteY10" fmla="*/ 665093 h 960657"/>
              <a:gd name="connsiteX11" fmla="*/ 545271 w 5089562"/>
              <a:gd name="connsiteY11" fmla="*/ 655857 h 960657"/>
              <a:gd name="connsiteX12" fmla="*/ 609926 w 5089562"/>
              <a:gd name="connsiteY12" fmla="*/ 637384 h 960657"/>
              <a:gd name="connsiteX13" fmla="*/ 619162 w 5089562"/>
              <a:gd name="connsiteY13" fmla="*/ 609675 h 960657"/>
              <a:gd name="connsiteX14" fmla="*/ 656107 w 5089562"/>
              <a:gd name="connsiteY14" fmla="*/ 471130 h 960657"/>
              <a:gd name="connsiteX15" fmla="*/ 729998 w 5089562"/>
              <a:gd name="connsiteY15" fmla="*/ 452657 h 960657"/>
              <a:gd name="connsiteX16" fmla="*/ 896253 w 5089562"/>
              <a:gd name="connsiteY16" fmla="*/ 498839 h 960657"/>
              <a:gd name="connsiteX17" fmla="*/ 914726 w 5089562"/>
              <a:gd name="connsiteY17" fmla="*/ 526548 h 960657"/>
              <a:gd name="connsiteX18" fmla="*/ 960907 w 5089562"/>
              <a:gd name="connsiteY18" fmla="*/ 618911 h 960657"/>
              <a:gd name="connsiteX19" fmla="*/ 970144 w 5089562"/>
              <a:gd name="connsiteY19" fmla="*/ 646620 h 960657"/>
              <a:gd name="connsiteX20" fmla="*/ 979380 w 5089562"/>
              <a:gd name="connsiteY20" fmla="*/ 683566 h 960657"/>
              <a:gd name="connsiteX21" fmla="*/ 1007089 w 5089562"/>
              <a:gd name="connsiteY21" fmla="*/ 720511 h 960657"/>
              <a:gd name="connsiteX22" fmla="*/ 1025562 w 5089562"/>
              <a:gd name="connsiteY22" fmla="*/ 757457 h 960657"/>
              <a:gd name="connsiteX23" fmla="*/ 1062507 w 5089562"/>
              <a:gd name="connsiteY23" fmla="*/ 766693 h 960657"/>
              <a:gd name="connsiteX24" fmla="*/ 1117926 w 5089562"/>
              <a:gd name="connsiteY24" fmla="*/ 794402 h 960657"/>
              <a:gd name="connsiteX25" fmla="*/ 1247235 w 5089562"/>
              <a:gd name="connsiteY25" fmla="*/ 785166 h 960657"/>
              <a:gd name="connsiteX26" fmla="*/ 1284180 w 5089562"/>
              <a:gd name="connsiteY26" fmla="*/ 775930 h 960657"/>
              <a:gd name="connsiteX27" fmla="*/ 1293417 w 5089562"/>
              <a:gd name="connsiteY27" fmla="*/ 738984 h 960657"/>
              <a:gd name="connsiteX28" fmla="*/ 1330362 w 5089562"/>
              <a:gd name="connsiteY28" fmla="*/ 683566 h 960657"/>
              <a:gd name="connsiteX29" fmla="*/ 1367307 w 5089562"/>
              <a:gd name="connsiteY29" fmla="*/ 600439 h 960657"/>
              <a:gd name="connsiteX30" fmla="*/ 1431962 w 5089562"/>
              <a:gd name="connsiteY30" fmla="*/ 591202 h 960657"/>
              <a:gd name="connsiteX31" fmla="*/ 1505853 w 5089562"/>
              <a:gd name="connsiteY31" fmla="*/ 572730 h 960657"/>
              <a:gd name="connsiteX32" fmla="*/ 1579744 w 5089562"/>
              <a:gd name="connsiteY32" fmla="*/ 554257 h 960657"/>
              <a:gd name="connsiteX33" fmla="*/ 1635162 w 5089562"/>
              <a:gd name="connsiteY33" fmla="*/ 581966 h 960657"/>
              <a:gd name="connsiteX34" fmla="*/ 1653635 w 5089562"/>
              <a:gd name="connsiteY34" fmla="*/ 609675 h 960657"/>
              <a:gd name="connsiteX35" fmla="*/ 1672107 w 5089562"/>
              <a:gd name="connsiteY35" fmla="*/ 683566 h 960657"/>
              <a:gd name="connsiteX36" fmla="*/ 1681344 w 5089562"/>
              <a:gd name="connsiteY36" fmla="*/ 711275 h 960657"/>
              <a:gd name="connsiteX37" fmla="*/ 1690580 w 5089562"/>
              <a:gd name="connsiteY37" fmla="*/ 766693 h 960657"/>
              <a:gd name="connsiteX38" fmla="*/ 1718289 w 5089562"/>
              <a:gd name="connsiteY38" fmla="*/ 785166 h 960657"/>
              <a:gd name="connsiteX39" fmla="*/ 1875307 w 5089562"/>
              <a:gd name="connsiteY39" fmla="*/ 775930 h 960657"/>
              <a:gd name="connsiteX40" fmla="*/ 2143162 w 5089562"/>
              <a:gd name="connsiteY40" fmla="*/ 785166 h 960657"/>
              <a:gd name="connsiteX41" fmla="*/ 2170871 w 5089562"/>
              <a:gd name="connsiteY41" fmla="*/ 803639 h 960657"/>
              <a:gd name="connsiteX42" fmla="*/ 2217053 w 5089562"/>
              <a:gd name="connsiteY42" fmla="*/ 822111 h 960657"/>
              <a:gd name="connsiteX43" fmla="*/ 2290944 w 5089562"/>
              <a:gd name="connsiteY43" fmla="*/ 859057 h 960657"/>
              <a:gd name="connsiteX44" fmla="*/ 2327889 w 5089562"/>
              <a:gd name="connsiteY44" fmla="*/ 877530 h 960657"/>
              <a:gd name="connsiteX45" fmla="*/ 2355598 w 5089562"/>
              <a:gd name="connsiteY45" fmla="*/ 896002 h 960657"/>
              <a:gd name="connsiteX46" fmla="*/ 2411017 w 5089562"/>
              <a:gd name="connsiteY46" fmla="*/ 914475 h 960657"/>
              <a:gd name="connsiteX47" fmla="*/ 2438726 w 5089562"/>
              <a:gd name="connsiteY47" fmla="*/ 923711 h 960657"/>
              <a:gd name="connsiteX48" fmla="*/ 2466435 w 5089562"/>
              <a:gd name="connsiteY48" fmla="*/ 942184 h 960657"/>
              <a:gd name="connsiteX49" fmla="*/ 2558798 w 5089562"/>
              <a:gd name="connsiteY49" fmla="*/ 951420 h 960657"/>
              <a:gd name="connsiteX50" fmla="*/ 2614217 w 5089562"/>
              <a:gd name="connsiteY50" fmla="*/ 960657 h 960657"/>
              <a:gd name="connsiteX51" fmla="*/ 2937489 w 5089562"/>
              <a:gd name="connsiteY51" fmla="*/ 951420 h 960657"/>
              <a:gd name="connsiteX52" fmla="*/ 3196107 w 5089562"/>
              <a:gd name="connsiteY52" fmla="*/ 942184 h 960657"/>
              <a:gd name="connsiteX53" fmla="*/ 4073562 w 5089562"/>
              <a:gd name="connsiteY53" fmla="*/ 932948 h 960657"/>
              <a:gd name="connsiteX54" fmla="*/ 4212107 w 5089562"/>
              <a:gd name="connsiteY54" fmla="*/ 914475 h 960657"/>
              <a:gd name="connsiteX55" fmla="*/ 4249053 w 5089562"/>
              <a:gd name="connsiteY55" fmla="*/ 905239 h 960657"/>
              <a:gd name="connsiteX56" fmla="*/ 4673926 w 5089562"/>
              <a:gd name="connsiteY56" fmla="*/ 896002 h 960657"/>
              <a:gd name="connsiteX57" fmla="*/ 4812471 w 5089562"/>
              <a:gd name="connsiteY57" fmla="*/ 877530 h 960657"/>
              <a:gd name="connsiteX58" fmla="*/ 4867889 w 5089562"/>
              <a:gd name="connsiteY58" fmla="*/ 859057 h 960657"/>
              <a:gd name="connsiteX59" fmla="*/ 4951017 w 5089562"/>
              <a:gd name="connsiteY59" fmla="*/ 840584 h 960657"/>
              <a:gd name="connsiteX60" fmla="*/ 4978726 w 5089562"/>
              <a:gd name="connsiteY60" fmla="*/ 822111 h 960657"/>
              <a:gd name="connsiteX61" fmla="*/ 5006435 w 5089562"/>
              <a:gd name="connsiteY61" fmla="*/ 812875 h 960657"/>
              <a:gd name="connsiteX62" fmla="*/ 5015671 w 5089562"/>
              <a:gd name="connsiteY62" fmla="*/ 785166 h 960657"/>
              <a:gd name="connsiteX63" fmla="*/ 5024907 w 5089562"/>
              <a:gd name="connsiteY63" fmla="*/ 729748 h 960657"/>
              <a:gd name="connsiteX64" fmla="*/ 5043380 w 5089562"/>
              <a:gd name="connsiteY64" fmla="*/ 702039 h 960657"/>
              <a:gd name="connsiteX65" fmla="*/ 5052617 w 5089562"/>
              <a:gd name="connsiteY65" fmla="*/ 655857 h 960657"/>
              <a:gd name="connsiteX66" fmla="*/ 5061853 w 5089562"/>
              <a:gd name="connsiteY66" fmla="*/ 600439 h 960657"/>
              <a:gd name="connsiteX67" fmla="*/ 5080326 w 5089562"/>
              <a:gd name="connsiteY67" fmla="*/ 535784 h 960657"/>
              <a:gd name="connsiteX68" fmla="*/ 5089562 w 5089562"/>
              <a:gd name="connsiteY68" fmla="*/ 498839 h 960657"/>
              <a:gd name="connsiteX69" fmla="*/ 5080326 w 5089562"/>
              <a:gd name="connsiteY69" fmla="*/ 424948 h 960657"/>
              <a:gd name="connsiteX70" fmla="*/ 4960253 w 5089562"/>
              <a:gd name="connsiteY70" fmla="*/ 304875 h 960657"/>
              <a:gd name="connsiteX71" fmla="*/ 4849417 w 5089562"/>
              <a:gd name="connsiteY71" fmla="*/ 249457 h 960657"/>
              <a:gd name="connsiteX72" fmla="*/ 4673926 w 5089562"/>
              <a:gd name="connsiteY72" fmla="*/ 194039 h 960657"/>
              <a:gd name="connsiteX73" fmla="*/ 4433780 w 5089562"/>
              <a:gd name="connsiteY73" fmla="*/ 147857 h 960657"/>
              <a:gd name="connsiteX74" fmla="*/ 4341417 w 5089562"/>
              <a:gd name="connsiteY74" fmla="*/ 110911 h 960657"/>
              <a:gd name="connsiteX75" fmla="*/ 4147453 w 5089562"/>
              <a:gd name="connsiteY75" fmla="*/ 83202 h 960657"/>
              <a:gd name="connsiteX76" fmla="*/ 1709053 w 5089562"/>
              <a:gd name="connsiteY76" fmla="*/ 37020 h 960657"/>
              <a:gd name="connsiteX77" fmla="*/ 1321126 w 5089562"/>
              <a:gd name="connsiteY77" fmla="*/ 75 h 960657"/>
              <a:gd name="connsiteX78" fmla="*/ 656107 w 5089562"/>
              <a:gd name="connsiteY78" fmla="*/ 18548 h 960657"/>
              <a:gd name="connsiteX79" fmla="*/ 554507 w 5089562"/>
              <a:gd name="connsiteY79" fmla="*/ 37020 h 960657"/>
              <a:gd name="connsiteX80" fmla="*/ 508326 w 5089562"/>
              <a:gd name="connsiteY80" fmla="*/ 55493 h 960657"/>
              <a:gd name="connsiteX81" fmla="*/ 480617 w 5089562"/>
              <a:gd name="connsiteY81" fmla="*/ 64730 h 960657"/>
              <a:gd name="connsiteX82" fmla="*/ 157344 w 5089562"/>
              <a:gd name="connsiteY82" fmla="*/ 55493 h 9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89562" h="960657">
                <a:moveTo>
                  <a:pt x="157344" y="55493"/>
                </a:moveTo>
                <a:cubicBezTo>
                  <a:pt x="78835" y="81663"/>
                  <a:pt x="51256" y="160434"/>
                  <a:pt x="9562" y="221748"/>
                </a:cubicBezTo>
                <a:cubicBezTo>
                  <a:pt x="-2680" y="239750"/>
                  <a:pt x="326" y="264632"/>
                  <a:pt x="326" y="286402"/>
                </a:cubicBezTo>
                <a:cubicBezTo>
                  <a:pt x="326" y="353393"/>
                  <a:pt x="3055" y="388319"/>
                  <a:pt x="18798" y="443420"/>
                </a:cubicBezTo>
                <a:cubicBezTo>
                  <a:pt x="21473" y="452782"/>
                  <a:pt x="24200" y="462181"/>
                  <a:pt x="28035" y="471130"/>
                </a:cubicBezTo>
                <a:cubicBezTo>
                  <a:pt x="33459" y="483785"/>
                  <a:pt x="40350" y="495760"/>
                  <a:pt x="46507" y="508075"/>
                </a:cubicBezTo>
                <a:cubicBezTo>
                  <a:pt x="49586" y="523469"/>
                  <a:pt x="49368" y="539911"/>
                  <a:pt x="55744" y="554257"/>
                </a:cubicBezTo>
                <a:cubicBezTo>
                  <a:pt x="68923" y="583910"/>
                  <a:pt x="110812" y="618795"/>
                  <a:pt x="138871" y="628148"/>
                </a:cubicBezTo>
                <a:lnTo>
                  <a:pt x="166580" y="637384"/>
                </a:lnTo>
                <a:cubicBezTo>
                  <a:pt x="175816" y="643542"/>
                  <a:pt x="184086" y="651484"/>
                  <a:pt x="194289" y="655857"/>
                </a:cubicBezTo>
                <a:cubicBezTo>
                  <a:pt x="205957" y="660857"/>
                  <a:pt x="218541" y="665093"/>
                  <a:pt x="231235" y="665093"/>
                </a:cubicBezTo>
                <a:cubicBezTo>
                  <a:pt x="335959" y="665093"/>
                  <a:pt x="440592" y="658936"/>
                  <a:pt x="545271" y="655857"/>
                </a:cubicBezTo>
                <a:cubicBezTo>
                  <a:pt x="545588" y="655778"/>
                  <a:pt x="605510" y="641800"/>
                  <a:pt x="609926" y="637384"/>
                </a:cubicBezTo>
                <a:cubicBezTo>
                  <a:pt x="616810" y="630500"/>
                  <a:pt x="616083" y="618911"/>
                  <a:pt x="619162" y="609675"/>
                </a:cubicBezTo>
                <a:cubicBezTo>
                  <a:pt x="621782" y="580852"/>
                  <a:pt x="611620" y="495396"/>
                  <a:pt x="656107" y="471130"/>
                </a:cubicBezTo>
                <a:cubicBezTo>
                  <a:pt x="678395" y="458973"/>
                  <a:pt x="729998" y="452657"/>
                  <a:pt x="729998" y="452657"/>
                </a:cubicBezTo>
                <a:cubicBezTo>
                  <a:pt x="875566" y="462361"/>
                  <a:pt x="843547" y="425050"/>
                  <a:pt x="896253" y="498839"/>
                </a:cubicBezTo>
                <a:cubicBezTo>
                  <a:pt x="902705" y="507872"/>
                  <a:pt x="908568" y="517312"/>
                  <a:pt x="914726" y="526548"/>
                </a:cubicBezTo>
                <a:cubicBezTo>
                  <a:pt x="938066" y="596570"/>
                  <a:pt x="921515" y="566389"/>
                  <a:pt x="960907" y="618911"/>
                </a:cubicBezTo>
                <a:cubicBezTo>
                  <a:pt x="963986" y="628147"/>
                  <a:pt x="967469" y="637259"/>
                  <a:pt x="970144" y="646620"/>
                </a:cubicBezTo>
                <a:cubicBezTo>
                  <a:pt x="973631" y="658826"/>
                  <a:pt x="973703" y="672212"/>
                  <a:pt x="979380" y="683566"/>
                </a:cubicBezTo>
                <a:cubicBezTo>
                  <a:pt x="986264" y="697335"/>
                  <a:pt x="998930" y="707457"/>
                  <a:pt x="1007089" y="720511"/>
                </a:cubicBezTo>
                <a:cubicBezTo>
                  <a:pt x="1014387" y="732187"/>
                  <a:pt x="1014984" y="748642"/>
                  <a:pt x="1025562" y="757457"/>
                </a:cubicBezTo>
                <a:cubicBezTo>
                  <a:pt x="1035314" y="765584"/>
                  <a:pt x="1050301" y="763206"/>
                  <a:pt x="1062507" y="766693"/>
                </a:cubicBezTo>
                <a:cubicBezTo>
                  <a:pt x="1095966" y="776253"/>
                  <a:pt x="1087567" y="774164"/>
                  <a:pt x="1117926" y="794402"/>
                </a:cubicBezTo>
                <a:cubicBezTo>
                  <a:pt x="1161029" y="791323"/>
                  <a:pt x="1204286" y="789938"/>
                  <a:pt x="1247235" y="785166"/>
                </a:cubicBezTo>
                <a:cubicBezTo>
                  <a:pt x="1259851" y="783764"/>
                  <a:pt x="1275204" y="784906"/>
                  <a:pt x="1284180" y="775930"/>
                </a:cubicBezTo>
                <a:cubicBezTo>
                  <a:pt x="1293156" y="766954"/>
                  <a:pt x="1287740" y="750338"/>
                  <a:pt x="1293417" y="738984"/>
                </a:cubicBezTo>
                <a:cubicBezTo>
                  <a:pt x="1303346" y="719127"/>
                  <a:pt x="1330362" y="683566"/>
                  <a:pt x="1330362" y="683566"/>
                </a:cubicBezTo>
                <a:cubicBezTo>
                  <a:pt x="1331135" y="681248"/>
                  <a:pt x="1350126" y="608075"/>
                  <a:pt x="1367307" y="600439"/>
                </a:cubicBezTo>
                <a:cubicBezTo>
                  <a:pt x="1387201" y="591597"/>
                  <a:pt x="1410488" y="594781"/>
                  <a:pt x="1431962" y="591202"/>
                </a:cubicBezTo>
                <a:cubicBezTo>
                  <a:pt x="1534087" y="574181"/>
                  <a:pt x="1434477" y="590574"/>
                  <a:pt x="1505853" y="572730"/>
                </a:cubicBezTo>
                <a:lnTo>
                  <a:pt x="1579744" y="554257"/>
                </a:lnTo>
                <a:cubicBezTo>
                  <a:pt x="1602282" y="561769"/>
                  <a:pt x="1617256" y="564060"/>
                  <a:pt x="1635162" y="581966"/>
                </a:cubicBezTo>
                <a:cubicBezTo>
                  <a:pt x="1643011" y="589815"/>
                  <a:pt x="1647477" y="600439"/>
                  <a:pt x="1653635" y="609675"/>
                </a:cubicBezTo>
                <a:cubicBezTo>
                  <a:pt x="1674750" y="673023"/>
                  <a:pt x="1649812" y="594386"/>
                  <a:pt x="1672107" y="683566"/>
                </a:cubicBezTo>
                <a:cubicBezTo>
                  <a:pt x="1674468" y="693011"/>
                  <a:pt x="1678265" y="702039"/>
                  <a:pt x="1681344" y="711275"/>
                </a:cubicBezTo>
                <a:cubicBezTo>
                  <a:pt x="1684423" y="729748"/>
                  <a:pt x="1682205" y="749943"/>
                  <a:pt x="1690580" y="766693"/>
                </a:cubicBezTo>
                <a:cubicBezTo>
                  <a:pt x="1695544" y="776622"/>
                  <a:pt x="1707202" y="784612"/>
                  <a:pt x="1718289" y="785166"/>
                </a:cubicBezTo>
                <a:lnTo>
                  <a:pt x="1875307" y="775930"/>
                </a:lnTo>
                <a:cubicBezTo>
                  <a:pt x="1964592" y="779009"/>
                  <a:pt x="2054214" y="776827"/>
                  <a:pt x="2143162" y="785166"/>
                </a:cubicBezTo>
                <a:cubicBezTo>
                  <a:pt x="2154214" y="786202"/>
                  <a:pt x="2160942" y="798675"/>
                  <a:pt x="2170871" y="803639"/>
                </a:cubicBezTo>
                <a:cubicBezTo>
                  <a:pt x="2185700" y="811054"/>
                  <a:pt x="2201999" y="815163"/>
                  <a:pt x="2217053" y="822111"/>
                </a:cubicBezTo>
                <a:cubicBezTo>
                  <a:pt x="2242056" y="833651"/>
                  <a:pt x="2266314" y="846742"/>
                  <a:pt x="2290944" y="859057"/>
                </a:cubicBezTo>
                <a:cubicBezTo>
                  <a:pt x="2303259" y="865215"/>
                  <a:pt x="2316433" y="869893"/>
                  <a:pt x="2327889" y="877530"/>
                </a:cubicBezTo>
                <a:cubicBezTo>
                  <a:pt x="2337125" y="883687"/>
                  <a:pt x="2345454" y="891494"/>
                  <a:pt x="2355598" y="896002"/>
                </a:cubicBezTo>
                <a:cubicBezTo>
                  <a:pt x="2373392" y="903910"/>
                  <a:pt x="2392544" y="908317"/>
                  <a:pt x="2411017" y="914475"/>
                </a:cubicBezTo>
                <a:lnTo>
                  <a:pt x="2438726" y="923711"/>
                </a:lnTo>
                <a:cubicBezTo>
                  <a:pt x="2447962" y="929869"/>
                  <a:pt x="2455619" y="939688"/>
                  <a:pt x="2466435" y="942184"/>
                </a:cubicBezTo>
                <a:cubicBezTo>
                  <a:pt x="2496584" y="949141"/>
                  <a:pt x="2528096" y="947582"/>
                  <a:pt x="2558798" y="951420"/>
                </a:cubicBezTo>
                <a:cubicBezTo>
                  <a:pt x="2577381" y="953743"/>
                  <a:pt x="2595744" y="957578"/>
                  <a:pt x="2614217" y="960657"/>
                </a:cubicBezTo>
                <a:lnTo>
                  <a:pt x="2937489" y="951420"/>
                </a:lnTo>
                <a:lnTo>
                  <a:pt x="3196107" y="942184"/>
                </a:lnTo>
                <a:lnTo>
                  <a:pt x="4073562" y="932948"/>
                </a:lnTo>
                <a:cubicBezTo>
                  <a:pt x="4159001" y="911587"/>
                  <a:pt x="4056334" y="935244"/>
                  <a:pt x="4212107" y="914475"/>
                </a:cubicBezTo>
                <a:cubicBezTo>
                  <a:pt x="4224690" y="912797"/>
                  <a:pt x="4236369" y="905746"/>
                  <a:pt x="4249053" y="905239"/>
                </a:cubicBezTo>
                <a:cubicBezTo>
                  <a:pt x="4390598" y="899577"/>
                  <a:pt x="4532302" y="899081"/>
                  <a:pt x="4673926" y="896002"/>
                </a:cubicBezTo>
                <a:cubicBezTo>
                  <a:pt x="4701599" y="892927"/>
                  <a:pt x="4779306" y="885821"/>
                  <a:pt x="4812471" y="877530"/>
                </a:cubicBezTo>
                <a:cubicBezTo>
                  <a:pt x="4831362" y="872807"/>
                  <a:pt x="4848682" y="862258"/>
                  <a:pt x="4867889" y="859057"/>
                </a:cubicBezTo>
                <a:cubicBezTo>
                  <a:pt x="4932911" y="848219"/>
                  <a:pt x="4905540" y="855742"/>
                  <a:pt x="4951017" y="840584"/>
                </a:cubicBezTo>
                <a:cubicBezTo>
                  <a:pt x="4960253" y="834426"/>
                  <a:pt x="4968797" y="827075"/>
                  <a:pt x="4978726" y="822111"/>
                </a:cubicBezTo>
                <a:cubicBezTo>
                  <a:pt x="4987434" y="817757"/>
                  <a:pt x="4999551" y="819759"/>
                  <a:pt x="5006435" y="812875"/>
                </a:cubicBezTo>
                <a:cubicBezTo>
                  <a:pt x="5013319" y="805991"/>
                  <a:pt x="5013559" y="794670"/>
                  <a:pt x="5015671" y="785166"/>
                </a:cubicBezTo>
                <a:cubicBezTo>
                  <a:pt x="5019733" y="766884"/>
                  <a:pt x="5018985" y="747514"/>
                  <a:pt x="5024907" y="729748"/>
                </a:cubicBezTo>
                <a:cubicBezTo>
                  <a:pt x="5028417" y="719217"/>
                  <a:pt x="5037222" y="711275"/>
                  <a:pt x="5043380" y="702039"/>
                </a:cubicBezTo>
                <a:cubicBezTo>
                  <a:pt x="5046459" y="686645"/>
                  <a:pt x="5049809" y="671303"/>
                  <a:pt x="5052617" y="655857"/>
                </a:cubicBezTo>
                <a:cubicBezTo>
                  <a:pt x="5055967" y="637432"/>
                  <a:pt x="5058180" y="618803"/>
                  <a:pt x="5061853" y="600439"/>
                </a:cubicBezTo>
                <a:cubicBezTo>
                  <a:pt x="5071480" y="552302"/>
                  <a:pt x="5068585" y="576875"/>
                  <a:pt x="5080326" y="535784"/>
                </a:cubicBezTo>
                <a:cubicBezTo>
                  <a:pt x="5083813" y="523578"/>
                  <a:pt x="5086483" y="511154"/>
                  <a:pt x="5089562" y="498839"/>
                </a:cubicBezTo>
                <a:cubicBezTo>
                  <a:pt x="5086483" y="474209"/>
                  <a:pt x="5088675" y="448324"/>
                  <a:pt x="5080326" y="424948"/>
                </a:cubicBezTo>
                <a:cubicBezTo>
                  <a:pt x="5060070" y="368230"/>
                  <a:pt x="5003728" y="339034"/>
                  <a:pt x="4960253" y="304875"/>
                </a:cubicBezTo>
                <a:cubicBezTo>
                  <a:pt x="4886819" y="247177"/>
                  <a:pt x="4944111" y="281022"/>
                  <a:pt x="4849417" y="249457"/>
                </a:cubicBezTo>
                <a:cubicBezTo>
                  <a:pt x="4756091" y="218348"/>
                  <a:pt x="4782978" y="216758"/>
                  <a:pt x="4673926" y="194039"/>
                </a:cubicBezTo>
                <a:cubicBezTo>
                  <a:pt x="4542607" y="166681"/>
                  <a:pt x="4563537" y="187349"/>
                  <a:pt x="4433780" y="147857"/>
                </a:cubicBezTo>
                <a:cubicBezTo>
                  <a:pt x="4402057" y="138202"/>
                  <a:pt x="4372875" y="121397"/>
                  <a:pt x="4341417" y="110911"/>
                </a:cubicBezTo>
                <a:cubicBezTo>
                  <a:pt x="4275060" y="88792"/>
                  <a:pt x="4219351" y="84759"/>
                  <a:pt x="4147453" y="83202"/>
                </a:cubicBezTo>
                <a:lnTo>
                  <a:pt x="1709053" y="37020"/>
                </a:lnTo>
                <a:cubicBezTo>
                  <a:pt x="1573879" y="19389"/>
                  <a:pt x="1456906" y="-1417"/>
                  <a:pt x="1321126" y="75"/>
                </a:cubicBezTo>
                <a:cubicBezTo>
                  <a:pt x="1099381" y="2512"/>
                  <a:pt x="877780" y="12390"/>
                  <a:pt x="656107" y="18548"/>
                </a:cubicBezTo>
                <a:cubicBezTo>
                  <a:pt x="642955" y="20740"/>
                  <a:pt x="570641" y="32180"/>
                  <a:pt x="554507" y="37020"/>
                </a:cubicBezTo>
                <a:cubicBezTo>
                  <a:pt x="538627" y="41784"/>
                  <a:pt x="523850" y="49671"/>
                  <a:pt x="508326" y="55493"/>
                </a:cubicBezTo>
                <a:cubicBezTo>
                  <a:pt x="499210" y="58912"/>
                  <a:pt x="490350" y="64480"/>
                  <a:pt x="480617" y="64730"/>
                </a:cubicBezTo>
                <a:cubicBezTo>
                  <a:pt x="369817" y="67571"/>
                  <a:pt x="235853" y="29323"/>
                  <a:pt x="157344" y="5549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1828800" y="2672565"/>
            <a:ext cx="8597900" cy="0"/>
          </a:xfrm>
          <a:prstGeom prst="line">
            <a:avLst/>
          </a:prstGeom>
          <a:ln w="28575">
            <a:solidFill>
              <a:srgbClr val="0A51A3"/>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273318" y="3602628"/>
            <a:ext cx="6352742" cy="369332"/>
          </a:xfrm>
          <a:prstGeom prst="rect">
            <a:avLst/>
          </a:prstGeom>
          <a:noFill/>
        </p:spPr>
        <p:txBody>
          <a:bodyPr wrap="square" rtlCol="0">
            <a:spAutoFit/>
          </a:bodyPr>
          <a:lstStyle/>
          <a:p>
            <a:endParaRPr lang="zh-CN" altLang="en-US" dirty="0"/>
          </a:p>
        </p:txBody>
      </p:sp>
      <p:pic>
        <p:nvPicPr>
          <p:cNvPr id="3" name="Picture 2">
            <a:extLst>
              <a:ext uri="{FF2B5EF4-FFF2-40B4-BE49-F238E27FC236}">
                <a16:creationId xmlns:a16="http://schemas.microsoft.com/office/drawing/2014/main" id="{0DDA8B33-CEE9-4D6E-A5EF-34047F5D8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3333" y="2205451"/>
            <a:ext cx="9007834" cy="31356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a:off x="2655090" y="465919"/>
            <a:ext cx="0" cy="288002"/>
          </a:xfrm>
          <a:prstGeom prst="line">
            <a:avLst/>
          </a:prstGeom>
        </p:spPr>
        <p:style>
          <a:lnRef idx="1">
            <a:schemeClr val="dk1"/>
          </a:lnRef>
          <a:fillRef idx="0">
            <a:schemeClr val="dk1"/>
          </a:fillRef>
          <a:effectRef idx="0">
            <a:schemeClr val="dk1"/>
          </a:effectRef>
          <a:fontRef idx="minor">
            <a:schemeClr val="tx1"/>
          </a:fontRef>
        </p:style>
      </p:cxnSp>
      <p:grpSp>
        <p:nvGrpSpPr>
          <p:cNvPr id="65" name="组合 64"/>
          <p:cNvGrpSpPr/>
          <p:nvPr/>
        </p:nvGrpSpPr>
        <p:grpSpPr>
          <a:xfrm>
            <a:off x="1033513" y="4133714"/>
            <a:ext cx="3138109" cy="2489028"/>
            <a:chOff x="1356" y="6900"/>
            <a:chExt cx="4663" cy="3037"/>
          </a:xfrm>
        </p:grpSpPr>
        <p:grpSp>
          <p:nvGrpSpPr>
            <p:cNvPr id="66" name="组合 65"/>
            <p:cNvGrpSpPr/>
            <p:nvPr/>
          </p:nvGrpSpPr>
          <p:grpSpPr>
            <a:xfrm>
              <a:off x="1356" y="7071"/>
              <a:ext cx="4663" cy="2866"/>
              <a:chOff x="5169" y="1687"/>
              <a:chExt cx="4663" cy="2866"/>
            </a:xfrm>
          </p:grpSpPr>
          <p:sp>
            <p:nvSpPr>
              <p:cNvPr id="68" name="矩形 67"/>
              <p:cNvSpPr/>
              <p:nvPr/>
            </p:nvSpPr>
            <p:spPr>
              <a:xfrm>
                <a:off x="5632" y="2125"/>
                <a:ext cx="4200" cy="2428"/>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p:cNvSpPr/>
              <p:nvPr/>
            </p:nvSpPr>
            <p:spPr>
              <a:xfrm>
                <a:off x="5169" y="1687"/>
                <a:ext cx="600" cy="501"/>
              </a:xfrm>
              <a:prstGeom prst="ellipse">
                <a:avLst/>
              </a:prstGeom>
              <a:solidFill>
                <a:srgbClr val="0A51A3"/>
              </a:solidFill>
              <a:ln>
                <a:solidFill>
                  <a:srgbClr val="0A51A3"/>
                </a:solid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grpSp>
        <p:cxnSp>
          <p:nvCxnSpPr>
            <p:cNvPr id="67" name="直接连接符 66"/>
            <p:cNvCxnSpPr/>
            <p:nvPr/>
          </p:nvCxnSpPr>
          <p:spPr>
            <a:xfrm flipH="1" flipV="1">
              <a:off x="5710" y="6900"/>
              <a:ext cx="0" cy="567"/>
            </a:xfrm>
            <a:prstGeom prst="line">
              <a:avLst/>
            </a:prstGeom>
            <a:ln w="41275">
              <a:solidFill>
                <a:srgbClr val="0A51A3"/>
              </a:solidFill>
              <a:headEnd type="stealth"/>
            </a:ln>
          </p:spPr>
          <p:style>
            <a:lnRef idx="1">
              <a:schemeClr val="accent1"/>
            </a:lnRef>
            <a:fillRef idx="0">
              <a:schemeClr val="accent1"/>
            </a:fillRef>
            <a:effectRef idx="0">
              <a:schemeClr val="accent1"/>
            </a:effectRef>
            <a:fontRef idx="minor">
              <a:schemeClr val="tx1"/>
            </a:fontRef>
          </p:style>
        </p:cxnSp>
      </p:grpSp>
      <p:sp>
        <p:nvSpPr>
          <p:cNvPr id="71" name="燕尾形 103"/>
          <p:cNvSpPr/>
          <p:nvPr/>
        </p:nvSpPr>
        <p:spPr>
          <a:xfrm>
            <a:off x="1751247" y="3564119"/>
            <a:ext cx="1760130" cy="498475"/>
          </a:xfrm>
          <a:prstGeom prst="chevron">
            <a:avLst>
              <a:gd name="adj" fmla="val 5442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grpSp>
        <p:nvGrpSpPr>
          <p:cNvPr id="72" name="组合 71"/>
          <p:cNvGrpSpPr>
            <a:grpSpLocks noChangeAspect="1"/>
          </p:cNvGrpSpPr>
          <p:nvPr/>
        </p:nvGrpSpPr>
        <p:grpSpPr>
          <a:xfrm>
            <a:off x="10954080" y="3239469"/>
            <a:ext cx="1035685" cy="1168400"/>
            <a:chOff x="5276750" y="3446687"/>
            <a:chExt cx="533400" cy="499045"/>
          </a:xfrm>
          <a:solidFill>
            <a:srgbClr val="0A51A3"/>
          </a:solidFill>
        </p:grpSpPr>
        <p:sp>
          <p:nvSpPr>
            <p:cNvPr id="73" name="Oval 312"/>
            <p:cNvSpPr>
              <a:spLocks noChangeArrowheads="1"/>
            </p:cNvSpPr>
            <p:nvPr/>
          </p:nvSpPr>
          <p:spPr bwMode="auto">
            <a:xfrm>
              <a:off x="5617530" y="3446687"/>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p>
          </p:txBody>
        </p:sp>
        <p:sp>
          <p:nvSpPr>
            <p:cNvPr id="74" name="Freeform 313"/>
            <p:cNvSpPr/>
            <p:nvPr/>
          </p:nvSpPr>
          <p:spPr bwMode="auto">
            <a:xfrm>
              <a:off x="5276750"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p>
          </p:txBody>
        </p:sp>
      </p:grpSp>
      <p:sp>
        <p:nvSpPr>
          <p:cNvPr id="75" name="燕尾形 5"/>
          <p:cNvSpPr/>
          <p:nvPr/>
        </p:nvSpPr>
        <p:spPr>
          <a:xfrm>
            <a:off x="3561122" y="3564119"/>
            <a:ext cx="1814746" cy="498475"/>
          </a:xfrm>
          <a:prstGeom prst="chevron">
            <a:avLst>
              <a:gd name="adj" fmla="val 5442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sp>
        <p:nvSpPr>
          <p:cNvPr id="76" name="燕尾形 6"/>
          <p:cNvSpPr/>
          <p:nvPr/>
        </p:nvSpPr>
        <p:spPr>
          <a:xfrm>
            <a:off x="5365284" y="3555228"/>
            <a:ext cx="1699008" cy="498475"/>
          </a:xfrm>
          <a:prstGeom prst="chevron">
            <a:avLst>
              <a:gd name="adj" fmla="val 5442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sp>
        <p:nvSpPr>
          <p:cNvPr id="77" name="燕尾形 8"/>
          <p:cNvSpPr/>
          <p:nvPr/>
        </p:nvSpPr>
        <p:spPr>
          <a:xfrm>
            <a:off x="7185743" y="3564119"/>
            <a:ext cx="1749335" cy="498475"/>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sp>
        <p:nvSpPr>
          <p:cNvPr id="78" name="燕尾形 9"/>
          <p:cNvSpPr/>
          <p:nvPr/>
        </p:nvSpPr>
        <p:spPr>
          <a:xfrm>
            <a:off x="8988509" y="3564119"/>
            <a:ext cx="1847766" cy="498475"/>
          </a:xfrm>
          <a:prstGeom prst="chevron">
            <a:avLst>
              <a:gd name="adj" fmla="val 54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cxnSp>
        <p:nvCxnSpPr>
          <p:cNvPr id="80" name="直接连接符 79"/>
          <p:cNvCxnSpPr>
            <a:cxnSpLocks/>
          </p:cNvCxnSpPr>
          <p:nvPr/>
        </p:nvCxnSpPr>
        <p:spPr>
          <a:xfrm>
            <a:off x="1910022" y="3340222"/>
            <a:ext cx="0" cy="200648"/>
          </a:xfrm>
          <a:prstGeom prst="line">
            <a:avLst/>
          </a:prstGeom>
          <a:ln w="41275">
            <a:solidFill>
              <a:srgbClr val="0A51A3"/>
            </a:solidFill>
            <a:headEnd type="stealth"/>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912072" y="1048221"/>
            <a:ext cx="3110089" cy="2347306"/>
            <a:chOff x="1272" y="6732"/>
            <a:chExt cx="4653" cy="2862"/>
          </a:xfrm>
        </p:grpSpPr>
        <p:sp>
          <p:nvSpPr>
            <p:cNvPr id="89" name="矩形 88"/>
            <p:cNvSpPr/>
            <p:nvPr/>
          </p:nvSpPr>
          <p:spPr>
            <a:xfrm>
              <a:off x="1725" y="7166"/>
              <a:ext cx="4200" cy="2428"/>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272" y="6732"/>
              <a:ext cx="640" cy="501"/>
            </a:xfrm>
            <a:prstGeom prst="ellipse">
              <a:avLst/>
            </a:prstGeom>
            <a:solidFill>
              <a:srgbClr val="0A51A3"/>
            </a:solidFill>
            <a:ln>
              <a:solidFill>
                <a:srgbClr val="0A51A3"/>
              </a:solid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grpSp>
      <p:sp>
        <p:nvSpPr>
          <p:cNvPr id="83" name="文本框 82"/>
          <p:cNvSpPr txBox="1"/>
          <p:nvPr/>
        </p:nvSpPr>
        <p:spPr>
          <a:xfrm>
            <a:off x="1202155" y="1766667"/>
            <a:ext cx="2791773" cy="1200329"/>
          </a:xfrm>
          <a:prstGeom prst="rect">
            <a:avLst/>
          </a:prstGeom>
          <a:noFill/>
          <a:ln w="9525">
            <a:noFill/>
          </a:ln>
        </p:spPr>
        <p:txBody>
          <a:bodyPr wrap="square">
            <a:spAutoFit/>
          </a:bodyPr>
          <a:lstStyle/>
          <a:p>
            <a:pPr algn="just"/>
            <a:r>
              <a:rPr lang="en-US" sz="1200" dirty="0">
                <a:latin typeface="Times New Roman" panose="02020603050405020304" pitchFamily="18" charset="0"/>
                <a:cs typeface="Times New Roman" panose="02020603050405020304" pitchFamily="18" charset="0"/>
              </a:rPr>
              <a:t>5 fish per replicate were excised and the fat deposits surrounding the intestinal tract were removed. Gut contents squeezed out, collected, and pooled to extract microbial DNA (</a:t>
            </a:r>
            <a:r>
              <a:rPr lang="en-US" sz="1200" dirty="0">
                <a:solidFill>
                  <a:srgbClr val="0A51A3"/>
                </a:solidFill>
                <a:latin typeface="Times New Roman" panose="02020603050405020304" pitchFamily="18" charset="0"/>
                <a:cs typeface="Times New Roman" panose="02020603050405020304" pitchFamily="18" charset="0"/>
              </a:rPr>
              <a:t>Obtaining the intestinal tract</a:t>
            </a:r>
            <a:r>
              <a:rPr lang="en-US" sz="1200" dirty="0">
                <a:latin typeface="Times New Roman" panose="02020603050405020304" pitchFamily="18" charset="0"/>
                <a:cs typeface="Times New Roman" panose="02020603050405020304" pitchFamily="18" charset="0"/>
              </a:rPr>
              <a:t>)</a:t>
            </a:r>
            <a:endParaRPr sz="1200" dirty="0">
              <a:solidFill>
                <a:srgbClr val="59595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4" name="文本框 83"/>
          <p:cNvSpPr txBox="1"/>
          <p:nvPr/>
        </p:nvSpPr>
        <p:spPr>
          <a:xfrm>
            <a:off x="4657758" y="1224131"/>
            <a:ext cx="2621915" cy="1938992"/>
          </a:xfrm>
          <a:prstGeom prst="rect">
            <a:avLst/>
          </a:prstGeom>
          <a:noFill/>
          <a:ln w="9525">
            <a:noFill/>
          </a:ln>
        </p:spPr>
        <p:txBody>
          <a:bodyPr wrap="square">
            <a:spAutoFit/>
          </a:bodyPr>
          <a:lstStyle/>
          <a:p>
            <a:pPr algn="just"/>
            <a:r>
              <a:rPr lang="en-US" sz="1200" dirty="0">
                <a:solidFill>
                  <a:srgbClr val="0A51A3"/>
                </a:solidFill>
                <a:latin typeface="Times New Roman" panose="02020603050405020304" pitchFamily="18" charset="0"/>
                <a:cs typeface="Times New Roman" panose="02020603050405020304" pitchFamily="18" charset="0"/>
              </a:rPr>
              <a:t>DNA concentration </a:t>
            </a:r>
            <a:r>
              <a:rPr lang="en-US" sz="1200" dirty="0">
                <a:latin typeface="Times New Roman" panose="02020603050405020304" pitchFamily="18" charset="0"/>
                <a:cs typeface="Times New Roman" panose="02020603050405020304" pitchFamily="18" charset="0"/>
              </a:rPr>
              <a:t>was determined using a Qubit 2.0 fluorometer-</a:t>
            </a:r>
            <a:r>
              <a:rPr lang="sv-SE" sz="1200" dirty="0">
                <a:latin typeface="Times New Roman" panose="02020603050405020304" pitchFamily="18" charset="0"/>
                <a:cs typeface="Times New Roman" panose="02020603050405020304" pitchFamily="18" charset="0"/>
              </a:rPr>
              <a:t>life tech instrument (Invitrogen, Carlsbad, USA). </a:t>
            </a:r>
            <a:r>
              <a:rPr lang="sv-SE" sz="1200" dirty="0">
                <a:solidFill>
                  <a:srgbClr val="0A51A3"/>
                </a:solidFill>
                <a:latin typeface="Times New Roman" panose="02020603050405020304" pitchFamily="18" charset="0"/>
                <a:cs typeface="Times New Roman" panose="02020603050405020304" pitchFamily="18" charset="0"/>
              </a:rPr>
              <a:t>DNA integrity </a:t>
            </a:r>
            <a:r>
              <a:rPr lang="en-US" sz="1200" dirty="0">
                <a:latin typeface="Times New Roman" panose="02020603050405020304" pitchFamily="18" charset="0"/>
                <a:cs typeface="Times New Roman" panose="02020603050405020304" pitchFamily="18" charset="0"/>
              </a:rPr>
              <a:t>was verified using 2% agarose gel electrophoresis, and </a:t>
            </a:r>
            <a:r>
              <a:rPr lang="en-US" sz="1200" dirty="0">
                <a:solidFill>
                  <a:srgbClr val="0A51A3"/>
                </a:solidFill>
                <a:latin typeface="Times New Roman" panose="02020603050405020304" pitchFamily="18" charset="0"/>
                <a:cs typeface="Times New Roman" panose="02020603050405020304" pitchFamily="18" charset="0"/>
              </a:rPr>
              <a:t>DNA concentration </a:t>
            </a:r>
            <a:r>
              <a:rPr lang="en-US" sz="1200" dirty="0">
                <a:latin typeface="Times New Roman" panose="02020603050405020304" pitchFamily="18" charset="0"/>
                <a:cs typeface="Times New Roman" panose="02020603050405020304" pitchFamily="18" charset="0"/>
              </a:rPr>
              <a:t>was measured with a NanoDrop (ND-2000, Thermo Fisher Scientific Co. Ltd., Shanghai, China). Extracted DNA was stored at −80 °C.</a:t>
            </a:r>
            <a:endParaRPr sz="1200" dirty="0">
              <a:solidFill>
                <a:srgbClr val="59595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5" name="文本框 84"/>
          <p:cNvSpPr txBox="1"/>
          <p:nvPr/>
        </p:nvSpPr>
        <p:spPr>
          <a:xfrm>
            <a:off x="4588989" y="4642827"/>
            <a:ext cx="2667000" cy="1989911"/>
          </a:xfrm>
          <a:prstGeom prst="rect">
            <a:avLst/>
          </a:prstGeom>
          <a:noFill/>
          <a:ln w="9525">
            <a:noFill/>
          </a:ln>
        </p:spPr>
        <p:txBody>
          <a:bodyPr wrap="square">
            <a:spAutoFit/>
          </a:bodyPr>
          <a:lstStyle/>
          <a:p>
            <a:pPr algn="just"/>
            <a:r>
              <a:rPr lang="en-US" sz="1200" dirty="0">
                <a:solidFill>
                  <a:srgbClr val="0A51A3"/>
                </a:solidFill>
                <a:latin typeface="Times New Roman" panose="02020603050405020304" pitchFamily="18" charset="0"/>
                <a:cs typeface="Times New Roman" panose="02020603050405020304" pitchFamily="18" charset="0"/>
              </a:rPr>
              <a:t>(PCR amplification) </a:t>
            </a:r>
            <a:r>
              <a:rPr lang="en-US" sz="1200" dirty="0">
                <a:latin typeface="Times New Roman" panose="02020603050405020304" pitchFamily="18" charset="0"/>
                <a:cs typeface="Times New Roman" panose="02020603050405020304" pitchFamily="18" charset="0"/>
              </a:rPr>
              <a:t>The PCR cycle conditions were as follows: an initial denaturation step at 95 °C for 5 min; followed by 27 cycles at 95 °C for 30 s, 55 °C for 30 s, and 72 °C for 45 s; and a final extension step at 72 °C for 10 min. The primer pair used were 515F (5′-GTGCCAGCMGCCGCGG-3′) and 907R(5′CCGTCAATTCMTTTRAGTTT-3′) and V4-V5 Universal primer</a:t>
            </a:r>
            <a:endParaRPr lang="en-US" sz="1200" dirty="0">
              <a:solidFill>
                <a:srgbClr val="59595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6" name="文本框 85"/>
          <p:cNvSpPr txBox="1"/>
          <p:nvPr/>
        </p:nvSpPr>
        <p:spPr>
          <a:xfrm>
            <a:off x="1437301" y="4927131"/>
            <a:ext cx="2621915" cy="1200329"/>
          </a:xfrm>
          <a:prstGeom prst="rect">
            <a:avLst/>
          </a:prstGeom>
          <a:noFill/>
          <a:ln w="9525">
            <a:noFill/>
          </a:ln>
        </p:spPr>
        <p:txBody>
          <a:bodyPr wrap="square">
            <a:spAutoFit/>
          </a:bodyPr>
          <a:lstStyle/>
          <a:p>
            <a:pPr algn="just"/>
            <a:r>
              <a:rPr lang="en-US" sz="1200" dirty="0">
                <a:solidFill>
                  <a:srgbClr val="0A51A3"/>
                </a:solidFill>
                <a:latin typeface="Times New Roman" panose="02020603050405020304" pitchFamily="18" charset="0"/>
                <a:cs typeface="Times New Roman" panose="02020603050405020304" pitchFamily="18" charset="0"/>
              </a:rPr>
              <a:t>(DNA extraction) </a:t>
            </a:r>
            <a:r>
              <a:rPr lang="en-US" sz="1200" dirty="0">
                <a:latin typeface="Times New Roman" panose="02020603050405020304" pitchFamily="18" charset="0"/>
                <a:cs typeface="Times New Roman" panose="02020603050405020304" pitchFamily="18" charset="0"/>
              </a:rPr>
              <a:t>Microbial DNA was extracted from the fish intestinal samples using the E.Z.N.A. tissue DNA kit (D3396–01; Omega Bio-</a:t>
            </a:r>
            <a:r>
              <a:rPr lang="en-US" sz="1200" dirty="0" err="1">
                <a:latin typeface="Times New Roman" panose="02020603050405020304" pitchFamily="18" charset="0"/>
                <a:cs typeface="Times New Roman" panose="02020603050405020304" pitchFamily="18" charset="0"/>
              </a:rPr>
              <a:t>tek</a:t>
            </a:r>
            <a:r>
              <a:rPr lang="en-US" sz="1200" dirty="0">
                <a:latin typeface="Times New Roman" panose="02020603050405020304" pitchFamily="18" charset="0"/>
                <a:cs typeface="Times New Roman" panose="02020603050405020304" pitchFamily="18" charset="0"/>
              </a:rPr>
              <a:t>, Inc., Winooski, USA), following the manufacturer's instructions.</a:t>
            </a:r>
            <a:endParaRPr sz="1200" dirty="0">
              <a:solidFill>
                <a:srgbClr val="59595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7" name="文本框 86"/>
          <p:cNvSpPr txBox="1"/>
          <p:nvPr/>
        </p:nvSpPr>
        <p:spPr>
          <a:xfrm>
            <a:off x="7895595" y="1233931"/>
            <a:ext cx="2621915" cy="1569660"/>
          </a:xfrm>
          <a:prstGeom prst="rect">
            <a:avLst/>
          </a:prstGeom>
          <a:noFill/>
          <a:ln w="9525">
            <a:noFill/>
          </a:ln>
        </p:spPr>
        <p:txBody>
          <a:bodyPr wrap="square">
            <a:spAutoFit/>
          </a:bodyPr>
          <a:lstStyle/>
          <a:p>
            <a:pPr algn="just"/>
            <a:r>
              <a:rPr lang="en-US" sz="1200">
                <a:latin typeface="Times New Roman" panose="02020603050405020304" pitchFamily="18" charset="0"/>
                <a:cs typeface="Times New Roman" panose="02020603050405020304" pitchFamily="18" charset="0"/>
              </a:rPr>
              <a:t>After PCR amplification of intestinal DNA, </a:t>
            </a:r>
            <a:r>
              <a:rPr lang="en-US" sz="1200">
                <a:solidFill>
                  <a:srgbClr val="0A51A3"/>
                </a:solidFill>
                <a:latin typeface="Times New Roman" panose="02020603050405020304" pitchFamily="18" charset="0"/>
                <a:cs typeface="Times New Roman" panose="02020603050405020304" pitchFamily="18" charset="0"/>
              </a:rPr>
              <a:t>gel electrophoresis </a:t>
            </a:r>
            <a:r>
              <a:rPr lang="en-US" sz="1200">
                <a:latin typeface="Times New Roman" panose="02020603050405020304" pitchFamily="18" charset="0"/>
                <a:cs typeface="Times New Roman" panose="02020603050405020304" pitchFamily="18" charset="0"/>
              </a:rPr>
              <a:t>was performed to check for the desirable DNA bands. </a:t>
            </a:r>
            <a:r>
              <a:rPr lang="en-US" sz="1200">
                <a:solidFill>
                  <a:srgbClr val="0A51A3"/>
                </a:solidFill>
                <a:latin typeface="Times New Roman" panose="02020603050405020304" pitchFamily="18" charset="0"/>
                <a:cs typeface="Times New Roman" panose="02020603050405020304" pitchFamily="18" charset="0"/>
              </a:rPr>
              <a:t>Target bands were removed from the gel </a:t>
            </a:r>
            <a:r>
              <a:rPr lang="en-US" sz="1200">
                <a:latin typeface="Times New Roman" panose="02020603050405020304" pitchFamily="18" charset="0"/>
                <a:cs typeface="Times New Roman" panose="02020603050405020304" pitchFamily="18" charset="0"/>
              </a:rPr>
              <a:t>and quantified with a Qubit2.0 DNA test kit (Invitrogen, Carlsbad, USA), following the manufacturer's instructions</a:t>
            </a:r>
            <a:endParaRPr sz="1200" dirty="0">
              <a:solidFill>
                <a:srgbClr val="59595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8" name="文本框 87"/>
          <p:cNvSpPr txBox="1"/>
          <p:nvPr/>
        </p:nvSpPr>
        <p:spPr>
          <a:xfrm>
            <a:off x="7841303" y="4927131"/>
            <a:ext cx="2826516" cy="1200329"/>
          </a:xfrm>
          <a:prstGeom prst="rect">
            <a:avLst/>
          </a:prstGeom>
          <a:noFill/>
          <a:ln w="9525">
            <a:noFill/>
          </a:ln>
        </p:spPr>
        <p:txBody>
          <a:bodyPr wrap="square">
            <a:spAutoFit/>
          </a:bodyPr>
          <a:lstStyle/>
          <a:p>
            <a:pPr algn="just"/>
            <a:r>
              <a:rPr lang="en-US" sz="1200" dirty="0">
                <a:solidFill>
                  <a:srgbClr val="0A51A3"/>
                </a:solidFill>
                <a:latin typeface="Times New Roman" panose="02020603050405020304" pitchFamily="18" charset="0"/>
                <a:cs typeface="Times New Roman" panose="02020603050405020304" pitchFamily="18" charset="0"/>
              </a:rPr>
              <a:t>Deep Sequencing</a:t>
            </a:r>
            <a:r>
              <a:rPr lang="en-US" sz="1200" dirty="0">
                <a:latin typeface="Times New Roman" panose="02020603050405020304" pitchFamily="18" charset="0"/>
                <a:cs typeface="Times New Roman" panose="02020603050405020304" pitchFamily="18" charset="0"/>
              </a:rPr>
              <a:t>.</a:t>
            </a:r>
            <a:r>
              <a:rPr lang="en-US" sz="1200" dirty="0">
                <a:latin typeface="Times New Roman" charset="0"/>
                <a:ea typeface="DengXian" charset="-122"/>
                <a:cs typeface="Times New Roman" charset="0"/>
              </a:rPr>
              <a:t> </a:t>
            </a:r>
            <a:r>
              <a:rPr lang="en-US" sz="1200" dirty="0" err="1">
                <a:latin typeface="Times New Roman" charset="0"/>
                <a:ea typeface="DengXian" charset="-122"/>
                <a:cs typeface="Times New Roman" charset="0"/>
              </a:rPr>
              <a:t>Hiseq</a:t>
            </a:r>
            <a:r>
              <a:rPr lang="en-US" sz="1200" dirty="0">
                <a:latin typeface="Times New Roman" charset="0"/>
                <a:ea typeface="DengXian" charset="-122"/>
                <a:cs typeface="Times New Roman" charset="0"/>
              </a:rPr>
              <a:t> 2500 sequencing platform and paired-end technology.</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All bands were paired-end deep sequenced on a HiSeq DNA sequencing platform by Genepioneer Biotechnologies Co., Ltd., Nanjing, China.</a:t>
            </a:r>
            <a:endParaRPr sz="1200" dirty="0">
              <a:solidFill>
                <a:srgbClr val="595959"/>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91" name="组合 90"/>
          <p:cNvGrpSpPr/>
          <p:nvPr/>
        </p:nvGrpSpPr>
        <p:grpSpPr>
          <a:xfrm>
            <a:off x="4329331" y="4152298"/>
            <a:ext cx="2934970" cy="2470444"/>
            <a:chOff x="7987" y="6914"/>
            <a:chExt cx="4622" cy="3016"/>
          </a:xfrm>
        </p:grpSpPr>
        <p:sp>
          <p:nvSpPr>
            <p:cNvPr id="92" name="矩形 91"/>
            <p:cNvSpPr/>
            <p:nvPr/>
          </p:nvSpPr>
          <p:spPr>
            <a:xfrm>
              <a:off x="8409" y="7502"/>
              <a:ext cx="4200" cy="2428"/>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7987" y="7043"/>
              <a:ext cx="659" cy="460"/>
            </a:xfrm>
            <a:prstGeom prst="ellipse">
              <a:avLst/>
            </a:prstGeom>
            <a:solidFill>
              <a:srgbClr val="0A51A3"/>
            </a:solidFill>
            <a:ln>
              <a:solidFill>
                <a:srgbClr val="0A51A3"/>
              </a:solid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cxnSp>
          <p:nvCxnSpPr>
            <p:cNvPr id="94" name="直接连接符 93"/>
            <p:cNvCxnSpPr/>
            <p:nvPr/>
          </p:nvCxnSpPr>
          <p:spPr>
            <a:xfrm flipH="1" flipV="1">
              <a:off x="11491" y="6914"/>
              <a:ext cx="0" cy="567"/>
            </a:xfrm>
            <a:prstGeom prst="line">
              <a:avLst/>
            </a:prstGeom>
            <a:ln w="41275">
              <a:solidFill>
                <a:srgbClr val="0A51A3"/>
              </a:solidFill>
              <a:headEnd type="stealth"/>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245648" y="978596"/>
            <a:ext cx="3046730" cy="2562396"/>
            <a:chOff x="7811" y="2622"/>
            <a:chExt cx="4798" cy="3196"/>
          </a:xfrm>
        </p:grpSpPr>
        <p:sp>
          <p:nvSpPr>
            <p:cNvPr id="96" name="椭圆 95"/>
            <p:cNvSpPr/>
            <p:nvPr/>
          </p:nvSpPr>
          <p:spPr>
            <a:xfrm>
              <a:off x="7811" y="2622"/>
              <a:ext cx="626" cy="462"/>
            </a:xfrm>
            <a:prstGeom prst="ellipse">
              <a:avLst/>
            </a:prstGeom>
            <a:solidFill>
              <a:srgbClr val="0A51A3"/>
            </a:solidFill>
            <a:ln>
              <a:solidFill>
                <a:srgbClr val="0A51A3"/>
              </a:solid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97" name="矩形 96"/>
            <p:cNvSpPr/>
            <p:nvPr/>
          </p:nvSpPr>
          <p:spPr>
            <a:xfrm>
              <a:off x="8409" y="2951"/>
              <a:ext cx="4200" cy="2428"/>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p:cNvCxnSpPr>
              <a:cxnSpLocks/>
            </p:cNvCxnSpPr>
            <p:nvPr/>
          </p:nvCxnSpPr>
          <p:spPr>
            <a:xfrm>
              <a:off x="8756" y="5429"/>
              <a:ext cx="0" cy="389"/>
            </a:xfrm>
            <a:prstGeom prst="line">
              <a:avLst/>
            </a:prstGeom>
            <a:ln w="41275">
              <a:solidFill>
                <a:srgbClr val="0A51A3"/>
              </a:solidFill>
              <a:headEnd type="stealth"/>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a:off x="7498500" y="917580"/>
            <a:ext cx="3076575" cy="2579966"/>
            <a:chOff x="7764" y="2550"/>
            <a:chExt cx="4845" cy="3219"/>
          </a:xfrm>
        </p:grpSpPr>
        <p:sp>
          <p:nvSpPr>
            <p:cNvPr id="100" name="椭圆 99"/>
            <p:cNvSpPr/>
            <p:nvPr/>
          </p:nvSpPr>
          <p:spPr>
            <a:xfrm>
              <a:off x="7764" y="2550"/>
              <a:ext cx="625" cy="501"/>
            </a:xfrm>
            <a:prstGeom prst="ellipse">
              <a:avLst/>
            </a:prstGeom>
            <a:solidFill>
              <a:srgbClr val="0A51A3"/>
            </a:solidFill>
            <a:ln>
              <a:solidFill>
                <a:srgbClr val="0A51A3"/>
              </a:solid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rPr>
                <a:t>5</a:t>
              </a:r>
              <a:endParaRPr lang="en-US" dirty="0">
                <a:solidFill>
                  <a:schemeClr val="bg1"/>
                </a:solidFill>
              </a:endParaRPr>
            </a:p>
          </p:txBody>
        </p:sp>
        <p:sp>
          <p:nvSpPr>
            <p:cNvPr id="101" name="矩形 100"/>
            <p:cNvSpPr/>
            <p:nvPr/>
          </p:nvSpPr>
          <p:spPr>
            <a:xfrm>
              <a:off x="8409" y="2951"/>
              <a:ext cx="4200" cy="2428"/>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2" name="直接连接符 101"/>
            <p:cNvCxnSpPr>
              <a:cxnSpLocks/>
            </p:cNvCxnSpPr>
            <p:nvPr/>
          </p:nvCxnSpPr>
          <p:spPr>
            <a:xfrm>
              <a:off x="8689" y="5447"/>
              <a:ext cx="0" cy="322"/>
            </a:xfrm>
            <a:prstGeom prst="line">
              <a:avLst/>
            </a:prstGeom>
            <a:ln w="41275">
              <a:solidFill>
                <a:srgbClr val="0A51A3"/>
              </a:solidFill>
              <a:headEnd type="stealth"/>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a:off x="7532493" y="4062594"/>
            <a:ext cx="3184642" cy="2532858"/>
            <a:chOff x="7958" y="2262"/>
            <a:chExt cx="4651" cy="3117"/>
          </a:xfrm>
        </p:grpSpPr>
        <p:sp>
          <p:nvSpPr>
            <p:cNvPr id="104" name="椭圆 103"/>
            <p:cNvSpPr/>
            <p:nvPr/>
          </p:nvSpPr>
          <p:spPr>
            <a:xfrm>
              <a:off x="7958" y="2499"/>
              <a:ext cx="584" cy="501"/>
            </a:xfrm>
            <a:prstGeom prst="ellipse">
              <a:avLst/>
            </a:prstGeom>
            <a:solidFill>
              <a:srgbClr val="0A51A3"/>
            </a:solidFill>
            <a:ln>
              <a:solidFill>
                <a:srgbClr val="0A51A3"/>
              </a:solid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rPr>
                <a:t>6</a:t>
              </a:r>
              <a:endParaRPr lang="en-US" dirty="0">
                <a:solidFill>
                  <a:schemeClr val="bg1"/>
                </a:solidFill>
              </a:endParaRPr>
            </a:p>
          </p:txBody>
        </p:sp>
        <p:sp>
          <p:nvSpPr>
            <p:cNvPr id="105" name="矩形 104"/>
            <p:cNvSpPr/>
            <p:nvPr/>
          </p:nvSpPr>
          <p:spPr>
            <a:xfrm>
              <a:off x="8409" y="2750"/>
              <a:ext cx="4200" cy="2629"/>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cxnSpLocks/>
            </p:cNvCxnSpPr>
            <p:nvPr/>
          </p:nvCxnSpPr>
          <p:spPr>
            <a:xfrm flipV="1">
              <a:off x="11534" y="2262"/>
              <a:ext cx="0" cy="488"/>
            </a:xfrm>
            <a:prstGeom prst="line">
              <a:avLst/>
            </a:prstGeom>
            <a:ln w="41275">
              <a:solidFill>
                <a:srgbClr val="0A51A3"/>
              </a:solidFill>
              <a:headEnd type="stealth"/>
            </a:ln>
          </p:spPr>
          <p:style>
            <a:lnRef idx="1">
              <a:schemeClr val="accent1"/>
            </a:lnRef>
            <a:fillRef idx="0">
              <a:schemeClr val="accent1"/>
            </a:fillRef>
            <a:effectRef idx="0">
              <a:schemeClr val="accent1"/>
            </a:effectRef>
            <a:fontRef idx="minor">
              <a:schemeClr val="tx1"/>
            </a:fontRef>
          </p:style>
        </p:cxnSp>
      </p:grpSp>
      <p:pic>
        <p:nvPicPr>
          <p:cNvPr id="57" name="图片 5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111" y="-52950"/>
            <a:ext cx="652176" cy="518869"/>
          </a:xfrm>
          <a:prstGeom prst="rect">
            <a:avLst/>
          </a:prstGeom>
        </p:spPr>
      </p:pic>
      <p:sp>
        <p:nvSpPr>
          <p:cNvPr id="58" name="矩形 7">
            <a:extLst>
              <a:ext uri="{FF2B5EF4-FFF2-40B4-BE49-F238E27FC236}">
                <a16:creationId xmlns:a16="http://schemas.microsoft.com/office/drawing/2014/main" id="{8761A9FE-A24C-4454-BEB7-666829E1066F}"/>
              </a:ext>
            </a:extLst>
          </p:cNvPr>
          <p:cNvSpPr/>
          <p:nvPr/>
        </p:nvSpPr>
        <p:spPr>
          <a:xfrm>
            <a:off x="0" y="399560"/>
            <a:ext cx="12192000" cy="210360"/>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nvGrpSpPr>
          <p:cNvPr id="48" name="组合 71">
            <a:extLst>
              <a:ext uri="{FF2B5EF4-FFF2-40B4-BE49-F238E27FC236}">
                <a16:creationId xmlns:a16="http://schemas.microsoft.com/office/drawing/2014/main" id="{DFCD15AF-2E0E-4136-9DBF-BEB5E5F328DC}"/>
              </a:ext>
            </a:extLst>
          </p:cNvPr>
          <p:cNvGrpSpPr>
            <a:grpSpLocks noChangeAspect="1"/>
          </p:cNvGrpSpPr>
          <p:nvPr/>
        </p:nvGrpSpPr>
        <p:grpSpPr>
          <a:xfrm>
            <a:off x="107548" y="3290334"/>
            <a:ext cx="1035685" cy="1168400"/>
            <a:chOff x="5276750" y="3446687"/>
            <a:chExt cx="533400" cy="499045"/>
          </a:xfrm>
          <a:solidFill>
            <a:srgbClr val="0A51A3"/>
          </a:solidFill>
        </p:grpSpPr>
        <p:sp>
          <p:nvSpPr>
            <p:cNvPr id="49" name="Oval 312">
              <a:extLst>
                <a:ext uri="{FF2B5EF4-FFF2-40B4-BE49-F238E27FC236}">
                  <a16:creationId xmlns:a16="http://schemas.microsoft.com/office/drawing/2014/main" id="{B3250B21-A505-4EFC-BA17-45670FC49356}"/>
                </a:ext>
              </a:extLst>
            </p:cNvPr>
            <p:cNvSpPr>
              <a:spLocks noChangeArrowheads="1"/>
            </p:cNvSpPr>
            <p:nvPr/>
          </p:nvSpPr>
          <p:spPr bwMode="auto">
            <a:xfrm>
              <a:off x="5617530" y="3446687"/>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p>
          </p:txBody>
        </p:sp>
        <p:sp>
          <p:nvSpPr>
            <p:cNvPr id="53" name="Freeform 313">
              <a:extLst>
                <a:ext uri="{FF2B5EF4-FFF2-40B4-BE49-F238E27FC236}">
                  <a16:creationId xmlns:a16="http://schemas.microsoft.com/office/drawing/2014/main" id="{01176065-CB3F-48E3-88EB-9D5E422735CB}"/>
                </a:ext>
              </a:extLst>
            </p:cNvPr>
            <p:cNvSpPr/>
            <p:nvPr/>
          </p:nvSpPr>
          <p:spPr bwMode="auto">
            <a:xfrm>
              <a:off x="5276750"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p>
          </p:txBody>
        </p:sp>
      </p:grpSp>
      <p:sp>
        <p:nvSpPr>
          <p:cNvPr id="54" name="矩形 426">
            <a:extLst>
              <a:ext uri="{FF2B5EF4-FFF2-40B4-BE49-F238E27FC236}">
                <a16:creationId xmlns:a16="http://schemas.microsoft.com/office/drawing/2014/main" id="{127173AE-16AB-4EB0-8347-DA6ABE011C79}"/>
              </a:ext>
            </a:extLst>
          </p:cNvPr>
          <p:cNvSpPr/>
          <p:nvPr/>
        </p:nvSpPr>
        <p:spPr>
          <a:xfrm>
            <a:off x="-16467" y="636970"/>
            <a:ext cx="4059216" cy="36441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Intestinal microbiological assay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up)">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wipe(down)">
                                      <p:cBhvr>
                                        <p:cTn id="18" dur="500"/>
                                        <p:tgtEl>
                                          <p:spTgt spid="9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up)">
                                      <p:cBhvr>
                                        <p:cTn id="23" dur="500"/>
                                        <p:tgtEl>
                                          <p:spTgt spid="9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wipe(down)">
                                      <p:cBhvr>
                                        <p:cTn id="28" dur="500"/>
                                        <p:tgtEl>
                                          <p:spTgt spid="9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wipe(down)">
                                      <p:cBhvr>
                                        <p:cTn id="3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6">
            <a:extLst>
              <a:ext uri="{FF2B5EF4-FFF2-40B4-BE49-F238E27FC236}">
                <a16:creationId xmlns:a16="http://schemas.microsoft.com/office/drawing/2014/main" id="{C9204DA7-939C-41DF-9FB3-F26FECC90877}"/>
              </a:ext>
            </a:extLst>
          </p:cNvPr>
          <p:cNvSpPr/>
          <p:nvPr/>
        </p:nvSpPr>
        <p:spPr>
          <a:xfrm>
            <a:off x="0" y="721150"/>
            <a:ext cx="4059216" cy="36441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Statistical analysis</a:t>
            </a:r>
          </a:p>
        </p:txBody>
      </p:sp>
      <p:sp>
        <p:nvSpPr>
          <p:cNvPr id="3" name="矩形 7">
            <a:extLst>
              <a:ext uri="{FF2B5EF4-FFF2-40B4-BE49-F238E27FC236}">
                <a16:creationId xmlns:a16="http://schemas.microsoft.com/office/drawing/2014/main" id="{8FE97EA9-B974-4BE8-BF17-96C22BCC3609}"/>
              </a:ext>
            </a:extLst>
          </p:cNvPr>
          <p:cNvSpPr/>
          <p:nvPr/>
        </p:nvSpPr>
        <p:spPr>
          <a:xfrm>
            <a:off x="0" y="414284"/>
            <a:ext cx="12192000" cy="210360"/>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pic>
        <p:nvPicPr>
          <p:cNvPr id="4" name="图片 56">
            <a:extLst>
              <a:ext uri="{FF2B5EF4-FFF2-40B4-BE49-F238E27FC236}">
                <a16:creationId xmlns:a16="http://schemas.microsoft.com/office/drawing/2014/main" id="{1155B3D2-A437-49F8-AF6B-D487A2A9DBF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111" y="-52950"/>
            <a:ext cx="652176" cy="518869"/>
          </a:xfrm>
          <a:prstGeom prst="rect">
            <a:avLst/>
          </a:prstGeom>
        </p:spPr>
      </p:pic>
      <p:sp>
        <p:nvSpPr>
          <p:cNvPr id="5" name="Rectangle 4">
            <a:extLst>
              <a:ext uri="{FF2B5EF4-FFF2-40B4-BE49-F238E27FC236}">
                <a16:creationId xmlns:a16="http://schemas.microsoft.com/office/drawing/2014/main" id="{799E58E7-478A-4B0C-8DF2-8A88105ED82B}"/>
              </a:ext>
            </a:extLst>
          </p:cNvPr>
          <p:cNvSpPr/>
          <p:nvPr/>
        </p:nvSpPr>
        <p:spPr>
          <a:xfrm>
            <a:off x="216977" y="1728004"/>
            <a:ext cx="11706687" cy="415498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A51A3"/>
                </a:solidFill>
                <a:latin typeface="Times New Roman" panose="02020603050405020304" pitchFamily="18" charset="0"/>
                <a:cs typeface="Times New Roman" panose="02020603050405020304" pitchFamily="18" charset="0"/>
              </a:rPr>
              <a:t>Growth parameters </a:t>
            </a:r>
            <a:r>
              <a:rPr lang="en-US" sz="2400" dirty="0">
                <a:latin typeface="Times New Roman" panose="02020603050405020304" pitchFamily="18" charset="0"/>
                <a:cs typeface="Times New Roman" panose="02020603050405020304" pitchFamily="18" charset="0"/>
              </a:rPr>
              <a:t>(final average weight, WG, SGR, and FCR),survival rate, and </a:t>
            </a:r>
            <a:r>
              <a:rPr lang="en-US" sz="2400" dirty="0">
                <a:solidFill>
                  <a:srgbClr val="0A51A3"/>
                </a:solidFill>
                <a:latin typeface="Times New Roman" panose="02020603050405020304" pitchFamily="18" charset="0"/>
                <a:cs typeface="Times New Roman" panose="02020603050405020304" pitchFamily="18" charset="0"/>
              </a:rPr>
              <a:t>immunological parameters </a:t>
            </a:r>
            <a:r>
              <a:rPr lang="en-US" sz="2400" dirty="0">
                <a:latin typeface="Times New Roman" panose="02020603050405020304" pitchFamily="18" charset="0"/>
                <a:cs typeface="Times New Roman" panose="02020603050405020304" pitchFamily="18" charset="0"/>
              </a:rPr>
              <a:t>(LZM, ALP, ACP, and IgM) were compared with one-way analyses of variance </a:t>
            </a:r>
            <a:r>
              <a:rPr lang="en-US" sz="2400" dirty="0">
                <a:solidFill>
                  <a:srgbClr val="0A51A3"/>
                </a:solidFill>
                <a:latin typeface="Times New Roman" panose="02020603050405020304" pitchFamily="18" charset="0"/>
                <a:cs typeface="Times New Roman" panose="02020603050405020304" pitchFamily="18" charset="0"/>
              </a:rPr>
              <a:t>(ANOVA</a:t>
            </a:r>
            <a:r>
              <a:rPr lang="en-US" sz="2400" dirty="0">
                <a:latin typeface="Times New Roman" panose="02020603050405020304" pitchFamily="18" charset="0"/>
                <a:cs typeface="Times New Roman" panose="02020603050405020304" pitchFamily="18" charset="0"/>
              </a:rPr>
              <a:t>)</a:t>
            </a:r>
            <a:r>
              <a:rPr lang="en-US" sz="2400" dirty="0">
                <a:solidFill>
                  <a:srgbClr val="0A51A3"/>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sz="2400" dirty="0">
              <a:solidFill>
                <a:srgbClr val="0A51A3"/>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0A51A3"/>
                </a:solidFill>
                <a:latin typeface="Times New Roman" panose="02020603050405020304" pitchFamily="18" charset="0"/>
                <a:cs typeface="Times New Roman" panose="02020603050405020304" pitchFamily="18" charset="0"/>
              </a:rPr>
              <a:t>Tukey’s test </a:t>
            </a:r>
            <a:r>
              <a:rPr lang="en-US" sz="2400" dirty="0">
                <a:latin typeface="Times New Roman" panose="02020603050405020304" pitchFamily="18" charset="0"/>
                <a:cs typeface="Times New Roman" panose="02020603050405020304" pitchFamily="18" charset="0"/>
              </a:rPr>
              <a:t>was used for multiple comparisons. We considered differences significant when P &lt; 0.05. Data are presented as means ± S.D (standard deviation).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0A51A3"/>
                </a:solidFill>
                <a:latin typeface="Times New Roman" panose="02020603050405020304" pitchFamily="18" charset="0"/>
                <a:cs typeface="Times New Roman" panose="02020603050405020304" pitchFamily="18" charset="0"/>
              </a:rPr>
              <a:t>SPSS</a:t>
            </a:r>
            <a:r>
              <a:rPr lang="en-US" sz="2400" dirty="0">
                <a:latin typeface="Times New Roman" panose="02020603050405020304" pitchFamily="18" charset="0"/>
                <a:cs typeface="Times New Roman" panose="02020603050405020304" pitchFamily="18" charset="0"/>
              </a:rPr>
              <a:t> v19.0 (SPSS Inc., Chicago, USA) was used for all statistical analysis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Preprocessing was necessary before the intestinal microflora could be analyzed</a:t>
            </a:r>
            <a:r>
              <a:rPr lang="en-US"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4F084772-F2AC-4F1F-A68F-21BBB7C4B413}"/>
              </a:ext>
            </a:extLst>
          </p:cNvPr>
          <p:cNvSpPr/>
          <p:nvPr/>
        </p:nvSpPr>
        <p:spPr>
          <a:xfrm>
            <a:off x="349188" y="2114052"/>
            <a:ext cx="11262804" cy="369332"/>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3633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a:off x="2655090" y="465919"/>
            <a:ext cx="0" cy="288002"/>
          </a:xfrm>
          <a:prstGeom prst="line">
            <a:avLst/>
          </a:prstGeom>
        </p:spPr>
        <p:style>
          <a:lnRef idx="1">
            <a:schemeClr val="dk1"/>
          </a:lnRef>
          <a:fillRef idx="0">
            <a:schemeClr val="dk1"/>
          </a:fillRef>
          <a:effectRef idx="0">
            <a:schemeClr val="dk1"/>
          </a:effectRef>
          <a:fontRef idx="minor">
            <a:schemeClr val="tx1"/>
          </a:fontRef>
        </p:style>
      </p:cxnSp>
      <p:sp>
        <p:nvSpPr>
          <p:cNvPr id="436" name="任意多边形 3"/>
          <p:cNvSpPr/>
          <p:nvPr/>
        </p:nvSpPr>
        <p:spPr>
          <a:xfrm>
            <a:off x="3918942" y="3053953"/>
            <a:ext cx="884781" cy="884781"/>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0A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437" name="任意多边形 4"/>
          <p:cNvSpPr/>
          <p:nvPr/>
        </p:nvSpPr>
        <p:spPr>
          <a:xfrm>
            <a:off x="4644972" y="3496343"/>
            <a:ext cx="884781" cy="884781"/>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0A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438" name="任意多边形 5"/>
          <p:cNvSpPr/>
          <p:nvPr/>
        </p:nvSpPr>
        <p:spPr>
          <a:xfrm>
            <a:off x="5350229" y="2669007"/>
            <a:ext cx="1357694" cy="1357695"/>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0A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441" name="任意多边形 6"/>
          <p:cNvSpPr/>
          <p:nvPr/>
        </p:nvSpPr>
        <p:spPr>
          <a:xfrm>
            <a:off x="6531986" y="3529042"/>
            <a:ext cx="755275" cy="755275"/>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0A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442" name="任意多边形 7"/>
          <p:cNvSpPr/>
          <p:nvPr/>
        </p:nvSpPr>
        <p:spPr>
          <a:xfrm rot="21340114">
            <a:off x="7268699" y="3497276"/>
            <a:ext cx="882914" cy="882914"/>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0A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443" name="任意多边形 8"/>
          <p:cNvSpPr/>
          <p:nvPr/>
        </p:nvSpPr>
        <p:spPr>
          <a:xfrm>
            <a:off x="8069964" y="3319387"/>
            <a:ext cx="630885" cy="630885"/>
          </a:xfrm>
          <a:custGeom>
            <a:avLst/>
            <a:gdLst>
              <a:gd name="connsiteX0" fmla="*/ 1358106 w 2716212"/>
              <a:gd name="connsiteY0" fmla="*/ 355963 h 2716212"/>
              <a:gd name="connsiteX1" fmla="*/ 355963 w 2716212"/>
              <a:gd name="connsiteY1" fmla="*/ 1358106 h 2716212"/>
              <a:gd name="connsiteX2" fmla="*/ 1358106 w 2716212"/>
              <a:gd name="connsiteY2" fmla="*/ 2360249 h 2716212"/>
              <a:gd name="connsiteX3" fmla="*/ 2360249 w 2716212"/>
              <a:gd name="connsiteY3" fmla="*/ 1358106 h 2716212"/>
              <a:gd name="connsiteX4" fmla="*/ 1358106 w 2716212"/>
              <a:gd name="connsiteY4" fmla="*/ 355963 h 2716212"/>
              <a:gd name="connsiteX5" fmla="*/ 1270000 w 2716212"/>
              <a:gd name="connsiteY5" fmla="*/ 0 h 2716212"/>
              <a:gd name="connsiteX6" fmla="*/ 1446212 w 2716212"/>
              <a:gd name="connsiteY6" fmla="*/ 0 h 2716212"/>
              <a:gd name="connsiteX7" fmla="*/ 1446212 w 2716212"/>
              <a:gd name="connsiteY7" fmla="*/ 152880 h 2716212"/>
              <a:gd name="connsiteX8" fmla="*/ 1481788 w 2716212"/>
              <a:gd name="connsiteY8" fmla="*/ 154677 h 2716212"/>
              <a:gd name="connsiteX9" fmla="*/ 1601898 w 2716212"/>
              <a:gd name="connsiteY9" fmla="*/ 173007 h 2716212"/>
              <a:gd name="connsiteX10" fmla="*/ 1646779 w 2716212"/>
              <a:gd name="connsiteY10" fmla="*/ 184547 h 2716212"/>
              <a:gd name="connsiteX11" fmla="*/ 1693991 w 2716212"/>
              <a:gd name="connsiteY11" fmla="*/ 39244 h 2716212"/>
              <a:gd name="connsiteX12" fmla="*/ 1861578 w 2716212"/>
              <a:gd name="connsiteY12" fmla="*/ 93696 h 2716212"/>
              <a:gd name="connsiteX13" fmla="*/ 1814613 w 2716212"/>
              <a:gd name="connsiteY13" fmla="*/ 238240 h 2716212"/>
              <a:gd name="connsiteX14" fmla="*/ 1828966 w 2716212"/>
              <a:gd name="connsiteY14" fmla="*/ 243493 h 2716212"/>
              <a:gd name="connsiteX15" fmla="*/ 1934709 w 2716212"/>
              <a:gd name="connsiteY15" fmla="*/ 294432 h 2716212"/>
              <a:gd name="connsiteX16" fmla="*/ 1995274 w 2716212"/>
              <a:gd name="connsiteY16" fmla="*/ 331226 h 2716212"/>
              <a:gd name="connsiteX17" fmla="*/ 2085101 w 2716212"/>
              <a:gd name="connsiteY17" fmla="*/ 207588 h 2716212"/>
              <a:gd name="connsiteX18" fmla="*/ 2227660 w 2716212"/>
              <a:gd name="connsiteY18" fmla="*/ 311163 h 2716212"/>
              <a:gd name="connsiteX19" fmla="*/ 2138188 w 2716212"/>
              <a:gd name="connsiteY19" fmla="*/ 434311 h 2716212"/>
              <a:gd name="connsiteX20" fmla="*/ 2213476 w 2716212"/>
              <a:gd name="connsiteY20" fmla="*/ 502737 h 2716212"/>
              <a:gd name="connsiteX21" fmla="*/ 2281902 w 2716212"/>
              <a:gd name="connsiteY21" fmla="*/ 578025 h 2716212"/>
              <a:gd name="connsiteX22" fmla="*/ 2405050 w 2716212"/>
              <a:gd name="connsiteY22" fmla="*/ 488552 h 2716212"/>
              <a:gd name="connsiteX23" fmla="*/ 2508625 w 2716212"/>
              <a:gd name="connsiteY23" fmla="*/ 631111 h 2716212"/>
              <a:gd name="connsiteX24" fmla="*/ 2384987 w 2716212"/>
              <a:gd name="connsiteY24" fmla="*/ 720940 h 2716212"/>
              <a:gd name="connsiteX25" fmla="*/ 2421780 w 2716212"/>
              <a:gd name="connsiteY25" fmla="*/ 781503 h 2716212"/>
              <a:gd name="connsiteX26" fmla="*/ 2472719 w 2716212"/>
              <a:gd name="connsiteY26" fmla="*/ 887246 h 2716212"/>
              <a:gd name="connsiteX27" fmla="*/ 2477972 w 2716212"/>
              <a:gd name="connsiteY27" fmla="*/ 901599 h 2716212"/>
              <a:gd name="connsiteX28" fmla="*/ 2622516 w 2716212"/>
              <a:gd name="connsiteY28" fmla="*/ 854634 h 2716212"/>
              <a:gd name="connsiteX29" fmla="*/ 2676968 w 2716212"/>
              <a:gd name="connsiteY29" fmla="*/ 1022221 h 2716212"/>
              <a:gd name="connsiteX30" fmla="*/ 2531665 w 2716212"/>
              <a:gd name="connsiteY30" fmla="*/ 1069434 h 2716212"/>
              <a:gd name="connsiteX31" fmla="*/ 2543205 w 2716212"/>
              <a:gd name="connsiteY31" fmla="*/ 1114314 h 2716212"/>
              <a:gd name="connsiteX32" fmla="*/ 2561536 w 2716212"/>
              <a:gd name="connsiteY32" fmla="*/ 1234424 h 2716212"/>
              <a:gd name="connsiteX33" fmla="*/ 2563332 w 2716212"/>
              <a:gd name="connsiteY33" fmla="*/ 1270000 h 2716212"/>
              <a:gd name="connsiteX34" fmla="*/ 2716212 w 2716212"/>
              <a:gd name="connsiteY34" fmla="*/ 1270000 h 2716212"/>
              <a:gd name="connsiteX35" fmla="*/ 2716212 w 2716212"/>
              <a:gd name="connsiteY35" fmla="*/ 1446212 h 2716212"/>
              <a:gd name="connsiteX36" fmla="*/ 2563332 w 2716212"/>
              <a:gd name="connsiteY36" fmla="*/ 1446212 h 2716212"/>
              <a:gd name="connsiteX37" fmla="*/ 2561536 w 2716212"/>
              <a:gd name="connsiteY37" fmla="*/ 1481788 h 2716212"/>
              <a:gd name="connsiteX38" fmla="*/ 2543205 w 2716212"/>
              <a:gd name="connsiteY38" fmla="*/ 1601898 h 2716212"/>
              <a:gd name="connsiteX39" fmla="*/ 2531665 w 2716212"/>
              <a:gd name="connsiteY39" fmla="*/ 1646779 h 2716212"/>
              <a:gd name="connsiteX40" fmla="*/ 2676968 w 2716212"/>
              <a:gd name="connsiteY40" fmla="*/ 1693990 h 2716212"/>
              <a:gd name="connsiteX41" fmla="*/ 2622516 w 2716212"/>
              <a:gd name="connsiteY41" fmla="*/ 1861578 h 2716212"/>
              <a:gd name="connsiteX42" fmla="*/ 2477972 w 2716212"/>
              <a:gd name="connsiteY42" fmla="*/ 1814613 h 2716212"/>
              <a:gd name="connsiteX43" fmla="*/ 2472719 w 2716212"/>
              <a:gd name="connsiteY43" fmla="*/ 1828966 h 2716212"/>
              <a:gd name="connsiteX44" fmla="*/ 2421780 w 2716212"/>
              <a:gd name="connsiteY44" fmla="*/ 1934709 h 2716212"/>
              <a:gd name="connsiteX45" fmla="*/ 2384986 w 2716212"/>
              <a:gd name="connsiteY45" fmla="*/ 1995275 h 2716212"/>
              <a:gd name="connsiteX46" fmla="*/ 2508624 w 2716212"/>
              <a:gd name="connsiteY46" fmla="*/ 2085102 h 2716212"/>
              <a:gd name="connsiteX47" fmla="*/ 2405049 w 2716212"/>
              <a:gd name="connsiteY47" fmla="*/ 2227661 h 2716212"/>
              <a:gd name="connsiteX48" fmla="*/ 2281901 w 2716212"/>
              <a:gd name="connsiteY48" fmla="*/ 2138189 h 2716212"/>
              <a:gd name="connsiteX49" fmla="*/ 2213476 w 2716212"/>
              <a:gd name="connsiteY49" fmla="*/ 2213476 h 2716212"/>
              <a:gd name="connsiteX50" fmla="*/ 2138188 w 2716212"/>
              <a:gd name="connsiteY50" fmla="*/ 2281901 h 2716212"/>
              <a:gd name="connsiteX51" fmla="*/ 2227661 w 2716212"/>
              <a:gd name="connsiteY51" fmla="*/ 2405049 h 2716212"/>
              <a:gd name="connsiteX52" fmla="*/ 2085102 w 2716212"/>
              <a:gd name="connsiteY52" fmla="*/ 2508624 h 2716212"/>
              <a:gd name="connsiteX53" fmla="*/ 1995275 w 2716212"/>
              <a:gd name="connsiteY53" fmla="*/ 2384986 h 2716212"/>
              <a:gd name="connsiteX54" fmla="*/ 1934709 w 2716212"/>
              <a:gd name="connsiteY54" fmla="*/ 2421780 h 2716212"/>
              <a:gd name="connsiteX55" fmla="*/ 1828966 w 2716212"/>
              <a:gd name="connsiteY55" fmla="*/ 2472719 h 2716212"/>
              <a:gd name="connsiteX56" fmla="*/ 1814613 w 2716212"/>
              <a:gd name="connsiteY56" fmla="*/ 2477972 h 2716212"/>
              <a:gd name="connsiteX57" fmla="*/ 1861578 w 2716212"/>
              <a:gd name="connsiteY57" fmla="*/ 2622516 h 2716212"/>
              <a:gd name="connsiteX58" fmla="*/ 1693991 w 2716212"/>
              <a:gd name="connsiteY58" fmla="*/ 2676968 h 2716212"/>
              <a:gd name="connsiteX59" fmla="*/ 1646779 w 2716212"/>
              <a:gd name="connsiteY59" fmla="*/ 2531665 h 2716212"/>
              <a:gd name="connsiteX60" fmla="*/ 1601898 w 2716212"/>
              <a:gd name="connsiteY60" fmla="*/ 2543205 h 2716212"/>
              <a:gd name="connsiteX61" fmla="*/ 1481788 w 2716212"/>
              <a:gd name="connsiteY61" fmla="*/ 2561536 h 2716212"/>
              <a:gd name="connsiteX62" fmla="*/ 1446212 w 2716212"/>
              <a:gd name="connsiteY62" fmla="*/ 2563332 h 2716212"/>
              <a:gd name="connsiteX63" fmla="*/ 1446212 w 2716212"/>
              <a:gd name="connsiteY63" fmla="*/ 2716212 h 2716212"/>
              <a:gd name="connsiteX64" fmla="*/ 1270000 w 2716212"/>
              <a:gd name="connsiteY64" fmla="*/ 2716212 h 2716212"/>
              <a:gd name="connsiteX65" fmla="*/ 1270000 w 2716212"/>
              <a:gd name="connsiteY65" fmla="*/ 2563332 h 2716212"/>
              <a:gd name="connsiteX66" fmla="*/ 1234424 w 2716212"/>
              <a:gd name="connsiteY66" fmla="*/ 2561536 h 2716212"/>
              <a:gd name="connsiteX67" fmla="*/ 1114314 w 2716212"/>
              <a:gd name="connsiteY67" fmla="*/ 2543205 h 2716212"/>
              <a:gd name="connsiteX68" fmla="*/ 1069434 w 2716212"/>
              <a:gd name="connsiteY68" fmla="*/ 2531665 h 2716212"/>
              <a:gd name="connsiteX69" fmla="*/ 1022222 w 2716212"/>
              <a:gd name="connsiteY69" fmla="*/ 2676968 h 2716212"/>
              <a:gd name="connsiteX70" fmla="*/ 854634 w 2716212"/>
              <a:gd name="connsiteY70" fmla="*/ 2622516 h 2716212"/>
              <a:gd name="connsiteX71" fmla="*/ 901600 w 2716212"/>
              <a:gd name="connsiteY71" fmla="*/ 2477972 h 2716212"/>
              <a:gd name="connsiteX72" fmla="*/ 887246 w 2716212"/>
              <a:gd name="connsiteY72" fmla="*/ 2472719 h 2716212"/>
              <a:gd name="connsiteX73" fmla="*/ 781503 w 2716212"/>
              <a:gd name="connsiteY73" fmla="*/ 2421780 h 2716212"/>
              <a:gd name="connsiteX74" fmla="*/ 720939 w 2716212"/>
              <a:gd name="connsiteY74" fmla="*/ 2384986 h 2716212"/>
              <a:gd name="connsiteX75" fmla="*/ 631111 w 2716212"/>
              <a:gd name="connsiteY75" fmla="*/ 2508624 h 2716212"/>
              <a:gd name="connsiteX76" fmla="*/ 488552 w 2716212"/>
              <a:gd name="connsiteY76" fmla="*/ 2405049 h 2716212"/>
              <a:gd name="connsiteX77" fmla="*/ 578025 w 2716212"/>
              <a:gd name="connsiteY77" fmla="*/ 2281902 h 2716212"/>
              <a:gd name="connsiteX78" fmla="*/ 502737 w 2716212"/>
              <a:gd name="connsiteY78" fmla="*/ 2213476 h 2716212"/>
              <a:gd name="connsiteX79" fmla="*/ 434312 w 2716212"/>
              <a:gd name="connsiteY79" fmla="*/ 2138189 h 2716212"/>
              <a:gd name="connsiteX80" fmla="*/ 311163 w 2716212"/>
              <a:gd name="connsiteY80" fmla="*/ 2227661 h 2716212"/>
              <a:gd name="connsiteX81" fmla="*/ 207588 w 2716212"/>
              <a:gd name="connsiteY81" fmla="*/ 2085102 h 2716212"/>
              <a:gd name="connsiteX82" fmla="*/ 331227 w 2716212"/>
              <a:gd name="connsiteY82" fmla="*/ 1995275 h 2716212"/>
              <a:gd name="connsiteX83" fmla="*/ 294432 w 2716212"/>
              <a:gd name="connsiteY83" fmla="*/ 1934709 h 2716212"/>
              <a:gd name="connsiteX84" fmla="*/ 243493 w 2716212"/>
              <a:gd name="connsiteY84" fmla="*/ 1828966 h 2716212"/>
              <a:gd name="connsiteX85" fmla="*/ 238240 w 2716212"/>
              <a:gd name="connsiteY85" fmla="*/ 1814613 h 2716212"/>
              <a:gd name="connsiteX86" fmla="*/ 93697 w 2716212"/>
              <a:gd name="connsiteY86" fmla="*/ 1861578 h 2716212"/>
              <a:gd name="connsiteX87" fmla="*/ 39244 w 2716212"/>
              <a:gd name="connsiteY87" fmla="*/ 1693991 h 2716212"/>
              <a:gd name="connsiteX88" fmla="*/ 184548 w 2716212"/>
              <a:gd name="connsiteY88" fmla="*/ 1646779 h 2716212"/>
              <a:gd name="connsiteX89" fmla="*/ 173007 w 2716212"/>
              <a:gd name="connsiteY89" fmla="*/ 1601898 h 2716212"/>
              <a:gd name="connsiteX90" fmla="*/ 154677 w 2716212"/>
              <a:gd name="connsiteY90" fmla="*/ 1481788 h 2716212"/>
              <a:gd name="connsiteX91" fmla="*/ 152880 w 2716212"/>
              <a:gd name="connsiteY91" fmla="*/ 1446212 h 2716212"/>
              <a:gd name="connsiteX92" fmla="*/ 0 w 2716212"/>
              <a:gd name="connsiteY92" fmla="*/ 1446212 h 2716212"/>
              <a:gd name="connsiteX93" fmla="*/ 0 w 2716212"/>
              <a:gd name="connsiteY93" fmla="*/ 1270000 h 2716212"/>
              <a:gd name="connsiteX94" fmla="*/ 152880 w 2716212"/>
              <a:gd name="connsiteY94" fmla="*/ 1270000 h 2716212"/>
              <a:gd name="connsiteX95" fmla="*/ 154677 w 2716212"/>
              <a:gd name="connsiteY95" fmla="*/ 1234424 h 2716212"/>
              <a:gd name="connsiteX96" fmla="*/ 173007 w 2716212"/>
              <a:gd name="connsiteY96" fmla="*/ 1114314 h 2716212"/>
              <a:gd name="connsiteX97" fmla="*/ 184548 w 2716212"/>
              <a:gd name="connsiteY97" fmla="*/ 1069433 h 2716212"/>
              <a:gd name="connsiteX98" fmla="*/ 39244 w 2716212"/>
              <a:gd name="connsiteY98" fmla="*/ 1022221 h 2716212"/>
              <a:gd name="connsiteX99" fmla="*/ 93697 w 2716212"/>
              <a:gd name="connsiteY99" fmla="*/ 854634 h 2716212"/>
              <a:gd name="connsiteX100" fmla="*/ 238240 w 2716212"/>
              <a:gd name="connsiteY100" fmla="*/ 901599 h 2716212"/>
              <a:gd name="connsiteX101" fmla="*/ 243493 w 2716212"/>
              <a:gd name="connsiteY101" fmla="*/ 887246 h 2716212"/>
              <a:gd name="connsiteX102" fmla="*/ 294432 w 2716212"/>
              <a:gd name="connsiteY102" fmla="*/ 781503 h 2716212"/>
              <a:gd name="connsiteX103" fmla="*/ 331226 w 2716212"/>
              <a:gd name="connsiteY103" fmla="*/ 720939 h 2716212"/>
              <a:gd name="connsiteX104" fmla="*/ 207588 w 2716212"/>
              <a:gd name="connsiteY104" fmla="*/ 631111 h 2716212"/>
              <a:gd name="connsiteX105" fmla="*/ 311163 w 2716212"/>
              <a:gd name="connsiteY105" fmla="*/ 488552 h 2716212"/>
              <a:gd name="connsiteX106" fmla="*/ 434311 w 2716212"/>
              <a:gd name="connsiteY106" fmla="*/ 578024 h 2716212"/>
              <a:gd name="connsiteX107" fmla="*/ 502737 w 2716212"/>
              <a:gd name="connsiteY107" fmla="*/ 502737 h 2716212"/>
              <a:gd name="connsiteX108" fmla="*/ 578024 w 2716212"/>
              <a:gd name="connsiteY108" fmla="*/ 434311 h 2716212"/>
              <a:gd name="connsiteX109" fmla="*/ 488552 w 2716212"/>
              <a:gd name="connsiteY109" fmla="*/ 311163 h 2716212"/>
              <a:gd name="connsiteX110" fmla="*/ 631111 w 2716212"/>
              <a:gd name="connsiteY110" fmla="*/ 207588 h 2716212"/>
              <a:gd name="connsiteX111" fmla="*/ 720939 w 2716212"/>
              <a:gd name="connsiteY111" fmla="*/ 331226 h 2716212"/>
              <a:gd name="connsiteX112" fmla="*/ 781503 w 2716212"/>
              <a:gd name="connsiteY112" fmla="*/ 294432 h 2716212"/>
              <a:gd name="connsiteX113" fmla="*/ 887246 w 2716212"/>
              <a:gd name="connsiteY113" fmla="*/ 243493 h 2716212"/>
              <a:gd name="connsiteX114" fmla="*/ 901601 w 2716212"/>
              <a:gd name="connsiteY114" fmla="*/ 238240 h 2716212"/>
              <a:gd name="connsiteX115" fmla="*/ 854635 w 2716212"/>
              <a:gd name="connsiteY115" fmla="*/ 93696 h 2716212"/>
              <a:gd name="connsiteX116" fmla="*/ 1022223 w 2716212"/>
              <a:gd name="connsiteY116" fmla="*/ 39244 h 2716212"/>
              <a:gd name="connsiteX117" fmla="*/ 1069435 w 2716212"/>
              <a:gd name="connsiteY117" fmla="*/ 184547 h 2716212"/>
              <a:gd name="connsiteX118" fmla="*/ 1114314 w 2716212"/>
              <a:gd name="connsiteY118" fmla="*/ 173007 h 2716212"/>
              <a:gd name="connsiteX119" fmla="*/ 1234424 w 2716212"/>
              <a:gd name="connsiteY119" fmla="*/ 154677 h 2716212"/>
              <a:gd name="connsiteX120" fmla="*/ 1270000 w 2716212"/>
              <a:gd name="connsiteY120" fmla="*/ 152880 h 27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16212" h="2716212">
                <a:moveTo>
                  <a:pt x="1358106" y="355963"/>
                </a:moveTo>
                <a:cubicBezTo>
                  <a:pt x="804638" y="355963"/>
                  <a:pt x="355963" y="804638"/>
                  <a:pt x="355963" y="1358106"/>
                </a:cubicBezTo>
                <a:cubicBezTo>
                  <a:pt x="355963" y="1911574"/>
                  <a:pt x="804638" y="2360249"/>
                  <a:pt x="1358106" y="2360249"/>
                </a:cubicBezTo>
                <a:cubicBezTo>
                  <a:pt x="1911574" y="2360249"/>
                  <a:pt x="2360249" y="1911574"/>
                  <a:pt x="2360249" y="1358106"/>
                </a:cubicBezTo>
                <a:cubicBezTo>
                  <a:pt x="2360249" y="804638"/>
                  <a:pt x="1911574" y="355963"/>
                  <a:pt x="1358106" y="355963"/>
                </a:cubicBezTo>
                <a:close/>
                <a:moveTo>
                  <a:pt x="1270000" y="0"/>
                </a:moveTo>
                <a:lnTo>
                  <a:pt x="1446212" y="0"/>
                </a:lnTo>
                <a:lnTo>
                  <a:pt x="1446212" y="152880"/>
                </a:lnTo>
                <a:lnTo>
                  <a:pt x="1481788" y="154677"/>
                </a:lnTo>
                <a:cubicBezTo>
                  <a:pt x="1522454" y="158806"/>
                  <a:pt x="1562524" y="164950"/>
                  <a:pt x="1601898" y="173007"/>
                </a:cubicBezTo>
                <a:lnTo>
                  <a:pt x="1646779" y="184547"/>
                </a:lnTo>
                <a:lnTo>
                  <a:pt x="1693991" y="39244"/>
                </a:lnTo>
                <a:lnTo>
                  <a:pt x="1861578" y="93696"/>
                </a:lnTo>
                <a:lnTo>
                  <a:pt x="1814613" y="238240"/>
                </a:lnTo>
                <a:lnTo>
                  <a:pt x="1828966" y="243493"/>
                </a:lnTo>
                <a:cubicBezTo>
                  <a:pt x="1865147" y="258797"/>
                  <a:pt x="1900429" y="275810"/>
                  <a:pt x="1934709" y="294432"/>
                </a:cubicBezTo>
                <a:lnTo>
                  <a:pt x="1995274" y="331226"/>
                </a:lnTo>
                <a:lnTo>
                  <a:pt x="2085101" y="207588"/>
                </a:lnTo>
                <a:lnTo>
                  <a:pt x="2227660" y="311163"/>
                </a:lnTo>
                <a:lnTo>
                  <a:pt x="2138188" y="434311"/>
                </a:lnTo>
                <a:lnTo>
                  <a:pt x="2213476" y="502737"/>
                </a:lnTo>
                <a:lnTo>
                  <a:pt x="2281902" y="578025"/>
                </a:lnTo>
                <a:lnTo>
                  <a:pt x="2405050" y="488552"/>
                </a:lnTo>
                <a:lnTo>
                  <a:pt x="2508625" y="631111"/>
                </a:lnTo>
                <a:lnTo>
                  <a:pt x="2384987" y="720940"/>
                </a:lnTo>
                <a:lnTo>
                  <a:pt x="2421780" y="781503"/>
                </a:lnTo>
                <a:cubicBezTo>
                  <a:pt x="2440402" y="815784"/>
                  <a:pt x="2457416" y="851065"/>
                  <a:pt x="2472719" y="887246"/>
                </a:cubicBezTo>
                <a:lnTo>
                  <a:pt x="2477972" y="901599"/>
                </a:lnTo>
                <a:lnTo>
                  <a:pt x="2622516" y="854634"/>
                </a:lnTo>
                <a:lnTo>
                  <a:pt x="2676968" y="1022221"/>
                </a:lnTo>
                <a:lnTo>
                  <a:pt x="2531665" y="1069434"/>
                </a:lnTo>
                <a:lnTo>
                  <a:pt x="2543205" y="1114314"/>
                </a:lnTo>
                <a:cubicBezTo>
                  <a:pt x="2551262" y="1153688"/>
                  <a:pt x="2557406" y="1193758"/>
                  <a:pt x="2561536" y="1234424"/>
                </a:cubicBezTo>
                <a:lnTo>
                  <a:pt x="2563332" y="1270000"/>
                </a:lnTo>
                <a:lnTo>
                  <a:pt x="2716212" y="1270000"/>
                </a:lnTo>
                <a:lnTo>
                  <a:pt x="2716212" y="1446212"/>
                </a:lnTo>
                <a:lnTo>
                  <a:pt x="2563332" y="1446212"/>
                </a:lnTo>
                <a:lnTo>
                  <a:pt x="2561536" y="1481788"/>
                </a:lnTo>
                <a:cubicBezTo>
                  <a:pt x="2557406" y="1522454"/>
                  <a:pt x="2551262" y="1562524"/>
                  <a:pt x="2543205" y="1601898"/>
                </a:cubicBezTo>
                <a:lnTo>
                  <a:pt x="2531665" y="1646779"/>
                </a:lnTo>
                <a:lnTo>
                  <a:pt x="2676968" y="1693990"/>
                </a:lnTo>
                <a:lnTo>
                  <a:pt x="2622516" y="1861578"/>
                </a:lnTo>
                <a:lnTo>
                  <a:pt x="2477972" y="1814613"/>
                </a:lnTo>
                <a:lnTo>
                  <a:pt x="2472719" y="1828966"/>
                </a:lnTo>
                <a:cubicBezTo>
                  <a:pt x="2457416" y="1865147"/>
                  <a:pt x="2440402" y="1900429"/>
                  <a:pt x="2421780" y="1934709"/>
                </a:cubicBezTo>
                <a:lnTo>
                  <a:pt x="2384986" y="1995275"/>
                </a:lnTo>
                <a:lnTo>
                  <a:pt x="2508624" y="2085102"/>
                </a:lnTo>
                <a:lnTo>
                  <a:pt x="2405049" y="2227661"/>
                </a:lnTo>
                <a:lnTo>
                  <a:pt x="2281901" y="2138189"/>
                </a:lnTo>
                <a:lnTo>
                  <a:pt x="2213476" y="2213476"/>
                </a:lnTo>
                <a:lnTo>
                  <a:pt x="2138188" y="2281901"/>
                </a:lnTo>
                <a:lnTo>
                  <a:pt x="2227661" y="2405049"/>
                </a:lnTo>
                <a:lnTo>
                  <a:pt x="2085102" y="2508624"/>
                </a:lnTo>
                <a:lnTo>
                  <a:pt x="1995275" y="2384986"/>
                </a:lnTo>
                <a:lnTo>
                  <a:pt x="1934709" y="2421780"/>
                </a:lnTo>
                <a:cubicBezTo>
                  <a:pt x="1900429" y="2440402"/>
                  <a:pt x="1865147" y="2457416"/>
                  <a:pt x="1828966" y="2472719"/>
                </a:cubicBezTo>
                <a:lnTo>
                  <a:pt x="1814613" y="2477972"/>
                </a:lnTo>
                <a:lnTo>
                  <a:pt x="1861578" y="2622516"/>
                </a:lnTo>
                <a:lnTo>
                  <a:pt x="1693991" y="2676968"/>
                </a:lnTo>
                <a:lnTo>
                  <a:pt x="1646779" y="2531665"/>
                </a:lnTo>
                <a:lnTo>
                  <a:pt x="1601898" y="2543205"/>
                </a:lnTo>
                <a:cubicBezTo>
                  <a:pt x="1562524" y="2551262"/>
                  <a:pt x="1522454" y="2557406"/>
                  <a:pt x="1481788" y="2561536"/>
                </a:cubicBezTo>
                <a:lnTo>
                  <a:pt x="1446212" y="2563332"/>
                </a:lnTo>
                <a:lnTo>
                  <a:pt x="1446212" y="2716212"/>
                </a:lnTo>
                <a:lnTo>
                  <a:pt x="1270000" y="2716212"/>
                </a:lnTo>
                <a:lnTo>
                  <a:pt x="1270000" y="2563332"/>
                </a:lnTo>
                <a:lnTo>
                  <a:pt x="1234424" y="2561536"/>
                </a:lnTo>
                <a:cubicBezTo>
                  <a:pt x="1193758" y="2557406"/>
                  <a:pt x="1153688" y="2551262"/>
                  <a:pt x="1114314" y="2543205"/>
                </a:cubicBezTo>
                <a:lnTo>
                  <a:pt x="1069434" y="2531665"/>
                </a:lnTo>
                <a:lnTo>
                  <a:pt x="1022222" y="2676968"/>
                </a:lnTo>
                <a:lnTo>
                  <a:pt x="854634" y="2622516"/>
                </a:lnTo>
                <a:lnTo>
                  <a:pt x="901600" y="2477972"/>
                </a:lnTo>
                <a:lnTo>
                  <a:pt x="887246" y="2472719"/>
                </a:lnTo>
                <a:cubicBezTo>
                  <a:pt x="851065" y="2457416"/>
                  <a:pt x="815784" y="2440402"/>
                  <a:pt x="781503" y="2421780"/>
                </a:cubicBezTo>
                <a:lnTo>
                  <a:pt x="720939" y="2384986"/>
                </a:lnTo>
                <a:lnTo>
                  <a:pt x="631111" y="2508624"/>
                </a:lnTo>
                <a:lnTo>
                  <a:pt x="488552" y="2405049"/>
                </a:lnTo>
                <a:lnTo>
                  <a:pt x="578025" y="2281902"/>
                </a:lnTo>
                <a:lnTo>
                  <a:pt x="502737" y="2213476"/>
                </a:lnTo>
                <a:lnTo>
                  <a:pt x="434312" y="2138189"/>
                </a:lnTo>
                <a:lnTo>
                  <a:pt x="311163" y="2227661"/>
                </a:lnTo>
                <a:lnTo>
                  <a:pt x="207588" y="2085102"/>
                </a:lnTo>
                <a:lnTo>
                  <a:pt x="331227" y="1995275"/>
                </a:lnTo>
                <a:lnTo>
                  <a:pt x="294432" y="1934709"/>
                </a:lnTo>
                <a:cubicBezTo>
                  <a:pt x="275810" y="1900429"/>
                  <a:pt x="258797" y="1865147"/>
                  <a:pt x="243493" y="1828966"/>
                </a:cubicBezTo>
                <a:lnTo>
                  <a:pt x="238240" y="1814613"/>
                </a:lnTo>
                <a:lnTo>
                  <a:pt x="93697" y="1861578"/>
                </a:lnTo>
                <a:lnTo>
                  <a:pt x="39244" y="1693991"/>
                </a:lnTo>
                <a:lnTo>
                  <a:pt x="184548" y="1646779"/>
                </a:lnTo>
                <a:lnTo>
                  <a:pt x="173007" y="1601898"/>
                </a:lnTo>
                <a:cubicBezTo>
                  <a:pt x="164950" y="1562524"/>
                  <a:pt x="158806" y="1522454"/>
                  <a:pt x="154677" y="1481788"/>
                </a:cubicBezTo>
                <a:lnTo>
                  <a:pt x="152880" y="1446212"/>
                </a:lnTo>
                <a:lnTo>
                  <a:pt x="0" y="1446212"/>
                </a:lnTo>
                <a:lnTo>
                  <a:pt x="0" y="1270000"/>
                </a:lnTo>
                <a:lnTo>
                  <a:pt x="152880" y="1270000"/>
                </a:lnTo>
                <a:lnTo>
                  <a:pt x="154677" y="1234424"/>
                </a:lnTo>
                <a:cubicBezTo>
                  <a:pt x="158806" y="1193758"/>
                  <a:pt x="164950" y="1153688"/>
                  <a:pt x="173007" y="1114314"/>
                </a:cubicBezTo>
                <a:lnTo>
                  <a:pt x="184548" y="1069433"/>
                </a:lnTo>
                <a:lnTo>
                  <a:pt x="39244" y="1022221"/>
                </a:lnTo>
                <a:lnTo>
                  <a:pt x="93697" y="854634"/>
                </a:lnTo>
                <a:lnTo>
                  <a:pt x="238240" y="901599"/>
                </a:lnTo>
                <a:lnTo>
                  <a:pt x="243493" y="887246"/>
                </a:lnTo>
                <a:cubicBezTo>
                  <a:pt x="258797" y="851065"/>
                  <a:pt x="275810" y="815784"/>
                  <a:pt x="294432" y="781503"/>
                </a:cubicBezTo>
                <a:lnTo>
                  <a:pt x="331226" y="720939"/>
                </a:lnTo>
                <a:lnTo>
                  <a:pt x="207588" y="631111"/>
                </a:lnTo>
                <a:lnTo>
                  <a:pt x="311163" y="488552"/>
                </a:lnTo>
                <a:lnTo>
                  <a:pt x="434311" y="578024"/>
                </a:lnTo>
                <a:lnTo>
                  <a:pt x="502737" y="502737"/>
                </a:lnTo>
                <a:lnTo>
                  <a:pt x="578024" y="434311"/>
                </a:lnTo>
                <a:lnTo>
                  <a:pt x="488552" y="311163"/>
                </a:lnTo>
                <a:lnTo>
                  <a:pt x="631111" y="207588"/>
                </a:lnTo>
                <a:lnTo>
                  <a:pt x="720939" y="331226"/>
                </a:lnTo>
                <a:lnTo>
                  <a:pt x="781503" y="294432"/>
                </a:lnTo>
                <a:cubicBezTo>
                  <a:pt x="815784" y="275810"/>
                  <a:pt x="851065" y="258797"/>
                  <a:pt x="887246" y="243493"/>
                </a:cubicBezTo>
                <a:lnTo>
                  <a:pt x="901601" y="238240"/>
                </a:lnTo>
                <a:lnTo>
                  <a:pt x="854635" y="93696"/>
                </a:lnTo>
                <a:lnTo>
                  <a:pt x="1022223" y="39244"/>
                </a:lnTo>
                <a:lnTo>
                  <a:pt x="1069435" y="184547"/>
                </a:lnTo>
                <a:lnTo>
                  <a:pt x="1114314" y="173007"/>
                </a:lnTo>
                <a:cubicBezTo>
                  <a:pt x="1153688" y="164950"/>
                  <a:pt x="1193758" y="158806"/>
                  <a:pt x="1234424" y="154677"/>
                </a:cubicBezTo>
                <a:lnTo>
                  <a:pt x="1270000" y="152880"/>
                </a:lnTo>
                <a:close/>
              </a:path>
            </a:pathLst>
          </a:custGeom>
          <a:solidFill>
            <a:srgbClr val="0A5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98B4"/>
              </a:solidFill>
            </a:endParaRPr>
          </a:p>
        </p:txBody>
      </p:sp>
      <p:sp>
        <p:nvSpPr>
          <p:cNvPr id="444" name="文本框 443"/>
          <p:cNvSpPr txBox="1"/>
          <p:nvPr/>
        </p:nvSpPr>
        <p:spPr>
          <a:xfrm>
            <a:off x="4103332" y="3272600"/>
            <a:ext cx="615096" cy="461665"/>
          </a:xfrm>
          <a:prstGeom prst="rect">
            <a:avLst/>
          </a:prstGeom>
          <a:noFill/>
        </p:spPr>
        <p:txBody>
          <a:bodyPr wrap="square" rtlCol="0">
            <a:spAutoFit/>
          </a:bodyPr>
          <a:lstStyle/>
          <a:p>
            <a:r>
              <a:rPr lang="en-US" altLang="zh-CN" sz="2400" b="1">
                <a:solidFill>
                  <a:schemeClr val="tx1">
                    <a:lumMod val="65000"/>
                    <a:lumOff val="35000"/>
                  </a:schemeClr>
                </a:solidFill>
                <a:latin typeface="微软雅黑" panose="020B0503020204020204" charset="-122"/>
                <a:ea typeface="微软雅黑" panose="020B0503020204020204" charset="-122"/>
              </a:rPr>
              <a:t>01</a:t>
            </a:r>
            <a:endParaRPr lang="zh-CN" altLang="en-US" sz="2400" b="1" dirty="0">
              <a:solidFill>
                <a:schemeClr val="tx1">
                  <a:lumMod val="65000"/>
                  <a:lumOff val="35000"/>
                </a:schemeClr>
              </a:solidFill>
              <a:latin typeface="微软雅黑" panose="020B0503020204020204" charset="-122"/>
              <a:ea typeface="微软雅黑" panose="020B0503020204020204" charset="-122"/>
            </a:endParaRPr>
          </a:p>
        </p:txBody>
      </p:sp>
      <p:sp>
        <p:nvSpPr>
          <p:cNvPr id="445" name="文本框 444"/>
          <p:cNvSpPr txBox="1"/>
          <p:nvPr/>
        </p:nvSpPr>
        <p:spPr>
          <a:xfrm>
            <a:off x="5620423" y="3065493"/>
            <a:ext cx="744983" cy="584775"/>
          </a:xfrm>
          <a:prstGeom prst="rect">
            <a:avLst/>
          </a:prstGeom>
          <a:noFill/>
        </p:spPr>
        <p:txBody>
          <a:bodyPr wrap="square" rtlCol="0">
            <a:spAutoFit/>
          </a:bodyPr>
          <a:lstStyle/>
          <a:p>
            <a:pPr algn="ctr"/>
            <a:r>
              <a:rPr lang="en-US" altLang="zh-CN" sz="3200" b="1">
                <a:solidFill>
                  <a:schemeClr val="tx1">
                    <a:lumMod val="65000"/>
                    <a:lumOff val="35000"/>
                  </a:schemeClr>
                </a:solidFill>
                <a:latin typeface="微软雅黑" panose="020B0503020204020204" charset="-122"/>
                <a:ea typeface="微软雅黑" panose="020B0503020204020204" charset="-122"/>
              </a:rPr>
              <a:t>03</a:t>
            </a:r>
            <a:endParaRPr lang="zh-CN" altLang="en-US"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446" name="文本框 445"/>
          <p:cNvSpPr txBox="1"/>
          <p:nvPr/>
        </p:nvSpPr>
        <p:spPr>
          <a:xfrm>
            <a:off x="4757031" y="3714989"/>
            <a:ext cx="670644" cy="461665"/>
          </a:xfrm>
          <a:prstGeom prst="rect">
            <a:avLst/>
          </a:prstGeom>
          <a:noFill/>
        </p:spPr>
        <p:txBody>
          <a:bodyPr wrap="square" rtlCol="0">
            <a:spAutoFit/>
          </a:bodyPr>
          <a:lstStyle/>
          <a:p>
            <a:pPr algn="ctr"/>
            <a:r>
              <a:rPr lang="en-US" altLang="zh-CN" sz="2400" b="1">
                <a:solidFill>
                  <a:schemeClr val="tx1">
                    <a:lumMod val="65000"/>
                    <a:lumOff val="35000"/>
                  </a:schemeClr>
                </a:solidFill>
                <a:latin typeface="微软雅黑" panose="020B0503020204020204" charset="-122"/>
                <a:ea typeface="微软雅黑" panose="020B0503020204020204" charset="-122"/>
              </a:rPr>
              <a:t>02</a:t>
            </a:r>
            <a:endParaRPr lang="zh-CN" altLang="en-US" sz="2400" b="1" dirty="0">
              <a:solidFill>
                <a:schemeClr val="tx1">
                  <a:lumMod val="65000"/>
                  <a:lumOff val="35000"/>
                </a:schemeClr>
              </a:solidFill>
              <a:latin typeface="微软雅黑" panose="020B0503020204020204" charset="-122"/>
              <a:ea typeface="微软雅黑" panose="020B0503020204020204" charset="-122"/>
            </a:endParaRPr>
          </a:p>
        </p:txBody>
      </p:sp>
      <p:sp>
        <p:nvSpPr>
          <p:cNvPr id="447" name="文本框 446"/>
          <p:cNvSpPr txBox="1"/>
          <p:nvPr/>
        </p:nvSpPr>
        <p:spPr>
          <a:xfrm>
            <a:off x="6627269" y="3682935"/>
            <a:ext cx="609348" cy="461665"/>
          </a:xfrm>
          <a:prstGeom prst="rect">
            <a:avLst/>
          </a:prstGeom>
          <a:noFill/>
        </p:spPr>
        <p:txBody>
          <a:bodyPr wrap="square" rtlCol="0">
            <a:spAutoFit/>
          </a:bodyPr>
          <a:lstStyle/>
          <a:p>
            <a:r>
              <a:rPr lang="en-US" altLang="zh-CN" sz="2400" b="1">
                <a:solidFill>
                  <a:schemeClr val="tx1">
                    <a:lumMod val="65000"/>
                    <a:lumOff val="35000"/>
                  </a:schemeClr>
                </a:solidFill>
                <a:latin typeface="微软雅黑" panose="020B0503020204020204" charset="-122"/>
                <a:ea typeface="微软雅黑" panose="020B0503020204020204" charset="-122"/>
              </a:rPr>
              <a:t>04</a:t>
            </a:r>
            <a:endParaRPr lang="zh-CN" altLang="en-US" sz="2400" b="1" dirty="0">
              <a:solidFill>
                <a:schemeClr val="tx1">
                  <a:lumMod val="65000"/>
                  <a:lumOff val="35000"/>
                </a:schemeClr>
              </a:solidFill>
              <a:latin typeface="微软雅黑" panose="020B0503020204020204" charset="-122"/>
              <a:ea typeface="微软雅黑" panose="020B0503020204020204" charset="-122"/>
            </a:endParaRPr>
          </a:p>
        </p:txBody>
      </p:sp>
      <p:sp>
        <p:nvSpPr>
          <p:cNvPr id="448" name="文本框 447"/>
          <p:cNvSpPr txBox="1"/>
          <p:nvPr/>
        </p:nvSpPr>
        <p:spPr>
          <a:xfrm>
            <a:off x="7392906" y="3726529"/>
            <a:ext cx="677059" cy="461665"/>
          </a:xfrm>
          <a:prstGeom prst="rect">
            <a:avLst/>
          </a:prstGeom>
          <a:noFill/>
        </p:spPr>
        <p:txBody>
          <a:bodyPr wrap="square" rtlCol="0">
            <a:spAutoFit/>
          </a:bodyPr>
          <a:lstStyle/>
          <a:p>
            <a:pPr algn="ctr"/>
            <a:r>
              <a:rPr lang="en-US" altLang="zh-CN" sz="2400" b="1">
                <a:solidFill>
                  <a:schemeClr val="tx1">
                    <a:lumMod val="65000"/>
                    <a:lumOff val="35000"/>
                  </a:schemeClr>
                </a:solidFill>
                <a:latin typeface="微软雅黑" panose="020B0503020204020204" charset="-122"/>
                <a:ea typeface="微软雅黑" panose="020B0503020204020204" charset="-122"/>
              </a:rPr>
              <a:t>05</a:t>
            </a:r>
            <a:endParaRPr lang="zh-CN" altLang="en-US" sz="2400" b="1" dirty="0">
              <a:solidFill>
                <a:schemeClr val="tx1">
                  <a:lumMod val="65000"/>
                  <a:lumOff val="35000"/>
                </a:schemeClr>
              </a:solidFill>
              <a:latin typeface="微软雅黑" panose="020B0503020204020204" charset="-122"/>
              <a:ea typeface="微软雅黑" panose="020B0503020204020204" charset="-122"/>
            </a:endParaRPr>
          </a:p>
        </p:txBody>
      </p:sp>
      <p:sp>
        <p:nvSpPr>
          <p:cNvPr id="449" name="文本框 448"/>
          <p:cNvSpPr txBox="1"/>
          <p:nvPr/>
        </p:nvSpPr>
        <p:spPr>
          <a:xfrm>
            <a:off x="8120607" y="3440634"/>
            <a:ext cx="541639" cy="400110"/>
          </a:xfrm>
          <a:prstGeom prst="rect">
            <a:avLst/>
          </a:prstGeom>
          <a:noFill/>
        </p:spPr>
        <p:txBody>
          <a:bodyPr wrap="square" rtlCol="0">
            <a:spAutoFit/>
          </a:bodyPr>
          <a:lstStyle/>
          <a:p>
            <a:pPr algn="ctr"/>
            <a:r>
              <a:rPr lang="en-US" altLang="zh-CN" sz="2000" b="1">
                <a:solidFill>
                  <a:schemeClr val="tx1">
                    <a:lumMod val="65000"/>
                    <a:lumOff val="35000"/>
                  </a:schemeClr>
                </a:solidFill>
                <a:latin typeface="微软雅黑" panose="020B0503020204020204" charset="-122"/>
                <a:ea typeface="微软雅黑" panose="020B0503020204020204" charset="-122"/>
              </a:rPr>
              <a:t>06</a:t>
            </a:r>
            <a:endParaRPr lang="zh-CN" altLang="en-US" sz="20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450" name="组合 449"/>
          <p:cNvGrpSpPr/>
          <p:nvPr/>
        </p:nvGrpSpPr>
        <p:grpSpPr>
          <a:xfrm>
            <a:off x="3646251" y="2128592"/>
            <a:ext cx="5308251" cy="2909980"/>
            <a:chOff x="4435523" y="2022714"/>
            <a:chExt cx="5308251" cy="2909980"/>
          </a:xfrm>
        </p:grpSpPr>
        <p:grpSp>
          <p:nvGrpSpPr>
            <p:cNvPr id="451" name="组合 450"/>
            <p:cNvGrpSpPr/>
            <p:nvPr/>
          </p:nvGrpSpPr>
          <p:grpSpPr>
            <a:xfrm>
              <a:off x="4507932" y="2480059"/>
              <a:ext cx="740018" cy="486304"/>
              <a:chOff x="2890534" y="2544787"/>
              <a:chExt cx="916157" cy="602054"/>
            </a:xfrm>
          </p:grpSpPr>
          <p:cxnSp>
            <p:nvCxnSpPr>
              <p:cNvPr id="467" name="直接连接符 466"/>
              <p:cNvCxnSpPr/>
              <p:nvPr/>
            </p:nvCxnSpPr>
            <p:spPr>
              <a:xfrm flipH="1" flipV="1">
                <a:off x="3163455" y="2544787"/>
                <a:ext cx="643236" cy="602054"/>
              </a:xfrm>
              <a:prstGeom prst="line">
                <a:avLst/>
              </a:prstGeom>
              <a:ln>
                <a:solidFill>
                  <a:srgbClr val="0A51A3"/>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flipH="1">
                <a:off x="2890534" y="2544787"/>
                <a:ext cx="272921" cy="0"/>
              </a:xfrm>
              <a:prstGeom prst="line">
                <a:avLst/>
              </a:prstGeom>
              <a:ln>
                <a:solidFill>
                  <a:srgbClr val="0A51A3"/>
                </a:solidFill>
                <a:tailEnd type="oval"/>
              </a:ln>
            </p:spPr>
            <p:style>
              <a:lnRef idx="1">
                <a:schemeClr val="accent1"/>
              </a:lnRef>
              <a:fillRef idx="0">
                <a:schemeClr val="accent1"/>
              </a:fillRef>
              <a:effectRef idx="0">
                <a:schemeClr val="accent1"/>
              </a:effectRef>
              <a:fontRef idx="minor">
                <a:schemeClr val="tx1"/>
              </a:fontRef>
            </p:style>
          </p:cxnSp>
        </p:grpSp>
        <p:grpSp>
          <p:nvGrpSpPr>
            <p:cNvPr id="452" name="组合 451"/>
            <p:cNvGrpSpPr/>
            <p:nvPr/>
          </p:nvGrpSpPr>
          <p:grpSpPr>
            <a:xfrm>
              <a:off x="4435523" y="4069465"/>
              <a:ext cx="1113836" cy="649093"/>
              <a:chOff x="2800891" y="4512501"/>
              <a:chExt cx="1378951" cy="803589"/>
            </a:xfrm>
          </p:grpSpPr>
          <p:cxnSp>
            <p:nvCxnSpPr>
              <p:cNvPr id="465" name="直接连接符 464"/>
              <p:cNvCxnSpPr/>
              <p:nvPr/>
            </p:nvCxnSpPr>
            <p:spPr>
              <a:xfrm flipH="1">
                <a:off x="3340722" y="4512501"/>
                <a:ext cx="839120" cy="803589"/>
              </a:xfrm>
              <a:prstGeom prst="line">
                <a:avLst/>
              </a:prstGeom>
              <a:ln>
                <a:solidFill>
                  <a:srgbClr val="0A51A3"/>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flipH="1">
                <a:off x="2800891" y="5316090"/>
                <a:ext cx="568641" cy="0"/>
              </a:xfrm>
              <a:prstGeom prst="line">
                <a:avLst/>
              </a:prstGeom>
              <a:ln>
                <a:solidFill>
                  <a:srgbClr val="0A51A3"/>
                </a:solidFill>
                <a:tailEnd type="oval"/>
              </a:ln>
            </p:spPr>
            <p:style>
              <a:lnRef idx="1">
                <a:schemeClr val="accent1"/>
              </a:lnRef>
              <a:fillRef idx="0">
                <a:schemeClr val="accent1"/>
              </a:fillRef>
              <a:effectRef idx="0">
                <a:schemeClr val="accent1"/>
              </a:effectRef>
              <a:fontRef idx="minor">
                <a:schemeClr val="tx1"/>
              </a:fontRef>
            </p:style>
          </p:cxnSp>
        </p:grpSp>
        <p:grpSp>
          <p:nvGrpSpPr>
            <p:cNvPr id="453" name="组合 452"/>
            <p:cNvGrpSpPr/>
            <p:nvPr/>
          </p:nvGrpSpPr>
          <p:grpSpPr>
            <a:xfrm>
              <a:off x="6659914" y="2022714"/>
              <a:ext cx="555701" cy="550224"/>
              <a:chOff x="5554729" y="1978585"/>
              <a:chExt cx="687968" cy="681188"/>
            </a:xfrm>
          </p:grpSpPr>
          <p:cxnSp>
            <p:nvCxnSpPr>
              <p:cNvPr id="463" name="直接连接符 462"/>
              <p:cNvCxnSpPr/>
              <p:nvPr/>
            </p:nvCxnSpPr>
            <p:spPr>
              <a:xfrm flipV="1">
                <a:off x="5554729" y="1978585"/>
                <a:ext cx="372003" cy="681188"/>
              </a:xfrm>
              <a:prstGeom prst="line">
                <a:avLst/>
              </a:prstGeom>
              <a:ln>
                <a:solidFill>
                  <a:srgbClr val="0A51A3"/>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a:off x="5915025" y="1990726"/>
                <a:ext cx="327672" cy="0"/>
              </a:xfrm>
              <a:prstGeom prst="line">
                <a:avLst/>
              </a:prstGeom>
              <a:ln>
                <a:solidFill>
                  <a:srgbClr val="0A51A3"/>
                </a:solidFill>
                <a:tailEnd type="oval"/>
              </a:ln>
            </p:spPr>
            <p:style>
              <a:lnRef idx="1">
                <a:schemeClr val="accent1"/>
              </a:lnRef>
              <a:fillRef idx="0">
                <a:schemeClr val="accent1"/>
              </a:fillRef>
              <a:effectRef idx="0">
                <a:schemeClr val="accent1"/>
              </a:effectRef>
              <a:fontRef idx="minor">
                <a:schemeClr val="tx1"/>
              </a:fontRef>
            </p:style>
          </p:cxnSp>
        </p:grpSp>
        <p:grpSp>
          <p:nvGrpSpPr>
            <p:cNvPr id="454" name="组合 453"/>
            <p:cNvGrpSpPr/>
            <p:nvPr/>
          </p:nvGrpSpPr>
          <p:grpSpPr>
            <a:xfrm>
              <a:off x="6800698" y="4167265"/>
              <a:ext cx="972323" cy="673564"/>
              <a:chOff x="5729023" y="4633581"/>
              <a:chExt cx="1203755" cy="833885"/>
            </a:xfrm>
          </p:grpSpPr>
          <p:cxnSp>
            <p:nvCxnSpPr>
              <p:cNvPr id="461" name="直接连接符 460"/>
              <p:cNvCxnSpPr/>
              <p:nvPr/>
            </p:nvCxnSpPr>
            <p:spPr>
              <a:xfrm flipH="1">
                <a:off x="6218838" y="4633581"/>
                <a:ext cx="713940" cy="833563"/>
              </a:xfrm>
              <a:prstGeom prst="line">
                <a:avLst/>
              </a:prstGeom>
              <a:ln>
                <a:solidFill>
                  <a:srgbClr val="0A51A3"/>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flipH="1">
                <a:off x="5729023" y="5467466"/>
                <a:ext cx="513674" cy="0"/>
              </a:xfrm>
              <a:prstGeom prst="line">
                <a:avLst/>
              </a:prstGeom>
              <a:ln>
                <a:solidFill>
                  <a:srgbClr val="0A51A3"/>
                </a:solidFill>
                <a:tailEnd type="oval"/>
              </a:ln>
            </p:spPr>
            <p:style>
              <a:lnRef idx="1">
                <a:schemeClr val="accent1"/>
              </a:lnRef>
              <a:fillRef idx="0">
                <a:schemeClr val="accent1"/>
              </a:fillRef>
              <a:effectRef idx="0">
                <a:schemeClr val="accent1"/>
              </a:effectRef>
              <a:fontRef idx="minor">
                <a:schemeClr val="tx1"/>
              </a:fontRef>
            </p:style>
          </p:cxnSp>
        </p:grpSp>
        <p:grpSp>
          <p:nvGrpSpPr>
            <p:cNvPr id="455" name="组合 454"/>
            <p:cNvGrpSpPr/>
            <p:nvPr/>
          </p:nvGrpSpPr>
          <p:grpSpPr>
            <a:xfrm>
              <a:off x="8374975" y="4263397"/>
              <a:ext cx="774606" cy="669297"/>
              <a:chOff x="7678005" y="4752592"/>
              <a:chExt cx="958977" cy="828602"/>
            </a:xfrm>
          </p:grpSpPr>
          <p:cxnSp>
            <p:nvCxnSpPr>
              <p:cNvPr id="459" name="直接连接符 458"/>
              <p:cNvCxnSpPr/>
              <p:nvPr/>
            </p:nvCxnSpPr>
            <p:spPr>
              <a:xfrm>
                <a:off x="7678005" y="4752592"/>
                <a:ext cx="456341" cy="828602"/>
              </a:xfrm>
              <a:prstGeom prst="line">
                <a:avLst/>
              </a:prstGeom>
              <a:ln>
                <a:solidFill>
                  <a:srgbClr val="0A51A3"/>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a:off x="8124825" y="5570852"/>
                <a:ext cx="512157" cy="0"/>
              </a:xfrm>
              <a:prstGeom prst="line">
                <a:avLst/>
              </a:prstGeom>
              <a:ln>
                <a:solidFill>
                  <a:srgbClr val="0A51A3"/>
                </a:solidFill>
                <a:tailEnd type="oval"/>
              </a:ln>
            </p:spPr>
            <p:style>
              <a:lnRef idx="1">
                <a:schemeClr val="accent1"/>
              </a:lnRef>
              <a:fillRef idx="0">
                <a:schemeClr val="accent1"/>
              </a:fillRef>
              <a:effectRef idx="0">
                <a:schemeClr val="accent1"/>
              </a:effectRef>
              <a:fontRef idx="minor">
                <a:schemeClr val="tx1"/>
              </a:fontRef>
            </p:style>
          </p:cxnSp>
        </p:grpSp>
        <p:grpSp>
          <p:nvGrpSpPr>
            <p:cNvPr id="456" name="组合 455"/>
            <p:cNvGrpSpPr/>
            <p:nvPr/>
          </p:nvGrpSpPr>
          <p:grpSpPr>
            <a:xfrm>
              <a:off x="9162307" y="2748040"/>
              <a:ext cx="581467" cy="477144"/>
              <a:chOff x="8652733" y="2876550"/>
              <a:chExt cx="719867" cy="590713"/>
            </a:xfrm>
          </p:grpSpPr>
          <p:cxnSp>
            <p:nvCxnSpPr>
              <p:cNvPr id="457" name="直接连接符 456"/>
              <p:cNvCxnSpPr/>
              <p:nvPr/>
            </p:nvCxnSpPr>
            <p:spPr>
              <a:xfrm flipV="1">
                <a:off x="8652733" y="2891001"/>
                <a:ext cx="368068" cy="576262"/>
              </a:xfrm>
              <a:prstGeom prst="line">
                <a:avLst/>
              </a:prstGeom>
              <a:ln>
                <a:solidFill>
                  <a:srgbClr val="0A51A3"/>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9010791" y="2876550"/>
                <a:ext cx="361809" cy="0"/>
              </a:xfrm>
              <a:prstGeom prst="line">
                <a:avLst/>
              </a:prstGeom>
              <a:ln>
                <a:solidFill>
                  <a:srgbClr val="0A51A3"/>
                </a:solidFill>
                <a:tailEnd type="oval"/>
              </a:ln>
            </p:spPr>
            <p:style>
              <a:lnRef idx="1">
                <a:schemeClr val="accent1"/>
              </a:lnRef>
              <a:fillRef idx="0">
                <a:schemeClr val="accent1"/>
              </a:fillRef>
              <a:effectRef idx="0">
                <a:schemeClr val="accent1"/>
              </a:effectRef>
              <a:fontRef idx="minor">
                <a:schemeClr val="tx1"/>
              </a:fontRef>
            </p:style>
          </p:cxnSp>
        </p:grpSp>
      </p:grpSp>
      <p:sp>
        <p:nvSpPr>
          <p:cNvPr id="476" name="矩形 475"/>
          <p:cNvSpPr/>
          <p:nvPr/>
        </p:nvSpPr>
        <p:spPr>
          <a:xfrm>
            <a:off x="7606127" y="2394918"/>
            <a:ext cx="2492345" cy="307777"/>
          </a:xfrm>
          <a:prstGeom prst="rect">
            <a:avLst/>
          </a:prstGeom>
        </p:spPr>
        <p:txBody>
          <a:bodyPr wrap="square">
            <a:spAutoFit/>
          </a:bodyPr>
          <a:lstStyle/>
          <a:p>
            <a:endParaRPr lang="zh-CN" altLang="en-US" sz="1400" dirty="0">
              <a:latin typeface="微软雅黑" panose="020B0503020204020204" charset="-122"/>
              <a:ea typeface="微软雅黑" panose="020B0503020204020204" charset="-122"/>
            </a:endParaRPr>
          </a:p>
        </p:txBody>
      </p:sp>
      <p:pic>
        <p:nvPicPr>
          <p:cNvPr id="69" name="图片 6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781095" cy="621437"/>
          </a:xfrm>
          <a:prstGeom prst="rect">
            <a:avLst/>
          </a:prstGeom>
        </p:spPr>
      </p:pic>
      <p:sp>
        <p:nvSpPr>
          <p:cNvPr id="70" name="矩形 7">
            <a:extLst>
              <a:ext uri="{FF2B5EF4-FFF2-40B4-BE49-F238E27FC236}">
                <a16:creationId xmlns:a16="http://schemas.microsoft.com/office/drawing/2014/main" id="{16C03F90-3092-4966-A68C-E727A46062B5}"/>
              </a:ext>
            </a:extLst>
          </p:cNvPr>
          <p:cNvSpPr/>
          <p:nvPr/>
        </p:nvSpPr>
        <p:spPr>
          <a:xfrm>
            <a:off x="0" y="557375"/>
            <a:ext cx="12192000" cy="210360"/>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2" name="Rectangle 1">
            <a:extLst>
              <a:ext uri="{FF2B5EF4-FFF2-40B4-BE49-F238E27FC236}">
                <a16:creationId xmlns:a16="http://schemas.microsoft.com/office/drawing/2014/main" id="{FF5FABF8-02E9-4600-82C9-76AE9426B02E}"/>
              </a:ext>
            </a:extLst>
          </p:cNvPr>
          <p:cNvSpPr/>
          <p:nvPr/>
        </p:nvSpPr>
        <p:spPr>
          <a:xfrm>
            <a:off x="457195" y="1695130"/>
            <a:ext cx="3261465" cy="369332"/>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EED0770-E39B-414B-884B-EF154E24A98E}"/>
              </a:ext>
            </a:extLst>
          </p:cNvPr>
          <p:cNvSpPr/>
          <p:nvPr/>
        </p:nvSpPr>
        <p:spPr>
          <a:xfrm>
            <a:off x="365692" y="4161618"/>
            <a:ext cx="3330220" cy="369332"/>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2F02AEB-4511-42C5-9537-A004D4AA348D}"/>
              </a:ext>
            </a:extLst>
          </p:cNvPr>
          <p:cNvSpPr/>
          <p:nvPr/>
        </p:nvSpPr>
        <p:spPr>
          <a:xfrm>
            <a:off x="73866" y="2234923"/>
            <a:ext cx="4063933" cy="369332"/>
          </a:xfrm>
          <a:prstGeom prst="rect">
            <a:avLst/>
          </a:prstGeom>
        </p:spPr>
        <p:txBody>
          <a:bodyPr wrap="none">
            <a:spAutoFit/>
          </a:bodyPr>
          <a:lstStyle/>
          <a:p>
            <a:pPr algn="ctr"/>
            <a:r>
              <a:rPr lang="en-US" dirty="0">
                <a:solidFill>
                  <a:srgbClr val="0A51A3"/>
                </a:solidFill>
                <a:latin typeface="Times New Roman" charset="0"/>
                <a:ea typeface="DengXian" charset="-122"/>
                <a:cs typeface="Times New Roman" charset="0"/>
              </a:rPr>
              <a:t>Paired obtained reads of Deep sequencing</a:t>
            </a:r>
          </a:p>
        </p:txBody>
      </p:sp>
      <p:sp>
        <p:nvSpPr>
          <p:cNvPr id="7" name="Rectangle 6">
            <a:extLst>
              <a:ext uri="{FF2B5EF4-FFF2-40B4-BE49-F238E27FC236}">
                <a16:creationId xmlns:a16="http://schemas.microsoft.com/office/drawing/2014/main" id="{235EF16A-D84E-460E-B7C0-75AE9C498BC4}"/>
              </a:ext>
            </a:extLst>
          </p:cNvPr>
          <p:cNvSpPr/>
          <p:nvPr/>
        </p:nvSpPr>
        <p:spPr>
          <a:xfrm>
            <a:off x="1216546" y="3545653"/>
            <a:ext cx="2632651" cy="1477328"/>
          </a:xfrm>
          <a:prstGeom prst="rect">
            <a:avLst/>
          </a:prstGeom>
        </p:spPr>
        <p:txBody>
          <a:bodyPr wrap="square">
            <a:spAutoFit/>
          </a:bodyPr>
          <a:lstStyle/>
          <a:p>
            <a:r>
              <a:rPr lang="en-US" dirty="0">
                <a:solidFill>
                  <a:srgbClr val="0A51A3"/>
                </a:solidFill>
                <a:latin typeface="Times New Roman" panose="02020603050405020304" pitchFamily="18" charset="0"/>
                <a:cs typeface="Times New Roman" panose="02020603050405020304" pitchFamily="18" charset="0"/>
              </a:rPr>
              <a:t>Obtained paired-end reads were cleaned and purified before being assigned to samples based on unique barcodes</a:t>
            </a:r>
          </a:p>
        </p:txBody>
      </p:sp>
      <p:sp>
        <p:nvSpPr>
          <p:cNvPr id="8" name="Rectangle 7">
            <a:extLst>
              <a:ext uri="{FF2B5EF4-FFF2-40B4-BE49-F238E27FC236}">
                <a16:creationId xmlns:a16="http://schemas.microsoft.com/office/drawing/2014/main" id="{D1B5145D-8CE1-4DCA-B3A4-75C80D4C59AE}"/>
              </a:ext>
            </a:extLst>
          </p:cNvPr>
          <p:cNvSpPr/>
          <p:nvPr/>
        </p:nvSpPr>
        <p:spPr>
          <a:xfrm>
            <a:off x="4938734" y="870727"/>
            <a:ext cx="3897126" cy="1200329"/>
          </a:xfrm>
          <a:prstGeom prst="rect">
            <a:avLst/>
          </a:prstGeom>
        </p:spPr>
        <p:txBody>
          <a:bodyPr wrap="square">
            <a:spAutoFit/>
          </a:bodyPr>
          <a:lstStyle/>
          <a:p>
            <a:r>
              <a:rPr lang="en-US" dirty="0">
                <a:solidFill>
                  <a:srgbClr val="0A51A3"/>
                </a:solidFill>
                <a:latin typeface="Times New Roman" panose="02020603050405020304" pitchFamily="18" charset="0"/>
                <a:cs typeface="Times New Roman" panose="02020603050405020304" pitchFamily="18" charset="0"/>
              </a:rPr>
              <a:t>Sequence analysis was performed using UCLUST v1.1.579, assigning sequences with ≥97% similarity to the same operational taxonomic unit (OTU).</a:t>
            </a:r>
          </a:p>
        </p:txBody>
      </p:sp>
      <p:sp>
        <p:nvSpPr>
          <p:cNvPr id="10" name="Rectangle 9">
            <a:extLst>
              <a:ext uri="{FF2B5EF4-FFF2-40B4-BE49-F238E27FC236}">
                <a16:creationId xmlns:a16="http://schemas.microsoft.com/office/drawing/2014/main" id="{ACFF03D9-8446-451C-85AC-B2A0DB1E700F}"/>
              </a:ext>
            </a:extLst>
          </p:cNvPr>
          <p:cNvSpPr/>
          <p:nvPr/>
        </p:nvSpPr>
        <p:spPr>
          <a:xfrm>
            <a:off x="3718660" y="4876990"/>
            <a:ext cx="3452910" cy="1754326"/>
          </a:xfrm>
          <a:prstGeom prst="rect">
            <a:avLst/>
          </a:prstGeom>
        </p:spPr>
        <p:txBody>
          <a:bodyPr wrap="square">
            <a:spAutoFit/>
          </a:bodyPr>
          <a:lstStyle/>
          <a:p>
            <a:r>
              <a:rPr lang="en-US" dirty="0">
                <a:solidFill>
                  <a:srgbClr val="0A51A3"/>
                </a:solidFill>
                <a:latin typeface="Times New Roman" panose="02020603050405020304" pitchFamily="18" charset="0"/>
                <a:cs typeface="Times New Roman" panose="02020603050405020304" pitchFamily="18" charset="0"/>
              </a:rPr>
              <a:t>OTUs were taxonomically classified based on the ribosomal database project (RDP) classifier, which efficiently clusters sequences with 97% similarity and a 0.80 confidence threshold</a:t>
            </a:r>
          </a:p>
        </p:txBody>
      </p:sp>
      <p:sp>
        <p:nvSpPr>
          <p:cNvPr id="11" name="Rectangle 10">
            <a:extLst>
              <a:ext uri="{FF2B5EF4-FFF2-40B4-BE49-F238E27FC236}">
                <a16:creationId xmlns:a16="http://schemas.microsoft.com/office/drawing/2014/main" id="{7D7203A0-D4EB-47F6-978D-A1828A1CCD3D}"/>
              </a:ext>
            </a:extLst>
          </p:cNvPr>
          <p:cNvSpPr/>
          <p:nvPr/>
        </p:nvSpPr>
        <p:spPr>
          <a:xfrm>
            <a:off x="8360309" y="4598361"/>
            <a:ext cx="3624545" cy="1754326"/>
          </a:xfrm>
          <a:prstGeom prst="rect">
            <a:avLst/>
          </a:prstGeom>
        </p:spPr>
        <p:txBody>
          <a:bodyPr wrap="square">
            <a:spAutoFit/>
          </a:bodyPr>
          <a:lstStyle/>
          <a:p>
            <a:r>
              <a:rPr lang="en-US" dirty="0">
                <a:solidFill>
                  <a:srgbClr val="0A51A3"/>
                </a:solidFill>
                <a:latin typeface="Times New Roman" panose="02020603050405020304" pitchFamily="18" charset="0"/>
                <a:cs typeface="Times New Roman" panose="02020603050405020304" pitchFamily="18" charset="0"/>
              </a:rPr>
              <a:t>Based on the RDP taxonomic classifications, Fisher's exact test was used to analyze differences in rank abundance among the diets, considering P &lt; 0.05 statistically significant.</a:t>
            </a:r>
          </a:p>
        </p:txBody>
      </p:sp>
      <p:sp>
        <p:nvSpPr>
          <p:cNvPr id="12" name="Rectangle 11">
            <a:extLst>
              <a:ext uri="{FF2B5EF4-FFF2-40B4-BE49-F238E27FC236}">
                <a16:creationId xmlns:a16="http://schemas.microsoft.com/office/drawing/2014/main" id="{37294A7A-8D5A-4F86-9AE9-BEE8FFBB703E}"/>
              </a:ext>
            </a:extLst>
          </p:cNvPr>
          <p:cNvSpPr/>
          <p:nvPr/>
        </p:nvSpPr>
        <p:spPr>
          <a:xfrm>
            <a:off x="9048045" y="1467042"/>
            <a:ext cx="3165757" cy="2308324"/>
          </a:xfrm>
          <a:prstGeom prst="rect">
            <a:avLst/>
          </a:prstGeom>
        </p:spPr>
        <p:txBody>
          <a:bodyPr wrap="square">
            <a:spAutoFit/>
          </a:bodyPr>
          <a:lstStyle/>
          <a:p>
            <a:r>
              <a:rPr lang="en-US" dirty="0">
                <a:solidFill>
                  <a:srgbClr val="0A51A3"/>
                </a:solidFill>
                <a:latin typeface="Times New Roman" panose="02020603050405020304" pitchFamily="18" charset="0"/>
                <a:cs typeface="Times New Roman" panose="02020603050405020304" pitchFamily="18" charset="0"/>
              </a:rPr>
              <a:t>Analyzing alpha diversity indices of the intestinal samples. The Chao1 index and the ACE richness estimator were used to analyze community richness, Shannon and the Simpson diversity indices were used to analyze community diversity.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436"/>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437"/>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438"/>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441"/>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42"/>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4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4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4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4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9"/>
                                        </p:tgtEl>
                                        <p:attrNameLst>
                                          <p:attrName>style.visibility</p:attrName>
                                        </p:attrNameLst>
                                      </p:cBhvr>
                                      <p:to>
                                        <p:strVal val="visible"/>
                                      </p:to>
                                    </p:set>
                                  </p:childTnLst>
                                </p:cTn>
                              </p:par>
                            </p:childTnLst>
                          </p:cTn>
                        </p:par>
                        <p:par>
                          <p:cTn id="34" fill="hold">
                            <p:stCondLst>
                              <p:cond delay="500"/>
                            </p:stCondLst>
                            <p:childTnLst>
                              <p:par>
                                <p:cTn id="35" presetID="8" presetClass="emph" presetSubtype="0" fill="hold" grpId="0" nodeType="afterEffect">
                                  <p:stCondLst>
                                    <p:cond delay="0"/>
                                  </p:stCondLst>
                                  <p:childTnLst>
                                    <p:animRot by="5400000">
                                      <p:cBhvr>
                                        <p:cTn id="36" dur="2000" fill="hold"/>
                                        <p:tgtEl>
                                          <p:spTgt spid="436"/>
                                        </p:tgtEl>
                                        <p:attrNameLst>
                                          <p:attrName>r</p:attrName>
                                        </p:attrNameLst>
                                      </p:cBhvr>
                                    </p:animRot>
                                  </p:childTnLst>
                                </p:cTn>
                              </p:par>
                              <p:par>
                                <p:cTn id="37" presetID="8" presetClass="emph" presetSubtype="0" fill="hold" grpId="0" nodeType="withEffect">
                                  <p:stCondLst>
                                    <p:cond delay="0"/>
                                  </p:stCondLst>
                                  <p:childTnLst>
                                    <p:animRot by="-5400000">
                                      <p:cBhvr>
                                        <p:cTn id="38" dur="2000" fill="hold"/>
                                        <p:tgtEl>
                                          <p:spTgt spid="437"/>
                                        </p:tgtEl>
                                        <p:attrNameLst>
                                          <p:attrName>r</p:attrName>
                                        </p:attrNameLst>
                                      </p:cBhvr>
                                    </p:animRot>
                                  </p:childTnLst>
                                </p:cTn>
                              </p:par>
                              <p:par>
                                <p:cTn id="39" presetID="8" presetClass="emph" presetSubtype="0" fill="hold" grpId="0" nodeType="withEffect">
                                  <p:stCondLst>
                                    <p:cond delay="0"/>
                                  </p:stCondLst>
                                  <p:childTnLst>
                                    <p:animRot by="5400000">
                                      <p:cBhvr>
                                        <p:cTn id="40" dur="2000" fill="hold"/>
                                        <p:tgtEl>
                                          <p:spTgt spid="438"/>
                                        </p:tgtEl>
                                        <p:attrNameLst>
                                          <p:attrName>r</p:attrName>
                                        </p:attrNameLst>
                                      </p:cBhvr>
                                    </p:animRot>
                                  </p:childTnLst>
                                </p:cTn>
                              </p:par>
                              <p:par>
                                <p:cTn id="41" presetID="8" presetClass="emph" presetSubtype="0" fill="hold" grpId="0" nodeType="withEffect">
                                  <p:stCondLst>
                                    <p:cond delay="0"/>
                                  </p:stCondLst>
                                  <p:childTnLst>
                                    <p:animRot by="-5400000">
                                      <p:cBhvr>
                                        <p:cTn id="42" dur="2000" fill="hold"/>
                                        <p:tgtEl>
                                          <p:spTgt spid="441"/>
                                        </p:tgtEl>
                                        <p:attrNameLst>
                                          <p:attrName>r</p:attrName>
                                        </p:attrNameLst>
                                      </p:cBhvr>
                                    </p:animRot>
                                  </p:childTnLst>
                                </p:cTn>
                              </p:par>
                              <p:par>
                                <p:cTn id="43" presetID="8" presetClass="emph" presetSubtype="0" fill="hold" grpId="0" nodeType="withEffect">
                                  <p:stCondLst>
                                    <p:cond delay="0"/>
                                  </p:stCondLst>
                                  <p:childTnLst>
                                    <p:animRot by="-5400000">
                                      <p:cBhvr>
                                        <p:cTn id="44" dur="2000" fill="hold"/>
                                        <p:tgtEl>
                                          <p:spTgt spid="442"/>
                                        </p:tgtEl>
                                        <p:attrNameLst>
                                          <p:attrName>r</p:attrName>
                                        </p:attrNameLst>
                                      </p:cBhvr>
                                    </p:animRot>
                                  </p:childTnLst>
                                </p:cTn>
                              </p:par>
                              <p:par>
                                <p:cTn id="45" presetID="8" presetClass="emph" presetSubtype="0" fill="hold" grpId="0" nodeType="withEffect">
                                  <p:stCondLst>
                                    <p:cond delay="0"/>
                                  </p:stCondLst>
                                  <p:childTnLst>
                                    <p:animRot by="5400000">
                                      <p:cBhvr>
                                        <p:cTn id="46" dur="2000" fill="hold"/>
                                        <p:tgtEl>
                                          <p:spTgt spid="443"/>
                                        </p:tgtEl>
                                        <p:attrNameLst>
                                          <p:attrName>r</p:attrName>
                                        </p:attrNameLst>
                                      </p:cBhvr>
                                    </p:animRot>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450"/>
                                        </p:tgtEl>
                                        <p:attrNameLst>
                                          <p:attrName>style.visibility</p:attrName>
                                        </p:attrNameLst>
                                      </p:cBhvr>
                                      <p:to>
                                        <p:strVal val="visible"/>
                                      </p:to>
                                    </p:set>
                                    <p:animEffect transition="in" filter="wipe(down)">
                                      <p:cBhvr>
                                        <p:cTn id="50"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animBg="1"/>
      <p:bldP spid="436" grpId="1" animBg="1"/>
      <p:bldP spid="437" grpId="0" animBg="1"/>
      <p:bldP spid="437" grpId="1" animBg="1"/>
      <p:bldP spid="438" grpId="0" animBg="1"/>
      <p:bldP spid="438" grpId="1" animBg="1"/>
      <p:bldP spid="441" grpId="0" animBg="1"/>
      <p:bldP spid="441" grpId="1" animBg="1"/>
      <p:bldP spid="442" grpId="0" animBg="1"/>
      <p:bldP spid="442" grpId="1" animBg="1"/>
      <p:bldP spid="443" grpId="0" animBg="1"/>
      <p:bldP spid="443" grpId="1" animBg="1"/>
      <p:bldP spid="444" grpId="0"/>
      <p:bldP spid="445" grpId="0"/>
      <p:bldP spid="446" grpId="0"/>
      <p:bldP spid="447" grpId="0"/>
      <p:bldP spid="448" grpId="0"/>
      <p:bldP spid="4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8">
            <a:extLst>
              <a:ext uri="{FF2B5EF4-FFF2-40B4-BE49-F238E27FC236}">
                <a16:creationId xmlns:a16="http://schemas.microsoft.com/office/drawing/2014/main" id="{6A72F5D2-71AF-402A-B60D-54B59BC7F0B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647193" cy="514905"/>
          </a:xfrm>
          <a:prstGeom prst="rect">
            <a:avLst/>
          </a:prstGeom>
        </p:spPr>
      </p:pic>
      <p:sp>
        <p:nvSpPr>
          <p:cNvPr id="3" name="矩形 7">
            <a:extLst>
              <a:ext uri="{FF2B5EF4-FFF2-40B4-BE49-F238E27FC236}">
                <a16:creationId xmlns:a16="http://schemas.microsoft.com/office/drawing/2014/main" id="{FFE8AB36-AA64-4183-8EAE-DFF822DAABB4}"/>
              </a:ext>
            </a:extLst>
          </p:cNvPr>
          <p:cNvSpPr/>
          <p:nvPr/>
        </p:nvSpPr>
        <p:spPr>
          <a:xfrm>
            <a:off x="0" y="514905"/>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 name="矩形 155">
            <a:extLst>
              <a:ext uri="{FF2B5EF4-FFF2-40B4-BE49-F238E27FC236}">
                <a16:creationId xmlns:a16="http://schemas.microsoft.com/office/drawing/2014/main" id="{A6CF0C0E-C6F5-45B5-9EDC-31D3B09A8C2C}"/>
              </a:ext>
            </a:extLst>
          </p:cNvPr>
          <p:cNvSpPr/>
          <p:nvPr/>
        </p:nvSpPr>
        <p:spPr>
          <a:xfrm>
            <a:off x="3339708" y="760996"/>
            <a:ext cx="4575555" cy="5460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cs typeface="Times New Roman" panose="02020603050405020304" pitchFamily="18" charset="0"/>
              </a:rPr>
              <a:t>RESULTS</a:t>
            </a:r>
            <a:endParaRPr lang="zh-CN" altLang="en-US" sz="2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BBBD429-04B9-4C8E-A846-8107E9DF1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08" y="2354025"/>
            <a:ext cx="10958830" cy="2149949"/>
          </a:xfrm>
          <a:prstGeom prst="rect">
            <a:avLst/>
          </a:prstGeom>
        </p:spPr>
      </p:pic>
      <p:sp>
        <p:nvSpPr>
          <p:cNvPr id="7" name="Rectangle 6">
            <a:extLst>
              <a:ext uri="{FF2B5EF4-FFF2-40B4-BE49-F238E27FC236}">
                <a16:creationId xmlns:a16="http://schemas.microsoft.com/office/drawing/2014/main" id="{A6DF793D-4AC5-4F0E-A01D-7CF96ECA881E}"/>
              </a:ext>
            </a:extLst>
          </p:cNvPr>
          <p:cNvSpPr/>
          <p:nvPr/>
        </p:nvSpPr>
        <p:spPr>
          <a:xfrm>
            <a:off x="323596" y="2015471"/>
            <a:ext cx="9663783"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Table 2: Effects of Se-chitosan concentration on the growth parameters of the loach </a:t>
            </a:r>
            <a:r>
              <a:rPr lang="en-US" sz="1600" i="1" dirty="0" err="1">
                <a:latin typeface="Times New Roman" panose="02020603050405020304" pitchFamily="18" charset="0"/>
                <a:cs typeface="Times New Roman" panose="02020603050405020304" pitchFamily="18" charset="0"/>
              </a:rPr>
              <a:t>Paramisgurnus</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dabryanus</a:t>
            </a:r>
            <a:r>
              <a:rPr lang="en-US" sz="1600" dirty="0">
                <a:latin typeface="AdvOT596495f2"/>
              </a:rPr>
              <a:t>.</a:t>
            </a:r>
            <a:endParaRPr lang="en-US" sz="1600" dirty="0"/>
          </a:p>
        </p:txBody>
      </p:sp>
      <p:sp>
        <p:nvSpPr>
          <p:cNvPr id="8" name="Rectangle 7">
            <a:extLst>
              <a:ext uri="{FF2B5EF4-FFF2-40B4-BE49-F238E27FC236}">
                <a16:creationId xmlns:a16="http://schemas.microsoft.com/office/drawing/2014/main" id="{22CD6052-F901-40A5-9265-12A11126E0F7}"/>
              </a:ext>
            </a:extLst>
          </p:cNvPr>
          <p:cNvSpPr/>
          <p:nvPr/>
        </p:nvSpPr>
        <p:spPr>
          <a:xfrm>
            <a:off x="291708" y="4842528"/>
            <a:ext cx="11538012"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Each value represents the mean ± standard deviation of three replicates. Values in the same row with different superscripts are significantly different (P &lt; 0.05).</a:t>
            </a:r>
          </a:p>
          <a:p>
            <a:r>
              <a:rPr lang="en-US" dirty="0">
                <a:latin typeface="Times New Roman" panose="02020603050405020304" pitchFamily="18" charset="0"/>
                <a:cs typeface="Times New Roman" panose="02020603050405020304" pitchFamily="18" charset="0"/>
              </a:rPr>
              <a:t>1 WG (%)=final total weight−initial total weight/initial total weight×100.</a:t>
            </a:r>
          </a:p>
          <a:p>
            <a:r>
              <a:rPr lang="en-US" dirty="0">
                <a:latin typeface="Times New Roman" panose="02020603050405020304" pitchFamily="18" charset="0"/>
                <a:cs typeface="Times New Roman" panose="02020603050405020304" pitchFamily="18" charset="0"/>
              </a:rPr>
              <a:t>2 SGR (specific growth rate)=[Ln (final mean body weight)−Ln (initial mean body weight)]/time×100.</a:t>
            </a:r>
          </a:p>
          <a:p>
            <a:r>
              <a:rPr lang="en-US" dirty="0">
                <a:latin typeface="Times New Roman" panose="02020603050405020304" pitchFamily="18" charset="0"/>
                <a:cs typeface="Times New Roman" panose="02020603050405020304" pitchFamily="18" charset="0"/>
              </a:rPr>
              <a:t>3 FCR (feed conversion ratio)=dry feed consumption/net weight gain.</a:t>
            </a:r>
          </a:p>
          <a:p>
            <a:r>
              <a:rPr lang="en-US" dirty="0">
                <a:latin typeface="Times New Roman" panose="02020603050405020304" pitchFamily="18" charset="0"/>
                <a:cs typeface="Times New Roman" panose="02020603050405020304" pitchFamily="18" charset="0"/>
              </a:rPr>
              <a:t>4 Survival rate (%)=final number of loach/initial number of loach×100.</a:t>
            </a:r>
          </a:p>
        </p:txBody>
      </p:sp>
      <p:sp>
        <p:nvSpPr>
          <p:cNvPr id="9" name="Rectangle 8">
            <a:extLst>
              <a:ext uri="{FF2B5EF4-FFF2-40B4-BE49-F238E27FC236}">
                <a16:creationId xmlns:a16="http://schemas.microsoft.com/office/drawing/2014/main" id="{7EE12250-9C0A-4812-B3D6-1DEB0AF225EC}"/>
              </a:ext>
            </a:extLst>
          </p:cNvPr>
          <p:cNvSpPr/>
          <p:nvPr/>
        </p:nvSpPr>
        <p:spPr>
          <a:xfrm>
            <a:off x="208665" y="1384487"/>
            <a:ext cx="2424703" cy="369332"/>
          </a:xfrm>
          <a:prstGeom prst="rect">
            <a:avLst/>
          </a:prstGeom>
        </p:spPr>
        <p:txBody>
          <a:bodyPr wrap="none">
            <a:spAutoFit/>
          </a:bodyPr>
          <a:lstStyle/>
          <a:p>
            <a:pPr marL="285750" indent="-285750">
              <a:buFont typeface="Arial" panose="020B0604020202020204" pitchFamily="34" charset="0"/>
              <a:buChar char="•"/>
            </a:pPr>
            <a:r>
              <a:rPr lang="en-US" b="1" dirty="0">
                <a:solidFill>
                  <a:srgbClr val="0A51A3"/>
                </a:solidFill>
                <a:latin typeface="Times New Roman" charset="0"/>
                <a:ea typeface="Times New Roman" charset="0"/>
                <a:cs typeface="Times New Roman" charset="0"/>
              </a:rPr>
              <a:t>Growth parameters</a:t>
            </a:r>
          </a:p>
        </p:txBody>
      </p:sp>
    </p:spTree>
    <p:extLst>
      <p:ext uri="{BB962C8B-B14F-4D97-AF65-F5344CB8AC3E}">
        <p14:creationId xmlns:p14="http://schemas.microsoft.com/office/powerpoint/2010/main" val="218074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736BB0FE-BC5D-4204-B546-A2BA43BDFBCA}"/>
              </a:ext>
            </a:extLst>
          </p:cNvPr>
          <p:cNvSpPr/>
          <p:nvPr/>
        </p:nvSpPr>
        <p:spPr>
          <a:xfrm>
            <a:off x="0" y="430567"/>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pic>
        <p:nvPicPr>
          <p:cNvPr id="3" name="图片 68">
            <a:extLst>
              <a:ext uri="{FF2B5EF4-FFF2-40B4-BE49-F238E27FC236}">
                <a16:creationId xmlns:a16="http://schemas.microsoft.com/office/drawing/2014/main" id="{EA04BF23-3DC6-4ABC-9DC2-3035FFB507C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1187" cy="430567"/>
          </a:xfrm>
          <a:prstGeom prst="rect">
            <a:avLst/>
          </a:prstGeom>
        </p:spPr>
      </p:pic>
      <p:pic>
        <p:nvPicPr>
          <p:cNvPr id="5" name="Picture 4">
            <a:extLst>
              <a:ext uri="{FF2B5EF4-FFF2-40B4-BE49-F238E27FC236}">
                <a16:creationId xmlns:a16="http://schemas.microsoft.com/office/drawing/2014/main" id="{B11D4D61-5E87-45F9-A10A-EADA673F0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189" y="1241067"/>
            <a:ext cx="7606859" cy="4629997"/>
          </a:xfrm>
          <a:prstGeom prst="rect">
            <a:avLst/>
          </a:prstGeom>
        </p:spPr>
      </p:pic>
      <p:sp>
        <p:nvSpPr>
          <p:cNvPr id="6" name="Rectangle 5">
            <a:extLst>
              <a:ext uri="{FF2B5EF4-FFF2-40B4-BE49-F238E27FC236}">
                <a16:creationId xmlns:a16="http://schemas.microsoft.com/office/drawing/2014/main" id="{695E8D23-E42E-4A69-805A-D0B7A3D052A6}"/>
              </a:ext>
            </a:extLst>
          </p:cNvPr>
          <p:cNvSpPr/>
          <p:nvPr/>
        </p:nvSpPr>
        <p:spPr>
          <a:xfrm>
            <a:off x="1618695" y="6013236"/>
            <a:ext cx="9922276" cy="584775"/>
          </a:xfrm>
          <a:prstGeom prst="rect">
            <a:avLst/>
          </a:prstGeom>
        </p:spPr>
        <p:txBody>
          <a:bodyPr wrap="square">
            <a:spAutoFit/>
          </a:bodyPr>
          <a:lstStyle/>
          <a:p>
            <a:r>
              <a:rPr lang="en-US" sz="1600" dirty="0">
                <a:solidFill>
                  <a:srgbClr val="0A51A3"/>
                </a:solidFill>
                <a:latin typeface="Times New Roman" panose="02020603050405020304" pitchFamily="18" charset="0"/>
                <a:cs typeface="Times New Roman" panose="02020603050405020304" pitchFamily="18" charset="0"/>
              </a:rPr>
              <a:t>Fig. 1</a:t>
            </a:r>
            <a:r>
              <a:rPr lang="en-US" sz="1600" dirty="0">
                <a:latin typeface="Times New Roman" panose="02020603050405020304" pitchFamily="18" charset="0"/>
                <a:cs typeface="Times New Roman" panose="02020603050405020304" pitchFamily="18" charset="0"/>
              </a:rPr>
              <a:t>. IgM, LZM, ACP and ALP of loach. Bars indicate means ± standard deviations of three replicates, with 10 fish per replicate. Bars labeled with different lowercase letters are significantly different (P &lt; .05).</a:t>
            </a:r>
          </a:p>
        </p:txBody>
      </p:sp>
      <p:sp>
        <p:nvSpPr>
          <p:cNvPr id="7" name="Rectangle 6">
            <a:extLst>
              <a:ext uri="{FF2B5EF4-FFF2-40B4-BE49-F238E27FC236}">
                <a16:creationId xmlns:a16="http://schemas.microsoft.com/office/drawing/2014/main" id="{8EE3E9CB-F86D-48A8-8207-680F6B9344EA}"/>
              </a:ext>
            </a:extLst>
          </p:cNvPr>
          <p:cNvSpPr/>
          <p:nvPr/>
        </p:nvSpPr>
        <p:spPr>
          <a:xfrm>
            <a:off x="0" y="735489"/>
            <a:ext cx="3820277" cy="369332"/>
          </a:xfrm>
          <a:prstGeom prst="rect">
            <a:avLst/>
          </a:prstGeom>
        </p:spPr>
        <p:txBody>
          <a:bodyPr wrap="none">
            <a:spAutoFit/>
          </a:bodyPr>
          <a:lstStyle/>
          <a:p>
            <a:pPr marL="285750" indent="-285750">
              <a:buFont typeface="Arial" panose="020B0604020202020204" pitchFamily="34" charset="0"/>
              <a:buChar char="•"/>
            </a:pPr>
            <a:r>
              <a:rPr lang="en-US" b="1" dirty="0">
                <a:solidFill>
                  <a:srgbClr val="0A51A3"/>
                </a:solidFill>
                <a:latin typeface="Times New Roman" charset="0"/>
                <a:ea typeface="Times New Roman" charset="0"/>
                <a:cs typeface="Times New Roman" charset="0"/>
              </a:rPr>
              <a:t>Intestinal immunological enzymes</a:t>
            </a:r>
          </a:p>
        </p:txBody>
      </p:sp>
      <p:pic>
        <p:nvPicPr>
          <p:cNvPr id="8" name="图片 68">
            <a:extLst>
              <a:ext uri="{FF2B5EF4-FFF2-40B4-BE49-F238E27FC236}">
                <a16:creationId xmlns:a16="http://schemas.microsoft.com/office/drawing/2014/main" id="{D6E9673A-65F7-494E-B39D-C187C38731F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52400"/>
            <a:ext cx="541187" cy="430567"/>
          </a:xfrm>
          <a:prstGeom prst="rect">
            <a:avLst/>
          </a:prstGeom>
        </p:spPr>
      </p:pic>
    </p:spTree>
    <p:extLst>
      <p:ext uri="{BB962C8B-B14F-4D97-AF65-F5344CB8AC3E}">
        <p14:creationId xmlns:p14="http://schemas.microsoft.com/office/powerpoint/2010/main" val="201754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800CF9E0-5095-4B7F-BFC5-E4125CC4FC8A}"/>
              </a:ext>
            </a:extLst>
          </p:cNvPr>
          <p:cNvSpPr/>
          <p:nvPr/>
        </p:nvSpPr>
        <p:spPr>
          <a:xfrm>
            <a:off x="0" y="430567"/>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pic>
        <p:nvPicPr>
          <p:cNvPr id="3" name="图片 68">
            <a:extLst>
              <a:ext uri="{FF2B5EF4-FFF2-40B4-BE49-F238E27FC236}">
                <a16:creationId xmlns:a16="http://schemas.microsoft.com/office/drawing/2014/main" id="{4BDC46B7-502C-4201-ACEE-BCFD040F5EE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1187" cy="430567"/>
          </a:xfrm>
          <a:prstGeom prst="rect">
            <a:avLst/>
          </a:prstGeom>
        </p:spPr>
      </p:pic>
      <p:sp>
        <p:nvSpPr>
          <p:cNvPr id="5" name="Rectangle 4">
            <a:extLst>
              <a:ext uri="{FF2B5EF4-FFF2-40B4-BE49-F238E27FC236}">
                <a16:creationId xmlns:a16="http://schemas.microsoft.com/office/drawing/2014/main" id="{4FDBF046-F46B-4743-97B6-5CAC636534CC}"/>
              </a:ext>
            </a:extLst>
          </p:cNvPr>
          <p:cNvSpPr/>
          <p:nvPr/>
        </p:nvSpPr>
        <p:spPr>
          <a:xfrm>
            <a:off x="93255" y="676468"/>
            <a:ext cx="2514471" cy="369332"/>
          </a:xfrm>
          <a:prstGeom prst="rect">
            <a:avLst/>
          </a:prstGeom>
        </p:spPr>
        <p:txBody>
          <a:bodyPr wrap="none">
            <a:spAutoFit/>
          </a:bodyPr>
          <a:lstStyle/>
          <a:p>
            <a:pPr marL="285750" indent="-285750">
              <a:buFont typeface="Arial" panose="020B0604020202020204" pitchFamily="34" charset="0"/>
              <a:buChar char="•"/>
            </a:pPr>
            <a:r>
              <a:rPr lang="en-US" b="1" dirty="0">
                <a:solidFill>
                  <a:srgbClr val="0A51A3"/>
                </a:solidFill>
                <a:latin typeface="Times New Roman" charset="0"/>
                <a:ea typeface="Times New Roman" charset="0"/>
                <a:cs typeface="Times New Roman" charset="0"/>
              </a:rPr>
              <a:t>Intestinal microflora</a:t>
            </a:r>
          </a:p>
        </p:txBody>
      </p:sp>
      <p:pic>
        <p:nvPicPr>
          <p:cNvPr id="7" name="Picture 6">
            <a:extLst>
              <a:ext uri="{FF2B5EF4-FFF2-40B4-BE49-F238E27FC236}">
                <a16:creationId xmlns:a16="http://schemas.microsoft.com/office/drawing/2014/main" id="{7E58F6DE-DAAB-4336-ADC7-3B29A5E37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26" y="696965"/>
            <a:ext cx="7104445" cy="5484567"/>
          </a:xfrm>
          <a:prstGeom prst="rect">
            <a:avLst/>
          </a:prstGeom>
        </p:spPr>
      </p:pic>
      <p:sp>
        <p:nvSpPr>
          <p:cNvPr id="8" name="Rectangle 7">
            <a:extLst>
              <a:ext uri="{FF2B5EF4-FFF2-40B4-BE49-F238E27FC236}">
                <a16:creationId xmlns:a16="http://schemas.microsoft.com/office/drawing/2014/main" id="{9A1831AF-7DB2-45AB-A7A4-E7BA2E5C2676}"/>
              </a:ext>
            </a:extLst>
          </p:cNvPr>
          <p:cNvSpPr/>
          <p:nvPr/>
        </p:nvSpPr>
        <p:spPr>
          <a:xfrm>
            <a:off x="3168289" y="6273544"/>
            <a:ext cx="5603906" cy="307777"/>
          </a:xfrm>
          <a:prstGeom prst="rect">
            <a:avLst/>
          </a:prstGeom>
        </p:spPr>
        <p:txBody>
          <a:bodyPr wrap="none">
            <a:spAutoFit/>
          </a:bodyPr>
          <a:lstStyle/>
          <a:p>
            <a:r>
              <a:rPr lang="en-US" sz="1400" dirty="0">
                <a:solidFill>
                  <a:srgbClr val="0A51A3"/>
                </a:solidFill>
                <a:latin typeface="Times New Roman" panose="02020603050405020304" pitchFamily="18" charset="0"/>
                <a:cs typeface="Times New Roman" panose="02020603050405020304" pitchFamily="18" charset="0"/>
              </a:rPr>
              <a:t>Fig. 2</a:t>
            </a:r>
            <a:r>
              <a:rPr lang="en-US" sz="1400" dirty="0">
                <a:latin typeface="Times New Roman" panose="02020603050405020304" pitchFamily="18" charset="0"/>
                <a:cs typeface="Times New Roman" panose="02020603050405020304" pitchFamily="18" charset="0"/>
              </a:rPr>
              <a:t>. Alpha diversity curves. Chao1, ACE, Shannon, and Simpson indices</a:t>
            </a:r>
          </a:p>
        </p:txBody>
      </p:sp>
    </p:spTree>
    <p:extLst>
      <p:ext uri="{BB962C8B-B14F-4D97-AF65-F5344CB8AC3E}">
        <p14:creationId xmlns:p14="http://schemas.microsoft.com/office/powerpoint/2010/main" val="74654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8">
            <a:extLst>
              <a:ext uri="{FF2B5EF4-FFF2-40B4-BE49-F238E27FC236}">
                <a16:creationId xmlns:a16="http://schemas.microsoft.com/office/drawing/2014/main" id="{5F11E463-7134-48D8-ACBE-8AF517B7BA4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1187" cy="430567"/>
          </a:xfrm>
          <a:prstGeom prst="rect">
            <a:avLst/>
          </a:prstGeom>
        </p:spPr>
      </p:pic>
      <p:sp>
        <p:nvSpPr>
          <p:cNvPr id="3" name="矩形 7">
            <a:extLst>
              <a:ext uri="{FF2B5EF4-FFF2-40B4-BE49-F238E27FC236}">
                <a16:creationId xmlns:a16="http://schemas.microsoft.com/office/drawing/2014/main" id="{C96DF9BF-8678-4CF3-9EAB-6CEB53279263}"/>
              </a:ext>
            </a:extLst>
          </p:cNvPr>
          <p:cNvSpPr/>
          <p:nvPr/>
        </p:nvSpPr>
        <p:spPr>
          <a:xfrm>
            <a:off x="0" y="430567"/>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pic>
        <p:nvPicPr>
          <p:cNvPr id="5" name="Picture 4">
            <a:extLst>
              <a:ext uri="{FF2B5EF4-FFF2-40B4-BE49-F238E27FC236}">
                <a16:creationId xmlns:a16="http://schemas.microsoft.com/office/drawing/2014/main" id="{7A43F580-302B-420C-98AC-59AE64B02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949" y="724362"/>
            <a:ext cx="7241208" cy="4502742"/>
          </a:xfrm>
          <a:prstGeom prst="rect">
            <a:avLst/>
          </a:prstGeom>
        </p:spPr>
      </p:pic>
      <p:sp>
        <p:nvSpPr>
          <p:cNvPr id="6" name="Rectangle 5">
            <a:extLst>
              <a:ext uri="{FF2B5EF4-FFF2-40B4-BE49-F238E27FC236}">
                <a16:creationId xmlns:a16="http://schemas.microsoft.com/office/drawing/2014/main" id="{D9572B34-9438-427E-BCF4-A8571FD7102F}"/>
              </a:ext>
            </a:extLst>
          </p:cNvPr>
          <p:cNvSpPr/>
          <p:nvPr/>
        </p:nvSpPr>
        <p:spPr>
          <a:xfrm>
            <a:off x="436485" y="5227104"/>
            <a:ext cx="11459593" cy="1200329"/>
          </a:xfrm>
          <a:prstGeom prst="rect">
            <a:avLst/>
          </a:prstGeom>
        </p:spPr>
        <p:txBody>
          <a:bodyPr wrap="square">
            <a:spAutoFit/>
          </a:bodyPr>
          <a:lstStyle/>
          <a:p>
            <a:r>
              <a:rPr lang="en-US" dirty="0">
                <a:solidFill>
                  <a:srgbClr val="0A51A3"/>
                </a:solidFill>
                <a:latin typeface="Times New Roman" panose="02020603050405020304" pitchFamily="18" charset="0"/>
                <a:cs typeface="Times New Roman" panose="02020603050405020304" pitchFamily="18" charset="0"/>
              </a:rPr>
              <a:t>Fig. 3</a:t>
            </a:r>
            <a:r>
              <a:rPr lang="en-US" dirty="0">
                <a:latin typeface="Times New Roman" panose="02020603050405020304" pitchFamily="18" charset="0"/>
                <a:cs typeface="Times New Roman" panose="02020603050405020304" pitchFamily="18" charset="0"/>
              </a:rPr>
              <a:t>. Distribution of the bacterial phyla between samples. T=T3; C=control. The T3 group was supplemented with 1.8 mg Se-chitosan/kg feed. The control group (C) was not fed Se-chitosan supplements. The x-axis represents the sample group, and the y-axis represents the abundance of the bacterial phyla. Different colors represent different phyla. Floras with low abundance were merged into the ‘other’ group.</a:t>
            </a:r>
          </a:p>
        </p:txBody>
      </p:sp>
    </p:spTree>
    <p:extLst>
      <p:ext uri="{BB962C8B-B14F-4D97-AF65-F5344CB8AC3E}">
        <p14:creationId xmlns:p14="http://schemas.microsoft.com/office/powerpoint/2010/main" val="145099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8">
            <a:extLst>
              <a:ext uri="{FF2B5EF4-FFF2-40B4-BE49-F238E27FC236}">
                <a16:creationId xmlns:a16="http://schemas.microsoft.com/office/drawing/2014/main" id="{0D472DCF-E08F-401B-8A89-21FB06BB244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1187" cy="430567"/>
          </a:xfrm>
          <a:prstGeom prst="rect">
            <a:avLst/>
          </a:prstGeom>
        </p:spPr>
      </p:pic>
      <p:sp>
        <p:nvSpPr>
          <p:cNvPr id="3" name="矩形 7">
            <a:extLst>
              <a:ext uri="{FF2B5EF4-FFF2-40B4-BE49-F238E27FC236}">
                <a16:creationId xmlns:a16="http://schemas.microsoft.com/office/drawing/2014/main" id="{DA800606-77CD-4EF6-B2C9-DC0D9B5F0B66}"/>
              </a:ext>
            </a:extLst>
          </p:cNvPr>
          <p:cNvSpPr/>
          <p:nvPr/>
        </p:nvSpPr>
        <p:spPr>
          <a:xfrm>
            <a:off x="0" y="430567"/>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pic>
        <p:nvPicPr>
          <p:cNvPr id="5" name="Picture 4">
            <a:extLst>
              <a:ext uri="{FF2B5EF4-FFF2-40B4-BE49-F238E27FC236}">
                <a16:creationId xmlns:a16="http://schemas.microsoft.com/office/drawing/2014/main" id="{68C102A6-5D68-48DE-B7DA-E19960243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93" y="1393795"/>
            <a:ext cx="4816312" cy="3284738"/>
          </a:xfrm>
          <a:prstGeom prst="rect">
            <a:avLst/>
          </a:prstGeom>
        </p:spPr>
      </p:pic>
      <p:sp>
        <p:nvSpPr>
          <p:cNvPr id="6" name="Rectangle 5">
            <a:extLst>
              <a:ext uri="{FF2B5EF4-FFF2-40B4-BE49-F238E27FC236}">
                <a16:creationId xmlns:a16="http://schemas.microsoft.com/office/drawing/2014/main" id="{DCF90DAD-498C-415F-A621-8522DD4B3094}"/>
              </a:ext>
            </a:extLst>
          </p:cNvPr>
          <p:cNvSpPr/>
          <p:nvPr/>
        </p:nvSpPr>
        <p:spPr>
          <a:xfrm>
            <a:off x="208449" y="5120100"/>
            <a:ext cx="5162541" cy="1077218"/>
          </a:xfrm>
          <a:prstGeom prst="rect">
            <a:avLst/>
          </a:prstGeom>
        </p:spPr>
        <p:txBody>
          <a:bodyPr wrap="square">
            <a:spAutoFit/>
          </a:bodyPr>
          <a:lstStyle/>
          <a:p>
            <a:r>
              <a:rPr lang="en-US" sz="1600" dirty="0">
                <a:solidFill>
                  <a:srgbClr val="0A51A3"/>
                </a:solidFill>
                <a:latin typeface="Times New Roman" panose="02020603050405020304" pitchFamily="18" charset="0"/>
                <a:cs typeface="Times New Roman" panose="02020603050405020304" pitchFamily="18" charset="0"/>
              </a:rPr>
              <a:t>Fig. 4</a:t>
            </a:r>
            <a:r>
              <a:rPr lang="en-US" sz="1600" dirty="0">
                <a:latin typeface="Times New Roman" panose="02020603050405020304" pitchFamily="18" charset="0"/>
                <a:cs typeface="Times New Roman" panose="02020603050405020304" pitchFamily="18" charset="0"/>
              </a:rPr>
              <a:t>. Venn diagram showing unique and shared OTUs (at 3% distance). T=T3. The T3 group was supplemented with 1.8 mg Se-chitosan/kg feed. The control group (C) was not fed Se-chitosan supplements.</a:t>
            </a:r>
          </a:p>
        </p:txBody>
      </p:sp>
      <p:pic>
        <p:nvPicPr>
          <p:cNvPr id="8" name="Picture 7">
            <a:extLst>
              <a:ext uri="{FF2B5EF4-FFF2-40B4-BE49-F238E27FC236}">
                <a16:creationId xmlns:a16="http://schemas.microsoft.com/office/drawing/2014/main" id="{684F3378-E8EC-455E-8BB4-CCBF7C87E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261" y="1188271"/>
            <a:ext cx="5052498" cy="3490262"/>
          </a:xfrm>
          <a:prstGeom prst="rect">
            <a:avLst/>
          </a:prstGeom>
        </p:spPr>
      </p:pic>
      <p:sp>
        <p:nvSpPr>
          <p:cNvPr id="9" name="Rectangle 8">
            <a:extLst>
              <a:ext uri="{FF2B5EF4-FFF2-40B4-BE49-F238E27FC236}">
                <a16:creationId xmlns:a16="http://schemas.microsoft.com/office/drawing/2014/main" id="{2A5124BB-51CB-498E-8E9B-242937AD89EF}"/>
              </a:ext>
            </a:extLst>
          </p:cNvPr>
          <p:cNvSpPr/>
          <p:nvPr/>
        </p:nvSpPr>
        <p:spPr>
          <a:xfrm>
            <a:off x="5515992" y="5120100"/>
            <a:ext cx="6371208" cy="1323439"/>
          </a:xfrm>
          <a:prstGeom prst="rect">
            <a:avLst/>
          </a:prstGeom>
        </p:spPr>
        <p:txBody>
          <a:bodyPr wrap="square">
            <a:spAutoFit/>
          </a:bodyPr>
          <a:lstStyle/>
          <a:p>
            <a:r>
              <a:rPr lang="en-US" sz="1600" dirty="0">
                <a:solidFill>
                  <a:srgbClr val="0A51A3"/>
                </a:solidFill>
                <a:latin typeface="Times New Roman" panose="02020603050405020304" pitchFamily="18" charset="0"/>
                <a:cs typeface="Times New Roman" panose="02020603050405020304" pitchFamily="18" charset="0"/>
              </a:rPr>
              <a:t>Fig. 5</a:t>
            </a:r>
            <a:r>
              <a:rPr lang="en-US" sz="1600" dirty="0">
                <a:latin typeface="Times New Roman" panose="02020603050405020304" pitchFamily="18" charset="0"/>
                <a:cs typeface="Times New Roman" panose="02020603050405020304" pitchFamily="18" charset="0"/>
              </a:rPr>
              <a:t>. Composition of bacterial genera in the C and T groups. T=T3. The T3 group was supplemented with 1.8 mg Se-chitosan/kg feed. The control group (C) was not fed Se-chitosan supplements Fisher's exact test was used to analyze differences in rank abundance difference between the two groups.</a:t>
            </a:r>
          </a:p>
        </p:txBody>
      </p:sp>
    </p:spTree>
    <p:extLst>
      <p:ext uri="{BB962C8B-B14F-4D97-AF65-F5344CB8AC3E}">
        <p14:creationId xmlns:p14="http://schemas.microsoft.com/office/powerpoint/2010/main" val="340054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8">
            <a:extLst>
              <a:ext uri="{FF2B5EF4-FFF2-40B4-BE49-F238E27FC236}">
                <a16:creationId xmlns:a16="http://schemas.microsoft.com/office/drawing/2014/main" id="{9FAB469D-1180-48B5-A7FC-846AB99BFEE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1187" cy="430567"/>
          </a:xfrm>
          <a:prstGeom prst="rect">
            <a:avLst/>
          </a:prstGeom>
        </p:spPr>
      </p:pic>
      <p:sp>
        <p:nvSpPr>
          <p:cNvPr id="3" name="矩形 7">
            <a:extLst>
              <a:ext uri="{FF2B5EF4-FFF2-40B4-BE49-F238E27FC236}">
                <a16:creationId xmlns:a16="http://schemas.microsoft.com/office/drawing/2014/main" id="{0B9493E0-5C77-4C2B-8714-02819603C5FF}"/>
              </a:ext>
            </a:extLst>
          </p:cNvPr>
          <p:cNvSpPr/>
          <p:nvPr/>
        </p:nvSpPr>
        <p:spPr>
          <a:xfrm>
            <a:off x="0" y="430567"/>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 name="Rectangle 3">
            <a:extLst>
              <a:ext uri="{FF2B5EF4-FFF2-40B4-BE49-F238E27FC236}">
                <a16:creationId xmlns:a16="http://schemas.microsoft.com/office/drawing/2014/main" id="{1FEB4678-3F5D-413A-BEBF-FFC2873AF83D}"/>
              </a:ext>
            </a:extLst>
          </p:cNvPr>
          <p:cNvSpPr/>
          <p:nvPr/>
        </p:nvSpPr>
        <p:spPr>
          <a:xfrm>
            <a:off x="270593" y="1660124"/>
            <a:ext cx="11763264" cy="415498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observed that Se-chitosan had little effect on growth performance based on WG, SGR, and survival rate after 60 days of Se-chitosan treatment.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immunological parameters evaluated performed better with increasing levels of Se-chitosan supplementation as Se increases LZM cell proliferation and elevating serum lysozyme activity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Se-chitosan regulates the immune response by enhancing innate immunity and modulating pathogen-induced inflammation through Toll-like receptor-regulated signaling pathways.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But also influences the immune function by regulating thyroid hormone metabolism.</a:t>
            </a:r>
          </a:p>
        </p:txBody>
      </p:sp>
      <p:sp>
        <p:nvSpPr>
          <p:cNvPr id="5" name="矩形 155">
            <a:extLst>
              <a:ext uri="{FF2B5EF4-FFF2-40B4-BE49-F238E27FC236}">
                <a16:creationId xmlns:a16="http://schemas.microsoft.com/office/drawing/2014/main" id="{2CB9B40D-1B0E-4122-ACB3-86100A27655C}"/>
              </a:ext>
            </a:extLst>
          </p:cNvPr>
          <p:cNvSpPr/>
          <p:nvPr/>
        </p:nvSpPr>
        <p:spPr>
          <a:xfrm>
            <a:off x="3321953" y="663342"/>
            <a:ext cx="4575555" cy="5460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cs typeface="Times New Roman" panose="02020603050405020304" pitchFamily="18" charset="0"/>
              </a:rPr>
              <a:t>DISCUSSION</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65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8">
            <a:extLst>
              <a:ext uri="{FF2B5EF4-FFF2-40B4-BE49-F238E27FC236}">
                <a16:creationId xmlns:a16="http://schemas.microsoft.com/office/drawing/2014/main" id="{1C8633DB-0DEB-49CC-91BC-D90FC95545E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1187" cy="430567"/>
          </a:xfrm>
          <a:prstGeom prst="rect">
            <a:avLst/>
          </a:prstGeom>
        </p:spPr>
      </p:pic>
      <p:sp>
        <p:nvSpPr>
          <p:cNvPr id="3" name="矩形 7">
            <a:extLst>
              <a:ext uri="{FF2B5EF4-FFF2-40B4-BE49-F238E27FC236}">
                <a16:creationId xmlns:a16="http://schemas.microsoft.com/office/drawing/2014/main" id="{2E560130-9B76-4AA0-867D-0C99A89CD5D7}"/>
              </a:ext>
            </a:extLst>
          </p:cNvPr>
          <p:cNvSpPr/>
          <p:nvPr/>
        </p:nvSpPr>
        <p:spPr>
          <a:xfrm>
            <a:off x="0" y="430567"/>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 name="Rectangle 3">
            <a:extLst>
              <a:ext uri="{FF2B5EF4-FFF2-40B4-BE49-F238E27FC236}">
                <a16:creationId xmlns:a16="http://schemas.microsoft.com/office/drawing/2014/main" id="{17A8D131-B776-47A8-9384-29AD64D6E8B1}"/>
              </a:ext>
            </a:extLst>
          </p:cNvPr>
          <p:cNvSpPr/>
          <p:nvPr/>
        </p:nvSpPr>
        <p:spPr>
          <a:xfrm>
            <a:off x="270592" y="982176"/>
            <a:ext cx="11723139" cy="4893647"/>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Species richness and diversity of the intestinal microflora increased in the T3 group as compared to the control group.</a:t>
            </a:r>
          </a:p>
          <a:p>
            <a:pPr marL="285750" indent="-285750">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We observed high levels of the beneficial bacteria </a:t>
            </a:r>
            <a:r>
              <a:rPr lang="en-US" sz="2400" i="1" dirty="0">
                <a:solidFill>
                  <a:srgbClr val="000000"/>
                </a:solidFill>
                <a:latin typeface="Times New Roman" panose="02020603050405020304" pitchFamily="18" charset="0"/>
                <a:cs typeface="Times New Roman" panose="02020603050405020304" pitchFamily="18" charset="0"/>
              </a:rPr>
              <a:t>Lactobacillus</a:t>
            </a:r>
            <a:r>
              <a:rPr lang="en-US" sz="2400" dirty="0">
                <a:solidFill>
                  <a:srgbClr val="000000"/>
                </a:solidFill>
                <a:latin typeface="Times New Roman" panose="02020603050405020304" pitchFamily="18" charset="0"/>
                <a:cs typeface="Times New Roman" panose="02020603050405020304" pitchFamily="18" charset="0"/>
              </a:rPr>
              <a:t> in the T3 group (</a:t>
            </a:r>
            <a:r>
              <a:rPr lang="en-US" sz="2400" dirty="0">
                <a:solidFill>
                  <a:srgbClr val="2B7FA9"/>
                </a:solidFill>
                <a:latin typeface="Times New Roman" panose="02020603050405020304" pitchFamily="18" charset="0"/>
                <a:cs typeface="Times New Roman" panose="02020603050405020304" pitchFamily="18" charset="0"/>
              </a:rPr>
              <a:t>Fig. 5</a:t>
            </a:r>
            <a:r>
              <a:rPr lang="en-US" sz="2400" dirty="0">
                <a:solidFill>
                  <a:srgbClr val="000000"/>
                </a:solidFill>
                <a:latin typeface="Times New Roman" panose="02020603050405020304" pitchFamily="18" charset="0"/>
                <a:cs typeface="Times New Roman" panose="02020603050405020304" pitchFamily="18" charset="0"/>
              </a:rPr>
              <a:t>) and was consistent with previous studies</a:t>
            </a:r>
          </a:p>
          <a:p>
            <a:r>
              <a:rPr lang="en-US" sz="2400" dirty="0">
                <a:solidFill>
                  <a:srgbClr val="000000"/>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However, we did not observe an obvious pattern in the common pathogenic bacteria. For example, opportunistic pathogenic bacteria </a:t>
            </a:r>
            <a:r>
              <a:rPr lang="en-US" sz="2400" i="1" dirty="0">
                <a:solidFill>
                  <a:srgbClr val="000000"/>
                </a:solidFill>
                <a:latin typeface="Times New Roman" panose="02020603050405020304" pitchFamily="18" charset="0"/>
                <a:cs typeface="Times New Roman" panose="02020603050405020304" pitchFamily="18" charset="0"/>
              </a:rPr>
              <a:t>Aeromonas</a:t>
            </a:r>
            <a:r>
              <a:rPr lang="en-US" sz="2400" dirty="0">
                <a:solidFill>
                  <a:srgbClr val="000000"/>
                </a:solidFill>
                <a:latin typeface="Times New Roman" panose="02020603050405020304" pitchFamily="18" charset="0"/>
                <a:cs typeface="Times New Roman" panose="02020603050405020304" pitchFamily="18" charset="0"/>
              </a:rPr>
              <a:t> was less abundant in the T3 group, while </a:t>
            </a:r>
            <a:r>
              <a:rPr lang="en-US" sz="2400" i="1" dirty="0">
                <a:solidFill>
                  <a:srgbClr val="000000"/>
                </a:solidFill>
                <a:latin typeface="Times New Roman" panose="02020603050405020304" pitchFamily="18" charset="0"/>
                <a:cs typeface="Times New Roman" panose="02020603050405020304" pitchFamily="18" charset="0"/>
              </a:rPr>
              <a:t>Enterobacter</a:t>
            </a:r>
            <a:r>
              <a:rPr lang="en-US" sz="2400" dirty="0">
                <a:solidFill>
                  <a:srgbClr val="000000"/>
                </a:solidFill>
                <a:latin typeface="Times New Roman" panose="02020603050405020304" pitchFamily="18" charset="0"/>
                <a:cs typeface="Times New Roman" panose="02020603050405020304" pitchFamily="18" charset="0"/>
              </a:rPr>
              <a:t> was more abundant.</a:t>
            </a:r>
          </a:p>
          <a:p>
            <a:r>
              <a:rPr lang="en-US" sz="2400" dirty="0">
                <a:solidFill>
                  <a:srgbClr val="000000"/>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Most of bacteria that were more common in the T3 group were </a:t>
            </a:r>
            <a:r>
              <a:rPr lang="en-US" sz="2400" i="1" dirty="0">
                <a:solidFill>
                  <a:srgbClr val="000000"/>
                </a:solidFill>
                <a:latin typeface="Times New Roman" panose="02020603050405020304" pitchFamily="18" charset="0"/>
                <a:cs typeface="Times New Roman" panose="02020603050405020304" pitchFamily="18" charset="0"/>
              </a:rPr>
              <a:t>Proteobacteria, </a:t>
            </a:r>
            <a:r>
              <a:rPr lang="en-US" sz="2400" dirty="0">
                <a:solidFill>
                  <a:srgbClr val="000000"/>
                </a:solidFill>
                <a:latin typeface="Times New Roman" panose="02020603050405020304" pitchFamily="18" charset="0"/>
                <a:cs typeface="Times New Roman" panose="02020603050405020304" pitchFamily="18" charset="0"/>
              </a:rPr>
              <a:t>including the genera </a:t>
            </a:r>
            <a:r>
              <a:rPr lang="en-US" sz="2400" i="1" dirty="0">
                <a:solidFill>
                  <a:srgbClr val="000000"/>
                </a:solidFill>
                <a:latin typeface="Times New Roman" panose="02020603050405020304" pitchFamily="18" charset="0"/>
                <a:cs typeface="Times New Roman" panose="02020603050405020304" pitchFamily="18" charset="0"/>
              </a:rPr>
              <a:t>Acinetobacter</a:t>
            </a:r>
            <a:r>
              <a:rPr lang="en-US" sz="2400"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Pseudomonas, Comamonas, Psychrobacter, Sphingomonas, </a:t>
            </a:r>
            <a:r>
              <a:rPr lang="en-US" sz="2400" dirty="0">
                <a:solidFill>
                  <a:srgbClr val="000000"/>
                </a:solidFill>
                <a:latin typeface="Times New Roman" panose="02020603050405020304" pitchFamily="18" charset="0"/>
                <a:cs typeface="Times New Roman" panose="02020603050405020304" pitchFamily="18" charset="0"/>
              </a:rPr>
              <a:t>and </a:t>
            </a:r>
            <a:r>
              <a:rPr lang="en-US" sz="2400" i="1" dirty="0">
                <a:solidFill>
                  <a:srgbClr val="000000"/>
                </a:solidFill>
                <a:latin typeface="Times New Roman" panose="02020603050405020304" pitchFamily="18" charset="0"/>
                <a:cs typeface="Times New Roman" panose="02020603050405020304" pitchFamily="18" charset="0"/>
              </a:rPr>
              <a:t>Brevundimonas.</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01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47348" y="2040158"/>
            <a:ext cx="581352" cy="3365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模板下载：</a:t>
            </a:r>
            <a:r>
              <a:rPr kumimoji="0" lang="en-US" altLang="zh-CN" sz="100" b="0" i="0" u="none" strike="noStrike" kern="0" cap="none" spc="0" normalizeH="0" baseline="0" noProof="0">
                <a:ln>
                  <a:noFill/>
                </a:ln>
                <a:solidFill>
                  <a:sysClr val="window" lastClr="FFFFFF"/>
                </a:solidFill>
                <a:effectLst/>
                <a:uLnTx/>
                <a:uFillTx/>
              </a:rPr>
              <a:t>www.1ppt.com/moban/     </a:t>
            </a:r>
            <a:r>
              <a:rPr kumimoji="0" lang="zh-CN" altLang="en-US" sz="100" b="0" i="0" u="none" strike="noStrike" kern="0" cap="none" spc="0" normalizeH="0" baseline="0" noProof="0">
                <a:ln>
                  <a:noFill/>
                </a:ln>
                <a:solidFill>
                  <a:sysClr val="window" lastClr="FFFFFF"/>
                </a:solidFill>
                <a:effectLst/>
                <a:uLnTx/>
                <a:uFillTx/>
              </a:rPr>
              <a:t>行业</a:t>
            </a: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模板：</a:t>
            </a:r>
            <a:r>
              <a:rPr kumimoji="0" lang="en-US" altLang="zh-CN" sz="100" b="0" i="0" u="none" strike="noStrike" kern="0" cap="none" spc="0" normalizeH="0" baseline="0" noProof="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节日</a:t>
            </a: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模板：</a:t>
            </a:r>
            <a:r>
              <a:rPr kumimoji="0" lang="en-US" altLang="zh-CN" sz="100" b="0" i="0" u="none" strike="noStrike" kern="0" cap="none" spc="0" normalizeH="0" baseline="0" noProof="0">
                <a:ln>
                  <a:noFill/>
                </a:ln>
                <a:solidFill>
                  <a:sysClr val="window" lastClr="FFFFFF"/>
                </a:solidFill>
                <a:effectLst/>
                <a:uLnTx/>
                <a:uFillTx/>
              </a:rPr>
              <a:t>www.1ppt.com/jieri/           PPT</a:t>
            </a:r>
            <a:r>
              <a:rPr kumimoji="0" lang="zh-CN" altLang="en-US" sz="100" b="0" i="0" u="none" strike="noStrike" kern="0" cap="none" spc="0" normalizeH="0" baseline="0" noProof="0">
                <a:ln>
                  <a:noFill/>
                </a:ln>
                <a:solidFill>
                  <a:sysClr val="window" lastClr="FFFFFF"/>
                </a:solidFill>
                <a:effectLst/>
                <a:uLnTx/>
                <a:uFillTx/>
              </a:rPr>
              <a:t>素材下载：</a:t>
            </a:r>
            <a:r>
              <a:rPr kumimoji="0" lang="en-US" altLang="zh-CN" sz="100" b="0" i="0" u="none" strike="noStrike" kern="0" cap="none" spc="0" normalizeH="0" baseline="0" noProof="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背景图片：</a:t>
            </a:r>
            <a:r>
              <a:rPr kumimoji="0" lang="en-US" altLang="zh-CN" sz="100" b="0" i="0" u="none" strike="noStrike" kern="0" cap="none" spc="0" normalizeH="0" baseline="0" noProof="0">
                <a:ln>
                  <a:noFill/>
                </a:ln>
                <a:solidFill>
                  <a:sysClr val="window" lastClr="FFFFFF"/>
                </a:solidFill>
                <a:effectLst/>
                <a:uLnTx/>
                <a:uFillTx/>
              </a:rPr>
              <a:t>www.1ppt.com/beijing/      PPT</a:t>
            </a:r>
            <a:r>
              <a:rPr kumimoji="0" lang="zh-CN" altLang="en-US" sz="100" b="0" i="0" u="none" strike="noStrike" kern="0" cap="none" spc="0" normalizeH="0" baseline="0" noProof="0">
                <a:ln>
                  <a:noFill/>
                </a:ln>
                <a:solidFill>
                  <a:sysClr val="window" lastClr="FFFFFF"/>
                </a:solidFill>
                <a:effectLst/>
                <a:uLnTx/>
                <a:uFillTx/>
              </a:rPr>
              <a:t>图表下载：</a:t>
            </a:r>
            <a:r>
              <a:rPr kumimoji="0" lang="en-US" altLang="zh-CN" sz="100" b="0" i="0" u="none" strike="noStrike" kern="0" cap="none" spc="0" normalizeH="0" baseline="0" noProof="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优秀</a:t>
            </a:r>
            <a:r>
              <a:rPr kumimoji="0" lang="en-US" altLang="zh-CN" sz="100" b="0" i="0" u="none" strike="noStrike" kern="0" cap="none" spc="0" normalizeH="0" baseline="0" noProof="0">
                <a:ln>
                  <a:noFill/>
                </a:ln>
                <a:solidFill>
                  <a:sysClr val="window" lastClr="FFFFFF"/>
                </a:solidFill>
                <a:effectLst/>
                <a:uLnTx/>
                <a:uFillTx/>
              </a:rPr>
              <a:t>PPT</a:t>
            </a:r>
            <a:r>
              <a:rPr kumimoji="0" lang="zh-CN" altLang="en-US" sz="100" b="0" i="0" u="none" strike="noStrike" kern="0" cap="none" spc="0" normalizeH="0" baseline="0" noProof="0">
                <a:ln>
                  <a:noFill/>
                </a:ln>
                <a:solidFill>
                  <a:sysClr val="window" lastClr="FFFFFF"/>
                </a:solidFill>
                <a:effectLst/>
                <a:uLnTx/>
                <a:uFillTx/>
              </a:rPr>
              <a:t>下载：</a:t>
            </a:r>
            <a:r>
              <a:rPr kumimoji="0" lang="en-US" altLang="zh-CN" sz="100" b="0" i="0" u="none" strike="noStrike" kern="0" cap="none" spc="0" normalizeH="0" baseline="0" noProof="0">
                <a:ln>
                  <a:noFill/>
                </a:ln>
                <a:solidFill>
                  <a:sysClr val="window" lastClr="FFFFFF"/>
                </a:solidFill>
                <a:effectLst/>
                <a:uLnTx/>
                <a:uFillTx/>
              </a:rPr>
              <a:t>www.1ppt.com/xiazai/        PPT</a:t>
            </a:r>
            <a:r>
              <a:rPr kumimoji="0" lang="zh-CN" altLang="en-US" sz="100" b="0" i="0" u="none" strike="noStrike" kern="0" cap="none" spc="0" normalizeH="0" baseline="0" noProof="0">
                <a:ln>
                  <a:noFill/>
                </a:ln>
                <a:solidFill>
                  <a:sysClr val="window" lastClr="FFFFFF"/>
                </a:solidFill>
                <a:effectLst/>
                <a:uLnTx/>
                <a:uFillTx/>
              </a:rPr>
              <a:t>教程： </a:t>
            </a:r>
            <a:r>
              <a:rPr kumimoji="0" lang="en-US" altLang="zh-CN" sz="100" b="0" i="0" u="none" strike="noStrike" kern="0" cap="none" spc="0" normalizeH="0" baseline="0" noProof="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a:ln>
                  <a:noFill/>
                </a:ln>
                <a:solidFill>
                  <a:sysClr val="window" lastClr="FFFFFF"/>
                </a:solidFill>
                <a:effectLst/>
                <a:uLnTx/>
                <a:uFillTx/>
              </a:rPr>
              <a:t>Word</a:t>
            </a:r>
            <a:r>
              <a:rPr kumimoji="0" lang="zh-CN" altLang="en-US" sz="100" b="0" i="0" u="none" strike="noStrike" kern="0" cap="none" spc="0" normalizeH="0" baseline="0" noProof="0">
                <a:ln>
                  <a:noFill/>
                </a:ln>
                <a:solidFill>
                  <a:sysClr val="window" lastClr="FFFFFF"/>
                </a:solidFill>
                <a:effectLst/>
                <a:uLnTx/>
                <a:uFillTx/>
              </a:rPr>
              <a:t>教程： </a:t>
            </a:r>
            <a:r>
              <a:rPr kumimoji="0" lang="en-US" altLang="zh-CN" sz="100" b="0" i="0" u="none" strike="noStrike" kern="0" cap="none" spc="0" normalizeH="0" baseline="0" noProof="0">
                <a:ln>
                  <a:noFill/>
                </a:ln>
                <a:solidFill>
                  <a:sysClr val="window" lastClr="FFFFFF"/>
                </a:solidFill>
                <a:effectLst/>
                <a:uLnTx/>
                <a:uFillTx/>
              </a:rPr>
              <a:t>www.1ppt.com/word/              Excel</a:t>
            </a:r>
            <a:r>
              <a:rPr kumimoji="0" lang="zh-CN" altLang="en-US" sz="100" b="0" i="0" u="none" strike="noStrike" kern="0" cap="none" spc="0" normalizeH="0" baseline="0" noProof="0">
                <a:ln>
                  <a:noFill/>
                </a:ln>
                <a:solidFill>
                  <a:sysClr val="window" lastClr="FFFFFF"/>
                </a:solidFill>
                <a:effectLst/>
                <a:uLnTx/>
                <a:uFillTx/>
              </a:rPr>
              <a:t>教程：</a:t>
            </a:r>
            <a:r>
              <a:rPr kumimoji="0" lang="en-US" altLang="zh-CN" sz="100" b="0" i="0" u="none" strike="noStrike" kern="0" cap="none" spc="0" normalizeH="0" baseline="0" noProof="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资料下载：</a:t>
            </a:r>
            <a:r>
              <a:rPr kumimoji="0" lang="en-US" altLang="zh-CN" sz="100" b="0" i="0" u="none" strike="noStrike" kern="0" cap="none" spc="0" normalizeH="0" baseline="0" noProof="0">
                <a:ln>
                  <a:noFill/>
                </a:ln>
                <a:solidFill>
                  <a:sysClr val="window" lastClr="FFFFFF"/>
                </a:solidFill>
                <a:effectLst/>
                <a:uLnTx/>
                <a:uFillTx/>
              </a:rPr>
              <a:t>www.1ppt.com/ziliao/                PPT</a:t>
            </a:r>
            <a:r>
              <a:rPr kumimoji="0" lang="zh-CN" altLang="en-US" sz="100" b="0" i="0" u="none" strike="noStrike" kern="0" cap="none" spc="0" normalizeH="0" baseline="0" noProof="0">
                <a:ln>
                  <a:noFill/>
                </a:ln>
                <a:solidFill>
                  <a:sysClr val="window" lastClr="FFFFFF"/>
                </a:solidFill>
                <a:effectLst/>
                <a:uLnTx/>
                <a:uFillTx/>
              </a:rPr>
              <a:t>课件下载：</a:t>
            </a:r>
            <a:r>
              <a:rPr kumimoji="0" lang="en-US" altLang="zh-CN" sz="100" b="0" i="0" u="none" strike="noStrike" kern="0" cap="none" spc="0" normalizeH="0" baseline="0" noProof="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范文下载：</a:t>
            </a:r>
            <a:r>
              <a:rPr kumimoji="0" lang="en-US" altLang="zh-CN" sz="100" b="0" i="0" u="none" strike="noStrike" kern="0" cap="none" spc="0" normalizeH="0" baseline="0" noProof="0">
                <a:ln>
                  <a:noFill/>
                </a:ln>
                <a:solidFill>
                  <a:sysClr val="window" lastClr="FFFFFF"/>
                </a:solidFill>
                <a:effectLst/>
                <a:uLnTx/>
                <a:uFillTx/>
              </a:rPr>
              <a:t>www.1ppt.com/fanwen/             </a:t>
            </a:r>
            <a:r>
              <a:rPr kumimoji="0" lang="zh-CN" altLang="en-US" sz="100" b="0" i="0" u="none" strike="noStrike" kern="0" cap="none" spc="0" normalizeH="0" baseline="0" noProof="0">
                <a:ln>
                  <a:noFill/>
                </a:ln>
                <a:solidFill>
                  <a:sysClr val="window" lastClr="FFFFFF"/>
                </a:solidFill>
                <a:effectLst/>
                <a:uLnTx/>
                <a:uFillTx/>
              </a:rPr>
              <a:t>试卷下载：</a:t>
            </a:r>
            <a:r>
              <a:rPr kumimoji="0" lang="en-US" altLang="zh-CN" sz="100" b="0" i="0" u="none" strike="noStrike" kern="0" cap="none" spc="0" normalizeH="0" baseline="0" noProof="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a:ln>
                  <a:noFill/>
                </a:ln>
                <a:solidFill>
                  <a:sysClr val="window" lastClr="FFFFFF"/>
                </a:solidFill>
                <a:effectLst/>
                <a:uLnTx/>
                <a:uFillTx/>
              </a:rPr>
              <a:t>教案下载：</a:t>
            </a:r>
            <a:r>
              <a:rPr kumimoji="0" lang="en-US" altLang="zh-CN" sz="100" b="0" i="0" u="none" strike="noStrike" kern="0" cap="none" spc="0" normalizeH="0" baseline="0" noProof="0">
                <a:ln>
                  <a:noFill/>
                </a:ln>
                <a:solidFill>
                  <a:sysClr val="window" lastClr="FFFFFF"/>
                </a:solidFill>
                <a:effectLst/>
                <a:uLnTx/>
                <a:uFillTx/>
              </a:rPr>
              <a:t>www.1ppt.com/jiaoan/        PPT</a:t>
            </a:r>
            <a:r>
              <a:rPr kumimoji="0" lang="zh-CN" altLang="en-US" sz="100" b="0" i="0" u="none" strike="noStrike" kern="0" cap="none" spc="0" normalizeH="0" baseline="0" noProof="0">
                <a:ln>
                  <a:noFill/>
                </a:ln>
                <a:solidFill>
                  <a:sysClr val="window" lastClr="FFFFFF"/>
                </a:solidFill>
                <a:effectLst/>
                <a:uLnTx/>
                <a:uFillTx/>
              </a:rPr>
              <a:t>论坛：</a:t>
            </a:r>
            <a:r>
              <a:rPr kumimoji="0" lang="en-US" altLang="zh-CN" sz="100" b="0" i="0" u="none" strike="noStrike" kern="0" cap="none" spc="0" normalizeH="0" baseline="0" noProof="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3" name="矩形 12"/>
          <p:cNvSpPr/>
          <p:nvPr/>
        </p:nvSpPr>
        <p:spPr>
          <a:xfrm>
            <a:off x="53519" y="1177747"/>
            <a:ext cx="2412365" cy="4853940"/>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文本框 14"/>
          <p:cNvSpPr txBox="1"/>
          <p:nvPr/>
        </p:nvSpPr>
        <p:spPr>
          <a:xfrm>
            <a:off x="-6608" y="3154680"/>
            <a:ext cx="2418973" cy="548640"/>
          </a:xfrm>
          <a:prstGeom prst="rect">
            <a:avLst/>
          </a:prstGeom>
          <a:noFill/>
        </p:spPr>
        <p:txBody>
          <a:bodyPr wrap="square" rtlCol="0">
            <a:spAutoFit/>
          </a:bodyPr>
          <a:lstStyle/>
          <a:p>
            <a:pPr algn="r"/>
            <a:r>
              <a:rPr lang="en-US" altLang="zh-CN" sz="3000" b="1" dirty="0">
                <a:solidFill>
                  <a:schemeClr val="bg1"/>
                </a:solidFill>
                <a:effectLst/>
                <a:latin typeface="Times New Roman" panose="02020603050405020304" pitchFamily="18" charset="0"/>
                <a:ea typeface="微软雅黑" panose="020B0503020204020204" charset="-122"/>
                <a:cs typeface="Times New Roman" panose="02020603050405020304" pitchFamily="18" charset="0"/>
              </a:rPr>
              <a:t>CONTENTS</a:t>
            </a:r>
            <a:endParaRPr lang="zh-CN" altLang="en-US" sz="3000" b="1" dirty="0">
              <a:solidFill>
                <a:schemeClr val="bg1"/>
              </a:solidFill>
              <a:effectLst/>
              <a:latin typeface="Times New Roman" panose="02020603050405020304" pitchFamily="18" charset="0"/>
              <a:ea typeface="微软雅黑" panose="020B0503020204020204" charset="-122"/>
              <a:cs typeface="Times New Roman" panose="02020603050405020304" pitchFamily="18" charset="0"/>
            </a:endParaRPr>
          </a:p>
        </p:txBody>
      </p:sp>
      <p:grpSp>
        <p:nvGrpSpPr>
          <p:cNvPr id="16" name="组合 15"/>
          <p:cNvGrpSpPr/>
          <p:nvPr/>
        </p:nvGrpSpPr>
        <p:grpSpPr>
          <a:xfrm>
            <a:off x="3258096" y="2225374"/>
            <a:ext cx="2223859" cy="659752"/>
            <a:chOff x="4800118" y="1356667"/>
            <a:chExt cx="2413482" cy="879378"/>
          </a:xfrm>
        </p:grpSpPr>
        <p:sp>
          <p:nvSpPr>
            <p:cNvPr id="17" name="文本框 16"/>
            <p:cNvSpPr txBox="1"/>
            <p:nvPr/>
          </p:nvSpPr>
          <p:spPr>
            <a:xfrm>
              <a:off x="4818742" y="1356667"/>
              <a:ext cx="2394858" cy="861490"/>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charset="-122"/>
                  <a:cs typeface="Times New Roman" panose="02020603050405020304" pitchFamily="18" charset="0"/>
                </a:rPr>
                <a:t>INTRODUCTION</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18" name="文本框 17"/>
            <p:cNvSpPr txBox="1"/>
            <p:nvPr/>
          </p:nvSpPr>
          <p:spPr>
            <a:xfrm>
              <a:off x="4800118" y="1837397"/>
              <a:ext cx="2394858" cy="398648"/>
            </a:xfrm>
            <a:prstGeom prst="rect">
              <a:avLst/>
            </a:prstGeom>
            <a:noFill/>
          </p:spPr>
          <p:txBody>
            <a:bodyPr wrap="square" rtlCol="0">
              <a:spAutoFit/>
            </a:bodyPr>
            <a:lstStyle/>
            <a:p>
              <a:endParaRPr lang="en-US" altLang="zh-CN" sz="1350" dirty="0">
                <a:solidFill>
                  <a:schemeClr val="bg1">
                    <a:lumMod val="65000"/>
                  </a:schemeClr>
                </a:solidFill>
                <a:latin typeface="Times New Roman" panose="02020603050405020304" pitchFamily="18" charset="0"/>
                <a:cs typeface="Times New Roman" panose="02020603050405020304" pitchFamily="18" charset="0"/>
              </a:endParaRPr>
            </a:p>
          </p:txBody>
        </p:sp>
      </p:grpSp>
      <p:sp>
        <p:nvSpPr>
          <p:cNvPr id="20" name="文本框 19"/>
          <p:cNvSpPr txBox="1"/>
          <p:nvPr/>
        </p:nvSpPr>
        <p:spPr>
          <a:xfrm>
            <a:off x="2710585" y="2283689"/>
            <a:ext cx="416066" cy="553998"/>
          </a:xfrm>
          <a:prstGeom prst="rect">
            <a:avLst/>
          </a:prstGeom>
          <a:noFill/>
          <a:ln>
            <a:noFill/>
          </a:ln>
        </p:spPr>
        <p:txBody>
          <a:bodyPr wrap="square" rtlCol="0">
            <a:spAutoFit/>
          </a:bodyPr>
          <a:lstStyle/>
          <a:p>
            <a:pPr algn="ctr"/>
            <a:r>
              <a:rPr lang="en-US" altLang="zh-CN" sz="3000" b="1" dirty="0">
                <a:solidFill>
                  <a:srgbClr val="0A51A3"/>
                </a:solidFill>
                <a:latin typeface="微软雅黑" panose="020B0503020204020204" charset="-122"/>
                <a:ea typeface="微软雅黑" panose="020B0503020204020204" charset="-122"/>
              </a:rPr>
              <a:t>1</a:t>
            </a:r>
          </a:p>
        </p:txBody>
      </p:sp>
      <p:sp>
        <p:nvSpPr>
          <p:cNvPr id="21" name="矩形 20"/>
          <p:cNvSpPr/>
          <p:nvPr/>
        </p:nvSpPr>
        <p:spPr>
          <a:xfrm>
            <a:off x="2596021" y="2188545"/>
            <a:ext cx="621030" cy="621042"/>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2" name="组合 21"/>
          <p:cNvGrpSpPr/>
          <p:nvPr/>
        </p:nvGrpSpPr>
        <p:grpSpPr>
          <a:xfrm>
            <a:off x="6175551" y="2124376"/>
            <a:ext cx="1903453" cy="923330"/>
            <a:chOff x="8899703" y="1254304"/>
            <a:chExt cx="2537554" cy="1231440"/>
          </a:xfrm>
        </p:grpSpPr>
        <p:sp>
          <p:nvSpPr>
            <p:cNvPr id="23" name="文本框 22"/>
            <p:cNvSpPr txBox="1"/>
            <p:nvPr/>
          </p:nvSpPr>
          <p:spPr>
            <a:xfrm>
              <a:off x="8899703" y="1254304"/>
              <a:ext cx="2394858" cy="1231440"/>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charset="-122"/>
                  <a:cs typeface="Times New Roman" panose="02020603050405020304" pitchFamily="18" charset="0"/>
                  <a:sym typeface="+mn-ea"/>
                </a:rPr>
                <a:t>MATERIAL</a:t>
              </a:r>
              <a:r>
                <a:rPr lang="zh-CN" altLang="en-US" b="1"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b="1" dirty="0">
                  <a:latin typeface="Times New Roman" panose="02020603050405020304" pitchFamily="18" charset="0"/>
                  <a:ea typeface="微软雅黑" panose="020B0503020204020204" charset="-122"/>
                  <a:cs typeface="Times New Roman" panose="02020603050405020304" pitchFamily="18" charset="0"/>
                  <a:sym typeface="+mn-ea"/>
                </a:rPr>
                <a:t>AND</a:t>
              </a:r>
              <a:r>
                <a:rPr lang="zh-CN" altLang="en-US" b="1"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b="1" dirty="0">
                  <a:latin typeface="Times New Roman" panose="02020603050405020304" pitchFamily="18" charset="0"/>
                  <a:ea typeface="微软雅黑" panose="020B0503020204020204" charset="-122"/>
                  <a:cs typeface="Times New Roman" panose="02020603050405020304" pitchFamily="18" charset="0"/>
                  <a:sym typeface="+mn-ea"/>
                </a:rPr>
                <a:t>METHODS</a:t>
              </a:r>
              <a:endParaRPr lang="zh-CN" altLang="en-US" b="1" dirty="0">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4" name="文本框 23"/>
            <p:cNvSpPr txBox="1"/>
            <p:nvPr/>
          </p:nvSpPr>
          <p:spPr>
            <a:xfrm>
              <a:off x="9042399" y="1835425"/>
              <a:ext cx="2394858" cy="398888"/>
            </a:xfrm>
            <a:prstGeom prst="rect">
              <a:avLst/>
            </a:prstGeom>
            <a:noFill/>
          </p:spPr>
          <p:txBody>
            <a:bodyPr wrap="square" rtlCol="0">
              <a:spAutoFit/>
            </a:bodyPr>
            <a:lstStyle/>
            <a:p>
              <a:endParaRPr lang="en-US" altLang="zh-CN" sz="1350" dirty="0">
                <a:solidFill>
                  <a:schemeClr val="bg1">
                    <a:lumMod val="65000"/>
                  </a:schemeClr>
                </a:solidFill>
                <a:latin typeface="Times New Roman" panose="02020603050405020304" pitchFamily="18" charset="0"/>
                <a:cs typeface="Times New Roman" panose="02020603050405020304" pitchFamily="18" charset="0"/>
              </a:endParaRPr>
            </a:p>
          </p:txBody>
        </p:sp>
      </p:grpSp>
      <p:grpSp>
        <p:nvGrpSpPr>
          <p:cNvPr id="25" name="组合 24"/>
          <p:cNvGrpSpPr/>
          <p:nvPr/>
        </p:nvGrpSpPr>
        <p:grpSpPr>
          <a:xfrm>
            <a:off x="6295925" y="4141882"/>
            <a:ext cx="2919573" cy="524611"/>
            <a:chOff x="4818742" y="3715841"/>
            <a:chExt cx="3892176" cy="699232"/>
          </a:xfrm>
        </p:grpSpPr>
        <p:sp>
          <p:nvSpPr>
            <p:cNvPr id="26" name="文本框 25"/>
            <p:cNvSpPr txBox="1"/>
            <p:nvPr/>
          </p:nvSpPr>
          <p:spPr>
            <a:xfrm>
              <a:off x="6316060" y="3715841"/>
              <a:ext cx="2394858" cy="490892"/>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charset="-122"/>
                  <a:cs typeface="Times New Roman" panose="02020603050405020304" pitchFamily="18" charset="0"/>
                </a:rPr>
                <a:t>CONCLUSION</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27" name="文本框 26"/>
            <p:cNvSpPr txBox="1"/>
            <p:nvPr/>
          </p:nvSpPr>
          <p:spPr>
            <a:xfrm>
              <a:off x="4818742" y="4018833"/>
              <a:ext cx="2394858" cy="396240"/>
            </a:xfrm>
            <a:prstGeom prst="rect">
              <a:avLst/>
            </a:prstGeom>
            <a:noFill/>
          </p:spPr>
          <p:txBody>
            <a:bodyPr wrap="square" rtlCol="0">
              <a:spAutoFit/>
            </a:bodyPr>
            <a:lstStyle/>
            <a:p>
              <a:endParaRPr lang="en-US" altLang="zh-CN" sz="1350" dirty="0">
                <a:solidFill>
                  <a:schemeClr val="bg1">
                    <a:lumMod val="65000"/>
                  </a:schemeClr>
                </a:solidFill>
                <a:latin typeface="Times New Roman" panose="02020603050405020304" pitchFamily="18" charset="0"/>
                <a:cs typeface="Times New Roman" panose="02020603050405020304" pitchFamily="18" charset="0"/>
              </a:endParaRPr>
            </a:p>
          </p:txBody>
        </p:sp>
      </p:grpSp>
      <p:grpSp>
        <p:nvGrpSpPr>
          <p:cNvPr id="31" name="组合 30"/>
          <p:cNvGrpSpPr/>
          <p:nvPr/>
        </p:nvGrpSpPr>
        <p:grpSpPr>
          <a:xfrm>
            <a:off x="9015295" y="2188661"/>
            <a:ext cx="1796415" cy="668551"/>
            <a:chOff x="4818742" y="3526390"/>
            <a:chExt cx="2394858" cy="891084"/>
          </a:xfrm>
        </p:grpSpPr>
        <p:sp>
          <p:nvSpPr>
            <p:cNvPr id="32" name="文本框 31"/>
            <p:cNvSpPr txBox="1"/>
            <p:nvPr/>
          </p:nvSpPr>
          <p:spPr>
            <a:xfrm>
              <a:off x="4818742" y="3526390"/>
              <a:ext cx="2394858" cy="490892"/>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charset="-122"/>
                  <a:cs typeface="Times New Roman" panose="02020603050405020304" pitchFamily="18" charset="0"/>
                </a:rPr>
                <a:t>RESULTS</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3" name="文本框 32"/>
            <p:cNvSpPr txBox="1"/>
            <p:nvPr/>
          </p:nvSpPr>
          <p:spPr>
            <a:xfrm>
              <a:off x="4818742" y="4018833"/>
              <a:ext cx="2394858" cy="398638"/>
            </a:xfrm>
            <a:prstGeom prst="rect">
              <a:avLst/>
            </a:prstGeom>
            <a:noFill/>
          </p:spPr>
          <p:txBody>
            <a:bodyPr wrap="square" rtlCol="0">
              <a:spAutoFit/>
            </a:bodyPr>
            <a:lstStyle/>
            <a:p>
              <a:endParaRPr lang="en-US" altLang="zh-CN" sz="1350" dirty="0">
                <a:solidFill>
                  <a:schemeClr val="bg1">
                    <a:lumMod val="65000"/>
                  </a:schemeClr>
                </a:solidFill>
                <a:latin typeface="Times New Roman" panose="02020603050405020304" pitchFamily="18" charset="0"/>
                <a:cs typeface="Times New Roman" panose="02020603050405020304" pitchFamily="18" charset="0"/>
              </a:endParaRPr>
            </a:p>
          </p:txBody>
        </p:sp>
      </p:grpSp>
      <p:grpSp>
        <p:nvGrpSpPr>
          <p:cNvPr id="34" name="组合 33"/>
          <p:cNvGrpSpPr/>
          <p:nvPr/>
        </p:nvGrpSpPr>
        <p:grpSpPr>
          <a:xfrm>
            <a:off x="4177833" y="4187562"/>
            <a:ext cx="1796415" cy="645240"/>
            <a:chOff x="9042399" y="3526390"/>
            <a:chExt cx="2394858" cy="860553"/>
          </a:xfrm>
        </p:grpSpPr>
        <p:sp>
          <p:nvSpPr>
            <p:cNvPr id="35" name="文本框 34"/>
            <p:cNvSpPr txBox="1"/>
            <p:nvPr/>
          </p:nvSpPr>
          <p:spPr>
            <a:xfrm>
              <a:off x="9042399" y="3526390"/>
              <a:ext cx="2394858" cy="491199"/>
            </a:xfrm>
            <a:prstGeom prst="rect">
              <a:avLst/>
            </a:prstGeom>
            <a:noFill/>
          </p:spPr>
          <p:txBody>
            <a:bodyPr wrap="square" rtlCol="0">
              <a:spAutoFit/>
            </a:bodyPr>
            <a:lstStyle/>
            <a:p>
              <a:r>
                <a:rPr lang="en-US" altLang="zh-CN" b="1" dirty="0">
                  <a:latin typeface="Times New Roman" panose="02020603050405020304" pitchFamily="18" charset="0"/>
                  <a:ea typeface="微软雅黑" panose="020B0503020204020204" charset="-122"/>
                  <a:cs typeface="Times New Roman" panose="02020603050405020304" pitchFamily="18" charset="0"/>
                </a:rPr>
                <a:t>DISCUSSION</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6" name="文本框 35"/>
            <p:cNvSpPr txBox="1"/>
            <p:nvPr/>
          </p:nvSpPr>
          <p:spPr>
            <a:xfrm>
              <a:off x="9042399" y="3988055"/>
              <a:ext cx="2394858" cy="398888"/>
            </a:xfrm>
            <a:prstGeom prst="rect">
              <a:avLst/>
            </a:prstGeom>
            <a:noFill/>
          </p:spPr>
          <p:txBody>
            <a:bodyPr wrap="square" rtlCol="0">
              <a:spAutoFit/>
            </a:bodyPr>
            <a:lstStyle/>
            <a:p>
              <a:endParaRPr lang="en-US" altLang="zh-CN" sz="1350" dirty="0">
                <a:solidFill>
                  <a:schemeClr val="bg1">
                    <a:lumMod val="65000"/>
                  </a:schemeClr>
                </a:solidFill>
                <a:latin typeface="Times New Roman" panose="02020603050405020304" pitchFamily="18" charset="0"/>
                <a:cs typeface="Times New Roman" panose="02020603050405020304" pitchFamily="18" charset="0"/>
              </a:endParaRPr>
            </a:p>
          </p:txBody>
        </p:sp>
      </p:grpSp>
      <p:sp>
        <p:nvSpPr>
          <p:cNvPr id="38" name="文本框 37"/>
          <p:cNvSpPr txBox="1"/>
          <p:nvPr/>
        </p:nvSpPr>
        <p:spPr>
          <a:xfrm>
            <a:off x="5383871" y="2279963"/>
            <a:ext cx="448286" cy="553998"/>
          </a:xfrm>
          <a:prstGeom prst="rect">
            <a:avLst/>
          </a:prstGeom>
          <a:noFill/>
          <a:ln>
            <a:noFill/>
          </a:ln>
        </p:spPr>
        <p:txBody>
          <a:bodyPr wrap="square" rtlCol="0">
            <a:spAutoFit/>
          </a:bodyPr>
          <a:lstStyle/>
          <a:p>
            <a:pPr algn="ctr"/>
            <a:r>
              <a:rPr lang="en-US" altLang="zh-CN" sz="3000" b="1" dirty="0">
                <a:solidFill>
                  <a:srgbClr val="0A51A3"/>
                </a:solidFill>
                <a:latin typeface="微软雅黑" panose="020B0503020204020204" charset="-122"/>
                <a:ea typeface="微软雅黑" panose="020B0503020204020204" charset="-122"/>
              </a:rPr>
              <a:t>2</a:t>
            </a:r>
          </a:p>
        </p:txBody>
      </p:sp>
      <p:sp>
        <p:nvSpPr>
          <p:cNvPr id="39" name="矩形 38"/>
          <p:cNvSpPr/>
          <p:nvPr/>
        </p:nvSpPr>
        <p:spPr>
          <a:xfrm>
            <a:off x="5376722" y="2201191"/>
            <a:ext cx="639728" cy="632770"/>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文本框 40"/>
          <p:cNvSpPr txBox="1"/>
          <p:nvPr/>
        </p:nvSpPr>
        <p:spPr>
          <a:xfrm>
            <a:off x="8262820" y="2234343"/>
            <a:ext cx="621030" cy="553085"/>
          </a:xfrm>
          <a:prstGeom prst="rect">
            <a:avLst/>
          </a:prstGeom>
          <a:noFill/>
          <a:ln>
            <a:noFill/>
          </a:ln>
        </p:spPr>
        <p:txBody>
          <a:bodyPr wrap="square" rtlCol="0">
            <a:spAutoFit/>
          </a:bodyPr>
          <a:lstStyle/>
          <a:p>
            <a:pPr algn="ctr"/>
            <a:r>
              <a:rPr lang="en-US" altLang="zh-CN" sz="3000" b="1">
                <a:solidFill>
                  <a:srgbClr val="0A51A3"/>
                </a:solidFill>
                <a:latin typeface="微软雅黑" panose="020B0503020204020204" charset="-122"/>
                <a:ea typeface="微软雅黑" panose="020B0503020204020204" charset="-122"/>
              </a:rPr>
              <a:t>3</a:t>
            </a:r>
            <a:endParaRPr lang="en-US" altLang="zh-CN" sz="3000" b="1" dirty="0">
              <a:solidFill>
                <a:srgbClr val="0A51A3"/>
              </a:solidFill>
              <a:latin typeface="微软雅黑" panose="020B0503020204020204" charset="-122"/>
              <a:ea typeface="微软雅黑" panose="020B0503020204020204" charset="-122"/>
            </a:endParaRPr>
          </a:p>
        </p:txBody>
      </p:sp>
      <p:sp>
        <p:nvSpPr>
          <p:cNvPr id="42" name="矩形 41"/>
          <p:cNvSpPr/>
          <p:nvPr/>
        </p:nvSpPr>
        <p:spPr>
          <a:xfrm>
            <a:off x="8262820" y="2189297"/>
            <a:ext cx="621030" cy="621042"/>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文本框 43"/>
          <p:cNvSpPr txBox="1"/>
          <p:nvPr/>
        </p:nvSpPr>
        <p:spPr>
          <a:xfrm>
            <a:off x="3489847" y="4114036"/>
            <a:ext cx="621030" cy="553085"/>
          </a:xfrm>
          <a:prstGeom prst="rect">
            <a:avLst/>
          </a:prstGeom>
          <a:noFill/>
          <a:ln>
            <a:noFill/>
          </a:ln>
        </p:spPr>
        <p:txBody>
          <a:bodyPr wrap="square" rtlCol="0">
            <a:spAutoFit/>
          </a:bodyPr>
          <a:lstStyle/>
          <a:p>
            <a:pPr algn="ctr"/>
            <a:r>
              <a:rPr lang="en-US" altLang="zh-CN" sz="3000" b="1" dirty="0">
                <a:solidFill>
                  <a:srgbClr val="0A51A3"/>
                </a:solidFill>
                <a:latin typeface="微软雅黑" panose="020B0503020204020204" charset="-122"/>
                <a:ea typeface="微软雅黑" panose="020B0503020204020204" charset="-122"/>
              </a:rPr>
              <a:t>4</a:t>
            </a:r>
          </a:p>
        </p:txBody>
      </p:sp>
      <p:sp>
        <p:nvSpPr>
          <p:cNvPr id="45" name="矩形 44"/>
          <p:cNvSpPr/>
          <p:nvPr/>
        </p:nvSpPr>
        <p:spPr>
          <a:xfrm>
            <a:off x="3496454" y="4044345"/>
            <a:ext cx="621030" cy="621042"/>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文本框 47"/>
          <p:cNvSpPr txBox="1"/>
          <p:nvPr/>
        </p:nvSpPr>
        <p:spPr>
          <a:xfrm>
            <a:off x="6481266" y="4049489"/>
            <a:ext cx="621030" cy="553085"/>
          </a:xfrm>
          <a:prstGeom prst="rect">
            <a:avLst/>
          </a:prstGeom>
          <a:noFill/>
          <a:ln>
            <a:noFill/>
          </a:ln>
        </p:spPr>
        <p:txBody>
          <a:bodyPr wrap="square" rtlCol="0">
            <a:spAutoFit/>
          </a:bodyPr>
          <a:lstStyle/>
          <a:p>
            <a:pPr algn="ctr"/>
            <a:r>
              <a:rPr lang="en-US" altLang="zh-CN" sz="3000" b="1">
                <a:solidFill>
                  <a:srgbClr val="0A51A3"/>
                </a:solidFill>
                <a:latin typeface="微软雅黑" panose="020B0503020204020204" charset="-122"/>
                <a:ea typeface="微软雅黑" panose="020B0503020204020204" charset="-122"/>
              </a:rPr>
              <a:t>5</a:t>
            </a:r>
            <a:endParaRPr lang="en-US" altLang="zh-CN" sz="3000" b="1" dirty="0">
              <a:solidFill>
                <a:srgbClr val="0A51A3"/>
              </a:solidFill>
              <a:latin typeface="微软雅黑" panose="020B0503020204020204" charset="-122"/>
              <a:ea typeface="微软雅黑" panose="020B0503020204020204" charset="-122"/>
            </a:endParaRPr>
          </a:p>
        </p:txBody>
      </p:sp>
      <p:sp>
        <p:nvSpPr>
          <p:cNvPr id="49" name="矩形 48"/>
          <p:cNvSpPr/>
          <p:nvPr/>
        </p:nvSpPr>
        <p:spPr>
          <a:xfrm>
            <a:off x="6481266" y="3981532"/>
            <a:ext cx="621030" cy="621042"/>
          </a:xfrm>
          <a:prstGeom prst="rect">
            <a:avLst/>
          </a:prstGeom>
          <a:no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6608" y="-52265"/>
            <a:ext cx="2334562" cy="904080"/>
            <a:chOff x="3685540" y="423384"/>
            <a:chExt cx="2334562" cy="90408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540" y="423384"/>
              <a:ext cx="1136354" cy="904080"/>
            </a:xfrm>
            <a:prstGeom prst="rect">
              <a:avLst/>
            </a:prstGeom>
          </p:spPr>
        </p:pic>
        <p:pic>
          <p:nvPicPr>
            <p:cNvPr id="6" name="图片 5"/>
            <p:cNvPicPr>
              <a:picLocks noChangeAspect="1"/>
            </p:cNvPicPr>
            <p:nvPr/>
          </p:nvPicPr>
          <p:blipFill>
            <a:blip r:embed="rId4"/>
            <a:stretch>
              <a:fillRect/>
            </a:stretch>
          </p:blipFill>
          <p:spPr>
            <a:xfrm>
              <a:off x="4552750" y="641404"/>
              <a:ext cx="1467352" cy="492630"/>
            </a:xfrm>
            <a:prstGeom prst="rect">
              <a:avLst/>
            </a:prstGeom>
          </p:spPr>
        </p:pic>
      </p:grpSp>
      <p:sp>
        <p:nvSpPr>
          <p:cNvPr id="37" name="矩形 7">
            <a:extLst>
              <a:ext uri="{FF2B5EF4-FFF2-40B4-BE49-F238E27FC236}">
                <a16:creationId xmlns:a16="http://schemas.microsoft.com/office/drawing/2014/main" id="{14371282-8469-48D9-A464-9FA9281E0F9C}"/>
              </a:ext>
            </a:extLst>
          </p:cNvPr>
          <p:cNvSpPr/>
          <p:nvPr/>
        </p:nvSpPr>
        <p:spPr>
          <a:xfrm>
            <a:off x="-8716" y="769074"/>
            <a:ext cx="12192000" cy="25272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C6EABFC4-59DA-4459-BAF7-66BF18487D6D}"/>
              </a:ext>
            </a:extLst>
          </p:cNvPr>
          <p:cNvSpPr/>
          <p:nvPr/>
        </p:nvSpPr>
        <p:spPr>
          <a:xfrm>
            <a:off x="0" y="430567"/>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pic>
        <p:nvPicPr>
          <p:cNvPr id="3" name="图片 68">
            <a:extLst>
              <a:ext uri="{FF2B5EF4-FFF2-40B4-BE49-F238E27FC236}">
                <a16:creationId xmlns:a16="http://schemas.microsoft.com/office/drawing/2014/main" id="{43DB02AE-D502-487A-94CB-99EE38265EA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1187" cy="430567"/>
          </a:xfrm>
          <a:prstGeom prst="rect">
            <a:avLst/>
          </a:prstGeom>
        </p:spPr>
      </p:pic>
      <p:sp>
        <p:nvSpPr>
          <p:cNvPr id="4" name="Rectangle 3">
            <a:extLst>
              <a:ext uri="{FF2B5EF4-FFF2-40B4-BE49-F238E27FC236}">
                <a16:creationId xmlns:a16="http://schemas.microsoft.com/office/drawing/2014/main" id="{AD8A5B43-4023-42CA-8E2C-60FC6CCFCE36}"/>
              </a:ext>
            </a:extLst>
          </p:cNvPr>
          <p:cNvSpPr/>
          <p:nvPr/>
        </p:nvSpPr>
        <p:spPr>
          <a:xfrm>
            <a:off x="145002" y="2274838"/>
            <a:ext cx="11520256"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Se-chitosan influences fish intestinal health by stimulating immunological parameters and affecting the diversity of the microflora in the intestine.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more studies are needed to further investigate this compound and the associated mechanisms that affect immunity.</a:t>
            </a:r>
          </a:p>
        </p:txBody>
      </p:sp>
      <p:sp>
        <p:nvSpPr>
          <p:cNvPr id="5" name="矩形 155">
            <a:extLst>
              <a:ext uri="{FF2B5EF4-FFF2-40B4-BE49-F238E27FC236}">
                <a16:creationId xmlns:a16="http://schemas.microsoft.com/office/drawing/2014/main" id="{CB044A64-790A-4ED8-909E-6A4C89BB072C}"/>
              </a:ext>
            </a:extLst>
          </p:cNvPr>
          <p:cNvSpPr/>
          <p:nvPr/>
        </p:nvSpPr>
        <p:spPr>
          <a:xfrm>
            <a:off x="3321953" y="663342"/>
            <a:ext cx="4575555" cy="5460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cs typeface="Times New Roman" panose="02020603050405020304" pitchFamily="18" charset="0"/>
              </a:rPr>
              <a:t>CONCLUSION </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38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55">
            <a:extLst>
              <a:ext uri="{FF2B5EF4-FFF2-40B4-BE49-F238E27FC236}">
                <a16:creationId xmlns:a16="http://schemas.microsoft.com/office/drawing/2014/main" id="{08F02548-1B6C-48EC-9099-2E18DF20621F}"/>
              </a:ext>
            </a:extLst>
          </p:cNvPr>
          <p:cNvSpPr/>
          <p:nvPr/>
        </p:nvSpPr>
        <p:spPr>
          <a:xfrm>
            <a:off x="3358529" y="681630"/>
            <a:ext cx="4575555" cy="5460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cs typeface="Times New Roman" panose="02020603050405020304" pitchFamily="18" charset="0"/>
              </a:rPr>
              <a:t>REFERENCES </a:t>
            </a:r>
            <a:endParaRPr lang="zh-CN" altLang="en-US" sz="2400" b="1" dirty="0">
              <a:latin typeface="Times New Roman" panose="02020603050405020304" pitchFamily="18" charset="0"/>
              <a:cs typeface="Times New Roman" panose="02020603050405020304" pitchFamily="18" charset="0"/>
            </a:endParaRPr>
          </a:p>
        </p:txBody>
      </p:sp>
      <p:pic>
        <p:nvPicPr>
          <p:cNvPr id="3" name="图片 68">
            <a:extLst>
              <a:ext uri="{FF2B5EF4-FFF2-40B4-BE49-F238E27FC236}">
                <a16:creationId xmlns:a16="http://schemas.microsoft.com/office/drawing/2014/main" id="{308A74A2-6C49-4074-8DCF-88674E85109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1187" cy="430567"/>
          </a:xfrm>
          <a:prstGeom prst="rect">
            <a:avLst/>
          </a:prstGeom>
        </p:spPr>
      </p:pic>
      <p:sp>
        <p:nvSpPr>
          <p:cNvPr id="4" name="矩形 7">
            <a:extLst>
              <a:ext uri="{FF2B5EF4-FFF2-40B4-BE49-F238E27FC236}">
                <a16:creationId xmlns:a16="http://schemas.microsoft.com/office/drawing/2014/main" id="{0525F4B2-0C0F-4E5A-AD18-A6DAE8B702E3}"/>
              </a:ext>
            </a:extLst>
          </p:cNvPr>
          <p:cNvSpPr/>
          <p:nvPr/>
        </p:nvSpPr>
        <p:spPr>
          <a:xfrm>
            <a:off x="0" y="430567"/>
            <a:ext cx="12192000" cy="1686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5" name="Rectangle 4">
            <a:extLst>
              <a:ext uri="{FF2B5EF4-FFF2-40B4-BE49-F238E27FC236}">
                <a16:creationId xmlns:a16="http://schemas.microsoft.com/office/drawing/2014/main" id="{B34035B6-EA50-4955-A55C-F37F6EB3A08E}"/>
              </a:ext>
            </a:extLst>
          </p:cNvPr>
          <p:cNvSpPr/>
          <p:nvPr/>
        </p:nvSpPr>
        <p:spPr>
          <a:xfrm>
            <a:off x="135636" y="1310093"/>
            <a:ext cx="11920728" cy="5047536"/>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Abu-</a:t>
            </a:r>
            <a:r>
              <a:rPr lang="en-US" sz="1400" dirty="0" err="1">
                <a:latin typeface="Times New Roman" panose="02020603050405020304" pitchFamily="18" charset="0"/>
                <a:cs typeface="Times New Roman" panose="02020603050405020304" pitchFamily="18" charset="0"/>
              </a:rPr>
              <a:t>Elala</a:t>
            </a:r>
            <a:r>
              <a:rPr lang="en-US" sz="1400" dirty="0">
                <a:latin typeface="Times New Roman" panose="02020603050405020304" pitchFamily="18" charset="0"/>
                <a:cs typeface="Times New Roman" panose="02020603050405020304" pitchFamily="18" charset="0"/>
              </a:rPr>
              <a:t>, N.M., Mohamed, S.H., </a:t>
            </a:r>
            <a:r>
              <a:rPr lang="en-US" sz="1400" dirty="0" err="1">
                <a:latin typeface="Times New Roman" panose="02020603050405020304" pitchFamily="18" charset="0"/>
                <a:cs typeface="Times New Roman" panose="02020603050405020304" pitchFamily="18" charset="0"/>
              </a:rPr>
              <a:t>Zaki</a:t>
            </a:r>
            <a:r>
              <a:rPr lang="en-US" sz="1400" dirty="0">
                <a:latin typeface="Times New Roman" panose="02020603050405020304" pitchFamily="18" charset="0"/>
                <a:cs typeface="Times New Roman" panose="02020603050405020304" pitchFamily="18" charset="0"/>
              </a:rPr>
              <a:t>, M.M., </a:t>
            </a:r>
            <a:r>
              <a:rPr lang="en-US" sz="1400" dirty="0" err="1">
                <a:latin typeface="Times New Roman" panose="02020603050405020304" pitchFamily="18" charset="0"/>
                <a:cs typeface="Times New Roman" panose="02020603050405020304" pitchFamily="18" charset="0"/>
              </a:rPr>
              <a:t>Eissa</a:t>
            </a:r>
            <a:r>
              <a:rPr lang="en-US" sz="1400" dirty="0">
                <a:latin typeface="Times New Roman" panose="02020603050405020304" pitchFamily="18" charset="0"/>
                <a:cs typeface="Times New Roman" panose="02020603050405020304" pitchFamily="18" charset="0"/>
              </a:rPr>
              <a:t>, A.E., 2015. Assessment of the immune-modulatory and antimicrobial effects of dietary chitosan on Nile tilapia(</a:t>
            </a:r>
            <a:r>
              <a:rPr lang="en-US" sz="1400" i="1" dirty="0" err="1">
                <a:latin typeface="Times New Roman" panose="02020603050405020304" pitchFamily="18" charset="0"/>
                <a:cs typeface="Times New Roman" panose="02020603050405020304" pitchFamily="18" charset="0"/>
              </a:rPr>
              <a:t>Oreochrmis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niloticus</a:t>
            </a:r>
            <a:r>
              <a:rPr lang="en-US" sz="1400" dirty="0">
                <a:latin typeface="Times New Roman" panose="02020603050405020304" pitchFamily="18" charset="0"/>
                <a:cs typeface="Times New Roman" panose="02020603050405020304" pitchFamily="18" charset="0"/>
              </a:rPr>
              <a:t>) with special emphasis to its bio-remediating impacts. Fish Shellfish Immunol. 46 (2), 678–685.AOAC, 1995. Official Methods of Analysis of Official Analytical Chemists International,16th edition. Association of Official Analytical Chemists Inc, Arlington, </a:t>
            </a:r>
            <a:r>
              <a:rPr lang="en-US" sz="1400" dirty="0" err="1">
                <a:latin typeface="Times New Roman" panose="02020603050405020304" pitchFamily="18" charset="0"/>
                <a:cs typeface="Times New Roman" panose="02020603050405020304" pitchFamily="18" charset="0"/>
              </a:rPr>
              <a:t>Virginia,USA</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err="1">
                <a:latin typeface="Times New Roman" panose="02020603050405020304" pitchFamily="18" charset="0"/>
                <a:cs typeface="Times New Roman" panose="02020603050405020304" pitchFamily="18" charset="0"/>
              </a:rPr>
              <a:t>Berntssena</a:t>
            </a:r>
            <a:r>
              <a:rPr lang="en-US" sz="1400" dirty="0">
                <a:latin typeface="Times New Roman" panose="02020603050405020304" pitchFamily="18" charset="0"/>
                <a:cs typeface="Times New Roman" panose="02020603050405020304" pitchFamily="18" charset="0"/>
              </a:rPr>
              <a:t>, M.H.G., </a:t>
            </a:r>
            <a:r>
              <a:rPr lang="en-US" sz="1400" dirty="0" err="1">
                <a:latin typeface="Times New Roman" panose="02020603050405020304" pitchFamily="18" charset="0"/>
                <a:cs typeface="Times New Roman" panose="02020603050405020304" pitchFamily="18" charset="0"/>
              </a:rPr>
              <a:t>Sundal</a:t>
            </a:r>
            <a:r>
              <a:rPr lang="en-US" sz="1400" dirty="0">
                <a:latin typeface="Times New Roman" panose="02020603050405020304" pitchFamily="18" charset="0"/>
                <a:cs typeface="Times New Roman" panose="02020603050405020304" pitchFamily="18" charset="0"/>
              </a:rPr>
              <a:t>, T.K., </a:t>
            </a:r>
            <a:r>
              <a:rPr lang="en-US" sz="1400" dirty="0" err="1">
                <a:latin typeface="Times New Roman" panose="02020603050405020304" pitchFamily="18" charset="0"/>
                <a:cs typeface="Times New Roman" panose="02020603050405020304" pitchFamily="18" charset="0"/>
              </a:rPr>
              <a:t>Olsvik</a:t>
            </a:r>
            <a:r>
              <a:rPr lang="en-US" sz="1400" dirty="0">
                <a:latin typeface="Times New Roman" panose="02020603050405020304" pitchFamily="18" charset="0"/>
                <a:cs typeface="Times New Roman" panose="02020603050405020304" pitchFamily="18" charset="0"/>
              </a:rPr>
              <a:t>, P.A., </a:t>
            </a:r>
            <a:r>
              <a:rPr lang="en-US" sz="1400" dirty="0" err="1">
                <a:latin typeface="Times New Roman" panose="02020603050405020304" pitchFamily="18" charset="0"/>
                <a:cs typeface="Times New Roman" panose="02020603050405020304" pitchFamily="18" charset="0"/>
              </a:rPr>
              <a:t>Amlund</a:t>
            </a:r>
            <a:r>
              <a:rPr lang="en-US" sz="1400" dirty="0">
                <a:latin typeface="Times New Roman" panose="02020603050405020304" pitchFamily="18" charset="0"/>
                <a:cs typeface="Times New Roman" panose="02020603050405020304" pitchFamily="18" charset="0"/>
              </a:rPr>
              <a:t>, H., </a:t>
            </a:r>
            <a:r>
              <a:rPr lang="en-US" sz="1400" dirty="0" err="1">
                <a:latin typeface="Times New Roman" panose="02020603050405020304" pitchFamily="18" charset="0"/>
                <a:cs typeface="Times New Roman" panose="02020603050405020304" pitchFamily="18" charset="0"/>
              </a:rPr>
              <a:t>Rasinger</a:t>
            </a:r>
            <a:r>
              <a:rPr lang="en-US" sz="1400" dirty="0">
                <a:latin typeface="Times New Roman" panose="02020603050405020304" pitchFamily="18" charset="0"/>
                <a:cs typeface="Times New Roman" panose="02020603050405020304" pitchFamily="18" charset="0"/>
              </a:rPr>
              <a:t>, J.D., </a:t>
            </a:r>
            <a:r>
              <a:rPr lang="en-US" sz="1400" dirty="0" err="1">
                <a:latin typeface="Times New Roman" panose="02020603050405020304" pitchFamily="18" charset="0"/>
                <a:cs typeface="Times New Roman" panose="02020603050405020304" pitchFamily="18" charset="0"/>
              </a:rPr>
              <a:t>Sele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V.,Hamre</a:t>
            </a:r>
            <a:r>
              <a:rPr lang="en-US" sz="1400" dirty="0">
                <a:latin typeface="Times New Roman" panose="02020603050405020304" pitchFamily="18" charset="0"/>
                <a:cs typeface="Times New Roman" panose="02020603050405020304" pitchFamily="18" charset="0"/>
              </a:rPr>
              <a:t>, K., </a:t>
            </a:r>
            <a:r>
              <a:rPr lang="en-US" sz="1400" dirty="0" err="1">
                <a:latin typeface="Times New Roman" panose="02020603050405020304" pitchFamily="18" charset="0"/>
                <a:cs typeface="Times New Roman" panose="02020603050405020304" pitchFamily="18" charset="0"/>
              </a:rPr>
              <a:t>Hillestad</a:t>
            </a:r>
            <a:r>
              <a:rPr lang="en-US" sz="1400" dirty="0">
                <a:latin typeface="Times New Roman" panose="02020603050405020304" pitchFamily="18" charset="0"/>
                <a:cs typeface="Times New Roman" panose="02020603050405020304" pitchFamily="18" charset="0"/>
              </a:rPr>
              <a:t>, M., </a:t>
            </a:r>
            <a:r>
              <a:rPr lang="en-US" sz="1400" dirty="0" err="1">
                <a:latin typeface="Times New Roman" panose="02020603050405020304" pitchFamily="18" charset="0"/>
                <a:cs typeface="Times New Roman" panose="02020603050405020304" pitchFamily="18" charset="0"/>
              </a:rPr>
              <a:t>Buttle</a:t>
            </a:r>
            <a:r>
              <a:rPr lang="en-US" sz="1400" dirty="0">
                <a:latin typeface="Times New Roman" panose="02020603050405020304" pitchFamily="18" charset="0"/>
                <a:cs typeface="Times New Roman" panose="02020603050405020304" pitchFamily="18" charset="0"/>
              </a:rPr>
              <a:t>, L., </a:t>
            </a:r>
            <a:r>
              <a:rPr lang="en-US" sz="1400" dirty="0" err="1">
                <a:latin typeface="Times New Roman" panose="02020603050405020304" pitchFamily="18" charset="0"/>
                <a:cs typeface="Times New Roman" panose="02020603050405020304" pitchFamily="18" charset="0"/>
              </a:rPr>
              <a:t>Ørnsrud</a:t>
            </a:r>
            <a:r>
              <a:rPr lang="en-US" sz="1400" dirty="0">
                <a:latin typeface="Times New Roman" panose="02020603050405020304" pitchFamily="18" charset="0"/>
                <a:cs typeface="Times New Roman" panose="02020603050405020304" pitchFamily="18" charset="0"/>
              </a:rPr>
              <a:t>, R., 2017. Sensitivity and toxic mode </a:t>
            </a:r>
            <a:r>
              <a:rPr lang="en-US" sz="1400" dirty="0" err="1">
                <a:latin typeface="Times New Roman" panose="02020603050405020304" pitchFamily="18" charset="0"/>
                <a:cs typeface="Times New Roman" panose="02020603050405020304" pitchFamily="18" charset="0"/>
              </a:rPr>
              <a:t>ofaction</a:t>
            </a:r>
            <a:r>
              <a:rPr lang="en-US" sz="1400" dirty="0">
                <a:latin typeface="Times New Roman" panose="02020603050405020304" pitchFamily="18" charset="0"/>
                <a:cs typeface="Times New Roman" panose="02020603050405020304" pitchFamily="18" charset="0"/>
              </a:rPr>
              <a:t> of dietary organic and inorganic selenium in Atlantic salmon (Salmo </a:t>
            </a:r>
            <a:r>
              <a:rPr lang="en-US" sz="1400" dirty="0" err="1">
                <a:latin typeface="Times New Roman" panose="02020603050405020304" pitchFamily="18" charset="0"/>
                <a:cs typeface="Times New Roman" panose="02020603050405020304" pitchFamily="18" charset="0"/>
              </a:rPr>
              <a:t>salar</a:t>
            </a:r>
            <a:r>
              <a:rPr lang="en-US" sz="1400" dirty="0">
                <a:latin typeface="Times New Roman" panose="02020603050405020304" pitchFamily="18" charset="0"/>
                <a:cs typeface="Times New Roman" panose="02020603050405020304" pitchFamily="18" charset="0"/>
              </a:rPr>
              <a:t>).</a:t>
            </a:r>
          </a:p>
          <a:p>
            <a:pPr algn="just"/>
            <a:r>
              <a:rPr lang="en-US" sz="1400" dirty="0" err="1">
                <a:latin typeface="Times New Roman" panose="02020603050405020304" pitchFamily="18" charset="0"/>
                <a:cs typeface="Times New Roman" panose="02020603050405020304" pitchFamily="18" charset="0"/>
              </a:rPr>
              <a:t>Aquat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Toxicol</a:t>
            </a:r>
            <a:r>
              <a:rPr lang="en-US" sz="1400" dirty="0">
                <a:latin typeface="Times New Roman" panose="02020603050405020304" pitchFamily="18" charset="0"/>
                <a:cs typeface="Times New Roman" panose="02020603050405020304" pitchFamily="18" charset="0"/>
              </a:rPr>
              <a:t>. 192, 116–126. https://doi.org/10.1016/j.aquatox.2017.09.014.</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Biller-</a:t>
            </a:r>
            <a:r>
              <a:rPr lang="en-US" sz="1400" dirty="0" err="1">
                <a:latin typeface="Times New Roman" panose="02020603050405020304" pitchFamily="18" charset="0"/>
                <a:cs typeface="Times New Roman" panose="02020603050405020304" pitchFamily="18" charset="0"/>
              </a:rPr>
              <a:t>takahashi.Biller</a:t>
            </a:r>
            <a:r>
              <a:rPr lang="en-US" sz="1400" dirty="0">
                <a:latin typeface="Times New Roman" panose="02020603050405020304" pitchFamily="18" charset="0"/>
                <a:cs typeface="Times New Roman" panose="02020603050405020304" pitchFamily="18" charset="0"/>
              </a:rPr>
              <a:t>-Takahashi, J.D., Takahashi, L.S., </a:t>
            </a:r>
            <a:r>
              <a:rPr lang="en-US" sz="1400" dirty="0" err="1">
                <a:latin typeface="Times New Roman" panose="02020603050405020304" pitchFamily="18" charset="0"/>
                <a:cs typeface="Times New Roman" panose="02020603050405020304" pitchFamily="18" charset="0"/>
              </a:rPr>
              <a:t>Urbinati</a:t>
            </a:r>
            <a:r>
              <a:rPr lang="en-US" sz="1400" dirty="0">
                <a:latin typeface="Times New Roman" panose="02020603050405020304" pitchFamily="18" charset="0"/>
                <a:cs typeface="Times New Roman" panose="02020603050405020304" pitchFamily="18" charset="0"/>
              </a:rPr>
              <a:t>, E.C., 2015. The immune system is limited by oxidative stress: dietary selenium promotes optimal antioxidative status and greatest immune defense in </a:t>
            </a:r>
            <a:r>
              <a:rPr lang="en-US" sz="1400" i="1" dirty="0" err="1">
                <a:latin typeface="Times New Roman" panose="02020603050405020304" pitchFamily="18" charset="0"/>
                <a:cs typeface="Times New Roman" panose="02020603050405020304" pitchFamily="18" charset="0"/>
              </a:rPr>
              <a:t>pacu</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Piaractus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mesopotamicus</a:t>
            </a:r>
            <a:r>
              <a:rPr lang="en-US" sz="1400" dirty="0">
                <a:latin typeface="Times New Roman" panose="02020603050405020304" pitchFamily="18" charset="0"/>
                <a:cs typeface="Times New Roman" panose="02020603050405020304" pitchFamily="18" charset="0"/>
              </a:rPr>
              <a:t>. Fish Shellfish Immunol. 47,360–367. https://doi.org/10.1016/j.fsi.2015.09.022.</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Chen, L.Y., </a:t>
            </a:r>
            <a:r>
              <a:rPr lang="en-US" sz="1400" dirty="0" err="1">
                <a:latin typeface="Times New Roman" panose="02020603050405020304" pitchFamily="18" charset="0"/>
                <a:cs typeface="Times New Roman" panose="02020603050405020304" pitchFamily="18" charset="0"/>
              </a:rPr>
              <a:t>Subirade</a:t>
            </a:r>
            <a:r>
              <a:rPr lang="en-US" sz="1400" dirty="0">
                <a:latin typeface="Times New Roman" panose="02020603050405020304" pitchFamily="18" charset="0"/>
                <a:cs typeface="Times New Roman" panose="02020603050405020304" pitchFamily="18" charset="0"/>
              </a:rPr>
              <a:t>, M., 2005. Chitosan/ß-lactoglobulin core-shell nanoparticles as nutraceutical carriers. Biomaterials 26 (30), 6041–6053. https://www.fasebj.org/doi/</a:t>
            </a:r>
            <a:r>
              <a:rPr lang="fr-FR" sz="1400" dirty="0">
                <a:latin typeface="Times New Roman" panose="02020603050405020304" pitchFamily="18" charset="0"/>
                <a:cs typeface="Times New Roman" panose="02020603050405020304" pitchFamily="18" charset="0"/>
              </a:rPr>
              <a:t>abs/10.1096/fasebj.29.1_supplement.759.7.</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Chen, L., Zhan, Y.S., Wu, Y.R., 2009. Condition optimization in cultivation of selenium enriched yeast. J. Hunan Agric. Univ. (Nat. Sci.) 35 (3), 237–241.</a:t>
            </a:r>
          </a:p>
          <a:p>
            <a:pPr algn="just"/>
            <a:r>
              <a:rPr lang="en-US" sz="1400" dirty="0">
                <a:latin typeface="Times New Roman" panose="02020603050405020304" pitchFamily="18" charset="0"/>
                <a:cs typeface="Times New Roman" panose="02020603050405020304" pitchFamily="18" charset="0"/>
              </a:rPr>
              <a:t>China Fishery Statistical Yearbook, 2017. Bureau of Fisheries of the Ministry of Agriculture. (Beijing, China).</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err="1">
                <a:latin typeface="Times New Roman" panose="02020603050405020304" pitchFamily="18" charset="0"/>
                <a:cs typeface="Times New Roman" panose="02020603050405020304" pitchFamily="18" charset="0"/>
              </a:rPr>
              <a:t>Dananjaya</a:t>
            </a:r>
            <a:r>
              <a:rPr lang="en-US" sz="1400" dirty="0">
                <a:latin typeface="Times New Roman" panose="02020603050405020304" pitchFamily="18" charset="0"/>
                <a:cs typeface="Times New Roman" panose="02020603050405020304" pitchFamily="18" charset="0"/>
              </a:rPr>
              <a:t>, S.H.S., </a:t>
            </a:r>
            <a:r>
              <a:rPr lang="en-US" sz="1400" dirty="0" err="1">
                <a:latin typeface="Times New Roman" panose="02020603050405020304" pitchFamily="18" charset="0"/>
                <a:cs typeface="Times New Roman" panose="02020603050405020304" pitchFamily="18" charset="0"/>
              </a:rPr>
              <a:t>Godahewa</a:t>
            </a:r>
            <a:r>
              <a:rPr lang="en-US" sz="1400" dirty="0">
                <a:latin typeface="Times New Roman" panose="02020603050405020304" pitchFamily="18" charset="0"/>
                <a:cs typeface="Times New Roman" panose="02020603050405020304" pitchFamily="18" charset="0"/>
              </a:rPr>
              <a:t>, G.I., </a:t>
            </a:r>
            <a:r>
              <a:rPr lang="en-US" sz="1400" dirty="0" err="1">
                <a:latin typeface="Times New Roman" panose="02020603050405020304" pitchFamily="18" charset="0"/>
                <a:cs typeface="Times New Roman" panose="02020603050405020304" pitchFamily="18" charset="0"/>
              </a:rPr>
              <a:t>Jayasooriya</a:t>
            </a:r>
            <a:r>
              <a:rPr lang="en-US" sz="1400" dirty="0">
                <a:latin typeface="Times New Roman" panose="02020603050405020304" pitchFamily="18" charset="0"/>
                <a:cs typeface="Times New Roman" panose="02020603050405020304" pitchFamily="18" charset="0"/>
              </a:rPr>
              <a:t>, R.G.P.T., Lee, J., De </a:t>
            </a:r>
            <a:r>
              <a:rPr lang="en-US" sz="1400" dirty="0" err="1">
                <a:latin typeface="Times New Roman" panose="02020603050405020304" pitchFamily="18" charset="0"/>
                <a:cs typeface="Times New Roman" panose="02020603050405020304" pitchFamily="18" charset="0"/>
              </a:rPr>
              <a:t>Zoysa</a:t>
            </a:r>
            <a:r>
              <a:rPr lang="en-US" sz="1400" dirty="0">
                <a:latin typeface="Times New Roman" panose="02020603050405020304" pitchFamily="18" charset="0"/>
                <a:cs typeface="Times New Roman" panose="02020603050405020304" pitchFamily="18" charset="0"/>
              </a:rPr>
              <a:t>, M., 2016. Antimicrobial effects of chitosan silver </a:t>
            </a:r>
            <a:r>
              <a:rPr lang="en-US" sz="1400" dirty="0" err="1">
                <a:latin typeface="Times New Roman" panose="02020603050405020304" pitchFamily="18" charset="0"/>
                <a:cs typeface="Times New Roman" panose="02020603050405020304" pitchFamily="18" charset="0"/>
              </a:rPr>
              <a:t>nano</a:t>
            </a:r>
            <a:r>
              <a:rPr lang="en-US" sz="1400" dirty="0">
                <a:latin typeface="Times New Roman" panose="02020603050405020304" pitchFamily="18" charset="0"/>
                <a:cs typeface="Times New Roman" panose="02020603050405020304" pitchFamily="18" charset="0"/>
              </a:rPr>
              <a:t> composites (</a:t>
            </a:r>
            <a:r>
              <a:rPr lang="en-US" sz="1400" dirty="0" err="1">
                <a:latin typeface="Times New Roman" panose="02020603050405020304" pitchFamily="18" charset="0"/>
                <a:cs typeface="Times New Roman" panose="02020603050405020304" pitchFamily="18" charset="0"/>
              </a:rPr>
              <a:t>CAgNCs</a:t>
            </a:r>
            <a:r>
              <a:rPr lang="en-US" sz="1400" dirty="0">
                <a:latin typeface="Times New Roman" panose="02020603050405020304" pitchFamily="18" charset="0"/>
                <a:cs typeface="Times New Roman" panose="02020603050405020304" pitchFamily="18" charset="0"/>
              </a:rPr>
              <a:t>) on fish pathogenic </a:t>
            </a:r>
            <a:r>
              <a:rPr lang="en-US" sz="1400" dirty="0" err="1">
                <a:latin typeface="Times New Roman" panose="02020603050405020304" pitchFamily="18" charset="0"/>
                <a:cs typeface="Times New Roman" panose="02020603050405020304" pitchFamily="18" charset="0"/>
              </a:rPr>
              <a:t>Aliivibrio</a:t>
            </a:r>
            <a:r>
              <a:rPr lang="en-US" sz="1400" dirty="0">
                <a:latin typeface="Times New Roman" panose="02020603050405020304" pitchFamily="18" charset="0"/>
                <a:cs typeface="Times New Roman" panose="02020603050405020304" pitchFamily="18" charset="0"/>
              </a:rPr>
              <a:t> (Vibrio) </a:t>
            </a:r>
            <a:r>
              <a:rPr lang="en-US" sz="1400" dirty="0" err="1">
                <a:latin typeface="Times New Roman" panose="02020603050405020304" pitchFamily="18" charset="0"/>
                <a:cs typeface="Times New Roman" panose="02020603050405020304" pitchFamily="18" charset="0"/>
              </a:rPr>
              <a:t>salmonicida</a:t>
            </a:r>
            <a:r>
              <a:rPr lang="en-US" sz="1400" dirty="0">
                <a:latin typeface="Times New Roman" panose="02020603050405020304" pitchFamily="18" charset="0"/>
                <a:cs typeface="Times New Roman" panose="02020603050405020304" pitchFamily="18" charset="0"/>
              </a:rPr>
              <a:t>. Aquaculture 450, 422–430. </a:t>
            </a:r>
            <a:r>
              <a:rPr lang="en-US"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https://doi.org/10.1016/j</a:t>
            </a:r>
            <a:r>
              <a:rPr lang="en-US" sz="1400" dirty="0">
                <a:latin typeface="Times New Roman" panose="02020603050405020304" pitchFamily="18" charset="0"/>
                <a:cs typeface="Times New Roman" panose="02020603050405020304" pitchFamily="18" charset="0"/>
              </a:rPr>
              <a:t>. aquaculture.2015.08.023.</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Dong, Z., Li, X., Zhang, X., Ling, Q., Ni, Q., Li, Y., 2014. Development of microsatellite markers for genetic analysis in the large scale loach </a:t>
            </a:r>
            <a:r>
              <a:rPr lang="en-US" sz="1400" i="1" dirty="0" err="1">
                <a:latin typeface="Times New Roman" panose="02020603050405020304" pitchFamily="18" charset="0"/>
                <a:cs typeface="Times New Roman" panose="02020603050405020304" pitchFamily="18" charset="0"/>
              </a:rPr>
              <a:t>Paramisgurnus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dabryanus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Conserv</a:t>
            </a:r>
            <a:r>
              <a:rPr lang="en-US" sz="1400" dirty="0">
                <a:latin typeface="Times New Roman" panose="02020603050405020304" pitchFamily="18" charset="0"/>
                <a:cs typeface="Times New Roman" panose="02020603050405020304" pitchFamily="18" charset="0"/>
              </a:rPr>
              <a:t>. Genet. </a:t>
            </a:r>
            <a:r>
              <a:rPr lang="en-US" sz="1400" dirty="0" err="1">
                <a:latin typeface="Times New Roman" panose="02020603050405020304" pitchFamily="18" charset="0"/>
                <a:cs typeface="Times New Roman" panose="02020603050405020304" pitchFamily="18" charset="0"/>
              </a:rPr>
              <a:t>Resour</a:t>
            </a:r>
            <a:r>
              <a:rPr lang="en-US" sz="1400" dirty="0">
                <a:latin typeface="Times New Roman" panose="02020603050405020304" pitchFamily="18" charset="0"/>
                <a:cs typeface="Times New Roman" panose="02020603050405020304" pitchFamily="18" charset="0"/>
              </a:rPr>
              <a:t>. 6 (1), 151–153. https://doi.org/10.1007/s12686-013-</a:t>
            </a:r>
          </a:p>
          <a:p>
            <a:pPr algn="just"/>
            <a:r>
              <a:rPr lang="en-US" sz="1400" dirty="0">
                <a:latin typeface="Times New Roman" panose="02020603050405020304" pitchFamily="18" charset="0"/>
                <a:cs typeface="Times New Roman" panose="02020603050405020304" pitchFamily="18" charset="0"/>
              </a:rPr>
              <a:t>0030-6.</a:t>
            </a:r>
          </a:p>
        </p:txBody>
      </p:sp>
    </p:spTree>
    <p:extLst>
      <p:ext uri="{BB962C8B-B14F-4D97-AF65-F5344CB8AC3E}">
        <p14:creationId xmlns:p14="http://schemas.microsoft.com/office/powerpoint/2010/main" val="84436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03862" y="2904320"/>
            <a:ext cx="3371960" cy="669414"/>
          </a:xfrm>
          <a:prstGeom prst="rect">
            <a:avLst/>
          </a:prstGeom>
          <a:noFill/>
        </p:spPr>
        <p:txBody>
          <a:bodyPr wrap="square" rtlCol="0">
            <a:spAutoFit/>
          </a:bodyPr>
          <a:lstStyle/>
          <a:p>
            <a:pPr>
              <a:lnSpc>
                <a:spcPts val="4500"/>
              </a:lnSpc>
            </a:pPr>
            <a:r>
              <a:rPr lang="en-US" altLang="zh-CN" sz="4000" b="1" dirty="0">
                <a:solidFill>
                  <a:srgbClr val="0A51A3"/>
                </a:solidFill>
                <a:latin typeface="Times New Roman" panose="02020603050405020304" pitchFamily="18" charset="0"/>
                <a:ea typeface="汉仪行楷繁" panose="02010600000101010101" pitchFamily="2" charset="-122"/>
                <a:cs typeface="Times New Roman" panose="02020603050405020304" pitchFamily="18" charset="0"/>
              </a:rPr>
              <a:t>THANK YOU</a:t>
            </a:r>
            <a:endParaRPr lang="zh-CN" altLang="en-US" sz="4000" b="1" dirty="0">
              <a:solidFill>
                <a:srgbClr val="0A51A3"/>
              </a:solidFill>
              <a:latin typeface="Times New Roman" panose="02020603050405020304" pitchFamily="18" charset="0"/>
              <a:ea typeface="汉仪行楷繁" panose="02010600000101010101" pitchFamily="2" charset="-122"/>
              <a:cs typeface="Times New Roman" panose="02020603050405020304" pitchFamily="18" charset="0"/>
            </a:endParaRPr>
          </a:p>
        </p:txBody>
      </p:sp>
      <p:sp>
        <p:nvSpPr>
          <p:cNvPr id="11" name="文本框 10"/>
          <p:cNvSpPr txBox="1"/>
          <p:nvPr/>
        </p:nvSpPr>
        <p:spPr>
          <a:xfrm>
            <a:off x="6088350" y="5161180"/>
            <a:ext cx="3934692" cy="369332"/>
          </a:xfrm>
          <a:prstGeom prst="rect">
            <a:avLst/>
          </a:prstGeom>
          <a:noFill/>
        </p:spPr>
        <p:txBody>
          <a:bodyPr wrap="square" rtlCol="0">
            <a:spAutoFit/>
          </a:bodyPr>
          <a:lstStyle/>
          <a:p>
            <a:r>
              <a:rPr lang="zh-CN" altLang="en-US">
                <a:latin typeface="Arial" panose="020B0604020202020204" pitchFamily="34" charset="0"/>
                <a:ea typeface="汉仪行楷简" panose="02010600000101010101" pitchFamily="2" charset="-122"/>
                <a:cs typeface="Arial" panose="020B0604020202020204" pitchFamily="34" charset="0"/>
              </a:rPr>
              <a:t>专业：建筑学 </a:t>
            </a:r>
            <a:r>
              <a:rPr lang="en-US" altLang="zh-CN">
                <a:latin typeface="Arial" panose="020B0604020202020204" pitchFamily="34" charset="0"/>
                <a:ea typeface="汉仪行楷简" panose="02010600000101010101" pitchFamily="2" charset="-122"/>
                <a:cs typeface="Arial" panose="020B0604020202020204" pitchFamily="34" charset="0"/>
              </a:rPr>
              <a:t>@ </a:t>
            </a:r>
            <a:r>
              <a:rPr lang="zh-CN" altLang="en-US">
                <a:latin typeface="Arial" panose="020B0604020202020204" pitchFamily="34" charset="0"/>
                <a:ea typeface="汉仪行楷简" panose="02010600000101010101" pitchFamily="2" charset="-122"/>
                <a:cs typeface="Arial" panose="020B0604020202020204" pitchFamily="34" charset="0"/>
              </a:rPr>
              <a:t>建筑设计及其理论</a:t>
            </a:r>
            <a:endParaRPr lang="zh-CN" altLang="en-US" dirty="0">
              <a:latin typeface="Arial" panose="020B0604020202020204" pitchFamily="34" charset="0"/>
              <a:ea typeface="汉仪行楷简" panose="02010600000101010101" pitchFamily="2" charset="-122"/>
              <a:cs typeface="Arial" panose="020B0604020202020204" pitchFamily="34" charset="0"/>
            </a:endParaRPr>
          </a:p>
        </p:txBody>
      </p:sp>
      <p:sp>
        <p:nvSpPr>
          <p:cNvPr id="12" name="矩形 11"/>
          <p:cNvSpPr/>
          <p:nvPr/>
        </p:nvSpPr>
        <p:spPr>
          <a:xfrm>
            <a:off x="6315763" y="5635512"/>
            <a:ext cx="967354" cy="258495"/>
          </a:xfrm>
          <a:prstGeom prst="rect">
            <a:avLst/>
          </a:prstGeom>
          <a:solidFill>
            <a:srgbClr val="542350"/>
          </a:solidFill>
          <a:ln>
            <a:solidFill>
              <a:srgbClr val="54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椭圆 12"/>
          <p:cNvSpPr/>
          <p:nvPr/>
        </p:nvSpPr>
        <p:spPr>
          <a:xfrm>
            <a:off x="7175822" y="5635512"/>
            <a:ext cx="267854" cy="258495"/>
          </a:xfrm>
          <a:prstGeom prst="ellipse">
            <a:avLst/>
          </a:prstGeom>
          <a:solidFill>
            <a:srgbClr val="542350"/>
          </a:solidFill>
          <a:ln>
            <a:solidFill>
              <a:srgbClr val="54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6181835" y="5635512"/>
            <a:ext cx="267854" cy="258495"/>
          </a:xfrm>
          <a:prstGeom prst="ellipse">
            <a:avLst/>
          </a:prstGeom>
          <a:solidFill>
            <a:srgbClr val="542350"/>
          </a:solidFill>
          <a:ln>
            <a:solidFill>
              <a:srgbClr val="542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6237250" y="5578076"/>
            <a:ext cx="1626669" cy="369332"/>
          </a:xfrm>
          <a:prstGeom prst="rect">
            <a:avLst/>
          </a:prstGeom>
          <a:noFill/>
        </p:spPr>
        <p:txBody>
          <a:bodyPr wrap="square" rtlCol="0">
            <a:spAutoFit/>
          </a:bodyPr>
          <a:lstStyle/>
          <a:p>
            <a:r>
              <a:rPr lang="zh-CN" altLang="en-US">
                <a:solidFill>
                  <a:schemeClr val="bg1"/>
                </a:solidFill>
                <a:latin typeface="汉仪张乃仁行书W" panose="00020600040101010101" pitchFamily="18" charset="-122"/>
                <a:ea typeface="汉仪张乃仁行书W" panose="00020600040101010101" pitchFamily="18" charset="-122"/>
              </a:rPr>
              <a:t>浙江大学</a:t>
            </a:r>
            <a:endParaRPr lang="zh-CN" altLang="en-US" dirty="0">
              <a:solidFill>
                <a:schemeClr val="bg1"/>
              </a:solidFill>
              <a:latin typeface="汉仪张乃仁行书W" panose="00020600040101010101" pitchFamily="18" charset="-122"/>
              <a:ea typeface="汉仪张乃仁行书W" panose="00020600040101010101" pitchFamily="18" charset="-122"/>
            </a:endParaRPr>
          </a:p>
        </p:txBody>
      </p:sp>
      <p:sp>
        <p:nvSpPr>
          <p:cNvPr id="16" name="矩形 15"/>
          <p:cNvSpPr/>
          <p:nvPr/>
        </p:nvSpPr>
        <p:spPr>
          <a:xfrm>
            <a:off x="0" y="0"/>
            <a:ext cx="12192000" cy="72043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58" y="91754"/>
            <a:ext cx="2012930" cy="582465"/>
          </a:xfrm>
          <a:prstGeom prst="rect">
            <a:avLst/>
          </a:prstGeom>
        </p:spPr>
      </p:pic>
      <p:pic>
        <p:nvPicPr>
          <p:cNvPr id="1028" name="Picture 4" descr="https://timgsa.baidu.com/timg?image&amp;quality=80&amp;size=b9999_10000&amp;sec=1516694234938&amp;di=e1902b749203917be7d762f4904d0ff4&amp;imgtype=jpg&amp;src=http%3A%2F%2Fimg0.imgtn.bdimg.com%2Fit%2Fu%3D3847404285%2C1086475866%26fm%3D214%26gp%3D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3" y="4586174"/>
            <a:ext cx="12192000" cy="209867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0" y="799716"/>
            <a:ext cx="12192000" cy="16427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6684849"/>
            <a:ext cx="12192000" cy="183839"/>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0" y="4368725"/>
            <a:ext cx="4978400" cy="960657"/>
          </a:xfrm>
          <a:custGeom>
            <a:avLst/>
            <a:gdLst>
              <a:gd name="connsiteX0" fmla="*/ 157344 w 5089562"/>
              <a:gd name="connsiteY0" fmla="*/ 55493 h 960657"/>
              <a:gd name="connsiteX1" fmla="*/ 9562 w 5089562"/>
              <a:gd name="connsiteY1" fmla="*/ 221748 h 960657"/>
              <a:gd name="connsiteX2" fmla="*/ 326 w 5089562"/>
              <a:gd name="connsiteY2" fmla="*/ 286402 h 960657"/>
              <a:gd name="connsiteX3" fmla="*/ 18798 w 5089562"/>
              <a:gd name="connsiteY3" fmla="*/ 443420 h 960657"/>
              <a:gd name="connsiteX4" fmla="*/ 28035 w 5089562"/>
              <a:gd name="connsiteY4" fmla="*/ 471130 h 960657"/>
              <a:gd name="connsiteX5" fmla="*/ 46507 w 5089562"/>
              <a:gd name="connsiteY5" fmla="*/ 508075 h 960657"/>
              <a:gd name="connsiteX6" fmla="*/ 55744 w 5089562"/>
              <a:gd name="connsiteY6" fmla="*/ 554257 h 960657"/>
              <a:gd name="connsiteX7" fmla="*/ 138871 w 5089562"/>
              <a:gd name="connsiteY7" fmla="*/ 628148 h 960657"/>
              <a:gd name="connsiteX8" fmla="*/ 166580 w 5089562"/>
              <a:gd name="connsiteY8" fmla="*/ 637384 h 960657"/>
              <a:gd name="connsiteX9" fmla="*/ 194289 w 5089562"/>
              <a:gd name="connsiteY9" fmla="*/ 655857 h 960657"/>
              <a:gd name="connsiteX10" fmla="*/ 231235 w 5089562"/>
              <a:gd name="connsiteY10" fmla="*/ 665093 h 960657"/>
              <a:gd name="connsiteX11" fmla="*/ 545271 w 5089562"/>
              <a:gd name="connsiteY11" fmla="*/ 655857 h 960657"/>
              <a:gd name="connsiteX12" fmla="*/ 609926 w 5089562"/>
              <a:gd name="connsiteY12" fmla="*/ 637384 h 960657"/>
              <a:gd name="connsiteX13" fmla="*/ 619162 w 5089562"/>
              <a:gd name="connsiteY13" fmla="*/ 609675 h 960657"/>
              <a:gd name="connsiteX14" fmla="*/ 656107 w 5089562"/>
              <a:gd name="connsiteY14" fmla="*/ 471130 h 960657"/>
              <a:gd name="connsiteX15" fmla="*/ 729998 w 5089562"/>
              <a:gd name="connsiteY15" fmla="*/ 452657 h 960657"/>
              <a:gd name="connsiteX16" fmla="*/ 896253 w 5089562"/>
              <a:gd name="connsiteY16" fmla="*/ 498839 h 960657"/>
              <a:gd name="connsiteX17" fmla="*/ 914726 w 5089562"/>
              <a:gd name="connsiteY17" fmla="*/ 526548 h 960657"/>
              <a:gd name="connsiteX18" fmla="*/ 960907 w 5089562"/>
              <a:gd name="connsiteY18" fmla="*/ 618911 h 960657"/>
              <a:gd name="connsiteX19" fmla="*/ 970144 w 5089562"/>
              <a:gd name="connsiteY19" fmla="*/ 646620 h 960657"/>
              <a:gd name="connsiteX20" fmla="*/ 979380 w 5089562"/>
              <a:gd name="connsiteY20" fmla="*/ 683566 h 960657"/>
              <a:gd name="connsiteX21" fmla="*/ 1007089 w 5089562"/>
              <a:gd name="connsiteY21" fmla="*/ 720511 h 960657"/>
              <a:gd name="connsiteX22" fmla="*/ 1025562 w 5089562"/>
              <a:gd name="connsiteY22" fmla="*/ 757457 h 960657"/>
              <a:gd name="connsiteX23" fmla="*/ 1062507 w 5089562"/>
              <a:gd name="connsiteY23" fmla="*/ 766693 h 960657"/>
              <a:gd name="connsiteX24" fmla="*/ 1117926 w 5089562"/>
              <a:gd name="connsiteY24" fmla="*/ 794402 h 960657"/>
              <a:gd name="connsiteX25" fmla="*/ 1247235 w 5089562"/>
              <a:gd name="connsiteY25" fmla="*/ 785166 h 960657"/>
              <a:gd name="connsiteX26" fmla="*/ 1284180 w 5089562"/>
              <a:gd name="connsiteY26" fmla="*/ 775930 h 960657"/>
              <a:gd name="connsiteX27" fmla="*/ 1293417 w 5089562"/>
              <a:gd name="connsiteY27" fmla="*/ 738984 h 960657"/>
              <a:gd name="connsiteX28" fmla="*/ 1330362 w 5089562"/>
              <a:gd name="connsiteY28" fmla="*/ 683566 h 960657"/>
              <a:gd name="connsiteX29" fmla="*/ 1367307 w 5089562"/>
              <a:gd name="connsiteY29" fmla="*/ 600439 h 960657"/>
              <a:gd name="connsiteX30" fmla="*/ 1431962 w 5089562"/>
              <a:gd name="connsiteY30" fmla="*/ 591202 h 960657"/>
              <a:gd name="connsiteX31" fmla="*/ 1505853 w 5089562"/>
              <a:gd name="connsiteY31" fmla="*/ 572730 h 960657"/>
              <a:gd name="connsiteX32" fmla="*/ 1579744 w 5089562"/>
              <a:gd name="connsiteY32" fmla="*/ 554257 h 960657"/>
              <a:gd name="connsiteX33" fmla="*/ 1635162 w 5089562"/>
              <a:gd name="connsiteY33" fmla="*/ 581966 h 960657"/>
              <a:gd name="connsiteX34" fmla="*/ 1653635 w 5089562"/>
              <a:gd name="connsiteY34" fmla="*/ 609675 h 960657"/>
              <a:gd name="connsiteX35" fmla="*/ 1672107 w 5089562"/>
              <a:gd name="connsiteY35" fmla="*/ 683566 h 960657"/>
              <a:gd name="connsiteX36" fmla="*/ 1681344 w 5089562"/>
              <a:gd name="connsiteY36" fmla="*/ 711275 h 960657"/>
              <a:gd name="connsiteX37" fmla="*/ 1690580 w 5089562"/>
              <a:gd name="connsiteY37" fmla="*/ 766693 h 960657"/>
              <a:gd name="connsiteX38" fmla="*/ 1718289 w 5089562"/>
              <a:gd name="connsiteY38" fmla="*/ 785166 h 960657"/>
              <a:gd name="connsiteX39" fmla="*/ 1875307 w 5089562"/>
              <a:gd name="connsiteY39" fmla="*/ 775930 h 960657"/>
              <a:gd name="connsiteX40" fmla="*/ 2143162 w 5089562"/>
              <a:gd name="connsiteY40" fmla="*/ 785166 h 960657"/>
              <a:gd name="connsiteX41" fmla="*/ 2170871 w 5089562"/>
              <a:gd name="connsiteY41" fmla="*/ 803639 h 960657"/>
              <a:gd name="connsiteX42" fmla="*/ 2217053 w 5089562"/>
              <a:gd name="connsiteY42" fmla="*/ 822111 h 960657"/>
              <a:gd name="connsiteX43" fmla="*/ 2290944 w 5089562"/>
              <a:gd name="connsiteY43" fmla="*/ 859057 h 960657"/>
              <a:gd name="connsiteX44" fmla="*/ 2327889 w 5089562"/>
              <a:gd name="connsiteY44" fmla="*/ 877530 h 960657"/>
              <a:gd name="connsiteX45" fmla="*/ 2355598 w 5089562"/>
              <a:gd name="connsiteY45" fmla="*/ 896002 h 960657"/>
              <a:gd name="connsiteX46" fmla="*/ 2411017 w 5089562"/>
              <a:gd name="connsiteY46" fmla="*/ 914475 h 960657"/>
              <a:gd name="connsiteX47" fmla="*/ 2438726 w 5089562"/>
              <a:gd name="connsiteY47" fmla="*/ 923711 h 960657"/>
              <a:gd name="connsiteX48" fmla="*/ 2466435 w 5089562"/>
              <a:gd name="connsiteY48" fmla="*/ 942184 h 960657"/>
              <a:gd name="connsiteX49" fmla="*/ 2558798 w 5089562"/>
              <a:gd name="connsiteY49" fmla="*/ 951420 h 960657"/>
              <a:gd name="connsiteX50" fmla="*/ 2614217 w 5089562"/>
              <a:gd name="connsiteY50" fmla="*/ 960657 h 960657"/>
              <a:gd name="connsiteX51" fmla="*/ 2937489 w 5089562"/>
              <a:gd name="connsiteY51" fmla="*/ 951420 h 960657"/>
              <a:gd name="connsiteX52" fmla="*/ 3196107 w 5089562"/>
              <a:gd name="connsiteY52" fmla="*/ 942184 h 960657"/>
              <a:gd name="connsiteX53" fmla="*/ 4073562 w 5089562"/>
              <a:gd name="connsiteY53" fmla="*/ 932948 h 960657"/>
              <a:gd name="connsiteX54" fmla="*/ 4212107 w 5089562"/>
              <a:gd name="connsiteY54" fmla="*/ 914475 h 960657"/>
              <a:gd name="connsiteX55" fmla="*/ 4249053 w 5089562"/>
              <a:gd name="connsiteY55" fmla="*/ 905239 h 960657"/>
              <a:gd name="connsiteX56" fmla="*/ 4673926 w 5089562"/>
              <a:gd name="connsiteY56" fmla="*/ 896002 h 960657"/>
              <a:gd name="connsiteX57" fmla="*/ 4812471 w 5089562"/>
              <a:gd name="connsiteY57" fmla="*/ 877530 h 960657"/>
              <a:gd name="connsiteX58" fmla="*/ 4867889 w 5089562"/>
              <a:gd name="connsiteY58" fmla="*/ 859057 h 960657"/>
              <a:gd name="connsiteX59" fmla="*/ 4951017 w 5089562"/>
              <a:gd name="connsiteY59" fmla="*/ 840584 h 960657"/>
              <a:gd name="connsiteX60" fmla="*/ 4978726 w 5089562"/>
              <a:gd name="connsiteY60" fmla="*/ 822111 h 960657"/>
              <a:gd name="connsiteX61" fmla="*/ 5006435 w 5089562"/>
              <a:gd name="connsiteY61" fmla="*/ 812875 h 960657"/>
              <a:gd name="connsiteX62" fmla="*/ 5015671 w 5089562"/>
              <a:gd name="connsiteY62" fmla="*/ 785166 h 960657"/>
              <a:gd name="connsiteX63" fmla="*/ 5024907 w 5089562"/>
              <a:gd name="connsiteY63" fmla="*/ 729748 h 960657"/>
              <a:gd name="connsiteX64" fmla="*/ 5043380 w 5089562"/>
              <a:gd name="connsiteY64" fmla="*/ 702039 h 960657"/>
              <a:gd name="connsiteX65" fmla="*/ 5052617 w 5089562"/>
              <a:gd name="connsiteY65" fmla="*/ 655857 h 960657"/>
              <a:gd name="connsiteX66" fmla="*/ 5061853 w 5089562"/>
              <a:gd name="connsiteY66" fmla="*/ 600439 h 960657"/>
              <a:gd name="connsiteX67" fmla="*/ 5080326 w 5089562"/>
              <a:gd name="connsiteY67" fmla="*/ 535784 h 960657"/>
              <a:gd name="connsiteX68" fmla="*/ 5089562 w 5089562"/>
              <a:gd name="connsiteY68" fmla="*/ 498839 h 960657"/>
              <a:gd name="connsiteX69" fmla="*/ 5080326 w 5089562"/>
              <a:gd name="connsiteY69" fmla="*/ 424948 h 960657"/>
              <a:gd name="connsiteX70" fmla="*/ 4960253 w 5089562"/>
              <a:gd name="connsiteY70" fmla="*/ 304875 h 960657"/>
              <a:gd name="connsiteX71" fmla="*/ 4849417 w 5089562"/>
              <a:gd name="connsiteY71" fmla="*/ 249457 h 960657"/>
              <a:gd name="connsiteX72" fmla="*/ 4673926 w 5089562"/>
              <a:gd name="connsiteY72" fmla="*/ 194039 h 960657"/>
              <a:gd name="connsiteX73" fmla="*/ 4433780 w 5089562"/>
              <a:gd name="connsiteY73" fmla="*/ 147857 h 960657"/>
              <a:gd name="connsiteX74" fmla="*/ 4341417 w 5089562"/>
              <a:gd name="connsiteY74" fmla="*/ 110911 h 960657"/>
              <a:gd name="connsiteX75" fmla="*/ 4147453 w 5089562"/>
              <a:gd name="connsiteY75" fmla="*/ 83202 h 960657"/>
              <a:gd name="connsiteX76" fmla="*/ 1709053 w 5089562"/>
              <a:gd name="connsiteY76" fmla="*/ 37020 h 960657"/>
              <a:gd name="connsiteX77" fmla="*/ 1321126 w 5089562"/>
              <a:gd name="connsiteY77" fmla="*/ 75 h 960657"/>
              <a:gd name="connsiteX78" fmla="*/ 656107 w 5089562"/>
              <a:gd name="connsiteY78" fmla="*/ 18548 h 960657"/>
              <a:gd name="connsiteX79" fmla="*/ 554507 w 5089562"/>
              <a:gd name="connsiteY79" fmla="*/ 37020 h 960657"/>
              <a:gd name="connsiteX80" fmla="*/ 508326 w 5089562"/>
              <a:gd name="connsiteY80" fmla="*/ 55493 h 960657"/>
              <a:gd name="connsiteX81" fmla="*/ 480617 w 5089562"/>
              <a:gd name="connsiteY81" fmla="*/ 64730 h 960657"/>
              <a:gd name="connsiteX82" fmla="*/ 157344 w 5089562"/>
              <a:gd name="connsiteY82" fmla="*/ 55493 h 9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089562" h="960657">
                <a:moveTo>
                  <a:pt x="157344" y="55493"/>
                </a:moveTo>
                <a:cubicBezTo>
                  <a:pt x="78835" y="81663"/>
                  <a:pt x="51256" y="160434"/>
                  <a:pt x="9562" y="221748"/>
                </a:cubicBezTo>
                <a:cubicBezTo>
                  <a:pt x="-2680" y="239750"/>
                  <a:pt x="326" y="264632"/>
                  <a:pt x="326" y="286402"/>
                </a:cubicBezTo>
                <a:cubicBezTo>
                  <a:pt x="326" y="353393"/>
                  <a:pt x="3055" y="388319"/>
                  <a:pt x="18798" y="443420"/>
                </a:cubicBezTo>
                <a:cubicBezTo>
                  <a:pt x="21473" y="452782"/>
                  <a:pt x="24200" y="462181"/>
                  <a:pt x="28035" y="471130"/>
                </a:cubicBezTo>
                <a:cubicBezTo>
                  <a:pt x="33459" y="483785"/>
                  <a:pt x="40350" y="495760"/>
                  <a:pt x="46507" y="508075"/>
                </a:cubicBezTo>
                <a:cubicBezTo>
                  <a:pt x="49586" y="523469"/>
                  <a:pt x="49368" y="539911"/>
                  <a:pt x="55744" y="554257"/>
                </a:cubicBezTo>
                <a:cubicBezTo>
                  <a:pt x="68923" y="583910"/>
                  <a:pt x="110812" y="618795"/>
                  <a:pt x="138871" y="628148"/>
                </a:cubicBezTo>
                <a:lnTo>
                  <a:pt x="166580" y="637384"/>
                </a:lnTo>
                <a:cubicBezTo>
                  <a:pt x="175816" y="643542"/>
                  <a:pt x="184086" y="651484"/>
                  <a:pt x="194289" y="655857"/>
                </a:cubicBezTo>
                <a:cubicBezTo>
                  <a:pt x="205957" y="660857"/>
                  <a:pt x="218541" y="665093"/>
                  <a:pt x="231235" y="665093"/>
                </a:cubicBezTo>
                <a:cubicBezTo>
                  <a:pt x="335959" y="665093"/>
                  <a:pt x="440592" y="658936"/>
                  <a:pt x="545271" y="655857"/>
                </a:cubicBezTo>
                <a:cubicBezTo>
                  <a:pt x="545588" y="655778"/>
                  <a:pt x="605510" y="641800"/>
                  <a:pt x="609926" y="637384"/>
                </a:cubicBezTo>
                <a:cubicBezTo>
                  <a:pt x="616810" y="630500"/>
                  <a:pt x="616083" y="618911"/>
                  <a:pt x="619162" y="609675"/>
                </a:cubicBezTo>
                <a:cubicBezTo>
                  <a:pt x="621782" y="580852"/>
                  <a:pt x="611620" y="495396"/>
                  <a:pt x="656107" y="471130"/>
                </a:cubicBezTo>
                <a:cubicBezTo>
                  <a:pt x="678395" y="458973"/>
                  <a:pt x="729998" y="452657"/>
                  <a:pt x="729998" y="452657"/>
                </a:cubicBezTo>
                <a:cubicBezTo>
                  <a:pt x="875566" y="462361"/>
                  <a:pt x="843547" y="425050"/>
                  <a:pt x="896253" y="498839"/>
                </a:cubicBezTo>
                <a:cubicBezTo>
                  <a:pt x="902705" y="507872"/>
                  <a:pt x="908568" y="517312"/>
                  <a:pt x="914726" y="526548"/>
                </a:cubicBezTo>
                <a:cubicBezTo>
                  <a:pt x="938066" y="596570"/>
                  <a:pt x="921515" y="566389"/>
                  <a:pt x="960907" y="618911"/>
                </a:cubicBezTo>
                <a:cubicBezTo>
                  <a:pt x="963986" y="628147"/>
                  <a:pt x="967469" y="637259"/>
                  <a:pt x="970144" y="646620"/>
                </a:cubicBezTo>
                <a:cubicBezTo>
                  <a:pt x="973631" y="658826"/>
                  <a:pt x="973703" y="672212"/>
                  <a:pt x="979380" y="683566"/>
                </a:cubicBezTo>
                <a:cubicBezTo>
                  <a:pt x="986264" y="697335"/>
                  <a:pt x="998930" y="707457"/>
                  <a:pt x="1007089" y="720511"/>
                </a:cubicBezTo>
                <a:cubicBezTo>
                  <a:pt x="1014387" y="732187"/>
                  <a:pt x="1014984" y="748642"/>
                  <a:pt x="1025562" y="757457"/>
                </a:cubicBezTo>
                <a:cubicBezTo>
                  <a:pt x="1035314" y="765584"/>
                  <a:pt x="1050301" y="763206"/>
                  <a:pt x="1062507" y="766693"/>
                </a:cubicBezTo>
                <a:cubicBezTo>
                  <a:pt x="1095966" y="776253"/>
                  <a:pt x="1087567" y="774164"/>
                  <a:pt x="1117926" y="794402"/>
                </a:cubicBezTo>
                <a:cubicBezTo>
                  <a:pt x="1161029" y="791323"/>
                  <a:pt x="1204286" y="789938"/>
                  <a:pt x="1247235" y="785166"/>
                </a:cubicBezTo>
                <a:cubicBezTo>
                  <a:pt x="1259851" y="783764"/>
                  <a:pt x="1275204" y="784906"/>
                  <a:pt x="1284180" y="775930"/>
                </a:cubicBezTo>
                <a:cubicBezTo>
                  <a:pt x="1293156" y="766954"/>
                  <a:pt x="1287740" y="750338"/>
                  <a:pt x="1293417" y="738984"/>
                </a:cubicBezTo>
                <a:cubicBezTo>
                  <a:pt x="1303346" y="719127"/>
                  <a:pt x="1330362" y="683566"/>
                  <a:pt x="1330362" y="683566"/>
                </a:cubicBezTo>
                <a:cubicBezTo>
                  <a:pt x="1331135" y="681248"/>
                  <a:pt x="1350126" y="608075"/>
                  <a:pt x="1367307" y="600439"/>
                </a:cubicBezTo>
                <a:cubicBezTo>
                  <a:pt x="1387201" y="591597"/>
                  <a:pt x="1410488" y="594781"/>
                  <a:pt x="1431962" y="591202"/>
                </a:cubicBezTo>
                <a:cubicBezTo>
                  <a:pt x="1534087" y="574181"/>
                  <a:pt x="1434477" y="590574"/>
                  <a:pt x="1505853" y="572730"/>
                </a:cubicBezTo>
                <a:lnTo>
                  <a:pt x="1579744" y="554257"/>
                </a:lnTo>
                <a:cubicBezTo>
                  <a:pt x="1602282" y="561769"/>
                  <a:pt x="1617256" y="564060"/>
                  <a:pt x="1635162" y="581966"/>
                </a:cubicBezTo>
                <a:cubicBezTo>
                  <a:pt x="1643011" y="589815"/>
                  <a:pt x="1647477" y="600439"/>
                  <a:pt x="1653635" y="609675"/>
                </a:cubicBezTo>
                <a:cubicBezTo>
                  <a:pt x="1674750" y="673023"/>
                  <a:pt x="1649812" y="594386"/>
                  <a:pt x="1672107" y="683566"/>
                </a:cubicBezTo>
                <a:cubicBezTo>
                  <a:pt x="1674468" y="693011"/>
                  <a:pt x="1678265" y="702039"/>
                  <a:pt x="1681344" y="711275"/>
                </a:cubicBezTo>
                <a:cubicBezTo>
                  <a:pt x="1684423" y="729748"/>
                  <a:pt x="1682205" y="749943"/>
                  <a:pt x="1690580" y="766693"/>
                </a:cubicBezTo>
                <a:cubicBezTo>
                  <a:pt x="1695544" y="776622"/>
                  <a:pt x="1707202" y="784612"/>
                  <a:pt x="1718289" y="785166"/>
                </a:cubicBezTo>
                <a:lnTo>
                  <a:pt x="1875307" y="775930"/>
                </a:lnTo>
                <a:cubicBezTo>
                  <a:pt x="1964592" y="779009"/>
                  <a:pt x="2054214" y="776827"/>
                  <a:pt x="2143162" y="785166"/>
                </a:cubicBezTo>
                <a:cubicBezTo>
                  <a:pt x="2154214" y="786202"/>
                  <a:pt x="2160942" y="798675"/>
                  <a:pt x="2170871" y="803639"/>
                </a:cubicBezTo>
                <a:cubicBezTo>
                  <a:pt x="2185700" y="811054"/>
                  <a:pt x="2201999" y="815163"/>
                  <a:pt x="2217053" y="822111"/>
                </a:cubicBezTo>
                <a:cubicBezTo>
                  <a:pt x="2242056" y="833651"/>
                  <a:pt x="2266314" y="846742"/>
                  <a:pt x="2290944" y="859057"/>
                </a:cubicBezTo>
                <a:cubicBezTo>
                  <a:pt x="2303259" y="865215"/>
                  <a:pt x="2316433" y="869893"/>
                  <a:pt x="2327889" y="877530"/>
                </a:cubicBezTo>
                <a:cubicBezTo>
                  <a:pt x="2337125" y="883687"/>
                  <a:pt x="2345454" y="891494"/>
                  <a:pt x="2355598" y="896002"/>
                </a:cubicBezTo>
                <a:cubicBezTo>
                  <a:pt x="2373392" y="903910"/>
                  <a:pt x="2392544" y="908317"/>
                  <a:pt x="2411017" y="914475"/>
                </a:cubicBezTo>
                <a:lnTo>
                  <a:pt x="2438726" y="923711"/>
                </a:lnTo>
                <a:cubicBezTo>
                  <a:pt x="2447962" y="929869"/>
                  <a:pt x="2455619" y="939688"/>
                  <a:pt x="2466435" y="942184"/>
                </a:cubicBezTo>
                <a:cubicBezTo>
                  <a:pt x="2496584" y="949141"/>
                  <a:pt x="2528096" y="947582"/>
                  <a:pt x="2558798" y="951420"/>
                </a:cubicBezTo>
                <a:cubicBezTo>
                  <a:pt x="2577381" y="953743"/>
                  <a:pt x="2595744" y="957578"/>
                  <a:pt x="2614217" y="960657"/>
                </a:cubicBezTo>
                <a:lnTo>
                  <a:pt x="2937489" y="951420"/>
                </a:lnTo>
                <a:lnTo>
                  <a:pt x="3196107" y="942184"/>
                </a:lnTo>
                <a:lnTo>
                  <a:pt x="4073562" y="932948"/>
                </a:lnTo>
                <a:cubicBezTo>
                  <a:pt x="4159001" y="911587"/>
                  <a:pt x="4056334" y="935244"/>
                  <a:pt x="4212107" y="914475"/>
                </a:cubicBezTo>
                <a:cubicBezTo>
                  <a:pt x="4224690" y="912797"/>
                  <a:pt x="4236369" y="905746"/>
                  <a:pt x="4249053" y="905239"/>
                </a:cubicBezTo>
                <a:cubicBezTo>
                  <a:pt x="4390598" y="899577"/>
                  <a:pt x="4532302" y="899081"/>
                  <a:pt x="4673926" y="896002"/>
                </a:cubicBezTo>
                <a:cubicBezTo>
                  <a:pt x="4701599" y="892927"/>
                  <a:pt x="4779306" y="885821"/>
                  <a:pt x="4812471" y="877530"/>
                </a:cubicBezTo>
                <a:cubicBezTo>
                  <a:pt x="4831362" y="872807"/>
                  <a:pt x="4848682" y="862258"/>
                  <a:pt x="4867889" y="859057"/>
                </a:cubicBezTo>
                <a:cubicBezTo>
                  <a:pt x="4932911" y="848219"/>
                  <a:pt x="4905540" y="855742"/>
                  <a:pt x="4951017" y="840584"/>
                </a:cubicBezTo>
                <a:cubicBezTo>
                  <a:pt x="4960253" y="834426"/>
                  <a:pt x="4968797" y="827075"/>
                  <a:pt x="4978726" y="822111"/>
                </a:cubicBezTo>
                <a:cubicBezTo>
                  <a:pt x="4987434" y="817757"/>
                  <a:pt x="4999551" y="819759"/>
                  <a:pt x="5006435" y="812875"/>
                </a:cubicBezTo>
                <a:cubicBezTo>
                  <a:pt x="5013319" y="805991"/>
                  <a:pt x="5013559" y="794670"/>
                  <a:pt x="5015671" y="785166"/>
                </a:cubicBezTo>
                <a:cubicBezTo>
                  <a:pt x="5019733" y="766884"/>
                  <a:pt x="5018985" y="747514"/>
                  <a:pt x="5024907" y="729748"/>
                </a:cubicBezTo>
                <a:cubicBezTo>
                  <a:pt x="5028417" y="719217"/>
                  <a:pt x="5037222" y="711275"/>
                  <a:pt x="5043380" y="702039"/>
                </a:cubicBezTo>
                <a:cubicBezTo>
                  <a:pt x="5046459" y="686645"/>
                  <a:pt x="5049809" y="671303"/>
                  <a:pt x="5052617" y="655857"/>
                </a:cubicBezTo>
                <a:cubicBezTo>
                  <a:pt x="5055967" y="637432"/>
                  <a:pt x="5058180" y="618803"/>
                  <a:pt x="5061853" y="600439"/>
                </a:cubicBezTo>
                <a:cubicBezTo>
                  <a:pt x="5071480" y="552302"/>
                  <a:pt x="5068585" y="576875"/>
                  <a:pt x="5080326" y="535784"/>
                </a:cubicBezTo>
                <a:cubicBezTo>
                  <a:pt x="5083813" y="523578"/>
                  <a:pt x="5086483" y="511154"/>
                  <a:pt x="5089562" y="498839"/>
                </a:cubicBezTo>
                <a:cubicBezTo>
                  <a:pt x="5086483" y="474209"/>
                  <a:pt x="5088675" y="448324"/>
                  <a:pt x="5080326" y="424948"/>
                </a:cubicBezTo>
                <a:cubicBezTo>
                  <a:pt x="5060070" y="368230"/>
                  <a:pt x="5003728" y="339034"/>
                  <a:pt x="4960253" y="304875"/>
                </a:cubicBezTo>
                <a:cubicBezTo>
                  <a:pt x="4886819" y="247177"/>
                  <a:pt x="4944111" y="281022"/>
                  <a:pt x="4849417" y="249457"/>
                </a:cubicBezTo>
                <a:cubicBezTo>
                  <a:pt x="4756091" y="218348"/>
                  <a:pt x="4782978" y="216758"/>
                  <a:pt x="4673926" y="194039"/>
                </a:cubicBezTo>
                <a:cubicBezTo>
                  <a:pt x="4542607" y="166681"/>
                  <a:pt x="4563537" y="187349"/>
                  <a:pt x="4433780" y="147857"/>
                </a:cubicBezTo>
                <a:cubicBezTo>
                  <a:pt x="4402057" y="138202"/>
                  <a:pt x="4372875" y="121397"/>
                  <a:pt x="4341417" y="110911"/>
                </a:cubicBezTo>
                <a:cubicBezTo>
                  <a:pt x="4275060" y="88792"/>
                  <a:pt x="4219351" y="84759"/>
                  <a:pt x="4147453" y="83202"/>
                </a:cubicBezTo>
                <a:lnTo>
                  <a:pt x="1709053" y="37020"/>
                </a:lnTo>
                <a:cubicBezTo>
                  <a:pt x="1573879" y="19389"/>
                  <a:pt x="1456906" y="-1417"/>
                  <a:pt x="1321126" y="75"/>
                </a:cubicBezTo>
                <a:cubicBezTo>
                  <a:pt x="1099381" y="2512"/>
                  <a:pt x="877780" y="12390"/>
                  <a:pt x="656107" y="18548"/>
                </a:cubicBezTo>
                <a:cubicBezTo>
                  <a:pt x="642955" y="20740"/>
                  <a:pt x="570641" y="32180"/>
                  <a:pt x="554507" y="37020"/>
                </a:cubicBezTo>
                <a:cubicBezTo>
                  <a:pt x="538627" y="41784"/>
                  <a:pt x="523850" y="49671"/>
                  <a:pt x="508326" y="55493"/>
                </a:cubicBezTo>
                <a:cubicBezTo>
                  <a:pt x="499210" y="58912"/>
                  <a:pt x="490350" y="64480"/>
                  <a:pt x="480617" y="64730"/>
                </a:cubicBezTo>
                <a:cubicBezTo>
                  <a:pt x="369817" y="67571"/>
                  <a:pt x="235853" y="29323"/>
                  <a:pt x="157344" y="5549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599732"/>
            <a:ext cx="12192000" cy="25272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Text Box 64"/>
          <p:cNvSpPr txBox="1">
            <a:spLocks noChangeArrowheads="1"/>
          </p:cNvSpPr>
          <p:nvPr/>
        </p:nvSpPr>
        <p:spPr bwMode="auto">
          <a:xfrm>
            <a:off x="1004703" y="2661763"/>
            <a:ext cx="2070735" cy="975995"/>
          </a:xfrm>
          <a:prstGeom prst="rect">
            <a:avLst/>
          </a:prstGeom>
          <a:noFill/>
          <a:ln w="9525">
            <a:noFill/>
            <a:miter lim="800000"/>
          </a:ln>
        </p:spPr>
        <p:txBody>
          <a:bodyPr wrap="square" lIns="68580" tIns="34290" rIns="68580" bIns="34290">
            <a:spAutoFit/>
          </a:bodyPr>
          <a:lstStyle/>
          <a:p>
            <a:r>
              <a:rPr lang="zh-CN" altLang="en-US" sz="3200" b="1">
                <a:solidFill>
                  <a:schemeClr val="bg1"/>
                </a:solidFill>
                <a:latin typeface="微软雅黑" panose="020B0503020204020204" charset="-122"/>
                <a:ea typeface="微软雅黑" panose="020B0503020204020204" charset="-122"/>
              </a:rPr>
              <a:t>第一部分</a:t>
            </a:r>
          </a:p>
          <a:p>
            <a:endParaRPr lang="en-US" altLang="zh-CN" sz="2700" b="1" dirty="0">
              <a:solidFill>
                <a:srgbClr val="679E2A"/>
              </a:solidFill>
              <a:latin typeface="微软雅黑" panose="020B0503020204020204" charset="-122"/>
              <a:ea typeface="微软雅黑" panose="020B0503020204020204" charset="-122"/>
            </a:endParaRPr>
          </a:p>
        </p:txBody>
      </p:sp>
      <p:sp>
        <p:nvSpPr>
          <p:cNvPr id="11" name="Rectangle 10">
            <a:extLst>
              <a:ext uri="{FF2B5EF4-FFF2-40B4-BE49-F238E27FC236}">
                <a16:creationId xmlns:a16="http://schemas.microsoft.com/office/drawing/2014/main" id="{B1E8E01B-5A66-459C-88DB-E5A2568D8495}"/>
              </a:ext>
            </a:extLst>
          </p:cNvPr>
          <p:cNvSpPr/>
          <p:nvPr/>
        </p:nvSpPr>
        <p:spPr>
          <a:xfrm>
            <a:off x="157809" y="1499696"/>
            <a:ext cx="8054035" cy="4739759"/>
          </a:xfrm>
          <a:prstGeom prst="rect">
            <a:avLst/>
          </a:prstGeom>
        </p:spPr>
        <p:txBody>
          <a:bodyPr wrap="square">
            <a:spAutoFit/>
          </a:bodyPr>
          <a:lstStyle/>
          <a:p>
            <a:pPr marL="342900" indent="-342900">
              <a:buFont typeface="Wingdings" panose="05000000000000000000" pitchFamily="2" charset="2"/>
              <a:buChar char="v"/>
            </a:pPr>
            <a:r>
              <a:rPr lang="en-US" sz="2400" i="1" dirty="0" err="1">
                <a:solidFill>
                  <a:srgbClr val="FF0000"/>
                </a:solidFill>
                <a:latin typeface="Times New Roman" charset="0"/>
                <a:ea typeface="Times New Roman" charset="0"/>
                <a:cs typeface="Times New Roman" charset="0"/>
              </a:rPr>
              <a:t>Paramisgurnus</a:t>
            </a:r>
            <a:r>
              <a:rPr lang="en-US" sz="2400" i="1" dirty="0">
                <a:solidFill>
                  <a:srgbClr val="FF0000"/>
                </a:solidFill>
                <a:latin typeface="Times New Roman" charset="0"/>
                <a:ea typeface="Times New Roman" charset="0"/>
                <a:cs typeface="Times New Roman" charset="0"/>
              </a:rPr>
              <a:t> </a:t>
            </a:r>
            <a:r>
              <a:rPr lang="en-US" sz="2400" i="1" dirty="0" err="1">
                <a:solidFill>
                  <a:srgbClr val="FF0000"/>
                </a:solidFill>
                <a:latin typeface="Times New Roman" charset="0"/>
                <a:ea typeface="Times New Roman" charset="0"/>
                <a:cs typeface="Times New Roman" charset="0"/>
              </a:rPr>
              <a:t>dabryanus</a:t>
            </a:r>
            <a:r>
              <a:rPr lang="en-US" sz="2400" dirty="0">
                <a:latin typeface="Times New Roman" charset="0"/>
                <a:ea typeface="Times New Roman" charset="0"/>
                <a:cs typeface="Times New Roman" charset="0"/>
              </a:rPr>
              <a:t> loach is a freshwater species</a:t>
            </a:r>
          </a:p>
          <a:p>
            <a:pPr marL="342900" indent="-342900">
              <a:buFont typeface="Wingdings" charset="2"/>
              <a:buChar char="ü"/>
            </a:pPr>
            <a:endParaRPr lang="en-US" sz="2000" dirty="0">
              <a:latin typeface="Times New Roman" charset="0"/>
              <a:ea typeface="Times New Roman" charset="0"/>
              <a:cs typeface="Times New Roman" charset="0"/>
            </a:endParaRPr>
          </a:p>
          <a:p>
            <a:pPr marL="800100" lvl="1" indent="-342900">
              <a:buFont typeface="Arial" panose="020B0604020202020204" pitchFamily="34" charset="0"/>
              <a:buChar char="•"/>
            </a:pPr>
            <a:r>
              <a:rPr lang="en-US" sz="2200" dirty="0">
                <a:latin typeface="Times New Roman" charset="0"/>
                <a:ea typeface="Times New Roman" charset="0"/>
                <a:cs typeface="Times New Roman" charset="0"/>
              </a:rPr>
              <a:t>Order-</a:t>
            </a:r>
            <a:r>
              <a:rPr lang="en-US" sz="2200" dirty="0" err="1">
                <a:latin typeface="Times New Roman" charset="0"/>
                <a:ea typeface="Times New Roman" charset="0"/>
                <a:cs typeface="Times New Roman" charset="0"/>
              </a:rPr>
              <a:t>Cypriniformes</a:t>
            </a:r>
            <a:r>
              <a:rPr lang="en-US" sz="2200"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p>
            <a:pPr marL="800100" lvl="1" indent="-342900">
              <a:buFont typeface="Arial" panose="020B0604020202020204" pitchFamily="34" charset="0"/>
              <a:buChar char="•"/>
            </a:pPr>
            <a:r>
              <a:rPr lang="en-US" sz="2200" dirty="0">
                <a:latin typeface="Times New Roman" charset="0"/>
                <a:ea typeface="Times New Roman" charset="0"/>
                <a:cs typeface="Times New Roman" charset="0"/>
              </a:rPr>
              <a:t>Family-Cobitidae</a:t>
            </a:r>
            <a:r>
              <a:rPr lang="en-US" dirty="0">
                <a:latin typeface="Times New Roman" charset="0"/>
                <a:ea typeface="Times New Roman" charset="0"/>
                <a:cs typeface="Times New Roman" charset="0"/>
              </a:rPr>
              <a:t> </a:t>
            </a:r>
          </a:p>
          <a:p>
            <a:pPr marL="800100" lvl="1" indent="-342900">
              <a:buFont typeface="Arial" panose="020B0604020202020204" pitchFamily="34" charset="0"/>
              <a:buChar char="•"/>
            </a:pPr>
            <a:r>
              <a:rPr lang="en-US" sz="2200" dirty="0">
                <a:latin typeface="Times New Roman" charset="0"/>
                <a:ea typeface="Times New Roman" charset="0"/>
                <a:cs typeface="Times New Roman" charset="0"/>
              </a:rPr>
              <a:t>Endemic to China  </a:t>
            </a:r>
            <a:endParaRPr lang="en-US" dirty="0">
              <a:latin typeface="Times New Roman" charset="0"/>
              <a:ea typeface="Times New Roman" charset="0"/>
              <a:cs typeface="Times New Roman"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Selenium (Se) is an essential nutrient required for physiological function and cellular metabolism in animals and fish </a:t>
            </a:r>
          </a:p>
          <a:p>
            <a:pPr marL="342900" indent="-342900">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Regulation of the antioxidant enzyme glutathione peroxidase (GPx), which protects both cellular and subcellular membranes from oxidative damage</a:t>
            </a:r>
          </a:p>
        </p:txBody>
      </p:sp>
      <p:pic>
        <p:nvPicPr>
          <p:cNvPr id="25" name="Picture 24">
            <a:extLst>
              <a:ext uri="{FF2B5EF4-FFF2-40B4-BE49-F238E27FC236}">
                <a16:creationId xmlns:a16="http://schemas.microsoft.com/office/drawing/2014/main" id="{2EC8ED2A-9C6F-4429-A8F9-56CC882CE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1575" y="932202"/>
            <a:ext cx="3650425" cy="4264041"/>
          </a:xfrm>
          <a:prstGeom prst="rect">
            <a:avLst/>
          </a:prstGeom>
        </p:spPr>
      </p:pic>
      <p:pic>
        <p:nvPicPr>
          <p:cNvPr id="27" name="Picture 26">
            <a:extLst>
              <a:ext uri="{FF2B5EF4-FFF2-40B4-BE49-F238E27FC236}">
                <a16:creationId xmlns:a16="http://schemas.microsoft.com/office/drawing/2014/main" id="{C43D99D0-B476-41C5-9823-45C2FC40E7E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639869" y="4550810"/>
            <a:ext cx="2552131" cy="2307190"/>
          </a:xfrm>
          <a:prstGeom prst="rect">
            <a:avLst/>
          </a:prstGeom>
        </p:spPr>
      </p:pic>
      <p:pic>
        <p:nvPicPr>
          <p:cNvPr id="12" name="图片 36">
            <a:extLst>
              <a:ext uri="{FF2B5EF4-FFF2-40B4-BE49-F238E27FC236}">
                <a16:creationId xmlns:a16="http://schemas.microsoft.com/office/drawing/2014/main" id="{F4F399DA-780F-44D3-ADF0-B5FA8A935F8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22" y="-8458"/>
            <a:ext cx="854834" cy="687933"/>
          </a:xfrm>
          <a:prstGeom prst="rect">
            <a:avLst/>
          </a:prstGeom>
        </p:spPr>
      </p:pic>
      <p:sp>
        <p:nvSpPr>
          <p:cNvPr id="13" name="矩形 155">
            <a:extLst>
              <a:ext uri="{FF2B5EF4-FFF2-40B4-BE49-F238E27FC236}">
                <a16:creationId xmlns:a16="http://schemas.microsoft.com/office/drawing/2014/main" id="{DE21BEF8-95A5-447E-9C53-D35552E84315}"/>
              </a:ext>
            </a:extLst>
          </p:cNvPr>
          <p:cNvSpPr/>
          <p:nvPr/>
        </p:nvSpPr>
        <p:spPr>
          <a:xfrm>
            <a:off x="3650426" y="903039"/>
            <a:ext cx="4575555" cy="54607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cs typeface="Times New Roman" panose="02020603050405020304" pitchFamily="18" charset="0"/>
              </a:rPr>
              <a:t>INTRODUCTION</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578087" y="465919"/>
            <a:ext cx="0" cy="288002"/>
          </a:xfrm>
          <a:prstGeom prst="line">
            <a:avLst/>
          </a:prstGeom>
        </p:spPr>
        <p:style>
          <a:lnRef idx="1">
            <a:schemeClr val="dk1"/>
          </a:lnRef>
          <a:fillRef idx="0">
            <a:schemeClr val="dk1"/>
          </a:fillRef>
          <a:effectRef idx="0">
            <a:schemeClr val="dk1"/>
          </a:effectRef>
          <a:fontRef idx="minor">
            <a:schemeClr val="tx1"/>
          </a:fontRef>
        </p:style>
      </p:cxnSp>
      <p:sp>
        <p:nvSpPr>
          <p:cNvPr id="167" name="Oval 133"/>
          <p:cNvSpPr/>
          <p:nvPr/>
        </p:nvSpPr>
        <p:spPr>
          <a:xfrm>
            <a:off x="3178854" y="2172141"/>
            <a:ext cx="482976" cy="483103"/>
          </a:xfrm>
          <a:prstGeom prst="ellipse">
            <a:avLst/>
          </a:prstGeom>
          <a:solidFill>
            <a:schemeClr val="bg1">
              <a:alpha val="5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rgbClr val="0A51A3"/>
              </a:solidFill>
              <a:latin typeface="微软雅黑" panose="020B0503020204020204" charset="-122"/>
            </a:endParaRPr>
          </a:p>
        </p:txBody>
      </p:sp>
      <p:pic>
        <p:nvPicPr>
          <p:cNvPr id="37" name="图片 3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45" y="65988"/>
            <a:ext cx="712789" cy="573621"/>
          </a:xfrm>
          <a:prstGeom prst="rect">
            <a:avLst/>
          </a:prstGeom>
        </p:spPr>
      </p:pic>
      <p:sp>
        <p:nvSpPr>
          <p:cNvPr id="2" name="Rectangle 1">
            <a:extLst>
              <a:ext uri="{FF2B5EF4-FFF2-40B4-BE49-F238E27FC236}">
                <a16:creationId xmlns:a16="http://schemas.microsoft.com/office/drawing/2014/main" id="{870A933D-7BF1-4442-9697-CE4F31BD83B9}"/>
              </a:ext>
            </a:extLst>
          </p:cNvPr>
          <p:cNvSpPr/>
          <p:nvPr/>
        </p:nvSpPr>
        <p:spPr>
          <a:xfrm>
            <a:off x="97654" y="916510"/>
            <a:ext cx="12094346" cy="5816977"/>
          </a:xfrm>
          <a:prstGeom prst="rect">
            <a:avLst/>
          </a:prstGeom>
        </p:spPr>
        <p:txBody>
          <a:bodyPr wrap="square">
            <a:spAutoFit/>
          </a:bodyPr>
          <a:lstStyle/>
          <a:p>
            <a:pPr marL="285750"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Chitosan is a cationic polysaccharide derived from chitin which is a</a:t>
            </a:r>
          </a:p>
          <a:p>
            <a:r>
              <a:rPr lang="en-US" sz="2400" dirty="0">
                <a:latin typeface="Times New Roman" panose="02020603050405020304" pitchFamily="18" charset="0"/>
                <a:cs typeface="Times New Roman" panose="02020603050405020304" pitchFamily="18" charset="0"/>
              </a:rPr>
              <a:t>       natural polymer of N-acetyl glucosamine.</a:t>
            </a:r>
          </a:p>
          <a:p>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commonly found in crustacean and insect exoskeletons as well as in fungal cell walls</a:t>
            </a:r>
          </a:p>
          <a:p>
            <a:pPr marL="742950"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Numerous biological properties, immunoadjuvant, excellent carrier of other ingredients, such as vitamins, unsaturated fatty acids and phytochemicals.</a:t>
            </a:r>
          </a:p>
          <a:p>
            <a:pPr marL="742950" lvl="1"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Fish intestinal health is strongly associated with immune function</a:t>
            </a:r>
          </a:p>
          <a:p>
            <a:pPr marL="342900" indent="-342900">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Impaired intestinal immunity leads to pathogen translocation, inflammation and enteritis, possibly resulting in fish death</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Enhancing and developing fish intestinal immunity is of great importance for aquaculture</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Therefore, the objective of this study was to evaluate Se-chitosan as a potential dietary supplement for intestinal immunity enhancement for </a:t>
            </a:r>
            <a:r>
              <a:rPr lang="en-US" sz="2400" i="1" dirty="0">
                <a:latin typeface="Times New Roman" panose="02020603050405020304" pitchFamily="18" charset="0"/>
                <a:cs typeface="Times New Roman" panose="02020603050405020304" pitchFamily="18" charset="0"/>
              </a:rPr>
              <a:t>P. </a:t>
            </a:r>
            <a:r>
              <a:rPr lang="en-US" sz="2400" i="1" dirty="0" err="1">
                <a:latin typeface="Times New Roman" panose="02020603050405020304" pitchFamily="18" charset="0"/>
                <a:cs typeface="Times New Roman" panose="02020603050405020304" pitchFamily="18" charset="0"/>
              </a:rPr>
              <a:t>dabryanus</a:t>
            </a:r>
            <a:r>
              <a:rPr lang="en-US" sz="2400" dirty="0">
                <a:latin typeface="Times New Roman" panose="02020603050405020304" pitchFamily="18" charset="0"/>
                <a:cs typeface="Times New Roman" panose="02020603050405020304" pitchFamily="18" charset="0"/>
              </a:rPr>
              <a:t>. </a:t>
            </a:r>
          </a:p>
        </p:txBody>
      </p:sp>
      <p:sp>
        <p:nvSpPr>
          <p:cNvPr id="6" name="矩形 7">
            <a:extLst>
              <a:ext uri="{FF2B5EF4-FFF2-40B4-BE49-F238E27FC236}">
                <a16:creationId xmlns:a16="http://schemas.microsoft.com/office/drawing/2014/main" id="{4A4FCE26-6B6A-48FF-B40F-37C7DFCBBC29}"/>
              </a:ext>
            </a:extLst>
          </p:cNvPr>
          <p:cNvSpPr/>
          <p:nvPr/>
        </p:nvSpPr>
        <p:spPr>
          <a:xfrm>
            <a:off x="0" y="564851"/>
            <a:ext cx="12192000" cy="25272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7"/>
                                        </p:tgtEl>
                                        <p:attrNameLst>
                                          <p:attrName>style.visibility</p:attrName>
                                        </p:attrNameLst>
                                      </p:cBhvr>
                                      <p:to>
                                        <p:strVal val="visible"/>
                                      </p:to>
                                    </p:set>
                                    <p:anim calcmode="lin" valueType="num">
                                      <p:cBhvr>
                                        <p:cTn id="12" dur="500" fill="hold"/>
                                        <p:tgtEl>
                                          <p:spTgt spid="167"/>
                                        </p:tgtEl>
                                        <p:attrNameLst>
                                          <p:attrName>ppt_w</p:attrName>
                                        </p:attrNameLst>
                                      </p:cBhvr>
                                      <p:tavLst>
                                        <p:tav tm="0">
                                          <p:val>
                                            <p:fltVal val="0"/>
                                          </p:val>
                                        </p:tav>
                                        <p:tav tm="100000">
                                          <p:val>
                                            <p:strVal val="#ppt_w"/>
                                          </p:val>
                                        </p:tav>
                                      </p:tavLst>
                                    </p:anim>
                                    <p:anim calcmode="lin" valueType="num">
                                      <p:cBhvr>
                                        <p:cTn id="13" dur="500" fill="hold"/>
                                        <p:tgtEl>
                                          <p:spTgt spid="167"/>
                                        </p:tgtEl>
                                        <p:attrNameLst>
                                          <p:attrName>ppt_h</p:attrName>
                                        </p:attrNameLst>
                                      </p:cBhvr>
                                      <p:tavLst>
                                        <p:tav tm="0">
                                          <p:val>
                                            <p:fltVal val="0"/>
                                          </p:val>
                                        </p:tav>
                                        <p:tav tm="100000">
                                          <p:val>
                                            <p:strVal val="#ppt_h"/>
                                          </p:val>
                                        </p:tav>
                                      </p:tavLst>
                                    </p:anim>
                                    <p:animEffect transition="in" filter="fade">
                                      <p:cBhvr>
                                        <p:cTn id="14"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矩形 155"/>
          <p:cNvSpPr/>
          <p:nvPr/>
        </p:nvSpPr>
        <p:spPr>
          <a:xfrm>
            <a:off x="3725066" y="830928"/>
            <a:ext cx="4575555" cy="757963"/>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603050405020304" pitchFamily="18" charset="0"/>
                <a:cs typeface="Times New Roman" panose="02020603050405020304" pitchFamily="18" charset="0"/>
              </a:rPr>
              <a:t>MATERIALS AND METHODS</a:t>
            </a:r>
            <a:endParaRPr lang="zh-CN" altLang="en-US" sz="2400" b="1" dirty="0">
              <a:latin typeface="Times New Roman" panose="02020603050405020304" pitchFamily="18" charset="0"/>
              <a:cs typeface="Times New Roman" panose="02020603050405020304" pitchFamily="18" charset="0"/>
            </a:endParaRPr>
          </a:p>
        </p:txBody>
      </p:sp>
      <p:sp>
        <p:nvSpPr>
          <p:cNvPr id="155" name="TextBox 11"/>
          <p:cNvSpPr/>
          <p:nvPr/>
        </p:nvSpPr>
        <p:spPr>
          <a:xfrm>
            <a:off x="402933" y="1448600"/>
            <a:ext cx="2438400" cy="400110"/>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anose="020B0604020202020204" pitchFamily="34" charset="0"/>
              <a:buNone/>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中国主要分布</a:t>
            </a:r>
          </a:p>
        </p:txBody>
      </p:sp>
      <p:cxnSp>
        <p:nvCxnSpPr>
          <p:cNvPr id="13" name="直接连接符 12"/>
          <p:cNvCxnSpPr/>
          <p:nvPr/>
        </p:nvCxnSpPr>
        <p:spPr>
          <a:xfrm>
            <a:off x="2578087" y="465919"/>
            <a:ext cx="0" cy="288002"/>
          </a:xfrm>
          <a:prstGeom prst="line">
            <a:avLst/>
          </a:prstGeom>
        </p:spPr>
        <p:style>
          <a:lnRef idx="1">
            <a:schemeClr val="dk1"/>
          </a:lnRef>
          <a:fillRef idx="0">
            <a:schemeClr val="dk1"/>
          </a:fillRef>
          <a:effectRef idx="0">
            <a:schemeClr val="dk1"/>
          </a:effectRef>
          <a:fontRef idx="minor">
            <a:schemeClr val="tx1"/>
          </a:fontRef>
        </p:style>
      </p:cxnSp>
      <p:sp>
        <p:nvSpPr>
          <p:cNvPr id="263" name="Oval 133"/>
          <p:cNvSpPr/>
          <p:nvPr/>
        </p:nvSpPr>
        <p:spPr>
          <a:xfrm>
            <a:off x="226964" y="1985399"/>
            <a:ext cx="618287" cy="472748"/>
          </a:xfrm>
          <a:prstGeom prst="ellipse">
            <a:avLst/>
          </a:prstGeom>
          <a:solidFill>
            <a:srgbClr val="0A51A3"/>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charset="-122"/>
              </a:rPr>
              <a:t>1</a:t>
            </a:r>
          </a:p>
        </p:txBody>
      </p:sp>
      <p:sp>
        <p:nvSpPr>
          <p:cNvPr id="265" name="文本框 264"/>
          <p:cNvSpPr txBox="1"/>
          <p:nvPr/>
        </p:nvSpPr>
        <p:spPr>
          <a:xfrm>
            <a:off x="948504" y="1964676"/>
            <a:ext cx="3015143" cy="461665"/>
          </a:xfrm>
          <a:prstGeom prst="rect">
            <a:avLst/>
          </a:prstGeom>
          <a:noFill/>
        </p:spPr>
        <p:txBody>
          <a:bodyPr wrap="square" rtlCol="0">
            <a:spAutoFit/>
          </a:bodyPr>
          <a:lstStyle/>
          <a:p>
            <a:r>
              <a:rPr lang="en-US" sz="2400" dirty="0">
                <a:solidFill>
                  <a:srgbClr val="0A51A3"/>
                </a:solidFill>
                <a:latin typeface="Times New Roman" panose="02020603050405020304" pitchFamily="18" charset="0"/>
                <a:cs typeface="Times New Roman" panose="02020603050405020304" pitchFamily="18" charset="0"/>
              </a:rPr>
              <a:t>Experimental design</a:t>
            </a:r>
            <a:endParaRPr lang="zh-CN" altLang="en-US" sz="2400" b="1" dirty="0">
              <a:solidFill>
                <a:srgbClr val="0A51A3"/>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66" name="Oval 133"/>
          <p:cNvSpPr/>
          <p:nvPr/>
        </p:nvSpPr>
        <p:spPr>
          <a:xfrm>
            <a:off x="242901" y="2723701"/>
            <a:ext cx="618287" cy="523219"/>
          </a:xfrm>
          <a:prstGeom prst="ellipse">
            <a:avLst/>
          </a:prstGeom>
          <a:solidFill>
            <a:srgbClr val="0A51A3"/>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charset="-122"/>
              </a:rPr>
              <a:t>2</a:t>
            </a:r>
          </a:p>
        </p:txBody>
      </p:sp>
      <p:sp>
        <p:nvSpPr>
          <p:cNvPr id="268" name="文本框 267"/>
          <p:cNvSpPr txBox="1"/>
          <p:nvPr/>
        </p:nvSpPr>
        <p:spPr>
          <a:xfrm>
            <a:off x="951769" y="2792495"/>
            <a:ext cx="8325395" cy="461665"/>
          </a:xfrm>
          <a:prstGeom prst="rect">
            <a:avLst/>
          </a:prstGeom>
          <a:noFill/>
        </p:spPr>
        <p:txBody>
          <a:bodyPr wrap="square" rtlCol="0">
            <a:spAutoFit/>
          </a:bodyPr>
          <a:lstStyle/>
          <a:p>
            <a:r>
              <a:rPr lang="en-US" sz="2400" dirty="0">
                <a:solidFill>
                  <a:srgbClr val="0A51A3"/>
                </a:solidFill>
                <a:latin typeface="Times New Roman" panose="02020603050405020304" pitchFamily="18" charset="0"/>
                <a:cs typeface="Times New Roman" panose="02020603050405020304" pitchFamily="18" charset="0"/>
              </a:rPr>
              <a:t>Diet preparation, feeding and evaluation of growth parameters</a:t>
            </a:r>
            <a:endParaRPr lang="zh-CN" altLang="en-US" sz="2400" b="1" dirty="0">
              <a:solidFill>
                <a:srgbClr val="0A51A3"/>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69" name="Oval 133"/>
          <p:cNvSpPr/>
          <p:nvPr/>
        </p:nvSpPr>
        <p:spPr>
          <a:xfrm>
            <a:off x="241102" y="3574025"/>
            <a:ext cx="590013" cy="476148"/>
          </a:xfrm>
          <a:prstGeom prst="ellipse">
            <a:avLst/>
          </a:prstGeom>
          <a:solidFill>
            <a:srgbClr val="0A51A3"/>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charset="-122"/>
              </a:rPr>
              <a:t>3</a:t>
            </a:r>
          </a:p>
        </p:txBody>
      </p:sp>
      <p:sp>
        <p:nvSpPr>
          <p:cNvPr id="272" name="Oval 133"/>
          <p:cNvSpPr/>
          <p:nvPr/>
        </p:nvSpPr>
        <p:spPr>
          <a:xfrm>
            <a:off x="242901" y="4357950"/>
            <a:ext cx="618286" cy="472748"/>
          </a:xfrm>
          <a:prstGeom prst="ellipse">
            <a:avLst/>
          </a:prstGeom>
          <a:solidFill>
            <a:srgbClr val="0A51A3"/>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charset="-122"/>
              </a:rPr>
              <a:t>4</a:t>
            </a:r>
          </a:p>
        </p:txBody>
      </p:sp>
      <p:pic>
        <p:nvPicPr>
          <p:cNvPr id="98" name="图片 9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45" y="65987"/>
            <a:ext cx="650650" cy="517655"/>
          </a:xfrm>
          <a:prstGeom prst="rect">
            <a:avLst/>
          </a:prstGeom>
        </p:spPr>
      </p:pic>
      <p:sp>
        <p:nvSpPr>
          <p:cNvPr id="99" name="矩形 7">
            <a:extLst>
              <a:ext uri="{FF2B5EF4-FFF2-40B4-BE49-F238E27FC236}">
                <a16:creationId xmlns:a16="http://schemas.microsoft.com/office/drawing/2014/main" id="{E29B4580-00EE-46D5-B3B2-A45BE192AFCC}"/>
              </a:ext>
            </a:extLst>
          </p:cNvPr>
          <p:cNvSpPr/>
          <p:nvPr/>
        </p:nvSpPr>
        <p:spPr>
          <a:xfrm>
            <a:off x="6496" y="522060"/>
            <a:ext cx="12192000" cy="25272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Rectangle 1">
            <a:extLst>
              <a:ext uri="{FF2B5EF4-FFF2-40B4-BE49-F238E27FC236}">
                <a16:creationId xmlns:a16="http://schemas.microsoft.com/office/drawing/2014/main" id="{2E8CDC58-6C84-4160-9962-51CC8E1C7E0D}"/>
              </a:ext>
            </a:extLst>
          </p:cNvPr>
          <p:cNvSpPr/>
          <p:nvPr/>
        </p:nvSpPr>
        <p:spPr>
          <a:xfrm>
            <a:off x="948505" y="3588508"/>
            <a:ext cx="5553123" cy="461665"/>
          </a:xfrm>
          <a:prstGeom prst="rect">
            <a:avLst/>
          </a:prstGeom>
        </p:spPr>
        <p:txBody>
          <a:bodyPr wrap="none">
            <a:spAutoFit/>
          </a:bodyPr>
          <a:lstStyle/>
          <a:p>
            <a:r>
              <a:rPr lang="en-US" sz="2400" dirty="0">
                <a:solidFill>
                  <a:srgbClr val="0A51A3"/>
                </a:solidFill>
                <a:latin typeface="Times New Roman" panose="02020603050405020304" pitchFamily="18" charset="0"/>
                <a:cs typeface="Times New Roman" panose="02020603050405020304" pitchFamily="18" charset="0"/>
              </a:rPr>
              <a:t>Measurement of immunological parameters</a:t>
            </a:r>
          </a:p>
        </p:txBody>
      </p:sp>
      <p:sp>
        <p:nvSpPr>
          <p:cNvPr id="3" name="Rectangle 2">
            <a:extLst>
              <a:ext uri="{FF2B5EF4-FFF2-40B4-BE49-F238E27FC236}">
                <a16:creationId xmlns:a16="http://schemas.microsoft.com/office/drawing/2014/main" id="{2F7F15C8-1FE5-464B-A1AC-5EF656769D57}"/>
              </a:ext>
            </a:extLst>
          </p:cNvPr>
          <p:cNvSpPr/>
          <p:nvPr/>
        </p:nvSpPr>
        <p:spPr>
          <a:xfrm>
            <a:off x="993813" y="4385767"/>
            <a:ext cx="3547766" cy="461665"/>
          </a:xfrm>
          <a:prstGeom prst="rect">
            <a:avLst/>
          </a:prstGeom>
        </p:spPr>
        <p:txBody>
          <a:bodyPr wrap="none">
            <a:spAutoFit/>
          </a:bodyPr>
          <a:lstStyle/>
          <a:p>
            <a:r>
              <a:rPr lang="en-US" sz="2400" dirty="0">
                <a:solidFill>
                  <a:srgbClr val="0A51A3"/>
                </a:solidFill>
                <a:latin typeface="Times New Roman" panose="02020603050405020304" pitchFamily="18" charset="0"/>
                <a:cs typeface="Times New Roman" panose="02020603050405020304" pitchFamily="18" charset="0"/>
              </a:rPr>
              <a:t>Intestinal microflora assay</a:t>
            </a:r>
          </a:p>
        </p:txBody>
      </p:sp>
      <p:sp>
        <p:nvSpPr>
          <p:cNvPr id="101" name="Oval 133">
            <a:extLst>
              <a:ext uri="{FF2B5EF4-FFF2-40B4-BE49-F238E27FC236}">
                <a16:creationId xmlns:a16="http://schemas.microsoft.com/office/drawing/2014/main" id="{F2A648F0-6BDE-496F-8C08-57FC169818B9}"/>
              </a:ext>
            </a:extLst>
          </p:cNvPr>
          <p:cNvSpPr/>
          <p:nvPr/>
        </p:nvSpPr>
        <p:spPr>
          <a:xfrm>
            <a:off x="232225" y="5260785"/>
            <a:ext cx="618286" cy="472748"/>
          </a:xfrm>
          <a:prstGeom prst="ellipse">
            <a:avLst/>
          </a:prstGeom>
          <a:solidFill>
            <a:srgbClr val="0A51A3"/>
          </a:solidFill>
          <a:ln w="57150" cmpd="sng">
            <a:noFill/>
          </a:ln>
          <a:effectLst>
            <a:outerShdw blurRad="152400" dist="1016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微软雅黑" panose="020B0503020204020204" charset="-122"/>
              </a:rPr>
              <a:t>5</a:t>
            </a:r>
          </a:p>
        </p:txBody>
      </p:sp>
      <p:sp>
        <p:nvSpPr>
          <p:cNvPr id="5" name="Rectangle 4">
            <a:extLst>
              <a:ext uri="{FF2B5EF4-FFF2-40B4-BE49-F238E27FC236}">
                <a16:creationId xmlns:a16="http://schemas.microsoft.com/office/drawing/2014/main" id="{3202378F-1D11-4185-8B1C-3FBB1EF70C6E}"/>
              </a:ext>
            </a:extLst>
          </p:cNvPr>
          <p:cNvSpPr/>
          <p:nvPr/>
        </p:nvSpPr>
        <p:spPr>
          <a:xfrm>
            <a:off x="948504" y="5271868"/>
            <a:ext cx="2462534" cy="461665"/>
          </a:xfrm>
          <a:prstGeom prst="rect">
            <a:avLst/>
          </a:prstGeom>
        </p:spPr>
        <p:txBody>
          <a:bodyPr wrap="none">
            <a:spAutoFit/>
          </a:bodyPr>
          <a:lstStyle/>
          <a:p>
            <a:r>
              <a:rPr lang="en-US" sz="2400" dirty="0">
                <a:solidFill>
                  <a:srgbClr val="0A51A3"/>
                </a:solidFill>
                <a:latin typeface="Times New Roman" panose="02020603050405020304" pitchFamily="18" charset="0"/>
                <a:cs typeface="Times New Roman" panose="02020603050405020304" pitchFamily="18" charset="0"/>
              </a:rPr>
              <a:t>Statistical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63"/>
                                        </p:tgtEl>
                                        <p:attrNameLst>
                                          <p:attrName>style.visibility</p:attrName>
                                        </p:attrNameLst>
                                      </p:cBhvr>
                                      <p:to>
                                        <p:strVal val="visible"/>
                                      </p:to>
                                    </p:set>
                                    <p:anim calcmode="lin" valueType="num">
                                      <p:cBhvr>
                                        <p:cTn id="12" dur="500" fill="hold"/>
                                        <p:tgtEl>
                                          <p:spTgt spid="263"/>
                                        </p:tgtEl>
                                        <p:attrNameLst>
                                          <p:attrName>ppt_w</p:attrName>
                                        </p:attrNameLst>
                                      </p:cBhvr>
                                      <p:tavLst>
                                        <p:tav tm="0">
                                          <p:val>
                                            <p:fltVal val="0"/>
                                          </p:val>
                                        </p:tav>
                                        <p:tav tm="100000">
                                          <p:val>
                                            <p:strVal val="#ppt_w"/>
                                          </p:val>
                                        </p:tav>
                                      </p:tavLst>
                                    </p:anim>
                                    <p:anim calcmode="lin" valueType="num">
                                      <p:cBhvr>
                                        <p:cTn id="13" dur="500" fill="hold"/>
                                        <p:tgtEl>
                                          <p:spTgt spid="263"/>
                                        </p:tgtEl>
                                        <p:attrNameLst>
                                          <p:attrName>ppt_h</p:attrName>
                                        </p:attrNameLst>
                                      </p:cBhvr>
                                      <p:tavLst>
                                        <p:tav tm="0">
                                          <p:val>
                                            <p:fltVal val="0"/>
                                          </p:val>
                                        </p:tav>
                                        <p:tav tm="100000">
                                          <p:val>
                                            <p:strVal val="#ppt_h"/>
                                          </p:val>
                                        </p:tav>
                                      </p:tavLst>
                                    </p:anim>
                                    <p:animEffect transition="in" filter="fade">
                                      <p:cBhvr>
                                        <p:cTn id="14" dur="500"/>
                                        <p:tgtEl>
                                          <p:spTgt spid="26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65"/>
                                        </p:tgtEl>
                                        <p:attrNameLst>
                                          <p:attrName>style.visibility</p:attrName>
                                        </p:attrNameLst>
                                      </p:cBhvr>
                                      <p:to>
                                        <p:strVal val="visible"/>
                                      </p:to>
                                    </p:set>
                                    <p:anim calcmode="lin" valueType="num">
                                      <p:cBhvr>
                                        <p:cTn id="18" dur="500" fill="hold"/>
                                        <p:tgtEl>
                                          <p:spTgt spid="265"/>
                                        </p:tgtEl>
                                        <p:attrNameLst>
                                          <p:attrName>ppt_w</p:attrName>
                                        </p:attrNameLst>
                                      </p:cBhvr>
                                      <p:tavLst>
                                        <p:tav tm="0">
                                          <p:val>
                                            <p:fltVal val="0"/>
                                          </p:val>
                                        </p:tav>
                                        <p:tav tm="100000">
                                          <p:val>
                                            <p:strVal val="#ppt_w"/>
                                          </p:val>
                                        </p:tav>
                                      </p:tavLst>
                                    </p:anim>
                                    <p:anim calcmode="lin" valueType="num">
                                      <p:cBhvr>
                                        <p:cTn id="19" dur="500" fill="hold"/>
                                        <p:tgtEl>
                                          <p:spTgt spid="265"/>
                                        </p:tgtEl>
                                        <p:attrNameLst>
                                          <p:attrName>ppt_h</p:attrName>
                                        </p:attrNameLst>
                                      </p:cBhvr>
                                      <p:tavLst>
                                        <p:tav tm="0">
                                          <p:val>
                                            <p:fltVal val="0"/>
                                          </p:val>
                                        </p:tav>
                                        <p:tav tm="100000">
                                          <p:val>
                                            <p:strVal val="#ppt_h"/>
                                          </p:val>
                                        </p:tav>
                                      </p:tavLst>
                                    </p:anim>
                                    <p:animEffect transition="in" filter="fade">
                                      <p:cBhvr>
                                        <p:cTn id="20" dur="500"/>
                                        <p:tgtEl>
                                          <p:spTgt spid="265"/>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6"/>
                                        </p:tgtEl>
                                        <p:attrNameLst>
                                          <p:attrName>style.visibility</p:attrName>
                                        </p:attrNameLst>
                                      </p:cBhvr>
                                      <p:to>
                                        <p:strVal val="visible"/>
                                      </p:to>
                                    </p:set>
                                    <p:anim calcmode="lin" valueType="num">
                                      <p:cBhvr>
                                        <p:cTn id="24" dur="500" fill="hold"/>
                                        <p:tgtEl>
                                          <p:spTgt spid="266"/>
                                        </p:tgtEl>
                                        <p:attrNameLst>
                                          <p:attrName>ppt_w</p:attrName>
                                        </p:attrNameLst>
                                      </p:cBhvr>
                                      <p:tavLst>
                                        <p:tav tm="0">
                                          <p:val>
                                            <p:fltVal val="0"/>
                                          </p:val>
                                        </p:tav>
                                        <p:tav tm="100000">
                                          <p:val>
                                            <p:strVal val="#ppt_w"/>
                                          </p:val>
                                        </p:tav>
                                      </p:tavLst>
                                    </p:anim>
                                    <p:anim calcmode="lin" valueType="num">
                                      <p:cBhvr>
                                        <p:cTn id="25" dur="500" fill="hold"/>
                                        <p:tgtEl>
                                          <p:spTgt spid="266"/>
                                        </p:tgtEl>
                                        <p:attrNameLst>
                                          <p:attrName>ppt_h</p:attrName>
                                        </p:attrNameLst>
                                      </p:cBhvr>
                                      <p:tavLst>
                                        <p:tav tm="0">
                                          <p:val>
                                            <p:fltVal val="0"/>
                                          </p:val>
                                        </p:tav>
                                        <p:tav tm="100000">
                                          <p:val>
                                            <p:strVal val="#ppt_h"/>
                                          </p:val>
                                        </p:tav>
                                      </p:tavLst>
                                    </p:anim>
                                    <p:animEffect transition="in" filter="fade">
                                      <p:cBhvr>
                                        <p:cTn id="26" dur="500"/>
                                        <p:tgtEl>
                                          <p:spTgt spid="26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68"/>
                                        </p:tgtEl>
                                        <p:attrNameLst>
                                          <p:attrName>style.visibility</p:attrName>
                                        </p:attrNameLst>
                                      </p:cBhvr>
                                      <p:to>
                                        <p:strVal val="visible"/>
                                      </p:to>
                                    </p:set>
                                    <p:anim calcmode="lin" valueType="num">
                                      <p:cBhvr>
                                        <p:cTn id="30" dur="500" fill="hold"/>
                                        <p:tgtEl>
                                          <p:spTgt spid="268"/>
                                        </p:tgtEl>
                                        <p:attrNameLst>
                                          <p:attrName>ppt_w</p:attrName>
                                        </p:attrNameLst>
                                      </p:cBhvr>
                                      <p:tavLst>
                                        <p:tav tm="0">
                                          <p:val>
                                            <p:fltVal val="0"/>
                                          </p:val>
                                        </p:tav>
                                        <p:tav tm="100000">
                                          <p:val>
                                            <p:strVal val="#ppt_w"/>
                                          </p:val>
                                        </p:tav>
                                      </p:tavLst>
                                    </p:anim>
                                    <p:anim calcmode="lin" valueType="num">
                                      <p:cBhvr>
                                        <p:cTn id="31" dur="500" fill="hold"/>
                                        <p:tgtEl>
                                          <p:spTgt spid="268"/>
                                        </p:tgtEl>
                                        <p:attrNameLst>
                                          <p:attrName>ppt_h</p:attrName>
                                        </p:attrNameLst>
                                      </p:cBhvr>
                                      <p:tavLst>
                                        <p:tav tm="0">
                                          <p:val>
                                            <p:fltVal val="0"/>
                                          </p:val>
                                        </p:tav>
                                        <p:tav tm="100000">
                                          <p:val>
                                            <p:strVal val="#ppt_h"/>
                                          </p:val>
                                        </p:tav>
                                      </p:tavLst>
                                    </p:anim>
                                    <p:animEffect transition="in" filter="fade">
                                      <p:cBhvr>
                                        <p:cTn id="32" dur="500"/>
                                        <p:tgtEl>
                                          <p:spTgt spid="268"/>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9"/>
                                        </p:tgtEl>
                                        <p:attrNameLst>
                                          <p:attrName>style.visibility</p:attrName>
                                        </p:attrNameLst>
                                      </p:cBhvr>
                                      <p:to>
                                        <p:strVal val="visible"/>
                                      </p:to>
                                    </p:set>
                                    <p:anim calcmode="lin" valueType="num">
                                      <p:cBhvr>
                                        <p:cTn id="36" dur="500" fill="hold"/>
                                        <p:tgtEl>
                                          <p:spTgt spid="269"/>
                                        </p:tgtEl>
                                        <p:attrNameLst>
                                          <p:attrName>ppt_w</p:attrName>
                                        </p:attrNameLst>
                                      </p:cBhvr>
                                      <p:tavLst>
                                        <p:tav tm="0">
                                          <p:val>
                                            <p:fltVal val="0"/>
                                          </p:val>
                                        </p:tav>
                                        <p:tav tm="100000">
                                          <p:val>
                                            <p:strVal val="#ppt_w"/>
                                          </p:val>
                                        </p:tav>
                                      </p:tavLst>
                                    </p:anim>
                                    <p:anim calcmode="lin" valueType="num">
                                      <p:cBhvr>
                                        <p:cTn id="37" dur="500" fill="hold"/>
                                        <p:tgtEl>
                                          <p:spTgt spid="269"/>
                                        </p:tgtEl>
                                        <p:attrNameLst>
                                          <p:attrName>ppt_h</p:attrName>
                                        </p:attrNameLst>
                                      </p:cBhvr>
                                      <p:tavLst>
                                        <p:tav tm="0">
                                          <p:val>
                                            <p:fltVal val="0"/>
                                          </p:val>
                                        </p:tav>
                                        <p:tav tm="100000">
                                          <p:val>
                                            <p:strVal val="#ppt_h"/>
                                          </p:val>
                                        </p:tav>
                                      </p:tavLst>
                                    </p:anim>
                                    <p:animEffect transition="in" filter="fade">
                                      <p:cBhvr>
                                        <p:cTn id="38" dur="500"/>
                                        <p:tgtEl>
                                          <p:spTgt spid="26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2"/>
                                        </p:tgtEl>
                                        <p:attrNameLst>
                                          <p:attrName>style.visibility</p:attrName>
                                        </p:attrNameLst>
                                      </p:cBhvr>
                                      <p:to>
                                        <p:strVal val="visible"/>
                                      </p:to>
                                    </p:set>
                                    <p:anim calcmode="lin" valueType="num">
                                      <p:cBhvr>
                                        <p:cTn id="42" dur="500" fill="hold"/>
                                        <p:tgtEl>
                                          <p:spTgt spid="272"/>
                                        </p:tgtEl>
                                        <p:attrNameLst>
                                          <p:attrName>ppt_w</p:attrName>
                                        </p:attrNameLst>
                                      </p:cBhvr>
                                      <p:tavLst>
                                        <p:tav tm="0">
                                          <p:val>
                                            <p:fltVal val="0"/>
                                          </p:val>
                                        </p:tav>
                                        <p:tav tm="100000">
                                          <p:val>
                                            <p:strVal val="#ppt_w"/>
                                          </p:val>
                                        </p:tav>
                                      </p:tavLst>
                                    </p:anim>
                                    <p:anim calcmode="lin" valueType="num">
                                      <p:cBhvr>
                                        <p:cTn id="43" dur="500" fill="hold"/>
                                        <p:tgtEl>
                                          <p:spTgt spid="272"/>
                                        </p:tgtEl>
                                        <p:attrNameLst>
                                          <p:attrName>ppt_h</p:attrName>
                                        </p:attrNameLst>
                                      </p:cBhvr>
                                      <p:tavLst>
                                        <p:tav tm="0">
                                          <p:val>
                                            <p:fltVal val="0"/>
                                          </p:val>
                                        </p:tav>
                                        <p:tav tm="100000">
                                          <p:val>
                                            <p:strVal val="#ppt_h"/>
                                          </p:val>
                                        </p:tav>
                                      </p:tavLst>
                                    </p:anim>
                                    <p:animEffect transition="in" filter="fade">
                                      <p:cBhvr>
                                        <p:cTn id="44" dur="500"/>
                                        <p:tgtEl>
                                          <p:spTgt spid="272"/>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5" grpId="0"/>
      <p:bldP spid="266" grpId="0" animBg="1"/>
      <p:bldP spid="268" grpId="0"/>
      <p:bldP spid="269" grpId="0" animBg="1"/>
      <p:bldP spid="272" grpId="0" animBg="1"/>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矩形 426"/>
          <p:cNvSpPr/>
          <p:nvPr/>
        </p:nvSpPr>
        <p:spPr>
          <a:xfrm>
            <a:off x="0" y="830928"/>
            <a:ext cx="3134585" cy="36441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Times New Roman" panose="02020603050405020304" pitchFamily="18" charset="0"/>
                <a:cs typeface="Times New Roman" panose="02020603050405020304" pitchFamily="18" charset="0"/>
              </a:rPr>
              <a:t>Experimental design</a:t>
            </a:r>
            <a:endParaRPr lang="zh-CN" altLang="en-US" sz="2400" dirty="0">
              <a:latin typeface="Times New Roman" panose="02020603050405020304" pitchFamily="18" charset="0"/>
              <a:cs typeface="Times New Roman" panose="02020603050405020304" pitchFamily="18" charset="0"/>
            </a:endParaRPr>
          </a:p>
        </p:txBody>
      </p:sp>
      <p:cxnSp>
        <p:nvCxnSpPr>
          <p:cNvPr id="55" name="直接连接符 54"/>
          <p:cNvCxnSpPr/>
          <p:nvPr/>
        </p:nvCxnSpPr>
        <p:spPr>
          <a:xfrm>
            <a:off x="2655090" y="465919"/>
            <a:ext cx="0" cy="288002"/>
          </a:xfrm>
          <a:prstGeom prst="line">
            <a:avLst/>
          </a:prstGeom>
        </p:spPr>
        <p:style>
          <a:lnRef idx="1">
            <a:schemeClr val="dk1"/>
          </a:lnRef>
          <a:fillRef idx="0">
            <a:schemeClr val="dk1"/>
          </a:fillRef>
          <a:effectRef idx="0">
            <a:schemeClr val="dk1"/>
          </a:effectRef>
          <a:fontRef idx="minor">
            <a:schemeClr val="tx1"/>
          </a:fontRef>
        </p:style>
      </p:cxnSp>
      <p:pic>
        <p:nvPicPr>
          <p:cNvPr id="425" name="图片 42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758641" cy="582083"/>
          </a:xfrm>
          <a:prstGeom prst="rect">
            <a:avLst/>
          </a:prstGeom>
        </p:spPr>
      </p:pic>
      <p:sp>
        <p:nvSpPr>
          <p:cNvPr id="20" name="矩形 7">
            <a:extLst>
              <a:ext uri="{FF2B5EF4-FFF2-40B4-BE49-F238E27FC236}">
                <a16:creationId xmlns:a16="http://schemas.microsoft.com/office/drawing/2014/main" id="{6C9EE333-8ED3-4FB8-B130-85EA7535B32C}"/>
              </a:ext>
            </a:extLst>
          </p:cNvPr>
          <p:cNvSpPr/>
          <p:nvPr/>
        </p:nvSpPr>
        <p:spPr>
          <a:xfrm>
            <a:off x="6496" y="522060"/>
            <a:ext cx="12192000" cy="25272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Oval 8">
            <a:extLst>
              <a:ext uri="{FF2B5EF4-FFF2-40B4-BE49-F238E27FC236}">
                <a16:creationId xmlns:a16="http://schemas.microsoft.com/office/drawing/2014/main" id="{BEFB69D4-E4CF-42A4-9D9D-C3B488E88306}"/>
              </a:ext>
            </a:extLst>
          </p:cNvPr>
          <p:cNvSpPr>
            <a:spLocks noChangeArrowheads="1"/>
          </p:cNvSpPr>
          <p:nvPr/>
        </p:nvSpPr>
        <p:spPr bwMode="auto">
          <a:xfrm>
            <a:off x="730783" y="1457295"/>
            <a:ext cx="1620574" cy="1623834"/>
          </a:xfrm>
          <a:prstGeom prst="ellipse">
            <a:avLst/>
          </a:prstGeom>
          <a:solidFill>
            <a:schemeClr val="accent5">
              <a:lumMod val="40000"/>
              <a:lumOff val="60000"/>
            </a:schemeClr>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prstClr val="black"/>
                </a:solidFill>
                <a:latin typeface="Times New Roman" panose="02020603050405020304" pitchFamily="18" charset="0"/>
                <a:cs typeface="Times New Roman" panose="02020603050405020304" pitchFamily="18" charset="0"/>
              </a:rPr>
              <a:t>     T2</a:t>
            </a:r>
          </a:p>
          <a:p>
            <a:pPr lvl="0"/>
            <a:r>
              <a:rPr lang="en-US" dirty="0">
                <a:solidFill>
                  <a:prstClr val="black"/>
                </a:solidFill>
                <a:latin typeface="Times New Roman" panose="02020603050405020304" pitchFamily="18" charset="0"/>
                <a:cs typeface="Times New Roman" panose="02020603050405020304" pitchFamily="18" charset="0"/>
              </a:rPr>
              <a:t>1.2mg/kg</a:t>
            </a:r>
            <a:endParaRPr lang="zh-CN" altLang="en-US" dirty="0">
              <a:solidFill>
                <a:prstClr val="black"/>
              </a:solidFill>
              <a:latin typeface="Times New Roman" panose="02020603050405020304" pitchFamily="18" charset="0"/>
              <a:cs typeface="Times New Roman" panose="02020603050405020304" pitchFamily="18" charset="0"/>
            </a:endParaRPr>
          </a:p>
        </p:txBody>
      </p:sp>
      <p:sp>
        <p:nvSpPr>
          <p:cNvPr id="22" name="Oval 8">
            <a:extLst>
              <a:ext uri="{FF2B5EF4-FFF2-40B4-BE49-F238E27FC236}">
                <a16:creationId xmlns:a16="http://schemas.microsoft.com/office/drawing/2014/main" id="{4461B91E-68B8-4F63-9E9F-48322CB0C7BC}"/>
              </a:ext>
            </a:extLst>
          </p:cNvPr>
          <p:cNvSpPr>
            <a:spLocks noChangeArrowheads="1"/>
          </p:cNvSpPr>
          <p:nvPr/>
        </p:nvSpPr>
        <p:spPr bwMode="auto">
          <a:xfrm>
            <a:off x="3039436" y="1403020"/>
            <a:ext cx="1620574" cy="1623834"/>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prstClr val="black"/>
                </a:solidFill>
                <a:latin typeface="Times New Roman" panose="02020603050405020304" pitchFamily="18" charset="0"/>
                <a:cs typeface="Times New Roman" panose="02020603050405020304" pitchFamily="18" charset="0"/>
              </a:rPr>
              <a:t>     T3</a:t>
            </a:r>
          </a:p>
          <a:p>
            <a:pPr lvl="0"/>
            <a:r>
              <a:rPr lang="en-US" dirty="0">
                <a:solidFill>
                  <a:prstClr val="black"/>
                </a:solidFill>
                <a:latin typeface="Times New Roman" panose="02020603050405020304" pitchFamily="18" charset="0"/>
                <a:cs typeface="Times New Roman" panose="02020603050405020304" pitchFamily="18" charset="0"/>
              </a:rPr>
              <a:t>1.8mg/kg</a:t>
            </a:r>
            <a:endParaRPr lang="zh-CN" altLang="en-US" dirty="0">
              <a:solidFill>
                <a:prstClr val="black"/>
              </a:solidFill>
              <a:latin typeface="Times New Roman" panose="02020603050405020304" pitchFamily="18" charset="0"/>
              <a:cs typeface="Times New Roman" panose="02020603050405020304" pitchFamily="18" charset="0"/>
            </a:endParaRPr>
          </a:p>
        </p:txBody>
      </p:sp>
      <p:sp>
        <p:nvSpPr>
          <p:cNvPr id="23" name="Oval 8">
            <a:extLst>
              <a:ext uri="{FF2B5EF4-FFF2-40B4-BE49-F238E27FC236}">
                <a16:creationId xmlns:a16="http://schemas.microsoft.com/office/drawing/2014/main" id="{927EF3E3-0574-4939-97BE-C944B67F740E}"/>
              </a:ext>
            </a:extLst>
          </p:cNvPr>
          <p:cNvSpPr>
            <a:spLocks noChangeArrowheads="1"/>
          </p:cNvSpPr>
          <p:nvPr/>
        </p:nvSpPr>
        <p:spPr bwMode="auto">
          <a:xfrm>
            <a:off x="5275294" y="1403020"/>
            <a:ext cx="1620574" cy="1623834"/>
          </a:xfrm>
          <a:prstGeom prst="ellipse">
            <a:avLst/>
          </a:prstGeom>
          <a:solidFill>
            <a:srgbClr val="01164B"/>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schemeClr val="bg2"/>
                </a:solidFill>
                <a:latin typeface="Times New Roman" panose="02020603050405020304" pitchFamily="18" charset="0"/>
                <a:cs typeface="Times New Roman" panose="02020603050405020304" pitchFamily="18" charset="0"/>
              </a:rPr>
              <a:t>     T4</a:t>
            </a:r>
          </a:p>
          <a:p>
            <a:pPr lvl="0"/>
            <a:r>
              <a:rPr lang="en-US" dirty="0">
                <a:solidFill>
                  <a:schemeClr val="bg2"/>
                </a:solidFill>
                <a:latin typeface="Times New Roman" panose="02020603050405020304" pitchFamily="18" charset="0"/>
                <a:cs typeface="Times New Roman" panose="02020603050405020304" pitchFamily="18" charset="0"/>
              </a:rPr>
              <a:t>2.4mg/kg</a:t>
            </a:r>
            <a:endParaRPr lang="zh-CN" altLang="en-US" dirty="0">
              <a:solidFill>
                <a:schemeClr val="bg2"/>
              </a:solidFill>
              <a:latin typeface="Times New Roman" panose="02020603050405020304" pitchFamily="18" charset="0"/>
              <a:cs typeface="Times New Roman" panose="02020603050405020304" pitchFamily="18" charset="0"/>
            </a:endParaRPr>
          </a:p>
        </p:txBody>
      </p:sp>
      <p:sp>
        <p:nvSpPr>
          <p:cNvPr id="24" name="Oval 8">
            <a:extLst>
              <a:ext uri="{FF2B5EF4-FFF2-40B4-BE49-F238E27FC236}">
                <a16:creationId xmlns:a16="http://schemas.microsoft.com/office/drawing/2014/main" id="{17D97176-06C5-4DA5-973E-A3B94C90BF05}"/>
              </a:ext>
            </a:extLst>
          </p:cNvPr>
          <p:cNvSpPr>
            <a:spLocks noChangeArrowheads="1"/>
          </p:cNvSpPr>
          <p:nvPr/>
        </p:nvSpPr>
        <p:spPr bwMode="auto">
          <a:xfrm>
            <a:off x="725944" y="3318745"/>
            <a:ext cx="1620574" cy="1641372"/>
          </a:xfrm>
          <a:prstGeom prst="ellipse">
            <a:avLst/>
          </a:prstGeom>
          <a:solidFill>
            <a:srgbClr val="6CABE0"/>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prstClr val="black"/>
                </a:solidFill>
                <a:latin typeface="Times New Roman" panose="02020603050405020304" pitchFamily="18" charset="0"/>
                <a:cs typeface="Times New Roman" panose="02020603050405020304" pitchFamily="18" charset="0"/>
              </a:rPr>
              <a:t>     T3</a:t>
            </a:r>
          </a:p>
          <a:p>
            <a:pPr lvl="0"/>
            <a:r>
              <a:rPr lang="en-US" dirty="0">
                <a:solidFill>
                  <a:prstClr val="black"/>
                </a:solidFill>
                <a:latin typeface="Times New Roman" panose="02020603050405020304" pitchFamily="18" charset="0"/>
                <a:cs typeface="Times New Roman" panose="02020603050405020304" pitchFamily="18" charset="0"/>
              </a:rPr>
              <a:t>1.8mg/kg</a:t>
            </a:r>
            <a:endParaRPr lang="zh-CN" altLang="en-US" dirty="0">
              <a:solidFill>
                <a:prstClr val="black"/>
              </a:solidFill>
              <a:latin typeface="Times New Roman" panose="02020603050405020304" pitchFamily="18" charset="0"/>
              <a:cs typeface="Times New Roman" panose="02020603050405020304" pitchFamily="18" charset="0"/>
            </a:endParaRPr>
          </a:p>
        </p:txBody>
      </p:sp>
      <p:sp>
        <p:nvSpPr>
          <p:cNvPr id="25" name="Oval 8">
            <a:extLst>
              <a:ext uri="{FF2B5EF4-FFF2-40B4-BE49-F238E27FC236}">
                <a16:creationId xmlns:a16="http://schemas.microsoft.com/office/drawing/2014/main" id="{F4360BA4-B96B-458A-8503-BB28712243DE}"/>
              </a:ext>
            </a:extLst>
          </p:cNvPr>
          <p:cNvSpPr>
            <a:spLocks noChangeArrowheads="1"/>
          </p:cNvSpPr>
          <p:nvPr/>
        </p:nvSpPr>
        <p:spPr bwMode="auto">
          <a:xfrm>
            <a:off x="3039435" y="3252159"/>
            <a:ext cx="1620575" cy="1623834"/>
          </a:xfrm>
          <a:prstGeom prst="ellipse">
            <a:avLst/>
          </a:prstGeom>
          <a:solidFill>
            <a:schemeClr val="bg2">
              <a:lumMod val="90000"/>
            </a:schemeClr>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prstClr val="black"/>
                </a:solidFill>
                <a:latin typeface="Times New Roman" panose="02020603050405020304" pitchFamily="18" charset="0"/>
                <a:cs typeface="Times New Roman" panose="02020603050405020304" pitchFamily="18" charset="0"/>
              </a:rPr>
              <a:t>     T1</a:t>
            </a:r>
          </a:p>
          <a:p>
            <a:pPr lvl="0"/>
            <a:r>
              <a:rPr lang="en-US" dirty="0">
                <a:solidFill>
                  <a:prstClr val="black"/>
                </a:solidFill>
                <a:latin typeface="Times New Roman" panose="02020603050405020304" pitchFamily="18" charset="0"/>
                <a:cs typeface="Times New Roman" panose="02020603050405020304" pitchFamily="18" charset="0"/>
              </a:rPr>
              <a:t>0.6mg/kg</a:t>
            </a:r>
            <a:endParaRPr lang="zh-CN" altLang="en-US" dirty="0">
              <a:solidFill>
                <a:prstClr val="black"/>
              </a:solidFill>
              <a:latin typeface="Times New Roman" panose="02020603050405020304" pitchFamily="18" charset="0"/>
              <a:cs typeface="Times New Roman" panose="02020603050405020304" pitchFamily="18" charset="0"/>
            </a:endParaRPr>
          </a:p>
        </p:txBody>
      </p:sp>
      <p:sp>
        <p:nvSpPr>
          <p:cNvPr id="26" name="Oval 8">
            <a:extLst>
              <a:ext uri="{FF2B5EF4-FFF2-40B4-BE49-F238E27FC236}">
                <a16:creationId xmlns:a16="http://schemas.microsoft.com/office/drawing/2014/main" id="{731FAF37-7B06-463F-817F-AF12A006FB5D}"/>
              </a:ext>
            </a:extLst>
          </p:cNvPr>
          <p:cNvSpPr>
            <a:spLocks noChangeArrowheads="1"/>
          </p:cNvSpPr>
          <p:nvPr/>
        </p:nvSpPr>
        <p:spPr bwMode="auto">
          <a:xfrm>
            <a:off x="5276662" y="3304744"/>
            <a:ext cx="1620575" cy="1623834"/>
          </a:xfrm>
          <a:prstGeom prst="ellipse">
            <a:avLst/>
          </a:prstGeom>
          <a:solidFill>
            <a:srgbClr val="F4EDFD"/>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r>
              <a:rPr lang="en-US" sz="2000" dirty="0">
                <a:solidFill>
                  <a:prstClr val="black"/>
                </a:solidFill>
                <a:latin typeface="Times New Roman" panose="02020603050405020304" pitchFamily="18" charset="0"/>
                <a:cs typeface="Times New Roman" panose="02020603050405020304" pitchFamily="18" charset="0"/>
              </a:rPr>
              <a:t>     C 0mg/kg</a:t>
            </a:r>
            <a:endParaRPr lang="zh-CN" altLang="en-US" sz="900" dirty="0">
              <a:latin typeface="微软雅黑" panose="020B0503020204020204" charset="-122"/>
            </a:endParaRPr>
          </a:p>
        </p:txBody>
      </p:sp>
      <p:sp>
        <p:nvSpPr>
          <p:cNvPr id="27" name="Oval 8">
            <a:extLst>
              <a:ext uri="{FF2B5EF4-FFF2-40B4-BE49-F238E27FC236}">
                <a16:creationId xmlns:a16="http://schemas.microsoft.com/office/drawing/2014/main" id="{C7AEA874-9EBC-4EC1-9357-2F768FE3134D}"/>
              </a:ext>
            </a:extLst>
          </p:cNvPr>
          <p:cNvSpPr>
            <a:spLocks noChangeArrowheads="1"/>
          </p:cNvSpPr>
          <p:nvPr/>
        </p:nvSpPr>
        <p:spPr bwMode="auto">
          <a:xfrm>
            <a:off x="747388" y="5127139"/>
            <a:ext cx="1619206" cy="1623834"/>
          </a:xfrm>
          <a:prstGeom prst="ellipse">
            <a:avLst/>
          </a:prstGeom>
          <a:solidFill>
            <a:srgbClr val="F4EDFD"/>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r>
              <a:rPr lang="en-US" sz="2000" dirty="0">
                <a:solidFill>
                  <a:prstClr val="black"/>
                </a:solidFill>
                <a:latin typeface="Times New Roman" panose="02020603050405020304" pitchFamily="18" charset="0"/>
                <a:cs typeface="Times New Roman" panose="02020603050405020304" pitchFamily="18" charset="0"/>
              </a:rPr>
              <a:t>     C 0mg/kg</a:t>
            </a:r>
            <a:endParaRPr lang="zh-CN" altLang="en-US" sz="900" dirty="0">
              <a:latin typeface="微软雅黑" panose="020B0503020204020204" charset="-122"/>
            </a:endParaRPr>
          </a:p>
        </p:txBody>
      </p:sp>
      <p:sp>
        <p:nvSpPr>
          <p:cNvPr id="28" name="Oval 8">
            <a:extLst>
              <a:ext uri="{FF2B5EF4-FFF2-40B4-BE49-F238E27FC236}">
                <a16:creationId xmlns:a16="http://schemas.microsoft.com/office/drawing/2014/main" id="{E72385D0-00B8-48E5-8F6A-FA6368B4767C}"/>
              </a:ext>
            </a:extLst>
          </p:cNvPr>
          <p:cNvSpPr>
            <a:spLocks noChangeArrowheads="1"/>
          </p:cNvSpPr>
          <p:nvPr/>
        </p:nvSpPr>
        <p:spPr bwMode="auto">
          <a:xfrm>
            <a:off x="3042172" y="5160506"/>
            <a:ext cx="1619206" cy="1623834"/>
          </a:xfrm>
          <a:prstGeom prst="ellipse">
            <a:avLst/>
          </a:prstGeom>
          <a:solidFill>
            <a:srgbClr val="01164B"/>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srgbClr val="E7E6E6"/>
                </a:solidFill>
                <a:latin typeface="Times New Roman" panose="02020603050405020304" pitchFamily="18" charset="0"/>
                <a:cs typeface="Times New Roman" panose="02020603050405020304" pitchFamily="18" charset="0"/>
              </a:rPr>
              <a:t>    T4</a:t>
            </a:r>
          </a:p>
          <a:p>
            <a:pPr lvl="0"/>
            <a:r>
              <a:rPr lang="en-US" dirty="0">
                <a:solidFill>
                  <a:srgbClr val="E7E6E6"/>
                </a:solidFill>
                <a:latin typeface="Times New Roman" panose="02020603050405020304" pitchFamily="18" charset="0"/>
                <a:cs typeface="Times New Roman" panose="02020603050405020304" pitchFamily="18" charset="0"/>
              </a:rPr>
              <a:t>2.4mg/kg</a:t>
            </a:r>
            <a:endParaRPr lang="zh-CN" altLang="en-US" dirty="0">
              <a:solidFill>
                <a:srgbClr val="E7E6E6"/>
              </a:solidFill>
              <a:latin typeface="Times New Roman" panose="02020603050405020304" pitchFamily="18" charset="0"/>
              <a:cs typeface="Times New Roman" panose="02020603050405020304" pitchFamily="18" charset="0"/>
            </a:endParaRPr>
          </a:p>
        </p:txBody>
      </p:sp>
      <p:sp>
        <p:nvSpPr>
          <p:cNvPr id="29" name="Oval 8">
            <a:extLst>
              <a:ext uri="{FF2B5EF4-FFF2-40B4-BE49-F238E27FC236}">
                <a16:creationId xmlns:a16="http://schemas.microsoft.com/office/drawing/2014/main" id="{5D59446D-DD9D-4D80-A1C5-69E44CD3E5B9}"/>
              </a:ext>
            </a:extLst>
          </p:cNvPr>
          <p:cNvSpPr>
            <a:spLocks noChangeArrowheads="1"/>
          </p:cNvSpPr>
          <p:nvPr/>
        </p:nvSpPr>
        <p:spPr bwMode="auto">
          <a:xfrm>
            <a:off x="5276662" y="5160506"/>
            <a:ext cx="1619206" cy="1623834"/>
          </a:xfrm>
          <a:prstGeom prst="ellipse">
            <a:avLst/>
          </a:prstGeom>
          <a:solidFill>
            <a:schemeClr val="accent5">
              <a:lumMod val="40000"/>
              <a:lumOff val="60000"/>
            </a:schemeClr>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prstClr val="black"/>
                </a:solidFill>
                <a:latin typeface="Times New Roman" panose="02020603050405020304" pitchFamily="18" charset="0"/>
                <a:cs typeface="Times New Roman" panose="02020603050405020304" pitchFamily="18" charset="0"/>
              </a:rPr>
              <a:t>     T2</a:t>
            </a:r>
          </a:p>
          <a:p>
            <a:pPr lvl="0"/>
            <a:r>
              <a:rPr lang="en-US" dirty="0">
                <a:solidFill>
                  <a:prstClr val="black"/>
                </a:solidFill>
                <a:latin typeface="Times New Roman" panose="02020603050405020304" pitchFamily="18" charset="0"/>
                <a:cs typeface="Times New Roman" panose="02020603050405020304" pitchFamily="18" charset="0"/>
              </a:rPr>
              <a:t>1.2mg/kg</a:t>
            </a:r>
            <a:endParaRPr lang="zh-CN" altLang="en-US" dirty="0">
              <a:solidFill>
                <a:prstClr val="black"/>
              </a:solidFill>
              <a:latin typeface="Times New Roman" panose="02020603050405020304" pitchFamily="18" charset="0"/>
              <a:cs typeface="Times New Roman" panose="02020603050405020304" pitchFamily="18" charset="0"/>
            </a:endParaRPr>
          </a:p>
        </p:txBody>
      </p:sp>
      <p:sp>
        <p:nvSpPr>
          <p:cNvPr id="30" name="Oval 8">
            <a:extLst>
              <a:ext uri="{FF2B5EF4-FFF2-40B4-BE49-F238E27FC236}">
                <a16:creationId xmlns:a16="http://schemas.microsoft.com/office/drawing/2014/main" id="{4497F3B7-1114-48B2-8C57-74D902E537E0}"/>
              </a:ext>
            </a:extLst>
          </p:cNvPr>
          <p:cNvSpPr>
            <a:spLocks noChangeArrowheads="1"/>
          </p:cNvSpPr>
          <p:nvPr/>
        </p:nvSpPr>
        <p:spPr bwMode="auto">
          <a:xfrm>
            <a:off x="7511152" y="1343812"/>
            <a:ext cx="1620574" cy="1623834"/>
          </a:xfrm>
          <a:prstGeom prst="ellipse">
            <a:avLst/>
          </a:prstGeom>
          <a:solidFill>
            <a:srgbClr val="F4EDFD"/>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r>
              <a:rPr lang="en-US" sz="2000" dirty="0">
                <a:solidFill>
                  <a:schemeClr val="tx1"/>
                </a:solidFill>
                <a:latin typeface="Times New Roman" panose="02020603050405020304" pitchFamily="18" charset="0"/>
                <a:cs typeface="Times New Roman" panose="02020603050405020304" pitchFamily="18" charset="0"/>
              </a:rPr>
              <a:t>     C 0mg/kg</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31" name="Oval 8">
            <a:extLst>
              <a:ext uri="{FF2B5EF4-FFF2-40B4-BE49-F238E27FC236}">
                <a16:creationId xmlns:a16="http://schemas.microsoft.com/office/drawing/2014/main" id="{AFB19D78-2C7B-4684-B700-AEEB42E5B974}"/>
              </a:ext>
            </a:extLst>
          </p:cNvPr>
          <p:cNvSpPr>
            <a:spLocks noChangeArrowheads="1"/>
          </p:cNvSpPr>
          <p:nvPr/>
        </p:nvSpPr>
        <p:spPr bwMode="auto">
          <a:xfrm>
            <a:off x="7511152" y="3252159"/>
            <a:ext cx="1620574" cy="1623834"/>
          </a:xfrm>
          <a:prstGeom prst="ellipse">
            <a:avLst/>
          </a:prstGeom>
          <a:solidFill>
            <a:srgbClr val="01164B"/>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srgbClr val="E7E6E6"/>
                </a:solidFill>
                <a:latin typeface="Times New Roman" panose="02020603050405020304" pitchFamily="18" charset="0"/>
                <a:cs typeface="Times New Roman" panose="02020603050405020304" pitchFamily="18" charset="0"/>
              </a:rPr>
              <a:t>     T4</a:t>
            </a:r>
          </a:p>
          <a:p>
            <a:pPr lvl="0"/>
            <a:r>
              <a:rPr lang="en-US" dirty="0">
                <a:solidFill>
                  <a:srgbClr val="E7E6E6"/>
                </a:solidFill>
                <a:latin typeface="Times New Roman" panose="02020603050405020304" pitchFamily="18" charset="0"/>
                <a:cs typeface="Times New Roman" panose="02020603050405020304" pitchFamily="18" charset="0"/>
              </a:rPr>
              <a:t>2.4mg/kg</a:t>
            </a:r>
            <a:endParaRPr lang="zh-CN" altLang="en-US" dirty="0">
              <a:solidFill>
                <a:srgbClr val="E7E6E6"/>
              </a:solidFill>
              <a:latin typeface="Times New Roman" panose="02020603050405020304" pitchFamily="18" charset="0"/>
              <a:cs typeface="Times New Roman" panose="02020603050405020304" pitchFamily="18" charset="0"/>
            </a:endParaRPr>
          </a:p>
        </p:txBody>
      </p:sp>
      <p:sp>
        <p:nvSpPr>
          <p:cNvPr id="32" name="Oval 8">
            <a:extLst>
              <a:ext uri="{FF2B5EF4-FFF2-40B4-BE49-F238E27FC236}">
                <a16:creationId xmlns:a16="http://schemas.microsoft.com/office/drawing/2014/main" id="{AE0B648A-515D-4688-9D5E-363E73886045}"/>
              </a:ext>
            </a:extLst>
          </p:cNvPr>
          <p:cNvSpPr>
            <a:spLocks noChangeArrowheads="1"/>
          </p:cNvSpPr>
          <p:nvPr/>
        </p:nvSpPr>
        <p:spPr bwMode="auto">
          <a:xfrm>
            <a:off x="7452919" y="5127139"/>
            <a:ext cx="1620574" cy="1623834"/>
          </a:xfrm>
          <a:prstGeom prst="ellipse">
            <a:avLst/>
          </a:prstGeom>
          <a:solidFill>
            <a:schemeClr val="bg2">
              <a:lumMod val="90000"/>
            </a:schemeClr>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prstClr val="black"/>
                </a:solidFill>
                <a:latin typeface="Times New Roman" panose="02020603050405020304" pitchFamily="18" charset="0"/>
                <a:cs typeface="Times New Roman" panose="02020603050405020304" pitchFamily="18" charset="0"/>
              </a:rPr>
              <a:t>    T1</a:t>
            </a:r>
          </a:p>
          <a:p>
            <a:pPr lvl="0"/>
            <a:r>
              <a:rPr lang="en-US" dirty="0">
                <a:solidFill>
                  <a:prstClr val="black"/>
                </a:solidFill>
                <a:latin typeface="Times New Roman" panose="02020603050405020304" pitchFamily="18" charset="0"/>
                <a:cs typeface="Times New Roman" panose="02020603050405020304" pitchFamily="18" charset="0"/>
              </a:rPr>
              <a:t>0.6mg/kg</a:t>
            </a:r>
            <a:endParaRPr lang="zh-CN" altLang="en-US" dirty="0">
              <a:solidFill>
                <a:prstClr val="black"/>
              </a:solidFill>
              <a:latin typeface="Times New Roman" panose="02020603050405020304" pitchFamily="18" charset="0"/>
              <a:cs typeface="Times New Roman" panose="02020603050405020304" pitchFamily="18" charset="0"/>
            </a:endParaRPr>
          </a:p>
        </p:txBody>
      </p:sp>
      <p:sp>
        <p:nvSpPr>
          <p:cNvPr id="33" name="Oval 8">
            <a:extLst>
              <a:ext uri="{FF2B5EF4-FFF2-40B4-BE49-F238E27FC236}">
                <a16:creationId xmlns:a16="http://schemas.microsoft.com/office/drawing/2014/main" id="{8952F0E5-D39B-4626-B09E-A66D3BE9F2BC}"/>
              </a:ext>
            </a:extLst>
          </p:cNvPr>
          <p:cNvSpPr>
            <a:spLocks noChangeArrowheads="1"/>
          </p:cNvSpPr>
          <p:nvPr/>
        </p:nvSpPr>
        <p:spPr bwMode="auto">
          <a:xfrm>
            <a:off x="9745642" y="1371096"/>
            <a:ext cx="1620574" cy="1596550"/>
          </a:xfrm>
          <a:prstGeom prst="ellipse">
            <a:avLst/>
          </a:prstGeom>
          <a:solidFill>
            <a:schemeClr val="bg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r>
              <a:rPr lang="en-US" sz="2000" dirty="0">
                <a:solidFill>
                  <a:schemeClr val="tx1"/>
                </a:solidFill>
                <a:latin typeface="Times New Roman" panose="02020603050405020304" pitchFamily="18" charset="0"/>
                <a:cs typeface="Times New Roman" panose="02020603050405020304" pitchFamily="18" charset="0"/>
              </a:rPr>
              <a:t>     T1</a:t>
            </a:r>
          </a:p>
          <a:p>
            <a:r>
              <a:rPr lang="en-US" dirty="0">
                <a:solidFill>
                  <a:schemeClr val="tx1"/>
                </a:solidFill>
                <a:latin typeface="Times New Roman" panose="02020603050405020304" pitchFamily="18" charset="0"/>
                <a:cs typeface="Times New Roman" panose="02020603050405020304" pitchFamily="18" charset="0"/>
              </a:rPr>
              <a:t>0.6mg/kg</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4" name="Oval 8">
            <a:extLst>
              <a:ext uri="{FF2B5EF4-FFF2-40B4-BE49-F238E27FC236}">
                <a16:creationId xmlns:a16="http://schemas.microsoft.com/office/drawing/2014/main" id="{59631DF7-D624-410E-B838-0457C1B6C60C}"/>
              </a:ext>
            </a:extLst>
          </p:cNvPr>
          <p:cNvSpPr>
            <a:spLocks noChangeArrowheads="1"/>
          </p:cNvSpPr>
          <p:nvPr/>
        </p:nvSpPr>
        <p:spPr bwMode="auto">
          <a:xfrm>
            <a:off x="9745642" y="3252159"/>
            <a:ext cx="1620574" cy="1623834"/>
          </a:xfrm>
          <a:prstGeom prst="ellipse">
            <a:avLst/>
          </a:prstGeom>
          <a:solidFill>
            <a:schemeClr val="accent5">
              <a:lumMod val="40000"/>
              <a:lumOff val="60000"/>
            </a:schemeClr>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prstClr val="black"/>
                </a:solidFill>
                <a:latin typeface="Times New Roman" panose="02020603050405020304" pitchFamily="18" charset="0"/>
                <a:cs typeface="Times New Roman" panose="02020603050405020304" pitchFamily="18" charset="0"/>
              </a:rPr>
              <a:t>     T2</a:t>
            </a:r>
          </a:p>
          <a:p>
            <a:pPr lvl="0"/>
            <a:r>
              <a:rPr lang="en-US" dirty="0">
                <a:solidFill>
                  <a:prstClr val="black"/>
                </a:solidFill>
                <a:latin typeface="Times New Roman" panose="02020603050405020304" pitchFamily="18" charset="0"/>
                <a:cs typeface="Times New Roman" panose="02020603050405020304" pitchFamily="18" charset="0"/>
              </a:rPr>
              <a:t>1.2mg/kg</a:t>
            </a:r>
            <a:endParaRPr lang="zh-CN" altLang="en-US" dirty="0">
              <a:solidFill>
                <a:prstClr val="black"/>
              </a:solidFill>
              <a:latin typeface="Times New Roman" panose="02020603050405020304" pitchFamily="18" charset="0"/>
              <a:cs typeface="Times New Roman" panose="02020603050405020304" pitchFamily="18" charset="0"/>
            </a:endParaRPr>
          </a:p>
        </p:txBody>
      </p:sp>
      <p:sp>
        <p:nvSpPr>
          <p:cNvPr id="35" name="Oval 8">
            <a:extLst>
              <a:ext uri="{FF2B5EF4-FFF2-40B4-BE49-F238E27FC236}">
                <a16:creationId xmlns:a16="http://schemas.microsoft.com/office/drawing/2014/main" id="{5361FF39-1495-41FA-AA94-9D705A4DBE40}"/>
              </a:ext>
            </a:extLst>
          </p:cNvPr>
          <p:cNvSpPr>
            <a:spLocks noChangeArrowheads="1"/>
          </p:cNvSpPr>
          <p:nvPr/>
        </p:nvSpPr>
        <p:spPr bwMode="auto">
          <a:xfrm>
            <a:off x="9800509" y="5127139"/>
            <a:ext cx="1620574" cy="1623834"/>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pPr lvl="0"/>
            <a:r>
              <a:rPr lang="en-US" sz="2000" dirty="0">
                <a:solidFill>
                  <a:prstClr val="black"/>
                </a:solidFill>
                <a:latin typeface="Times New Roman" panose="02020603050405020304" pitchFamily="18" charset="0"/>
                <a:cs typeface="Times New Roman" panose="02020603050405020304" pitchFamily="18" charset="0"/>
              </a:rPr>
              <a:t>   T3</a:t>
            </a:r>
          </a:p>
          <a:p>
            <a:pPr lvl="0"/>
            <a:r>
              <a:rPr lang="en-US" dirty="0">
                <a:solidFill>
                  <a:prstClr val="black"/>
                </a:solidFill>
                <a:latin typeface="Times New Roman" panose="02020603050405020304" pitchFamily="18" charset="0"/>
                <a:cs typeface="Times New Roman" panose="02020603050405020304" pitchFamily="18" charset="0"/>
              </a:rPr>
              <a:t>1.8mg/kg</a:t>
            </a:r>
            <a:endParaRPr lang="zh-CN" altLang="en-US"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250" fill="hold"/>
                                        <p:tgtEl>
                                          <p:spTgt spid="21"/>
                                        </p:tgtEl>
                                        <p:attrNameLst>
                                          <p:attrName>ppt_w</p:attrName>
                                        </p:attrNameLst>
                                      </p:cBhvr>
                                      <p:tavLst>
                                        <p:tav tm="0">
                                          <p:val>
                                            <p:fltVal val="0"/>
                                          </p:val>
                                        </p:tav>
                                        <p:tav tm="100000">
                                          <p:val>
                                            <p:strVal val="#ppt_w"/>
                                          </p:val>
                                        </p:tav>
                                      </p:tavLst>
                                    </p:anim>
                                    <p:anim calcmode="lin" valueType="num">
                                      <p:cBhvr>
                                        <p:cTn id="13" dur="250" fill="hold"/>
                                        <p:tgtEl>
                                          <p:spTgt spid="21"/>
                                        </p:tgtEl>
                                        <p:attrNameLst>
                                          <p:attrName>ppt_h</p:attrName>
                                        </p:attrNameLst>
                                      </p:cBhvr>
                                      <p:tavLst>
                                        <p:tav tm="0">
                                          <p:val>
                                            <p:fltVal val="0"/>
                                          </p:val>
                                        </p:tav>
                                        <p:tav tm="100000">
                                          <p:val>
                                            <p:strVal val="#ppt_h"/>
                                          </p:val>
                                        </p:tav>
                                      </p:tavLst>
                                    </p:anim>
                                    <p:animEffect transition="in" filter="fade">
                                      <p:cBhvr>
                                        <p:cTn id="14" dur="250"/>
                                        <p:tgtEl>
                                          <p:spTgt spid="21"/>
                                        </p:tgtEl>
                                      </p:cBhvr>
                                    </p:animEffect>
                                  </p:childTnLst>
                                </p:cTn>
                              </p:par>
                              <p:par>
                                <p:cTn id="15" presetID="6" presetClass="emph" presetSubtype="0" decel="100000" fill="hold" grpId="1" nodeType="withEffect">
                                  <p:stCondLst>
                                    <p:cond delay="200"/>
                                  </p:stCondLst>
                                  <p:childTnLst>
                                    <p:animScale>
                                      <p:cBhvr>
                                        <p:cTn id="16" dur="250" fill="hold"/>
                                        <p:tgtEl>
                                          <p:spTgt spid="21"/>
                                        </p:tgtEl>
                                      </p:cBhvr>
                                      <p:by x="120000" y="120000"/>
                                    </p:animScale>
                                  </p:childTnLst>
                                </p:cTn>
                              </p:par>
                              <p:par>
                                <p:cTn id="17" presetID="6" presetClass="emph" presetSubtype="0" decel="100000" fill="hold" grpId="2" nodeType="withEffect">
                                  <p:stCondLst>
                                    <p:cond delay="400"/>
                                  </p:stCondLst>
                                  <p:childTnLst>
                                    <p:animScale>
                                      <p:cBhvr>
                                        <p:cTn id="18" dur="250" fill="hold"/>
                                        <p:tgtEl>
                                          <p:spTgt spid="21"/>
                                        </p:tgtEl>
                                      </p:cBhvr>
                                      <p:by x="83000" y="83000"/>
                                    </p:animScale>
                                  </p:childTnLst>
                                </p:cTn>
                              </p:par>
                            </p:childTnLst>
                          </p:cTn>
                        </p:par>
                        <p:par>
                          <p:cTn id="19" fill="hold">
                            <p:stCondLst>
                              <p:cond delay="115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50" fill="hold"/>
                                        <p:tgtEl>
                                          <p:spTgt spid="22"/>
                                        </p:tgtEl>
                                        <p:attrNameLst>
                                          <p:attrName>ppt_w</p:attrName>
                                        </p:attrNameLst>
                                      </p:cBhvr>
                                      <p:tavLst>
                                        <p:tav tm="0">
                                          <p:val>
                                            <p:fltVal val="0"/>
                                          </p:val>
                                        </p:tav>
                                        <p:tav tm="100000">
                                          <p:val>
                                            <p:strVal val="#ppt_w"/>
                                          </p:val>
                                        </p:tav>
                                      </p:tavLst>
                                    </p:anim>
                                    <p:anim calcmode="lin" valueType="num">
                                      <p:cBhvr>
                                        <p:cTn id="23" dur="250" fill="hold"/>
                                        <p:tgtEl>
                                          <p:spTgt spid="22"/>
                                        </p:tgtEl>
                                        <p:attrNameLst>
                                          <p:attrName>ppt_h</p:attrName>
                                        </p:attrNameLst>
                                      </p:cBhvr>
                                      <p:tavLst>
                                        <p:tav tm="0">
                                          <p:val>
                                            <p:fltVal val="0"/>
                                          </p:val>
                                        </p:tav>
                                        <p:tav tm="100000">
                                          <p:val>
                                            <p:strVal val="#ppt_h"/>
                                          </p:val>
                                        </p:tav>
                                      </p:tavLst>
                                    </p:anim>
                                    <p:animEffect transition="in" filter="fade">
                                      <p:cBhvr>
                                        <p:cTn id="24" dur="250"/>
                                        <p:tgtEl>
                                          <p:spTgt spid="22"/>
                                        </p:tgtEl>
                                      </p:cBhvr>
                                    </p:animEffect>
                                  </p:childTnLst>
                                </p:cTn>
                              </p:par>
                              <p:par>
                                <p:cTn id="25" presetID="6" presetClass="emph" presetSubtype="0" decel="100000" fill="hold" grpId="1" nodeType="withEffect">
                                  <p:stCondLst>
                                    <p:cond delay="200"/>
                                  </p:stCondLst>
                                  <p:childTnLst>
                                    <p:animScale>
                                      <p:cBhvr>
                                        <p:cTn id="26" dur="250" fill="hold"/>
                                        <p:tgtEl>
                                          <p:spTgt spid="22"/>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22"/>
                                        </p:tgtEl>
                                      </p:cBhvr>
                                      <p:by x="83000" y="83000"/>
                                    </p:animScale>
                                  </p:childTnLst>
                                </p:cTn>
                              </p:par>
                            </p:childTnLst>
                          </p:cTn>
                        </p:par>
                        <p:par>
                          <p:cTn id="29" fill="hold">
                            <p:stCondLst>
                              <p:cond delay="1800"/>
                            </p:stCondLst>
                            <p:childTnLst>
                              <p:par>
                                <p:cTn id="30" presetID="53" presetClass="entr" presetSubtype="16"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250" fill="hold"/>
                                        <p:tgtEl>
                                          <p:spTgt spid="23"/>
                                        </p:tgtEl>
                                        <p:attrNameLst>
                                          <p:attrName>ppt_w</p:attrName>
                                        </p:attrNameLst>
                                      </p:cBhvr>
                                      <p:tavLst>
                                        <p:tav tm="0">
                                          <p:val>
                                            <p:fltVal val="0"/>
                                          </p:val>
                                        </p:tav>
                                        <p:tav tm="100000">
                                          <p:val>
                                            <p:strVal val="#ppt_w"/>
                                          </p:val>
                                        </p:tav>
                                      </p:tavLst>
                                    </p:anim>
                                    <p:anim calcmode="lin" valueType="num">
                                      <p:cBhvr>
                                        <p:cTn id="33" dur="250" fill="hold"/>
                                        <p:tgtEl>
                                          <p:spTgt spid="23"/>
                                        </p:tgtEl>
                                        <p:attrNameLst>
                                          <p:attrName>ppt_h</p:attrName>
                                        </p:attrNameLst>
                                      </p:cBhvr>
                                      <p:tavLst>
                                        <p:tav tm="0">
                                          <p:val>
                                            <p:fltVal val="0"/>
                                          </p:val>
                                        </p:tav>
                                        <p:tav tm="100000">
                                          <p:val>
                                            <p:strVal val="#ppt_h"/>
                                          </p:val>
                                        </p:tav>
                                      </p:tavLst>
                                    </p:anim>
                                    <p:animEffect transition="in" filter="fade">
                                      <p:cBhvr>
                                        <p:cTn id="34" dur="250"/>
                                        <p:tgtEl>
                                          <p:spTgt spid="23"/>
                                        </p:tgtEl>
                                      </p:cBhvr>
                                    </p:animEffect>
                                  </p:childTnLst>
                                </p:cTn>
                              </p:par>
                              <p:par>
                                <p:cTn id="35" presetID="6" presetClass="emph" presetSubtype="0" decel="100000" fill="hold" grpId="1" nodeType="withEffect">
                                  <p:stCondLst>
                                    <p:cond delay="200"/>
                                  </p:stCondLst>
                                  <p:childTnLst>
                                    <p:animScale>
                                      <p:cBhvr>
                                        <p:cTn id="36" dur="250" fill="hold"/>
                                        <p:tgtEl>
                                          <p:spTgt spid="23"/>
                                        </p:tgtEl>
                                      </p:cBhvr>
                                      <p:by x="120000" y="120000"/>
                                    </p:animScale>
                                  </p:childTnLst>
                                </p:cTn>
                              </p:par>
                              <p:par>
                                <p:cTn id="37" presetID="6" presetClass="emph" presetSubtype="0" decel="100000" fill="hold" grpId="2" nodeType="withEffect">
                                  <p:stCondLst>
                                    <p:cond delay="400"/>
                                  </p:stCondLst>
                                  <p:childTnLst>
                                    <p:animScale>
                                      <p:cBhvr>
                                        <p:cTn id="38" dur="250" fill="hold"/>
                                        <p:tgtEl>
                                          <p:spTgt spid="23"/>
                                        </p:tgtEl>
                                      </p:cBhvr>
                                      <p:by x="83000" y="83000"/>
                                    </p:animScale>
                                  </p:childTnLst>
                                </p:cTn>
                              </p:par>
                            </p:childTnLst>
                          </p:cTn>
                        </p:par>
                        <p:par>
                          <p:cTn id="39" fill="hold">
                            <p:stCondLst>
                              <p:cond delay="2450"/>
                            </p:stCondLst>
                            <p:childTnLst>
                              <p:par>
                                <p:cTn id="40" presetID="5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250" fill="hold"/>
                                        <p:tgtEl>
                                          <p:spTgt spid="24"/>
                                        </p:tgtEl>
                                        <p:attrNameLst>
                                          <p:attrName>ppt_w</p:attrName>
                                        </p:attrNameLst>
                                      </p:cBhvr>
                                      <p:tavLst>
                                        <p:tav tm="0">
                                          <p:val>
                                            <p:fltVal val="0"/>
                                          </p:val>
                                        </p:tav>
                                        <p:tav tm="100000">
                                          <p:val>
                                            <p:strVal val="#ppt_w"/>
                                          </p:val>
                                        </p:tav>
                                      </p:tavLst>
                                    </p:anim>
                                    <p:anim calcmode="lin" valueType="num">
                                      <p:cBhvr>
                                        <p:cTn id="43" dur="250" fill="hold"/>
                                        <p:tgtEl>
                                          <p:spTgt spid="24"/>
                                        </p:tgtEl>
                                        <p:attrNameLst>
                                          <p:attrName>ppt_h</p:attrName>
                                        </p:attrNameLst>
                                      </p:cBhvr>
                                      <p:tavLst>
                                        <p:tav tm="0">
                                          <p:val>
                                            <p:fltVal val="0"/>
                                          </p:val>
                                        </p:tav>
                                        <p:tav tm="100000">
                                          <p:val>
                                            <p:strVal val="#ppt_h"/>
                                          </p:val>
                                        </p:tav>
                                      </p:tavLst>
                                    </p:anim>
                                    <p:animEffect transition="in" filter="fade">
                                      <p:cBhvr>
                                        <p:cTn id="44" dur="250"/>
                                        <p:tgtEl>
                                          <p:spTgt spid="24"/>
                                        </p:tgtEl>
                                      </p:cBhvr>
                                    </p:animEffect>
                                  </p:childTnLst>
                                </p:cTn>
                              </p:par>
                              <p:par>
                                <p:cTn id="45" presetID="6" presetClass="emph" presetSubtype="0" decel="100000" fill="hold" grpId="1" nodeType="withEffect">
                                  <p:stCondLst>
                                    <p:cond delay="200"/>
                                  </p:stCondLst>
                                  <p:childTnLst>
                                    <p:animScale>
                                      <p:cBhvr>
                                        <p:cTn id="46" dur="250" fill="hold"/>
                                        <p:tgtEl>
                                          <p:spTgt spid="24"/>
                                        </p:tgtEl>
                                      </p:cBhvr>
                                      <p:by x="120000" y="120000"/>
                                    </p:animScale>
                                  </p:childTnLst>
                                </p:cTn>
                              </p:par>
                              <p:par>
                                <p:cTn id="47" presetID="6" presetClass="emph" presetSubtype="0" decel="100000" fill="hold" grpId="2" nodeType="withEffect">
                                  <p:stCondLst>
                                    <p:cond delay="400"/>
                                  </p:stCondLst>
                                  <p:childTnLst>
                                    <p:animScale>
                                      <p:cBhvr>
                                        <p:cTn id="48" dur="250" fill="hold"/>
                                        <p:tgtEl>
                                          <p:spTgt spid="24"/>
                                        </p:tgtEl>
                                      </p:cBhvr>
                                      <p:by x="83000" y="83000"/>
                                    </p:animScale>
                                  </p:childTnLst>
                                </p:cTn>
                              </p:par>
                            </p:childTnLst>
                          </p:cTn>
                        </p:par>
                        <p:par>
                          <p:cTn id="49" fill="hold">
                            <p:stCondLst>
                              <p:cond delay="3100"/>
                            </p:stCondLst>
                            <p:childTnLst>
                              <p:par>
                                <p:cTn id="50" presetID="53" presetClass="entr" presetSubtype="1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250" fill="hold"/>
                                        <p:tgtEl>
                                          <p:spTgt spid="25"/>
                                        </p:tgtEl>
                                        <p:attrNameLst>
                                          <p:attrName>ppt_w</p:attrName>
                                        </p:attrNameLst>
                                      </p:cBhvr>
                                      <p:tavLst>
                                        <p:tav tm="0">
                                          <p:val>
                                            <p:fltVal val="0"/>
                                          </p:val>
                                        </p:tav>
                                        <p:tav tm="100000">
                                          <p:val>
                                            <p:strVal val="#ppt_w"/>
                                          </p:val>
                                        </p:tav>
                                      </p:tavLst>
                                    </p:anim>
                                    <p:anim calcmode="lin" valueType="num">
                                      <p:cBhvr>
                                        <p:cTn id="53" dur="250" fill="hold"/>
                                        <p:tgtEl>
                                          <p:spTgt spid="25"/>
                                        </p:tgtEl>
                                        <p:attrNameLst>
                                          <p:attrName>ppt_h</p:attrName>
                                        </p:attrNameLst>
                                      </p:cBhvr>
                                      <p:tavLst>
                                        <p:tav tm="0">
                                          <p:val>
                                            <p:fltVal val="0"/>
                                          </p:val>
                                        </p:tav>
                                        <p:tav tm="100000">
                                          <p:val>
                                            <p:strVal val="#ppt_h"/>
                                          </p:val>
                                        </p:tav>
                                      </p:tavLst>
                                    </p:anim>
                                    <p:animEffect transition="in" filter="fade">
                                      <p:cBhvr>
                                        <p:cTn id="54" dur="250"/>
                                        <p:tgtEl>
                                          <p:spTgt spid="25"/>
                                        </p:tgtEl>
                                      </p:cBhvr>
                                    </p:animEffect>
                                  </p:childTnLst>
                                </p:cTn>
                              </p:par>
                              <p:par>
                                <p:cTn id="55" presetID="6" presetClass="emph" presetSubtype="0" decel="100000" fill="hold" grpId="1" nodeType="withEffect">
                                  <p:stCondLst>
                                    <p:cond delay="200"/>
                                  </p:stCondLst>
                                  <p:childTnLst>
                                    <p:animScale>
                                      <p:cBhvr>
                                        <p:cTn id="56" dur="250" fill="hold"/>
                                        <p:tgtEl>
                                          <p:spTgt spid="25"/>
                                        </p:tgtEl>
                                      </p:cBhvr>
                                      <p:by x="120000" y="120000"/>
                                    </p:animScale>
                                  </p:childTnLst>
                                </p:cTn>
                              </p:par>
                              <p:par>
                                <p:cTn id="57" presetID="6" presetClass="emph" presetSubtype="0" decel="100000" fill="hold" grpId="2" nodeType="withEffect">
                                  <p:stCondLst>
                                    <p:cond delay="400"/>
                                  </p:stCondLst>
                                  <p:childTnLst>
                                    <p:animScale>
                                      <p:cBhvr>
                                        <p:cTn id="58" dur="250" fill="hold"/>
                                        <p:tgtEl>
                                          <p:spTgt spid="25"/>
                                        </p:tgtEl>
                                      </p:cBhvr>
                                      <p:by x="83000" y="83000"/>
                                    </p:animScale>
                                  </p:childTnLst>
                                </p:cTn>
                              </p:par>
                            </p:childTnLst>
                          </p:cTn>
                        </p:par>
                        <p:par>
                          <p:cTn id="59" fill="hold">
                            <p:stCondLst>
                              <p:cond delay="3750"/>
                            </p:stCondLst>
                            <p:childTnLst>
                              <p:par>
                                <p:cTn id="60" presetID="53" presetClass="entr" presetSubtype="16"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250" fill="hold"/>
                                        <p:tgtEl>
                                          <p:spTgt spid="26"/>
                                        </p:tgtEl>
                                        <p:attrNameLst>
                                          <p:attrName>ppt_w</p:attrName>
                                        </p:attrNameLst>
                                      </p:cBhvr>
                                      <p:tavLst>
                                        <p:tav tm="0">
                                          <p:val>
                                            <p:fltVal val="0"/>
                                          </p:val>
                                        </p:tav>
                                        <p:tav tm="100000">
                                          <p:val>
                                            <p:strVal val="#ppt_w"/>
                                          </p:val>
                                        </p:tav>
                                      </p:tavLst>
                                    </p:anim>
                                    <p:anim calcmode="lin" valueType="num">
                                      <p:cBhvr>
                                        <p:cTn id="63" dur="250" fill="hold"/>
                                        <p:tgtEl>
                                          <p:spTgt spid="26"/>
                                        </p:tgtEl>
                                        <p:attrNameLst>
                                          <p:attrName>ppt_h</p:attrName>
                                        </p:attrNameLst>
                                      </p:cBhvr>
                                      <p:tavLst>
                                        <p:tav tm="0">
                                          <p:val>
                                            <p:fltVal val="0"/>
                                          </p:val>
                                        </p:tav>
                                        <p:tav tm="100000">
                                          <p:val>
                                            <p:strVal val="#ppt_h"/>
                                          </p:val>
                                        </p:tav>
                                      </p:tavLst>
                                    </p:anim>
                                    <p:animEffect transition="in" filter="fade">
                                      <p:cBhvr>
                                        <p:cTn id="64" dur="250"/>
                                        <p:tgtEl>
                                          <p:spTgt spid="26"/>
                                        </p:tgtEl>
                                      </p:cBhvr>
                                    </p:animEffect>
                                  </p:childTnLst>
                                </p:cTn>
                              </p:par>
                              <p:par>
                                <p:cTn id="65" presetID="6" presetClass="emph" presetSubtype="0" decel="100000" fill="hold" grpId="1" nodeType="withEffect">
                                  <p:stCondLst>
                                    <p:cond delay="200"/>
                                  </p:stCondLst>
                                  <p:childTnLst>
                                    <p:animScale>
                                      <p:cBhvr>
                                        <p:cTn id="66" dur="250" fill="hold"/>
                                        <p:tgtEl>
                                          <p:spTgt spid="26"/>
                                        </p:tgtEl>
                                      </p:cBhvr>
                                      <p:by x="120000" y="120000"/>
                                    </p:animScale>
                                  </p:childTnLst>
                                </p:cTn>
                              </p:par>
                              <p:par>
                                <p:cTn id="67" presetID="6" presetClass="emph" presetSubtype="0" decel="100000" fill="hold" grpId="2" nodeType="withEffect">
                                  <p:stCondLst>
                                    <p:cond delay="400"/>
                                  </p:stCondLst>
                                  <p:childTnLst>
                                    <p:animScale>
                                      <p:cBhvr>
                                        <p:cTn id="68" dur="250" fill="hold"/>
                                        <p:tgtEl>
                                          <p:spTgt spid="26"/>
                                        </p:tgtEl>
                                      </p:cBhvr>
                                      <p:by x="83000" y="83000"/>
                                    </p:animScale>
                                  </p:childTnLst>
                                </p:cTn>
                              </p:par>
                            </p:childTnLst>
                          </p:cTn>
                        </p:par>
                        <p:par>
                          <p:cTn id="69" fill="hold">
                            <p:stCondLst>
                              <p:cond delay="44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250" fill="hold"/>
                                        <p:tgtEl>
                                          <p:spTgt spid="27"/>
                                        </p:tgtEl>
                                        <p:attrNameLst>
                                          <p:attrName>ppt_w</p:attrName>
                                        </p:attrNameLst>
                                      </p:cBhvr>
                                      <p:tavLst>
                                        <p:tav tm="0">
                                          <p:val>
                                            <p:fltVal val="0"/>
                                          </p:val>
                                        </p:tav>
                                        <p:tav tm="100000">
                                          <p:val>
                                            <p:strVal val="#ppt_w"/>
                                          </p:val>
                                        </p:tav>
                                      </p:tavLst>
                                    </p:anim>
                                    <p:anim calcmode="lin" valueType="num">
                                      <p:cBhvr>
                                        <p:cTn id="73" dur="250" fill="hold"/>
                                        <p:tgtEl>
                                          <p:spTgt spid="27"/>
                                        </p:tgtEl>
                                        <p:attrNameLst>
                                          <p:attrName>ppt_h</p:attrName>
                                        </p:attrNameLst>
                                      </p:cBhvr>
                                      <p:tavLst>
                                        <p:tav tm="0">
                                          <p:val>
                                            <p:fltVal val="0"/>
                                          </p:val>
                                        </p:tav>
                                        <p:tav tm="100000">
                                          <p:val>
                                            <p:strVal val="#ppt_h"/>
                                          </p:val>
                                        </p:tav>
                                      </p:tavLst>
                                    </p:anim>
                                    <p:animEffect transition="in" filter="fade">
                                      <p:cBhvr>
                                        <p:cTn id="74" dur="250"/>
                                        <p:tgtEl>
                                          <p:spTgt spid="27"/>
                                        </p:tgtEl>
                                      </p:cBhvr>
                                    </p:animEffect>
                                  </p:childTnLst>
                                </p:cTn>
                              </p:par>
                              <p:par>
                                <p:cTn id="75" presetID="6" presetClass="emph" presetSubtype="0" decel="100000" fill="hold" grpId="1" nodeType="withEffect">
                                  <p:stCondLst>
                                    <p:cond delay="200"/>
                                  </p:stCondLst>
                                  <p:childTnLst>
                                    <p:animScale>
                                      <p:cBhvr>
                                        <p:cTn id="76" dur="250" fill="hold"/>
                                        <p:tgtEl>
                                          <p:spTgt spid="27"/>
                                        </p:tgtEl>
                                      </p:cBhvr>
                                      <p:by x="120000" y="120000"/>
                                    </p:animScale>
                                  </p:childTnLst>
                                </p:cTn>
                              </p:par>
                              <p:par>
                                <p:cTn id="77" presetID="6" presetClass="emph" presetSubtype="0" decel="100000" fill="hold" grpId="2" nodeType="withEffect">
                                  <p:stCondLst>
                                    <p:cond delay="400"/>
                                  </p:stCondLst>
                                  <p:childTnLst>
                                    <p:animScale>
                                      <p:cBhvr>
                                        <p:cTn id="78" dur="250" fill="hold"/>
                                        <p:tgtEl>
                                          <p:spTgt spid="27"/>
                                        </p:tgtEl>
                                      </p:cBhvr>
                                      <p:by x="83000" y="83000"/>
                                    </p:animScale>
                                  </p:childTnLst>
                                </p:cTn>
                              </p:par>
                            </p:childTnLst>
                          </p:cTn>
                        </p:par>
                        <p:par>
                          <p:cTn id="79" fill="hold">
                            <p:stCondLst>
                              <p:cond delay="5050"/>
                            </p:stCondLst>
                            <p:childTnLst>
                              <p:par>
                                <p:cTn id="80" presetID="53" presetClass="entr" presetSubtype="16"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fltVal val="0"/>
                                          </p:val>
                                        </p:tav>
                                        <p:tav tm="100000">
                                          <p:val>
                                            <p:strVal val="#ppt_w"/>
                                          </p:val>
                                        </p:tav>
                                      </p:tavLst>
                                    </p:anim>
                                    <p:anim calcmode="lin" valueType="num">
                                      <p:cBhvr>
                                        <p:cTn id="83" dur="250" fill="hold"/>
                                        <p:tgtEl>
                                          <p:spTgt spid="28"/>
                                        </p:tgtEl>
                                        <p:attrNameLst>
                                          <p:attrName>ppt_h</p:attrName>
                                        </p:attrNameLst>
                                      </p:cBhvr>
                                      <p:tavLst>
                                        <p:tav tm="0">
                                          <p:val>
                                            <p:fltVal val="0"/>
                                          </p:val>
                                        </p:tav>
                                        <p:tav tm="100000">
                                          <p:val>
                                            <p:strVal val="#ppt_h"/>
                                          </p:val>
                                        </p:tav>
                                      </p:tavLst>
                                    </p:anim>
                                    <p:animEffect transition="in" filter="fade">
                                      <p:cBhvr>
                                        <p:cTn id="84" dur="250"/>
                                        <p:tgtEl>
                                          <p:spTgt spid="28"/>
                                        </p:tgtEl>
                                      </p:cBhvr>
                                    </p:animEffect>
                                  </p:childTnLst>
                                </p:cTn>
                              </p:par>
                              <p:par>
                                <p:cTn id="85" presetID="6" presetClass="emph" presetSubtype="0" decel="100000" fill="hold" grpId="1" nodeType="withEffect">
                                  <p:stCondLst>
                                    <p:cond delay="200"/>
                                  </p:stCondLst>
                                  <p:childTnLst>
                                    <p:animScale>
                                      <p:cBhvr>
                                        <p:cTn id="86" dur="250" fill="hold"/>
                                        <p:tgtEl>
                                          <p:spTgt spid="28"/>
                                        </p:tgtEl>
                                      </p:cBhvr>
                                      <p:by x="120000" y="120000"/>
                                    </p:animScale>
                                  </p:childTnLst>
                                </p:cTn>
                              </p:par>
                              <p:par>
                                <p:cTn id="87" presetID="6" presetClass="emph" presetSubtype="0" decel="100000" fill="hold" grpId="2" nodeType="withEffect">
                                  <p:stCondLst>
                                    <p:cond delay="400"/>
                                  </p:stCondLst>
                                  <p:childTnLst>
                                    <p:animScale>
                                      <p:cBhvr>
                                        <p:cTn id="88" dur="250" fill="hold"/>
                                        <p:tgtEl>
                                          <p:spTgt spid="28"/>
                                        </p:tgtEl>
                                      </p:cBhvr>
                                      <p:by x="83000" y="83000"/>
                                    </p:animScale>
                                  </p:childTnLst>
                                </p:cTn>
                              </p:par>
                            </p:childTnLst>
                          </p:cTn>
                        </p:par>
                        <p:par>
                          <p:cTn id="89" fill="hold">
                            <p:stCondLst>
                              <p:cond delay="5700"/>
                            </p:stCondLst>
                            <p:childTnLst>
                              <p:par>
                                <p:cTn id="90" presetID="53" presetClass="entr" presetSubtype="16"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50" fill="hold"/>
                                        <p:tgtEl>
                                          <p:spTgt spid="29"/>
                                        </p:tgtEl>
                                        <p:attrNameLst>
                                          <p:attrName>ppt_w</p:attrName>
                                        </p:attrNameLst>
                                      </p:cBhvr>
                                      <p:tavLst>
                                        <p:tav tm="0">
                                          <p:val>
                                            <p:fltVal val="0"/>
                                          </p:val>
                                        </p:tav>
                                        <p:tav tm="100000">
                                          <p:val>
                                            <p:strVal val="#ppt_w"/>
                                          </p:val>
                                        </p:tav>
                                      </p:tavLst>
                                    </p:anim>
                                    <p:anim calcmode="lin" valueType="num">
                                      <p:cBhvr>
                                        <p:cTn id="93" dur="250" fill="hold"/>
                                        <p:tgtEl>
                                          <p:spTgt spid="29"/>
                                        </p:tgtEl>
                                        <p:attrNameLst>
                                          <p:attrName>ppt_h</p:attrName>
                                        </p:attrNameLst>
                                      </p:cBhvr>
                                      <p:tavLst>
                                        <p:tav tm="0">
                                          <p:val>
                                            <p:fltVal val="0"/>
                                          </p:val>
                                        </p:tav>
                                        <p:tav tm="100000">
                                          <p:val>
                                            <p:strVal val="#ppt_h"/>
                                          </p:val>
                                        </p:tav>
                                      </p:tavLst>
                                    </p:anim>
                                    <p:animEffect transition="in" filter="fade">
                                      <p:cBhvr>
                                        <p:cTn id="94" dur="250"/>
                                        <p:tgtEl>
                                          <p:spTgt spid="29"/>
                                        </p:tgtEl>
                                      </p:cBhvr>
                                    </p:animEffect>
                                  </p:childTnLst>
                                </p:cTn>
                              </p:par>
                              <p:par>
                                <p:cTn id="95" presetID="6" presetClass="emph" presetSubtype="0" decel="100000" fill="hold" grpId="1" nodeType="withEffect">
                                  <p:stCondLst>
                                    <p:cond delay="200"/>
                                  </p:stCondLst>
                                  <p:childTnLst>
                                    <p:animScale>
                                      <p:cBhvr>
                                        <p:cTn id="96" dur="250" fill="hold"/>
                                        <p:tgtEl>
                                          <p:spTgt spid="29"/>
                                        </p:tgtEl>
                                      </p:cBhvr>
                                      <p:by x="120000" y="120000"/>
                                    </p:animScale>
                                  </p:childTnLst>
                                </p:cTn>
                              </p:par>
                              <p:par>
                                <p:cTn id="97" presetID="6" presetClass="emph" presetSubtype="0" decel="100000" fill="hold" grpId="2" nodeType="withEffect">
                                  <p:stCondLst>
                                    <p:cond delay="400"/>
                                  </p:stCondLst>
                                  <p:childTnLst>
                                    <p:animScale>
                                      <p:cBhvr>
                                        <p:cTn id="98" dur="250" fill="hold"/>
                                        <p:tgtEl>
                                          <p:spTgt spid="29"/>
                                        </p:tgtEl>
                                      </p:cBhvr>
                                      <p:by x="83000" y="83000"/>
                                    </p:animScale>
                                  </p:childTnLst>
                                </p:cTn>
                              </p:par>
                            </p:childTnLst>
                          </p:cTn>
                        </p:par>
                        <p:par>
                          <p:cTn id="99" fill="hold">
                            <p:stCondLst>
                              <p:cond delay="635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250" fill="hold"/>
                                        <p:tgtEl>
                                          <p:spTgt spid="30"/>
                                        </p:tgtEl>
                                        <p:attrNameLst>
                                          <p:attrName>ppt_w</p:attrName>
                                        </p:attrNameLst>
                                      </p:cBhvr>
                                      <p:tavLst>
                                        <p:tav tm="0">
                                          <p:val>
                                            <p:fltVal val="0"/>
                                          </p:val>
                                        </p:tav>
                                        <p:tav tm="100000">
                                          <p:val>
                                            <p:strVal val="#ppt_w"/>
                                          </p:val>
                                        </p:tav>
                                      </p:tavLst>
                                    </p:anim>
                                    <p:anim calcmode="lin" valueType="num">
                                      <p:cBhvr>
                                        <p:cTn id="103" dur="250" fill="hold"/>
                                        <p:tgtEl>
                                          <p:spTgt spid="30"/>
                                        </p:tgtEl>
                                        <p:attrNameLst>
                                          <p:attrName>ppt_h</p:attrName>
                                        </p:attrNameLst>
                                      </p:cBhvr>
                                      <p:tavLst>
                                        <p:tav tm="0">
                                          <p:val>
                                            <p:fltVal val="0"/>
                                          </p:val>
                                        </p:tav>
                                        <p:tav tm="100000">
                                          <p:val>
                                            <p:strVal val="#ppt_h"/>
                                          </p:val>
                                        </p:tav>
                                      </p:tavLst>
                                    </p:anim>
                                    <p:animEffect transition="in" filter="fade">
                                      <p:cBhvr>
                                        <p:cTn id="104" dur="250"/>
                                        <p:tgtEl>
                                          <p:spTgt spid="30"/>
                                        </p:tgtEl>
                                      </p:cBhvr>
                                    </p:animEffect>
                                  </p:childTnLst>
                                </p:cTn>
                              </p:par>
                              <p:par>
                                <p:cTn id="105" presetID="6" presetClass="emph" presetSubtype="0" decel="100000" fill="hold" grpId="1" nodeType="withEffect">
                                  <p:stCondLst>
                                    <p:cond delay="200"/>
                                  </p:stCondLst>
                                  <p:childTnLst>
                                    <p:animScale>
                                      <p:cBhvr>
                                        <p:cTn id="106" dur="250" fill="hold"/>
                                        <p:tgtEl>
                                          <p:spTgt spid="30"/>
                                        </p:tgtEl>
                                      </p:cBhvr>
                                      <p:by x="120000" y="120000"/>
                                    </p:animScale>
                                  </p:childTnLst>
                                </p:cTn>
                              </p:par>
                              <p:par>
                                <p:cTn id="107" presetID="6" presetClass="emph" presetSubtype="0" decel="100000" fill="hold" grpId="2" nodeType="withEffect">
                                  <p:stCondLst>
                                    <p:cond delay="400"/>
                                  </p:stCondLst>
                                  <p:childTnLst>
                                    <p:animScale>
                                      <p:cBhvr>
                                        <p:cTn id="108" dur="250" fill="hold"/>
                                        <p:tgtEl>
                                          <p:spTgt spid="30"/>
                                        </p:tgtEl>
                                      </p:cBhvr>
                                      <p:by x="83000" y="83000"/>
                                    </p:animScale>
                                  </p:childTnLst>
                                </p:cTn>
                              </p:par>
                            </p:childTnLst>
                          </p:cTn>
                        </p:par>
                        <p:par>
                          <p:cTn id="109" fill="hold">
                            <p:stCondLst>
                              <p:cond delay="7000"/>
                            </p:stCondLst>
                            <p:childTnLst>
                              <p:par>
                                <p:cTn id="110" presetID="53" presetClass="entr" presetSubtype="16" fill="hold" grpId="0" nodeType="after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250" fill="hold"/>
                                        <p:tgtEl>
                                          <p:spTgt spid="31"/>
                                        </p:tgtEl>
                                        <p:attrNameLst>
                                          <p:attrName>ppt_w</p:attrName>
                                        </p:attrNameLst>
                                      </p:cBhvr>
                                      <p:tavLst>
                                        <p:tav tm="0">
                                          <p:val>
                                            <p:fltVal val="0"/>
                                          </p:val>
                                        </p:tav>
                                        <p:tav tm="100000">
                                          <p:val>
                                            <p:strVal val="#ppt_w"/>
                                          </p:val>
                                        </p:tav>
                                      </p:tavLst>
                                    </p:anim>
                                    <p:anim calcmode="lin" valueType="num">
                                      <p:cBhvr>
                                        <p:cTn id="113" dur="250" fill="hold"/>
                                        <p:tgtEl>
                                          <p:spTgt spid="31"/>
                                        </p:tgtEl>
                                        <p:attrNameLst>
                                          <p:attrName>ppt_h</p:attrName>
                                        </p:attrNameLst>
                                      </p:cBhvr>
                                      <p:tavLst>
                                        <p:tav tm="0">
                                          <p:val>
                                            <p:fltVal val="0"/>
                                          </p:val>
                                        </p:tav>
                                        <p:tav tm="100000">
                                          <p:val>
                                            <p:strVal val="#ppt_h"/>
                                          </p:val>
                                        </p:tav>
                                      </p:tavLst>
                                    </p:anim>
                                    <p:animEffect transition="in" filter="fade">
                                      <p:cBhvr>
                                        <p:cTn id="114" dur="250"/>
                                        <p:tgtEl>
                                          <p:spTgt spid="31"/>
                                        </p:tgtEl>
                                      </p:cBhvr>
                                    </p:animEffect>
                                  </p:childTnLst>
                                </p:cTn>
                              </p:par>
                              <p:par>
                                <p:cTn id="115" presetID="6" presetClass="emph" presetSubtype="0" decel="100000" fill="hold" grpId="1" nodeType="withEffect">
                                  <p:stCondLst>
                                    <p:cond delay="200"/>
                                  </p:stCondLst>
                                  <p:childTnLst>
                                    <p:animScale>
                                      <p:cBhvr>
                                        <p:cTn id="116" dur="250" fill="hold"/>
                                        <p:tgtEl>
                                          <p:spTgt spid="31"/>
                                        </p:tgtEl>
                                      </p:cBhvr>
                                      <p:by x="120000" y="120000"/>
                                    </p:animScale>
                                  </p:childTnLst>
                                </p:cTn>
                              </p:par>
                              <p:par>
                                <p:cTn id="117" presetID="6" presetClass="emph" presetSubtype="0" decel="100000" fill="hold" grpId="2" nodeType="withEffect">
                                  <p:stCondLst>
                                    <p:cond delay="400"/>
                                  </p:stCondLst>
                                  <p:childTnLst>
                                    <p:animScale>
                                      <p:cBhvr>
                                        <p:cTn id="118" dur="250" fill="hold"/>
                                        <p:tgtEl>
                                          <p:spTgt spid="31"/>
                                        </p:tgtEl>
                                      </p:cBhvr>
                                      <p:by x="83000" y="83000"/>
                                    </p:animScale>
                                  </p:childTnLst>
                                </p:cTn>
                              </p:par>
                            </p:childTnLst>
                          </p:cTn>
                        </p:par>
                        <p:par>
                          <p:cTn id="119" fill="hold">
                            <p:stCondLst>
                              <p:cond delay="7650"/>
                            </p:stCondLst>
                            <p:childTnLst>
                              <p:par>
                                <p:cTn id="120" presetID="53" presetClass="entr" presetSubtype="16"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 calcmode="lin" valueType="num">
                                      <p:cBhvr>
                                        <p:cTn id="122" dur="250" fill="hold"/>
                                        <p:tgtEl>
                                          <p:spTgt spid="32"/>
                                        </p:tgtEl>
                                        <p:attrNameLst>
                                          <p:attrName>ppt_w</p:attrName>
                                        </p:attrNameLst>
                                      </p:cBhvr>
                                      <p:tavLst>
                                        <p:tav tm="0">
                                          <p:val>
                                            <p:fltVal val="0"/>
                                          </p:val>
                                        </p:tav>
                                        <p:tav tm="100000">
                                          <p:val>
                                            <p:strVal val="#ppt_w"/>
                                          </p:val>
                                        </p:tav>
                                      </p:tavLst>
                                    </p:anim>
                                    <p:anim calcmode="lin" valueType="num">
                                      <p:cBhvr>
                                        <p:cTn id="123" dur="250" fill="hold"/>
                                        <p:tgtEl>
                                          <p:spTgt spid="32"/>
                                        </p:tgtEl>
                                        <p:attrNameLst>
                                          <p:attrName>ppt_h</p:attrName>
                                        </p:attrNameLst>
                                      </p:cBhvr>
                                      <p:tavLst>
                                        <p:tav tm="0">
                                          <p:val>
                                            <p:fltVal val="0"/>
                                          </p:val>
                                        </p:tav>
                                        <p:tav tm="100000">
                                          <p:val>
                                            <p:strVal val="#ppt_h"/>
                                          </p:val>
                                        </p:tav>
                                      </p:tavLst>
                                    </p:anim>
                                    <p:animEffect transition="in" filter="fade">
                                      <p:cBhvr>
                                        <p:cTn id="124" dur="250"/>
                                        <p:tgtEl>
                                          <p:spTgt spid="32"/>
                                        </p:tgtEl>
                                      </p:cBhvr>
                                    </p:animEffect>
                                  </p:childTnLst>
                                </p:cTn>
                              </p:par>
                              <p:par>
                                <p:cTn id="125" presetID="6" presetClass="emph" presetSubtype="0" decel="100000" fill="hold" grpId="1" nodeType="withEffect">
                                  <p:stCondLst>
                                    <p:cond delay="200"/>
                                  </p:stCondLst>
                                  <p:childTnLst>
                                    <p:animScale>
                                      <p:cBhvr>
                                        <p:cTn id="126" dur="250" fill="hold"/>
                                        <p:tgtEl>
                                          <p:spTgt spid="32"/>
                                        </p:tgtEl>
                                      </p:cBhvr>
                                      <p:by x="120000" y="120000"/>
                                    </p:animScale>
                                  </p:childTnLst>
                                </p:cTn>
                              </p:par>
                              <p:par>
                                <p:cTn id="127" presetID="6" presetClass="emph" presetSubtype="0" decel="100000" fill="hold" grpId="2" nodeType="withEffect">
                                  <p:stCondLst>
                                    <p:cond delay="400"/>
                                  </p:stCondLst>
                                  <p:childTnLst>
                                    <p:animScale>
                                      <p:cBhvr>
                                        <p:cTn id="128" dur="250" fill="hold"/>
                                        <p:tgtEl>
                                          <p:spTgt spid="32"/>
                                        </p:tgtEl>
                                      </p:cBhvr>
                                      <p:by x="83000" y="83000"/>
                                    </p:animScale>
                                  </p:childTnLst>
                                </p:cTn>
                              </p:par>
                            </p:childTnLst>
                          </p:cTn>
                        </p:par>
                        <p:par>
                          <p:cTn id="129" fill="hold">
                            <p:stCondLst>
                              <p:cond delay="8300"/>
                            </p:stCondLst>
                            <p:childTnLst>
                              <p:par>
                                <p:cTn id="130" presetID="53" presetClass="entr" presetSubtype="16" fill="hold" grpId="0" nodeType="afterEffect">
                                  <p:stCondLst>
                                    <p:cond delay="0"/>
                                  </p:stCondLst>
                                  <p:childTnLst>
                                    <p:set>
                                      <p:cBhvr>
                                        <p:cTn id="131" dur="1" fill="hold">
                                          <p:stCondLst>
                                            <p:cond delay="0"/>
                                          </p:stCondLst>
                                        </p:cTn>
                                        <p:tgtEl>
                                          <p:spTgt spid="33"/>
                                        </p:tgtEl>
                                        <p:attrNameLst>
                                          <p:attrName>style.visibility</p:attrName>
                                        </p:attrNameLst>
                                      </p:cBhvr>
                                      <p:to>
                                        <p:strVal val="visible"/>
                                      </p:to>
                                    </p:set>
                                    <p:anim calcmode="lin" valueType="num">
                                      <p:cBhvr>
                                        <p:cTn id="132" dur="250" fill="hold"/>
                                        <p:tgtEl>
                                          <p:spTgt spid="33"/>
                                        </p:tgtEl>
                                        <p:attrNameLst>
                                          <p:attrName>ppt_w</p:attrName>
                                        </p:attrNameLst>
                                      </p:cBhvr>
                                      <p:tavLst>
                                        <p:tav tm="0">
                                          <p:val>
                                            <p:fltVal val="0"/>
                                          </p:val>
                                        </p:tav>
                                        <p:tav tm="100000">
                                          <p:val>
                                            <p:strVal val="#ppt_w"/>
                                          </p:val>
                                        </p:tav>
                                      </p:tavLst>
                                    </p:anim>
                                    <p:anim calcmode="lin" valueType="num">
                                      <p:cBhvr>
                                        <p:cTn id="133" dur="250" fill="hold"/>
                                        <p:tgtEl>
                                          <p:spTgt spid="33"/>
                                        </p:tgtEl>
                                        <p:attrNameLst>
                                          <p:attrName>ppt_h</p:attrName>
                                        </p:attrNameLst>
                                      </p:cBhvr>
                                      <p:tavLst>
                                        <p:tav tm="0">
                                          <p:val>
                                            <p:fltVal val="0"/>
                                          </p:val>
                                        </p:tav>
                                        <p:tav tm="100000">
                                          <p:val>
                                            <p:strVal val="#ppt_h"/>
                                          </p:val>
                                        </p:tav>
                                      </p:tavLst>
                                    </p:anim>
                                    <p:animEffect transition="in" filter="fade">
                                      <p:cBhvr>
                                        <p:cTn id="134" dur="250"/>
                                        <p:tgtEl>
                                          <p:spTgt spid="33"/>
                                        </p:tgtEl>
                                      </p:cBhvr>
                                    </p:animEffect>
                                  </p:childTnLst>
                                </p:cTn>
                              </p:par>
                              <p:par>
                                <p:cTn id="135" presetID="6" presetClass="emph" presetSubtype="0" decel="100000" fill="hold" grpId="1" nodeType="withEffect">
                                  <p:stCondLst>
                                    <p:cond delay="200"/>
                                  </p:stCondLst>
                                  <p:childTnLst>
                                    <p:animScale>
                                      <p:cBhvr>
                                        <p:cTn id="136" dur="250" fill="hold"/>
                                        <p:tgtEl>
                                          <p:spTgt spid="33"/>
                                        </p:tgtEl>
                                      </p:cBhvr>
                                      <p:by x="120000" y="120000"/>
                                    </p:animScale>
                                  </p:childTnLst>
                                </p:cTn>
                              </p:par>
                              <p:par>
                                <p:cTn id="137" presetID="6" presetClass="emph" presetSubtype="0" decel="100000" fill="hold" grpId="2" nodeType="withEffect">
                                  <p:stCondLst>
                                    <p:cond delay="400"/>
                                  </p:stCondLst>
                                  <p:childTnLst>
                                    <p:animScale>
                                      <p:cBhvr>
                                        <p:cTn id="138" dur="250" fill="hold"/>
                                        <p:tgtEl>
                                          <p:spTgt spid="33"/>
                                        </p:tgtEl>
                                      </p:cBhvr>
                                      <p:by x="83000" y="83000"/>
                                    </p:animScale>
                                  </p:childTnLst>
                                </p:cTn>
                              </p:par>
                            </p:childTnLst>
                          </p:cTn>
                        </p:par>
                        <p:par>
                          <p:cTn id="139" fill="hold">
                            <p:stCondLst>
                              <p:cond delay="8950"/>
                            </p:stCondLst>
                            <p:childTnLst>
                              <p:par>
                                <p:cTn id="140" presetID="53" presetClass="entr" presetSubtype="16"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250" fill="hold"/>
                                        <p:tgtEl>
                                          <p:spTgt spid="34"/>
                                        </p:tgtEl>
                                        <p:attrNameLst>
                                          <p:attrName>ppt_w</p:attrName>
                                        </p:attrNameLst>
                                      </p:cBhvr>
                                      <p:tavLst>
                                        <p:tav tm="0">
                                          <p:val>
                                            <p:fltVal val="0"/>
                                          </p:val>
                                        </p:tav>
                                        <p:tav tm="100000">
                                          <p:val>
                                            <p:strVal val="#ppt_w"/>
                                          </p:val>
                                        </p:tav>
                                      </p:tavLst>
                                    </p:anim>
                                    <p:anim calcmode="lin" valueType="num">
                                      <p:cBhvr>
                                        <p:cTn id="143" dur="250" fill="hold"/>
                                        <p:tgtEl>
                                          <p:spTgt spid="34"/>
                                        </p:tgtEl>
                                        <p:attrNameLst>
                                          <p:attrName>ppt_h</p:attrName>
                                        </p:attrNameLst>
                                      </p:cBhvr>
                                      <p:tavLst>
                                        <p:tav tm="0">
                                          <p:val>
                                            <p:fltVal val="0"/>
                                          </p:val>
                                        </p:tav>
                                        <p:tav tm="100000">
                                          <p:val>
                                            <p:strVal val="#ppt_h"/>
                                          </p:val>
                                        </p:tav>
                                      </p:tavLst>
                                    </p:anim>
                                    <p:animEffect transition="in" filter="fade">
                                      <p:cBhvr>
                                        <p:cTn id="144" dur="250"/>
                                        <p:tgtEl>
                                          <p:spTgt spid="34"/>
                                        </p:tgtEl>
                                      </p:cBhvr>
                                    </p:animEffect>
                                  </p:childTnLst>
                                </p:cTn>
                              </p:par>
                              <p:par>
                                <p:cTn id="145" presetID="6" presetClass="emph" presetSubtype="0" decel="100000" fill="hold" grpId="1" nodeType="withEffect">
                                  <p:stCondLst>
                                    <p:cond delay="200"/>
                                  </p:stCondLst>
                                  <p:childTnLst>
                                    <p:animScale>
                                      <p:cBhvr>
                                        <p:cTn id="146" dur="250" fill="hold"/>
                                        <p:tgtEl>
                                          <p:spTgt spid="34"/>
                                        </p:tgtEl>
                                      </p:cBhvr>
                                      <p:by x="120000" y="120000"/>
                                    </p:animScale>
                                  </p:childTnLst>
                                </p:cTn>
                              </p:par>
                              <p:par>
                                <p:cTn id="147" presetID="6" presetClass="emph" presetSubtype="0" decel="100000" fill="hold" grpId="2" nodeType="withEffect">
                                  <p:stCondLst>
                                    <p:cond delay="400"/>
                                  </p:stCondLst>
                                  <p:childTnLst>
                                    <p:animScale>
                                      <p:cBhvr>
                                        <p:cTn id="148" dur="250" fill="hold"/>
                                        <p:tgtEl>
                                          <p:spTgt spid="34"/>
                                        </p:tgtEl>
                                      </p:cBhvr>
                                      <p:by x="83000" y="83000"/>
                                    </p:animScale>
                                  </p:childTnLst>
                                </p:cTn>
                              </p:par>
                            </p:childTnLst>
                          </p:cTn>
                        </p:par>
                        <p:par>
                          <p:cTn id="149" fill="hold">
                            <p:stCondLst>
                              <p:cond delay="9600"/>
                            </p:stCondLst>
                            <p:childTnLst>
                              <p:par>
                                <p:cTn id="150" presetID="53" presetClass="entr" presetSubtype="16" fill="hold" grpId="0" nodeType="afterEffect">
                                  <p:stCondLst>
                                    <p:cond delay="0"/>
                                  </p:stCondLst>
                                  <p:childTnLst>
                                    <p:set>
                                      <p:cBhvr>
                                        <p:cTn id="151" dur="1" fill="hold">
                                          <p:stCondLst>
                                            <p:cond delay="0"/>
                                          </p:stCondLst>
                                        </p:cTn>
                                        <p:tgtEl>
                                          <p:spTgt spid="35"/>
                                        </p:tgtEl>
                                        <p:attrNameLst>
                                          <p:attrName>style.visibility</p:attrName>
                                        </p:attrNameLst>
                                      </p:cBhvr>
                                      <p:to>
                                        <p:strVal val="visible"/>
                                      </p:to>
                                    </p:set>
                                    <p:anim calcmode="lin" valueType="num">
                                      <p:cBhvr>
                                        <p:cTn id="152" dur="250" fill="hold"/>
                                        <p:tgtEl>
                                          <p:spTgt spid="35"/>
                                        </p:tgtEl>
                                        <p:attrNameLst>
                                          <p:attrName>ppt_w</p:attrName>
                                        </p:attrNameLst>
                                      </p:cBhvr>
                                      <p:tavLst>
                                        <p:tav tm="0">
                                          <p:val>
                                            <p:fltVal val="0"/>
                                          </p:val>
                                        </p:tav>
                                        <p:tav tm="100000">
                                          <p:val>
                                            <p:strVal val="#ppt_w"/>
                                          </p:val>
                                        </p:tav>
                                      </p:tavLst>
                                    </p:anim>
                                    <p:anim calcmode="lin" valueType="num">
                                      <p:cBhvr>
                                        <p:cTn id="153" dur="250" fill="hold"/>
                                        <p:tgtEl>
                                          <p:spTgt spid="35"/>
                                        </p:tgtEl>
                                        <p:attrNameLst>
                                          <p:attrName>ppt_h</p:attrName>
                                        </p:attrNameLst>
                                      </p:cBhvr>
                                      <p:tavLst>
                                        <p:tav tm="0">
                                          <p:val>
                                            <p:fltVal val="0"/>
                                          </p:val>
                                        </p:tav>
                                        <p:tav tm="100000">
                                          <p:val>
                                            <p:strVal val="#ppt_h"/>
                                          </p:val>
                                        </p:tav>
                                      </p:tavLst>
                                    </p:anim>
                                    <p:animEffect transition="in" filter="fade">
                                      <p:cBhvr>
                                        <p:cTn id="154" dur="250"/>
                                        <p:tgtEl>
                                          <p:spTgt spid="35"/>
                                        </p:tgtEl>
                                      </p:cBhvr>
                                    </p:animEffect>
                                  </p:childTnLst>
                                </p:cTn>
                              </p:par>
                              <p:par>
                                <p:cTn id="155" presetID="6" presetClass="emph" presetSubtype="0" decel="100000" fill="hold" grpId="1" nodeType="withEffect">
                                  <p:stCondLst>
                                    <p:cond delay="200"/>
                                  </p:stCondLst>
                                  <p:childTnLst>
                                    <p:animScale>
                                      <p:cBhvr>
                                        <p:cTn id="156" dur="250" fill="hold"/>
                                        <p:tgtEl>
                                          <p:spTgt spid="35"/>
                                        </p:tgtEl>
                                      </p:cBhvr>
                                      <p:by x="120000" y="120000"/>
                                    </p:animScale>
                                  </p:childTnLst>
                                </p:cTn>
                              </p:par>
                              <p:par>
                                <p:cTn id="157" presetID="6" presetClass="emph" presetSubtype="0" decel="100000" fill="hold" grpId="2" nodeType="withEffect">
                                  <p:stCondLst>
                                    <p:cond delay="400"/>
                                  </p:stCondLst>
                                  <p:childTnLst>
                                    <p:animScale>
                                      <p:cBhvr>
                                        <p:cTn id="158" dur="250" fill="hold"/>
                                        <p:tgtEl>
                                          <p:spTgt spid="35"/>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354422"/>
            <a:ext cx="12192000" cy="25272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Text Box 64"/>
          <p:cNvSpPr txBox="1">
            <a:spLocks noChangeArrowheads="1"/>
          </p:cNvSpPr>
          <p:nvPr/>
        </p:nvSpPr>
        <p:spPr bwMode="auto">
          <a:xfrm>
            <a:off x="114252" y="1374585"/>
            <a:ext cx="7263091" cy="5886227"/>
          </a:xfrm>
          <a:prstGeom prst="rect">
            <a:avLst/>
          </a:prstGeom>
          <a:noFill/>
          <a:ln w="9525">
            <a:noFill/>
            <a:miter lim="800000"/>
          </a:ln>
        </p:spPr>
        <p:txBody>
          <a:bodyPr wrap="square" lIns="68580" tIns="34290" rIns="68580" bIns="34290">
            <a:spAutoFit/>
          </a:bodyPr>
          <a:lstStyle/>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1.0 g chitosan + 100 mL 1% acetic acid = chitosan solution, 0.4 g Na2SeO3 + chitosan solution= Se-chitosan compound</a:t>
            </a:r>
          </a:p>
          <a:p>
            <a:pPr marL="342900" indent="-34290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crude protein, crude lipid, ash, and moisture in the diets were determined by methods of AOAC (1995).</a:t>
            </a:r>
          </a:p>
          <a:p>
            <a:pPr marL="342900" indent="-34290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Crude protein was determined using the </a:t>
            </a:r>
            <a:r>
              <a:rPr lang="en-US" sz="2200" dirty="0" err="1">
                <a:latin typeface="Times New Roman" panose="02020603050405020304" pitchFamily="18" charset="0"/>
                <a:cs typeface="Times New Roman" panose="02020603050405020304" pitchFamily="18" charset="0"/>
              </a:rPr>
              <a:t>Kjeldahl</a:t>
            </a:r>
            <a:r>
              <a:rPr lang="en-US" sz="2200" dirty="0">
                <a:latin typeface="Times New Roman" panose="02020603050405020304" pitchFamily="18" charset="0"/>
                <a:cs typeface="Times New Roman" panose="02020603050405020304" pitchFamily="18" charset="0"/>
              </a:rPr>
              <a:t> method (N×6.25), after being analyzed with an Auto </a:t>
            </a:r>
            <a:r>
              <a:rPr lang="en-US" sz="2200" dirty="0" err="1">
                <a:latin typeface="Times New Roman" panose="02020603050405020304" pitchFamily="18" charset="0"/>
                <a:cs typeface="Times New Roman" panose="02020603050405020304" pitchFamily="18" charset="0"/>
              </a:rPr>
              <a:t>Kjeldahl</a:t>
            </a:r>
            <a:r>
              <a:rPr lang="en-US" sz="2200" dirty="0">
                <a:latin typeface="Times New Roman" panose="02020603050405020304" pitchFamily="18" charset="0"/>
                <a:cs typeface="Times New Roman" panose="02020603050405020304" pitchFamily="18" charset="0"/>
              </a:rPr>
              <a:t> System (K358/K355; BUCHI, </a:t>
            </a:r>
            <a:r>
              <a:rPr lang="en-US" sz="2200" dirty="0" err="1">
                <a:latin typeface="Times New Roman" panose="02020603050405020304" pitchFamily="18" charset="0"/>
                <a:cs typeface="Times New Roman" panose="02020603050405020304" pitchFamily="18" charset="0"/>
              </a:rPr>
              <a:t>Flawil</a:t>
            </a:r>
            <a:r>
              <a:rPr lang="en-US" sz="2200" dirty="0">
                <a:latin typeface="Times New Roman" panose="02020603050405020304" pitchFamily="18" charset="0"/>
                <a:cs typeface="Times New Roman" panose="02020603050405020304" pitchFamily="18" charset="0"/>
              </a:rPr>
              <a:t>, Switzerland).</a:t>
            </a:r>
          </a:p>
          <a:p>
            <a:pPr marL="342900" indent="-34290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Crude lipid was measured with a Soxhlet extraction using a </a:t>
            </a:r>
            <a:r>
              <a:rPr lang="en-US" sz="2200" dirty="0" err="1">
                <a:latin typeface="Times New Roman" panose="02020603050405020304" pitchFamily="18" charset="0"/>
                <a:cs typeface="Times New Roman" panose="02020603050405020304" pitchFamily="18" charset="0"/>
              </a:rPr>
              <a:t>Soxtec</a:t>
            </a:r>
            <a:r>
              <a:rPr lang="en-US" sz="2200" dirty="0">
                <a:latin typeface="Times New Roman" panose="02020603050405020304" pitchFamily="18" charset="0"/>
                <a:cs typeface="Times New Roman" panose="02020603050405020304" pitchFamily="18" charset="0"/>
              </a:rPr>
              <a:t> system HT (E-816; BUCHI, </a:t>
            </a:r>
            <a:r>
              <a:rPr lang="en-US" sz="2200" dirty="0" err="1">
                <a:latin typeface="Times New Roman" panose="02020603050405020304" pitchFamily="18" charset="0"/>
                <a:cs typeface="Times New Roman" panose="02020603050405020304" pitchFamily="18" charset="0"/>
              </a:rPr>
              <a:t>Flawil</a:t>
            </a:r>
            <a:r>
              <a:rPr lang="en-US" sz="2200" dirty="0">
                <a:latin typeface="Times New Roman" panose="02020603050405020304" pitchFamily="18" charset="0"/>
                <a:cs typeface="Times New Roman" panose="02020603050405020304" pitchFamily="18" charset="0"/>
              </a:rPr>
              <a:t>, Switzerland).</a:t>
            </a:r>
          </a:p>
          <a:p>
            <a:pPr algn="just"/>
            <a:endParaRPr lang="en-US"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Ash was determined by combustion at 550 °C in a muffle furnace.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pic>
        <p:nvPicPr>
          <p:cNvPr id="18" name="图片 97">
            <a:extLst>
              <a:ext uri="{FF2B5EF4-FFF2-40B4-BE49-F238E27FC236}">
                <a16:creationId xmlns:a16="http://schemas.microsoft.com/office/drawing/2014/main" id="{A6AEFDD1-35C1-46FD-BC56-A56E874B876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5319"/>
            <a:ext cx="488272" cy="388467"/>
          </a:xfrm>
          <a:prstGeom prst="rect">
            <a:avLst/>
          </a:prstGeom>
        </p:spPr>
      </p:pic>
      <p:sp>
        <p:nvSpPr>
          <p:cNvPr id="20" name="矩形 426">
            <a:extLst>
              <a:ext uri="{FF2B5EF4-FFF2-40B4-BE49-F238E27FC236}">
                <a16:creationId xmlns:a16="http://schemas.microsoft.com/office/drawing/2014/main" id="{F5AE797B-D7D3-41AB-A362-D8F7DCF5DF0A}"/>
              </a:ext>
            </a:extLst>
          </p:cNvPr>
          <p:cNvSpPr/>
          <p:nvPr/>
        </p:nvSpPr>
        <p:spPr>
          <a:xfrm>
            <a:off x="0" y="693243"/>
            <a:ext cx="8620217" cy="36441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2"/>
                </a:solidFill>
                <a:latin typeface="Times New Roman" panose="02020603050405020304" pitchFamily="18" charset="0"/>
                <a:cs typeface="Times New Roman" panose="02020603050405020304" pitchFamily="18" charset="0"/>
              </a:rPr>
              <a:t>Diet preparation, feeding and evaluation of growth parameters</a:t>
            </a:r>
            <a:endParaRPr lang="zh-CN" altLang="en-US" sz="2200" b="1" dirty="0">
              <a:solidFill>
                <a:schemeClr val="bg2"/>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12" name="Picture 11">
            <a:extLst>
              <a:ext uri="{FF2B5EF4-FFF2-40B4-BE49-F238E27FC236}">
                <a16:creationId xmlns:a16="http://schemas.microsoft.com/office/drawing/2014/main" id="{494F5A6A-EA21-494C-9522-F5594396D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832" y="1604869"/>
            <a:ext cx="4716520" cy="4898709"/>
          </a:xfrm>
          <a:prstGeom prst="rect">
            <a:avLst/>
          </a:prstGeom>
        </p:spPr>
      </p:pic>
      <p:sp>
        <p:nvSpPr>
          <p:cNvPr id="13" name="Rectangle 12">
            <a:extLst>
              <a:ext uri="{FF2B5EF4-FFF2-40B4-BE49-F238E27FC236}">
                <a16:creationId xmlns:a16="http://schemas.microsoft.com/office/drawing/2014/main" id="{E495D8BD-CA24-460C-A445-FCFA334C9DE1}"/>
              </a:ext>
            </a:extLst>
          </p:cNvPr>
          <p:cNvSpPr/>
          <p:nvPr/>
        </p:nvSpPr>
        <p:spPr>
          <a:xfrm>
            <a:off x="7277468" y="1143753"/>
            <a:ext cx="4845247" cy="461665"/>
          </a:xfrm>
          <a:prstGeom prst="rect">
            <a:avLst/>
          </a:prstGeom>
        </p:spPr>
        <p:txBody>
          <a:bodyPr wrap="square">
            <a:spAutoFit/>
          </a:bodyPr>
          <a:lstStyle/>
          <a:p>
            <a:r>
              <a:rPr lang="en-US" sz="1200" dirty="0">
                <a:solidFill>
                  <a:srgbClr val="FF0000"/>
                </a:solidFill>
                <a:latin typeface="Times New Roman" panose="02020603050405020304" pitchFamily="18" charset="0"/>
                <a:cs typeface="Times New Roman" panose="02020603050405020304" pitchFamily="18" charset="0"/>
              </a:rPr>
              <a:t>Table 1 </a:t>
            </a:r>
            <a:r>
              <a:rPr lang="en-US" sz="1200" dirty="0">
                <a:latin typeface="Times New Roman" panose="02020603050405020304" pitchFamily="18" charset="0"/>
                <a:cs typeface="Times New Roman" panose="02020603050405020304" pitchFamily="18" charset="0"/>
              </a:rPr>
              <a:t>Formulation and proximate composition of the experimental feeds (all amounts given in g/kg unless otherwise stated</a:t>
            </a:r>
            <a:r>
              <a:rPr lang="en-US" sz="800" dirty="0">
                <a:latin typeface="AdvOT596495f2"/>
              </a:rPr>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C6F8F-4A03-4847-8F61-376547F1C3C2}"/>
              </a:ext>
            </a:extLst>
          </p:cNvPr>
          <p:cNvSpPr/>
          <p:nvPr/>
        </p:nvSpPr>
        <p:spPr>
          <a:xfrm>
            <a:off x="114184" y="1527391"/>
            <a:ext cx="6331004" cy="4154984"/>
          </a:xfrm>
          <a:prstGeom prst="rect">
            <a:avLst/>
          </a:prstGeom>
        </p:spPr>
        <p:txBody>
          <a:bodyPr wrap="square">
            <a:spAutoFit/>
          </a:bodyPr>
          <a:lstStyle/>
          <a:p>
            <a:pPr marL="285750" indent="-285750" algn="just">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was determined with the phosphorus vanadium molybdate yellow colorimetric method.</a:t>
            </a:r>
          </a:p>
          <a:p>
            <a:pPr marL="285750"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Ca</a:t>
            </a:r>
            <a:r>
              <a:rPr lang="en-US" sz="2400" dirty="0">
                <a:latin typeface="Times New Roman" panose="02020603050405020304" pitchFamily="18" charset="0"/>
                <a:cs typeface="Times New Roman" panose="02020603050405020304" pitchFamily="18" charset="0"/>
              </a:rPr>
              <a:t> was determined using ethylenediamine tetraacetate disodium (EDTA-2Na).</a:t>
            </a:r>
          </a:p>
          <a:p>
            <a:pPr algn="just"/>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Se</a:t>
            </a:r>
            <a:r>
              <a:rPr lang="en-US" sz="2400" dirty="0">
                <a:latin typeface="Times New Roman" panose="02020603050405020304" pitchFamily="18" charset="0"/>
                <a:cs typeface="Times New Roman" panose="02020603050405020304" pitchFamily="18" charset="0"/>
              </a:rPr>
              <a:t> content in the diets was determined with 2,3 diaminonaphthalene fluorometry using an atomic </a:t>
            </a:r>
            <a:r>
              <a:rPr lang="es-ES" sz="2400" dirty="0">
                <a:latin typeface="Times New Roman" panose="02020603050405020304" pitchFamily="18" charset="0"/>
                <a:cs typeface="Times New Roman" panose="02020603050405020304" pitchFamily="18" charset="0"/>
              </a:rPr>
              <a:t>absorption spectrometer (HG-AFS; Varian Inc., Palo Alto, USA).</a:t>
            </a:r>
          </a:p>
        </p:txBody>
      </p:sp>
      <p:sp>
        <p:nvSpPr>
          <p:cNvPr id="4" name="矩形 7">
            <a:extLst>
              <a:ext uri="{FF2B5EF4-FFF2-40B4-BE49-F238E27FC236}">
                <a16:creationId xmlns:a16="http://schemas.microsoft.com/office/drawing/2014/main" id="{5480231E-9FDF-4045-88F2-DC2199B9C234}"/>
              </a:ext>
            </a:extLst>
          </p:cNvPr>
          <p:cNvSpPr/>
          <p:nvPr/>
        </p:nvSpPr>
        <p:spPr>
          <a:xfrm>
            <a:off x="0" y="431285"/>
            <a:ext cx="12192000" cy="25272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pic>
        <p:nvPicPr>
          <p:cNvPr id="5" name="图片 97">
            <a:extLst>
              <a:ext uri="{FF2B5EF4-FFF2-40B4-BE49-F238E27FC236}">
                <a16:creationId xmlns:a16="http://schemas.microsoft.com/office/drawing/2014/main" id="{70571F79-43F9-49B1-98D3-137181C3EF3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5319"/>
            <a:ext cx="569672" cy="453229"/>
          </a:xfrm>
          <a:prstGeom prst="rect">
            <a:avLst/>
          </a:prstGeom>
        </p:spPr>
      </p:pic>
      <p:sp>
        <p:nvSpPr>
          <p:cNvPr id="7" name="Rectangle 6">
            <a:extLst>
              <a:ext uri="{FF2B5EF4-FFF2-40B4-BE49-F238E27FC236}">
                <a16:creationId xmlns:a16="http://schemas.microsoft.com/office/drawing/2014/main" id="{5573792B-DF4E-4C49-83BB-59BF55FC4E6B}"/>
              </a:ext>
            </a:extLst>
          </p:cNvPr>
          <p:cNvSpPr/>
          <p:nvPr/>
        </p:nvSpPr>
        <p:spPr>
          <a:xfrm>
            <a:off x="6096000" y="1158059"/>
            <a:ext cx="5526094" cy="4893647"/>
          </a:xfrm>
          <a:prstGeom prst="rect">
            <a:avLst/>
          </a:prstGeom>
        </p:spPr>
        <p:txBody>
          <a:bodyPr wrap="square">
            <a:spAutoFit/>
          </a:bodyPr>
          <a:lstStyle/>
          <a:p>
            <a:pPr marL="742950" lvl="1"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Survival rate (%)=100×(final number of loach/initial number of loach</a:t>
            </a:r>
          </a:p>
          <a:p>
            <a:pPr marL="742950" lvl="1"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SGR (%/day)=100×[ln (final mean body weight)−ln (initial mean body weight)]/time (days)</a:t>
            </a:r>
          </a:p>
          <a:p>
            <a:pPr marL="742950" lvl="1"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FCR=total dry feed consumption/net weight gain (%)</a:t>
            </a:r>
          </a:p>
          <a:p>
            <a:pPr marL="742950" lvl="1" indent="-28575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WG (%)=100×(final total weight-initial total weight)/initial total weight</a:t>
            </a:r>
          </a:p>
        </p:txBody>
      </p:sp>
    </p:spTree>
    <p:extLst>
      <p:ext uri="{BB962C8B-B14F-4D97-AF65-F5344CB8AC3E}">
        <p14:creationId xmlns:p14="http://schemas.microsoft.com/office/powerpoint/2010/main" val="101332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7">
            <a:extLst>
              <a:ext uri="{FF2B5EF4-FFF2-40B4-BE49-F238E27FC236}">
                <a16:creationId xmlns:a16="http://schemas.microsoft.com/office/drawing/2014/main" id="{8A07FA39-3D53-4703-B65F-77C0764799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5319"/>
            <a:ext cx="569672" cy="453229"/>
          </a:xfrm>
          <a:prstGeom prst="rect">
            <a:avLst/>
          </a:prstGeom>
        </p:spPr>
      </p:pic>
      <p:sp>
        <p:nvSpPr>
          <p:cNvPr id="3" name="矩形 7">
            <a:extLst>
              <a:ext uri="{FF2B5EF4-FFF2-40B4-BE49-F238E27FC236}">
                <a16:creationId xmlns:a16="http://schemas.microsoft.com/office/drawing/2014/main" id="{C7A73217-4F3C-4D0F-ADFC-169A0E3C3740}"/>
              </a:ext>
            </a:extLst>
          </p:cNvPr>
          <p:cNvSpPr/>
          <p:nvPr/>
        </p:nvSpPr>
        <p:spPr>
          <a:xfrm>
            <a:off x="0" y="431285"/>
            <a:ext cx="12192000" cy="252727"/>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5" name="矩形 426">
            <a:extLst>
              <a:ext uri="{FF2B5EF4-FFF2-40B4-BE49-F238E27FC236}">
                <a16:creationId xmlns:a16="http://schemas.microsoft.com/office/drawing/2014/main" id="{4DFB600A-FDD4-4C44-9477-8B965EEBCE56}"/>
              </a:ext>
            </a:extLst>
          </p:cNvPr>
          <p:cNvSpPr/>
          <p:nvPr/>
        </p:nvSpPr>
        <p:spPr>
          <a:xfrm>
            <a:off x="1" y="725562"/>
            <a:ext cx="7466120" cy="364416"/>
          </a:xfrm>
          <a:prstGeom prst="rect">
            <a:avLst/>
          </a:prstGeom>
          <a:solidFill>
            <a:srgbClr val="0A51A3"/>
          </a:solidFill>
          <a:ln>
            <a:solidFill>
              <a:srgbClr val="0A5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Measurement of immunological parameters</a:t>
            </a:r>
          </a:p>
        </p:txBody>
      </p:sp>
      <p:sp>
        <p:nvSpPr>
          <p:cNvPr id="6" name="Rectangle 5">
            <a:extLst>
              <a:ext uri="{FF2B5EF4-FFF2-40B4-BE49-F238E27FC236}">
                <a16:creationId xmlns:a16="http://schemas.microsoft.com/office/drawing/2014/main" id="{BA40C9A4-A500-470D-ABF7-22A8D186690A}"/>
              </a:ext>
            </a:extLst>
          </p:cNvPr>
          <p:cNvSpPr/>
          <p:nvPr/>
        </p:nvSpPr>
        <p:spPr>
          <a:xfrm>
            <a:off x="0" y="1131528"/>
            <a:ext cx="8826920" cy="5786199"/>
          </a:xfrm>
          <a:prstGeom prst="rect">
            <a:avLst/>
          </a:prstGeom>
        </p:spPr>
        <p:txBody>
          <a:bodyPr wrap="square">
            <a:spAutoFit/>
          </a:bodyPr>
          <a:lstStyle/>
          <a:p>
            <a:pPr marL="342900" indent="-342900" algn="just">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After 60-days,all fish were starved for 24 h, weighed by tank. 10 loaches selected randomly from each tank. </a:t>
            </a:r>
          </a:p>
          <a:p>
            <a:pPr marL="342900" indent="-342900" algn="just">
              <a:buFont typeface="Arial" panose="020B0604020202020204" pitchFamily="34" charset="0"/>
              <a:buChar char="•"/>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Selected fish were killed with an overdose of tricaine methanesulfonate (MS-222, 150 mg/L; Sigma-Aldrich, Shanghai,</a:t>
            </a:r>
            <a:r>
              <a:rPr lang="en-US" sz="2200" dirty="0">
                <a:latin typeface="Times New Roman" panose="02020603050405020304" pitchFamily="18" charset="0"/>
                <a:cs typeface="Times New Roman" panose="02020603050405020304" pitchFamily="18" charset="0"/>
              </a:rPr>
              <a:t>China). The surface of each fish was sterilized using 70% ethanol (BDH Middle East LLC., Dubai, UAE) </a:t>
            </a:r>
          </a:p>
          <a:p>
            <a:pPr marL="285750" indent="-28575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Intestinal samples were homogenized in 10 volumes (v/w) of ice-cold phosphate buffered saline (</a:t>
            </a:r>
            <a:r>
              <a:rPr lang="en-US" sz="2200" dirty="0" err="1">
                <a:latin typeface="Times New Roman" panose="02020603050405020304" pitchFamily="18" charset="0"/>
                <a:cs typeface="Times New Roman" panose="02020603050405020304" pitchFamily="18" charset="0"/>
              </a:rPr>
              <a:t>Procell</a:t>
            </a:r>
            <a:r>
              <a:rPr lang="en-US" sz="2200" dirty="0">
                <a:latin typeface="Times New Roman" panose="02020603050405020304" pitchFamily="18" charset="0"/>
                <a:cs typeface="Times New Roman" panose="02020603050405020304" pitchFamily="18" charset="0"/>
              </a:rPr>
              <a:t> Life Science &amp; Technology Co., Ltd., Wuhan, China), and centrifuged at 3000×g for 20 min at 4 °C. </a:t>
            </a:r>
          </a:p>
          <a:p>
            <a:pPr marL="742950" lvl="1"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Alkaline phosphatase (ALP), acid phosphatase (ACP), lysozyme (LZM), and immunoglobulin M (IgM) were measured </a:t>
            </a:r>
            <a:r>
              <a:rPr lang="de-DE" sz="2200" dirty="0">
                <a:latin typeface="Times New Roman" panose="02020603050405020304" pitchFamily="18" charset="0"/>
                <a:cs typeface="Times New Roman" panose="02020603050405020304" pitchFamily="18" charset="0"/>
              </a:rPr>
              <a:t>with ELISA kits (kits 48T/hj-17,285, 48T/hj-17,426, 48T/hj-</a:t>
            </a:r>
            <a:r>
              <a:rPr lang="en-US" sz="2200" dirty="0">
                <a:latin typeface="Times New Roman" panose="02020603050405020304" pitchFamily="18" charset="0"/>
                <a:cs typeface="Times New Roman" panose="02020603050405020304" pitchFamily="18" charset="0"/>
              </a:rPr>
              <a:t>17,234, and 48T/hj-17,367, respectively, Shanghai </a:t>
            </a:r>
            <a:r>
              <a:rPr lang="en-US" sz="2200" dirty="0" err="1">
                <a:latin typeface="Times New Roman" panose="02020603050405020304" pitchFamily="18" charset="0"/>
                <a:cs typeface="Times New Roman" panose="02020603050405020304" pitchFamily="18" charset="0"/>
              </a:rPr>
              <a:t>Changjin</a:t>
            </a:r>
            <a:r>
              <a:rPr lang="en-US" sz="2200" dirty="0">
                <a:latin typeface="Times New Roman" panose="02020603050405020304" pitchFamily="18" charset="0"/>
                <a:cs typeface="Times New Roman" panose="02020603050405020304" pitchFamily="18" charset="0"/>
              </a:rPr>
              <a:t> Biotechnology Co., Ltd., Shanghai, China), following the manufacturer’s instructions</a:t>
            </a:r>
            <a:r>
              <a:rPr lang="en-US"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4DB3A720-CAA9-4F66-9AF7-CB57D90AF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9611" y="4138468"/>
            <a:ext cx="3332388" cy="2719532"/>
          </a:xfrm>
          <a:prstGeom prst="rect">
            <a:avLst/>
          </a:prstGeom>
        </p:spPr>
      </p:pic>
      <p:pic>
        <p:nvPicPr>
          <p:cNvPr id="8" name="Picture 7">
            <a:extLst>
              <a:ext uri="{FF2B5EF4-FFF2-40B4-BE49-F238E27FC236}">
                <a16:creationId xmlns:a16="http://schemas.microsoft.com/office/drawing/2014/main" id="{E779D278-1A07-4952-B9BA-59164D5AD7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300317" y="1246786"/>
            <a:ext cx="3454455" cy="2328908"/>
          </a:xfrm>
          <a:prstGeom prst="rect">
            <a:avLst/>
          </a:prstGeom>
        </p:spPr>
      </p:pic>
    </p:spTree>
    <p:extLst>
      <p:ext uri="{BB962C8B-B14F-4D97-AF65-F5344CB8AC3E}">
        <p14:creationId xmlns:p14="http://schemas.microsoft.com/office/powerpoint/2010/main" val="12602160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2263</TotalTime>
  <Words>2709</Words>
  <Application>Microsoft Office PowerPoint</Application>
  <PresentationFormat>Widescreen</PresentationFormat>
  <Paragraphs>223</Paragraphs>
  <Slides>22</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AdvOT596495f2</vt:lpstr>
      <vt:lpstr>宋体</vt:lpstr>
      <vt:lpstr>微软雅黑</vt:lpstr>
      <vt:lpstr>汉仪张乃仁行书W</vt:lpstr>
      <vt:lpstr>汉仪行楷简</vt:lpstr>
      <vt:lpstr>汉仪行楷繁</vt:lpstr>
      <vt:lpstr>等线</vt:lpstr>
      <vt:lpstr>等线</vt:lpstr>
      <vt:lpstr>Arial</vt:lpstr>
      <vt:lpstr>Calibri</vt:lpstr>
      <vt:lpstr>Calibri Light</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Hector Victor</cp:lastModifiedBy>
  <cp:revision>85</cp:revision>
  <dcterms:created xsi:type="dcterms:W3CDTF">2015-05-05T08:02:00Z</dcterms:created>
  <dcterms:modified xsi:type="dcterms:W3CDTF">2019-12-23T14:35:31Z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