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485" r:id="rId3"/>
    <p:sldId id="363" r:id="rId4"/>
    <p:sldId id="258" r:id="rId5"/>
    <p:sldId id="479" r:id="rId6"/>
    <p:sldId id="490" r:id="rId7"/>
    <p:sldId id="488" r:id="rId8"/>
    <p:sldId id="364" r:id="rId9"/>
    <p:sldId id="352" r:id="rId10"/>
    <p:sldId id="351" r:id="rId11"/>
    <p:sldId id="342" r:id="rId12"/>
    <p:sldId id="481" r:id="rId13"/>
    <p:sldId id="482" r:id="rId14"/>
    <p:sldId id="491" r:id="rId15"/>
    <p:sldId id="362" r:id="rId16"/>
    <p:sldId id="365" r:id="rId17"/>
    <p:sldId id="492"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16" autoAdjust="0"/>
  </p:normalViewPr>
  <p:slideViewPr>
    <p:cSldViewPr>
      <p:cViewPr>
        <p:scale>
          <a:sx n="100" d="100"/>
          <a:sy n="100" d="100"/>
        </p:scale>
        <p:origin x="-1944"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7C586-FACA-47DC-9461-35401DA4F076}"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81130BF5-F0D8-4F19-B94A-8621FA400D17}">
      <dgm:prSet phldrT="[文本]"/>
      <dgm:spPr/>
      <dgm:t>
        <a:bodyPr/>
        <a:lstStyle/>
        <a:p>
          <a:endParaRPr lang="en-US" dirty="0"/>
        </a:p>
      </dgm:t>
    </dgm:pt>
    <dgm:pt modelId="{E9B92090-3078-4C39-A20C-3870EE46879B}" type="parTrans" cxnId="{F80A057A-9E34-4D78-B8CA-3E7F2155DFAD}">
      <dgm:prSet/>
      <dgm:spPr/>
      <dgm:t>
        <a:bodyPr/>
        <a:lstStyle/>
        <a:p>
          <a:endParaRPr lang="en-US"/>
        </a:p>
      </dgm:t>
    </dgm:pt>
    <dgm:pt modelId="{1EBD7130-CF84-490D-A78E-79F10242B438}" type="sibTrans" cxnId="{F80A057A-9E34-4D78-B8CA-3E7F2155DFAD}">
      <dgm:prSet/>
      <dgm:spPr/>
      <dgm:t>
        <a:bodyPr/>
        <a:lstStyle/>
        <a:p>
          <a:endParaRPr lang="en-US"/>
        </a:p>
      </dgm:t>
    </dgm:pt>
    <dgm:pt modelId="{8E1FD2F4-E823-4324-92DA-F7A8D8B72E2C}">
      <dgm:prSet phldrT="[文本]" custT="1"/>
      <dgm:spPr/>
      <dgm:t>
        <a:bodyPr/>
        <a:lstStyle/>
        <a:p>
          <a:r>
            <a:rPr lang="en-US" altLang="zh-CN" sz="1050" b="1" kern="1200" dirty="0" smtClean="0">
              <a:solidFill>
                <a:schemeClr val="bg1"/>
              </a:solidFill>
              <a:effectLst>
                <a:outerShdw blurRad="38100" dist="38100" dir="2700000" algn="tl">
                  <a:srgbClr val="000000"/>
                </a:outerShdw>
              </a:effectLst>
              <a:latin typeface="Arial" pitchFamily="34" charset="0"/>
              <a:ea typeface="微软雅黑" pitchFamily="34" charset="-122"/>
              <a:cs typeface="+mn-cs"/>
            </a:rPr>
            <a:t>Pharmacodynamics</a:t>
          </a:r>
          <a:r>
            <a:rPr lang="zh-CN" altLang="en-US" sz="1050" b="1" kern="1200" dirty="0" smtClean="0">
              <a:solidFill>
                <a:schemeClr val="bg1"/>
              </a:solidFill>
              <a:effectLst>
                <a:outerShdw blurRad="38100" dist="38100" dir="2700000" algn="tl">
                  <a:srgbClr val="000000"/>
                </a:outerShdw>
              </a:effectLst>
              <a:latin typeface="Arial" pitchFamily="34" charset="0"/>
              <a:ea typeface="微软雅黑" pitchFamily="34" charset="-122"/>
              <a:cs typeface="+mn-cs"/>
            </a:rPr>
            <a:t>（药效动力学，药效学）</a:t>
          </a:r>
          <a:r>
            <a:rPr lang="en-US" altLang="zh-CN" sz="1050" b="1" kern="1200" dirty="0" smtClean="0">
              <a:solidFill>
                <a:schemeClr val="bg1"/>
              </a:solidFill>
              <a:effectLst>
                <a:outerShdw blurRad="38100" dist="38100" dir="2700000" algn="tl">
                  <a:srgbClr val="000000"/>
                </a:outerShdw>
              </a:effectLst>
              <a:latin typeface="Arial" pitchFamily="34" charset="0"/>
              <a:ea typeface="微软雅黑" pitchFamily="34" charset="-122"/>
              <a:cs typeface="+mn-cs"/>
            </a:rPr>
            <a:t>: the actions of the drug on the body and the mechanisms</a:t>
          </a:r>
          <a:endParaRPr lang="en-US" altLang="zh-CN" sz="1050" b="1" kern="1200" dirty="0">
            <a:solidFill>
              <a:schemeClr val="bg1"/>
            </a:solidFill>
            <a:effectLst>
              <a:outerShdw blurRad="38100" dist="38100" dir="2700000" algn="tl">
                <a:srgbClr val="000000"/>
              </a:outerShdw>
            </a:effectLst>
            <a:latin typeface="Arial" pitchFamily="34" charset="0"/>
            <a:ea typeface="微软雅黑" pitchFamily="34" charset="-122"/>
            <a:cs typeface="+mn-cs"/>
          </a:endParaRPr>
        </a:p>
      </dgm:t>
    </dgm:pt>
    <dgm:pt modelId="{47922726-82DF-4659-8D1B-D7E8AF52A6E7}" type="parTrans" cxnId="{58B66C11-1C56-4AF7-B6CE-277FB39ED1C6}">
      <dgm:prSet/>
      <dgm:spPr/>
      <dgm:t>
        <a:bodyPr/>
        <a:lstStyle/>
        <a:p>
          <a:endParaRPr lang="en-US"/>
        </a:p>
      </dgm:t>
    </dgm:pt>
    <dgm:pt modelId="{33940229-8630-41B1-868F-A17F40F9DFCC}" type="sibTrans" cxnId="{58B66C11-1C56-4AF7-B6CE-277FB39ED1C6}">
      <dgm:prSet/>
      <dgm:spPr/>
      <dgm:t>
        <a:bodyPr/>
        <a:lstStyle/>
        <a:p>
          <a:endParaRPr lang="en-US"/>
        </a:p>
      </dgm:t>
    </dgm:pt>
    <dgm:pt modelId="{721B9C23-BE34-4B49-AE34-1C59A0182BEC}" type="pres">
      <dgm:prSet presAssocID="{F5E7C586-FACA-47DC-9461-35401DA4F076}" presName="cycle" presStyleCnt="0">
        <dgm:presLayoutVars>
          <dgm:dir/>
          <dgm:resizeHandles val="exact"/>
        </dgm:presLayoutVars>
      </dgm:prSet>
      <dgm:spPr/>
      <dgm:t>
        <a:bodyPr/>
        <a:lstStyle/>
        <a:p>
          <a:endParaRPr lang="en-US"/>
        </a:p>
      </dgm:t>
    </dgm:pt>
    <dgm:pt modelId="{A7CF459C-7A09-4EF7-AB46-1E7C9CE5CBB3}" type="pres">
      <dgm:prSet presAssocID="{81130BF5-F0D8-4F19-B94A-8621FA400D17}" presName="arrow" presStyleLbl="node1" presStyleIdx="0" presStyleCnt="2" custScaleX="34274" custScaleY="104913" custRadScaleRad="74794" custRadScaleInc="41172">
        <dgm:presLayoutVars>
          <dgm:bulletEnabled val="1"/>
        </dgm:presLayoutVars>
      </dgm:prSet>
      <dgm:spPr/>
      <dgm:t>
        <a:bodyPr/>
        <a:lstStyle/>
        <a:p>
          <a:endParaRPr lang="en-US"/>
        </a:p>
      </dgm:t>
    </dgm:pt>
    <dgm:pt modelId="{13720CD7-49ED-4F6B-8870-B256A93E051D}" type="pres">
      <dgm:prSet presAssocID="{8E1FD2F4-E823-4324-92DA-F7A8D8B72E2C}" presName="arrow" presStyleLbl="node1" presStyleIdx="1" presStyleCnt="2" custScaleX="34402" custScaleY="124060" custRadScaleRad="13065" custRadScaleInc="-36240">
        <dgm:presLayoutVars>
          <dgm:bulletEnabled val="1"/>
        </dgm:presLayoutVars>
      </dgm:prSet>
      <dgm:spPr/>
      <dgm:t>
        <a:bodyPr/>
        <a:lstStyle/>
        <a:p>
          <a:endParaRPr lang="en-US"/>
        </a:p>
      </dgm:t>
    </dgm:pt>
  </dgm:ptLst>
  <dgm:cxnLst>
    <dgm:cxn modelId="{980A4CDC-C72B-4F2F-A5EA-39BF9F6F3CBB}" type="presOf" srcId="{8E1FD2F4-E823-4324-92DA-F7A8D8B72E2C}" destId="{13720CD7-49ED-4F6B-8870-B256A93E051D}" srcOrd="0" destOrd="0" presId="urn:microsoft.com/office/officeart/2005/8/layout/arrow1"/>
    <dgm:cxn modelId="{F80A057A-9E34-4D78-B8CA-3E7F2155DFAD}" srcId="{F5E7C586-FACA-47DC-9461-35401DA4F076}" destId="{81130BF5-F0D8-4F19-B94A-8621FA400D17}" srcOrd="0" destOrd="0" parTransId="{E9B92090-3078-4C39-A20C-3870EE46879B}" sibTransId="{1EBD7130-CF84-490D-A78E-79F10242B438}"/>
    <dgm:cxn modelId="{68870ADC-67B3-4900-A894-AB205620FEB2}" type="presOf" srcId="{F5E7C586-FACA-47DC-9461-35401DA4F076}" destId="{721B9C23-BE34-4B49-AE34-1C59A0182BEC}" srcOrd="0" destOrd="0" presId="urn:microsoft.com/office/officeart/2005/8/layout/arrow1"/>
    <dgm:cxn modelId="{58B66C11-1C56-4AF7-B6CE-277FB39ED1C6}" srcId="{F5E7C586-FACA-47DC-9461-35401DA4F076}" destId="{8E1FD2F4-E823-4324-92DA-F7A8D8B72E2C}" srcOrd="1" destOrd="0" parTransId="{47922726-82DF-4659-8D1B-D7E8AF52A6E7}" sibTransId="{33940229-8630-41B1-868F-A17F40F9DFCC}"/>
    <dgm:cxn modelId="{262A4AEE-3552-4880-B6DE-4F1869C2CA2E}" type="presOf" srcId="{81130BF5-F0D8-4F19-B94A-8621FA400D17}" destId="{A7CF459C-7A09-4EF7-AB46-1E7C9CE5CBB3}" srcOrd="0" destOrd="0" presId="urn:microsoft.com/office/officeart/2005/8/layout/arrow1"/>
    <dgm:cxn modelId="{EEBF7427-6348-4E7C-8D9E-484D96021343}" type="presParOf" srcId="{721B9C23-BE34-4B49-AE34-1C59A0182BEC}" destId="{A7CF459C-7A09-4EF7-AB46-1E7C9CE5CBB3}" srcOrd="0" destOrd="0" presId="urn:microsoft.com/office/officeart/2005/8/layout/arrow1"/>
    <dgm:cxn modelId="{64E60182-023B-461A-B441-377D4C09BB72}" type="presParOf" srcId="{721B9C23-BE34-4B49-AE34-1C59A0182BEC}" destId="{13720CD7-49ED-4F6B-8870-B256A93E051D}"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F459C-7A09-4EF7-AB46-1E7C9CE5CBB3}">
      <dsp:nvSpPr>
        <dsp:cNvPr id="0" name=""/>
        <dsp:cNvSpPr/>
      </dsp:nvSpPr>
      <dsp:spPr>
        <a:xfrm rot="16200000">
          <a:off x="2707969" y="-1080732"/>
          <a:ext cx="1192823" cy="365124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1687504" y="446683"/>
        <a:ext cx="3442498" cy="596411"/>
      </dsp:txXfrm>
    </dsp:sp>
    <dsp:sp modelId="{13720CD7-49ED-4F6B-8870-B256A93E051D}">
      <dsp:nvSpPr>
        <dsp:cNvPr id="0" name=""/>
        <dsp:cNvSpPr/>
      </dsp:nvSpPr>
      <dsp:spPr>
        <a:xfrm rot="5400000">
          <a:off x="3216351" y="-231973"/>
          <a:ext cx="1197278" cy="4317607"/>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US" altLang="zh-CN" sz="1050" b="1" kern="1200" dirty="0" smtClean="0">
              <a:solidFill>
                <a:schemeClr val="bg1"/>
              </a:solidFill>
              <a:effectLst>
                <a:outerShdw blurRad="38100" dist="38100" dir="2700000" algn="tl">
                  <a:srgbClr val="000000"/>
                </a:outerShdw>
              </a:effectLst>
              <a:latin typeface="Arial" pitchFamily="34" charset="0"/>
              <a:ea typeface="微软雅黑" pitchFamily="34" charset="-122"/>
              <a:cs typeface="+mn-cs"/>
            </a:rPr>
            <a:t>Pharmacodynamics</a:t>
          </a:r>
          <a:r>
            <a:rPr lang="zh-CN" altLang="en-US" sz="1050" b="1" kern="1200" dirty="0" smtClean="0">
              <a:solidFill>
                <a:schemeClr val="bg1"/>
              </a:solidFill>
              <a:effectLst>
                <a:outerShdw blurRad="38100" dist="38100" dir="2700000" algn="tl">
                  <a:srgbClr val="000000"/>
                </a:outerShdw>
              </a:effectLst>
              <a:latin typeface="Arial" pitchFamily="34" charset="0"/>
              <a:ea typeface="微软雅黑" pitchFamily="34" charset="-122"/>
              <a:cs typeface="+mn-cs"/>
            </a:rPr>
            <a:t>（药效动力学，药效学）</a:t>
          </a:r>
          <a:r>
            <a:rPr lang="en-US" altLang="zh-CN" sz="1050" b="1" kern="1200" dirty="0" smtClean="0">
              <a:solidFill>
                <a:schemeClr val="bg1"/>
              </a:solidFill>
              <a:effectLst>
                <a:outerShdw blurRad="38100" dist="38100" dir="2700000" algn="tl">
                  <a:srgbClr val="000000"/>
                </a:outerShdw>
              </a:effectLst>
              <a:latin typeface="Arial" pitchFamily="34" charset="0"/>
              <a:ea typeface="微软雅黑" pitchFamily="34" charset="-122"/>
              <a:cs typeface="+mn-cs"/>
            </a:rPr>
            <a:t>: the actions of the drug on the body and the mechanisms</a:t>
          </a:r>
          <a:endParaRPr lang="en-US" altLang="zh-CN" sz="1050" b="1" kern="1200" dirty="0">
            <a:solidFill>
              <a:schemeClr val="bg1"/>
            </a:solidFill>
            <a:effectLst>
              <a:outerShdw blurRad="38100" dist="38100" dir="2700000" algn="tl">
                <a:srgbClr val="000000"/>
              </a:outerShdw>
            </a:effectLst>
            <a:latin typeface="Arial" pitchFamily="34" charset="0"/>
            <a:ea typeface="微软雅黑" pitchFamily="34" charset="-122"/>
            <a:cs typeface="+mn-cs"/>
          </a:endParaRPr>
        </a:p>
      </dsp:txBody>
      <dsp:txXfrm rot="-5400000">
        <a:off x="1656187" y="1627511"/>
        <a:ext cx="4108083" cy="598639"/>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0649D-DBED-4100-80EC-6B0C55792CB4}" type="datetimeFigureOut">
              <a:rPr lang="en-US" smtClean="0"/>
              <a:pPr/>
              <a:t>11/12/2018</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038CC-EFE0-489B-B713-1715DBE0ED74}" type="slidenum">
              <a:rPr lang="en-US" smtClean="0"/>
              <a:pPr/>
              <a:t>‹#›</a:t>
            </a:fld>
            <a:endParaRPr lang="en-US"/>
          </a:p>
        </p:txBody>
      </p:sp>
    </p:spTree>
    <p:extLst>
      <p:ext uri="{BB962C8B-B14F-4D97-AF65-F5344CB8AC3E}">
        <p14:creationId xmlns:p14="http://schemas.microsoft.com/office/powerpoint/2010/main" val="142072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E038CC-EFE0-489B-B713-1715DBE0ED74}" type="slidenum">
              <a:rPr lang="en-US" smtClean="0"/>
              <a:pPr/>
              <a:t>3</a:t>
            </a:fld>
            <a:endParaRPr lang="en-US"/>
          </a:p>
        </p:txBody>
      </p:sp>
    </p:spTree>
    <p:extLst>
      <p:ext uri="{BB962C8B-B14F-4D97-AF65-F5344CB8AC3E}">
        <p14:creationId xmlns:p14="http://schemas.microsoft.com/office/powerpoint/2010/main" val="227292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0C913308-F349-4B6D-A68A-DD1791B4A57B}"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0820CF-B880-4189-942D-D702A7CBA730}" type="datetimeFigureOut">
              <a:rPr lang="zh-CN" altLang="en-US" smtClean="0"/>
              <a:pPr/>
              <a:t>2018/11/12</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ading@zju.edu.cn"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8916" name="Picture 4" descr="http://www.edpass.org/wordpress/wp-content/uploads/2012/10/pharma-drug-smal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标题 1"/>
          <p:cNvSpPr>
            <a:spLocks noGrp="1"/>
          </p:cNvSpPr>
          <p:nvPr>
            <p:ph type="ctrTitle"/>
          </p:nvPr>
        </p:nvSpPr>
        <p:spPr>
          <a:xfrm>
            <a:off x="611560" y="1052736"/>
            <a:ext cx="7772400" cy="1470025"/>
          </a:xfrm>
        </p:spPr>
        <p:txBody>
          <a:bodyPr/>
          <a:lstStyle/>
          <a:p>
            <a:r>
              <a:rPr lang="zh-CN" altLang="en-US" b="1" dirty="0" smtClean="0">
                <a:solidFill>
                  <a:schemeClr val="bg1"/>
                </a:solidFill>
                <a:latin typeface="微软雅黑" pitchFamily="34" charset="-122"/>
                <a:ea typeface="微软雅黑" pitchFamily="34" charset="-122"/>
              </a:rPr>
              <a:t>现代药理学</a:t>
            </a:r>
            <a:r>
              <a:rPr lang="zh-CN" altLang="en-US" dirty="0">
                <a:solidFill>
                  <a:schemeClr val="bg1"/>
                </a:solidFill>
                <a:latin typeface="微软雅黑" pitchFamily="34" charset="-122"/>
                <a:ea typeface="微软雅黑" pitchFamily="34" charset="-122"/>
              </a:rPr>
              <a:t>研究方法</a:t>
            </a:r>
            <a:endParaRPr lang="en-US" b="1" dirty="0">
              <a:solidFill>
                <a:schemeClr val="bg1"/>
              </a:solidFill>
              <a:latin typeface="微软雅黑" pitchFamily="34" charset="-122"/>
              <a:ea typeface="微软雅黑" pitchFamily="34" charset="-122"/>
            </a:endParaRPr>
          </a:p>
        </p:txBody>
      </p:sp>
      <p:sp>
        <p:nvSpPr>
          <p:cNvPr id="3" name="副标题 2"/>
          <p:cNvSpPr>
            <a:spLocks noGrp="1"/>
          </p:cNvSpPr>
          <p:nvPr>
            <p:ph type="subTitle" idx="1"/>
          </p:nvPr>
        </p:nvSpPr>
        <p:spPr>
          <a:xfrm>
            <a:off x="899592" y="4077072"/>
            <a:ext cx="7854696" cy="1752600"/>
          </a:xfrm>
        </p:spPr>
        <p:txBody>
          <a:bodyPr/>
          <a:lstStyle/>
          <a:p>
            <a:r>
              <a:rPr lang="zh-CN" altLang="en-US" sz="2800" dirty="0" smtClean="0">
                <a:solidFill>
                  <a:schemeClr val="bg1"/>
                </a:solidFill>
              </a:rPr>
              <a:t>丁婉婧</a:t>
            </a:r>
            <a:endParaRPr lang="en-US" altLang="zh-CN" sz="2800" dirty="0" smtClean="0">
              <a:solidFill>
                <a:schemeClr val="bg1"/>
              </a:solidFill>
            </a:endParaRPr>
          </a:p>
          <a:p>
            <a:r>
              <a:rPr lang="en-US" altLang="zh-CN" dirty="0" smtClean="0">
                <a:solidFill>
                  <a:schemeClr val="bg1"/>
                </a:solidFill>
              </a:rPr>
              <a:t>                              </a:t>
            </a:r>
            <a:r>
              <a:rPr lang="en-US" altLang="zh-CN" dirty="0" smtClean="0">
                <a:solidFill>
                  <a:schemeClr val="bg1"/>
                </a:solidFill>
                <a:hlinkClick r:id="rId3"/>
              </a:rPr>
              <a:t>wading@zju.edu.cn</a:t>
            </a:r>
            <a:endParaRPr lang="en-US" altLang="zh-CN" dirty="0" smtClean="0">
              <a:solidFill>
                <a:schemeClr val="bg1"/>
              </a:solidFill>
            </a:endParaRPr>
          </a:p>
          <a:p>
            <a:endParaRPr lang="en-US" dirty="0">
              <a:solidFill>
                <a:schemeClr val="bg1"/>
              </a:solidFill>
            </a:endParaRPr>
          </a:p>
        </p:txBody>
      </p:sp>
      <p:sp>
        <p:nvSpPr>
          <p:cNvPr id="38914" name="AutoShape 2" descr="https://encrypted-tbn2.gstatic.com/images?q=tbn:ANd9GcRpRZ4uNx9Ji02gQWR_5JWEThQVvjCyT-sRvA2uo8QzhnbX5JH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756" y="1412776"/>
            <a:ext cx="8592432" cy="1200329"/>
          </a:xfrm>
          <a:prstGeom prst="rect">
            <a:avLst/>
          </a:prstGeom>
        </p:spPr>
        <p:txBody>
          <a:bodyPr wrap="square">
            <a:spAutoFit/>
          </a:bodyPr>
          <a:lstStyle/>
          <a:p>
            <a:r>
              <a:rPr lang="zh-CN" altLang="en-US" sz="2400" b="1" dirty="0">
                <a:solidFill>
                  <a:srgbClr val="0070C0"/>
                </a:solidFill>
                <a:latin typeface="黑体" panose="02010609060101010101" pitchFamily="49" charset="-122"/>
                <a:ea typeface="黑体" panose="02010609060101010101" pitchFamily="49" charset="-122"/>
              </a:rPr>
              <a:t>药物效应动力学</a:t>
            </a:r>
            <a:r>
              <a:rPr lang="zh-CN" altLang="en-US" sz="2400" dirty="0">
                <a:solidFill>
                  <a:srgbClr val="0070C0"/>
                </a:solidFill>
                <a:latin typeface="黑体" panose="02010609060101010101" pitchFamily="49" charset="-122"/>
                <a:ea typeface="黑体" panose="02010609060101010101" pitchFamily="49" charset="-122"/>
              </a:rPr>
              <a:t>（</a:t>
            </a:r>
            <a:r>
              <a:rPr lang="en-US" altLang="zh-CN" sz="2400" dirty="0">
                <a:solidFill>
                  <a:srgbClr val="0070C0"/>
                </a:solidFill>
                <a:latin typeface="黑体" panose="02010609060101010101" pitchFamily="49" charset="-122"/>
                <a:ea typeface="黑体" panose="02010609060101010101" pitchFamily="49" charset="-122"/>
              </a:rPr>
              <a:t>pharmacodynamics</a:t>
            </a:r>
            <a:r>
              <a:rPr lang="zh-CN" altLang="en-US" sz="2400" dirty="0">
                <a:solidFill>
                  <a:srgbClr val="0070C0"/>
                </a:solidFill>
                <a:latin typeface="黑体" panose="02010609060101010101" pitchFamily="49" charset="-122"/>
                <a:ea typeface="黑体" panose="02010609060101010101" pitchFamily="49" charset="-122"/>
              </a:rPr>
              <a:t>） （</a:t>
            </a:r>
            <a:r>
              <a:rPr lang="zh-CN" altLang="en-US" sz="2400" b="1" dirty="0">
                <a:solidFill>
                  <a:srgbClr val="0070C0"/>
                </a:solidFill>
                <a:latin typeface="黑体" panose="02010609060101010101" pitchFamily="49" charset="-122"/>
                <a:ea typeface="黑体" panose="02010609060101010101" pitchFamily="49" charset="-122"/>
              </a:rPr>
              <a:t>药效学）</a:t>
            </a:r>
            <a:r>
              <a:rPr lang="zh-CN" altLang="en-US" sz="2400" dirty="0">
                <a:latin typeface="黑体" panose="02010609060101010101" pitchFamily="49" charset="-122"/>
                <a:ea typeface="黑体" panose="02010609060101010101" pitchFamily="49" charset="-122"/>
              </a:rPr>
              <a:t>：研究药物对机体的作用，包括药物的作用、机制、临床应用及不良反应等</a:t>
            </a:r>
          </a:p>
        </p:txBody>
      </p:sp>
      <p:sp>
        <p:nvSpPr>
          <p:cNvPr id="4" name="TextBox 3"/>
          <p:cNvSpPr txBox="1"/>
          <p:nvPr/>
        </p:nvSpPr>
        <p:spPr>
          <a:xfrm>
            <a:off x="1619672" y="2780928"/>
            <a:ext cx="7200800"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药物能治什么</a:t>
            </a:r>
            <a:r>
              <a:rPr lang="zh-CN" altLang="en-US" sz="2800" dirty="0" smtClean="0">
                <a:latin typeface="黑体" panose="02010609060101010101" pitchFamily="49" charset="-122"/>
                <a:ea typeface="黑体" panose="02010609060101010101" pitchFamily="49" charset="-122"/>
              </a:rPr>
              <a:t>病？</a:t>
            </a:r>
            <a:endParaRPr lang="en-US" altLang="zh-CN" sz="28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药物是怎样治这个病</a:t>
            </a:r>
            <a:r>
              <a:rPr lang="zh-CN" altLang="en-US" sz="2800" dirty="0" smtClean="0">
                <a:latin typeface="黑体" panose="02010609060101010101" pitchFamily="49" charset="-122"/>
                <a:ea typeface="黑体" panose="02010609060101010101" pitchFamily="49" charset="-122"/>
              </a:rPr>
              <a:t>的？</a:t>
            </a:r>
            <a:endParaRPr lang="en-US" altLang="zh-CN" sz="28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药物会引起哪些有害</a:t>
            </a:r>
            <a:r>
              <a:rPr lang="zh-CN" altLang="en-US" sz="2800" dirty="0" smtClean="0">
                <a:latin typeface="黑体" panose="02010609060101010101" pitchFamily="49" charset="-122"/>
                <a:ea typeface="黑体" panose="02010609060101010101" pitchFamily="49" charset="-122"/>
              </a:rPr>
              <a:t>反应？</a:t>
            </a:r>
            <a:endParaRPr lang="en-US" altLang="zh-CN" sz="28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哪些人不宜使用该</a:t>
            </a:r>
            <a:r>
              <a:rPr lang="zh-CN" altLang="en-US" sz="2800" dirty="0" smtClean="0">
                <a:latin typeface="黑体" panose="02010609060101010101" pitchFamily="49" charset="-122"/>
                <a:ea typeface="黑体" panose="02010609060101010101" pitchFamily="49" charset="-122"/>
              </a:rPr>
              <a:t>药？</a:t>
            </a:r>
            <a:endParaRPr lang="zh-CN" altLang="en-US" sz="2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634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7544" y="476672"/>
            <a:ext cx="4390946" cy="830997"/>
          </a:xfrm>
          <a:prstGeom prst="rect">
            <a:avLst/>
          </a:prstGeom>
        </p:spPr>
        <p:txBody>
          <a:bodyPr wrap="none">
            <a:spAutoFit/>
          </a:bodyPr>
          <a:lstStyle/>
          <a:p>
            <a:pPr>
              <a:lnSpc>
                <a:spcPct val="150000"/>
              </a:lnSpc>
            </a:pPr>
            <a:r>
              <a:rPr lang="zh-CN" altLang="en-US" sz="3200" b="1" dirty="0">
                <a:solidFill>
                  <a:schemeClr val="tx2"/>
                </a:solidFill>
              </a:rPr>
              <a:t>第二</a:t>
            </a:r>
            <a:r>
              <a:rPr lang="zh-CN" altLang="en-US" sz="3200" b="1" dirty="0" smtClean="0">
                <a:solidFill>
                  <a:schemeClr val="tx2"/>
                </a:solidFill>
              </a:rPr>
              <a:t>节</a:t>
            </a:r>
            <a:r>
              <a:rPr lang="zh-CN" altLang="en-US" sz="3200" b="1" dirty="0">
                <a:solidFill>
                  <a:schemeClr val="tx2"/>
                </a:solidFill>
              </a:rPr>
              <a:t> </a:t>
            </a:r>
            <a:r>
              <a:rPr lang="zh-CN" altLang="en-US" sz="3200" b="1" dirty="0" smtClean="0">
                <a:solidFill>
                  <a:schemeClr val="tx2"/>
                </a:solidFill>
              </a:rPr>
              <a:t>药理学的发展史</a:t>
            </a:r>
            <a:endParaRPr lang="zh-CN" altLang="en-US" sz="3200" b="1" dirty="0">
              <a:solidFill>
                <a:schemeClr val="tx2"/>
              </a:solidFill>
            </a:endParaRPr>
          </a:p>
        </p:txBody>
      </p:sp>
      <p:sp>
        <p:nvSpPr>
          <p:cNvPr id="6" name="Rectangle 3"/>
          <p:cNvSpPr txBox="1">
            <a:spLocks noChangeArrowheads="1"/>
          </p:cNvSpPr>
          <p:nvPr/>
        </p:nvSpPr>
        <p:spPr bwMode="auto">
          <a:xfrm>
            <a:off x="478950" y="1484784"/>
            <a:ext cx="8269513" cy="4143375"/>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Clr>
                <a:schemeClr val="tx2"/>
              </a:buClr>
              <a:buNone/>
              <a:defRPr/>
            </a:pPr>
            <a:r>
              <a:rPr lang="en-US" altLang="zh-CN" sz="2400" b="1" dirty="0" smtClean="0"/>
              <a:t>1.</a:t>
            </a:r>
            <a:r>
              <a:rPr lang="zh-CN" altLang="en-US" sz="2400" b="1" dirty="0"/>
              <a:t>经验</a:t>
            </a:r>
            <a:r>
              <a:rPr lang="zh-CN" altLang="en-US" sz="2400" b="1" dirty="0" smtClean="0"/>
              <a:t>药理学阶段</a:t>
            </a:r>
            <a:endParaRPr kumimoji="1" lang="en-US" altLang="zh-CN" sz="2400" b="1" dirty="0"/>
          </a:p>
          <a:p>
            <a:pPr eaLnBrk="1" hangingPunct="1">
              <a:buClr>
                <a:schemeClr val="tx2"/>
              </a:buClr>
              <a:buFont typeface="Wingdings" pitchFamily="2" charset="2"/>
              <a:buChar char="p"/>
              <a:defRPr/>
            </a:pPr>
            <a:endParaRPr kumimoji="1" lang="zh-CN" altLang="en-US" sz="2800" b="1" dirty="0" smtClean="0"/>
          </a:p>
          <a:p>
            <a:pPr eaLnBrk="1" hangingPunct="1">
              <a:buFontTx/>
              <a:buNone/>
              <a:defRPr/>
            </a:pPr>
            <a:endParaRPr kumimoji="1" lang="zh-CN" altLang="en-US" sz="2800" b="1" dirty="0" smtClean="0"/>
          </a:p>
        </p:txBody>
      </p:sp>
      <p:pic>
        <p:nvPicPr>
          <p:cNvPr id="4100" name="Picture 4" descr="C:\Users\dwj\Desktop\001PUt6Xzy7ozdtSFf58b&amp;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314" y="3724785"/>
            <a:ext cx="4033354"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dwj\Desktop\4bed2e738bd4b31c47f2ee9e84d6277f9f2ff8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3" y="1988840"/>
            <a:ext cx="3138050" cy="46473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95936" y="2029490"/>
            <a:ext cx="4464496" cy="523220"/>
          </a:xfrm>
          <a:prstGeom prst="rect">
            <a:avLst/>
          </a:prstGeom>
          <a:noFill/>
        </p:spPr>
        <p:txBody>
          <a:bodyPr wrap="square" rtlCol="0">
            <a:spAutoFit/>
          </a:bodyPr>
          <a:lstStyle/>
          <a:p>
            <a:r>
              <a:rPr lang="zh-CN" altLang="en-US" sz="2800" b="1" dirty="0" smtClean="0"/>
              <a:t>“神农尝百草，始有医药</a:t>
            </a:r>
            <a:r>
              <a:rPr lang="zh-CN" altLang="en-US" sz="2800" dirty="0" smtClean="0"/>
              <a:t>”</a:t>
            </a:r>
            <a:endParaRPr lang="zh-CN" altLang="en-US" sz="2800" dirty="0"/>
          </a:p>
        </p:txBody>
      </p:sp>
    </p:spTree>
    <p:extLst>
      <p:ext uri="{BB962C8B-B14F-4D97-AF65-F5344CB8AC3E}">
        <p14:creationId xmlns:p14="http://schemas.microsoft.com/office/powerpoint/2010/main" val="31455821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nvSpPr>
        <p:spPr bwMode="auto">
          <a:xfrm>
            <a:off x="283366" y="404664"/>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eaLnBrk="1" fontAlgn="auto" hangingPunct="1">
              <a:spcBef>
                <a:spcPts val="1800"/>
              </a:spcBef>
              <a:spcAft>
                <a:spcPts val="0"/>
              </a:spcAft>
              <a:buSzPct val="100000"/>
              <a:buNone/>
              <a:defRPr/>
            </a:pPr>
            <a:r>
              <a:rPr lang="en-US" altLang="zh-CN" sz="2800" b="1" dirty="0" smtClean="0"/>
              <a:t>2. </a:t>
            </a:r>
            <a:r>
              <a:rPr lang="zh-CN" altLang="en-US" sz="2800" b="1" dirty="0" smtClean="0"/>
              <a:t>近代药理学阶段</a:t>
            </a:r>
            <a:endParaRPr lang="en-US" altLang="zh-CN" sz="2800" b="1" dirty="0"/>
          </a:p>
          <a:p>
            <a:pPr marL="109728" indent="0" eaLnBrk="1" fontAlgn="auto" hangingPunct="1">
              <a:spcBef>
                <a:spcPts val="1800"/>
              </a:spcBef>
              <a:spcAft>
                <a:spcPts val="0"/>
              </a:spcAft>
              <a:buSzPct val="100000"/>
              <a:buNone/>
              <a:defRPr/>
            </a:pPr>
            <a:r>
              <a:rPr lang="zh-CN" altLang="en-US" sz="2800" dirty="0" smtClean="0">
                <a:solidFill>
                  <a:schemeClr val="tx2"/>
                </a:solidFill>
              </a:rPr>
              <a:t>突出成就：从植物中分离提纯有效成分</a:t>
            </a:r>
            <a:endParaRPr lang="en-US" altLang="zh-CN" sz="2800" dirty="0" smtClean="0">
              <a:solidFill>
                <a:schemeClr val="tx2"/>
              </a:solidFill>
            </a:endParaRPr>
          </a:p>
          <a:p>
            <a:pPr marL="109728" indent="0" eaLnBrk="1" fontAlgn="auto" hangingPunct="1">
              <a:spcBef>
                <a:spcPts val="1800"/>
              </a:spcBef>
              <a:spcAft>
                <a:spcPts val="0"/>
              </a:spcAft>
              <a:buSzPct val="100000"/>
              <a:buNone/>
              <a:defRPr/>
            </a:pPr>
            <a:r>
              <a:rPr lang="zh-CN" altLang="en-US" sz="2800" dirty="0" smtClean="0">
                <a:solidFill>
                  <a:schemeClr val="tx2"/>
                </a:solidFill>
              </a:rPr>
              <a:t>基础：化学和实验生理</a:t>
            </a:r>
            <a:r>
              <a:rPr lang="zh-CN" altLang="en-US" sz="2800" dirty="0">
                <a:solidFill>
                  <a:schemeClr val="tx2"/>
                </a:solidFill>
              </a:rPr>
              <a:t>学</a:t>
            </a:r>
            <a:r>
              <a:rPr lang="zh-CN" altLang="en-US" sz="2800" dirty="0" smtClean="0">
                <a:solidFill>
                  <a:schemeClr val="tx2"/>
                </a:solidFill>
              </a:rPr>
              <a:t>的发展</a:t>
            </a:r>
            <a:endParaRPr lang="en-US" altLang="zh-CN" sz="2800" dirty="0" smtClean="0">
              <a:solidFill>
                <a:schemeClr val="tx2"/>
              </a:solidFill>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50914"/>
            <a:ext cx="3816424" cy="390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198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nvSpPr>
        <p:spPr bwMode="auto">
          <a:xfrm>
            <a:off x="159295" y="609201"/>
            <a:ext cx="6553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eaLnBrk="1" fontAlgn="auto" hangingPunct="1">
              <a:lnSpc>
                <a:spcPct val="150000"/>
              </a:lnSpc>
              <a:spcBef>
                <a:spcPct val="0"/>
              </a:spcBef>
              <a:spcAft>
                <a:spcPts val="0"/>
              </a:spcAft>
              <a:buSzPct val="100000"/>
              <a:buNone/>
              <a:defRPr/>
            </a:pPr>
            <a:r>
              <a:rPr lang="en-US" altLang="zh-CN" sz="3000" b="1" dirty="0" smtClean="0"/>
              <a:t>3.</a:t>
            </a:r>
            <a:r>
              <a:rPr lang="zh-CN" altLang="en-US" sz="3000" b="1" dirty="0" smtClean="0"/>
              <a:t>现代药理学时代</a:t>
            </a:r>
            <a:endParaRPr lang="en-US" altLang="zh-CN" sz="3000" b="1" dirty="0" smtClean="0"/>
          </a:p>
          <a:p>
            <a:pPr marL="109728" indent="0" eaLnBrk="1" fontAlgn="auto" hangingPunct="1">
              <a:lnSpc>
                <a:spcPct val="150000"/>
              </a:lnSpc>
              <a:spcBef>
                <a:spcPct val="0"/>
              </a:spcBef>
              <a:spcAft>
                <a:spcPts val="0"/>
              </a:spcAft>
              <a:buSzPct val="100000"/>
              <a:buNone/>
              <a:defRPr/>
            </a:pPr>
            <a:r>
              <a:rPr lang="zh-CN" altLang="en-US" sz="2800" dirty="0" smtClean="0">
                <a:solidFill>
                  <a:schemeClr val="tx2"/>
                </a:solidFill>
              </a:rPr>
              <a:t>突出成就：磺胺</a:t>
            </a:r>
            <a:r>
              <a:rPr lang="zh-CN" altLang="en-US" sz="2800" dirty="0">
                <a:solidFill>
                  <a:schemeClr val="tx2"/>
                </a:solidFill>
              </a:rPr>
              <a:t>类、青霉素等的发现</a:t>
            </a:r>
            <a:endParaRPr lang="en-US" altLang="zh-CN" sz="2800" dirty="0">
              <a:solidFill>
                <a:schemeClr val="tx2"/>
              </a:solidFill>
            </a:endParaRPr>
          </a:p>
        </p:txBody>
      </p:sp>
      <p:pic>
        <p:nvPicPr>
          <p:cNvPr id="3" name="Picture 4"/>
          <p:cNvPicPr>
            <a:picLocks noChangeAspect="1" noChangeArrowheads="1"/>
          </p:cNvPicPr>
          <p:nvPr/>
        </p:nvPicPr>
        <p:blipFill>
          <a:blip r:embed="rId2" cstate="print"/>
          <a:srcRect/>
          <a:stretch>
            <a:fillRect/>
          </a:stretch>
        </p:blipFill>
        <p:spPr bwMode="auto">
          <a:xfrm rot="16200000">
            <a:off x="3894015" y="2459430"/>
            <a:ext cx="1561869" cy="825502"/>
          </a:xfrm>
          <a:prstGeom prst="rect">
            <a:avLst/>
          </a:prstGeom>
          <a:noFill/>
          <a:ln w="9525">
            <a:noFill/>
            <a:miter lim="800000"/>
            <a:headEnd/>
            <a:tailEnd/>
          </a:ln>
          <a:scene3d>
            <a:camera prst="orthographicFront">
              <a:rot lat="0" lon="0" rev="0"/>
            </a:camera>
            <a:lightRig rig="threePt" dir="t"/>
          </a:scene3d>
        </p:spPr>
      </p:pic>
      <p:pic>
        <p:nvPicPr>
          <p:cNvPr id="4" name="Picture 7" descr="http://hiphotos.baidu.com/zghmw/pic/item/cf9f9bd66e0ad30207088bd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907578"/>
            <a:ext cx="195421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dwj\Desktop\5bafa40f4bfbfbed03b3485c78f0f736afc31f2e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69925"/>
            <a:ext cx="3454151" cy="1204516"/>
          </a:xfrm>
          <a:prstGeom prst="rect">
            <a:avLst/>
          </a:prstGeom>
          <a:noFill/>
          <a:extLst>
            <a:ext uri="{909E8E84-426E-40DD-AFC4-6F175D3DCCD1}">
              <a14:hiddenFill xmlns:a14="http://schemas.microsoft.com/office/drawing/2010/main">
                <a:solidFill>
                  <a:srgbClr val="FFFFFF"/>
                </a:solidFill>
              </a14:hiddenFill>
            </a:ext>
          </a:extLst>
        </p:spPr>
      </p:pic>
      <p:sp>
        <p:nvSpPr>
          <p:cNvPr id="5" name="下箭头 4"/>
          <p:cNvSpPr/>
          <p:nvPr/>
        </p:nvSpPr>
        <p:spPr>
          <a:xfrm rot="16200000" flipH="1">
            <a:off x="3507902" y="2563843"/>
            <a:ext cx="272009" cy="616678"/>
          </a:xfrm>
          <a:prstGeom prst="downArrow">
            <a:avLst>
              <a:gd name="adj1" fmla="val 50000"/>
              <a:gd name="adj2" fmla="val 66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18" name="Picture 2" descr="C:\Users\dwj\Desktop\u=3982060310,3108298243&amp;fm=11&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244347"/>
            <a:ext cx="342900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dwj\Desktop\timg (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2198" y="4107538"/>
            <a:ext cx="3284126" cy="239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3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332656"/>
            <a:ext cx="6264696" cy="584775"/>
          </a:xfrm>
          <a:prstGeom prst="rect">
            <a:avLst/>
          </a:prstGeom>
        </p:spPr>
        <p:txBody>
          <a:bodyPr wrap="square">
            <a:spAutoFit/>
          </a:bodyPr>
          <a:lstStyle/>
          <a:p>
            <a:pPr marR="0" lvl="0" indent="0" fontAlgn="auto">
              <a:lnSpc>
                <a:spcPct val="100000"/>
              </a:lnSpc>
              <a:spcBef>
                <a:spcPct val="0"/>
              </a:spcBef>
              <a:spcAft>
                <a:spcPts val="0"/>
              </a:spcAft>
              <a:buClrTx/>
              <a:buSzTx/>
              <a:buFontTx/>
              <a:buNone/>
              <a:tabLst/>
              <a:defRPr/>
            </a:pPr>
            <a:r>
              <a:rPr lang="zh-CN" altLang="en-US" sz="3200" b="1" dirty="0" smtClean="0">
                <a:solidFill>
                  <a:schemeClr val="tx2"/>
                </a:solidFill>
              </a:rPr>
              <a:t>第三节 新药开发与研究</a:t>
            </a:r>
            <a:endParaRPr lang="en-US" altLang="zh-CN" sz="3200" b="1" dirty="0">
              <a:solidFill>
                <a:schemeClr val="tx2"/>
              </a:solidFill>
            </a:endParaRPr>
          </a:p>
        </p:txBody>
      </p:sp>
      <p:pic>
        <p:nvPicPr>
          <p:cNvPr id="5122" name="Picture 2" descr="C:\Users\dwj\Desktop\timg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052736"/>
            <a:ext cx="4032448" cy="489654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wj\Desktop\timg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976" y="1052736"/>
            <a:ext cx="4782419"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05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586658611"/>
              </p:ext>
            </p:extLst>
          </p:nvPr>
        </p:nvGraphicFramePr>
        <p:xfrm>
          <a:off x="827584" y="1196752"/>
          <a:ext cx="8136904" cy="5040560"/>
        </p:xfrm>
        <a:graphic>
          <a:graphicData uri="http://schemas.openxmlformats.org/drawingml/2006/table">
            <a:tbl>
              <a:tblPr firstRow="1" bandRow="1">
                <a:tableStyleId>{5C22544A-7EE6-4342-B048-85BDC9FD1C3A}</a:tableStyleId>
              </a:tblPr>
              <a:tblGrid>
                <a:gridCol w="1854206"/>
                <a:gridCol w="1854206"/>
                <a:gridCol w="2628292"/>
                <a:gridCol w="1800200"/>
              </a:tblGrid>
              <a:tr h="766299">
                <a:tc>
                  <a:txBody>
                    <a:bodyPr/>
                    <a:lstStyle/>
                    <a:p>
                      <a:r>
                        <a:rPr lang="zh-CN" altLang="en-US" dirty="0" smtClean="0"/>
                        <a:t>体外研究</a:t>
                      </a:r>
                      <a:endParaRPr lang="zh-CN" altLang="en-US" dirty="0"/>
                    </a:p>
                  </a:txBody>
                  <a:tcPr/>
                </a:tc>
                <a:tc>
                  <a:txBody>
                    <a:bodyPr/>
                    <a:lstStyle/>
                    <a:p>
                      <a:r>
                        <a:rPr lang="zh-CN" altLang="en-US" dirty="0" smtClean="0"/>
                        <a:t>动物实验</a:t>
                      </a:r>
                      <a:endParaRPr lang="zh-CN" altLang="en-US" dirty="0"/>
                    </a:p>
                  </a:txBody>
                  <a:tcPr/>
                </a:tc>
                <a:tc>
                  <a:txBody>
                    <a:bodyPr/>
                    <a:lstStyle/>
                    <a:p>
                      <a:r>
                        <a:rPr lang="zh-CN" altLang="en-US" dirty="0" smtClean="0"/>
                        <a:t>临床实验</a:t>
                      </a:r>
                      <a:endParaRPr lang="zh-CN" altLang="en-US" dirty="0"/>
                    </a:p>
                  </a:txBody>
                  <a:tcPr/>
                </a:tc>
                <a:tc>
                  <a:txBody>
                    <a:bodyPr/>
                    <a:lstStyle/>
                    <a:p>
                      <a:r>
                        <a:rPr lang="zh-CN" altLang="en-US" dirty="0" smtClean="0"/>
                        <a:t>上市应用</a:t>
                      </a:r>
                      <a:endParaRPr lang="zh-CN" altLang="en-US" dirty="0"/>
                    </a:p>
                  </a:txBody>
                  <a:tcPr/>
                </a:tc>
              </a:tr>
              <a:tr h="4274261">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3" name="右箭头 2"/>
          <p:cNvSpPr/>
          <p:nvPr/>
        </p:nvSpPr>
        <p:spPr>
          <a:xfrm>
            <a:off x="827584" y="2739847"/>
            <a:ext cx="3576149" cy="2057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75321" y="3562263"/>
            <a:ext cx="1986749" cy="369332"/>
          </a:xfrm>
          <a:prstGeom prst="rect">
            <a:avLst/>
          </a:prstGeom>
          <a:noFill/>
        </p:spPr>
        <p:txBody>
          <a:bodyPr wrap="square" rtlCol="0">
            <a:spAutoFit/>
          </a:bodyPr>
          <a:lstStyle/>
          <a:p>
            <a:r>
              <a:rPr lang="zh-CN" altLang="en-US" dirty="0" smtClean="0">
                <a:solidFill>
                  <a:schemeClr val="bg1"/>
                </a:solidFill>
              </a:rPr>
              <a:t>先导化合物</a:t>
            </a:r>
            <a:endParaRPr lang="zh-CN" altLang="en-US" dirty="0">
              <a:solidFill>
                <a:schemeClr val="bg1"/>
              </a:solidFill>
            </a:endParaRPr>
          </a:p>
        </p:txBody>
      </p:sp>
      <p:sp>
        <p:nvSpPr>
          <p:cNvPr id="8" name="TextBox 7"/>
          <p:cNvSpPr txBox="1"/>
          <p:nvPr/>
        </p:nvSpPr>
        <p:spPr>
          <a:xfrm>
            <a:off x="916381" y="2136096"/>
            <a:ext cx="2145689" cy="369332"/>
          </a:xfrm>
          <a:prstGeom prst="rect">
            <a:avLst/>
          </a:prstGeom>
          <a:noFill/>
        </p:spPr>
        <p:txBody>
          <a:bodyPr wrap="square" rtlCol="0">
            <a:spAutoFit/>
          </a:bodyPr>
          <a:lstStyle/>
          <a:p>
            <a:r>
              <a:rPr lang="zh-CN" altLang="en-US" dirty="0" smtClean="0"/>
              <a:t>生物活性物质</a:t>
            </a:r>
            <a:endParaRPr lang="zh-CN" altLang="en-US" dirty="0"/>
          </a:p>
        </p:txBody>
      </p:sp>
      <p:sp>
        <p:nvSpPr>
          <p:cNvPr id="9" name="TextBox 8"/>
          <p:cNvSpPr txBox="1"/>
          <p:nvPr/>
        </p:nvSpPr>
        <p:spPr>
          <a:xfrm>
            <a:off x="1691680" y="2718212"/>
            <a:ext cx="1112580" cy="369332"/>
          </a:xfrm>
          <a:prstGeom prst="rect">
            <a:avLst/>
          </a:prstGeom>
          <a:noFill/>
        </p:spPr>
        <p:txBody>
          <a:bodyPr wrap="square" rtlCol="0">
            <a:spAutoFit/>
          </a:bodyPr>
          <a:lstStyle/>
          <a:p>
            <a:r>
              <a:rPr lang="zh-CN" altLang="en-US" dirty="0" smtClean="0"/>
              <a:t>筛选</a:t>
            </a:r>
            <a:endParaRPr lang="zh-CN" altLang="en-US" dirty="0"/>
          </a:p>
        </p:txBody>
      </p:sp>
      <p:sp>
        <p:nvSpPr>
          <p:cNvPr id="12" name="TextBox 11"/>
          <p:cNvSpPr txBox="1"/>
          <p:nvPr/>
        </p:nvSpPr>
        <p:spPr>
          <a:xfrm>
            <a:off x="1274183" y="5072360"/>
            <a:ext cx="2145689" cy="369332"/>
          </a:xfrm>
          <a:prstGeom prst="rect">
            <a:avLst/>
          </a:prstGeom>
          <a:noFill/>
        </p:spPr>
        <p:txBody>
          <a:bodyPr wrap="square" rtlCol="0">
            <a:spAutoFit/>
          </a:bodyPr>
          <a:lstStyle/>
          <a:p>
            <a:r>
              <a:rPr lang="zh-CN" altLang="en-US" dirty="0" smtClean="0"/>
              <a:t>化学合成</a:t>
            </a:r>
            <a:endParaRPr lang="zh-CN" altLang="en-US" dirty="0"/>
          </a:p>
        </p:txBody>
      </p:sp>
      <p:sp>
        <p:nvSpPr>
          <p:cNvPr id="13" name="TextBox 12"/>
          <p:cNvSpPr txBox="1"/>
          <p:nvPr/>
        </p:nvSpPr>
        <p:spPr>
          <a:xfrm>
            <a:off x="2628151" y="3306834"/>
            <a:ext cx="1509930" cy="923330"/>
          </a:xfrm>
          <a:prstGeom prst="rect">
            <a:avLst/>
          </a:prstGeom>
          <a:noFill/>
        </p:spPr>
        <p:txBody>
          <a:bodyPr wrap="square" rtlCol="0">
            <a:spAutoFit/>
          </a:bodyPr>
          <a:lstStyle/>
          <a:p>
            <a:r>
              <a:rPr lang="zh-CN" altLang="en-US" dirty="0" smtClean="0">
                <a:solidFill>
                  <a:schemeClr val="bg1"/>
                </a:solidFill>
              </a:rPr>
              <a:t>药效学 </a:t>
            </a:r>
            <a:endParaRPr lang="en-US" altLang="zh-CN" dirty="0" smtClean="0">
              <a:solidFill>
                <a:schemeClr val="bg1"/>
              </a:solidFill>
            </a:endParaRPr>
          </a:p>
          <a:p>
            <a:r>
              <a:rPr lang="zh-CN" altLang="en-US" dirty="0" smtClean="0">
                <a:solidFill>
                  <a:schemeClr val="bg1"/>
                </a:solidFill>
              </a:rPr>
              <a:t>一般药理 </a:t>
            </a:r>
            <a:endParaRPr lang="en-US" altLang="zh-CN" dirty="0" smtClean="0">
              <a:solidFill>
                <a:schemeClr val="bg1"/>
              </a:solidFill>
            </a:endParaRPr>
          </a:p>
          <a:p>
            <a:r>
              <a:rPr lang="zh-CN" altLang="en-US" dirty="0" smtClean="0">
                <a:solidFill>
                  <a:schemeClr val="bg1"/>
                </a:solidFill>
              </a:rPr>
              <a:t>药动学</a:t>
            </a:r>
            <a:endParaRPr lang="zh-CN" altLang="en-US" dirty="0">
              <a:solidFill>
                <a:schemeClr val="bg1"/>
              </a:solidFill>
            </a:endParaRPr>
          </a:p>
        </p:txBody>
      </p:sp>
      <p:sp>
        <p:nvSpPr>
          <p:cNvPr id="14" name="右箭头 13"/>
          <p:cNvSpPr/>
          <p:nvPr/>
        </p:nvSpPr>
        <p:spPr>
          <a:xfrm>
            <a:off x="4572000" y="2180760"/>
            <a:ext cx="1466526" cy="766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smtClean="0">
                <a:solidFill>
                  <a:schemeClr val="bg1"/>
                </a:solidFill>
              </a:rPr>
              <a:t>Ⅰ</a:t>
            </a:r>
            <a:r>
              <a:rPr lang="zh-CN" altLang="en-US" b="1" dirty="0" smtClean="0">
                <a:solidFill>
                  <a:schemeClr val="bg1"/>
                </a:solidFill>
              </a:rPr>
              <a:t>期试验</a:t>
            </a:r>
            <a:endParaRPr lang="zh-CN" altLang="en-US" dirty="0">
              <a:solidFill>
                <a:schemeClr val="bg1"/>
              </a:solidFill>
            </a:endParaRPr>
          </a:p>
        </p:txBody>
      </p:sp>
      <p:sp>
        <p:nvSpPr>
          <p:cNvPr id="16" name="TextBox 15"/>
          <p:cNvSpPr txBox="1"/>
          <p:nvPr/>
        </p:nvSpPr>
        <p:spPr>
          <a:xfrm>
            <a:off x="5920079" y="2346470"/>
            <a:ext cx="1444570" cy="646331"/>
          </a:xfrm>
          <a:prstGeom prst="rect">
            <a:avLst/>
          </a:prstGeom>
          <a:noFill/>
        </p:spPr>
        <p:txBody>
          <a:bodyPr wrap="square" rtlCol="0">
            <a:spAutoFit/>
          </a:bodyPr>
          <a:lstStyle/>
          <a:p>
            <a:r>
              <a:rPr lang="zh-CN" altLang="en-US" dirty="0" smtClean="0"/>
              <a:t>（安全，药动学）</a:t>
            </a:r>
            <a:endParaRPr lang="zh-CN" altLang="en-US" dirty="0"/>
          </a:p>
        </p:txBody>
      </p:sp>
      <p:sp>
        <p:nvSpPr>
          <p:cNvPr id="17" name="右箭头 16"/>
          <p:cNvSpPr/>
          <p:nvPr/>
        </p:nvSpPr>
        <p:spPr>
          <a:xfrm>
            <a:off x="4919858" y="3419492"/>
            <a:ext cx="1419287" cy="698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Ⅱ</a:t>
            </a:r>
            <a:r>
              <a:rPr lang="zh-CN" altLang="en-US" b="1" dirty="0" smtClean="0">
                <a:solidFill>
                  <a:schemeClr val="bg1"/>
                </a:solidFill>
              </a:rPr>
              <a:t>期试验</a:t>
            </a:r>
            <a:endParaRPr lang="zh-CN" altLang="en-US" dirty="0">
              <a:solidFill>
                <a:schemeClr val="bg1"/>
              </a:solidFill>
            </a:endParaRPr>
          </a:p>
        </p:txBody>
      </p:sp>
      <p:sp>
        <p:nvSpPr>
          <p:cNvPr id="18" name="TextBox 17"/>
          <p:cNvSpPr txBox="1"/>
          <p:nvPr/>
        </p:nvSpPr>
        <p:spPr>
          <a:xfrm>
            <a:off x="6257187" y="3388193"/>
            <a:ext cx="1062381" cy="923330"/>
          </a:xfrm>
          <a:prstGeom prst="rect">
            <a:avLst/>
          </a:prstGeom>
          <a:noFill/>
        </p:spPr>
        <p:txBody>
          <a:bodyPr wrap="square" rtlCol="0">
            <a:spAutoFit/>
          </a:bodyPr>
          <a:lstStyle/>
          <a:p>
            <a:r>
              <a:rPr lang="zh-CN" altLang="en-US" dirty="0" smtClean="0"/>
              <a:t>（对病人有效吗）</a:t>
            </a:r>
            <a:endParaRPr lang="zh-CN" altLang="en-US" dirty="0"/>
          </a:p>
        </p:txBody>
      </p:sp>
      <p:sp>
        <p:nvSpPr>
          <p:cNvPr id="19" name="右箭头 18"/>
          <p:cNvSpPr/>
          <p:nvPr/>
        </p:nvSpPr>
        <p:spPr>
          <a:xfrm>
            <a:off x="5661691" y="4466883"/>
            <a:ext cx="1480305" cy="660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Ⅲ</a:t>
            </a:r>
            <a:r>
              <a:rPr lang="zh-CN" altLang="en-US" b="1" dirty="0" smtClean="0">
                <a:solidFill>
                  <a:schemeClr val="bg1"/>
                </a:solidFill>
              </a:rPr>
              <a:t>期试验</a:t>
            </a:r>
            <a:endParaRPr lang="zh-CN" altLang="en-US" dirty="0">
              <a:solidFill>
                <a:schemeClr val="bg1"/>
              </a:solidFill>
            </a:endParaRPr>
          </a:p>
        </p:txBody>
      </p:sp>
      <p:sp>
        <p:nvSpPr>
          <p:cNvPr id="20" name="TextBox 19"/>
          <p:cNvSpPr txBox="1"/>
          <p:nvPr/>
        </p:nvSpPr>
        <p:spPr>
          <a:xfrm>
            <a:off x="4875732" y="5118526"/>
            <a:ext cx="2443836" cy="646331"/>
          </a:xfrm>
          <a:prstGeom prst="rect">
            <a:avLst/>
          </a:prstGeom>
          <a:noFill/>
        </p:spPr>
        <p:txBody>
          <a:bodyPr wrap="square" rtlCol="0">
            <a:spAutoFit/>
          </a:bodyPr>
          <a:lstStyle/>
          <a:p>
            <a:r>
              <a:rPr lang="zh-CN" altLang="en-US" dirty="0" smtClean="0"/>
              <a:t>（在实际环境下对病人安全有效吗）</a:t>
            </a:r>
            <a:endParaRPr lang="zh-CN" altLang="en-US" dirty="0"/>
          </a:p>
        </p:txBody>
      </p:sp>
      <p:sp>
        <p:nvSpPr>
          <p:cNvPr id="22" name="右箭头 21"/>
          <p:cNvSpPr/>
          <p:nvPr/>
        </p:nvSpPr>
        <p:spPr>
          <a:xfrm>
            <a:off x="7364649" y="5275215"/>
            <a:ext cx="1511627" cy="534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rPr>
              <a:t>IV</a:t>
            </a:r>
            <a:r>
              <a:rPr lang="zh-CN" altLang="en-US" b="1" dirty="0" smtClean="0">
                <a:solidFill>
                  <a:schemeClr val="bg1"/>
                </a:solidFill>
              </a:rPr>
              <a:t>期试验</a:t>
            </a:r>
            <a:endParaRPr lang="zh-CN" altLang="en-US" dirty="0">
              <a:solidFill>
                <a:schemeClr val="bg1"/>
              </a:solidFill>
            </a:endParaRPr>
          </a:p>
        </p:txBody>
      </p:sp>
      <p:sp>
        <p:nvSpPr>
          <p:cNvPr id="23" name="TextBox 22"/>
          <p:cNvSpPr txBox="1"/>
          <p:nvPr/>
        </p:nvSpPr>
        <p:spPr>
          <a:xfrm>
            <a:off x="7319568" y="5809801"/>
            <a:ext cx="1601787" cy="369332"/>
          </a:xfrm>
          <a:prstGeom prst="rect">
            <a:avLst/>
          </a:prstGeom>
          <a:noFill/>
        </p:spPr>
        <p:txBody>
          <a:bodyPr wrap="square" rtlCol="0">
            <a:spAutoFit/>
          </a:bodyPr>
          <a:lstStyle/>
          <a:p>
            <a:r>
              <a:rPr lang="zh-CN" altLang="en-US" dirty="0" smtClean="0"/>
              <a:t>（上市后监测）</a:t>
            </a:r>
            <a:endParaRPr lang="zh-CN" altLang="en-US" dirty="0"/>
          </a:p>
        </p:txBody>
      </p:sp>
      <p:sp>
        <p:nvSpPr>
          <p:cNvPr id="28" name="TextBox 27"/>
          <p:cNvSpPr txBox="1"/>
          <p:nvPr/>
        </p:nvSpPr>
        <p:spPr>
          <a:xfrm>
            <a:off x="1698576" y="4612486"/>
            <a:ext cx="1112580" cy="369332"/>
          </a:xfrm>
          <a:prstGeom prst="rect">
            <a:avLst/>
          </a:prstGeom>
          <a:noFill/>
        </p:spPr>
        <p:txBody>
          <a:bodyPr wrap="square" rtlCol="0">
            <a:spAutoFit/>
          </a:bodyPr>
          <a:lstStyle/>
          <a:p>
            <a:r>
              <a:rPr lang="zh-CN" altLang="en-US" dirty="0" smtClean="0"/>
              <a:t>筛选</a:t>
            </a:r>
            <a:endParaRPr lang="zh-CN" altLang="en-US" dirty="0"/>
          </a:p>
        </p:txBody>
      </p:sp>
      <p:sp>
        <p:nvSpPr>
          <p:cNvPr id="30" name="矩形 29"/>
          <p:cNvSpPr/>
          <p:nvPr/>
        </p:nvSpPr>
        <p:spPr>
          <a:xfrm>
            <a:off x="179512" y="332656"/>
            <a:ext cx="9073008" cy="584775"/>
          </a:xfrm>
          <a:prstGeom prst="rect">
            <a:avLst/>
          </a:prstGeom>
        </p:spPr>
        <p:txBody>
          <a:bodyPr wrap="square">
            <a:spAutoFit/>
          </a:bodyPr>
          <a:lstStyle/>
          <a:p>
            <a:pPr marR="0" lvl="0" indent="0" fontAlgn="auto">
              <a:lnSpc>
                <a:spcPct val="100000"/>
              </a:lnSpc>
              <a:spcBef>
                <a:spcPct val="0"/>
              </a:spcBef>
              <a:spcAft>
                <a:spcPts val="0"/>
              </a:spcAft>
              <a:buClrTx/>
              <a:buSzTx/>
              <a:buFontTx/>
              <a:buNone/>
              <a:tabLst/>
              <a:defRPr/>
            </a:pPr>
            <a:r>
              <a:rPr lang="zh-CN" altLang="en-US" sz="3200" b="1" dirty="0" smtClean="0">
                <a:solidFill>
                  <a:schemeClr val="tx2"/>
                </a:solidFill>
              </a:rPr>
              <a:t>第三节 药理学在新药开发与研究中的作用</a:t>
            </a:r>
            <a:endParaRPr lang="en-US" altLang="zh-CN" sz="3200" b="1" dirty="0">
              <a:solidFill>
                <a:schemeClr val="tx2"/>
              </a:solidFill>
            </a:endParaRPr>
          </a:p>
        </p:txBody>
      </p:sp>
      <p:sp>
        <p:nvSpPr>
          <p:cNvPr id="31" name="下箭头 30"/>
          <p:cNvSpPr/>
          <p:nvPr/>
        </p:nvSpPr>
        <p:spPr>
          <a:xfrm>
            <a:off x="1619672" y="2564904"/>
            <a:ext cx="144016" cy="674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上箭头 31"/>
          <p:cNvSpPr/>
          <p:nvPr/>
        </p:nvSpPr>
        <p:spPr>
          <a:xfrm>
            <a:off x="1619672" y="4311523"/>
            <a:ext cx="144016" cy="7608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50380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80728"/>
            <a:ext cx="5544616" cy="2277547"/>
          </a:xfrm>
          <a:prstGeom prst="rect">
            <a:avLst/>
          </a:prstGeom>
          <a:noFill/>
        </p:spPr>
        <p:txBody>
          <a:bodyPr wrap="square" rtlCol="0">
            <a:spAutoFit/>
          </a:bodyPr>
          <a:lstStyle/>
          <a:p>
            <a:r>
              <a:rPr lang="zh-CN" altLang="en-US" sz="2800" b="1" dirty="0" smtClean="0"/>
              <a:t>本节重点内容</a:t>
            </a:r>
            <a:endParaRPr lang="en-US" altLang="zh-CN" sz="2800" b="1" dirty="0" smtClean="0"/>
          </a:p>
          <a:p>
            <a:endParaRPr lang="en-US" altLang="zh-CN" dirty="0"/>
          </a:p>
          <a:p>
            <a:pPr marL="285750" indent="-285750">
              <a:buFont typeface="Arial" panose="020B0604020202020204" pitchFamily="34" charset="0"/>
              <a:buChar char="•"/>
            </a:pPr>
            <a:r>
              <a:rPr lang="zh-CN" altLang="en-US" sz="3200" dirty="0" smtClean="0"/>
              <a:t>药理学的概念及研究内容</a:t>
            </a:r>
            <a:endParaRPr lang="en-US" altLang="zh-CN" sz="3200" dirty="0" smtClean="0"/>
          </a:p>
          <a:p>
            <a:endParaRPr lang="en-US" altLang="zh-CN" sz="3200" dirty="0"/>
          </a:p>
          <a:p>
            <a:pPr marL="285750" indent="-285750">
              <a:buFont typeface="Arial" panose="020B0604020202020204" pitchFamily="34" charset="0"/>
              <a:buChar char="•"/>
            </a:pPr>
            <a:r>
              <a:rPr lang="zh-CN" altLang="en-US" sz="3200" dirty="0" smtClean="0"/>
              <a:t>药理学在新药研发中的作用</a:t>
            </a:r>
            <a:endParaRPr lang="en-US" altLang="zh-CN" sz="3200" dirty="0" smtClean="0"/>
          </a:p>
        </p:txBody>
      </p:sp>
    </p:spTree>
    <p:extLst>
      <p:ext uri="{BB962C8B-B14F-4D97-AF65-F5344CB8AC3E}">
        <p14:creationId xmlns:p14="http://schemas.microsoft.com/office/powerpoint/2010/main" val="177152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91680" y="2305615"/>
            <a:ext cx="5124416" cy="1323439"/>
          </a:xfrm>
          <a:prstGeom prst="rect">
            <a:avLst/>
          </a:prstGeom>
          <a:noFill/>
        </p:spPr>
        <p:txBody>
          <a:bodyPr wrap="none" lIns="91440" tIns="45720" rIns="91440" bIns="45720">
            <a:spAutoFit/>
          </a:bodyPr>
          <a:lstStyle/>
          <a:p>
            <a:pPr algn="ctr"/>
            <a:r>
              <a:rPr lang="en-US" altLang="zh-CN"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   you</a:t>
            </a:r>
            <a:endParaRPr lang="zh-CN" altLang="en-US" sz="8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399738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wj\Desktop\20150716193336e2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13994"/>
            <a:ext cx="3456384" cy="2206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5536" y="5523303"/>
            <a:ext cx="8208912" cy="369332"/>
          </a:xfrm>
          <a:prstGeom prst="rect">
            <a:avLst/>
          </a:prstGeom>
          <a:noFill/>
        </p:spPr>
        <p:txBody>
          <a:bodyPr wrap="square" rtlCol="0">
            <a:spAutoFit/>
          </a:bodyPr>
          <a:lstStyle/>
          <a:p>
            <a:r>
              <a:rPr lang="zh-CN" altLang="en-US" dirty="0" smtClean="0"/>
              <a:t>屠呦呦因为发现</a:t>
            </a:r>
            <a:r>
              <a:rPr lang="zh-CN" altLang="en-US" dirty="0"/>
              <a:t>抗疟新药青蒿</a:t>
            </a:r>
            <a:r>
              <a:rPr lang="zh-CN" altLang="en-US" dirty="0" smtClean="0"/>
              <a:t>素获得</a:t>
            </a:r>
            <a:r>
              <a:rPr lang="en-US" altLang="zh-CN" dirty="0" smtClean="0"/>
              <a:t>2015</a:t>
            </a:r>
            <a:r>
              <a:rPr lang="zh-CN" altLang="en-US" dirty="0" smtClean="0"/>
              <a:t>年</a:t>
            </a:r>
            <a:r>
              <a:rPr lang="zh-CN" altLang="en-US" dirty="0"/>
              <a:t>诺贝尔生理和医学奖</a:t>
            </a:r>
            <a:r>
              <a:rPr lang="zh-CN" altLang="en-US" dirty="0" smtClean="0"/>
              <a:t>。</a:t>
            </a:r>
            <a:endParaRPr lang="zh-CN" altLang="en-US" dirty="0"/>
          </a:p>
        </p:txBody>
      </p:sp>
      <p:grpSp>
        <p:nvGrpSpPr>
          <p:cNvPr id="6" name="组合 5"/>
          <p:cNvGrpSpPr/>
          <p:nvPr/>
        </p:nvGrpSpPr>
        <p:grpSpPr>
          <a:xfrm>
            <a:off x="292026" y="2448135"/>
            <a:ext cx="8755178" cy="2979693"/>
            <a:chOff x="107503" y="2317285"/>
            <a:chExt cx="8755178" cy="2979693"/>
          </a:xfrm>
        </p:grpSpPr>
        <p:pic>
          <p:nvPicPr>
            <p:cNvPr id="2050" name="Picture 2" descr="C:\Users\dwj\Desktop\timg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718" y="2708920"/>
              <a:ext cx="2299542" cy="21556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wj\Desktop\timg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700" y="2686337"/>
              <a:ext cx="3428981" cy="23629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wj\Desktop\timg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3" y="2317285"/>
              <a:ext cx="3312367" cy="26238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6138" y="4927646"/>
              <a:ext cx="1440160" cy="369332"/>
            </a:xfrm>
            <a:prstGeom prst="rect">
              <a:avLst/>
            </a:prstGeom>
            <a:noFill/>
          </p:spPr>
          <p:txBody>
            <a:bodyPr wrap="square" rtlCol="0">
              <a:spAutoFit/>
            </a:bodyPr>
            <a:lstStyle/>
            <a:p>
              <a:r>
                <a:rPr lang="zh-CN" altLang="en-US" dirty="0" smtClean="0"/>
                <a:t>青蒿素</a:t>
              </a:r>
              <a:endParaRPr lang="zh-CN" altLang="en-US" dirty="0"/>
            </a:p>
          </p:txBody>
        </p:sp>
      </p:grpSp>
      <p:sp>
        <p:nvSpPr>
          <p:cNvPr id="11" name="TextBox 10"/>
          <p:cNvSpPr txBox="1"/>
          <p:nvPr/>
        </p:nvSpPr>
        <p:spPr>
          <a:xfrm>
            <a:off x="1043608" y="6021288"/>
            <a:ext cx="7632848" cy="584775"/>
          </a:xfrm>
          <a:prstGeom prst="rect">
            <a:avLst/>
          </a:prstGeom>
          <a:noFill/>
        </p:spPr>
        <p:txBody>
          <a:bodyPr wrap="square" rtlCol="0">
            <a:spAutoFit/>
          </a:bodyPr>
          <a:lstStyle/>
          <a:p>
            <a:r>
              <a:rPr lang="zh-CN" altLang="en-US" sz="3200" dirty="0" smtClean="0"/>
              <a:t>为什么青蒿素有抗疟疾作用呢？</a:t>
            </a:r>
            <a:endParaRPr lang="zh-CN" altLang="en-US" sz="3200" dirty="0"/>
          </a:p>
        </p:txBody>
      </p:sp>
      <p:sp>
        <p:nvSpPr>
          <p:cNvPr id="13" name="TextBox 12"/>
          <p:cNvSpPr txBox="1"/>
          <p:nvPr/>
        </p:nvSpPr>
        <p:spPr>
          <a:xfrm>
            <a:off x="539552" y="1017602"/>
            <a:ext cx="4464496" cy="646331"/>
          </a:xfrm>
          <a:prstGeom prst="rect">
            <a:avLst/>
          </a:prstGeom>
          <a:noFill/>
        </p:spPr>
        <p:txBody>
          <a:bodyPr wrap="square" rtlCol="0">
            <a:spAutoFit/>
          </a:bodyPr>
          <a:lstStyle/>
          <a:p>
            <a:r>
              <a:rPr lang="zh-CN" altLang="en-US" dirty="0" smtClean="0"/>
              <a:t>呦呦鹿鸣，食野之萍。</a:t>
            </a:r>
            <a:endParaRPr lang="en-US" altLang="zh-CN" dirty="0" smtClean="0"/>
          </a:p>
          <a:p>
            <a:r>
              <a:rPr lang="zh-CN" altLang="en-US" dirty="0"/>
              <a:t>我</a:t>
            </a:r>
            <a:r>
              <a:rPr lang="zh-CN" altLang="en-US" dirty="0" smtClean="0"/>
              <a:t>有嘉宾，鼓瑟吹笙。</a:t>
            </a:r>
            <a:endParaRPr lang="zh-CN" altLang="en-US" dirty="0"/>
          </a:p>
        </p:txBody>
      </p:sp>
      <p:cxnSp>
        <p:nvCxnSpPr>
          <p:cNvPr id="14" name="直接连接符 13"/>
          <p:cNvCxnSpPr/>
          <p:nvPr/>
        </p:nvCxnSpPr>
        <p:spPr>
          <a:xfrm>
            <a:off x="1259632" y="2025714"/>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09994" y="1881698"/>
            <a:ext cx="1525902" cy="369332"/>
          </a:xfrm>
          <a:prstGeom prst="rect">
            <a:avLst/>
          </a:prstGeom>
          <a:noFill/>
        </p:spPr>
        <p:txBody>
          <a:bodyPr wrap="square" rtlCol="0">
            <a:spAutoFit/>
          </a:bodyPr>
          <a:lstStyle/>
          <a:p>
            <a:r>
              <a:rPr lang="zh-CN" altLang="en-US" dirty="0" smtClean="0"/>
              <a:t>诗经</a:t>
            </a:r>
            <a:r>
              <a:rPr lang="en-US" altLang="zh-CN" dirty="0" smtClean="0">
                <a:latin typeface="宋体"/>
                <a:ea typeface="宋体"/>
              </a:rPr>
              <a:t>•</a:t>
            </a:r>
            <a:r>
              <a:rPr lang="zh-CN" altLang="en-US" dirty="0"/>
              <a:t>小雅</a:t>
            </a:r>
          </a:p>
        </p:txBody>
      </p:sp>
    </p:spTree>
    <p:extLst>
      <p:ext uri="{BB962C8B-B14F-4D97-AF65-F5344CB8AC3E}">
        <p14:creationId xmlns:p14="http://schemas.microsoft.com/office/powerpoint/2010/main" val="36130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57200" y="1930400"/>
            <a:ext cx="86868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charset="0"/>
                <a:ea typeface="+mn-ea"/>
              </a:defRPr>
            </a:lvl2pPr>
            <a:lvl3pPr marL="1143000" indent="-228600" algn="l" rtl="0" fontAlgn="base">
              <a:spcBef>
                <a:spcPct val="20000"/>
              </a:spcBef>
              <a:spcAft>
                <a:spcPct val="0"/>
              </a:spcAft>
              <a:buClr>
                <a:schemeClr val="tx1"/>
              </a:buClr>
              <a:buChar char="•"/>
              <a:defRPr sz="2400">
                <a:solidFill>
                  <a:schemeClr val="tx1"/>
                </a:solidFill>
                <a:latin typeface="Arial" charset="0"/>
                <a:ea typeface="+mn-ea"/>
              </a:defRPr>
            </a:lvl3pPr>
            <a:lvl4pPr marL="1600200" indent="-228600" algn="l" rtl="0" fontAlgn="base">
              <a:spcBef>
                <a:spcPct val="20000"/>
              </a:spcBef>
              <a:spcAft>
                <a:spcPct val="0"/>
              </a:spcAft>
              <a:buChar char="–"/>
              <a:defRPr sz="2000">
                <a:solidFill>
                  <a:schemeClr val="tx1"/>
                </a:solidFill>
                <a:latin typeface="Arial" charset="0"/>
                <a:ea typeface="+mn-ea"/>
              </a:defRPr>
            </a:lvl4pPr>
            <a:lvl5pPr marL="2057400" indent="-228600" algn="l" rtl="0" fontAlgn="base">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a:lstStyle>
          <a:p>
            <a:pPr>
              <a:lnSpc>
                <a:spcPct val="150000"/>
              </a:lnSpc>
            </a:pPr>
            <a:r>
              <a:rPr lang="zh-CN" altLang="en-US" sz="3200" dirty="0">
                <a:solidFill>
                  <a:schemeClr val="tx1"/>
                </a:solidFill>
                <a:latin typeface="+mj-ea"/>
                <a:ea typeface="+mj-ea"/>
              </a:rPr>
              <a:t>第一节、药理学</a:t>
            </a:r>
            <a:r>
              <a:rPr lang="zh-CN" altLang="en-US" sz="3200" dirty="0" smtClean="0">
                <a:solidFill>
                  <a:schemeClr val="tx1"/>
                </a:solidFill>
                <a:latin typeface="+mj-ea"/>
                <a:ea typeface="+mj-ea"/>
              </a:rPr>
              <a:t>的研究内容</a:t>
            </a:r>
            <a:endParaRPr lang="zh-CN" altLang="en-US" sz="3200" u="sng" dirty="0">
              <a:solidFill>
                <a:schemeClr val="tx1"/>
              </a:solidFill>
              <a:latin typeface="+mj-ea"/>
              <a:ea typeface="+mj-ea"/>
            </a:endParaRPr>
          </a:p>
          <a:p>
            <a:pPr>
              <a:lnSpc>
                <a:spcPct val="150000"/>
              </a:lnSpc>
            </a:pPr>
            <a:r>
              <a:rPr lang="zh-CN" altLang="en-US" sz="3200" dirty="0" smtClean="0">
                <a:solidFill>
                  <a:schemeClr val="tx1"/>
                </a:solidFill>
                <a:latin typeface="+mj-ea"/>
                <a:ea typeface="+mj-ea"/>
              </a:rPr>
              <a:t>第二节、</a:t>
            </a:r>
            <a:r>
              <a:rPr lang="zh-CN" altLang="en-US" sz="3200" dirty="0">
                <a:solidFill>
                  <a:schemeClr val="tx1"/>
                </a:solidFill>
                <a:latin typeface="+mj-ea"/>
                <a:ea typeface="+mj-ea"/>
              </a:rPr>
              <a:t>药物、药理学的</a:t>
            </a:r>
            <a:r>
              <a:rPr lang="zh-CN" altLang="en-US" sz="3200" dirty="0" smtClean="0">
                <a:solidFill>
                  <a:schemeClr val="tx1"/>
                </a:solidFill>
                <a:latin typeface="+mj-ea"/>
                <a:ea typeface="+mj-ea"/>
              </a:rPr>
              <a:t>发展史</a:t>
            </a:r>
            <a:endParaRPr lang="en-US" altLang="zh-CN" sz="3200" dirty="0" smtClean="0">
              <a:solidFill>
                <a:schemeClr val="tx1"/>
              </a:solidFill>
              <a:latin typeface="+mj-ea"/>
              <a:ea typeface="+mj-ea"/>
            </a:endParaRPr>
          </a:p>
          <a:p>
            <a:pPr>
              <a:lnSpc>
                <a:spcPct val="150000"/>
              </a:lnSpc>
            </a:pPr>
            <a:r>
              <a:rPr lang="zh-CN" altLang="en-US" sz="3200" dirty="0" smtClean="0">
                <a:solidFill>
                  <a:schemeClr val="tx1"/>
                </a:solidFill>
                <a:latin typeface="+mj-ea"/>
                <a:ea typeface="+mj-ea"/>
              </a:rPr>
              <a:t>第三节、药理学在新药</a:t>
            </a:r>
            <a:r>
              <a:rPr lang="zh-CN" altLang="en-US" sz="3200" dirty="0">
                <a:solidFill>
                  <a:schemeClr val="tx1"/>
                </a:solidFill>
                <a:latin typeface="+mj-ea"/>
                <a:ea typeface="+mj-ea"/>
              </a:rPr>
              <a:t>开发与</a:t>
            </a:r>
            <a:r>
              <a:rPr lang="zh-CN" altLang="en-US" sz="3200" dirty="0" smtClean="0">
                <a:solidFill>
                  <a:schemeClr val="tx1"/>
                </a:solidFill>
                <a:latin typeface="+mj-ea"/>
                <a:ea typeface="+mj-ea"/>
              </a:rPr>
              <a:t>研究中的作用</a:t>
            </a:r>
            <a:endParaRPr lang="zh-CN" altLang="en-US" sz="3200" dirty="0">
              <a:solidFill>
                <a:schemeClr val="tx1"/>
              </a:solidFill>
              <a:latin typeface="+mj-ea"/>
              <a:ea typeface="+mj-ea"/>
            </a:endParaRPr>
          </a:p>
        </p:txBody>
      </p:sp>
      <p:sp>
        <p:nvSpPr>
          <p:cNvPr id="3" name="标题 1"/>
          <p:cNvSpPr txBox="1">
            <a:spLocks/>
          </p:cNvSpPr>
          <p:nvPr/>
        </p:nvSpPr>
        <p:spPr>
          <a:xfrm>
            <a:off x="228600" y="838200"/>
            <a:ext cx="7653338"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CN" altLang="en-US" dirty="0"/>
              <a:t>第一章  绪论</a:t>
            </a:r>
          </a:p>
        </p:txBody>
      </p:sp>
    </p:spTree>
    <p:extLst>
      <p:ext uri="{BB962C8B-B14F-4D97-AF65-F5344CB8AC3E}">
        <p14:creationId xmlns:p14="http://schemas.microsoft.com/office/powerpoint/2010/main" val="3182794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931" y="188640"/>
            <a:ext cx="5519460" cy="743345"/>
          </a:xfrm>
          <a:prstGeom prst="rect">
            <a:avLst/>
          </a:prstGeom>
        </p:spPr>
        <p:txBody>
          <a:bodyPr wrap="none">
            <a:spAutoFit/>
          </a:bodyPr>
          <a:lstStyle/>
          <a:p>
            <a:pPr>
              <a:lnSpc>
                <a:spcPct val="150000"/>
              </a:lnSpc>
              <a:spcBef>
                <a:spcPct val="0"/>
              </a:spcBef>
            </a:pPr>
            <a:r>
              <a:rPr lang="zh-CN" altLang="en-US" sz="3200" b="1" dirty="0">
                <a:solidFill>
                  <a:schemeClr val="tx2"/>
                </a:solidFill>
              </a:rPr>
              <a:t>第一节、药理学的性质与任务</a:t>
            </a:r>
          </a:p>
        </p:txBody>
      </p:sp>
      <p:sp>
        <p:nvSpPr>
          <p:cNvPr id="9" name="Rectangle 3"/>
          <p:cNvSpPr>
            <a:spLocks noGrp="1" noChangeArrowheads="1"/>
          </p:cNvSpPr>
          <p:nvPr/>
        </p:nvSpPr>
        <p:spPr bwMode="gray">
          <a:xfrm>
            <a:off x="539552" y="1124744"/>
            <a:ext cx="24479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200">
                <a:solidFill>
                  <a:schemeClr val="tx1"/>
                </a:solidFill>
                <a:latin typeface="+mn-lt"/>
                <a:ea typeface="+mn-ea"/>
              </a:defRPr>
            </a:lvl2pPr>
            <a:lvl3pPr marL="1143000" indent="-228600" algn="l" rtl="0" fontAlgn="base">
              <a:spcBef>
                <a:spcPct val="20000"/>
              </a:spcBef>
              <a:spcAft>
                <a:spcPct val="0"/>
              </a:spcAft>
              <a:buClr>
                <a:schemeClr val="accent2"/>
              </a:buClr>
              <a:buChar char="•"/>
              <a:defRPr>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150000"/>
              </a:lnSpc>
              <a:spcBef>
                <a:spcPct val="50000"/>
              </a:spcBef>
              <a:buClr>
                <a:schemeClr val="accent2"/>
              </a:buClr>
              <a:buSzPct val="80000"/>
              <a:buFont typeface="Wingdings" pitchFamily="2" charset="2"/>
              <a:buNone/>
            </a:pPr>
            <a:r>
              <a:rPr lang="zh-CN" altLang="en-US" sz="3600" b="1" dirty="0">
                <a:solidFill>
                  <a:srgbClr val="FF6600"/>
                </a:solidFill>
                <a:latin typeface="华文隶书" pitchFamily="2" charset="-122"/>
                <a:ea typeface="华文隶书" pitchFamily="2" charset="-122"/>
              </a:rPr>
              <a:t>药 物 ？</a:t>
            </a:r>
          </a:p>
        </p:txBody>
      </p:sp>
      <p:sp>
        <p:nvSpPr>
          <p:cNvPr id="10" name="Text Box 5"/>
          <p:cNvSpPr txBox="1">
            <a:spLocks noChangeArrowheads="1"/>
          </p:cNvSpPr>
          <p:nvPr/>
        </p:nvSpPr>
        <p:spPr bwMode="auto">
          <a:xfrm>
            <a:off x="251520" y="2056819"/>
            <a:ext cx="84969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nSpc>
                <a:spcPct val="150000"/>
              </a:lnSpc>
              <a:buFont typeface="Wingdings" pitchFamily="2" charset="2"/>
              <a:buChar char="Ø"/>
            </a:pPr>
            <a:r>
              <a:rPr lang="zh-CN" altLang="en-US" sz="2800" b="1" dirty="0" smtClean="0">
                <a:latin typeface="+mj-ea"/>
                <a:ea typeface="+mj-ea"/>
              </a:rPr>
              <a:t>可以改变或查明机体的生理功能及病理状态，用于</a:t>
            </a:r>
            <a:r>
              <a:rPr lang="zh-CN" altLang="en-US" sz="2800" b="1" dirty="0" smtClean="0">
                <a:solidFill>
                  <a:srgbClr val="FF0000"/>
                </a:solidFill>
                <a:latin typeface="+mj-ea"/>
                <a:ea typeface="+mj-ea"/>
              </a:rPr>
              <a:t>治疗</a:t>
            </a:r>
            <a:r>
              <a:rPr lang="zh-CN" altLang="en-US" sz="2800" b="1" dirty="0">
                <a:solidFill>
                  <a:srgbClr val="FF0000"/>
                </a:solidFill>
                <a:latin typeface="+mj-ea"/>
                <a:ea typeface="+mj-ea"/>
              </a:rPr>
              <a:t>、预防和诊断</a:t>
            </a:r>
            <a:r>
              <a:rPr lang="zh-CN" altLang="en-US" sz="2800" b="1" dirty="0">
                <a:latin typeface="+mj-ea"/>
                <a:ea typeface="+mj-ea"/>
              </a:rPr>
              <a:t>疾病</a:t>
            </a:r>
            <a:r>
              <a:rPr lang="zh-CN" altLang="en-US" sz="2800" b="1" dirty="0" smtClean="0">
                <a:latin typeface="+mj-ea"/>
                <a:ea typeface="+mj-ea"/>
              </a:rPr>
              <a:t>的物质。</a:t>
            </a:r>
            <a:endParaRPr lang="zh-CN" altLang="en-US" sz="2800" b="1" dirty="0">
              <a:latin typeface="+mj-ea"/>
              <a:ea typeface="+mj-ea"/>
            </a:endParaRPr>
          </a:p>
        </p:txBody>
      </p:sp>
      <p:sp>
        <p:nvSpPr>
          <p:cNvPr id="3" name="TextBox 2"/>
          <p:cNvSpPr txBox="1"/>
          <p:nvPr/>
        </p:nvSpPr>
        <p:spPr>
          <a:xfrm>
            <a:off x="395536" y="3967795"/>
            <a:ext cx="5976664" cy="646331"/>
          </a:xfrm>
          <a:prstGeom prst="rect">
            <a:avLst/>
          </a:prstGeom>
          <a:noFill/>
        </p:spPr>
        <p:txBody>
          <a:bodyPr wrap="square" rtlCol="0">
            <a:spAutoFit/>
          </a:bodyPr>
          <a:lstStyle/>
          <a:p>
            <a:r>
              <a:rPr lang="zh-CN" altLang="en-US" sz="3600" b="1" dirty="0">
                <a:solidFill>
                  <a:srgbClr val="FF6600"/>
                </a:solidFill>
                <a:latin typeface="华文隶书" pitchFamily="2" charset="-122"/>
                <a:ea typeface="华文隶书" pitchFamily="2" charset="-122"/>
              </a:rPr>
              <a:t>药物和</a:t>
            </a:r>
            <a:r>
              <a:rPr lang="zh-CN" altLang="en-US" sz="3600" b="1" dirty="0" smtClean="0">
                <a:solidFill>
                  <a:srgbClr val="FF6600"/>
                </a:solidFill>
                <a:latin typeface="华文隶书" pitchFamily="2" charset="-122"/>
                <a:ea typeface="华文隶书" pitchFamily="2" charset="-122"/>
              </a:rPr>
              <a:t>毒物？</a:t>
            </a:r>
            <a:endParaRPr lang="zh-CN" altLang="en-US" sz="3600" b="1" dirty="0">
              <a:solidFill>
                <a:srgbClr val="FF6600"/>
              </a:solidFill>
              <a:latin typeface="华文隶书" pitchFamily="2" charset="-122"/>
              <a:ea typeface="华文隶书" pitchFamily="2" charset="-122"/>
            </a:endParaRPr>
          </a:p>
        </p:txBody>
      </p:sp>
      <p:sp>
        <p:nvSpPr>
          <p:cNvPr id="4" name="TextBox 3"/>
          <p:cNvSpPr txBox="1"/>
          <p:nvPr/>
        </p:nvSpPr>
        <p:spPr>
          <a:xfrm>
            <a:off x="251520" y="4869160"/>
            <a:ext cx="6408712" cy="523220"/>
          </a:xfrm>
          <a:prstGeom prst="rect">
            <a:avLst/>
          </a:prstGeom>
          <a:noFill/>
        </p:spPr>
        <p:txBody>
          <a:bodyPr wrap="square" rtlCol="0">
            <a:spAutoFit/>
          </a:bodyPr>
          <a:lstStyle/>
          <a:p>
            <a:r>
              <a:rPr lang="zh-CN" altLang="en-US" sz="2800" b="1" dirty="0">
                <a:latin typeface="+mj-ea"/>
                <a:ea typeface="+mj-ea"/>
              </a:rPr>
              <a:t>药物与毒物只有量的差别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wj\Desktop\f7246b600c338744cc03395f510fd9f9d62aa0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427" y="2944934"/>
            <a:ext cx="2069114" cy="3062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07904" y="6245199"/>
            <a:ext cx="2303774" cy="369332"/>
          </a:xfrm>
          <a:prstGeom prst="rect">
            <a:avLst/>
          </a:prstGeom>
          <a:noFill/>
        </p:spPr>
        <p:txBody>
          <a:bodyPr wrap="square" rtlCol="0">
            <a:spAutoFit/>
          </a:bodyPr>
          <a:lstStyle/>
          <a:p>
            <a:r>
              <a:rPr lang="zh-CN" altLang="en-US" dirty="0" smtClean="0"/>
              <a:t>乌贼骨（</a:t>
            </a:r>
            <a:r>
              <a:rPr lang="zh-CN" altLang="en-US" dirty="0"/>
              <a:t>海螵蛸</a:t>
            </a:r>
            <a:r>
              <a:rPr lang="zh-CN" altLang="en-US" dirty="0" smtClean="0"/>
              <a:t>）</a:t>
            </a:r>
            <a:endParaRPr lang="zh-CN" altLang="en-US" dirty="0"/>
          </a:p>
        </p:txBody>
      </p:sp>
      <p:sp>
        <p:nvSpPr>
          <p:cNvPr id="8" name="TextBox 7"/>
          <p:cNvSpPr txBox="1"/>
          <p:nvPr/>
        </p:nvSpPr>
        <p:spPr>
          <a:xfrm>
            <a:off x="179512" y="1196752"/>
            <a:ext cx="8064896" cy="523220"/>
          </a:xfrm>
          <a:prstGeom prst="rect">
            <a:avLst/>
          </a:prstGeom>
          <a:noFill/>
        </p:spPr>
        <p:txBody>
          <a:bodyPr wrap="square" rtlCol="0">
            <a:spAutoFit/>
          </a:bodyPr>
          <a:lstStyle/>
          <a:p>
            <a:r>
              <a:rPr lang="zh-CN" altLang="en-US" sz="2800" dirty="0" smtClean="0">
                <a:latin typeface="黑体" panose="02010609060101010101" pitchFamily="49" charset="-122"/>
                <a:ea typeface="黑体" panose="02010609060101010101" pitchFamily="49" charset="-122"/>
              </a:rPr>
              <a:t>古代：天然产物</a:t>
            </a:r>
            <a:endParaRPr lang="en-US" altLang="zh-CN" sz="2800" dirty="0">
              <a:latin typeface="黑体" panose="02010609060101010101" pitchFamily="49" charset="-122"/>
              <a:ea typeface="黑体" panose="02010609060101010101" pitchFamily="49" charset="-122"/>
            </a:endParaRPr>
          </a:p>
        </p:txBody>
      </p:sp>
      <p:sp>
        <p:nvSpPr>
          <p:cNvPr id="5" name="TextBox 4"/>
          <p:cNvSpPr txBox="1"/>
          <p:nvPr/>
        </p:nvSpPr>
        <p:spPr>
          <a:xfrm>
            <a:off x="179512" y="284042"/>
            <a:ext cx="5040560" cy="707886"/>
          </a:xfrm>
          <a:prstGeom prst="rect">
            <a:avLst/>
          </a:prstGeom>
          <a:noFill/>
        </p:spPr>
        <p:txBody>
          <a:bodyPr wrap="square" rtlCol="0">
            <a:spAutoFit/>
          </a:bodyPr>
          <a:lstStyle/>
          <a:p>
            <a:r>
              <a:rPr lang="zh-CN" altLang="en-US" sz="4000" dirty="0">
                <a:latin typeface="黑体" panose="02010609060101010101" pitchFamily="49" charset="-122"/>
                <a:ea typeface="黑体" panose="02010609060101010101" pitchFamily="49" charset="-122"/>
              </a:rPr>
              <a:t>药物的来源</a:t>
            </a:r>
          </a:p>
        </p:txBody>
      </p:sp>
      <p:pic>
        <p:nvPicPr>
          <p:cNvPr id="4099" name="Picture 3" descr="C:\Users\dwj\Desktop\timg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883406"/>
            <a:ext cx="2879823" cy="31853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08719" y="6246604"/>
            <a:ext cx="1871711" cy="369332"/>
          </a:xfrm>
          <a:prstGeom prst="rect">
            <a:avLst/>
          </a:prstGeom>
          <a:noFill/>
        </p:spPr>
        <p:txBody>
          <a:bodyPr wrap="square" rtlCol="0">
            <a:spAutoFit/>
          </a:bodyPr>
          <a:lstStyle/>
          <a:p>
            <a:r>
              <a:rPr lang="zh-CN" altLang="en-US" dirty="0" smtClean="0"/>
              <a:t>三七</a:t>
            </a:r>
            <a:endParaRPr lang="zh-CN" altLang="en-US" dirty="0"/>
          </a:p>
        </p:txBody>
      </p:sp>
      <p:pic>
        <p:nvPicPr>
          <p:cNvPr id="4100" name="Picture 4" descr="C:\Users\dwj\Desktop\timg (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046" y="2868618"/>
            <a:ext cx="2181732" cy="30484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40887" y="6236519"/>
            <a:ext cx="1728192" cy="369332"/>
          </a:xfrm>
          <a:prstGeom prst="rect">
            <a:avLst/>
          </a:prstGeom>
          <a:noFill/>
        </p:spPr>
        <p:txBody>
          <a:bodyPr wrap="square" rtlCol="0">
            <a:spAutoFit/>
          </a:bodyPr>
          <a:lstStyle/>
          <a:p>
            <a:r>
              <a:rPr lang="zh-CN" altLang="en-US" dirty="0" smtClean="0"/>
              <a:t>石膏</a:t>
            </a:r>
            <a:endParaRPr lang="zh-CN" altLang="en-US" dirty="0"/>
          </a:p>
        </p:txBody>
      </p:sp>
      <p:sp>
        <p:nvSpPr>
          <p:cNvPr id="9" name="TextBox 8"/>
          <p:cNvSpPr txBox="1"/>
          <p:nvPr/>
        </p:nvSpPr>
        <p:spPr>
          <a:xfrm>
            <a:off x="1043608" y="2204864"/>
            <a:ext cx="2519783"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植物</a:t>
            </a:r>
          </a:p>
        </p:txBody>
      </p:sp>
      <p:sp>
        <p:nvSpPr>
          <p:cNvPr id="16" name="TextBox 15"/>
          <p:cNvSpPr txBox="1"/>
          <p:nvPr/>
        </p:nvSpPr>
        <p:spPr>
          <a:xfrm>
            <a:off x="3899071" y="2183126"/>
            <a:ext cx="2519783"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动物</a:t>
            </a:r>
          </a:p>
        </p:txBody>
      </p:sp>
      <p:sp>
        <p:nvSpPr>
          <p:cNvPr id="17" name="TextBox 16"/>
          <p:cNvSpPr txBox="1"/>
          <p:nvPr/>
        </p:nvSpPr>
        <p:spPr>
          <a:xfrm>
            <a:off x="7107960" y="2167338"/>
            <a:ext cx="2519783"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矿物</a:t>
            </a:r>
          </a:p>
        </p:txBody>
      </p:sp>
    </p:spTree>
    <p:extLst>
      <p:ext uri="{BB962C8B-B14F-4D97-AF65-F5344CB8AC3E}">
        <p14:creationId xmlns:p14="http://schemas.microsoft.com/office/powerpoint/2010/main" val="4095276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dwj\Desktop\timg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84" y="1997784"/>
            <a:ext cx="3117372" cy="380565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67544" y="764704"/>
            <a:ext cx="7776864" cy="1384995"/>
          </a:xfrm>
          <a:prstGeom prst="rect">
            <a:avLst/>
          </a:prstGeom>
        </p:spPr>
        <p:txBody>
          <a:bodyPr wrap="square">
            <a:spAutoFit/>
          </a:bodyPr>
          <a:lstStyle/>
          <a:p>
            <a:r>
              <a:rPr lang="zh-CN" altLang="en-US" sz="2800" dirty="0">
                <a:latin typeface="黑体" panose="02010609060101010101" pitchFamily="49" charset="-122"/>
                <a:ea typeface="黑体" panose="02010609060101010101" pitchFamily="49" charset="-122"/>
              </a:rPr>
              <a:t>现代：</a:t>
            </a:r>
            <a:endParaRPr lang="en-US" altLang="zh-CN"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天然产物活性成分</a:t>
            </a:r>
            <a:endParaRPr lang="en-US" altLang="zh-CN"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人工合成物质（全合成、半合成、生物工程）</a:t>
            </a:r>
          </a:p>
        </p:txBody>
      </p:sp>
      <p:sp>
        <p:nvSpPr>
          <p:cNvPr id="4" name="TextBox 3"/>
          <p:cNvSpPr txBox="1"/>
          <p:nvPr/>
        </p:nvSpPr>
        <p:spPr>
          <a:xfrm>
            <a:off x="323528" y="260648"/>
            <a:ext cx="5040560" cy="646331"/>
          </a:xfrm>
          <a:prstGeom prst="rect">
            <a:avLst/>
          </a:prstGeom>
          <a:noFill/>
        </p:spPr>
        <p:txBody>
          <a:bodyPr wrap="square" rtlCol="0">
            <a:spAutoFit/>
          </a:bodyPr>
          <a:lstStyle/>
          <a:p>
            <a:r>
              <a:rPr lang="zh-CN" altLang="en-US" sz="3600" dirty="0" smtClean="0"/>
              <a:t>药物的来源</a:t>
            </a:r>
            <a:endParaRPr lang="zh-CN" altLang="en-US" sz="3600" dirty="0"/>
          </a:p>
        </p:txBody>
      </p:sp>
      <p:pic>
        <p:nvPicPr>
          <p:cNvPr id="7" name="Picture 2" descr="C:\Users\dwj\AppData\Roaming\Tencent\Users\81407179\QQ\WinTemp\RichOle\4[MGGU(7]268J[[2]{773`J.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284984"/>
            <a:ext cx="3052357" cy="223224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300982" y="5731092"/>
            <a:ext cx="8750670" cy="646331"/>
          </a:xfrm>
          <a:prstGeom prst="rect">
            <a:avLst/>
          </a:prstGeom>
        </p:spPr>
        <p:txBody>
          <a:bodyPr wrap="square">
            <a:spAutoFit/>
          </a:bodyPr>
          <a:lstStyle/>
          <a:p>
            <a:r>
              <a:rPr lang="zh-CN" altLang="en-US" dirty="0"/>
              <a:t>来源于被囊动物红树海鞘</a:t>
            </a:r>
            <a:r>
              <a:rPr lang="en-US" altLang="zh-CN" i="1" dirty="0" err="1"/>
              <a:t>Ecteinascidia</a:t>
            </a:r>
            <a:r>
              <a:rPr lang="en-US" altLang="zh-CN" i="1" dirty="0"/>
              <a:t> </a:t>
            </a:r>
            <a:r>
              <a:rPr lang="en-US" altLang="zh-CN" i="1" dirty="0" err="1"/>
              <a:t>turbinata</a:t>
            </a:r>
            <a:r>
              <a:rPr lang="zh-CN" altLang="en-US" dirty="0" smtClean="0"/>
              <a:t>的</a:t>
            </a:r>
            <a:r>
              <a:rPr lang="en-US" altLang="zh-CN" dirty="0" smtClean="0"/>
              <a:t>ecteinascidi-743(</a:t>
            </a:r>
            <a:r>
              <a:rPr lang="en-US" altLang="zh-CN" dirty="0" err="1" smtClean="0"/>
              <a:t>trabectedin</a:t>
            </a:r>
            <a:r>
              <a:rPr lang="en-US" altLang="zh-CN" dirty="0"/>
              <a:t>) </a:t>
            </a:r>
            <a:r>
              <a:rPr lang="zh-CN" altLang="en-US" dirty="0" smtClean="0"/>
              <a:t>在</a:t>
            </a:r>
            <a:r>
              <a:rPr lang="en-US" altLang="zh-CN" dirty="0"/>
              <a:t>2015</a:t>
            </a:r>
            <a:r>
              <a:rPr lang="zh-CN" altLang="en-US" dirty="0"/>
              <a:t>年由</a:t>
            </a:r>
            <a:r>
              <a:rPr lang="en-US" altLang="zh-CN" dirty="0"/>
              <a:t>FDA</a:t>
            </a:r>
            <a:r>
              <a:rPr lang="zh-CN" altLang="en-US" dirty="0"/>
              <a:t>批准其在美国上市用于晚期软组织肿瘤的</a:t>
            </a:r>
            <a:r>
              <a:rPr lang="zh-CN" altLang="en-US" dirty="0" smtClean="0"/>
              <a:t>治疗</a:t>
            </a:r>
            <a:r>
              <a:rPr lang="zh-CN" altLang="en-US" dirty="0"/>
              <a:t>。</a:t>
            </a:r>
          </a:p>
        </p:txBody>
      </p:sp>
    </p:spTree>
    <p:extLst>
      <p:ext uri="{BB962C8B-B14F-4D97-AF65-F5344CB8AC3E}">
        <p14:creationId xmlns:p14="http://schemas.microsoft.com/office/powerpoint/2010/main" val="168723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548680"/>
            <a:ext cx="8496944" cy="3170099"/>
          </a:xfrm>
          <a:prstGeom prst="rect">
            <a:avLst/>
          </a:prstGeom>
          <a:noFill/>
        </p:spPr>
        <p:txBody>
          <a:bodyPr wrap="square" rtlCol="0">
            <a:spAutoFit/>
          </a:bodyPr>
          <a:lstStyle/>
          <a:p>
            <a:r>
              <a:rPr lang="en-US" altLang="zh-CN" sz="2000" b="1" dirty="0"/>
              <a:t>YONDELIS(</a:t>
            </a:r>
            <a:r>
              <a:rPr lang="zh-CN" altLang="en-US" sz="2000" b="1" dirty="0"/>
              <a:t>曲贝替定</a:t>
            </a:r>
            <a:r>
              <a:rPr lang="en-US" altLang="zh-CN" sz="2000" b="1" dirty="0"/>
              <a:t>[</a:t>
            </a:r>
            <a:r>
              <a:rPr lang="en-US" altLang="zh-CN" sz="2000" b="1" dirty="0" err="1"/>
              <a:t>trabectedin</a:t>
            </a:r>
            <a:r>
              <a:rPr lang="en-US" altLang="zh-CN" sz="2000" b="1" dirty="0"/>
              <a:t>])</a:t>
            </a:r>
            <a:r>
              <a:rPr lang="zh-CN" altLang="en-US" sz="2000" b="1" dirty="0"/>
              <a:t>注射用，为静脉使用</a:t>
            </a:r>
            <a:br>
              <a:rPr lang="zh-CN" altLang="en-US" sz="2000" b="1" dirty="0"/>
            </a:br>
            <a:r>
              <a:rPr lang="zh-CN" altLang="en-US" sz="2000" b="1" dirty="0"/>
              <a:t>美国初次批准：</a:t>
            </a:r>
            <a:r>
              <a:rPr lang="en-US" altLang="zh-CN" sz="2000" b="1" dirty="0"/>
              <a:t>2015</a:t>
            </a:r>
            <a:br>
              <a:rPr lang="en-US" altLang="zh-CN" sz="2000" b="1" dirty="0"/>
            </a:br>
            <a:r>
              <a:rPr lang="zh-CN" altLang="en-US" sz="2000" b="1" dirty="0">
                <a:solidFill>
                  <a:srgbClr val="FF0000"/>
                </a:solidFill>
              </a:rPr>
              <a:t>适应证和用途</a:t>
            </a:r>
            <a:r>
              <a:rPr lang="zh-CN" altLang="en-US" sz="2000" b="1" dirty="0"/>
              <a:t/>
            </a:r>
            <a:br>
              <a:rPr lang="zh-CN" altLang="en-US" sz="2000" b="1" dirty="0"/>
            </a:br>
            <a:r>
              <a:rPr lang="en-US" altLang="zh-CN" sz="2000" dirty="0"/>
              <a:t>YONDELIS</a:t>
            </a:r>
            <a:r>
              <a:rPr lang="zh-CN" altLang="en-US" sz="2000" dirty="0"/>
              <a:t>是一种烷化剂药物适用为有不可切除或转移脂肪肉瘤或平滑肌肉瘤患者接受一个以前含蒽环类药物</a:t>
            </a:r>
            <a:r>
              <a:rPr lang="en-US" altLang="zh-CN" sz="2000" dirty="0"/>
              <a:t>[anthracycline]-</a:t>
            </a:r>
            <a:r>
              <a:rPr lang="zh-CN" altLang="en-US" sz="2000" dirty="0"/>
              <a:t>方案的治疗</a:t>
            </a:r>
            <a:r>
              <a:rPr lang="en-US" altLang="zh-CN" sz="2000" dirty="0"/>
              <a:t>(1)</a:t>
            </a:r>
            <a:r>
              <a:rPr lang="zh-CN" altLang="en-US" sz="2000" dirty="0"/>
              <a:t/>
            </a:r>
            <a:br>
              <a:rPr lang="zh-CN" altLang="en-US" sz="2000" dirty="0"/>
            </a:br>
            <a:r>
              <a:rPr lang="zh-CN" altLang="en-US" sz="2000" b="1" dirty="0">
                <a:solidFill>
                  <a:srgbClr val="FF0000"/>
                </a:solidFill>
              </a:rPr>
              <a:t>剂量和给药方法</a:t>
            </a:r>
            <a:r>
              <a:rPr lang="zh-CN" altLang="en-US" sz="2000" b="1" dirty="0"/>
              <a:t/>
            </a:r>
            <a:br>
              <a:rPr lang="zh-CN" altLang="en-US" sz="2000" b="1" dirty="0"/>
            </a:br>
            <a:r>
              <a:rPr lang="zh-CN" altLang="en-US" sz="2000" dirty="0"/>
              <a:t>⑴ 在</a:t>
            </a:r>
            <a:r>
              <a:rPr lang="en-US" altLang="zh-CN" sz="2000" dirty="0"/>
              <a:t>1.5 mg/m</a:t>
            </a:r>
            <a:r>
              <a:rPr lang="en-US" altLang="zh-CN" sz="2000" baseline="30000" dirty="0"/>
              <a:t>2</a:t>
            </a:r>
            <a:r>
              <a:rPr lang="zh-CN" altLang="en-US" sz="2000" dirty="0"/>
              <a:t>体表面积作为</a:t>
            </a:r>
            <a:r>
              <a:rPr lang="en-US" altLang="zh-CN" sz="2000" dirty="0"/>
              <a:t>24-</a:t>
            </a:r>
            <a:r>
              <a:rPr lang="zh-CN" altLang="en-US" sz="2000" dirty="0"/>
              <a:t>小时静脉输注给药，每</a:t>
            </a:r>
            <a:r>
              <a:rPr lang="en-US" altLang="zh-CN" sz="2000" dirty="0"/>
              <a:t>3</a:t>
            </a:r>
            <a:r>
              <a:rPr lang="zh-CN" altLang="en-US" sz="2000" dirty="0"/>
              <a:t>周通过一个中央静脉线</a:t>
            </a:r>
            <a:r>
              <a:rPr lang="en-US" altLang="zh-CN" sz="2000" dirty="0"/>
              <a:t>(2.1</a:t>
            </a:r>
            <a:r>
              <a:rPr lang="zh-CN" altLang="en-US" sz="2000" dirty="0"/>
              <a:t>，</a:t>
            </a:r>
            <a:r>
              <a:rPr lang="en-US" altLang="zh-CN" sz="2000" dirty="0"/>
              <a:t>2.5</a:t>
            </a:r>
            <a:r>
              <a:rPr lang="en-US" altLang="zh-CN" sz="2000" dirty="0" smtClean="0"/>
              <a:t>)……</a:t>
            </a:r>
            <a:r>
              <a:rPr lang="zh-CN" altLang="en-US" sz="2000" dirty="0"/>
              <a:t/>
            </a:r>
            <a:br>
              <a:rPr lang="zh-CN" altLang="en-US" sz="2000" dirty="0"/>
            </a:br>
            <a:r>
              <a:rPr lang="zh-CN" altLang="en-US" sz="2000" dirty="0"/>
              <a:t/>
            </a:r>
            <a:br>
              <a:rPr lang="zh-CN" altLang="en-US" sz="2000" dirty="0"/>
            </a:br>
            <a:endParaRPr lang="zh-CN" altLang="en-US" sz="2000" dirty="0"/>
          </a:p>
        </p:txBody>
      </p:sp>
      <p:sp>
        <p:nvSpPr>
          <p:cNvPr id="4" name="矩形 3"/>
          <p:cNvSpPr/>
          <p:nvPr/>
        </p:nvSpPr>
        <p:spPr>
          <a:xfrm>
            <a:off x="323528" y="2996952"/>
            <a:ext cx="8208912" cy="3262432"/>
          </a:xfrm>
          <a:prstGeom prst="rect">
            <a:avLst/>
          </a:prstGeom>
        </p:spPr>
        <p:txBody>
          <a:bodyPr wrap="square">
            <a:spAutoFit/>
          </a:bodyPr>
          <a:lstStyle/>
          <a:p>
            <a:r>
              <a:rPr lang="zh-CN" altLang="en-US" b="1" dirty="0">
                <a:solidFill>
                  <a:srgbClr val="FF0000"/>
                </a:solidFill>
              </a:rPr>
              <a:t>警告和注意事项</a:t>
            </a:r>
            <a:r>
              <a:rPr lang="zh-CN" altLang="en-US" b="1" dirty="0"/>
              <a:t/>
            </a:r>
            <a:br>
              <a:rPr lang="zh-CN" altLang="en-US" b="1" dirty="0"/>
            </a:br>
            <a:r>
              <a:rPr lang="zh-CN" altLang="en-US" sz="2000" dirty="0"/>
              <a:t>⑴  中性粒细胞减少败血症：可能发生严重，和致命性，中性粒细胞减少败血症。治疗期间监视嗜中性计数</a:t>
            </a:r>
            <a:r>
              <a:rPr lang="zh-CN" altLang="en-US" sz="2000" dirty="0" smtClean="0"/>
              <a:t>。</a:t>
            </a:r>
            <a:r>
              <a:rPr lang="en-US" altLang="zh-CN" sz="2000" dirty="0" smtClean="0"/>
              <a:t>……</a:t>
            </a:r>
            <a:r>
              <a:rPr lang="zh-CN" altLang="en-US" dirty="0"/>
              <a:t/>
            </a:r>
            <a:br>
              <a:rPr lang="zh-CN" altLang="en-US" dirty="0"/>
            </a:br>
            <a:r>
              <a:rPr lang="zh-CN" altLang="en-US" b="1" dirty="0">
                <a:solidFill>
                  <a:srgbClr val="FF0000"/>
                </a:solidFill>
              </a:rPr>
              <a:t>不良反应</a:t>
            </a:r>
            <a:r>
              <a:rPr lang="zh-CN" altLang="en-US" b="1" dirty="0"/>
              <a:t/>
            </a:r>
            <a:br>
              <a:rPr lang="zh-CN" altLang="en-US" b="1" dirty="0"/>
            </a:br>
            <a:r>
              <a:rPr lang="zh-CN" altLang="en-US" sz="2000" dirty="0"/>
              <a:t>最常见</a:t>
            </a:r>
            <a:r>
              <a:rPr lang="en-US" altLang="zh-CN" sz="2000" dirty="0"/>
              <a:t>(≥20%) </a:t>
            </a:r>
            <a:r>
              <a:rPr lang="zh-CN" altLang="en-US" sz="2000" dirty="0"/>
              <a:t>不良反应是恶心，疲乏，呕吐，便秘，食欲减退，腹泻，周边水肿，呼吸困难，头痛。</a:t>
            </a:r>
            <a:r>
              <a:rPr lang="en-US" altLang="zh-CN" sz="2000" dirty="0"/>
              <a:t>……</a:t>
            </a:r>
          </a:p>
          <a:p>
            <a:r>
              <a:rPr lang="zh-CN" altLang="en-US" b="1" dirty="0" smtClean="0">
                <a:solidFill>
                  <a:srgbClr val="FF0000"/>
                </a:solidFill>
              </a:rPr>
              <a:t>药物相互作用</a:t>
            </a:r>
            <a:r>
              <a:rPr lang="zh-CN" altLang="en-US" b="1" dirty="0"/>
              <a:t/>
            </a:r>
            <a:br>
              <a:rPr lang="zh-CN" altLang="en-US" b="1" dirty="0"/>
            </a:br>
            <a:r>
              <a:rPr lang="zh-CN" altLang="en-US" dirty="0"/>
              <a:t>⑴ </a:t>
            </a:r>
            <a:r>
              <a:rPr lang="en-US" altLang="zh-CN" dirty="0"/>
              <a:t>CYP3A</a:t>
            </a:r>
            <a:r>
              <a:rPr lang="zh-CN" altLang="en-US" dirty="0"/>
              <a:t>抑制剂：避免同时强</a:t>
            </a:r>
            <a:r>
              <a:rPr lang="en-US" altLang="zh-CN" dirty="0"/>
              <a:t>CYP3A</a:t>
            </a:r>
            <a:r>
              <a:rPr lang="zh-CN" altLang="en-US" dirty="0"/>
              <a:t>抑制剂</a:t>
            </a:r>
            <a:r>
              <a:rPr lang="en-US" altLang="zh-CN" dirty="0"/>
              <a:t>(7.1)</a:t>
            </a:r>
            <a:r>
              <a:rPr lang="zh-CN" altLang="en-US" dirty="0"/>
              <a:t/>
            </a:r>
            <a:br>
              <a:rPr lang="zh-CN" altLang="en-US" dirty="0"/>
            </a:br>
            <a:r>
              <a:rPr lang="zh-CN" altLang="en-US" dirty="0"/>
              <a:t>⑵ </a:t>
            </a:r>
            <a:r>
              <a:rPr lang="en-US" altLang="zh-CN" dirty="0"/>
              <a:t>CYP3A</a:t>
            </a:r>
            <a:r>
              <a:rPr lang="zh-CN" altLang="en-US" dirty="0"/>
              <a:t>诱导剂：避免同时强</a:t>
            </a:r>
            <a:r>
              <a:rPr lang="en-US" altLang="zh-CN" dirty="0"/>
              <a:t>CYP3A</a:t>
            </a:r>
            <a:r>
              <a:rPr lang="zh-CN" altLang="en-US" dirty="0"/>
              <a:t>诱导剂</a:t>
            </a:r>
            <a:r>
              <a:rPr lang="en-US" altLang="zh-CN" dirty="0"/>
              <a:t>(7.2)</a:t>
            </a:r>
            <a:r>
              <a:rPr lang="zh-CN" altLang="en-US" dirty="0"/>
              <a:t/>
            </a:r>
            <a:br>
              <a:rPr lang="zh-CN" altLang="en-US" dirty="0"/>
            </a:br>
            <a:r>
              <a:rPr lang="zh-CN" altLang="en-US" b="1" dirty="0">
                <a:solidFill>
                  <a:srgbClr val="FF0000"/>
                </a:solidFill>
              </a:rPr>
              <a:t>特殊人群中使用</a:t>
            </a:r>
            <a:r>
              <a:rPr lang="zh-CN" altLang="en-US" b="1" dirty="0"/>
              <a:t/>
            </a:r>
            <a:br>
              <a:rPr lang="zh-CN" altLang="en-US" b="1" dirty="0"/>
            </a:br>
            <a:r>
              <a:rPr lang="zh-CN" altLang="en-US" dirty="0"/>
              <a:t>哺乳：建议不哺乳喂养</a:t>
            </a:r>
          </a:p>
        </p:txBody>
      </p:sp>
    </p:spTree>
    <p:extLst>
      <p:ext uri="{BB962C8B-B14F-4D97-AF65-F5344CB8AC3E}">
        <p14:creationId xmlns:p14="http://schemas.microsoft.com/office/powerpoint/2010/main" val="956600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46450" y="1052736"/>
            <a:ext cx="9147674" cy="954107"/>
          </a:xfrm>
          <a:prstGeom prst="rect">
            <a:avLst/>
          </a:prstGeom>
          <a:noFill/>
          <a:ln w="9525">
            <a:noFill/>
            <a:miter lim="800000"/>
            <a:headEnd/>
            <a:tailEnd/>
          </a:ln>
        </p:spPr>
        <p:txBody>
          <a:bodyPr wrap="square">
            <a:spAutoFit/>
          </a:bodyPr>
          <a:lstStyle/>
          <a:p>
            <a:r>
              <a:rPr lang="zh-CN" altLang="en-US" sz="2800" b="1" dirty="0" smtClean="0"/>
              <a:t>药理学：是研究药物与机体的相互作用及其规律和作用原理的科学</a:t>
            </a:r>
            <a:endParaRPr lang="zh-CN" altLang="en-US" sz="2800" b="1" dirty="0"/>
          </a:p>
        </p:txBody>
      </p:sp>
      <p:graphicFrame>
        <p:nvGraphicFramePr>
          <p:cNvPr id="6" name="图示 5"/>
          <p:cNvGraphicFramePr/>
          <p:nvPr>
            <p:extLst>
              <p:ext uri="{D42A27DB-BD31-4B8C-83A1-F6EECF244321}">
                <p14:modId xmlns:p14="http://schemas.microsoft.com/office/powerpoint/2010/main" val="1078583183"/>
              </p:ext>
            </p:extLst>
          </p:nvPr>
        </p:nvGraphicFramePr>
        <p:xfrm>
          <a:off x="1547664" y="2996952"/>
          <a:ext cx="741682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组合 2"/>
          <p:cNvGrpSpPr/>
          <p:nvPr/>
        </p:nvGrpSpPr>
        <p:grpSpPr>
          <a:xfrm>
            <a:off x="251520" y="3294146"/>
            <a:ext cx="8784976" cy="2708507"/>
            <a:chOff x="251520" y="3294146"/>
            <a:chExt cx="8784976" cy="2708507"/>
          </a:xfrm>
        </p:grpSpPr>
        <p:pic>
          <p:nvPicPr>
            <p:cNvPr id="32770" name="Picture 2" descr="http://www.petct123.com/uploads/allimg/120719/8-120G9113556207.jpg"/>
            <p:cNvPicPr>
              <a:picLocks noChangeAspect="1" noChangeArrowheads="1"/>
            </p:cNvPicPr>
            <p:nvPr/>
          </p:nvPicPr>
          <p:blipFill>
            <a:blip r:embed="rId7" cstate="print"/>
            <a:srcRect/>
            <a:stretch>
              <a:fillRect/>
            </a:stretch>
          </p:blipFill>
          <p:spPr bwMode="auto">
            <a:xfrm>
              <a:off x="251520" y="3294146"/>
              <a:ext cx="2784310" cy="2088232"/>
            </a:xfrm>
            <a:prstGeom prst="rect">
              <a:avLst/>
            </a:prstGeom>
            <a:noFill/>
          </p:spPr>
        </p:pic>
        <p:pic>
          <p:nvPicPr>
            <p:cNvPr id="32772" name="Picture 4" descr="http://picm.photophoto.cn/005/013/003/0130030337.jpg"/>
            <p:cNvPicPr>
              <a:picLocks noChangeAspect="1" noChangeArrowheads="1"/>
            </p:cNvPicPr>
            <p:nvPr/>
          </p:nvPicPr>
          <p:blipFill>
            <a:blip r:embed="rId8" cstate="print"/>
            <a:srcRect/>
            <a:stretch>
              <a:fillRect/>
            </a:stretch>
          </p:blipFill>
          <p:spPr bwMode="auto">
            <a:xfrm>
              <a:off x="8028384" y="3986428"/>
              <a:ext cx="1008112" cy="2016225"/>
            </a:xfrm>
            <a:prstGeom prst="rect">
              <a:avLst/>
            </a:prstGeom>
            <a:noFill/>
          </p:spPr>
        </p:pic>
        <p:sp>
          <p:nvSpPr>
            <p:cNvPr id="7" name="TextBox 6"/>
            <p:cNvSpPr txBox="1"/>
            <p:nvPr/>
          </p:nvSpPr>
          <p:spPr>
            <a:xfrm>
              <a:off x="3491880" y="3510170"/>
              <a:ext cx="3384376" cy="692497"/>
            </a:xfrm>
            <a:prstGeom prst="rect">
              <a:avLst/>
            </a:prstGeom>
            <a:noFill/>
          </p:spPr>
          <p:txBody>
            <a:bodyPr wrap="square" rtlCol="0">
              <a:spAutoFit/>
            </a:bodyPr>
            <a:lstStyle/>
            <a:p>
              <a:r>
                <a:rPr lang="en-US" altLang="zh-CN" sz="1050" b="1" dirty="0" smtClean="0">
                  <a:solidFill>
                    <a:schemeClr val="bg1"/>
                  </a:solidFill>
                  <a:effectLst>
                    <a:outerShdw blurRad="38100" dist="38100" dir="2700000" algn="tl">
                      <a:srgbClr val="000000"/>
                    </a:outerShdw>
                  </a:effectLst>
                  <a:latin typeface="Arial" pitchFamily="34" charset="0"/>
                  <a:ea typeface="微软雅黑" pitchFamily="34" charset="-122"/>
                </a:rPr>
                <a:t>Pharmacokinetics</a:t>
              </a:r>
              <a:r>
                <a:rPr lang="zh-CN" altLang="en-US" sz="1050" b="1" dirty="0" smtClean="0">
                  <a:solidFill>
                    <a:schemeClr val="bg1"/>
                  </a:solidFill>
                  <a:effectLst>
                    <a:outerShdw blurRad="38100" dist="38100" dir="2700000" algn="tl">
                      <a:srgbClr val="000000"/>
                    </a:outerShdw>
                  </a:effectLst>
                  <a:latin typeface="Arial" pitchFamily="34" charset="0"/>
                  <a:ea typeface="微软雅黑" pitchFamily="34" charset="-122"/>
                </a:rPr>
                <a:t>（药代动力学，药动学）</a:t>
              </a:r>
              <a:r>
                <a:rPr lang="en-US" altLang="zh-CN" sz="1050" b="1" dirty="0" smtClean="0">
                  <a:solidFill>
                    <a:schemeClr val="bg1"/>
                  </a:solidFill>
                  <a:effectLst>
                    <a:outerShdw blurRad="38100" dist="38100" dir="2700000" algn="tl">
                      <a:srgbClr val="000000"/>
                    </a:outerShdw>
                  </a:effectLst>
                  <a:latin typeface="Arial" pitchFamily="34" charset="0"/>
                  <a:ea typeface="微软雅黑" pitchFamily="34" charset="-122"/>
                </a:rPr>
                <a:t>: the actions of the body on the drugs</a:t>
              </a:r>
            </a:p>
            <a:p>
              <a:endParaRPr lang="en-US" dirty="0"/>
            </a:p>
          </p:txBody>
        </p:sp>
        <p:pic>
          <p:nvPicPr>
            <p:cNvPr id="66562" name="Picture 2" descr="c:\users\wading\appdata\roaming\360se6\User Data\temp\478P.jpg"/>
            <p:cNvPicPr>
              <a:picLocks noChangeAspect="1" noChangeArrowheads="1"/>
            </p:cNvPicPr>
            <p:nvPr/>
          </p:nvPicPr>
          <p:blipFill>
            <a:blip r:embed="rId9" cstate="print"/>
            <a:srcRect/>
            <a:stretch>
              <a:fillRect/>
            </a:stretch>
          </p:blipFill>
          <p:spPr bwMode="auto">
            <a:xfrm>
              <a:off x="6733893" y="3510170"/>
              <a:ext cx="1440160" cy="1196752"/>
            </a:xfrm>
            <a:prstGeom prst="rect">
              <a:avLst/>
            </a:prstGeom>
            <a:noFill/>
          </p:spPr>
        </p:pic>
      </p:grpSp>
      <p:sp>
        <p:nvSpPr>
          <p:cNvPr id="2" name="矩形 1"/>
          <p:cNvSpPr/>
          <p:nvPr/>
        </p:nvSpPr>
        <p:spPr>
          <a:xfrm>
            <a:off x="50931" y="188640"/>
            <a:ext cx="5519460" cy="743345"/>
          </a:xfrm>
          <a:prstGeom prst="rect">
            <a:avLst/>
          </a:prstGeom>
        </p:spPr>
        <p:txBody>
          <a:bodyPr wrap="none">
            <a:spAutoFit/>
          </a:bodyPr>
          <a:lstStyle/>
          <a:p>
            <a:pPr>
              <a:lnSpc>
                <a:spcPct val="150000"/>
              </a:lnSpc>
              <a:spcBef>
                <a:spcPct val="0"/>
              </a:spcBef>
            </a:pPr>
            <a:r>
              <a:rPr lang="zh-CN" altLang="en-US" sz="3200" b="1" dirty="0">
                <a:solidFill>
                  <a:schemeClr val="tx2"/>
                </a:solidFill>
              </a:rPr>
              <a:t>第一节、药理学的性质与任务</a:t>
            </a:r>
          </a:p>
        </p:txBody>
      </p:sp>
      <p:sp>
        <p:nvSpPr>
          <p:cNvPr id="5" name="TextBox 4"/>
          <p:cNvSpPr txBox="1"/>
          <p:nvPr/>
        </p:nvSpPr>
        <p:spPr>
          <a:xfrm>
            <a:off x="251520" y="2349671"/>
            <a:ext cx="8510556" cy="461665"/>
          </a:xfrm>
          <a:prstGeom prst="rect">
            <a:avLst/>
          </a:prstGeom>
          <a:noFill/>
        </p:spPr>
        <p:txBody>
          <a:bodyPr wrap="square" rtlCol="0">
            <a:spAutoFit/>
          </a:bodyPr>
          <a:lstStyle/>
          <a:p>
            <a:r>
              <a:rPr lang="en-US" altLang="zh-CN" sz="2400" b="1" dirty="0" smtClean="0">
                <a:solidFill>
                  <a:srgbClr val="FF0000"/>
                </a:solidFill>
              </a:rPr>
              <a:t>Pharmacology=</a:t>
            </a:r>
            <a:r>
              <a:rPr lang="zh-CN" altLang="en-US" sz="2400" b="1" dirty="0" smtClean="0">
                <a:solidFill>
                  <a:srgbClr val="FF0000"/>
                </a:solidFill>
              </a:rPr>
              <a:t>“</a:t>
            </a:r>
            <a:r>
              <a:rPr lang="en-US" altLang="zh-CN" sz="2400" b="1" dirty="0" err="1" smtClean="0">
                <a:solidFill>
                  <a:srgbClr val="FF0000"/>
                </a:solidFill>
              </a:rPr>
              <a:t>pharmakon</a:t>
            </a:r>
            <a:r>
              <a:rPr lang="zh-CN" altLang="en-US" sz="2400" b="1" dirty="0" smtClean="0">
                <a:solidFill>
                  <a:srgbClr val="FF0000"/>
                </a:solidFill>
              </a:rPr>
              <a:t>”（</a:t>
            </a:r>
            <a:r>
              <a:rPr lang="en-US" altLang="zh-CN" sz="2400" b="1" dirty="0" smtClean="0">
                <a:solidFill>
                  <a:srgbClr val="FF0000"/>
                </a:solidFill>
              </a:rPr>
              <a:t>drug</a:t>
            </a:r>
            <a:r>
              <a:rPr lang="zh-CN" altLang="en-US" sz="2400" b="1" dirty="0" smtClean="0">
                <a:solidFill>
                  <a:srgbClr val="FF0000"/>
                </a:solidFill>
              </a:rPr>
              <a:t>）</a:t>
            </a:r>
            <a:r>
              <a:rPr lang="en-US" altLang="zh-CN" sz="2400" b="1" dirty="0" smtClean="0">
                <a:solidFill>
                  <a:srgbClr val="FF0000"/>
                </a:solidFill>
              </a:rPr>
              <a:t>+</a:t>
            </a:r>
            <a:r>
              <a:rPr lang="zh-CN" altLang="en-US" sz="2400" b="1" dirty="0" smtClean="0">
                <a:solidFill>
                  <a:srgbClr val="FF0000"/>
                </a:solidFill>
              </a:rPr>
              <a:t>“</a:t>
            </a:r>
            <a:r>
              <a:rPr lang="en-US" altLang="zh-CN" sz="2400" b="1" dirty="0" smtClean="0">
                <a:solidFill>
                  <a:srgbClr val="FF0000"/>
                </a:solidFill>
              </a:rPr>
              <a:t>logos</a:t>
            </a:r>
            <a:r>
              <a:rPr lang="zh-CN" altLang="en-US" sz="2400" b="1" dirty="0" smtClean="0">
                <a:solidFill>
                  <a:srgbClr val="FF0000"/>
                </a:solidFill>
              </a:rPr>
              <a:t>”（</a:t>
            </a:r>
            <a:r>
              <a:rPr lang="en-US" altLang="zh-CN" sz="2400" b="1" dirty="0" smtClean="0">
                <a:solidFill>
                  <a:srgbClr val="FF0000"/>
                </a:solidFill>
              </a:rPr>
              <a:t>truth</a:t>
            </a:r>
            <a:r>
              <a:rPr lang="zh-CN" altLang="en-US" sz="2400" b="1" dirty="0">
                <a:solidFill>
                  <a:srgbClr val="FF0000"/>
                </a:solidFill>
              </a:rPr>
              <a:t>）</a:t>
            </a:r>
          </a:p>
        </p:txBody>
      </p:sp>
    </p:spTree>
    <p:extLst>
      <p:ext uri="{BB962C8B-B14F-4D97-AF65-F5344CB8AC3E}">
        <p14:creationId xmlns:p14="http://schemas.microsoft.com/office/powerpoint/2010/main" val="2011844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3236" y="1196752"/>
            <a:ext cx="8712968" cy="1200329"/>
          </a:xfrm>
          <a:prstGeom prst="rect">
            <a:avLst/>
          </a:prstGeom>
        </p:spPr>
        <p:txBody>
          <a:bodyPr wrap="square">
            <a:spAutoFit/>
          </a:bodyPr>
          <a:lstStyle/>
          <a:p>
            <a:r>
              <a:rPr lang="zh-CN" altLang="en-US" sz="2400" b="1" dirty="0">
                <a:solidFill>
                  <a:srgbClr val="0070C0"/>
                </a:solidFill>
                <a:latin typeface="黑体" panose="02010609060101010101" pitchFamily="49" charset="-122"/>
                <a:ea typeface="黑体" panose="02010609060101010101" pitchFamily="49" charset="-122"/>
              </a:rPr>
              <a:t>药物代谢动力学（</a:t>
            </a:r>
            <a:r>
              <a:rPr lang="en-US" altLang="zh-CN" sz="2400" b="1" dirty="0">
                <a:solidFill>
                  <a:srgbClr val="0070C0"/>
                </a:solidFill>
                <a:latin typeface="黑体" panose="02010609060101010101" pitchFamily="49" charset="-122"/>
                <a:ea typeface="黑体" panose="02010609060101010101" pitchFamily="49" charset="-122"/>
              </a:rPr>
              <a:t>pharmacokinetics</a:t>
            </a:r>
            <a:r>
              <a:rPr lang="zh-CN" altLang="en-US" sz="2400" b="1" dirty="0">
                <a:solidFill>
                  <a:srgbClr val="0070C0"/>
                </a:solidFill>
                <a:latin typeface="黑体" panose="02010609060101010101" pitchFamily="49" charset="-122"/>
                <a:ea typeface="黑体" panose="02010609060101010101" pitchFamily="49" charset="-122"/>
              </a:rPr>
              <a:t>） （药动学）</a:t>
            </a:r>
            <a:r>
              <a:rPr lang="zh-CN" altLang="en-US" sz="2400" dirty="0">
                <a:latin typeface="黑体" panose="02010609060101010101" pitchFamily="49" charset="-122"/>
                <a:ea typeface="黑体" panose="02010609060101010101" pitchFamily="49" charset="-122"/>
              </a:rPr>
              <a:t>：研究机体对药物作用，包括药物的吸收、分布、转化及排泄的过程， 特别是血药浓度随时间变化的规律</a:t>
            </a:r>
          </a:p>
        </p:txBody>
      </p:sp>
      <p:sp>
        <p:nvSpPr>
          <p:cNvPr id="3" name="TextBox 2"/>
          <p:cNvSpPr txBox="1"/>
          <p:nvPr/>
        </p:nvSpPr>
        <p:spPr>
          <a:xfrm>
            <a:off x="2214252" y="2564904"/>
            <a:ext cx="6259004"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药物如何</a:t>
            </a:r>
            <a:r>
              <a:rPr lang="zh-CN" altLang="en-US" sz="2800" dirty="0" smtClean="0">
                <a:latin typeface="黑体" panose="02010609060101010101" pitchFamily="49" charset="-122"/>
                <a:ea typeface="黑体" panose="02010609060101010101" pitchFamily="49" charset="-122"/>
              </a:rPr>
              <a:t>吸收（</a:t>
            </a:r>
            <a:r>
              <a:rPr lang="en-US" altLang="zh-CN" sz="2800" dirty="0" smtClean="0">
                <a:solidFill>
                  <a:srgbClr val="FF0000"/>
                </a:solidFill>
                <a:latin typeface="黑体" panose="02010609060101010101" pitchFamily="49" charset="-122"/>
                <a:ea typeface="黑体" panose="02010609060101010101" pitchFamily="49" charset="-122"/>
              </a:rPr>
              <a:t>A</a:t>
            </a:r>
            <a:r>
              <a:rPr lang="en-US" altLang="zh-CN" sz="2800" dirty="0" smtClean="0">
                <a:latin typeface="黑体" panose="02010609060101010101" pitchFamily="49" charset="-122"/>
                <a:ea typeface="黑体" panose="02010609060101010101" pitchFamily="49" charset="-122"/>
              </a:rPr>
              <a:t>bsorption</a:t>
            </a:r>
            <a:r>
              <a:rPr lang="zh-CN" altLang="en-US" sz="2800" dirty="0" smtClean="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药物如何</a:t>
            </a:r>
            <a:r>
              <a:rPr lang="zh-CN" altLang="en-US" sz="2800" dirty="0" smtClean="0">
                <a:latin typeface="黑体" panose="02010609060101010101" pitchFamily="49" charset="-122"/>
                <a:ea typeface="黑体" panose="02010609060101010101" pitchFamily="49" charset="-122"/>
              </a:rPr>
              <a:t>分布（</a:t>
            </a:r>
            <a:r>
              <a:rPr lang="en-US" altLang="zh-CN" sz="2800" dirty="0">
                <a:solidFill>
                  <a:srgbClr val="FF0000"/>
                </a:solidFill>
                <a:latin typeface="黑体" panose="02010609060101010101" pitchFamily="49" charset="-122"/>
                <a:ea typeface="黑体" panose="02010609060101010101" pitchFamily="49" charset="-122"/>
              </a:rPr>
              <a:t>D</a:t>
            </a:r>
            <a:r>
              <a:rPr lang="en-US" altLang="zh-CN" sz="2800" dirty="0" smtClean="0">
                <a:latin typeface="黑体" panose="02010609060101010101" pitchFamily="49" charset="-122"/>
                <a:ea typeface="黑体" panose="02010609060101010101" pitchFamily="49" charset="-122"/>
              </a:rPr>
              <a:t>istribution</a:t>
            </a:r>
            <a:r>
              <a:rPr lang="zh-CN" altLang="en-US" sz="2800" dirty="0" smtClean="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药物如何</a:t>
            </a:r>
            <a:r>
              <a:rPr lang="zh-CN" altLang="en-US" sz="2800" dirty="0" smtClean="0">
                <a:latin typeface="黑体" panose="02010609060101010101" pitchFamily="49" charset="-122"/>
                <a:ea typeface="黑体" panose="02010609060101010101" pitchFamily="49" charset="-122"/>
              </a:rPr>
              <a:t>代谢（</a:t>
            </a:r>
            <a:r>
              <a:rPr lang="en-US" altLang="zh-CN" sz="2800" dirty="0">
                <a:solidFill>
                  <a:srgbClr val="FF0000"/>
                </a:solidFill>
                <a:latin typeface="黑体" panose="02010609060101010101" pitchFamily="49" charset="-122"/>
                <a:ea typeface="黑体" panose="02010609060101010101" pitchFamily="49" charset="-122"/>
              </a:rPr>
              <a:t>M</a:t>
            </a:r>
            <a:r>
              <a:rPr lang="en-US" altLang="zh-CN" sz="2800" dirty="0" smtClean="0">
                <a:latin typeface="黑体" panose="02010609060101010101" pitchFamily="49" charset="-122"/>
                <a:ea typeface="黑体" panose="02010609060101010101" pitchFamily="49" charset="-122"/>
              </a:rPr>
              <a:t>etabolism</a:t>
            </a:r>
            <a:r>
              <a:rPr lang="zh-CN" altLang="en-US" sz="2800" dirty="0" smtClean="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2800" dirty="0">
                <a:latin typeface="黑体" panose="02010609060101010101" pitchFamily="49" charset="-122"/>
                <a:ea typeface="黑体" panose="02010609060101010101" pitchFamily="49" charset="-122"/>
              </a:rPr>
              <a:t>药物如何</a:t>
            </a:r>
            <a:r>
              <a:rPr lang="zh-CN" altLang="en-US" sz="2800" dirty="0" smtClean="0">
                <a:latin typeface="黑体" panose="02010609060101010101" pitchFamily="49" charset="-122"/>
                <a:ea typeface="黑体" panose="02010609060101010101" pitchFamily="49" charset="-122"/>
              </a:rPr>
              <a:t>排泄（</a:t>
            </a:r>
            <a:r>
              <a:rPr lang="en-US" altLang="zh-CN" sz="2800" dirty="0">
                <a:solidFill>
                  <a:srgbClr val="FF0000"/>
                </a:solidFill>
                <a:latin typeface="黑体" panose="02010609060101010101" pitchFamily="49" charset="-122"/>
                <a:ea typeface="黑体" panose="02010609060101010101" pitchFamily="49" charset="-122"/>
              </a:rPr>
              <a:t>E</a:t>
            </a:r>
            <a:r>
              <a:rPr lang="en-US" altLang="zh-CN" sz="2800" dirty="0" smtClean="0">
                <a:latin typeface="黑体" panose="02010609060101010101" pitchFamily="49" charset="-122"/>
                <a:ea typeface="黑体" panose="02010609060101010101" pitchFamily="49" charset="-122"/>
              </a:rPr>
              <a:t>limination</a:t>
            </a:r>
            <a:r>
              <a:rPr lang="zh-CN" altLang="en-US" sz="2800" dirty="0" smtClean="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
        <p:nvSpPr>
          <p:cNvPr id="4" name="TextBox 3"/>
          <p:cNvSpPr txBox="1"/>
          <p:nvPr/>
        </p:nvSpPr>
        <p:spPr>
          <a:xfrm>
            <a:off x="1979712" y="5526279"/>
            <a:ext cx="4444162" cy="461665"/>
          </a:xfrm>
          <a:prstGeom prst="rect">
            <a:avLst/>
          </a:prstGeom>
          <a:noFill/>
        </p:spPr>
        <p:txBody>
          <a:bodyPr wrap="square" rtlCol="0">
            <a:spAutoFit/>
          </a:bodyPr>
          <a:lstStyle/>
          <a:p>
            <a:r>
              <a:rPr lang="zh-CN" altLang="en-US" sz="2400" b="1" dirty="0" smtClean="0">
                <a:solidFill>
                  <a:srgbClr val="0070C0"/>
                </a:solidFill>
              </a:rPr>
              <a:t>怎么用药</a:t>
            </a:r>
            <a:r>
              <a:rPr lang="en-US" altLang="zh-CN" sz="2400" b="1" dirty="0" smtClean="0">
                <a:solidFill>
                  <a:srgbClr val="0070C0"/>
                </a:solidFill>
              </a:rPr>
              <a:t>/</a:t>
            </a:r>
            <a:r>
              <a:rPr lang="zh-CN" altLang="en-US" sz="2400" b="1" dirty="0" smtClean="0">
                <a:solidFill>
                  <a:srgbClr val="0070C0"/>
                </a:solidFill>
              </a:rPr>
              <a:t>一天几次</a:t>
            </a:r>
            <a:r>
              <a:rPr lang="en-US" altLang="zh-CN" sz="2400" b="1" dirty="0" smtClean="0">
                <a:solidFill>
                  <a:srgbClr val="0070C0"/>
                </a:solidFill>
              </a:rPr>
              <a:t>/</a:t>
            </a:r>
            <a:r>
              <a:rPr lang="zh-CN" altLang="en-US" sz="2400" b="1" dirty="0" smtClean="0">
                <a:solidFill>
                  <a:srgbClr val="0070C0"/>
                </a:solidFill>
              </a:rPr>
              <a:t>用多大剂量</a:t>
            </a:r>
            <a:endParaRPr lang="zh-CN" altLang="en-US" sz="2400" b="1" dirty="0">
              <a:solidFill>
                <a:srgbClr val="0070C0"/>
              </a:solidFill>
            </a:endParaRPr>
          </a:p>
        </p:txBody>
      </p:sp>
    </p:spTree>
    <p:extLst>
      <p:ext uri="{BB962C8B-B14F-4D97-AF65-F5344CB8AC3E}">
        <p14:creationId xmlns:p14="http://schemas.microsoft.com/office/powerpoint/2010/main" val="127075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蓝色主题">
      <a:dk1>
        <a:sysClr val="windowText" lastClr="000000"/>
      </a:dk1>
      <a:lt1>
        <a:srgbClr val="FFFFFF"/>
      </a:lt1>
      <a:dk2>
        <a:srgbClr val="44546A"/>
      </a:dk2>
      <a:lt2>
        <a:srgbClr val="E7E6E6"/>
      </a:lt2>
      <a:accent1>
        <a:srgbClr val="3B50CF"/>
      </a:accent1>
      <a:accent2>
        <a:srgbClr val="4D6BEF"/>
      </a:accent2>
      <a:accent3>
        <a:srgbClr val="5376FB"/>
      </a:accent3>
      <a:accent4>
        <a:srgbClr val="718FFB"/>
      </a:accent4>
      <a:accent5>
        <a:srgbClr val="91A6FF"/>
      </a:accent5>
      <a:accent6>
        <a:srgbClr val="B0C1FF"/>
      </a:accent6>
      <a:hlink>
        <a:srgbClr val="00B0F0"/>
      </a:hlink>
      <a:folHlink>
        <a:srgbClr val="3B50CF"/>
      </a:folHlink>
    </a:clrScheme>
    <a:fontScheme name="蓝色字体">
      <a:majorFont>
        <a:latin typeface="Franklin Gothic Medium"/>
        <a:ea typeface="微软雅黑"/>
        <a:cs typeface=""/>
      </a:majorFont>
      <a:minorFont>
        <a:latin typeface="Franklin Gothic Book"/>
        <a:ea typeface="微软雅黑"/>
        <a:cs typeface=""/>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20710</TotalTime>
  <Words>545</Words>
  <Application>Microsoft Office PowerPoint</Application>
  <PresentationFormat>全屏显示(4:3)</PresentationFormat>
  <Paragraphs>87</Paragraphs>
  <Slides>17</Slides>
  <Notes>1</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流畅</vt:lpstr>
      <vt:lpstr>现代药理学研究方法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wading</dc:creator>
  <cp:lastModifiedBy>个人用户</cp:lastModifiedBy>
  <cp:revision>821</cp:revision>
  <dcterms:created xsi:type="dcterms:W3CDTF">2015-10-25T08:35:16Z</dcterms:created>
  <dcterms:modified xsi:type="dcterms:W3CDTF">2018-11-12T00:06:46Z</dcterms:modified>
</cp:coreProperties>
</file>