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2"/>
  </p:notesMasterIdLst>
  <p:sldIdLst>
    <p:sldId id="260" r:id="rId2"/>
    <p:sldId id="261" r:id="rId3"/>
    <p:sldId id="283" r:id="rId4"/>
    <p:sldId id="264" r:id="rId5"/>
    <p:sldId id="272" r:id="rId6"/>
    <p:sldId id="273" r:id="rId7"/>
    <p:sldId id="270" r:id="rId8"/>
    <p:sldId id="279" r:id="rId9"/>
    <p:sldId id="271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31CF6-5BF2-4460-923D-0CFA90EBE135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95658-C277-4849-BB1C-5C2E3926E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33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Average_annual_temperature" TargetMode="External"/><Relationship Id="rId3" Type="http://schemas.openxmlformats.org/officeDocument/2006/relationships/hyperlink" Target="https://en.wikipedia.org/wiki/Last_glacial_period" TargetMode="External"/><Relationship Id="rId7" Type="http://schemas.openxmlformats.org/officeDocument/2006/relationships/hyperlink" Target="https://en.wikipedia.org/wiki/Interglacia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Glacial" TargetMode="External"/><Relationship Id="rId5" Type="http://schemas.openxmlformats.org/officeDocument/2006/relationships/hyperlink" Target="https://en.wikipedia.org/wiki/Glaciation" TargetMode="External"/><Relationship Id="rId4" Type="http://schemas.openxmlformats.org/officeDocument/2006/relationships/hyperlink" Target="https://en.wikipedia.org/wiki/Alps" TargetMode="External"/><Relationship Id="rId9" Type="http://schemas.openxmlformats.org/officeDocument/2006/relationships/hyperlink" Target="https://en.wikipedia.org/wiki/Alpine_Foreland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95658-C277-4849-BB1C-5C2E3926E9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34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continuing growth of coastal populations in these areas, and in particular the increasing urbanization and coastal engineering developments, make them to become more vulnerable to physical shoreline changes.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95658-C277-4849-BB1C-5C2E3926E9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92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Research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95658-C277-4849-BB1C-5C2E3926E9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56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Wurmglaciation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the </a:t>
            </a:r>
            <a:r>
              <a:rPr lang="en-GB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Last glacial period"/>
              </a:rPr>
              <a:t>last glacial period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the </a:t>
            </a:r>
            <a:r>
              <a:rPr lang="en-GB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Alps"/>
              </a:rPr>
              <a:t>Alpine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region. It is the youngest of the major </a:t>
            </a:r>
            <a:r>
              <a:rPr lang="en-GB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Glaciation"/>
              </a:rPr>
              <a:t>glaciations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the region that extended beyond the Alps themselves. The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Würm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ice age can be dated to the time about 115,000 to 11,700 years ago, the sources differing depending on whether the long transition phases between the </a:t>
            </a:r>
            <a:r>
              <a:rPr lang="en-GB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Glacial"/>
              </a:rPr>
              <a:t>glacials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GB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Interglacial"/>
              </a:rPr>
              <a:t>interglacials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(warmer periods) are allocated to one or other of these periods. The </a:t>
            </a:r>
            <a:r>
              <a:rPr lang="en-GB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Average annual temperature"/>
              </a:rPr>
              <a:t>average annual temperatures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during the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Würm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ice age in the </a:t>
            </a:r>
            <a:r>
              <a:rPr lang="en-GB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Alpine Foreland"/>
              </a:rPr>
              <a:t>Alpine Foreland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were below −3 °C (today +7 °C).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Very few models are available in the literature of 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morphodynamic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modelling at very long (historical or geological) time-scales, except in a few very schematized situations (simple geometry, constant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waterflow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uniform grain size).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95658-C277-4849-BB1C-5C2E3926E9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51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which would be useful in efficient dredging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95658-C277-4849-BB1C-5C2E3926E9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21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180D1D-D0F6-4CB5-A5C6-48A715B73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F3C443B-872E-4599-B80D-F019566258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E3D627-33F4-42F2-97FF-9B267679F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73C64-D61F-4C1B-836D-97D9C8ABE1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2ADF6E-4683-4385-BEDE-42DF77175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08E2A2-C4D6-477C-8248-5CEADBD52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0D84-1613-4DEB-AFD1-94D6E63A73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0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7901B1-DF20-464C-A642-AD66AF410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CD4C8D0-6490-4B9D-B0F8-F275B3E95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94AAAD-2B10-48FE-95F0-B2744E901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691F-7F99-4EB7-A0B6-1FD718A471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E9A3B1-FD61-4DBD-BCD5-ED209C844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A6D6DD-E85E-467E-AC1D-9575F8BB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0D84-1613-4DEB-AFD1-94D6E63A73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076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DC55477-3532-41BB-AED8-2C9ADA806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91BF354-E081-4009-B8A3-B3590B167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599D0C-E015-4639-836A-1909C9939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9082-C774-4F9F-9509-8C8BF38729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9A5D31-6194-49BE-A193-A6C378309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97AAC7-1A47-494D-A0BF-F3D747F26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0D84-1613-4DEB-AFD1-94D6E63A73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5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EDEA23-396D-4C99-B80B-2A584C7BD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74576A-6017-4711-B90F-16C3C8853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4D3E44-D82E-404C-8081-855D4E217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05F6-15BD-428F-9CF4-C0B97AA979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46359A-55F5-4813-A5C7-761DDA8AB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909B36-DDA5-40D6-B4AE-30D170CFF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0D84-1613-4DEB-AFD1-94D6E63A73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634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6E76B3-F113-41C7-8194-63C7FB3DF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6CF5829-28B0-41D9-BEF5-D7E7D0DCD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0339CE-A43D-4885-83A9-544402C6E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AA06-EF3A-433A-A68C-33B600C11A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C07331-4AA6-4B96-949B-3E98CFCED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EA9CF4-EB00-45D4-89C9-D3DBBAB37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0D84-1613-4DEB-AFD1-94D6E63A73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584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D636A-A0BF-4AB2-BF53-31F7C8453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FEC07F-0CF2-4CF1-8A48-30F531414E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89611A-2567-40F8-BD13-7011D95FF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AE0706-5C74-4A16-9C6C-AEAF2A551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6587-7958-45A1-8EC8-46A833951F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5C5C112-0BDA-4C50-B3ED-57C7C8DC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123306D-194A-4287-AE47-7010259F1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0D84-1613-4DEB-AFD1-94D6E63A73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7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348A4C-EC59-485B-BBA3-F33833E83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A5B959-6EEF-4D9F-9BA5-56BF4A232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CF7B942-C28D-422B-8668-89B0C7181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122A7D8-AA4F-4285-AECA-406C634896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EEEDA3E-D9A5-4733-A917-A1F1B7627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373DFB4-D5BF-413E-A999-F19E76F6C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337B1-D89E-4088-B790-0D6D785134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DDD3679-B4EC-4CBC-90EB-E59D9C275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F101592-E455-4ED5-B8E1-318BC0A4C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0D84-1613-4DEB-AFD1-94D6E63A73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155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09F21-57CC-4131-A6A5-0BE072FDB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D5EE218-03C6-4A1B-AF45-21B54747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3130-79C5-42D7-B5B2-872456D29A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BAA5153-374A-40E2-ACE7-2095CFAA4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549DFFB-B62C-4897-8B9A-FD88C8FE9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0D84-1613-4DEB-AFD1-94D6E63A73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70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BF3A350-FEB0-48D5-9387-D9F6F72B9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A2D2-5460-4AD9-8A06-B967FBF5F8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9A4CE4C-2287-482D-A900-D57850366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1CF32B9-EA7D-4637-B620-C0114462B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0D84-1613-4DEB-AFD1-94D6E63A73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43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A3AC42-B919-4FAC-BD4D-2DAA3C95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60F5B1-8CFC-43FB-AE7B-51F8B809D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F7A9FC3-4927-4F10-9D32-D9E5CBE64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495DF0-437D-44AA-80CE-9AE77C7DA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8E32-7A53-454C-8545-1558C7F1A2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52F809-3BB0-4ECE-A331-CC7275D51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A60B266-CDFB-4DB8-BE14-B5920D6A6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0D84-1613-4DEB-AFD1-94D6E63A73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6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1EDB2-6E91-4EAA-83B3-4826E6AE0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2D3CAEF-EE17-48D5-8AC5-F122BE1B8D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10DCEF3-F947-465B-BC1D-621205396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E684D2-DFAB-4EB1-82D1-59D3B5C54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A902-7E93-475A-9716-DC3E890181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4AD8268-B653-420C-9CE7-98D197AD3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06A08A6-6342-4070-92C5-5C511673C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0D84-1613-4DEB-AFD1-94D6E63A73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378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70A3197-3EE9-4DA9-98AF-E063E772E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950BE6D-08DC-4FC2-8DFE-63AA58555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8DFA4F-A56F-453A-8B4A-D4220F1A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F9556-D87F-43D1-B770-937C9AB14D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344D55-A769-4D45-8A20-549643BC49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262E15-4BC7-46C0-8E64-E29EF828F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70D84-1613-4DEB-AFD1-94D6E63A73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87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11834059@zju.edu.c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781" y="932396"/>
            <a:ext cx="9911991" cy="1301685"/>
          </a:xfrm>
        </p:spPr>
        <p:txBody>
          <a:bodyPr>
            <a:normAutofit/>
          </a:bodyPr>
          <a:lstStyle/>
          <a:p>
            <a:r>
              <a:rPr lang="en-US" sz="4000" dirty="0"/>
              <a:t>GEOTECHNICAL CONTROLS ON NEAR-BED SEDIMENT STRUCTURE AND </a:t>
            </a:r>
            <a:r>
              <a:rPr lang="en-US" sz="4000" dirty="0" smtClean="0"/>
              <a:t>STABILITY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3909" y="2817582"/>
            <a:ext cx="9144000" cy="257982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500" b="1" dirty="0" smtClean="0"/>
              <a:t>Rasheed Adesina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3000" b="1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/>
              <a:t>Institute of Ports, Coastal and Offshore Engineering,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/>
              <a:t>Ocean College, Zhejiang University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4472C4"/>
                </a:solidFill>
              </a:rPr>
              <a:t>Email</a:t>
            </a:r>
            <a:r>
              <a:rPr lang="en-US" dirty="0">
                <a:solidFill>
                  <a:srgbClr val="4472C4"/>
                </a:solidFill>
              </a:rPr>
              <a:t>: </a:t>
            </a:r>
            <a:r>
              <a:rPr lang="en-US" dirty="0" smtClean="0">
                <a:solidFill>
                  <a:srgbClr val="4472C4"/>
                </a:solidFill>
                <a:hlinkClick r:id="rId3"/>
              </a:rPr>
              <a:t>11834059@zju.edu.cn</a:t>
            </a:r>
            <a:endParaRPr lang="en-US" dirty="0" smtClean="0">
              <a:solidFill>
                <a:srgbClr val="4472C4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>
              <a:solidFill>
                <a:srgbClr val="4472C4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Supervisor: Prof. He </a:t>
            </a:r>
            <a:r>
              <a:rPr lang="en-US" dirty="0" err="1" smtClean="0"/>
              <a:t>Zhiguo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r="65620" b="86389"/>
          <a:stretch/>
        </p:blipFill>
        <p:spPr bwMode="auto">
          <a:xfrm>
            <a:off x="223033" y="174356"/>
            <a:ext cx="1865074" cy="5080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3033" y="5980904"/>
            <a:ext cx="2003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17 December, 2018</a:t>
            </a:r>
            <a:endParaRPr lang="en-US" dirty="0"/>
          </a:p>
        </p:txBody>
      </p:sp>
      <p:pic>
        <p:nvPicPr>
          <p:cNvPr id="9" name="Picture 8" descr="Image result for coastal engineeri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06" y="2399740"/>
            <a:ext cx="2095500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Image result for coastal engineering por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499" y="4394578"/>
            <a:ext cx="2607253" cy="195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32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76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Bradley Hand ITC" panose="03070402050302030203" pitchFamily="66" charset="0"/>
              </a:rPr>
              <a:t>Thank you for listening</a:t>
            </a:r>
            <a:endParaRPr lang="en-US" sz="4800" b="1" dirty="0">
              <a:latin typeface="Bradley Hand ITC" panose="03070402050302030203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0D84-1613-4DEB-AFD1-94D6E63A73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03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722" y="110231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Bradley Hand ITC" panose="03070402050302030203" pitchFamily="66" charset="0"/>
              </a:rPr>
              <a:t>Presentation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540" y="2262353"/>
            <a:ext cx="10515600" cy="274637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  <a:p>
            <a:pPr marL="228600" lvl="2">
              <a:spcBef>
                <a:spcPts val="1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  <a:p>
            <a:pPr marL="228600" lvl="3">
              <a:spcBef>
                <a:spcPts val="1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Expected outcome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0D84-1613-4DEB-AFD1-94D6E63A73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r="65620" b="86389"/>
          <a:stretch/>
        </p:blipFill>
        <p:spPr bwMode="auto">
          <a:xfrm>
            <a:off x="223033" y="174356"/>
            <a:ext cx="1865074" cy="5080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307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064" y="712772"/>
            <a:ext cx="5601555" cy="799934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Bradley Hand ITC" panose="03070402050302030203" pitchFamily="66" charset="0"/>
              </a:rPr>
              <a:t>Research Background</a:t>
            </a:r>
            <a:endParaRPr lang="en-US" sz="4000" b="1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9267" y="1475164"/>
            <a:ext cx="5099151" cy="2638876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Estuaries and coastal areas across the world are subjected to morphological changes due to a host of natural and anthropogenic pressures.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Long-term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 and numerical models are used to predict future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morphodynamic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changes in these areas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0D84-1613-4DEB-AFD1-94D6E63A73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5" descr="Image result for Engineering works on Nigerian Coastal zones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642" y="4476465"/>
            <a:ext cx="3685106" cy="2154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 result for coastal engineering port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06" y="4415559"/>
            <a:ext cx="3661717" cy="221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Image result for coastal hazards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70" y="1075579"/>
            <a:ext cx="4911488" cy="2925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Related image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066" y="4476466"/>
            <a:ext cx="3738323" cy="2154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 rotWithShape="1">
          <a:blip r:embed="rId7"/>
          <a:srcRect r="65620" b="86389"/>
          <a:stretch/>
        </p:blipFill>
        <p:spPr bwMode="auto">
          <a:xfrm>
            <a:off x="143390" y="77561"/>
            <a:ext cx="1865074" cy="5080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7708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0D84-1613-4DEB-AFD1-94D6E63A73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xmlns="" id="{627B4F36-F872-40C9-9CA5-718BE648E91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249736" y="1441949"/>
            <a:ext cx="5323566" cy="38480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09982" y="5351126"/>
            <a:ext cx="56820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Cycle of deposition and </a:t>
            </a:r>
            <a:r>
              <a:rPr lang="en-US" sz="1400" i="1" dirty="0" err="1"/>
              <a:t>resuspension</a:t>
            </a:r>
            <a:r>
              <a:rPr lang="en-US" sz="1400" i="1" dirty="0"/>
              <a:t> </a:t>
            </a:r>
            <a:r>
              <a:rPr lang="en-US" sz="1400" i="1" dirty="0" smtClean="0"/>
              <a:t>involved in sediment transport </a:t>
            </a:r>
            <a:r>
              <a:rPr lang="en-US" sz="1400" i="1" dirty="0"/>
              <a:t>(Wang and </a:t>
            </a:r>
            <a:r>
              <a:rPr lang="en-US" sz="1400" i="1" dirty="0" err="1"/>
              <a:t>Andutta</a:t>
            </a:r>
            <a:r>
              <a:rPr lang="en-US" sz="1400" i="1" dirty="0"/>
              <a:t>, 2013).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785" y="1380808"/>
            <a:ext cx="581300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numerical models have been developed and applied to predict the environmental impacts of river and coastal floods, coastal erosion, siltation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harbors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navigation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channels, etc.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constraint observed in interpreting these models is the poor understanding of bed geotechnical properties across the top cm-m,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they assume a homogenous condition throughout the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bed properties on erosion and deposition at the sediment-water interface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few cm to 1-2 meters has significant influence on how the sediment bed behaves, but lacks data.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243248" y="155971"/>
            <a:ext cx="3792940" cy="4035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i="1" dirty="0" smtClean="0">
                <a:latin typeface="Bradley Hand ITC" panose="03070402050302030203" pitchFamily="66" charset="0"/>
              </a:rPr>
              <a:t>Research Background cont’d</a:t>
            </a:r>
            <a:endParaRPr lang="en-US" sz="2200" b="1" i="1" dirty="0">
              <a:latin typeface="Bradley Hand ITC" panose="03070402050302030203" pitchFamily="66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4"/>
          <a:srcRect r="65620" b="86389"/>
          <a:stretch/>
        </p:blipFill>
        <p:spPr bwMode="auto">
          <a:xfrm>
            <a:off x="223033" y="174356"/>
            <a:ext cx="1865074" cy="5080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1466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037" y="1403291"/>
            <a:ext cx="6196082" cy="5096245"/>
          </a:xfrm>
        </p:spPr>
        <p:txBody>
          <a:bodyPr>
            <a:no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tudies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 that in-situ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erosion behavior of marine sediments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an interesting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layered bed structure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of the alternation of different erosional and depositional environments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structures range from a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 thick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unconsolidated soft layer at the water-sediment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interface (suspended load)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down where the seabed may have been under various stages of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consolidation at the bed load. </a:t>
            </a:r>
          </a:p>
          <a:p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significant knowledge gap across the top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cm-m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these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layers to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 the near-bed subsurface properties.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work therefore seeks to bridge the knowledge gap by understanding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near bed sediment properties and structure needed to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better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 the dynamics of fine-grained sediments in coasts and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estuaries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0D84-1613-4DEB-AFD1-94D6E63A73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43248" y="397026"/>
            <a:ext cx="3792940" cy="4035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i="1" dirty="0" smtClean="0">
                <a:latin typeface="Bradley Hand ITC" panose="03070402050302030203" pitchFamily="66" charset="0"/>
              </a:rPr>
              <a:t>Research Background cont’d</a:t>
            </a:r>
            <a:endParaRPr lang="en-US" sz="2200" b="1" i="1" dirty="0">
              <a:latin typeface="Bradley Hand ITC" panose="03070402050302030203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767" y="1403291"/>
            <a:ext cx="4327478" cy="46968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86767" y="6079351"/>
            <a:ext cx="47494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900 kHz sonar image showing heterogeneous seafloor sediments off the coast of New Zealand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r="65620" b="86389"/>
          <a:stretch/>
        </p:blipFill>
        <p:spPr bwMode="auto">
          <a:xfrm>
            <a:off x="223033" y="174356"/>
            <a:ext cx="1865074" cy="5080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354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325" y="753626"/>
            <a:ext cx="4238767" cy="1144778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Bradley Hand ITC" panose="03070402050302030203" pitchFamily="66" charset="0"/>
              </a:rPr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8187"/>
            <a:ext cx="10515600" cy="453072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Acquisition and analysis of climatic, oceanic and hydraulic data in an estuarine system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utilizing multi-beam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echo sounding, acoustic velocity profiling, suspended sediment concentration and size profiling,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flocs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characterization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sediment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geotechnics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utilization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high-quality laboratory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equipment for clay mineralogy, sediment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geotechnics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flume tank experiment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 models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integrate previous model assumptions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study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0D84-1613-4DEB-AFD1-94D6E63A73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r="65620" b="86389"/>
          <a:stretch/>
        </p:blipFill>
        <p:spPr bwMode="auto">
          <a:xfrm>
            <a:off x="195737" y="135812"/>
            <a:ext cx="1865074" cy="5080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091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3269"/>
            <a:ext cx="4347949" cy="1071548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Bradley Hand ITC" panose="03070402050302030203" pitchFamily="66" charset="0"/>
              </a:rPr>
              <a:t>Expected outcome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092" y="2001668"/>
            <a:ext cx="5199797" cy="435468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from this work is expected to have a better geotechnical characterization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sediment composition in a heterogeneous sedimentary environment; </a:t>
            </a:r>
            <a:endPara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role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pre-existing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geology/geomorphology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bed load sediments;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mproved measurements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 for sediment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stability;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endPara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small and large-scale model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sediment erosion and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deposition 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0D84-1613-4DEB-AFD1-94D6E63A73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889" y="1364776"/>
            <a:ext cx="5650173" cy="463948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096000" y="6026418"/>
            <a:ext cx="5521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Time- and space scale of sedimentary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Silvio and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Basson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2008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r="65620" b="86389"/>
          <a:stretch/>
        </p:blipFill>
        <p:spPr bwMode="auto">
          <a:xfrm>
            <a:off x="291271" y="111109"/>
            <a:ext cx="1865074" cy="5080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807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95" y="870092"/>
            <a:ext cx="4470779" cy="1095185"/>
          </a:xfrm>
        </p:spPr>
        <p:txBody>
          <a:bodyPr/>
          <a:lstStyle/>
          <a:p>
            <a:r>
              <a:rPr lang="en-US" b="1" dirty="0">
                <a:latin typeface="Bradley Hand ITC" panose="03070402050302030203" pitchFamily="66" charset="0"/>
              </a:rPr>
              <a:t>Expected </a:t>
            </a:r>
            <a:r>
              <a:rPr lang="en-US" b="1" dirty="0" smtClean="0">
                <a:latin typeface="Bradley Hand ITC" panose="03070402050302030203" pitchFamily="66" charset="0"/>
              </a:rPr>
              <a:t>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721" y="2426127"/>
            <a:ext cx="10544033" cy="157266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Finally,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research is expected to fill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gap in understanding the nature of sediments across the top few meters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bed loads and assist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accurately predicting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dynamics of sediments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seas 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estuaries, as well as morphologic changes on coastlines.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0D84-1613-4DEB-AFD1-94D6E63A73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r="65620" b="86389"/>
          <a:stretch/>
        </p:blipFill>
        <p:spPr bwMode="auto">
          <a:xfrm>
            <a:off x="223033" y="174356"/>
            <a:ext cx="1865074" cy="5080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094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325" y="337830"/>
            <a:ext cx="4825621" cy="110883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Bradley Hand ITC" panose="03070402050302030203" pitchFamily="66" charset="0"/>
              </a:rPr>
              <a:t>Research timeline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530542"/>
              </p:ext>
            </p:extLst>
          </p:nvPr>
        </p:nvGraphicFramePr>
        <p:xfrm>
          <a:off x="1146220" y="1690687"/>
          <a:ext cx="8820455" cy="3947991"/>
        </p:xfrm>
        <a:graphic>
          <a:graphicData uri="http://schemas.openxmlformats.org/drawingml/2006/table">
            <a:tbl>
              <a:tblPr firstRow="1" firstCol="1" bandRow="1"/>
              <a:tblGrid>
                <a:gridCol w="3831506"/>
                <a:gridCol w="628859"/>
                <a:gridCol w="586945"/>
                <a:gridCol w="643943"/>
                <a:gridCol w="617821"/>
                <a:gridCol w="618185"/>
                <a:gridCol w="656823"/>
                <a:gridCol w="643944"/>
                <a:gridCol w="592429"/>
              </a:tblGrid>
              <a:tr h="453030"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n-US" sz="1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n-US" sz="1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n-US" sz="1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500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DURATION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ACTIVITY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</a:t>
                      </a:r>
                      <a:r>
                        <a:rPr lang="en-US" sz="1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.-  April</a:t>
                      </a:r>
                      <a:endParaRPr lang="en-US" sz="1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May - August</a:t>
                      </a:r>
                      <a:endParaRPr lang="en-US" sz="1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Sept.- Dec.</a:t>
                      </a:r>
                      <a:endParaRPr lang="en-US" sz="1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</a:t>
                      </a:r>
                      <a:r>
                        <a:rPr lang="en-US" sz="1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.- April</a:t>
                      </a:r>
                      <a:endParaRPr lang="en-US" sz="1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May</a:t>
                      </a:r>
                      <a:r>
                        <a:rPr lang="en-US" sz="1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- August</a:t>
                      </a:r>
                      <a:endParaRPr lang="en-US" sz="1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Sept.- Dec</a:t>
                      </a:r>
                      <a:r>
                        <a:rPr lang="en-US" sz="1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</a:t>
                      </a:r>
                      <a:r>
                        <a:rPr lang="en-US" sz="1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 - April</a:t>
                      </a:r>
                      <a:endParaRPr lang="en-US" sz="1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May - </a:t>
                      </a:r>
                      <a:r>
                        <a:rPr lang="en-US" sz="1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August</a:t>
                      </a:r>
                      <a:endParaRPr lang="en-US" sz="1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03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Desk study/detailed literature review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03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Pre-field experiment/proposal defense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62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gathering, fieldwork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62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Laboratory analyses/simulations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62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interpretation/model generation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03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Thesis writing/final defense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3C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3C0B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0D84-1613-4DEB-AFD1-94D6E63A73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r="65620" b="86389"/>
          <a:stretch/>
        </p:blipFill>
        <p:spPr bwMode="auto">
          <a:xfrm>
            <a:off x="10326926" y="83814"/>
            <a:ext cx="1865074" cy="5080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654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1892</TotalTime>
  <Words>624</Words>
  <Application>Microsoft Office PowerPoint</Application>
  <PresentationFormat>Widescreen</PresentationFormat>
  <Paragraphs>145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Bradley Hand ITC</vt:lpstr>
      <vt:lpstr>Calibri</vt:lpstr>
      <vt:lpstr>Calibri Light</vt:lpstr>
      <vt:lpstr>Times New Roman</vt:lpstr>
      <vt:lpstr>Wingdings</vt:lpstr>
      <vt:lpstr>2_Office Theme</vt:lpstr>
      <vt:lpstr>GEOTECHNICAL CONTROLS ON NEAR-BED SEDIMENT STRUCTURE AND STABILITY</vt:lpstr>
      <vt:lpstr>Presentation outline</vt:lpstr>
      <vt:lpstr>Research Background</vt:lpstr>
      <vt:lpstr>PowerPoint Presentation</vt:lpstr>
      <vt:lpstr>PowerPoint Presentation</vt:lpstr>
      <vt:lpstr>Methodology</vt:lpstr>
      <vt:lpstr>Expected outcome</vt:lpstr>
      <vt:lpstr>Expected outcome</vt:lpstr>
      <vt:lpstr>Research timeline</vt:lpstr>
      <vt:lpstr>Thank you for listening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GEOTECHNICAL CONTROLS ON NEAR-BED SEDIMENT STRUCTURE AND STABILITY</dc:title>
  <dc:creator>Rasheed Adesina</dc:creator>
  <cp:lastModifiedBy>Rasheed Adesina</cp:lastModifiedBy>
  <cp:revision>69</cp:revision>
  <dcterms:created xsi:type="dcterms:W3CDTF">2018-12-14T01:50:32Z</dcterms:created>
  <dcterms:modified xsi:type="dcterms:W3CDTF">2018-12-17T04:18:16Z</dcterms:modified>
</cp:coreProperties>
</file>