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3" r:id="rId3"/>
    <p:sldId id="265" r:id="rId4"/>
    <p:sldId id="266" r:id="rId5"/>
    <p:sldId id="269" r:id="rId6"/>
    <p:sldId id="267" r:id="rId7"/>
    <p:sldId id="270" r:id="rId8"/>
    <p:sldId id="268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3" r:id="rId21"/>
    <p:sldId id="282" r:id="rId22"/>
    <p:sldId id="284" r:id="rId23"/>
    <p:sldId id="285" r:id="rId24"/>
    <p:sldId id="286" r:id="rId25"/>
    <p:sldId id="288" r:id="rId26"/>
    <p:sldId id="289" r:id="rId27"/>
    <p:sldId id="290" r:id="rId28"/>
    <p:sldId id="292" r:id="rId29"/>
    <p:sldId id="293" r:id="rId30"/>
    <p:sldId id="287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BB00"/>
    <a:srgbClr val="CC0099"/>
    <a:srgbClr val="B80000"/>
    <a:srgbClr val="990000"/>
    <a:srgbClr val="990033"/>
    <a:srgbClr val="008000"/>
    <a:srgbClr val="0099FF"/>
    <a:srgbClr val="68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557B-7E91-4836-8097-ECF2521FF5B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1555-D1A6-4BEE-AD3C-C4FA7CAEC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A1555-D1A6-4BEE-AD3C-C4FA7CAECD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391" descr="未标题-1 拷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标题 10137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1379" name="副标题 10137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单击以编辑母版副标题样式</a:t>
            </a:r>
          </a:p>
        </p:txBody>
      </p:sp>
      <p:sp>
        <p:nvSpPr>
          <p:cNvPr id="5" name="日期占位符 10137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anchor="t"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页脚占位符 101380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138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75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1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36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08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0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52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6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7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0" descr="未标题-2 拷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第二层</a:t>
            </a:r>
          </a:p>
          <a:p>
            <a:pPr lvl="2"/>
            <a:r>
              <a:rPr lang="zh-CN" altLang="en-US"/>
              <a:t>第三层</a:t>
            </a:r>
          </a:p>
          <a:p>
            <a:pPr lvl="3"/>
            <a:r>
              <a:rPr lang="zh-CN" altLang="en-US"/>
              <a:t>第四层</a:t>
            </a:r>
          </a:p>
          <a:p>
            <a:pPr lvl="4"/>
            <a:r>
              <a:rPr lang="zh-CN" altLang="en-US"/>
              <a:t>第五层</a:t>
            </a:r>
          </a:p>
        </p:txBody>
      </p:sp>
      <p:sp>
        <p:nvSpPr>
          <p:cNvPr id="2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itchFamily="34" charset="0"/>
              <a:buNone/>
              <a:defRPr sz="1400" noProof="1">
                <a:latin typeface="Times New Roman" pitchFamily="18" charset="0"/>
                <a:ea typeface="宋体" pitchFamily="2" charset="-122"/>
              </a:defRPr>
            </a:lvl1pPr>
          </a:lstStyle>
          <a:p>
            <a:fld id="{28C10723-0F6D-44F4-AB51-22D160E50540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buFont typeface="Arial" pitchFamily="34" charset="0"/>
              <a:buNone/>
              <a:defRPr sz="1400" noProof="1">
                <a:latin typeface="Times New Roman" pitchFamily="18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charset="0"/>
              <a:buNone/>
              <a:defRPr sz="1400" noProof="1">
                <a:latin typeface="Times New Roman" pitchFamily="18" charset="0"/>
                <a:ea typeface="宋体" pitchFamily="2" charset="-122"/>
                <a:cs typeface="+mn-ea"/>
              </a:defRPr>
            </a:lvl1pPr>
          </a:lstStyle>
          <a:p>
            <a:fld id="{CBF8DB3E-5AD5-42FE-8639-13829F32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06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han@zj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ENGLISH IN SHIP </a:t>
            </a:r>
            <a:br>
              <a:rPr lang="en-US" altLang="zh-CN" dirty="0"/>
            </a:br>
            <a:r>
              <a:rPr lang="en-US" altLang="zh-CN" dirty="0"/>
              <a:t>AND </a:t>
            </a:r>
            <a:br>
              <a:rPr lang="en-US" altLang="zh-CN" dirty="0"/>
            </a:br>
            <a:r>
              <a:rPr lang="en-US" altLang="zh-CN" dirty="0"/>
              <a:t>OCEAN ENGINEERING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854696" cy="1752600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Ge</a:t>
            </a:r>
            <a:r>
              <a:rPr lang="en-US" altLang="zh-CN" sz="2000" dirty="0"/>
              <a:t> Han</a:t>
            </a:r>
          </a:p>
          <a:p>
            <a:r>
              <a:rPr lang="en-US" altLang="zh-CN" sz="2000" dirty="0"/>
              <a:t>Ocean College, Zhejiang University</a:t>
            </a:r>
          </a:p>
          <a:p>
            <a:r>
              <a:rPr lang="en-US" altLang="zh-CN" sz="2000" dirty="0"/>
              <a:t>Email: </a:t>
            </a:r>
            <a:r>
              <a:rPr lang="en-US" altLang="zh-CN" sz="2000" dirty="0">
                <a:hlinkClick r:id="rId2"/>
              </a:rPr>
              <a:t>gehan@zju.edu.cn</a:t>
            </a:r>
            <a:endParaRPr lang="en-US" altLang="zh-CN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BA679-73EE-49AF-8C5F-2BFD18311B19}"/>
              </a:ext>
            </a:extLst>
          </p:cNvPr>
          <p:cNvSpPr/>
          <p:nvPr/>
        </p:nvSpPr>
        <p:spPr>
          <a:xfrm>
            <a:off x="323528" y="1052736"/>
            <a:ext cx="8496944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b="1" dirty="0"/>
              <a:t>Matrices</a:t>
            </a:r>
            <a:r>
              <a:rPr lang="en-US" sz="2200" dirty="0"/>
              <a:t> are the basic elements of the MATLAB environment. A matrix is a two-dimensional array consisting of </a:t>
            </a:r>
            <a:r>
              <a:rPr lang="en-US" sz="2200" i="1" dirty="0"/>
              <a:t>m</a:t>
            </a:r>
            <a:r>
              <a:rPr lang="en-US" sz="2200" dirty="0"/>
              <a:t> rows and </a:t>
            </a:r>
            <a:r>
              <a:rPr lang="en-US" sz="2200" i="1" dirty="0"/>
              <a:t>n</a:t>
            </a:r>
            <a:r>
              <a:rPr lang="en-US" sz="2200" dirty="0"/>
              <a:t> columns. Special cases are column </a:t>
            </a:r>
            <a:r>
              <a:rPr lang="en-US" sz="2200" b="1" dirty="0"/>
              <a:t>vectors</a:t>
            </a:r>
            <a:r>
              <a:rPr lang="en-US" sz="2200" dirty="0"/>
              <a:t> (</a:t>
            </a:r>
            <a:r>
              <a:rPr lang="en-US" sz="2200" i="1" dirty="0"/>
              <a:t>n</a:t>
            </a:r>
            <a:r>
              <a:rPr lang="en-US" sz="2200" dirty="0"/>
              <a:t> = 1) and row vectors (</a:t>
            </a:r>
            <a:r>
              <a:rPr lang="en-US" sz="2200" i="1" dirty="0"/>
              <a:t>m</a:t>
            </a:r>
            <a:r>
              <a:rPr lang="en-US" sz="2200" dirty="0"/>
              <a:t> = 1).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B9ECB-CF74-479B-A322-5C6C55A3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5024"/>
            <a:ext cx="4292410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2E003-9380-44CC-A278-B0C09330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7" y="4077072"/>
            <a:ext cx="2376264" cy="1611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081D1-132C-44C4-9C5F-30FDE6784033}"/>
              </a:ext>
            </a:extLst>
          </p:cNvPr>
          <p:cNvSpPr txBox="1"/>
          <p:nvPr/>
        </p:nvSpPr>
        <p:spPr>
          <a:xfrm>
            <a:off x="899592" y="2828255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&gt;&gt; load F:\internationalC\dataprocessing\A.mat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&gt;&gt; a=A</a:t>
            </a:r>
          </a:p>
        </p:txBody>
      </p:sp>
    </p:spTree>
    <p:extLst>
      <p:ext uri="{BB962C8B-B14F-4D97-AF65-F5344CB8AC3E}">
        <p14:creationId xmlns:p14="http://schemas.microsoft.com/office/powerpoint/2010/main" val="22129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365151-B854-4B69-AD3A-38EFD1448D03}"/>
              </a:ext>
            </a:extLst>
          </p:cNvPr>
          <p:cNvSpPr/>
          <p:nvPr/>
        </p:nvSpPr>
        <p:spPr>
          <a:xfrm>
            <a:off x="179512" y="4446739"/>
            <a:ext cx="2861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Creating a sub-matrix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DE1F1-99C3-4893-82F1-5225577F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40006"/>
            <a:ext cx="3273710" cy="1542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6684E8-19C9-44F5-9C2A-A91B609975D6}"/>
              </a:ext>
            </a:extLst>
          </p:cNvPr>
          <p:cNvSpPr/>
          <p:nvPr/>
        </p:nvSpPr>
        <p:spPr>
          <a:xfrm>
            <a:off x="256499" y="908720"/>
            <a:ext cx="21371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Matrix indexing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5B140-C958-4C7C-A52B-EFFD9591A25F}"/>
              </a:ext>
            </a:extLst>
          </p:cNvPr>
          <p:cNvSpPr/>
          <p:nvPr/>
        </p:nvSpPr>
        <p:spPr>
          <a:xfrm>
            <a:off x="256499" y="1446325"/>
            <a:ext cx="8635981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The element of row </a:t>
            </a:r>
            <a:r>
              <a:rPr lang="en-US" sz="2200" dirty="0" err="1"/>
              <a:t>i</a:t>
            </a:r>
            <a:r>
              <a:rPr lang="en-US" sz="2200" dirty="0"/>
              <a:t> and column j of the matrix </a:t>
            </a:r>
            <a:r>
              <a:rPr lang="en-US" sz="2200" i="1" dirty="0"/>
              <a:t>A</a:t>
            </a:r>
            <a:r>
              <a:rPr lang="en-US" sz="2200" dirty="0"/>
              <a:t> is denoted by A(</a:t>
            </a:r>
            <a:r>
              <a:rPr lang="en-US" sz="2200" i="1" dirty="0" err="1"/>
              <a:t>i</a:t>
            </a:r>
            <a:r>
              <a:rPr lang="en-US" sz="2200" dirty="0" err="1"/>
              <a:t>,</a:t>
            </a:r>
            <a:r>
              <a:rPr lang="en-US" sz="2200" i="1" dirty="0" err="1"/>
              <a:t>j</a:t>
            </a:r>
            <a:r>
              <a:rPr lang="en-US" sz="2200" dirty="0"/>
              <a:t>). Thus, </a:t>
            </a:r>
            <a:r>
              <a:rPr lang="en-US" sz="2200" i="1" dirty="0"/>
              <a:t>A</a:t>
            </a:r>
            <a:r>
              <a:rPr lang="en-US" sz="2200" dirty="0"/>
              <a:t>(</a:t>
            </a:r>
            <a:r>
              <a:rPr lang="en-US" sz="2200" i="1" dirty="0" err="1"/>
              <a:t>i</a:t>
            </a:r>
            <a:r>
              <a:rPr lang="en-US" sz="2200" dirty="0" err="1"/>
              <a:t>,</a:t>
            </a:r>
            <a:r>
              <a:rPr lang="en-US" sz="2200" i="1" dirty="0" err="1"/>
              <a:t>j</a:t>
            </a:r>
            <a:r>
              <a:rPr lang="en-US" sz="2200" dirty="0"/>
              <a:t>) in MATLAB refers to the element </a:t>
            </a:r>
            <a:r>
              <a:rPr lang="en-US" sz="2200" i="1" dirty="0"/>
              <a:t>A</a:t>
            </a:r>
            <a:r>
              <a:rPr lang="en-US" sz="2200" baseline="-25000" dirty="0"/>
              <a:t>ij</a:t>
            </a:r>
            <a:r>
              <a:rPr lang="en-US" sz="2200" dirty="0"/>
              <a:t> of matrix </a:t>
            </a:r>
            <a:r>
              <a:rPr lang="en-US" sz="2200" i="1" dirty="0"/>
              <a:t>A</a:t>
            </a:r>
            <a:r>
              <a:rPr lang="en-US" sz="2200" dirty="0"/>
              <a:t>. </a:t>
            </a:r>
            <a:r>
              <a:rPr lang="en-US" sz="2200" u="sng" dirty="0"/>
              <a:t>The </a:t>
            </a:r>
            <a:r>
              <a:rPr lang="en-US" altLang="zh-CN" sz="2200" u="sng" dirty="0"/>
              <a:t>fi</a:t>
            </a:r>
            <a:r>
              <a:rPr lang="en-US" sz="2200" u="sng" dirty="0"/>
              <a:t>rst index is the row number and the second index is the column number.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2A760-7C30-4D9F-BB69-FBAECE077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07"/>
          <a:stretch/>
        </p:blipFill>
        <p:spPr>
          <a:xfrm>
            <a:off x="401974" y="2662813"/>
            <a:ext cx="2766671" cy="1702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6ED4F-6872-46F9-945E-F94A1A880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948416"/>
            <a:ext cx="2674875" cy="17044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B36B6C-B921-4312-ABB4-48E9F023A37D}"/>
              </a:ext>
            </a:extLst>
          </p:cNvPr>
          <p:cNvSpPr/>
          <p:nvPr/>
        </p:nvSpPr>
        <p:spPr>
          <a:xfrm>
            <a:off x="3452586" y="4446739"/>
            <a:ext cx="2603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Interchanging rows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B0C99-360F-4448-89C7-BCEFA6B3D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757" y="2723976"/>
            <a:ext cx="5108402" cy="1715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7402BF-074B-44A9-81E1-2C1B2C0700BE}"/>
              </a:ext>
            </a:extLst>
          </p:cNvPr>
          <p:cNvSpPr/>
          <p:nvPr/>
        </p:nvSpPr>
        <p:spPr>
          <a:xfrm>
            <a:off x="6172483" y="4446739"/>
            <a:ext cx="3019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Deleting row or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AEE12F-A984-4231-B739-56C7BC51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958" y="4948416"/>
            <a:ext cx="240840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1CC63-42AE-434F-A34A-EF913F420BA2}"/>
              </a:ext>
            </a:extLst>
          </p:cNvPr>
          <p:cNvSpPr/>
          <p:nvPr/>
        </p:nvSpPr>
        <p:spPr>
          <a:xfrm>
            <a:off x="251520" y="908720"/>
            <a:ext cx="1470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Dimension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FE421-F15E-4FF0-A7E1-A446C973851E}"/>
              </a:ext>
            </a:extLst>
          </p:cNvPr>
          <p:cNvSpPr/>
          <p:nvPr/>
        </p:nvSpPr>
        <p:spPr>
          <a:xfrm>
            <a:off x="269579" y="1339607"/>
            <a:ext cx="8622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To determine the dimensions of a matrix or vector, use the command size.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85416-4A47-45D2-8D64-17DE6025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2226505" cy="129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BAF8C-2E1A-49BF-848F-F8B9E0AC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39" y="1988840"/>
            <a:ext cx="2088232" cy="548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E878B-D5F2-410E-91D4-21F8FC9A5A4B}"/>
              </a:ext>
            </a:extLst>
          </p:cNvPr>
          <p:cNvSpPr/>
          <p:nvPr/>
        </p:nvSpPr>
        <p:spPr>
          <a:xfrm>
            <a:off x="269579" y="3106264"/>
            <a:ext cx="276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Transposing a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86D00-65EC-4A5E-A06C-8886398EEDBD}"/>
              </a:ext>
            </a:extLst>
          </p:cNvPr>
          <p:cNvSpPr/>
          <p:nvPr/>
        </p:nvSpPr>
        <p:spPr>
          <a:xfrm>
            <a:off x="336040" y="3503330"/>
            <a:ext cx="8700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transpose operation is denoted by an apostrophe or a single quote ('). It flips a matrix about its main diagonal and it turns a row vector into a column vector.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EE0F57-7D39-4338-8E20-2DFBA0AE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2" y="4829672"/>
            <a:ext cx="2044536" cy="17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8D075-4D0F-450E-B1C4-D130DA2EAE4F}"/>
              </a:ext>
            </a:extLst>
          </p:cNvPr>
          <p:cNvSpPr/>
          <p:nvPr/>
        </p:nvSpPr>
        <p:spPr>
          <a:xfrm>
            <a:off x="179512" y="908720"/>
            <a:ext cx="30460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Concatenating matrices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AD103-E44D-4540-9CC3-9CE5CB5E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53883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1AA824-2EBE-4E0F-B1C5-7E95D368571A}"/>
              </a:ext>
            </a:extLst>
          </p:cNvPr>
          <p:cNvSpPr/>
          <p:nvPr/>
        </p:nvSpPr>
        <p:spPr>
          <a:xfrm>
            <a:off x="323528" y="908720"/>
            <a:ext cx="23855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Matrix generators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23213-E30B-49E5-91DD-429B9F5559A9}"/>
              </a:ext>
            </a:extLst>
          </p:cNvPr>
          <p:cNvSpPr/>
          <p:nvPr/>
        </p:nvSpPr>
        <p:spPr>
          <a:xfrm>
            <a:off x="323528" y="1556792"/>
            <a:ext cx="8496944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MATLAB provides functions that generates elementary matrices. The matrix of zeros, the matrix of ones, and the identity matrix are returned by the functions zeros, ones, and eye, respectively.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7F475-E66F-4304-BFAA-0223ADEE2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5"/>
          <a:stretch/>
        </p:blipFill>
        <p:spPr>
          <a:xfrm>
            <a:off x="327496" y="3789040"/>
            <a:ext cx="8550951" cy="2332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00ED1-0D94-4F7F-83C6-E60719827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0" t="-292" r="27677" b="82791"/>
          <a:stretch/>
        </p:blipFill>
        <p:spPr>
          <a:xfrm>
            <a:off x="3059832" y="3068960"/>
            <a:ext cx="270030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68494-860C-409F-A40E-92707AC90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0"/>
          <a:stretch/>
        </p:blipFill>
        <p:spPr>
          <a:xfrm>
            <a:off x="1115616" y="3448847"/>
            <a:ext cx="6525567" cy="2847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65F56-5B1C-4831-9913-E825F1323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3" t="8621" r="23265" b="83072"/>
          <a:stretch/>
        </p:blipFill>
        <p:spPr>
          <a:xfrm>
            <a:off x="2987824" y="2780928"/>
            <a:ext cx="2592288" cy="360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325E7E-038F-426B-ADFA-112A0EFF1E8E}"/>
              </a:ext>
            </a:extLst>
          </p:cNvPr>
          <p:cNvSpPr/>
          <p:nvPr/>
        </p:nvSpPr>
        <p:spPr>
          <a:xfrm>
            <a:off x="499708" y="1345412"/>
            <a:ext cx="8176748" cy="83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/>
              <a:t>These matrices have interesting properties that make them useful for constructing examples and for testing algorithms.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1D741-07A1-4D51-91F2-8E41F826F3C4}"/>
              </a:ext>
            </a:extLst>
          </p:cNvPr>
          <p:cNvSpPr/>
          <p:nvPr/>
        </p:nvSpPr>
        <p:spPr>
          <a:xfrm>
            <a:off x="499708" y="872717"/>
            <a:ext cx="21515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Special matrices</a:t>
            </a:r>
          </a:p>
        </p:txBody>
      </p:sp>
    </p:spTree>
    <p:extLst>
      <p:ext uri="{BB962C8B-B14F-4D97-AF65-F5344CB8AC3E}">
        <p14:creationId xmlns:p14="http://schemas.microsoft.com/office/powerpoint/2010/main" val="169602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485A-7BC0-4423-8953-BA070742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B7410-00F0-44E0-96F0-CE8BF9531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5F147-4F07-49EE-9BFD-A1978BA5BF13}"/>
              </a:ext>
            </a:extLst>
          </p:cNvPr>
          <p:cNvSpPr/>
          <p:nvPr/>
        </p:nvSpPr>
        <p:spPr>
          <a:xfrm>
            <a:off x="253305" y="612254"/>
            <a:ext cx="7920880" cy="314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i="1" dirty="0"/>
              <a:t>A</a:t>
            </a:r>
            <a:r>
              <a:rPr lang="en-US" sz="2200" dirty="0"/>
              <a:t>+</a:t>
            </a:r>
            <a:r>
              <a:rPr lang="en-US" sz="2200" i="1" dirty="0"/>
              <a:t>B</a:t>
            </a:r>
            <a:r>
              <a:rPr lang="en-US" sz="2200" dirty="0"/>
              <a:t> or </a:t>
            </a:r>
            <a:r>
              <a:rPr lang="en-US" sz="2200" i="1" dirty="0"/>
              <a:t>B</a:t>
            </a:r>
            <a:r>
              <a:rPr lang="en-US" sz="2200" dirty="0"/>
              <a:t>+</a:t>
            </a:r>
            <a:r>
              <a:rPr lang="en-US" sz="2200" i="1" dirty="0"/>
              <a:t>A</a:t>
            </a:r>
            <a:r>
              <a:rPr lang="en-US" sz="2200" dirty="0"/>
              <a:t> is valid if </a:t>
            </a:r>
            <a:r>
              <a:rPr lang="en-US" sz="2200" i="1" dirty="0"/>
              <a:t>A</a:t>
            </a:r>
            <a:r>
              <a:rPr lang="en-US" sz="2200" dirty="0"/>
              <a:t> and </a:t>
            </a:r>
            <a:r>
              <a:rPr lang="en-US" sz="2200" i="1" dirty="0"/>
              <a:t>B </a:t>
            </a:r>
            <a:r>
              <a:rPr lang="en-US" sz="2200" dirty="0"/>
              <a:t>are of the same size</a:t>
            </a:r>
          </a:p>
          <a:p>
            <a:pPr algn="just">
              <a:lnSpc>
                <a:spcPts val="3000"/>
              </a:lnSpc>
            </a:pPr>
            <a:r>
              <a:rPr lang="en-US" sz="2200" i="1" dirty="0"/>
              <a:t>A</a:t>
            </a:r>
            <a:r>
              <a:rPr lang="en-US" sz="2200" dirty="0"/>
              <a:t>*</a:t>
            </a:r>
            <a:r>
              <a:rPr lang="en-US" sz="2200" i="1" dirty="0"/>
              <a:t>B</a:t>
            </a:r>
            <a:r>
              <a:rPr lang="en-US" sz="2200" dirty="0"/>
              <a:t> is valid if </a:t>
            </a:r>
            <a:r>
              <a:rPr lang="en-US" sz="2200" b="1" i="1" dirty="0"/>
              <a:t>A</a:t>
            </a:r>
            <a:r>
              <a:rPr lang="en-US" sz="2200" b="1" dirty="0"/>
              <a:t>'s number of column equals </a:t>
            </a:r>
            <a:r>
              <a:rPr lang="en-US" sz="2200" b="1" i="1" dirty="0"/>
              <a:t>B</a:t>
            </a:r>
            <a:r>
              <a:rPr lang="en-US" sz="2200" b="1" dirty="0"/>
              <a:t>'s number of rows</a:t>
            </a:r>
          </a:p>
          <a:p>
            <a:pPr algn="just">
              <a:lnSpc>
                <a:spcPts val="3000"/>
              </a:lnSpc>
            </a:pPr>
            <a:endParaRPr lang="en-US" sz="2200" b="1" dirty="0"/>
          </a:p>
          <a:p>
            <a:pPr algn="just">
              <a:lnSpc>
                <a:spcPts val="3000"/>
              </a:lnSpc>
            </a:pPr>
            <a:endParaRPr lang="en-US" sz="2200" b="1" dirty="0"/>
          </a:p>
          <a:p>
            <a:pPr algn="just">
              <a:lnSpc>
                <a:spcPts val="3000"/>
              </a:lnSpc>
            </a:pPr>
            <a:endParaRPr lang="en-US" sz="2200" b="1" dirty="0"/>
          </a:p>
          <a:p>
            <a:pPr algn="just">
              <a:lnSpc>
                <a:spcPts val="3000"/>
              </a:lnSpc>
            </a:pPr>
            <a:endParaRPr lang="en-US" sz="2200" b="1" dirty="0"/>
          </a:p>
          <a:p>
            <a:pPr algn="just">
              <a:lnSpc>
                <a:spcPts val="3000"/>
              </a:lnSpc>
            </a:pPr>
            <a:r>
              <a:rPr lang="en-US" sz="2200" i="1" dirty="0"/>
              <a:t>A</a:t>
            </a:r>
            <a:r>
              <a:rPr lang="en-US" sz="2200" dirty="0"/>
              <a:t>^2 is valid if </a:t>
            </a:r>
            <a:r>
              <a:rPr lang="en-US" sz="2200" i="1" dirty="0"/>
              <a:t>A</a:t>
            </a:r>
            <a:r>
              <a:rPr lang="en-US" sz="2200" dirty="0"/>
              <a:t> is square and equals </a:t>
            </a:r>
            <a:r>
              <a:rPr lang="en-US" sz="2200" i="1" dirty="0"/>
              <a:t>A</a:t>
            </a:r>
            <a:r>
              <a:rPr lang="en-US" sz="2200" dirty="0"/>
              <a:t>*</a:t>
            </a:r>
            <a:r>
              <a:rPr lang="en-US" sz="2200" i="1" dirty="0"/>
              <a:t>A</a:t>
            </a:r>
          </a:p>
          <a:p>
            <a:pPr algn="just">
              <a:lnSpc>
                <a:spcPts val="3000"/>
              </a:lnSpc>
            </a:pPr>
            <a:r>
              <a:rPr lang="en-US" sz="2200" i="1" dirty="0"/>
              <a:t>α</a:t>
            </a:r>
            <a:r>
              <a:rPr lang="en-US" sz="2200" dirty="0"/>
              <a:t>*</a:t>
            </a:r>
            <a:r>
              <a:rPr lang="en-US" sz="2200" i="1" dirty="0"/>
              <a:t>A</a:t>
            </a:r>
            <a:r>
              <a:rPr lang="en-US" sz="2200" dirty="0"/>
              <a:t> or </a:t>
            </a:r>
            <a:r>
              <a:rPr lang="en-US" sz="2200" i="1" dirty="0"/>
              <a:t>A</a:t>
            </a:r>
            <a:r>
              <a:rPr lang="en-US" sz="2200" dirty="0"/>
              <a:t>*</a:t>
            </a:r>
            <a:r>
              <a:rPr lang="el-GR" sz="2200" dirty="0"/>
              <a:t>α</a:t>
            </a:r>
            <a:r>
              <a:rPr lang="en-US" sz="2200" dirty="0"/>
              <a:t> multiplies each element of </a:t>
            </a:r>
            <a:r>
              <a:rPr lang="en-US" sz="2200" i="1" dirty="0"/>
              <a:t>A</a:t>
            </a:r>
            <a:r>
              <a:rPr lang="en-US" sz="2200" dirty="0"/>
              <a:t> by </a:t>
            </a:r>
            <a:r>
              <a:rPr lang="el-GR" sz="2200" i="1" dirty="0"/>
              <a:t>α</a:t>
            </a:r>
            <a:endParaRPr lang="en-US" sz="2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F7D9F-AC93-4CAC-B070-8BBFDBF082B2}"/>
              </a:ext>
            </a:extLst>
          </p:cNvPr>
          <p:cNvSpPr/>
          <p:nvPr/>
        </p:nvSpPr>
        <p:spPr>
          <a:xfrm>
            <a:off x="283861" y="113201"/>
            <a:ext cx="36968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Matrix arithmetic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11D52-B422-4447-8EA5-01C94C53B4D9}"/>
              </a:ext>
            </a:extLst>
          </p:cNvPr>
          <p:cNvSpPr/>
          <p:nvPr/>
        </p:nvSpPr>
        <p:spPr>
          <a:xfrm>
            <a:off x="395536" y="3903236"/>
            <a:ext cx="3586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Array arithmetic operations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7868-3468-4D6E-B9E0-23C6A096063B}"/>
              </a:ext>
            </a:extLst>
          </p:cNvPr>
          <p:cNvSpPr/>
          <p:nvPr/>
        </p:nvSpPr>
        <p:spPr>
          <a:xfrm>
            <a:off x="396158" y="4314462"/>
            <a:ext cx="8433877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Array arithmetic operations or array operations for short, are done </a:t>
            </a:r>
            <a:r>
              <a:rPr lang="en-US" sz="2200" b="1" dirty="0"/>
              <a:t>element-by-elemen</a:t>
            </a:r>
            <a:r>
              <a:rPr lang="en-US" sz="2200" dirty="0"/>
              <a:t>t. </a:t>
            </a:r>
            <a:r>
              <a:rPr lang="en-US" sz="2200" b="1" dirty="0"/>
              <a:t>The period character, ., </a:t>
            </a:r>
            <a:r>
              <a:rPr lang="en-US" sz="2200" dirty="0"/>
              <a:t>distinguishes the array operations from the matrix operations.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7FD0E-FCCC-49A8-8DB0-3A5098364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87" b="2086"/>
          <a:stretch/>
        </p:blipFill>
        <p:spPr>
          <a:xfrm>
            <a:off x="2171951" y="5511287"/>
            <a:ext cx="5073981" cy="1312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433A0-C940-41EC-A610-CB25559E2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94"/>
          <a:stretch/>
        </p:blipFill>
        <p:spPr>
          <a:xfrm>
            <a:off x="158703" y="1644109"/>
            <a:ext cx="8826593" cy="9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9C069-0708-43F4-AF96-A8E2A9B2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33921"/>
            <a:ext cx="5616624" cy="1470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1981E-BAEE-4A9B-8572-DAB8D2B0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0581"/>
            <a:ext cx="5120167" cy="2176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9E9A0-DD03-4CFA-8954-E4BA9876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38" y="4738935"/>
            <a:ext cx="439407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1669E-7C85-4964-A307-62A7F209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93" y="3648841"/>
            <a:ext cx="4756139" cy="3016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52B92-A237-470E-B5CC-675F9709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3536" y="3217042"/>
            <a:ext cx="5624922" cy="61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729AA-4360-4A60-A006-CF30FB2C4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23" t="43413" r="30191" b="2321"/>
          <a:stretch/>
        </p:blipFill>
        <p:spPr>
          <a:xfrm>
            <a:off x="1431639" y="1521712"/>
            <a:ext cx="5846545" cy="143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35E40-FE4D-4ADE-872E-C382FD807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44" t="22340" r="43570" b="57875"/>
          <a:stretch/>
        </p:blipFill>
        <p:spPr>
          <a:xfrm>
            <a:off x="1663536" y="1032184"/>
            <a:ext cx="3004490" cy="5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491064" cy="3456384"/>
          </a:xfrm>
        </p:spPr>
        <p:txBody>
          <a:bodyPr/>
          <a:lstStyle/>
          <a:p>
            <a:pPr algn="l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Lecture 7: 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How to Process data?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-Raw data processing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73325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55947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Ref: </a:t>
            </a:r>
          </a:p>
          <a:p>
            <a:r>
              <a:rPr lang="en-US" sz="1600" i="1" dirty="0"/>
              <a:t>https://explorable.com/raw-data-processing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3BD1-3FD0-4E2E-84A9-C17D6672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programming in</a:t>
            </a:r>
            <a:br>
              <a:rPr lang="en-US" dirty="0"/>
            </a:br>
            <a:r>
              <a:rPr lang="en-US" dirty="0"/>
              <a:t>MATLAB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A743-7318-47C3-AFF3-7E4360232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F88D38-C853-4593-AAC3-1E3DA94C8ABF}"/>
              </a:ext>
            </a:extLst>
          </p:cNvPr>
          <p:cNvSpPr/>
          <p:nvPr/>
        </p:nvSpPr>
        <p:spPr>
          <a:xfrm>
            <a:off x="395536" y="1484784"/>
            <a:ext cx="8064896" cy="160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A different way of executing repeatedly commands with MATLAB is: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1. to </a:t>
            </a:r>
            <a:r>
              <a:rPr lang="en-US" sz="2200" i="1" dirty="0"/>
              <a:t>create a file </a:t>
            </a:r>
            <a:r>
              <a:rPr lang="en-US" sz="2200" dirty="0"/>
              <a:t>with a list of commands,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2. </a:t>
            </a:r>
            <a:r>
              <a:rPr lang="en-US" sz="2200" i="1" dirty="0"/>
              <a:t>save</a:t>
            </a:r>
            <a:r>
              <a:rPr lang="en-US" sz="2200" dirty="0"/>
              <a:t> the file, and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3. </a:t>
            </a:r>
            <a:r>
              <a:rPr lang="en-US" sz="2200" i="1" dirty="0"/>
              <a:t>run</a:t>
            </a:r>
            <a:r>
              <a:rPr lang="en-US" sz="2200" dirty="0"/>
              <a:t> the file.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32794-4D83-4386-946F-61DB3997407D}"/>
              </a:ext>
            </a:extLst>
          </p:cNvPr>
          <p:cNvSpPr/>
          <p:nvPr/>
        </p:nvSpPr>
        <p:spPr>
          <a:xfrm>
            <a:off x="395536" y="3703835"/>
            <a:ext cx="5544616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200" dirty="0"/>
              <a:t>This section covers the following topics: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M-File</a:t>
            </a:r>
            <a:r>
              <a:rPr lang="en-US" sz="2200" dirty="0"/>
              <a:t> Scripts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M-File</a:t>
            </a:r>
            <a:r>
              <a:rPr lang="en-US" sz="22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7573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5AC0F-CD5B-4738-A693-E23037E8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0"/>
          <a:stretch/>
        </p:blipFill>
        <p:spPr>
          <a:xfrm>
            <a:off x="179512" y="3212976"/>
            <a:ext cx="8632071" cy="345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66A24-1DFA-4D03-9336-82DA739C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30" y="2499694"/>
            <a:ext cx="5957034" cy="504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9E786D-DD9C-4703-849E-7B740C461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01365"/>
            <a:ext cx="7793747" cy="14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3DD5B-3CF2-440F-B617-C8AB27E2E054}"/>
              </a:ext>
            </a:extLst>
          </p:cNvPr>
          <p:cNvSpPr/>
          <p:nvPr/>
        </p:nvSpPr>
        <p:spPr>
          <a:xfrm>
            <a:off x="251520" y="677947"/>
            <a:ext cx="8640960" cy="615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800" b="1" dirty="0"/>
              <a:t>Exercises</a:t>
            </a:r>
          </a:p>
          <a:p>
            <a:pPr marL="457200" indent="-457200" algn="just">
              <a:lnSpc>
                <a:spcPts val="3300"/>
              </a:lnSpc>
              <a:buFont typeface="+mj-lt"/>
              <a:buAutoNum type="arabicPeriod"/>
            </a:pPr>
            <a:r>
              <a:rPr lang="en-US" sz="2200" dirty="0"/>
              <a:t>Liz buys three apples, a dozen bananas, and one cantaloupe for $2.36. Bob buys a dozen apples and two cantaloupe for $5.26. Carol buys two bananas and three cantaloupe for $2.77. How much do single pieces of each fruit cost?</a:t>
            </a:r>
          </a:p>
          <a:p>
            <a:pPr marL="457200" indent="-457200" algn="just">
              <a:lnSpc>
                <a:spcPts val="3300"/>
              </a:lnSpc>
              <a:buFont typeface="+mj-lt"/>
              <a:buAutoNum type="arabicPeriod"/>
            </a:pPr>
            <a:r>
              <a:rPr lang="en-US" sz="2200" dirty="0"/>
              <a:t>Write a function file that converts temperature in degrees Fahrenheit (±</a:t>
            </a:r>
            <a:r>
              <a:rPr lang="en-US" sz="2200" baseline="30000" dirty="0"/>
              <a:t>o</a:t>
            </a:r>
            <a:r>
              <a:rPr lang="en-US" sz="2200" dirty="0"/>
              <a:t>F) to degrees Centigrade (±</a:t>
            </a:r>
            <a:r>
              <a:rPr lang="en-US" sz="2200" baseline="30000" dirty="0" err="1"/>
              <a:t>o</a:t>
            </a:r>
            <a:r>
              <a:rPr lang="en-US" sz="2200" dirty="0" err="1"/>
              <a:t>C</a:t>
            </a:r>
            <a:r>
              <a:rPr lang="en-US" sz="2200" dirty="0"/>
              <a:t>). </a:t>
            </a:r>
          </a:p>
          <a:p>
            <a:pPr marL="457200" indent="-457200" algn="just">
              <a:lnSpc>
                <a:spcPts val="3300"/>
              </a:lnSpc>
              <a:buFont typeface="+mj-lt"/>
              <a:buAutoNum type="arabicPeriod"/>
            </a:pPr>
            <a:r>
              <a:rPr lang="en-US" sz="2200" dirty="0"/>
              <a:t>Write a user-defined MATLAB function, with two input and two output arguments that determines the height in centimeters (cm) and mass in kilograms (kg) of a person from his height in inches (in.) and weight in pounds (</a:t>
            </a:r>
            <a:r>
              <a:rPr lang="en-US" sz="2200" dirty="0" err="1"/>
              <a:t>lb</a:t>
            </a:r>
            <a:r>
              <a:rPr lang="en-US" sz="2200" dirty="0"/>
              <a:t>).</a:t>
            </a:r>
          </a:p>
          <a:p>
            <a:pPr marL="914400" lvl="1" indent="-457200" algn="just">
              <a:lnSpc>
                <a:spcPts val="3300"/>
              </a:lnSpc>
              <a:buFont typeface="+mj-lt"/>
              <a:buAutoNum type="alphaLcParenR"/>
            </a:pPr>
            <a:r>
              <a:rPr lang="en-US" sz="2200" dirty="0"/>
              <a:t>Determine in SI units the height and mass of a 5 ft.15 in. person who weight 180 lb.</a:t>
            </a:r>
          </a:p>
          <a:p>
            <a:pPr marL="914400" lvl="1" indent="-457200" algn="just">
              <a:lnSpc>
                <a:spcPts val="3300"/>
              </a:lnSpc>
              <a:buFont typeface="+mj-lt"/>
              <a:buAutoNum type="alphaLcParenR"/>
            </a:pPr>
            <a:r>
              <a:rPr lang="en-US" sz="2200" dirty="0"/>
              <a:t>Determine your own height and weight in SI units.</a:t>
            </a:r>
          </a:p>
        </p:txBody>
      </p:sp>
    </p:spTree>
    <p:extLst>
      <p:ext uri="{BB962C8B-B14F-4D97-AF65-F5344CB8AC3E}">
        <p14:creationId xmlns:p14="http://schemas.microsoft.com/office/powerpoint/2010/main" val="311417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C086-F82D-4AE2-9F6F-7CF099A2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BA216-522B-46AD-BC81-03EBE8F96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D12AE-C192-4F15-AD21-4D6F2862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5" y="1268760"/>
            <a:ext cx="840447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42D920-C030-4144-A5E8-73ECF107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2756"/>
            <a:ext cx="820858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374CE7-43EE-48A1-B23E-66FA9540DB03}"/>
              </a:ext>
            </a:extLst>
          </p:cNvPr>
          <p:cNvSpPr/>
          <p:nvPr/>
        </p:nvSpPr>
        <p:spPr>
          <a:xfrm>
            <a:off x="323528" y="836712"/>
            <a:ext cx="2497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Polynomial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B098C-AA70-41DF-A683-91BB77B9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3" y="1285317"/>
            <a:ext cx="2340639" cy="1152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162C18-5E8E-4631-B395-4BFE815D7922}"/>
              </a:ext>
            </a:extLst>
          </p:cNvPr>
          <p:cNvSpPr/>
          <p:nvPr/>
        </p:nvSpPr>
        <p:spPr>
          <a:xfrm>
            <a:off x="501436" y="2437445"/>
            <a:ext cx="8141128" cy="160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where </a:t>
            </a:r>
            <a:r>
              <a:rPr lang="en-US" sz="2200" i="1" dirty="0"/>
              <a:t>n</a:t>
            </a:r>
            <a:r>
              <a:rPr lang="en-US" sz="2200" dirty="0"/>
              <a:t>+1 is the order of the polynomial,</a:t>
            </a:r>
            <a:r>
              <a:rPr lang="en-US" sz="2200" i="1" dirty="0"/>
              <a:t> n </a:t>
            </a:r>
            <a:r>
              <a:rPr lang="en-US" sz="2200" dirty="0"/>
              <a:t>is the degree of the polynomial, and 1 ≤ </a:t>
            </a:r>
            <a:r>
              <a:rPr lang="en-US" sz="2200" i="1" dirty="0"/>
              <a:t>n</a:t>
            </a:r>
            <a:r>
              <a:rPr lang="en-US" sz="2200" dirty="0"/>
              <a:t> ≤ 9. The order gives the number of coefficients to be fit, and the degree gives the highest power of the predictor variable.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CDE02-6274-4622-B326-FFBA39CF21DA}"/>
              </a:ext>
            </a:extLst>
          </p:cNvPr>
          <p:cNvSpPr/>
          <p:nvPr/>
        </p:nvSpPr>
        <p:spPr>
          <a:xfrm>
            <a:off x="341143" y="429309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 For example, a third-degree (cubic) polynomial is given 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8EB46-3630-4805-A8BA-C34FE4A5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5007184"/>
            <a:ext cx="3513671" cy="7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AE4F8E-87D2-4F78-BAF7-04AF67DB10DC}"/>
              </a:ext>
            </a:extLst>
          </p:cNvPr>
          <p:cNvSpPr/>
          <p:nvPr/>
        </p:nvSpPr>
        <p:spPr>
          <a:xfrm>
            <a:off x="179512" y="908720"/>
            <a:ext cx="1063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/>
              <a:t>polyval</a:t>
            </a:r>
            <a:endParaRPr lang="en-US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E13EE-9211-4EB0-81E6-85184158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8" y="1503905"/>
            <a:ext cx="4065968" cy="180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453E47-074C-46B3-B547-F952173450BF}"/>
              </a:ext>
            </a:extLst>
          </p:cNvPr>
          <p:cNvSpPr/>
          <p:nvPr/>
        </p:nvSpPr>
        <p:spPr>
          <a:xfrm>
            <a:off x="395536" y="3468404"/>
            <a:ext cx="8424936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y = </a:t>
            </a:r>
            <a:r>
              <a:rPr lang="en-US" sz="2200" dirty="0" err="1"/>
              <a:t>polyval</a:t>
            </a:r>
            <a:r>
              <a:rPr lang="en-US" sz="2200" dirty="0"/>
              <a:t>(</a:t>
            </a:r>
            <a:r>
              <a:rPr lang="en-US" sz="2200" dirty="0" err="1"/>
              <a:t>p,x</a:t>
            </a:r>
            <a:r>
              <a:rPr lang="en-US" sz="2200" dirty="0"/>
              <a:t>) returns the value of a polynomial of degree n evaluated at x. The input argument p is a vector of length n+1 whose elements are the coefficients in descending powers of the polynomial to be evaluated.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EE89A-184B-44B5-AC9B-A21A4709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869160"/>
            <a:ext cx="4034405" cy="5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DC666F-217A-4EB2-B6A0-ED8543C52AD1}"/>
              </a:ext>
            </a:extLst>
          </p:cNvPr>
          <p:cNvSpPr/>
          <p:nvPr/>
        </p:nvSpPr>
        <p:spPr>
          <a:xfrm>
            <a:off x="323528" y="908720"/>
            <a:ext cx="9701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/>
              <a:t>polyfit</a:t>
            </a:r>
            <a:endParaRPr lang="en-US" sz="2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82494-CBED-4B5C-88AB-AF72FF368F17}"/>
              </a:ext>
            </a:extLst>
          </p:cNvPr>
          <p:cNvSpPr/>
          <p:nvPr/>
        </p:nvSpPr>
        <p:spPr>
          <a:xfrm>
            <a:off x="323528" y="1484784"/>
            <a:ext cx="29450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Polynomial curve fitting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4DCEE-2566-40A5-AB9C-F83C4F32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21" y="2060847"/>
            <a:ext cx="3364183" cy="1781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6AC2F2-3605-4355-979E-3F9F72EA9AB0}"/>
              </a:ext>
            </a:extLst>
          </p:cNvPr>
          <p:cNvSpPr/>
          <p:nvPr/>
        </p:nvSpPr>
        <p:spPr>
          <a:xfrm>
            <a:off x="359532" y="4156729"/>
            <a:ext cx="8424936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p = </a:t>
            </a:r>
            <a:r>
              <a:rPr lang="en-US" sz="2200" dirty="0" err="1"/>
              <a:t>polyfit</a:t>
            </a:r>
            <a:r>
              <a:rPr lang="en-US" sz="2200" dirty="0"/>
              <a:t>(</a:t>
            </a:r>
            <a:r>
              <a:rPr lang="en-US" sz="2200" dirty="0" err="1"/>
              <a:t>x,y,n</a:t>
            </a:r>
            <a:r>
              <a:rPr lang="en-US" sz="2200" dirty="0"/>
              <a:t>) returns the coefficients for a polynomial p(x) of degree n that is a best fit (in a least-squares sense) for the data in y. The coefficients in p are in descending powers, and the length of p is n+1</a:t>
            </a:r>
          </a:p>
        </p:txBody>
      </p:sp>
    </p:spTree>
    <p:extLst>
      <p:ext uri="{BB962C8B-B14F-4D97-AF65-F5344CB8AC3E}">
        <p14:creationId xmlns:p14="http://schemas.microsoft.com/office/powerpoint/2010/main" val="45076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3924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200" b="1" dirty="0"/>
              <a:t>Raw data </a:t>
            </a:r>
            <a:r>
              <a:rPr lang="en-US" altLang="zh-CN" sz="2200" dirty="0"/>
              <a:t>processing refers to the refining of raw data that has been collected from the experiment.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Statistical data that is used to draw conclusions and inferences should be </a:t>
            </a:r>
            <a:r>
              <a:rPr lang="en-US" sz="2200" b="1" dirty="0"/>
              <a:t>accurate and consistent</a:t>
            </a:r>
            <a:r>
              <a:rPr lang="en-US" sz="2200" dirty="0"/>
              <a:t>. This is important in order to ensure the validity of all the inferences drawn on the basis of the data.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"</a:t>
            </a:r>
            <a:r>
              <a:rPr lang="en-US" sz="2200" b="1" i="1" dirty="0"/>
              <a:t>Raw data </a:t>
            </a:r>
            <a:r>
              <a:rPr lang="en-US" sz="2200" dirty="0"/>
              <a:t>is a term for data collected on source which has not been subjected to processing or any other manipulation." (</a:t>
            </a:r>
            <a:r>
              <a:rPr lang="en-US" sz="2200" i="1" dirty="0"/>
              <a:t>wikipedia.org</a:t>
            </a:r>
            <a:r>
              <a:rPr lang="en-US" sz="2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3200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C25AD-9528-43ED-8131-9108BB2E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0" y="602337"/>
            <a:ext cx="4825699" cy="324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09177-1DB5-48A8-B56C-4A6D0319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37112"/>
            <a:ext cx="5219545" cy="234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B64AC-B21A-40F8-92AC-C5281D93E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933056"/>
            <a:ext cx="4392488" cy="413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5529BC-E11B-4D6E-ACB1-B172CF80F80A}"/>
              </a:ext>
            </a:extLst>
          </p:cNvPr>
          <p:cNvSpPr/>
          <p:nvPr/>
        </p:nvSpPr>
        <p:spPr>
          <a:xfrm>
            <a:off x="36125" y="142646"/>
            <a:ext cx="41721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Linear and Nonlinear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37057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E32E1-816A-4DEF-8711-AA5DAE6F2779}"/>
              </a:ext>
            </a:extLst>
          </p:cNvPr>
          <p:cNvSpPr/>
          <p:nvPr/>
        </p:nvSpPr>
        <p:spPr>
          <a:xfrm>
            <a:off x="179512" y="764704"/>
            <a:ext cx="8784976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/>
              <a:t>Mathematical functions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MATLAB offers many predefined mathematical functions for technical computing which contains a large set of mathematical functions.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2E5AE-74A6-4F8C-B6BC-295B34345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1"/>
          <a:stretch/>
        </p:blipFill>
        <p:spPr>
          <a:xfrm>
            <a:off x="168072" y="2780928"/>
            <a:ext cx="8914821" cy="36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F8FE-5098-47B5-B607-3A4DC3958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5" r="26859" b="86189"/>
          <a:stretch/>
        </p:blipFill>
        <p:spPr>
          <a:xfrm>
            <a:off x="3203848" y="2204864"/>
            <a:ext cx="2376264" cy="4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B173-3497-43DB-9F91-15D0355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plotting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90886-79ED-45BA-BC64-FE6987664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4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EAFA26-C609-4096-AD4A-6C1F0A4CE650}"/>
              </a:ext>
            </a:extLst>
          </p:cNvPr>
          <p:cNvSpPr/>
          <p:nvPr/>
        </p:nvSpPr>
        <p:spPr>
          <a:xfrm>
            <a:off x="261864" y="1124744"/>
            <a:ext cx="3240360" cy="506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/>
              <a:t>The basic MATLAB graphing procedure, for example in 2D, is to take 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a vector of x-coordinates, </a:t>
            </a:r>
            <a:r>
              <a:rPr lang="en-US" sz="2200" b="1" dirty="0"/>
              <a:t>x</a:t>
            </a:r>
            <a:r>
              <a:rPr lang="en-US" sz="2200" dirty="0"/>
              <a:t> = (</a:t>
            </a:r>
            <a:r>
              <a:rPr lang="en-US" sz="2200" i="1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, …, </a:t>
            </a:r>
            <a:r>
              <a:rPr lang="en-US" sz="2200" i="1" dirty="0" err="1"/>
              <a:t>x</a:t>
            </a:r>
            <a:r>
              <a:rPr lang="en-US" sz="2200" baseline="-25000" dirty="0" err="1"/>
              <a:t>N</a:t>
            </a:r>
            <a:r>
              <a:rPr lang="en-US" sz="2200" dirty="0"/>
              <a:t>), and 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a vector of y-coordinates, </a:t>
            </a:r>
            <a:r>
              <a:rPr lang="en-US" sz="2200" b="1" dirty="0"/>
              <a:t>y</a:t>
            </a:r>
            <a:r>
              <a:rPr lang="en-US" sz="2200" dirty="0"/>
              <a:t> = (</a:t>
            </a:r>
            <a:r>
              <a:rPr lang="en-US" sz="2200" i="1" dirty="0"/>
              <a:t>y</a:t>
            </a:r>
            <a:r>
              <a:rPr lang="en-US" sz="2200" baseline="-25000" dirty="0"/>
              <a:t>1</a:t>
            </a:r>
            <a:r>
              <a:rPr lang="en-US" sz="2200" dirty="0"/>
              <a:t>, …, </a:t>
            </a:r>
            <a:r>
              <a:rPr lang="en-US" sz="2200" i="1" dirty="0" err="1"/>
              <a:t>y</a:t>
            </a:r>
            <a:r>
              <a:rPr lang="en-US" sz="2200" baseline="-25000" dirty="0" err="1"/>
              <a:t>N</a:t>
            </a:r>
            <a:r>
              <a:rPr lang="en-US" sz="2200" dirty="0"/>
              <a:t>), </a:t>
            </a:r>
          </a:p>
          <a:p>
            <a:pPr algn="just">
              <a:lnSpc>
                <a:spcPts val="3000"/>
              </a:lnSpc>
            </a:pPr>
            <a:r>
              <a:rPr lang="en-US" sz="2200" dirty="0"/>
              <a:t>locate the points (</a:t>
            </a:r>
            <a:r>
              <a:rPr lang="en-US" sz="2200" i="1" dirty="0"/>
              <a:t>x</a:t>
            </a:r>
            <a:r>
              <a:rPr lang="en-US" sz="2200" baseline="-25000" dirty="0"/>
              <a:t>i</a:t>
            </a:r>
            <a:r>
              <a:rPr lang="en-US" sz="2200" dirty="0"/>
              <a:t>, </a:t>
            </a:r>
            <a:r>
              <a:rPr lang="en-US" sz="2200" i="1" dirty="0" err="1"/>
              <a:t>y</a:t>
            </a:r>
            <a:r>
              <a:rPr lang="en-US" sz="2200" baseline="-25000" dirty="0" err="1"/>
              <a:t>i</a:t>
            </a:r>
            <a:r>
              <a:rPr lang="en-US" sz="2200" dirty="0"/>
              <a:t>), with </a:t>
            </a:r>
            <a:r>
              <a:rPr lang="en-US" sz="2200" i="1" dirty="0" err="1"/>
              <a:t>i</a:t>
            </a:r>
            <a:r>
              <a:rPr lang="en-US" sz="2200" dirty="0"/>
              <a:t> = 1; 2 , …, </a:t>
            </a:r>
            <a:r>
              <a:rPr lang="en-US" sz="2200" i="1" dirty="0"/>
              <a:t>n</a:t>
            </a:r>
            <a:r>
              <a:rPr lang="en-US" sz="2200" dirty="0"/>
              <a:t> and then join them by straight lines. </a:t>
            </a:r>
            <a:r>
              <a:rPr lang="en-US" sz="2200" b="1" dirty="0"/>
              <a:t>x </a:t>
            </a:r>
            <a:r>
              <a:rPr lang="en-US" sz="2200" dirty="0"/>
              <a:t>and </a:t>
            </a:r>
            <a:r>
              <a:rPr lang="en-US" sz="2200" b="1" dirty="0"/>
              <a:t>y</a:t>
            </a:r>
            <a:r>
              <a:rPr lang="en-US" sz="2200" dirty="0"/>
              <a:t> are both row arrays or column arrays of the </a:t>
            </a:r>
            <a:r>
              <a:rPr lang="en-US" sz="2200" b="1" dirty="0"/>
              <a:t>same</a:t>
            </a:r>
            <a:r>
              <a:rPr lang="en-US" sz="2200" dirty="0"/>
              <a:t> length.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091ED-735E-40B2-BBCF-B4E3248C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08720"/>
            <a:ext cx="3240360" cy="1212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A6363-7097-49EE-A453-C46DAAF78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5" t="5275" r="5085" b="12757"/>
          <a:stretch/>
        </p:blipFill>
        <p:spPr>
          <a:xfrm>
            <a:off x="3995936" y="2276872"/>
            <a:ext cx="499330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76327-0BBF-4F0E-9883-14BA72A4F4E0}"/>
              </a:ext>
            </a:extLst>
          </p:cNvPr>
          <p:cNvSpPr/>
          <p:nvPr/>
        </p:nvSpPr>
        <p:spPr>
          <a:xfrm>
            <a:off x="161520" y="260461"/>
            <a:ext cx="6543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Adding titles, axis labels, and annotations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F4287-297F-40C6-A0E4-6396C54F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0" y="3128991"/>
            <a:ext cx="2304256" cy="417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DADD2-0C2D-435D-B366-F993F1498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43" b="8695"/>
          <a:stretch/>
        </p:blipFill>
        <p:spPr>
          <a:xfrm>
            <a:off x="186672" y="841381"/>
            <a:ext cx="7122674" cy="12961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EEC3DD-7BBE-4177-AB89-C74AD44AA1ED}"/>
              </a:ext>
            </a:extLst>
          </p:cNvPr>
          <p:cNvSpPr/>
          <p:nvPr/>
        </p:nvSpPr>
        <p:spPr>
          <a:xfrm>
            <a:off x="199724" y="2088290"/>
            <a:ext cx="503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Specifying line styles and colors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C1674-D71F-4336-A7C2-86262B17A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89" b="16619"/>
          <a:stretch/>
        </p:blipFill>
        <p:spPr>
          <a:xfrm>
            <a:off x="152354" y="2632061"/>
            <a:ext cx="5227827" cy="473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CB7AA-5C2F-43F8-B306-5DD75AE4BC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49"/>
          <a:stretch/>
        </p:blipFill>
        <p:spPr>
          <a:xfrm>
            <a:off x="467543" y="3751955"/>
            <a:ext cx="7940119" cy="30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A26FB-8D86-49FD-AE09-7F2F65E48006}"/>
              </a:ext>
            </a:extLst>
          </p:cNvPr>
          <p:cNvSpPr/>
          <p:nvPr/>
        </p:nvSpPr>
        <p:spPr>
          <a:xfrm>
            <a:off x="395536" y="908720"/>
            <a:ext cx="462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Multiple data sets in one plot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3F457-D2E5-477E-A834-2F45CEB7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31940"/>
            <a:ext cx="5976664" cy="253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6BC6B-5278-48A1-9C2D-763ADD250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57"/>
          <a:stretch/>
        </p:blipFill>
        <p:spPr>
          <a:xfrm>
            <a:off x="604739" y="3861048"/>
            <a:ext cx="6189968" cy="76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A117A-A89C-4077-9FC4-8BADC4600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9" y="1431940"/>
            <a:ext cx="6840760" cy="51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CDEE-4C75-4C5F-A418-B972779D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Matrix/vector operation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E0E62-5902-4549-B230-7A2C0CEFE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7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EAEAEA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EAEAEA"/>
        </a:dk1>
        <a:lt1>
          <a:srgbClr val="FFFFFF"/>
        </a:lt1>
        <a:dk2>
          <a:srgbClr val="CC0000"/>
        </a:dk2>
        <a:lt2>
          <a:srgbClr val="FFFFFF"/>
        </a:lt2>
        <a:accent1>
          <a:srgbClr val="FFFF66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FFB8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FF0000"/>
        </a:dk1>
        <a:lt1>
          <a:srgbClr val="FFFFCC"/>
        </a:lt1>
        <a:dk2>
          <a:srgbClr val="FF3300"/>
        </a:dk2>
        <a:lt2>
          <a:srgbClr val="008000"/>
        </a:lt2>
        <a:accent1>
          <a:srgbClr val="33CC33"/>
        </a:accent1>
        <a:accent2>
          <a:srgbClr val="3333CC"/>
        </a:accent2>
        <a:accent3>
          <a:srgbClr val="FFFFE2"/>
        </a:accent3>
        <a:accent4>
          <a:srgbClr val="DA0000"/>
        </a:accent4>
        <a:accent5>
          <a:srgbClr val="ADE2AD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6600"/>
        </a:dk1>
        <a:lt1>
          <a:srgbClr val="FFFFFF"/>
        </a:lt1>
        <a:dk2>
          <a:srgbClr val="006600"/>
        </a:dk2>
        <a:lt2>
          <a:srgbClr val="663300"/>
        </a:lt2>
        <a:accent1>
          <a:srgbClr val="996633"/>
        </a:accent1>
        <a:accent2>
          <a:srgbClr val="3333CC"/>
        </a:accent2>
        <a:accent3>
          <a:srgbClr val="FFFFFF"/>
        </a:accent3>
        <a:accent4>
          <a:srgbClr val="005600"/>
        </a:accent4>
        <a:accent5>
          <a:srgbClr val="CAB8AD"/>
        </a:accent5>
        <a:accent6>
          <a:srgbClr val="2D2DB9"/>
        </a:accent6>
        <a:hlink>
          <a:srgbClr val="CCCC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JU" id="{723A2823-3F1C-49EF-A3DE-BF08CAF38EC9}" vid="{4257AE91-B1AC-469F-9D0A-3A8ABB177D5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ZJU</Template>
  <TotalTime>4203</TotalTime>
  <Words>971</Words>
  <Application>Microsoft Office PowerPoint</Application>
  <PresentationFormat>On-screen Show (4:3)</PresentationFormat>
  <Paragraphs>75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default</vt:lpstr>
      <vt:lpstr>ENGLISH IN SHIP  AND  OCEAN ENGINEERING</vt:lpstr>
      <vt:lpstr>Lecture 7:   How to Process data? -Raw data processing</vt:lpstr>
      <vt:lpstr>PowerPoint Presentation</vt:lpstr>
      <vt:lpstr>PowerPoint Presentation</vt:lpstr>
      <vt:lpstr>Basic plotting </vt:lpstr>
      <vt:lpstr>PowerPoint Presentation</vt:lpstr>
      <vt:lpstr>PowerPoint Presentation</vt:lpstr>
      <vt:lpstr>PowerPoint Presentation</vt:lpstr>
      <vt:lpstr>Matrix/vector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 operations</vt:lpstr>
      <vt:lpstr>PowerPoint Presentation</vt:lpstr>
      <vt:lpstr>PowerPoint Presentation</vt:lpstr>
      <vt:lpstr>PowerPoint Presentation</vt:lpstr>
      <vt:lpstr>Introduction to programming in MATLAB</vt:lpstr>
      <vt:lpstr>PowerPoint Presentation</vt:lpstr>
      <vt:lpstr>PowerPoint Presentation</vt:lpstr>
      <vt:lpstr>PowerPoint Presentation</vt:lpstr>
      <vt:lpstr>Descriptive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IN SHIP  AND  OCEAN ENGINEERING</dc:title>
  <dc:creator>hp</dc:creator>
  <cp:lastModifiedBy>tmac</cp:lastModifiedBy>
  <cp:revision>170</cp:revision>
  <dcterms:created xsi:type="dcterms:W3CDTF">2015-12-23T05:02:35Z</dcterms:created>
  <dcterms:modified xsi:type="dcterms:W3CDTF">2019-12-09T23:49:11Z</dcterms:modified>
</cp:coreProperties>
</file>