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256" r:id="rId2"/>
    <p:sldId id="264" r:id="rId3"/>
    <p:sldId id="262" r:id="rId4"/>
    <p:sldId id="263" r:id="rId5"/>
    <p:sldId id="271" r:id="rId6"/>
    <p:sldId id="272" r:id="rId7"/>
    <p:sldId id="274" r:id="rId8"/>
    <p:sldId id="273" r:id="rId9"/>
    <p:sldId id="275" r:id="rId10"/>
    <p:sldId id="265" r:id="rId11"/>
    <p:sldId id="278" r:id="rId12"/>
    <p:sldId id="269" r:id="rId13"/>
    <p:sldId id="293" r:id="rId14"/>
    <p:sldId id="294" r:id="rId15"/>
    <p:sldId id="276" r:id="rId16"/>
    <p:sldId id="295" r:id="rId17"/>
    <p:sldId id="277" r:id="rId18"/>
    <p:sldId id="296" r:id="rId19"/>
    <p:sldId id="266" r:id="rId20"/>
    <p:sldId id="281" r:id="rId21"/>
    <p:sldId id="279" r:id="rId22"/>
    <p:sldId id="297" r:id="rId23"/>
    <p:sldId id="280" r:id="rId24"/>
    <p:sldId id="298" r:id="rId25"/>
    <p:sldId id="284" r:id="rId26"/>
    <p:sldId id="286" r:id="rId27"/>
    <p:sldId id="299" r:id="rId28"/>
    <p:sldId id="287" r:id="rId29"/>
    <p:sldId id="270" r:id="rId30"/>
    <p:sldId id="288" r:id="rId31"/>
    <p:sldId id="289" r:id="rId32"/>
    <p:sldId id="292" r:id="rId33"/>
    <p:sldId id="291" r:id="rId34"/>
    <p:sldId id="283" r:id="rId35"/>
    <p:sldId id="258" r:id="rId36"/>
    <p:sldId id="259" r:id="rId37"/>
    <p:sldId id="260" r:id="rId38"/>
    <p:sldId id="300" r:id="rId39"/>
    <p:sldId id="302" r:id="rId40"/>
    <p:sldId id="303" r:id="rId41"/>
    <p:sldId id="301" r:id="rId42"/>
    <p:sldId id="305" r:id="rId43"/>
    <p:sldId id="306" r:id="rId44"/>
    <p:sldId id="307" r:id="rId45"/>
    <p:sldId id="304" r:id="rId46"/>
    <p:sldId id="309" r:id="rId47"/>
    <p:sldId id="308" r:id="rId48"/>
    <p:sldId id="311" r:id="rId49"/>
    <p:sldId id="312" r:id="rId50"/>
    <p:sldId id="314" r:id="rId51"/>
    <p:sldId id="313" r:id="rId52"/>
    <p:sldId id="319" r:id="rId53"/>
    <p:sldId id="320" r:id="rId54"/>
    <p:sldId id="316" r:id="rId55"/>
    <p:sldId id="31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initials="H" lastIdx="1" clrIdx="0">
    <p:extLst>
      <p:ext uri="{19B8F6BF-5375-455C-9EA6-DF929625EA0E}">
        <p15:presenceInfo xmlns:p15="http://schemas.microsoft.com/office/powerpoint/2012/main" userI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662" autoAdjust="0"/>
  </p:normalViewPr>
  <p:slideViewPr>
    <p:cSldViewPr snapToGrid="0">
      <p:cViewPr>
        <p:scale>
          <a:sx n="90" d="100"/>
          <a:sy n="90" d="100"/>
        </p:scale>
        <p:origin x="2250" y="168"/>
      </p:cViewPr>
      <p:guideLst/>
    </p:cSldViewPr>
  </p:slideViewPr>
  <p:notesTextViewPr>
    <p:cViewPr>
      <p:scale>
        <a:sx n="1" d="1"/>
        <a:sy n="1" d="1"/>
      </p:scale>
      <p:origin x="0" y="0"/>
    </p:cViewPr>
  </p:notesTextViewPr>
  <p:sorterViewPr>
    <p:cViewPr>
      <p:scale>
        <a:sx n="100" d="100"/>
        <a:sy n="100" d="100"/>
      </p:scale>
      <p:origin x="0" y="-7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11T16:10:33.321" idx="1">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2FB498-ACFC-4C91-A93A-A6816B14FB9C}" type="datetimeFigureOut">
              <a:rPr lang="en-US" smtClean="0"/>
              <a:t>11/12/2019</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56ADE5-D65B-41A1-BE3B-71683C4DEBD4}" type="slidenum">
              <a:rPr lang="en-US" smtClean="0"/>
              <a:t>‹#›</a:t>
            </a:fld>
            <a:endParaRPr lang="en-US"/>
          </a:p>
        </p:txBody>
      </p:sp>
    </p:spTree>
    <p:extLst>
      <p:ext uri="{BB962C8B-B14F-4D97-AF65-F5344CB8AC3E}">
        <p14:creationId xmlns:p14="http://schemas.microsoft.com/office/powerpoint/2010/main" val="1458810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C0691-09FF-45CD-8FE5-A2626E4C1492}" type="datetimeFigureOut">
              <a:rPr lang="en-US" smtClean="0"/>
              <a:t>11/12/2019</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AC473-345B-4A0F-9EE0-13D5A760BF8F}" type="slidenum">
              <a:rPr lang="en-US" smtClean="0"/>
              <a:t>‹#›</a:t>
            </a:fld>
            <a:endParaRPr lang="en-US"/>
          </a:p>
        </p:txBody>
      </p:sp>
    </p:spTree>
    <p:extLst>
      <p:ext uri="{BB962C8B-B14F-4D97-AF65-F5344CB8AC3E}">
        <p14:creationId xmlns:p14="http://schemas.microsoft.com/office/powerpoint/2010/main" val="230582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smtClean="0"/>
              <a:t>If an existing study convincingly answers the questions you want to address, it is better to find out before you get stared than when you are in the middle of a research project.</a:t>
            </a:r>
          </a:p>
          <a:p>
            <a:endParaRPr lang="en-US" dirty="0" smtClean="0"/>
          </a:p>
        </p:txBody>
      </p:sp>
      <p:sp>
        <p:nvSpPr>
          <p:cNvPr id="4" name="灯片编号占位符 3"/>
          <p:cNvSpPr>
            <a:spLocks noGrp="1"/>
          </p:cNvSpPr>
          <p:nvPr>
            <p:ph type="sldNum" sz="quarter" idx="10"/>
          </p:nvPr>
        </p:nvSpPr>
        <p:spPr/>
        <p:txBody>
          <a:bodyPr/>
          <a:lstStyle/>
          <a:p>
            <a:fld id="{153AC473-345B-4A0F-9EE0-13D5A760BF8F}" type="slidenum">
              <a:rPr lang="en-US" smtClean="0"/>
              <a:t>7</a:t>
            </a:fld>
            <a:endParaRPr lang="en-US"/>
          </a:p>
        </p:txBody>
      </p:sp>
    </p:spTree>
    <p:extLst>
      <p:ext uri="{BB962C8B-B14F-4D97-AF65-F5344CB8AC3E}">
        <p14:creationId xmlns:p14="http://schemas.microsoft.com/office/powerpoint/2010/main" val="1434564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53AC473-345B-4A0F-9EE0-13D5A760BF8F}" type="slidenum">
              <a:rPr lang="en-US" smtClean="0"/>
              <a:t>35</a:t>
            </a:fld>
            <a:endParaRPr lang="en-US"/>
          </a:p>
        </p:txBody>
      </p:sp>
    </p:spTree>
    <p:extLst>
      <p:ext uri="{BB962C8B-B14F-4D97-AF65-F5344CB8AC3E}">
        <p14:creationId xmlns:p14="http://schemas.microsoft.com/office/powerpoint/2010/main" val="325693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dirty="0" smtClean="0"/>
              <a:t>Pertinent </a:t>
            </a:r>
            <a:r>
              <a:rPr lang="en-US" altLang="zh-CN" sz="1200" b="1" i="0" kern="1200" dirty="0" smtClean="0">
                <a:solidFill>
                  <a:schemeClr val="tx1"/>
                </a:solidFill>
                <a:effectLst/>
                <a:latin typeface="+mn-lt"/>
                <a:ea typeface="+mn-ea"/>
                <a:cs typeface="+mn-cs"/>
              </a:rPr>
              <a:t>adj. </a:t>
            </a:r>
            <a:r>
              <a:rPr lang="zh-CN" altLang="en-US" sz="1200" b="1" i="0" kern="1200" dirty="0" smtClean="0">
                <a:solidFill>
                  <a:schemeClr val="tx1"/>
                </a:solidFill>
                <a:effectLst/>
                <a:latin typeface="+mn-lt"/>
                <a:ea typeface="+mn-ea"/>
                <a:cs typeface="+mn-cs"/>
              </a:rPr>
              <a:t>相关的，相干的；中肯的；切题的 </a:t>
            </a:r>
            <a:endParaRPr lang="en-US" dirty="0"/>
          </a:p>
        </p:txBody>
      </p:sp>
      <p:sp>
        <p:nvSpPr>
          <p:cNvPr id="4" name="灯片编号占位符 3"/>
          <p:cNvSpPr>
            <a:spLocks noGrp="1"/>
          </p:cNvSpPr>
          <p:nvPr>
            <p:ph type="sldNum" sz="quarter" idx="10"/>
          </p:nvPr>
        </p:nvSpPr>
        <p:spPr/>
        <p:txBody>
          <a:bodyPr/>
          <a:lstStyle/>
          <a:p>
            <a:fld id="{153AC473-345B-4A0F-9EE0-13D5A760BF8F}" type="slidenum">
              <a:rPr lang="en-US" smtClean="0"/>
              <a:t>37</a:t>
            </a:fld>
            <a:endParaRPr lang="en-US"/>
          </a:p>
        </p:txBody>
      </p:sp>
    </p:spTree>
    <p:extLst>
      <p:ext uri="{BB962C8B-B14F-4D97-AF65-F5344CB8AC3E}">
        <p14:creationId xmlns:p14="http://schemas.microsoft.com/office/powerpoint/2010/main" val="191591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 synthesize and evaluate it according to the guiding concept you have determined.</a:t>
            </a:r>
          </a:p>
          <a:p>
            <a:endParaRPr lang="en-US" dirty="0"/>
          </a:p>
        </p:txBody>
      </p:sp>
      <p:sp>
        <p:nvSpPr>
          <p:cNvPr id="4" name="灯片编号占位符 3"/>
          <p:cNvSpPr>
            <a:spLocks noGrp="1"/>
          </p:cNvSpPr>
          <p:nvPr>
            <p:ph type="sldNum" sz="quarter" idx="10"/>
          </p:nvPr>
        </p:nvSpPr>
        <p:spPr/>
        <p:txBody>
          <a:bodyPr/>
          <a:lstStyle/>
          <a:p>
            <a:fld id="{153AC473-345B-4A0F-9EE0-13D5A760BF8F}" type="slidenum">
              <a:rPr lang="en-US" smtClean="0"/>
              <a:t>10</a:t>
            </a:fld>
            <a:endParaRPr lang="en-US"/>
          </a:p>
        </p:txBody>
      </p:sp>
    </p:spTree>
    <p:extLst>
      <p:ext uri="{BB962C8B-B14F-4D97-AF65-F5344CB8AC3E}">
        <p14:creationId xmlns:p14="http://schemas.microsoft.com/office/powerpoint/2010/main" val="137126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Scholarly journals are the primary types of periodicals used for literature survey. </a:t>
            </a:r>
            <a:endParaRPr lang="en-US" dirty="0"/>
          </a:p>
        </p:txBody>
      </p:sp>
      <p:sp>
        <p:nvSpPr>
          <p:cNvPr id="4" name="灯片编号占位符 3"/>
          <p:cNvSpPr>
            <a:spLocks noGrp="1"/>
          </p:cNvSpPr>
          <p:nvPr>
            <p:ph type="sldNum" sz="quarter" idx="10"/>
          </p:nvPr>
        </p:nvSpPr>
        <p:spPr/>
        <p:txBody>
          <a:bodyPr/>
          <a:lstStyle/>
          <a:p>
            <a:fld id="{153AC473-345B-4A0F-9EE0-13D5A760BF8F}" type="slidenum">
              <a:rPr lang="en-US" smtClean="0"/>
              <a:t>12</a:t>
            </a:fld>
            <a:endParaRPr lang="en-US"/>
          </a:p>
        </p:txBody>
      </p:sp>
    </p:spTree>
    <p:extLst>
      <p:ext uri="{BB962C8B-B14F-4D97-AF65-F5344CB8AC3E}">
        <p14:creationId xmlns:p14="http://schemas.microsoft.com/office/powerpoint/2010/main" val="269577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153AC473-345B-4A0F-9EE0-13D5A760BF8F}" type="slidenum">
              <a:rPr lang="en-US" smtClean="0"/>
              <a:t>15</a:t>
            </a:fld>
            <a:endParaRPr lang="en-US"/>
          </a:p>
        </p:txBody>
      </p:sp>
    </p:spTree>
    <p:extLst>
      <p:ext uri="{BB962C8B-B14F-4D97-AF65-F5344CB8AC3E}">
        <p14:creationId xmlns:p14="http://schemas.microsoft.com/office/powerpoint/2010/main" val="204682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will provide results based on any of the words specified; hence, they are the cornerstone of an effective search.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Combining two words using ‘AND’ will fetch articles that mention both the words. Using ‘OR’ will widen the search and fetch more articles that mention either subject. While using the term ‘NOT’ to combine words will fetch articles containing the first word but not the second, thus narrowing the search.</a:t>
            </a:r>
          </a:p>
          <a:p>
            <a:endParaRPr lang="en-US" dirty="0"/>
          </a:p>
        </p:txBody>
      </p:sp>
      <p:sp>
        <p:nvSpPr>
          <p:cNvPr id="4" name="灯片编号占位符 3"/>
          <p:cNvSpPr>
            <a:spLocks noGrp="1"/>
          </p:cNvSpPr>
          <p:nvPr>
            <p:ph type="sldNum" sz="quarter" idx="10"/>
          </p:nvPr>
        </p:nvSpPr>
        <p:spPr/>
        <p:txBody>
          <a:bodyPr/>
          <a:lstStyle/>
          <a:p>
            <a:fld id="{153AC473-345B-4A0F-9EE0-13D5A760BF8F}" type="slidenum">
              <a:rPr lang="en-US" smtClean="0"/>
              <a:t>20</a:t>
            </a:fld>
            <a:endParaRPr lang="en-US"/>
          </a:p>
        </p:txBody>
      </p:sp>
    </p:spTree>
    <p:extLst>
      <p:ext uri="{BB962C8B-B14F-4D97-AF65-F5344CB8AC3E}">
        <p14:creationId xmlns:p14="http://schemas.microsoft.com/office/powerpoint/2010/main" val="226088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will provide results based on any of the words specified; hence, they are the cornerstone of an effective search.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Combining two words using ‘AND’ will fetch articles that mention both the words. Using ‘OR’ will widen the search and fetch more articles that mention either subject. While using the term ‘NOT’ to combine words will fetch articles containing the first word but not the second, thus narrowing the search.</a:t>
            </a:r>
          </a:p>
          <a:p>
            <a:endParaRPr lang="en-US" dirty="0"/>
          </a:p>
        </p:txBody>
      </p:sp>
      <p:sp>
        <p:nvSpPr>
          <p:cNvPr id="4" name="灯片编号占位符 3"/>
          <p:cNvSpPr>
            <a:spLocks noGrp="1"/>
          </p:cNvSpPr>
          <p:nvPr>
            <p:ph type="sldNum" sz="quarter" idx="10"/>
          </p:nvPr>
        </p:nvSpPr>
        <p:spPr/>
        <p:txBody>
          <a:bodyPr/>
          <a:lstStyle/>
          <a:p>
            <a:fld id="{153AC473-345B-4A0F-9EE0-13D5A760BF8F}" type="slidenum">
              <a:rPr lang="en-US" smtClean="0"/>
              <a:t>21</a:t>
            </a:fld>
            <a:endParaRPr lang="en-US"/>
          </a:p>
        </p:txBody>
      </p:sp>
    </p:spTree>
    <p:extLst>
      <p:ext uri="{BB962C8B-B14F-4D97-AF65-F5344CB8AC3E}">
        <p14:creationId xmlns:p14="http://schemas.microsoft.com/office/powerpoint/2010/main" val="1261155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dirty="0" smtClean="0"/>
              <a:t>Identify keywords and use them to search articles from library and internet resources as described above</a:t>
            </a:r>
          </a:p>
          <a:p>
            <a:pPr algn="just"/>
            <a:r>
              <a:rPr lang="en-US" dirty="0" smtClean="0"/>
              <a:t>Search several databases to search articles related to your topic</a:t>
            </a:r>
          </a:p>
          <a:p>
            <a:pPr algn="just"/>
            <a:r>
              <a:rPr lang="en-US" dirty="0" smtClean="0"/>
              <a:t>Use thesaurus to identify terms to locate your articles</a:t>
            </a:r>
          </a:p>
          <a:p>
            <a:pPr algn="just"/>
            <a:r>
              <a:rPr lang="en-US" dirty="0" smtClean="0"/>
              <a:t>Find an article that is similar to your topic; then look at the terms used to describe it, and use them for your search</a:t>
            </a:r>
          </a:p>
          <a:p>
            <a:pPr algn="just"/>
            <a:r>
              <a:rPr lang="en-US" dirty="0" smtClean="0"/>
              <a:t>Use databases that provide full-text articles (free through academic libraries, Internet or for a fee) as much as possible so that you can save time searching for your articles</a:t>
            </a:r>
          </a:p>
          <a:p>
            <a:pPr algn="just"/>
            <a:r>
              <a:rPr lang="en-US" dirty="0" smtClean="0"/>
              <a:t>If you are examining a topic for the first time and unaware of the research on it, start with broad syntheses of the literature, such as overviews, summaries of the literature on your topic or review articles</a:t>
            </a:r>
          </a:p>
          <a:p>
            <a:pPr algn="just"/>
            <a:r>
              <a:rPr lang="en-US" dirty="0" smtClean="0"/>
              <a:t>Start with the most recent issues of the journals, and look for studies about your topic and then work backward in time. Follow-up on references at the end of the articles for more sources to examine</a:t>
            </a:r>
          </a:p>
          <a:p>
            <a:pPr algn="just"/>
            <a:r>
              <a:rPr lang="en-US" dirty="0" smtClean="0"/>
              <a:t>Refer books on a single topic by a single author or group of authors or books that contain chapters written by different authors</a:t>
            </a:r>
          </a:p>
          <a:p>
            <a:pPr algn="just"/>
            <a:r>
              <a:rPr lang="en-US" dirty="0" smtClean="0"/>
              <a:t>Next look for recent conference papers. Often, conference papers report the latest research developments. Contact authors of pertinent studies. Write or phone them, asking if they know of studies related to your area of interest</a:t>
            </a:r>
          </a:p>
          <a:p>
            <a:pPr algn="just"/>
            <a:r>
              <a:rPr lang="en-US" dirty="0" smtClean="0"/>
              <a:t>The easy access and ability to capture entire articles from the web make it attractive. However, check these articles carefully for authenticity and quality and be cautious about whether they represent systematic research.</a:t>
            </a:r>
            <a:endParaRPr lang="en-US" dirty="0"/>
          </a:p>
        </p:txBody>
      </p:sp>
      <p:sp>
        <p:nvSpPr>
          <p:cNvPr id="4" name="灯片编号占位符 3"/>
          <p:cNvSpPr>
            <a:spLocks noGrp="1"/>
          </p:cNvSpPr>
          <p:nvPr>
            <p:ph type="sldNum" sz="quarter" idx="10"/>
          </p:nvPr>
        </p:nvSpPr>
        <p:spPr/>
        <p:txBody>
          <a:bodyPr/>
          <a:lstStyle/>
          <a:p>
            <a:fld id="{153AC473-345B-4A0F-9EE0-13D5A760BF8F}" type="slidenum">
              <a:rPr lang="en-US" smtClean="0"/>
              <a:t>23</a:t>
            </a:fld>
            <a:endParaRPr lang="en-US"/>
          </a:p>
        </p:txBody>
      </p:sp>
    </p:spTree>
    <p:extLst>
      <p:ext uri="{BB962C8B-B14F-4D97-AF65-F5344CB8AC3E}">
        <p14:creationId xmlns:p14="http://schemas.microsoft.com/office/powerpoint/2010/main" val="30252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Other Sections of Your Literature Review</a:t>
            </a:r>
            <a:r>
              <a:rPr lang="en-US" dirty="0" smtClean="0"/>
              <a:t/>
            </a:r>
            <a:br>
              <a:rPr lang="en-US" dirty="0" smtClean="0"/>
            </a:br>
            <a:r>
              <a:rPr lang="en-US" dirty="0" smtClean="0"/>
              <a:t>Once you've decided on the organizational method for your literature review, the sections you need to include in the paper should be easy to figure out because they arise from your organizational strategy. In other words, a chronological review would have subsections for each vital time period; a thematic review would have subtopics based upon factors that relate to the theme or issue. However, sometimes you may need to add additional sections that are necessary for your study, but do not fit in the organizational strategy of the body. What other sections you include in the body is up to you but include only what is necessary for the reader to locate your study within the larger scholarship framework.</a:t>
            </a:r>
          </a:p>
          <a:p>
            <a:endParaRPr lang="en-US" dirty="0"/>
          </a:p>
        </p:txBody>
      </p:sp>
      <p:sp>
        <p:nvSpPr>
          <p:cNvPr id="4" name="灯片编号占位符 3"/>
          <p:cNvSpPr>
            <a:spLocks noGrp="1"/>
          </p:cNvSpPr>
          <p:nvPr>
            <p:ph type="sldNum" sz="quarter" idx="10"/>
          </p:nvPr>
        </p:nvSpPr>
        <p:spPr/>
        <p:txBody>
          <a:bodyPr/>
          <a:lstStyle/>
          <a:p>
            <a:fld id="{153AC473-345B-4A0F-9EE0-13D5A760BF8F}" type="slidenum">
              <a:rPr lang="en-US" smtClean="0"/>
              <a:t>26</a:t>
            </a:fld>
            <a:endParaRPr lang="en-US"/>
          </a:p>
        </p:txBody>
      </p:sp>
    </p:spTree>
    <p:extLst>
      <p:ext uri="{BB962C8B-B14F-4D97-AF65-F5344CB8AC3E}">
        <p14:creationId xmlns:p14="http://schemas.microsoft.com/office/powerpoint/2010/main" val="79042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Recapitulate vi. </a:t>
            </a:r>
            <a:r>
              <a:rPr lang="zh-CN" altLang="en-US" dirty="0" smtClean="0"/>
              <a:t>概括；重述要点；摘要</a:t>
            </a:r>
            <a:endParaRPr lang="en-US" dirty="0"/>
          </a:p>
        </p:txBody>
      </p:sp>
      <p:sp>
        <p:nvSpPr>
          <p:cNvPr id="4" name="灯片编号占位符 3"/>
          <p:cNvSpPr>
            <a:spLocks noGrp="1"/>
          </p:cNvSpPr>
          <p:nvPr>
            <p:ph type="sldNum" sz="quarter" idx="10"/>
          </p:nvPr>
        </p:nvSpPr>
        <p:spPr/>
        <p:txBody>
          <a:bodyPr/>
          <a:lstStyle/>
          <a:p>
            <a:fld id="{153AC473-345B-4A0F-9EE0-13D5A760BF8F}" type="slidenum">
              <a:rPr lang="en-US" smtClean="0"/>
              <a:t>31</a:t>
            </a:fld>
            <a:endParaRPr lang="en-US"/>
          </a:p>
        </p:txBody>
      </p:sp>
    </p:spTree>
    <p:extLst>
      <p:ext uri="{BB962C8B-B14F-4D97-AF65-F5344CB8AC3E}">
        <p14:creationId xmlns:p14="http://schemas.microsoft.com/office/powerpoint/2010/main" val="3389522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solidFill>
        <a:effectLst/>
      </p:bgPr>
    </p:bg>
    <p:spTree>
      <p:nvGrpSpPr>
        <p:cNvPr id="1" name=""/>
        <p:cNvGrpSpPr/>
        <p:nvPr/>
      </p:nvGrpSpPr>
      <p:grpSpPr>
        <a:xfrm>
          <a:off x="0" y="0"/>
          <a:ext cx="0" cy="0"/>
          <a:chOff x="0" y="0"/>
          <a:chExt cx="0" cy="0"/>
        </a:xfrm>
      </p:grpSpPr>
      <p:pic>
        <p:nvPicPr>
          <p:cNvPr id="4" name="图片 101391" descr="未标题-1 拷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标题 101377"/>
          <p:cNvSpPr>
            <a:spLocks noGrp="1"/>
          </p:cNvSpPr>
          <p:nvPr>
            <p:ph type="ctrTitle"/>
          </p:nvPr>
        </p:nvSpPr>
        <p:spPr>
          <a:xfrm>
            <a:off x="685800" y="2130427"/>
            <a:ext cx="7772400" cy="1470025"/>
          </a:xfrm>
          <a:prstGeom prst="rect">
            <a:avLst/>
          </a:prstGeom>
          <a:noFill/>
          <a:ln w="9525">
            <a:noFill/>
            <a:miter/>
          </a:ln>
        </p:spPr>
        <p:txBody>
          <a:bodyPr/>
          <a:lstStyle>
            <a:lvl1pPr lvl="0">
              <a:defRPr kern="1200"/>
            </a:lvl1pPr>
          </a:lstStyle>
          <a:p>
            <a:pPr lvl="0"/>
            <a:r>
              <a:rPr lang="zh-CN" altLang="en-US" noProof="1" smtClean="0"/>
              <a:t>单击此处编辑母版标题样式</a:t>
            </a:r>
            <a:endParaRPr lang="zh-CN" altLang="en-US" noProof="1"/>
          </a:p>
        </p:txBody>
      </p:sp>
      <p:sp>
        <p:nvSpPr>
          <p:cNvPr id="101379" name="副标题 101378"/>
          <p:cNvSpPr>
            <a:spLocks noGrp="1"/>
          </p:cNvSpPr>
          <p:nvPr>
            <p:ph type="subTitle" idx="1"/>
          </p:nvPr>
        </p:nvSpPr>
        <p:spPr>
          <a:xfrm>
            <a:off x="1371600" y="3886200"/>
            <a:ext cx="6400800" cy="1752600"/>
          </a:xfrm>
          <a:prstGeom prst="rect">
            <a:avLst/>
          </a:prstGeom>
          <a:noFill/>
          <a:ln w="9525">
            <a:noFill/>
            <a:miter/>
          </a:ln>
        </p:spPr>
        <p:txBody>
          <a:bodyPr/>
          <a:lstStyle>
            <a:lvl1pPr marL="0" lvl="0" indent="0" algn="ctr">
              <a:buNone/>
              <a:defRPr kern="1200"/>
            </a:lvl1pPr>
            <a:lvl2pPr marL="342900" lvl="1" indent="-342900" algn="ctr">
              <a:buNone/>
              <a:defRPr kern="1200"/>
            </a:lvl2pPr>
            <a:lvl3pPr marL="685800" lvl="2" indent="-685800" algn="ctr">
              <a:buNone/>
              <a:defRPr kern="1200"/>
            </a:lvl3pPr>
            <a:lvl4pPr marL="1028700" lvl="3" indent="-1028700" algn="ctr">
              <a:buNone/>
              <a:defRPr kern="1200"/>
            </a:lvl4pPr>
            <a:lvl5pPr marL="1371600" lvl="4" indent="-1371600" algn="ctr">
              <a:buNone/>
              <a:defRPr kern="1200"/>
            </a:lvl5pPr>
          </a:lstStyle>
          <a:p>
            <a:pPr lvl="0"/>
            <a:r>
              <a:rPr lang="zh-CN" altLang="en-US" noProof="1" smtClean="0"/>
              <a:t>单击此处编辑母版副标题样式</a:t>
            </a:r>
            <a:endParaRPr lang="zh-CN" altLang="en-US" noProof="1"/>
          </a:p>
        </p:txBody>
      </p:sp>
      <p:sp>
        <p:nvSpPr>
          <p:cNvPr id="5" name="日期占位符 101379"/>
          <p:cNvSpPr>
            <a:spLocks noGrp="1"/>
          </p:cNvSpPr>
          <p:nvPr>
            <p:ph type="dt" sz="half" idx="10"/>
          </p:nvPr>
        </p:nvSpPr>
        <p:spPr>
          <a:xfrm>
            <a:off x="457200" y="6245225"/>
            <a:ext cx="2133600" cy="476250"/>
          </a:xfrm>
        </p:spPr>
        <p:txBody>
          <a:bodyPr anchor="t"/>
          <a:lstStyle>
            <a:lvl1pPr>
              <a:defRPr/>
            </a:lvl1pPr>
          </a:lstStyle>
          <a:p>
            <a:fld id="{21823982-F0B6-4E38-988D-67388DB76679}" type="datetimeFigureOut">
              <a:rPr lang="en-US" smtClean="0"/>
              <a:t>11/12/2019</a:t>
            </a:fld>
            <a:endParaRPr lang="en-US"/>
          </a:p>
        </p:txBody>
      </p:sp>
      <p:sp>
        <p:nvSpPr>
          <p:cNvPr id="6" name="页脚占位符 101380"/>
          <p:cNvSpPr>
            <a:spLocks noGrp="1"/>
          </p:cNvSpPr>
          <p:nvPr>
            <p:ph type="ftr" sz="quarter" idx="11"/>
          </p:nvPr>
        </p:nvSpPr>
        <p:spPr>
          <a:xfrm>
            <a:off x="3124200" y="6245225"/>
            <a:ext cx="2895600" cy="476250"/>
          </a:xfrm>
        </p:spPr>
        <p:txBody>
          <a:bodyPr anchor="t"/>
          <a:lstStyle>
            <a:lvl1pPr>
              <a:defRPr/>
            </a:lvl1pPr>
          </a:lstStyle>
          <a:p>
            <a:endParaRPr lang="en-US"/>
          </a:p>
        </p:txBody>
      </p:sp>
      <p:sp>
        <p:nvSpPr>
          <p:cNvPr id="7" name="灯片编号占位符 101381"/>
          <p:cNvSpPr>
            <a:spLocks noGrp="1"/>
          </p:cNvSpPr>
          <p:nvPr>
            <p:ph type="sldNum" sz="quarter" idx="12"/>
          </p:nvPr>
        </p:nvSpPr>
        <p:spPr>
          <a:xfrm>
            <a:off x="6553200" y="6245225"/>
            <a:ext cx="2133600" cy="476250"/>
          </a:xfrm>
        </p:spPr>
        <p:txBody>
          <a:bodyPr/>
          <a:lstStyle>
            <a:lvl1pPr>
              <a:defRPr/>
            </a:lvl1pPr>
          </a:lstStyle>
          <a:p>
            <a:fld id="{1F81E4A7-901F-4D1E-81B4-98402457A468}" type="slidenum">
              <a:rPr lang="en-US" smtClean="0"/>
              <a:t>‹#›</a:t>
            </a:fld>
            <a:endParaRPr lang="en-US"/>
          </a:p>
        </p:txBody>
      </p:sp>
    </p:spTree>
    <p:extLst>
      <p:ext uri="{BB962C8B-B14F-4D97-AF65-F5344CB8AC3E}">
        <p14:creationId xmlns:p14="http://schemas.microsoft.com/office/powerpoint/2010/main" val="303319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p:txBody>
          <a:bodyPr/>
          <a:lstStyle>
            <a:lvl1pPr>
              <a:defRPr/>
            </a:lvl1pPr>
          </a:lstStyle>
          <a:p>
            <a:fld id="{21823982-F0B6-4E38-988D-67388DB76679}" type="datetimeFigureOut">
              <a:rPr lang="en-US" smtClean="0"/>
              <a:t>11/12/2019</a:t>
            </a:fld>
            <a:endParaRPr lang="en-US"/>
          </a:p>
        </p:txBody>
      </p:sp>
      <p:sp>
        <p:nvSpPr>
          <p:cNvPr id="5" name="页脚占位符 1028"/>
          <p:cNvSpPr>
            <a:spLocks noGrp="1"/>
          </p:cNvSpPr>
          <p:nvPr>
            <p:ph type="ftr" sz="quarter" idx="11"/>
          </p:nvPr>
        </p:nvSpPr>
        <p:spPr/>
        <p:txBody>
          <a:bodyPr/>
          <a:lstStyle>
            <a:lvl1pPr>
              <a:defRPr/>
            </a:lvl1pPr>
          </a:lstStyle>
          <a:p>
            <a:endParaRPr lang="en-US"/>
          </a:p>
        </p:txBody>
      </p:sp>
      <p:sp>
        <p:nvSpPr>
          <p:cNvPr id="6" name="灯片编号占位符 1029"/>
          <p:cNvSpPr>
            <a:spLocks noGrp="1"/>
          </p:cNvSpPr>
          <p:nvPr>
            <p:ph type="sldNum" sz="quarter" idx="12"/>
          </p:nvPr>
        </p:nvSpPr>
        <p:spPr/>
        <p:txBody>
          <a:bodyPr/>
          <a:lstStyle>
            <a:lvl1pPr>
              <a:defRPr/>
            </a:lvl1pPr>
          </a:lstStyle>
          <a:p>
            <a:fld id="{1F81E4A7-901F-4D1E-81B4-98402457A468}" type="slidenum">
              <a:rPr lang="en-US" smtClean="0"/>
              <a:t>‹#›</a:t>
            </a:fld>
            <a:endParaRPr lang="en-US"/>
          </a:p>
        </p:txBody>
      </p:sp>
    </p:spTree>
    <p:extLst>
      <p:ext uri="{BB962C8B-B14F-4D97-AF65-F5344CB8AC3E}">
        <p14:creationId xmlns:p14="http://schemas.microsoft.com/office/powerpoint/2010/main" val="370344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85801" y="609600"/>
            <a:ext cx="5716657" cy="548640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p:txBody>
          <a:bodyPr/>
          <a:lstStyle>
            <a:lvl1pPr>
              <a:defRPr/>
            </a:lvl1pPr>
          </a:lstStyle>
          <a:p>
            <a:fld id="{21823982-F0B6-4E38-988D-67388DB76679}" type="datetimeFigureOut">
              <a:rPr lang="en-US" smtClean="0"/>
              <a:t>11/12/2019</a:t>
            </a:fld>
            <a:endParaRPr lang="en-US"/>
          </a:p>
        </p:txBody>
      </p:sp>
      <p:sp>
        <p:nvSpPr>
          <p:cNvPr id="5" name="页脚占位符 1028"/>
          <p:cNvSpPr>
            <a:spLocks noGrp="1"/>
          </p:cNvSpPr>
          <p:nvPr>
            <p:ph type="ftr" sz="quarter" idx="11"/>
          </p:nvPr>
        </p:nvSpPr>
        <p:spPr/>
        <p:txBody>
          <a:bodyPr/>
          <a:lstStyle>
            <a:lvl1pPr>
              <a:defRPr/>
            </a:lvl1pPr>
          </a:lstStyle>
          <a:p>
            <a:endParaRPr lang="en-US"/>
          </a:p>
        </p:txBody>
      </p:sp>
      <p:sp>
        <p:nvSpPr>
          <p:cNvPr id="6" name="灯片编号占位符 1029"/>
          <p:cNvSpPr>
            <a:spLocks noGrp="1"/>
          </p:cNvSpPr>
          <p:nvPr>
            <p:ph type="sldNum" sz="quarter" idx="12"/>
          </p:nvPr>
        </p:nvSpPr>
        <p:spPr/>
        <p:txBody>
          <a:bodyPr/>
          <a:lstStyle>
            <a:lvl1pPr>
              <a:defRPr/>
            </a:lvl1pPr>
          </a:lstStyle>
          <a:p>
            <a:fld id="{1F81E4A7-901F-4D1E-81B4-98402457A468}" type="slidenum">
              <a:rPr lang="en-US" smtClean="0"/>
              <a:t>‹#›</a:t>
            </a:fld>
            <a:endParaRPr lang="en-US"/>
          </a:p>
        </p:txBody>
      </p:sp>
    </p:spTree>
    <p:extLst>
      <p:ext uri="{BB962C8B-B14F-4D97-AF65-F5344CB8AC3E}">
        <p14:creationId xmlns:p14="http://schemas.microsoft.com/office/powerpoint/2010/main" val="1249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1027"/>
          <p:cNvSpPr>
            <a:spLocks noGrp="1"/>
          </p:cNvSpPr>
          <p:nvPr>
            <p:ph type="dt" sz="half" idx="10"/>
          </p:nvPr>
        </p:nvSpPr>
        <p:spPr/>
        <p:txBody>
          <a:bodyPr/>
          <a:lstStyle>
            <a:lvl1pPr>
              <a:defRPr/>
            </a:lvl1pPr>
          </a:lstStyle>
          <a:p>
            <a:fld id="{21823982-F0B6-4E38-988D-67388DB76679}" type="datetimeFigureOut">
              <a:rPr lang="en-US" smtClean="0"/>
              <a:t>11/12/2019</a:t>
            </a:fld>
            <a:endParaRPr lang="en-US"/>
          </a:p>
        </p:txBody>
      </p:sp>
      <p:sp>
        <p:nvSpPr>
          <p:cNvPr id="5" name="页脚占位符 1028"/>
          <p:cNvSpPr>
            <a:spLocks noGrp="1"/>
          </p:cNvSpPr>
          <p:nvPr>
            <p:ph type="ftr" sz="quarter" idx="11"/>
          </p:nvPr>
        </p:nvSpPr>
        <p:spPr/>
        <p:txBody>
          <a:bodyPr/>
          <a:lstStyle>
            <a:lvl1pPr>
              <a:defRPr/>
            </a:lvl1pPr>
          </a:lstStyle>
          <a:p>
            <a:endParaRPr lang="en-US"/>
          </a:p>
        </p:txBody>
      </p:sp>
      <p:sp>
        <p:nvSpPr>
          <p:cNvPr id="6" name="灯片编号占位符 1029"/>
          <p:cNvSpPr>
            <a:spLocks noGrp="1"/>
          </p:cNvSpPr>
          <p:nvPr>
            <p:ph type="sldNum" sz="quarter" idx="12"/>
          </p:nvPr>
        </p:nvSpPr>
        <p:spPr/>
        <p:txBody>
          <a:bodyPr/>
          <a:lstStyle>
            <a:lvl1pPr>
              <a:defRPr/>
            </a:lvl1pPr>
          </a:lstStyle>
          <a:p>
            <a:fld id="{1F81E4A7-901F-4D1E-81B4-98402457A468}" type="slidenum">
              <a:rPr lang="en-US" smtClean="0"/>
              <a:t>‹#›</a:t>
            </a:fld>
            <a:endParaRPr lang="en-US"/>
          </a:p>
        </p:txBody>
      </p:sp>
    </p:spTree>
    <p:extLst>
      <p:ext uri="{BB962C8B-B14F-4D97-AF65-F5344CB8AC3E}">
        <p14:creationId xmlns:p14="http://schemas.microsoft.com/office/powerpoint/2010/main" val="351549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0"/>
            <a:ext cx="7886700" cy="2852737"/>
          </a:xfrm>
        </p:spPr>
        <p:txBody>
          <a:bodyPr anchor="b"/>
          <a:lstStyle>
            <a:lvl1pPr>
              <a:defRPr sz="3375"/>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5"/>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noProof="1" smtClean="0"/>
              <a:t>单击此处编辑母版文本样式</a:t>
            </a:r>
          </a:p>
        </p:txBody>
      </p:sp>
      <p:sp>
        <p:nvSpPr>
          <p:cNvPr id="4" name="日期占位符 1027"/>
          <p:cNvSpPr>
            <a:spLocks noGrp="1"/>
          </p:cNvSpPr>
          <p:nvPr>
            <p:ph type="dt" sz="half" idx="10"/>
          </p:nvPr>
        </p:nvSpPr>
        <p:spPr/>
        <p:txBody>
          <a:bodyPr/>
          <a:lstStyle>
            <a:lvl1pPr>
              <a:defRPr/>
            </a:lvl1pPr>
          </a:lstStyle>
          <a:p>
            <a:fld id="{21823982-F0B6-4E38-988D-67388DB76679}" type="datetimeFigureOut">
              <a:rPr lang="en-US" smtClean="0"/>
              <a:t>11/12/2019</a:t>
            </a:fld>
            <a:endParaRPr lang="en-US"/>
          </a:p>
        </p:txBody>
      </p:sp>
      <p:sp>
        <p:nvSpPr>
          <p:cNvPr id="5" name="页脚占位符 1028"/>
          <p:cNvSpPr>
            <a:spLocks noGrp="1"/>
          </p:cNvSpPr>
          <p:nvPr>
            <p:ph type="ftr" sz="quarter" idx="11"/>
          </p:nvPr>
        </p:nvSpPr>
        <p:spPr/>
        <p:txBody>
          <a:bodyPr/>
          <a:lstStyle>
            <a:lvl1pPr>
              <a:defRPr/>
            </a:lvl1pPr>
          </a:lstStyle>
          <a:p>
            <a:endParaRPr lang="en-US"/>
          </a:p>
        </p:txBody>
      </p:sp>
      <p:sp>
        <p:nvSpPr>
          <p:cNvPr id="6" name="灯片编号占位符 1029"/>
          <p:cNvSpPr>
            <a:spLocks noGrp="1"/>
          </p:cNvSpPr>
          <p:nvPr>
            <p:ph type="sldNum" sz="quarter" idx="12"/>
          </p:nvPr>
        </p:nvSpPr>
        <p:spPr/>
        <p:txBody>
          <a:bodyPr/>
          <a:lstStyle>
            <a:lvl1pPr>
              <a:defRPr/>
            </a:lvl1pPr>
          </a:lstStyle>
          <a:p>
            <a:fld id="{1F81E4A7-901F-4D1E-81B4-98402457A468}" type="slidenum">
              <a:rPr lang="en-US" smtClean="0"/>
              <a:t>‹#›</a:t>
            </a:fld>
            <a:endParaRPr lang="en-US"/>
          </a:p>
        </p:txBody>
      </p:sp>
    </p:spTree>
    <p:extLst>
      <p:ext uri="{BB962C8B-B14F-4D97-AF65-F5344CB8AC3E}">
        <p14:creationId xmlns:p14="http://schemas.microsoft.com/office/powerpoint/2010/main" val="392974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85800" y="1981200"/>
            <a:ext cx="3808476" cy="41148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9724" y="1981200"/>
            <a:ext cx="3808476" cy="41148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1027"/>
          <p:cNvSpPr>
            <a:spLocks noGrp="1"/>
          </p:cNvSpPr>
          <p:nvPr>
            <p:ph type="dt" sz="half" idx="10"/>
          </p:nvPr>
        </p:nvSpPr>
        <p:spPr/>
        <p:txBody>
          <a:bodyPr/>
          <a:lstStyle>
            <a:lvl1pPr>
              <a:defRPr/>
            </a:lvl1pPr>
          </a:lstStyle>
          <a:p>
            <a:fld id="{21823982-F0B6-4E38-988D-67388DB76679}" type="datetimeFigureOut">
              <a:rPr lang="en-US" smtClean="0"/>
              <a:t>11/12/2019</a:t>
            </a:fld>
            <a:endParaRPr lang="en-US"/>
          </a:p>
        </p:txBody>
      </p:sp>
      <p:sp>
        <p:nvSpPr>
          <p:cNvPr id="6" name="页脚占位符 1028"/>
          <p:cNvSpPr>
            <a:spLocks noGrp="1"/>
          </p:cNvSpPr>
          <p:nvPr>
            <p:ph type="ftr" sz="quarter" idx="11"/>
          </p:nvPr>
        </p:nvSpPr>
        <p:spPr/>
        <p:txBody>
          <a:bodyPr/>
          <a:lstStyle>
            <a:lvl1pPr>
              <a:defRPr/>
            </a:lvl1pPr>
          </a:lstStyle>
          <a:p>
            <a:endParaRPr lang="en-US"/>
          </a:p>
        </p:txBody>
      </p:sp>
      <p:sp>
        <p:nvSpPr>
          <p:cNvPr id="7" name="灯片编号占位符 1029"/>
          <p:cNvSpPr>
            <a:spLocks noGrp="1"/>
          </p:cNvSpPr>
          <p:nvPr>
            <p:ph type="sldNum" sz="quarter" idx="12"/>
          </p:nvPr>
        </p:nvSpPr>
        <p:spPr/>
        <p:txBody>
          <a:bodyPr/>
          <a:lstStyle>
            <a:lvl1pPr>
              <a:defRPr/>
            </a:lvl1pPr>
          </a:lstStyle>
          <a:p>
            <a:fld id="{1F81E4A7-901F-4D1E-81B4-98402457A468}" type="slidenum">
              <a:rPr lang="en-US" smtClean="0"/>
              <a:t>‹#›</a:t>
            </a:fld>
            <a:endParaRPr lang="en-US"/>
          </a:p>
        </p:txBody>
      </p:sp>
    </p:spTree>
    <p:extLst>
      <p:ext uri="{BB962C8B-B14F-4D97-AF65-F5344CB8AC3E}">
        <p14:creationId xmlns:p14="http://schemas.microsoft.com/office/powerpoint/2010/main" val="245334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7"/>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2" y="1778438"/>
            <a:ext cx="3655181" cy="823912"/>
          </a:xfrm>
        </p:spPr>
        <p:txBody>
          <a:bodyPr anchor="ctr"/>
          <a:lstStyle>
            <a:lvl1pPr marL="0" indent="0">
              <a:buNone/>
              <a:defRPr sz="1575"/>
            </a:lvl1pPr>
            <a:lvl2pPr marL="257175" indent="0">
              <a:buNone/>
              <a:defRPr sz="1350"/>
            </a:lvl2pPr>
            <a:lvl3pPr marL="514350" indent="0">
              <a:buNone/>
              <a:defRPr sz="1125"/>
            </a:lvl3pPr>
            <a:lvl4pPr marL="771525" indent="0">
              <a:buNone/>
              <a:defRPr sz="1013"/>
            </a:lvl4pPr>
            <a:lvl5pPr marL="1028700" indent="0">
              <a:buNone/>
              <a:defRPr sz="1013"/>
            </a:lvl5pPr>
            <a:lvl6pPr marL="1285875" indent="0">
              <a:buNone/>
              <a:defRPr sz="1013"/>
            </a:lvl6pPr>
            <a:lvl7pPr marL="1543050" indent="0">
              <a:buNone/>
              <a:defRPr sz="1013"/>
            </a:lvl7pPr>
            <a:lvl8pPr marL="1800225" indent="0">
              <a:buNone/>
              <a:defRPr sz="1013"/>
            </a:lvl8pPr>
            <a:lvl9pPr marL="2057400" indent="0">
              <a:buNone/>
              <a:defRPr sz="1013"/>
            </a:lvl9pPr>
          </a:lstStyle>
          <a:p>
            <a:pPr lvl="0"/>
            <a:r>
              <a:rPr lang="zh-CN" altLang="en-US" noProof="1" smtClean="0"/>
              <a:t>单击此处编辑母版文本样式</a:t>
            </a:r>
          </a:p>
        </p:txBody>
      </p:sp>
      <p:sp>
        <p:nvSpPr>
          <p:cNvPr id="4" name="内容占位符 3"/>
          <p:cNvSpPr>
            <a:spLocks noGrp="1"/>
          </p:cNvSpPr>
          <p:nvPr>
            <p:ph sz="half" idx="2"/>
          </p:nvPr>
        </p:nvSpPr>
        <p:spPr>
          <a:xfrm>
            <a:off x="890082"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1575"/>
            </a:lvl1pPr>
            <a:lvl2pPr marL="257175" indent="0">
              <a:buNone/>
              <a:defRPr sz="1350"/>
            </a:lvl2pPr>
            <a:lvl3pPr marL="514350" indent="0">
              <a:buNone/>
              <a:defRPr sz="1125"/>
            </a:lvl3pPr>
            <a:lvl4pPr marL="771525" indent="0">
              <a:buNone/>
              <a:defRPr sz="1013"/>
            </a:lvl4pPr>
            <a:lvl5pPr marL="1028700" indent="0">
              <a:buNone/>
              <a:defRPr sz="1013"/>
            </a:lvl5pPr>
            <a:lvl6pPr marL="1285875" indent="0">
              <a:buNone/>
              <a:defRPr sz="1013"/>
            </a:lvl6pPr>
            <a:lvl7pPr marL="1543050" indent="0">
              <a:buNone/>
              <a:defRPr sz="1013"/>
            </a:lvl7pPr>
            <a:lvl8pPr marL="1800225" indent="0">
              <a:buNone/>
              <a:defRPr sz="1013"/>
            </a:lvl8pPr>
            <a:lvl9pPr marL="2057400" indent="0">
              <a:buNone/>
              <a:defRPr sz="1013"/>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1027"/>
          <p:cNvSpPr>
            <a:spLocks noGrp="1"/>
          </p:cNvSpPr>
          <p:nvPr>
            <p:ph type="dt" sz="half" idx="10"/>
          </p:nvPr>
        </p:nvSpPr>
        <p:spPr/>
        <p:txBody>
          <a:bodyPr/>
          <a:lstStyle>
            <a:lvl1pPr>
              <a:defRPr/>
            </a:lvl1pPr>
          </a:lstStyle>
          <a:p>
            <a:fld id="{21823982-F0B6-4E38-988D-67388DB76679}" type="datetimeFigureOut">
              <a:rPr lang="en-US" smtClean="0"/>
              <a:t>11/12/2019</a:t>
            </a:fld>
            <a:endParaRPr lang="en-US"/>
          </a:p>
        </p:txBody>
      </p:sp>
      <p:sp>
        <p:nvSpPr>
          <p:cNvPr id="8" name="页脚占位符 1028"/>
          <p:cNvSpPr>
            <a:spLocks noGrp="1"/>
          </p:cNvSpPr>
          <p:nvPr>
            <p:ph type="ftr" sz="quarter" idx="11"/>
          </p:nvPr>
        </p:nvSpPr>
        <p:spPr/>
        <p:txBody>
          <a:bodyPr/>
          <a:lstStyle>
            <a:lvl1pPr>
              <a:defRPr/>
            </a:lvl1pPr>
          </a:lstStyle>
          <a:p>
            <a:endParaRPr lang="en-US"/>
          </a:p>
        </p:txBody>
      </p:sp>
      <p:sp>
        <p:nvSpPr>
          <p:cNvPr id="9" name="灯片编号占位符 1029"/>
          <p:cNvSpPr>
            <a:spLocks noGrp="1"/>
          </p:cNvSpPr>
          <p:nvPr>
            <p:ph type="sldNum" sz="quarter" idx="12"/>
          </p:nvPr>
        </p:nvSpPr>
        <p:spPr/>
        <p:txBody>
          <a:bodyPr/>
          <a:lstStyle>
            <a:lvl1pPr>
              <a:defRPr/>
            </a:lvl1pPr>
          </a:lstStyle>
          <a:p>
            <a:fld id="{1F81E4A7-901F-4D1E-81B4-98402457A468}" type="slidenum">
              <a:rPr lang="en-US" smtClean="0"/>
              <a:t>‹#›</a:t>
            </a:fld>
            <a:endParaRPr lang="en-US"/>
          </a:p>
        </p:txBody>
      </p:sp>
    </p:spTree>
    <p:extLst>
      <p:ext uri="{BB962C8B-B14F-4D97-AF65-F5344CB8AC3E}">
        <p14:creationId xmlns:p14="http://schemas.microsoft.com/office/powerpoint/2010/main" val="64218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p:txBody>
          <a:bodyPr/>
          <a:lstStyle>
            <a:lvl1pPr>
              <a:defRPr/>
            </a:lvl1pPr>
          </a:lstStyle>
          <a:p>
            <a:fld id="{21823982-F0B6-4E38-988D-67388DB76679}" type="datetimeFigureOut">
              <a:rPr lang="en-US" smtClean="0"/>
              <a:t>11/12/2019</a:t>
            </a:fld>
            <a:endParaRPr lang="en-US"/>
          </a:p>
        </p:txBody>
      </p:sp>
      <p:sp>
        <p:nvSpPr>
          <p:cNvPr id="4" name="页脚占位符 1028"/>
          <p:cNvSpPr>
            <a:spLocks noGrp="1"/>
          </p:cNvSpPr>
          <p:nvPr>
            <p:ph type="ftr" sz="quarter" idx="11"/>
          </p:nvPr>
        </p:nvSpPr>
        <p:spPr/>
        <p:txBody>
          <a:bodyPr/>
          <a:lstStyle>
            <a:lvl1pPr>
              <a:defRPr/>
            </a:lvl1pPr>
          </a:lstStyle>
          <a:p>
            <a:endParaRPr lang="en-US"/>
          </a:p>
        </p:txBody>
      </p:sp>
      <p:sp>
        <p:nvSpPr>
          <p:cNvPr id="5" name="灯片编号占位符 1029"/>
          <p:cNvSpPr>
            <a:spLocks noGrp="1"/>
          </p:cNvSpPr>
          <p:nvPr>
            <p:ph type="sldNum" sz="quarter" idx="12"/>
          </p:nvPr>
        </p:nvSpPr>
        <p:spPr/>
        <p:txBody>
          <a:bodyPr/>
          <a:lstStyle>
            <a:lvl1pPr>
              <a:defRPr/>
            </a:lvl1pPr>
          </a:lstStyle>
          <a:p>
            <a:fld id="{1F81E4A7-901F-4D1E-81B4-98402457A468}" type="slidenum">
              <a:rPr lang="en-US" smtClean="0"/>
              <a:t>‹#›</a:t>
            </a:fld>
            <a:endParaRPr lang="en-US"/>
          </a:p>
        </p:txBody>
      </p:sp>
    </p:spTree>
    <p:extLst>
      <p:ext uri="{BB962C8B-B14F-4D97-AF65-F5344CB8AC3E}">
        <p14:creationId xmlns:p14="http://schemas.microsoft.com/office/powerpoint/2010/main" val="391817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fld id="{21823982-F0B6-4E38-988D-67388DB76679}" type="datetimeFigureOut">
              <a:rPr lang="en-US" smtClean="0"/>
              <a:t>11/12/2019</a:t>
            </a:fld>
            <a:endParaRPr lang="en-US"/>
          </a:p>
        </p:txBody>
      </p:sp>
      <p:sp>
        <p:nvSpPr>
          <p:cNvPr id="3" name="页脚占位符 1028"/>
          <p:cNvSpPr>
            <a:spLocks noGrp="1"/>
          </p:cNvSpPr>
          <p:nvPr>
            <p:ph type="ftr" sz="quarter" idx="11"/>
          </p:nvPr>
        </p:nvSpPr>
        <p:spPr/>
        <p:txBody>
          <a:bodyPr/>
          <a:lstStyle>
            <a:lvl1pPr>
              <a:defRPr/>
            </a:lvl1pPr>
          </a:lstStyle>
          <a:p>
            <a:endParaRPr lang="en-US"/>
          </a:p>
        </p:txBody>
      </p:sp>
      <p:sp>
        <p:nvSpPr>
          <p:cNvPr id="4" name="灯片编号占位符 1029"/>
          <p:cNvSpPr>
            <a:spLocks noGrp="1"/>
          </p:cNvSpPr>
          <p:nvPr>
            <p:ph type="sldNum" sz="quarter" idx="12"/>
          </p:nvPr>
        </p:nvSpPr>
        <p:spPr/>
        <p:txBody>
          <a:bodyPr/>
          <a:lstStyle>
            <a:lvl1pPr>
              <a:defRPr/>
            </a:lvl1pPr>
          </a:lstStyle>
          <a:p>
            <a:fld id="{1F81E4A7-901F-4D1E-81B4-98402457A468}" type="slidenum">
              <a:rPr lang="en-US" smtClean="0"/>
              <a:t>‹#›</a:t>
            </a:fld>
            <a:endParaRPr lang="en-US"/>
          </a:p>
        </p:txBody>
      </p:sp>
    </p:spTree>
    <p:extLst>
      <p:ext uri="{BB962C8B-B14F-4D97-AF65-F5344CB8AC3E}">
        <p14:creationId xmlns:p14="http://schemas.microsoft.com/office/powerpoint/2010/main" val="219202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18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7"/>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noProof="1" smtClean="0"/>
              <a:t>单击此处编辑母版文本样式</a:t>
            </a:r>
          </a:p>
        </p:txBody>
      </p:sp>
      <p:sp>
        <p:nvSpPr>
          <p:cNvPr id="5" name="日期占位符 1027"/>
          <p:cNvSpPr>
            <a:spLocks noGrp="1"/>
          </p:cNvSpPr>
          <p:nvPr>
            <p:ph type="dt" sz="half" idx="10"/>
          </p:nvPr>
        </p:nvSpPr>
        <p:spPr/>
        <p:txBody>
          <a:bodyPr/>
          <a:lstStyle>
            <a:lvl1pPr>
              <a:defRPr/>
            </a:lvl1pPr>
          </a:lstStyle>
          <a:p>
            <a:fld id="{21823982-F0B6-4E38-988D-67388DB76679}" type="datetimeFigureOut">
              <a:rPr lang="en-US" smtClean="0"/>
              <a:t>11/12/2019</a:t>
            </a:fld>
            <a:endParaRPr lang="en-US"/>
          </a:p>
        </p:txBody>
      </p:sp>
      <p:sp>
        <p:nvSpPr>
          <p:cNvPr id="6" name="页脚占位符 1028"/>
          <p:cNvSpPr>
            <a:spLocks noGrp="1"/>
          </p:cNvSpPr>
          <p:nvPr>
            <p:ph type="ftr" sz="quarter" idx="11"/>
          </p:nvPr>
        </p:nvSpPr>
        <p:spPr/>
        <p:txBody>
          <a:bodyPr/>
          <a:lstStyle>
            <a:lvl1pPr>
              <a:defRPr/>
            </a:lvl1pPr>
          </a:lstStyle>
          <a:p>
            <a:endParaRPr lang="en-US"/>
          </a:p>
        </p:txBody>
      </p:sp>
      <p:sp>
        <p:nvSpPr>
          <p:cNvPr id="7" name="灯片编号占位符 1029"/>
          <p:cNvSpPr>
            <a:spLocks noGrp="1"/>
          </p:cNvSpPr>
          <p:nvPr>
            <p:ph type="sldNum" sz="quarter" idx="12"/>
          </p:nvPr>
        </p:nvSpPr>
        <p:spPr/>
        <p:txBody>
          <a:bodyPr/>
          <a:lstStyle>
            <a:lvl1pPr>
              <a:defRPr/>
            </a:lvl1pPr>
          </a:lstStyle>
          <a:p>
            <a:fld id="{1F81E4A7-901F-4D1E-81B4-98402457A468}" type="slidenum">
              <a:rPr lang="en-US" smtClean="0"/>
              <a:t>‹#›</a:t>
            </a:fld>
            <a:endParaRPr lang="en-US"/>
          </a:p>
        </p:txBody>
      </p:sp>
    </p:spTree>
    <p:extLst>
      <p:ext uri="{BB962C8B-B14F-4D97-AF65-F5344CB8AC3E}">
        <p14:creationId xmlns:p14="http://schemas.microsoft.com/office/powerpoint/2010/main" val="3080715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18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zh-CN" altLang="en-US" noProof="1" smtClean="0"/>
              <a:t>单击图标添加图片</a:t>
            </a:r>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zh-CN" altLang="en-US" noProof="1" smtClean="0"/>
              <a:t>单击此处编辑母版文本样式</a:t>
            </a:r>
          </a:p>
        </p:txBody>
      </p:sp>
      <p:sp>
        <p:nvSpPr>
          <p:cNvPr id="5" name="日期占位符 1027"/>
          <p:cNvSpPr>
            <a:spLocks noGrp="1"/>
          </p:cNvSpPr>
          <p:nvPr>
            <p:ph type="dt" sz="half" idx="10"/>
          </p:nvPr>
        </p:nvSpPr>
        <p:spPr/>
        <p:txBody>
          <a:bodyPr/>
          <a:lstStyle>
            <a:lvl1pPr>
              <a:defRPr/>
            </a:lvl1pPr>
          </a:lstStyle>
          <a:p>
            <a:fld id="{21823982-F0B6-4E38-988D-67388DB76679}" type="datetimeFigureOut">
              <a:rPr lang="en-US" smtClean="0"/>
              <a:t>11/12/2019</a:t>
            </a:fld>
            <a:endParaRPr lang="en-US"/>
          </a:p>
        </p:txBody>
      </p:sp>
      <p:sp>
        <p:nvSpPr>
          <p:cNvPr id="6" name="页脚占位符 1028"/>
          <p:cNvSpPr>
            <a:spLocks noGrp="1"/>
          </p:cNvSpPr>
          <p:nvPr>
            <p:ph type="ftr" sz="quarter" idx="11"/>
          </p:nvPr>
        </p:nvSpPr>
        <p:spPr/>
        <p:txBody>
          <a:bodyPr/>
          <a:lstStyle>
            <a:lvl1pPr>
              <a:defRPr/>
            </a:lvl1pPr>
          </a:lstStyle>
          <a:p>
            <a:endParaRPr lang="en-US"/>
          </a:p>
        </p:txBody>
      </p:sp>
      <p:sp>
        <p:nvSpPr>
          <p:cNvPr id="7" name="灯片编号占位符 1029"/>
          <p:cNvSpPr>
            <a:spLocks noGrp="1"/>
          </p:cNvSpPr>
          <p:nvPr>
            <p:ph type="sldNum" sz="quarter" idx="12"/>
          </p:nvPr>
        </p:nvSpPr>
        <p:spPr/>
        <p:txBody>
          <a:bodyPr/>
          <a:lstStyle>
            <a:lvl1pPr>
              <a:defRPr/>
            </a:lvl1pPr>
          </a:lstStyle>
          <a:p>
            <a:fld id="{1F81E4A7-901F-4D1E-81B4-98402457A468}" type="slidenum">
              <a:rPr lang="en-US" smtClean="0"/>
              <a:t>‹#›</a:t>
            </a:fld>
            <a:endParaRPr lang="en-US"/>
          </a:p>
        </p:txBody>
      </p:sp>
    </p:spTree>
    <p:extLst>
      <p:ext uri="{BB962C8B-B14F-4D97-AF65-F5344CB8AC3E}">
        <p14:creationId xmlns:p14="http://schemas.microsoft.com/office/powerpoint/2010/main" val="156051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图片 1030" descr="未标题-2 拷贝"/>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标题 1025"/>
          <p:cNvSpPr>
            <a:spLocks noGrp="1" noChangeArrowheads="1"/>
          </p:cNvSpPr>
          <p:nvPr>
            <p:ph type="title" idx="4294967295"/>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文本占位符 1026"/>
          <p:cNvSpPr>
            <a:spLocks noGrp="1" noChangeArrowheads="1"/>
          </p:cNvSpPr>
          <p:nvPr>
            <p:ph type="body" idx="4294967295"/>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第二层</a:t>
            </a:r>
          </a:p>
          <a:p>
            <a:pPr lvl="2"/>
            <a:r>
              <a:rPr lang="zh-CN" altLang="en-US" smtClean="0"/>
              <a:t>第三层</a:t>
            </a:r>
          </a:p>
          <a:p>
            <a:pPr lvl="3"/>
            <a:r>
              <a:rPr lang="zh-CN" altLang="en-US" smtClean="0"/>
              <a:t>第四层</a:t>
            </a:r>
          </a:p>
          <a:p>
            <a:pPr lvl="4"/>
            <a:r>
              <a:rPr lang="zh-CN" altLang="en-US" smtClean="0"/>
              <a:t>第五层</a:t>
            </a:r>
          </a:p>
        </p:txBody>
      </p:sp>
      <p:sp>
        <p:nvSpPr>
          <p:cNvPr id="2" name="日期占位符 1027"/>
          <p:cNvSpPr>
            <a:spLocks noGrp="1"/>
          </p:cNvSpPr>
          <p:nvPr>
            <p:ph type="dt" sz="half" idx="2"/>
          </p:nvPr>
        </p:nvSpPr>
        <p:spPr>
          <a:xfrm>
            <a:off x="685800" y="6248400"/>
            <a:ext cx="1905000" cy="457200"/>
          </a:xfrm>
          <a:prstGeom prst="rect">
            <a:avLst/>
          </a:prstGeom>
          <a:noFill/>
          <a:ln w="9525">
            <a:noFill/>
            <a:miter/>
          </a:ln>
        </p:spPr>
        <p:txBody>
          <a:bodyPr/>
          <a:lstStyle>
            <a:lvl1pPr eaLnBrk="1" hangingPunct="1">
              <a:buFont typeface="Arial" pitchFamily="34" charset="0"/>
              <a:buNone/>
              <a:defRPr sz="1050" noProof="1">
                <a:latin typeface="Times New Roman" pitchFamily="18" charset="0"/>
                <a:ea typeface="宋体" pitchFamily="2" charset="-122"/>
              </a:defRPr>
            </a:lvl1pPr>
          </a:lstStyle>
          <a:p>
            <a:fld id="{21823982-F0B6-4E38-988D-67388DB76679}" type="datetimeFigureOut">
              <a:rPr lang="en-US" smtClean="0"/>
              <a:t>11/12/2019</a:t>
            </a:fld>
            <a:endParaRPr lang="en-US"/>
          </a:p>
        </p:txBody>
      </p:sp>
      <p:sp>
        <p:nvSpPr>
          <p:cNvPr id="1029" name="页脚占位符 1028"/>
          <p:cNvSpPr>
            <a:spLocks noGrp="1"/>
          </p:cNvSpPr>
          <p:nvPr>
            <p:ph type="ftr" sz="quarter" idx="3"/>
          </p:nvPr>
        </p:nvSpPr>
        <p:spPr>
          <a:xfrm>
            <a:off x="3124200" y="6248400"/>
            <a:ext cx="2895600" cy="457200"/>
          </a:xfrm>
          <a:prstGeom prst="rect">
            <a:avLst/>
          </a:prstGeom>
          <a:noFill/>
          <a:ln w="9525">
            <a:noFill/>
            <a:miter/>
          </a:ln>
        </p:spPr>
        <p:txBody>
          <a:bodyPr/>
          <a:lstStyle>
            <a:lvl1pPr algn="ctr" eaLnBrk="1" hangingPunct="1">
              <a:buFont typeface="Arial" pitchFamily="34" charset="0"/>
              <a:buNone/>
              <a:defRPr sz="1050" noProof="1">
                <a:latin typeface="Times New Roman" pitchFamily="18" charset="0"/>
                <a:ea typeface="宋体" pitchFamily="2" charset="-122"/>
              </a:defRPr>
            </a:lvl1pPr>
          </a:lstStyle>
          <a:p>
            <a:endParaRPr lang="en-US"/>
          </a:p>
        </p:txBody>
      </p:sp>
      <p:sp>
        <p:nvSpPr>
          <p:cNvPr id="1030" name="灯片编号占位符 1029"/>
          <p:cNvSpPr>
            <a:spLocks noGrp="1"/>
          </p:cNvSpPr>
          <p:nvPr>
            <p:ph type="sldNum" sz="quarter" idx="4"/>
          </p:nvPr>
        </p:nvSpPr>
        <p:spPr>
          <a:xfrm>
            <a:off x="6553200" y="6248400"/>
            <a:ext cx="1905000" cy="457200"/>
          </a:xfrm>
          <a:prstGeom prst="rect">
            <a:avLst/>
          </a:prstGeom>
          <a:noFill/>
          <a:ln w="9525">
            <a:noFill/>
            <a:miter/>
          </a:ln>
        </p:spPr>
        <p:txBody>
          <a:bodyPr vert="horz" wrap="square" lIns="91440" tIns="45720" rIns="91440" bIns="45720" numCol="1" anchor="t" anchorCtr="0" compatLnSpc="1"/>
          <a:lstStyle>
            <a:lvl1pPr algn="r" eaLnBrk="1" hangingPunct="1">
              <a:buFont typeface="Arial" charset="0"/>
              <a:buNone/>
              <a:defRPr sz="1050" noProof="1">
                <a:latin typeface="Times New Roman" pitchFamily="18" charset="0"/>
                <a:ea typeface="宋体" pitchFamily="2" charset="-122"/>
                <a:cs typeface="+mn-ea"/>
              </a:defRPr>
            </a:lvl1pPr>
          </a:lstStyle>
          <a:p>
            <a:fld id="{1F81E4A7-901F-4D1E-81B4-98402457A468}" type="slidenum">
              <a:rPr lang="en-US" smtClean="0"/>
              <a:t>‹#›</a:t>
            </a:fld>
            <a:endParaRPr lang="en-US"/>
          </a:p>
        </p:txBody>
      </p:sp>
    </p:spTree>
    <p:extLst>
      <p:ext uri="{BB962C8B-B14F-4D97-AF65-F5344CB8AC3E}">
        <p14:creationId xmlns:p14="http://schemas.microsoft.com/office/powerpoint/2010/main" val="2283942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buFont typeface="Arial" panose="020B0604020202020204" pitchFamily="34" charset="0"/>
        <a:defRPr sz="3300" kern="1200">
          <a:solidFill>
            <a:schemeClr val="tx2"/>
          </a:solidFill>
          <a:latin typeface="+mj-lt"/>
          <a:ea typeface="+mj-ea"/>
          <a:cs typeface="+mj-cs"/>
        </a:defRPr>
      </a:lvl1pPr>
      <a:lvl2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2pPr>
      <a:lvl3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3pPr>
      <a:lvl4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4pPr>
      <a:lvl5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5pPr>
      <a:lvl6pPr marL="3429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6pPr>
      <a:lvl7pPr marL="6858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7pPr>
      <a:lvl8pPr marL="10287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8pPr>
      <a:lvl9pPr marL="13716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lvl="1"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lvl="2"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lvl="3"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lvl="4"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lvl="5"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2pPr>
      <a:lvl3pPr marL="685800" lvl="2"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3pPr>
      <a:lvl4pPr marL="1028700" lvl="3"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4pPr>
      <a:lvl5pPr marL="1371600" lvl="4"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5pPr>
      <a:lvl6pPr marL="1714500" lvl="5"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6pPr>
      <a:lvl7pPr marL="2057400" lvl="6"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7pPr>
      <a:lvl8pPr marL="2400300" lvl="7"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8pPr>
      <a:lvl9pPr marL="2743200" lvl="8"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380619"/>
            <a:ext cx="7772400" cy="1470025"/>
          </a:xfrm>
        </p:spPr>
        <p:txBody>
          <a:bodyPr/>
          <a:lstStyle/>
          <a:p>
            <a:r>
              <a:rPr lang="en-US" altLang="zh-CN" dirty="0"/>
              <a:t>TECHNICAL </a:t>
            </a:r>
            <a:r>
              <a:rPr lang="en-US" altLang="zh-CN" i="1" dirty="0">
                <a:latin typeface="Times New Roman" panose="02020603050405020304" pitchFamily="18" charset="0"/>
                <a:cs typeface="Times New Roman" panose="02020603050405020304" pitchFamily="18" charset="0"/>
              </a:rPr>
              <a:t>READING</a:t>
            </a:r>
            <a:r>
              <a:rPr lang="en-US" altLang="zh-CN" dirty="0"/>
              <a:t> </a:t>
            </a:r>
            <a:br>
              <a:rPr lang="en-US" altLang="zh-CN" dirty="0"/>
            </a:br>
            <a:r>
              <a:rPr lang="en-US" altLang="zh-CN" dirty="0"/>
              <a:t>AND </a:t>
            </a:r>
            <a:r>
              <a:rPr lang="en-US" altLang="zh-CN" i="1" dirty="0">
                <a:latin typeface="Times New Roman" panose="02020603050405020304" pitchFamily="18" charset="0"/>
                <a:cs typeface="Times New Roman" panose="02020603050405020304" pitchFamily="18" charset="0"/>
              </a:rPr>
              <a:t>WRITING</a:t>
            </a:r>
            <a:endParaRPr lang="en-US" dirty="0"/>
          </a:p>
        </p:txBody>
      </p:sp>
      <p:sp>
        <p:nvSpPr>
          <p:cNvPr id="3" name="副标题 2"/>
          <p:cNvSpPr>
            <a:spLocks noGrp="1"/>
          </p:cNvSpPr>
          <p:nvPr>
            <p:ph type="subTitle" idx="1"/>
          </p:nvPr>
        </p:nvSpPr>
        <p:spPr>
          <a:xfrm>
            <a:off x="1371600" y="3042920"/>
            <a:ext cx="6400800" cy="2331720"/>
          </a:xfrm>
        </p:spPr>
        <p:txBody>
          <a:bodyPr/>
          <a:lstStyle/>
          <a:p>
            <a:r>
              <a:rPr lang="en-US" altLang="zh-CN" b="1" dirty="0" smtClean="0"/>
              <a:t>Ge Han</a:t>
            </a:r>
          </a:p>
          <a:p>
            <a:r>
              <a:rPr lang="en-US" altLang="zh-CN" dirty="0" smtClean="0"/>
              <a:t>Ocean College, Zhejiang University</a:t>
            </a:r>
          </a:p>
          <a:p>
            <a:r>
              <a:rPr lang="en-US" altLang="zh-CN" dirty="0" smtClean="0">
                <a:solidFill>
                  <a:srgbClr val="0070C0"/>
                </a:solidFill>
              </a:rPr>
              <a:t>Email: </a:t>
            </a:r>
            <a:r>
              <a:rPr lang="en-US" altLang="zh-CN" i="1" dirty="0" smtClean="0">
                <a:solidFill>
                  <a:srgbClr val="0070C0"/>
                </a:solidFill>
              </a:rPr>
              <a:t>gehan@zju.edu.cn</a:t>
            </a:r>
          </a:p>
          <a:p>
            <a:r>
              <a:rPr lang="en-US" altLang="zh-CN" dirty="0" smtClean="0">
                <a:solidFill>
                  <a:srgbClr val="0070C0"/>
                </a:solidFill>
              </a:rPr>
              <a:t>Office: Rm.324, Ocean Engineering Building</a:t>
            </a:r>
          </a:p>
          <a:p>
            <a:r>
              <a:rPr lang="en-US" altLang="zh-CN" dirty="0" smtClean="0">
                <a:solidFill>
                  <a:srgbClr val="0070C0"/>
                </a:solidFill>
              </a:rPr>
              <a:t>Web</a:t>
            </a:r>
            <a:r>
              <a:rPr lang="en-US" altLang="zh-CN" dirty="0">
                <a:solidFill>
                  <a:srgbClr val="0070C0"/>
                </a:solidFill>
              </a:rPr>
              <a:t>:</a:t>
            </a:r>
            <a:r>
              <a:rPr lang="en-US" altLang="zh-CN" i="1" dirty="0">
                <a:solidFill>
                  <a:srgbClr val="0070C0"/>
                </a:solidFill>
              </a:rPr>
              <a:t> http://</a:t>
            </a:r>
            <a:r>
              <a:rPr lang="en-US" altLang="zh-CN" i="1" dirty="0" smtClean="0">
                <a:solidFill>
                  <a:srgbClr val="0070C0"/>
                </a:solidFill>
              </a:rPr>
              <a:t>ocedu.zju.edu.cn/lxspy/wx</a:t>
            </a:r>
          </a:p>
          <a:p>
            <a:endParaRPr lang="en-US" altLang="zh-CN" i="1" dirty="0"/>
          </a:p>
        </p:txBody>
      </p:sp>
    </p:spTree>
    <p:extLst>
      <p:ext uri="{BB962C8B-B14F-4D97-AF65-F5344CB8AC3E}">
        <p14:creationId xmlns:p14="http://schemas.microsoft.com/office/powerpoint/2010/main" val="1887234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7355" y="536446"/>
            <a:ext cx="7772400" cy="1143000"/>
          </a:xfrm>
        </p:spPr>
        <p:txBody>
          <a:bodyPr/>
          <a:lstStyle/>
          <a:p>
            <a:pPr algn="l"/>
            <a:r>
              <a:rPr lang="en-US" dirty="0" smtClean="0"/>
              <a:t>The Purpose</a:t>
            </a:r>
            <a:endParaRPr lang="en-US" dirty="0"/>
          </a:p>
        </p:txBody>
      </p:sp>
      <p:sp>
        <p:nvSpPr>
          <p:cNvPr id="3" name="内容占位符 2"/>
          <p:cNvSpPr>
            <a:spLocks noGrp="1"/>
          </p:cNvSpPr>
          <p:nvPr>
            <p:ph idx="1"/>
          </p:nvPr>
        </p:nvSpPr>
        <p:spPr>
          <a:xfrm>
            <a:off x="327355" y="1537206"/>
            <a:ext cx="8509406" cy="4860341"/>
          </a:xfrm>
        </p:spPr>
        <p:txBody>
          <a:bodyPr/>
          <a:lstStyle/>
          <a:p>
            <a:pPr algn="just">
              <a:lnSpc>
                <a:spcPts val="3700"/>
              </a:lnSpc>
            </a:pPr>
            <a:r>
              <a:rPr lang="en-US" sz="2200" dirty="0">
                <a:solidFill>
                  <a:srgbClr val="FF0000"/>
                </a:solidFill>
              </a:rPr>
              <a:t>To choose and evaluate current literature, print and electronic, relevant to your topic.</a:t>
            </a:r>
          </a:p>
          <a:p>
            <a:pPr algn="just">
              <a:lnSpc>
                <a:spcPts val="3700"/>
              </a:lnSpc>
            </a:pPr>
            <a:r>
              <a:rPr lang="en-US" sz="2200" dirty="0" smtClean="0">
                <a:solidFill>
                  <a:srgbClr val="FF0000"/>
                </a:solidFill>
              </a:rPr>
              <a:t>To </a:t>
            </a:r>
            <a:r>
              <a:rPr lang="en-US" sz="2200" dirty="0">
                <a:solidFill>
                  <a:srgbClr val="FF0000"/>
                </a:solidFill>
              </a:rPr>
              <a:t>demonstrate the quality of your own research.</a:t>
            </a:r>
          </a:p>
          <a:p>
            <a:pPr algn="just">
              <a:lnSpc>
                <a:spcPts val="3700"/>
              </a:lnSpc>
            </a:pPr>
            <a:r>
              <a:rPr lang="en-US" sz="2200" dirty="0" smtClean="0">
                <a:solidFill>
                  <a:srgbClr val="FF0000"/>
                </a:solidFill>
              </a:rPr>
              <a:t>To </a:t>
            </a:r>
            <a:r>
              <a:rPr lang="en-US" sz="2200" dirty="0">
                <a:solidFill>
                  <a:srgbClr val="FF0000"/>
                </a:solidFill>
              </a:rPr>
              <a:t>provide additional information or background material for your reader.</a:t>
            </a:r>
          </a:p>
          <a:p>
            <a:pPr algn="just">
              <a:lnSpc>
                <a:spcPts val="3700"/>
              </a:lnSpc>
            </a:pPr>
            <a:r>
              <a:rPr lang="en-US" sz="2200" u="sng" dirty="0" smtClean="0">
                <a:solidFill>
                  <a:srgbClr val="FF0000"/>
                </a:solidFill>
              </a:rPr>
              <a:t>To </a:t>
            </a:r>
            <a:r>
              <a:rPr lang="en-US" sz="2200" u="sng" dirty="0">
                <a:solidFill>
                  <a:srgbClr val="FF0000"/>
                </a:solidFill>
              </a:rPr>
              <a:t>explore the topic as the basis for further reading or preparation for research.</a:t>
            </a:r>
          </a:p>
          <a:p>
            <a:pPr algn="just">
              <a:lnSpc>
                <a:spcPts val="3700"/>
              </a:lnSpc>
            </a:pPr>
            <a:r>
              <a:rPr lang="en-US" sz="2200" dirty="0" smtClean="0"/>
              <a:t>To </a:t>
            </a:r>
            <a:r>
              <a:rPr lang="en-US" sz="2200" dirty="0"/>
              <a:t>give your research historical perspective or context.</a:t>
            </a:r>
          </a:p>
          <a:p>
            <a:pPr algn="just">
              <a:lnSpc>
                <a:spcPts val="3700"/>
              </a:lnSpc>
            </a:pPr>
            <a:r>
              <a:rPr lang="en-US" sz="2200" dirty="0" smtClean="0"/>
              <a:t>To </a:t>
            </a:r>
            <a:r>
              <a:rPr lang="en-US" sz="2200" dirty="0"/>
              <a:t>place your project into the context of established work in the field.</a:t>
            </a:r>
          </a:p>
          <a:p>
            <a:pPr algn="just">
              <a:lnSpc>
                <a:spcPct val="150000"/>
              </a:lnSpc>
            </a:pPr>
            <a:endParaRPr lang="en-US" sz="2200" dirty="0"/>
          </a:p>
        </p:txBody>
      </p:sp>
    </p:spTree>
    <p:extLst>
      <p:ext uri="{BB962C8B-B14F-4D97-AF65-F5344CB8AC3E}">
        <p14:creationId xmlns:p14="http://schemas.microsoft.com/office/powerpoint/2010/main" val="1009033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6000" b="1" i="1" dirty="0"/>
              <a:t>Where</a:t>
            </a:r>
            <a:r>
              <a:rPr lang="en-US" sz="6000" b="1" i="1" dirty="0"/>
              <a:t>?</a:t>
            </a:r>
          </a:p>
        </p:txBody>
      </p:sp>
      <p:sp>
        <p:nvSpPr>
          <p:cNvPr id="3" name="文本占位符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4972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5320" y="833120"/>
            <a:ext cx="7772400" cy="716280"/>
          </a:xfrm>
        </p:spPr>
        <p:txBody>
          <a:bodyPr/>
          <a:lstStyle/>
          <a:p>
            <a:r>
              <a:rPr lang="en-US" altLang="zh-CN" dirty="0" smtClean="0"/>
              <a:t>Sources</a:t>
            </a:r>
            <a:endParaRPr lang="en-US" dirty="0"/>
          </a:p>
        </p:txBody>
      </p:sp>
      <p:sp>
        <p:nvSpPr>
          <p:cNvPr id="3" name="内容占位符 2"/>
          <p:cNvSpPr>
            <a:spLocks noGrp="1"/>
          </p:cNvSpPr>
          <p:nvPr>
            <p:ph idx="1"/>
          </p:nvPr>
        </p:nvSpPr>
        <p:spPr>
          <a:xfrm>
            <a:off x="459740" y="1691640"/>
            <a:ext cx="8163560" cy="4607560"/>
          </a:xfrm>
        </p:spPr>
        <p:txBody>
          <a:bodyPr/>
          <a:lstStyle/>
          <a:p>
            <a:pPr algn="just">
              <a:lnSpc>
                <a:spcPts val="3700"/>
              </a:lnSpc>
            </a:pPr>
            <a:r>
              <a:rPr lang="en-US" dirty="0" smtClean="0"/>
              <a:t>Books (library/electronic books)</a:t>
            </a:r>
          </a:p>
          <a:p>
            <a:pPr algn="just">
              <a:lnSpc>
                <a:spcPts val="3700"/>
              </a:lnSpc>
            </a:pPr>
            <a:r>
              <a:rPr lang="en-US" dirty="0" smtClean="0">
                <a:solidFill>
                  <a:srgbClr val="FF0000"/>
                </a:solidFill>
              </a:rPr>
              <a:t>Journals and Periodicals</a:t>
            </a:r>
          </a:p>
          <a:p>
            <a:pPr algn="just">
              <a:lnSpc>
                <a:spcPts val="3700"/>
              </a:lnSpc>
            </a:pPr>
            <a:r>
              <a:rPr lang="en-US" dirty="0" smtClean="0">
                <a:solidFill>
                  <a:srgbClr val="FF0000"/>
                </a:solidFill>
              </a:rPr>
              <a:t>Research Oriented Dissertations</a:t>
            </a:r>
          </a:p>
          <a:p>
            <a:pPr algn="just">
              <a:lnSpc>
                <a:spcPts val="3700"/>
              </a:lnSpc>
            </a:pPr>
            <a:r>
              <a:rPr lang="en-US" dirty="0" smtClean="0"/>
              <a:t>Others: government agencies, international governmental organizations, non-governmental organizations, think tanks and independent, freelance researchers (from internet).</a:t>
            </a:r>
          </a:p>
          <a:p>
            <a:pPr lvl="1" algn="just">
              <a:lnSpc>
                <a:spcPts val="3700"/>
              </a:lnSpc>
            </a:pPr>
            <a:r>
              <a:rPr lang="en-US" dirty="0" smtClean="0"/>
              <a:t>Be careful to consider whether the items are credible and meet at least minimal standards of scholarly research.</a:t>
            </a:r>
          </a:p>
          <a:p>
            <a:pPr algn="just">
              <a:lnSpc>
                <a:spcPts val="3700"/>
              </a:lnSpc>
            </a:pPr>
            <a:endParaRPr lang="en-US" dirty="0"/>
          </a:p>
        </p:txBody>
      </p:sp>
    </p:spTree>
    <p:extLst>
      <p:ext uri="{BB962C8B-B14F-4D97-AF65-F5344CB8AC3E}">
        <p14:creationId xmlns:p14="http://schemas.microsoft.com/office/powerpoint/2010/main" val="2385942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93220" y="1695529"/>
            <a:ext cx="7395740" cy="4694132"/>
          </a:xfrm>
          <a:prstGeom prst="rect">
            <a:avLst/>
          </a:prstGeom>
        </p:spPr>
      </p:pic>
      <p:sp>
        <p:nvSpPr>
          <p:cNvPr id="3" name="矩形 2"/>
          <p:cNvSpPr/>
          <p:nvPr/>
        </p:nvSpPr>
        <p:spPr>
          <a:xfrm>
            <a:off x="895639" y="795774"/>
            <a:ext cx="3233578" cy="461665"/>
          </a:xfrm>
          <a:prstGeom prst="rect">
            <a:avLst/>
          </a:prstGeom>
        </p:spPr>
        <p:txBody>
          <a:bodyPr wrap="none">
            <a:spAutoFit/>
          </a:bodyPr>
          <a:lstStyle/>
          <a:p>
            <a:r>
              <a:rPr lang="en-US" sz="2400" b="1" i="1" dirty="0"/>
              <a:t>http://libweb.zju.edu.cn/</a:t>
            </a:r>
          </a:p>
        </p:txBody>
      </p:sp>
      <p:pic>
        <p:nvPicPr>
          <p:cNvPr id="4" name="图片 3"/>
          <p:cNvPicPr>
            <a:picLocks noChangeAspect="1"/>
          </p:cNvPicPr>
          <p:nvPr/>
        </p:nvPicPr>
        <p:blipFill>
          <a:blip r:embed="rId3"/>
          <a:stretch>
            <a:fillRect/>
          </a:stretch>
        </p:blipFill>
        <p:spPr>
          <a:xfrm>
            <a:off x="1505818" y="1418126"/>
            <a:ext cx="6916821" cy="798645"/>
          </a:xfrm>
          <a:prstGeom prst="rect">
            <a:avLst/>
          </a:prstGeom>
        </p:spPr>
      </p:pic>
      <p:sp>
        <p:nvSpPr>
          <p:cNvPr id="5" name="椭圆 4"/>
          <p:cNvSpPr/>
          <p:nvPr/>
        </p:nvSpPr>
        <p:spPr>
          <a:xfrm>
            <a:off x="2936239" y="4775200"/>
            <a:ext cx="1544321" cy="3657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140585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64614" y="782320"/>
            <a:ext cx="8965230" cy="5892800"/>
          </a:xfrm>
          <a:prstGeom prst="rect">
            <a:avLst/>
          </a:prstGeom>
        </p:spPr>
      </p:pic>
      <p:sp>
        <p:nvSpPr>
          <p:cNvPr id="3" name="椭圆 2"/>
          <p:cNvSpPr/>
          <p:nvPr/>
        </p:nvSpPr>
        <p:spPr>
          <a:xfrm>
            <a:off x="164614" y="6106160"/>
            <a:ext cx="1544321" cy="193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椭圆 3"/>
          <p:cNvSpPr/>
          <p:nvPr/>
        </p:nvSpPr>
        <p:spPr>
          <a:xfrm>
            <a:off x="197149" y="2692400"/>
            <a:ext cx="1544321" cy="193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形标注 4"/>
          <p:cNvSpPr/>
          <p:nvPr/>
        </p:nvSpPr>
        <p:spPr>
          <a:xfrm>
            <a:off x="969309" y="4724400"/>
            <a:ext cx="2600960" cy="1249680"/>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Web of Science</a:t>
            </a:r>
            <a:endParaRPr lang="en-US" sz="2400" dirty="0"/>
          </a:p>
        </p:txBody>
      </p:sp>
      <p:sp>
        <p:nvSpPr>
          <p:cNvPr id="6" name="椭圆形标注 5"/>
          <p:cNvSpPr/>
          <p:nvPr/>
        </p:nvSpPr>
        <p:spPr>
          <a:xfrm>
            <a:off x="969309" y="1239520"/>
            <a:ext cx="2600960" cy="1249680"/>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t>Engineering Village</a:t>
            </a:r>
            <a:endParaRPr lang="en-US" sz="2400" dirty="0"/>
          </a:p>
        </p:txBody>
      </p:sp>
    </p:spTree>
    <p:extLst>
      <p:ext uri="{BB962C8B-B14F-4D97-AF65-F5344CB8AC3E}">
        <p14:creationId xmlns:p14="http://schemas.microsoft.com/office/powerpoint/2010/main" val="65877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2240" y="924560"/>
            <a:ext cx="8849360" cy="5760720"/>
          </a:xfrm>
        </p:spPr>
        <p:txBody>
          <a:bodyPr/>
          <a:lstStyle/>
          <a:p>
            <a:pPr algn="just"/>
            <a:r>
              <a:rPr lang="en-US" sz="3200" b="1" dirty="0" smtClean="0"/>
              <a:t>Web of Science/</a:t>
            </a:r>
            <a:r>
              <a:rPr lang="en-US" sz="3200" b="1" dirty="0"/>
              <a:t>Web of </a:t>
            </a:r>
            <a:r>
              <a:rPr lang="en-US" sz="3200" b="1" dirty="0" smtClean="0"/>
              <a:t>Knowledge</a:t>
            </a:r>
          </a:p>
          <a:p>
            <a:pPr marL="342900" lvl="1" indent="0" algn="just">
              <a:buNone/>
            </a:pPr>
            <a:r>
              <a:rPr lang="en-US" sz="2200" b="1" dirty="0" smtClean="0"/>
              <a:t>Journal Index:</a:t>
            </a:r>
          </a:p>
          <a:p>
            <a:pPr marL="800100" lvl="1" indent="-457200" algn="just">
              <a:buFont typeface="+mj-lt"/>
              <a:buAutoNum type="arabicPeriod"/>
            </a:pPr>
            <a:r>
              <a:rPr lang="en-US" sz="2200" b="1" dirty="0">
                <a:solidFill>
                  <a:srgbClr val="FF0000"/>
                </a:solidFill>
              </a:rPr>
              <a:t>S</a:t>
            </a:r>
            <a:r>
              <a:rPr lang="en-US" sz="2200" dirty="0"/>
              <a:t>cience </a:t>
            </a:r>
            <a:r>
              <a:rPr lang="en-US" sz="2200" b="1" dirty="0">
                <a:solidFill>
                  <a:srgbClr val="FF0000"/>
                </a:solidFill>
              </a:rPr>
              <a:t>C</a:t>
            </a:r>
            <a:r>
              <a:rPr lang="en-US" sz="2200" dirty="0"/>
              <a:t>itation </a:t>
            </a:r>
            <a:r>
              <a:rPr lang="en-US" sz="2200" b="1" dirty="0">
                <a:solidFill>
                  <a:srgbClr val="FF0000"/>
                </a:solidFill>
              </a:rPr>
              <a:t>I</a:t>
            </a:r>
            <a:r>
              <a:rPr lang="en-US" sz="2200" dirty="0"/>
              <a:t>ndex Expanded (SCI-EXPANDED) </a:t>
            </a:r>
            <a:r>
              <a:rPr lang="en-US" sz="2200" dirty="0" smtClean="0"/>
              <a:t>–1900~</a:t>
            </a:r>
          </a:p>
          <a:p>
            <a:pPr marL="800100" lvl="1" indent="-457200" algn="just">
              <a:buFont typeface="+mj-lt"/>
              <a:buAutoNum type="arabicPeriod"/>
            </a:pPr>
            <a:r>
              <a:rPr lang="en-US" sz="2200" b="1" dirty="0" smtClean="0">
                <a:solidFill>
                  <a:srgbClr val="FF0000"/>
                </a:solidFill>
              </a:rPr>
              <a:t>S</a:t>
            </a:r>
            <a:r>
              <a:rPr lang="en-US" sz="2200" dirty="0" smtClean="0"/>
              <a:t>ocial </a:t>
            </a:r>
            <a:r>
              <a:rPr lang="en-US" sz="2200" b="1" dirty="0">
                <a:solidFill>
                  <a:srgbClr val="FF0000"/>
                </a:solidFill>
              </a:rPr>
              <a:t>S</a:t>
            </a:r>
            <a:r>
              <a:rPr lang="en-US" sz="2200" dirty="0"/>
              <a:t>ciences </a:t>
            </a:r>
            <a:r>
              <a:rPr lang="en-US" sz="2200" b="1" dirty="0">
                <a:solidFill>
                  <a:srgbClr val="FF0000"/>
                </a:solidFill>
              </a:rPr>
              <a:t>C</a:t>
            </a:r>
            <a:r>
              <a:rPr lang="en-US" sz="2200" dirty="0"/>
              <a:t>itation </a:t>
            </a:r>
            <a:r>
              <a:rPr lang="en-US" sz="2200" b="1" dirty="0">
                <a:solidFill>
                  <a:srgbClr val="FF0000"/>
                </a:solidFill>
              </a:rPr>
              <a:t>I</a:t>
            </a:r>
            <a:r>
              <a:rPr lang="en-US" sz="2200" dirty="0"/>
              <a:t>ndex (SSCI) </a:t>
            </a:r>
            <a:r>
              <a:rPr lang="en-US" sz="2200" dirty="0" smtClean="0"/>
              <a:t>– 1998</a:t>
            </a:r>
            <a:r>
              <a:rPr lang="en-US" altLang="zh-CN" sz="2200" dirty="0" smtClean="0"/>
              <a:t>~</a:t>
            </a:r>
          </a:p>
          <a:p>
            <a:pPr marL="800100" lvl="1" indent="-457200" algn="just">
              <a:buFont typeface="+mj-lt"/>
              <a:buAutoNum type="arabicPeriod"/>
            </a:pPr>
            <a:r>
              <a:rPr lang="en-US" sz="2200" dirty="0" smtClean="0"/>
              <a:t>Arts </a:t>
            </a:r>
            <a:r>
              <a:rPr lang="en-US" sz="2200" dirty="0"/>
              <a:t>&amp; Humanities Citation Index (A&amp;HCI) </a:t>
            </a:r>
            <a:r>
              <a:rPr lang="en-US" sz="2200" dirty="0" smtClean="0"/>
              <a:t>– 1998</a:t>
            </a:r>
            <a:r>
              <a:rPr lang="en-US" sz="2200" dirty="0"/>
              <a:t>~</a:t>
            </a:r>
            <a:endParaRPr lang="zh-CN" altLang="en-US" sz="2200" dirty="0"/>
          </a:p>
          <a:p>
            <a:pPr marL="342900" lvl="1" indent="0" algn="just">
              <a:spcBef>
                <a:spcPts val="1800"/>
              </a:spcBef>
              <a:buNone/>
            </a:pPr>
            <a:r>
              <a:rPr lang="en-US" altLang="zh-CN" sz="2200" b="1" dirty="0" smtClean="0"/>
              <a:t>Conference Index</a:t>
            </a:r>
            <a:r>
              <a:rPr lang="zh-CN" altLang="en-US" sz="2200" b="1" dirty="0" smtClean="0"/>
              <a:t>：</a:t>
            </a:r>
            <a:endParaRPr lang="zh-CN" altLang="en-US" sz="2200" b="1" dirty="0"/>
          </a:p>
          <a:p>
            <a:pPr marL="800100" lvl="1" indent="-457200" algn="just">
              <a:buFont typeface="+mj-lt"/>
              <a:buAutoNum type="arabicPeriod"/>
            </a:pPr>
            <a:r>
              <a:rPr lang="en-US" sz="2200" b="1" dirty="0" smtClean="0">
                <a:solidFill>
                  <a:srgbClr val="FF0000"/>
                </a:solidFill>
              </a:rPr>
              <a:t>C</a:t>
            </a:r>
            <a:r>
              <a:rPr lang="en-US" sz="2200" dirty="0" smtClean="0"/>
              <a:t>onference </a:t>
            </a:r>
            <a:r>
              <a:rPr lang="en-US" sz="2200" b="1" dirty="0">
                <a:solidFill>
                  <a:srgbClr val="FF0000"/>
                </a:solidFill>
              </a:rPr>
              <a:t>P</a:t>
            </a:r>
            <a:r>
              <a:rPr lang="en-US" sz="2200" dirty="0"/>
              <a:t>roceedings </a:t>
            </a:r>
            <a:r>
              <a:rPr lang="en-US" sz="2200" b="1" dirty="0">
                <a:solidFill>
                  <a:srgbClr val="FF0000"/>
                </a:solidFill>
              </a:rPr>
              <a:t>C</a:t>
            </a:r>
            <a:r>
              <a:rPr lang="en-US" sz="2200" dirty="0"/>
              <a:t>itation </a:t>
            </a:r>
            <a:r>
              <a:rPr lang="en-US" sz="2200" b="1" dirty="0">
                <a:solidFill>
                  <a:srgbClr val="FF0000"/>
                </a:solidFill>
              </a:rPr>
              <a:t>I</a:t>
            </a:r>
            <a:r>
              <a:rPr lang="en-US" sz="2200" dirty="0"/>
              <a:t>ndex - </a:t>
            </a:r>
            <a:r>
              <a:rPr lang="en-US" sz="2200" b="1" dirty="0">
                <a:solidFill>
                  <a:srgbClr val="FF0000"/>
                </a:solidFill>
              </a:rPr>
              <a:t>S</a:t>
            </a:r>
            <a:r>
              <a:rPr lang="en-US" sz="2200" dirty="0"/>
              <a:t>cience (CPCI-S) </a:t>
            </a:r>
            <a:r>
              <a:rPr lang="en-US" sz="2200" dirty="0" smtClean="0"/>
              <a:t>– 1998</a:t>
            </a:r>
            <a:r>
              <a:rPr lang="en-US" sz="2200" dirty="0"/>
              <a:t>~</a:t>
            </a:r>
            <a:endParaRPr lang="zh-CN" altLang="en-US" sz="2200" dirty="0"/>
          </a:p>
          <a:p>
            <a:pPr marL="800100" lvl="1" indent="-457200" algn="just">
              <a:buFont typeface="+mj-lt"/>
              <a:buAutoNum type="arabicPeriod"/>
            </a:pPr>
            <a:r>
              <a:rPr lang="en-US" sz="2200" b="1" dirty="0" smtClean="0">
                <a:solidFill>
                  <a:srgbClr val="FF0000"/>
                </a:solidFill>
              </a:rPr>
              <a:t>C</a:t>
            </a:r>
            <a:r>
              <a:rPr lang="en-US" sz="2200" dirty="0" smtClean="0"/>
              <a:t>onference </a:t>
            </a:r>
            <a:r>
              <a:rPr lang="en-US" sz="2200" b="1" dirty="0">
                <a:solidFill>
                  <a:srgbClr val="FF0000"/>
                </a:solidFill>
              </a:rPr>
              <a:t>P</a:t>
            </a:r>
            <a:r>
              <a:rPr lang="en-US" sz="2200" dirty="0"/>
              <a:t>roceedings </a:t>
            </a:r>
            <a:r>
              <a:rPr lang="en-US" sz="2200" b="1" dirty="0">
                <a:solidFill>
                  <a:srgbClr val="FF0000"/>
                </a:solidFill>
              </a:rPr>
              <a:t>C</a:t>
            </a:r>
            <a:r>
              <a:rPr lang="en-US" sz="2200" dirty="0"/>
              <a:t>itation </a:t>
            </a:r>
            <a:r>
              <a:rPr lang="en-US" sz="2200" b="1" dirty="0">
                <a:solidFill>
                  <a:srgbClr val="FF0000"/>
                </a:solidFill>
              </a:rPr>
              <a:t>I</a:t>
            </a:r>
            <a:r>
              <a:rPr lang="en-US" sz="2200" dirty="0"/>
              <a:t>ndex - </a:t>
            </a:r>
            <a:r>
              <a:rPr lang="en-US" sz="2200" b="1" dirty="0">
                <a:solidFill>
                  <a:srgbClr val="FF0000"/>
                </a:solidFill>
              </a:rPr>
              <a:t>S</a:t>
            </a:r>
            <a:r>
              <a:rPr lang="en-US" sz="2200" dirty="0"/>
              <a:t>ocial </a:t>
            </a:r>
            <a:r>
              <a:rPr lang="en-US" sz="2200" b="1" dirty="0">
                <a:solidFill>
                  <a:srgbClr val="FF0000"/>
                </a:solidFill>
              </a:rPr>
              <a:t>S</a:t>
            </a:r>
            <a:r>
              <a:rPr lang="en-US" sz="2200" dirty="0"/>
              <a:t>cience &amp; </a:t>
            </a:r>
            <a:r>
              <a:rPr lang="en-US" sz="2200" b="1" dirty="0">
                <a:solidFill>
                  <a:srgbClr val="FF0000"/>
                </a:solidFill>
              </a:rPr>
              <a:t>H</a:t>
            </a:r>
            <a:r>
              <a:rPr lang="en-US" sz="2200" dirty="0"/>
              <a:t>umanities (CPCI-SSH) </a:t>
            </a:r>
            <a:r>
              <a:rPr lang="en-US" sz="2200" dirty="0" smtClean="0"/>
              <a:t>– 1998</a:t>
            </a:r>
            <a:r>
              <a:rPr lang="en-US" altLang="zh-CN" sz="2200" dirty="0" smtClean="0"/>
              <a:t>~</a:t>
            </a:r>
            <a:endParaRPr lang="zh-CN" altLang="en-US" sz="2200" dirty="0"/>
          </a:p>
          <a:p>
            <a:pPr marL="342900" lvl="1" indent="0" algn="just">
              <a:spcBef>
                <a:spcPts val="1800"/>
              </a:spcBef>
              <a:buNone/>
            </a:pPr>
            <a:r>
              <a:rPr lang="en-US" altLang="zh-CN" sz="2200" b="1" dirty="0" smtClean="0"/>
              <a:t>Chemistry Index</a:t>
            </a:r>
            <a:r>
              <a:rPr lang="zh-CN" altLang="en-US" sz="2200" b="1" dirty="0" smtClean="0"/>
              <a:t>：</a:t>
            </a:r>
            <a:endParaRPr lang="zh-CN" altLang="en-US" sz="2200" b="1" dirty="0"/>
          </a:p>
          <a:p>
            <a:pPr marL="800100" lvl="1" indent="-457200" algn="just">
              <a:buFont typeface="+mj-lt"/>
              <a:buAutoNum type="arabicPeriod"/>
            </a:pPr>
            <a:r>
              <a:rPr lang="en-US" sz="2200" dirty="0" smtClean="0"/>
              <a:t>Current </a:t>
            </a:r>
            <a:r>
              <a:rPr lang="en-US" sz="2200" dirty="0"/>
              <a:t>Chemical Reactions (CCR-EXPANDED) </a:t>
            </a:r>
            <a:r>
              <a:rPr lang="en-US" sz="2200" dirty="0" smtClean="0"/>
              <a:t>– 1986~</a:t>
            </a:r>
            <a:endParaRPr lang="zh-CN" altLang="en-US" sz="2200" dirty="0"/>
          </a:p>
          <a:p>
            <a:pPr marL="800100" lvl="1" indent="-457200" algn="just">
              <a:buFont typeface="+mj-lt"/>
              <a:buAutoNum type="arabicPeriod"/>
            </a:pPr>
            <a:r>
              <a:rPr lang="en-US" sz="2200" dirty="0" smtClean="0"/>
              <a:t>Index </a:t>
            </a:r>
            <a:r>
              <a:rPr lang="en-US" sz="2200" dirty="0" err="1"/>
              <a:t>Chemicus</a:t>
            </a:r>
            <a:r>
              <a:rPr lang="en-US" sz="2200" dirty="0"/>
              <a:t> (IC) </a:t>
            </a:r>
            <a:r>
              <a:rPr lang="en-US" sz="2200" dirty="0" smtClean="0"/>
              <a:t>– 1993</a:t>
            </a:r>
            <a:r>
              <a:rPr lang="en-US" altLang="zh-CN" sz="2200" dirty="0" smtClean="0"/>
              <a:t>~</a:t>
            </a:r>
            <a:endParaRPr lang="zh-CN" altLang="en-US" sz="2200" dirty="0"/>
          </a:p>
        </p:txBody>
      </p:sp>
    </p:spTree>
    <p:extLst>
      <p:ext uri="{BB962C8B-B14F-4D97-AF65-F5344CB8AC3E}">
        <p14:creationId xmlns:p14="http://schemas.microsoft.com/office/powerpoint/2010/main" val="2594200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880" y="735876"/>
            <a:ext cx="8707120" cy="646331"/>
          </a:xfrm>
          <a:prstGeom prst="rect">
            <a:avLst/>
          </a:prstGeom>
        </p:spPr>
        <p:txBody>
          <a:bodyPr wrap="square">
            <a:spAutoFit/>
          </a:bodyPr>
          <a:lstStyle/>
          <a:p>
            <a:r>
              <a:rPr lang="en-US" i="1" dirty="0"/>
              <a:t>https://apps.webofknowledge.com/UA_GeneralSearch_input.do?product=UA&amp;search_mode=GeneralSearch&amp;SID=6E6RsGkp3ltCCFIxBD8&amp;preferencesSaved=</a:t>
            </a:r>
          </a:p>
        </p:txBody>
      </p:sp>
      <p:pic>
        <p:nvPicPr>
          <p:cNvPr id="4" name="图片 3"/>
          <p:cNvPicPr>
            <a:picLocks noChangeAspect="1"/>
          </p:cNvPicPr>
          <p:nvPr/>
        </p:nvPicPr>
        <p:blipFill>
          <a:blip r:embed="rId2"/>
          <a:stretch>
            <a:fillRect/>
          </a:stretch>
        </p:blipFill>
        <p:spPr>
          <a:xfrm>
            <a:off x="182880" y="1537444"/>
            <a:ext cx="8736040" cy="5097036"/>
          </a:xfrm>
          <a:prstGeom prst="rect">
            <a:avLst/>
          </a:prstGeom>
        </p:spPr>
      </p:pic>
      <p:sp>
        <p:nvSpPr>
          <p:cNvPr id="6" name="矩形 5"/>
          <p:cNvSpPr/>
          <p:nvPr/>
        </p:nvSpPr>
        <p:spPr>
          <a:xfrm>
            <a:off x="182880" y="2885440"/>
            <a:ext cx="8707120" cy="3444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89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9880" y="1021080"/>
            <a:ext cx="8498840" cy="4922520"/>
          </a:xfrm>
        </p:spPr>
        <p:txBody>
          <a:bodyPr/>
          <a:lstStyle/>
          <a:p>
            <a:r>
              <a:rPr lang="en-US" sz="3200" b="1" dirty="0"/>
              <a:t>Engineering </a:t>
            </a:r>
            <a:r>
              <a:rPr lang="en-US" sz="3200" b="1" dirty="0" smtClean="0"/>
              <a:t>Village</a:t>
            </a:r>
          </a:p>
          <a:p>
            <a:pPr lvl="1" algn="just">
              <a:lnSpc>
                <a:spcPct val="200000"/>
              </a:lnSpc>
              <a:spcBef>
                <a:spcPts val="1800"/>
              </a:spcBef>
            </a:pPr>
            <a:r>
              <a:rPr lang="en-US" sz="2200" dirty="0"/>
              <a:t>Engineering Village takes engineering research to the next level with a comprehensive database that includes the most authoritative engineering resources available to answer today’s most timely questions—from theoretical to applied, and basic to </a:t>
            </a:r>
            <a:r>
              <a:rPr lang="en-US" sz="2200" dirty="0" smtClean="0"/>
              <a:t>complex.</a:t>
            </a:r>
          </a:p>
          <a:p>
            <a:pPr lvl="1" algn="just">
              <a:lnSpc>
                <a:spcPct val="200000"/>
              </a:lnSpc>
            </a:pPr>
            <a:r>
              <a:rPr lang="en-US" sz="2200" b="1" dirty="0">
                <a:solidFill>
                  <a:srgbClr val="FF0000"/>
                </a:solidFill>
              </a:rPr>
              <a:t>E</a:t>
            </a:r>
            <a:r>
              <a:rPr lang="en-US" sz="2200" dirty="0"/>
              <a:t>ngineering </a:t>
            </a:r>
            <a:r>
              <a:rPr lang="en-US" sz="2200" b="1" dirty="0">
                <a:solidFill>
                  <a:srgbClr val="FF0000"/>
                </a:solidFill>
              </a:rPr>
              <a:t>I</a:t>
            </a:r>
            <a:r>
              <a:rPr lang="en-US" sz="2200" dirty="0"/>
              <a:t>ndex</a:t>
            </a:r>
          </a:p>
          <a:p>
            <a:endParaRPr lang="en-US" dirty="0"/>
          </a:p>
        </p:txBody>
      </p:sp>
    </p:spTree>
    <p:extLst>
      <p:ext uri="{BB962C8B-B14F-4D97-AF65-F5344CB8AC3E}">
        <p14:creationId xmlns:p14="http://schemas.microsoft.com/office/powerpoint/2010/main" val="265155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100433"/>
            <a:ext cx="9144000" cy="4833007"/>
          </a:xfrm>
          <a:prstGeom prst="rect">
            <a:avLst/>
          </a:prstGeom>
        </p:spPr>
      </p:pic>
      <p:sp>
        <p:nvSpPr>
          <p:cNvPr id="3" name="椭圆 2"/>
          <p:cNvSpPr/>
          <p:nvPr/>
        </p:nvSpPr>
        <p:spPr>
          <a:xfrm>
            <a:off x="0" y="955040"/>
            <a:ext cx="7975600" cy="25603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47902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6000" b="1" i="1" dirty="0" smtClean="0"/>
              <a:t>How?</a:t>
            </a:r>
            <a:r>
              <a:rPr lang="en-US" sz="6000" i="1" dirty="0" smtClean="0"/>
              <a:t/>
            </a:r>
            <a:br>
              <a:rPr lang="en-US" sz="6000" i="1" dirty="0" smtClean="0"/>
            </a:br>
            <a:r>
              <a:rPr lang="en-US" dirty="0"/>
              <a:t/>
            </a:r>
            <a:br>
              <a:rPr lang="en-US" dirty="0"/>
            </a:br>
            <a:endParaRPr lang="en-US" dirty="0"/>
          </a:p>
        </p:txBody>
      </p:sp>
      <p:sp>
        <p:nvSpPr>
          <p:cNvPr id="3" name="文本占位符 2"/>
          <p:cNvSpPr>
            <a:spLocks noGrp="1"/>
          </p:cNvSpPr>
          <p:nvPr>
            <p:ph type="body" idx="1"/>
          </p:nvPr>
        </p:nvSpPr>
        <p:spPr/>
        <p:txBody>
          <a:bodyPr/>
          <a:lstStyle/>
          <a:p>
            <a:pPr algn="r"/>
            <a:r>
              <a:rPr lang="en-US" sz="1400" i="1" dirty="0"/>
              <a:t>Doing literature survey</a:t>
            </a:r>
          </a:p>
          <a:p>
            <a:pPr algn="r"/>
            <a:endParaRPr lang="en-US" dirty="0"/>
          </a:p>
        </p:txBody>
      </p:sp>
    </p:spTree>
    <p:extLst>
      <p:ext uri="{BB962C8B-B14F-4D97-AF65-F5344CB8AC3E}">
        <p14:creationId xmlns:p14="http://schemas.microsoft.com/office/powerpoint/2010/main" val="4145564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920" y="701040"/>
            <a:ext cx="7772400" cy="939394"/>
          </a:xfrm>
        </p:spPr>
        <p:txBody>
          <a:bodyPr/>
          <a:lstStyle/>
          <a:p>
            <a:pPr algn="l"/>
            <a:r>
              <a:rPr lang="en-US" sz="3600" dirty="0" smtClean="0"/>
              <a:t>Assessment</a:t>
            </a:r>
            <a:endParaRPr lang="en-US" sz="3600" dirty="0"/>
          </a:p>
        </p:txBody>
      </p:sp>
      <p:sp>
        <p:nvSpPr>
          <p:cNvPr id="3" name="内容占位符 2"/>
          <p:cNvSpPr>
            <a:spLocks noGrp="1"/>
          </p:cNvSpPr>
          <p:nvPr>
            <p:ph idx="1"/>
          </p:nvPr>
        </p:nvSpPr>
        <p:spPr>
          <a:xfrm>
            <a:off x="121920" y="1519328"/>
            <a:ext cx="8800185" cy="4850992"/>
          </a:xfrm>
        </p:spPr>
        <p:txBody>
          <a:bodyPr/>
          <a:lstStyle/>
          <a:p>
            <a:pPr lvl="1" algn="just">
              <a:lnSpc>
                <a:spcPct val="150000"/>
              </a:lnSpc>
              <a:buFont typeface="Arial" panose="020B0604020202020204" pitchFamily="34" charset="0"/>
              <a:buChar char="•"/>
            </a:pPr>
            <a:r>
              <a:rPr lang="en-US" sz="2200" b="1" dirty="0"/>
              <a:t>Attendance</a:t>
            </a:r>
            <a:r>
              <a:rPr lang="en-US" sz="2200" dirty="0"/>
              <a:t> </a:t>
            </a:r>
            <a:r>
              <a:rPr lang="en-US" sz="1800" dirty="0"/>
              <a:t>(</a:t>
            </a:r>
            <a:r>
              <a:rPr lang="en-US" sz="1800" b="1" i="1" dirty="0">
                <a:solidFill>
                  <a:srgbClr val="FF0000"/>
                </a:solidFill>
              </a:rPr>
              <a:t>16</a:t>
            </a:r>
            <a:r>
              <a:rPr lang="en-US" sz="1800" i="1" dirty="0">
                <a:solidFill>
                  <a:srgbClr val="FF0000"/>
                </a:solidFill>
              </a:rPr>
              <a:t> </a:t>
            </a:r>
            <a:r>
              <a:rPr lang="en-US" sz="1800" i="1" dirty="0"/>
              <a:t>marks</a:t>
            </a:r>
            <a:r>
              <a:rPr lang="en-US" sz="1800" dirty="0"/>
              <a:t>)</a:t>
            </a:r>
            <a:r>
              <a:rPr lang="en-US" sz="2200" dirty="0"/>
              <a:t>:</a:t>
            </a:r>
            <a:r>
              <a:rPr lang="en-US" sz="1800" dirty="0"/>
              <a:t> </a:t>
            </a:r>
            <a:r>
              <a:rPr lang="en-US" sz="2200" dirty="0" smtClean="0"/>
              <a:t>Totally </a:t>
            </a:r>
            <a:r>
              <a:rPr lang="en-US" sz="2200" b="1" dirty="0"/>
              <a:t>16</a:t>
            </a:r>
            <a:r>
              <a:rPr lang="en-US" sz="2200" dirty="0"/>
              <a:t> times </a:t>
            </a:r>
            <a:r>
              <a:rPr lang="en-US" sz="1800" dirty="0"/>
              <a:t>(</a:t>
            </a:r>
            <a:r>
              <a:rPr lang="en-US" sz="1800" i="1" dirty="0"/>
              <a:t>2</a:t>
            </a:r>
            <a:r>
              <a:rPr lang="en-US" sz="1800" i="1" dirty="0">
                <a:sym typeface="Wingdings 2" panose="05020102010507070707" pitchFamily="18" charset="2"/>
              </a:rPr>
              <a:t></a:t>
            </a:r>
            <a:r>
              <a:rPr lang="en-US" sz="1800" i="1" dirty="0"/>
              <a:t>8</a:t>
            </a:r>
            <a:r>
              <a:rPr lang="en-US" sz="1800" dirty="0"/>
              <a:t>)</a:t>
            </a:r>
            <a:r>
              <a:rPr lang="en-US" sz="2200" dirty="0"/>
              <a:t>,</a:t>
            </a:r>
            <a:r>
              <a:rPr lang="en-US" sz="1800" dirty="0"/>
              <a:t> </a:t>
            </a:r>
            <a:r>
              <a:rPr lang="en-US" sz="2200" dirty="0"/>
              <a:t>1 for each attendance;</a:t>
            </a:r>
          </a:p>
          <a:p>
            <a:pPr lvl="1" algn="just">
              <a:lnSpc>
                <a:spcPct val="150000"/>
              </a:lnSpc>
              <a:buFont typeface="Arial" panose="020B0604020202020204" pitchFamily="34" charset="0"/>
              <a:buChar char="•"/>
            </a:pPr>
            <a:r>
              <a:rPr lang="en-US" sz="2200" b="1" dirty="0"/>
              <a:t>Class participation </a:t>
            </a:r>
            <a:r>
              <a:rPr lang="en-US" sz="1800" dirty="0"/>
              <a:t>(</a:t>
            </a:r>
            <a:r>
              <a:rPr lang="en-US" sz="1800" b="1" i="1" dirty="0">
                <a:solidFill>
                  <a:srgbClr val="FF0000"/>
                </a:solidFill>
              </a:rPr>
              <a:t>14 </a:t>
            </a:r>
            <a:r>
              <a:rPr lang="en-US" sz="1800" i="1" dirty="0"/>
              <a:t>marks</a:t>
            </a:r>
            <a:r>
              <a:rPr lang="en-US" sz="1800" dirty="0"/>
              <a:t>)</a:t>
            </a:r>
            <a:r>
              <a:rPr lang="en-US" sz="2200" dirty="0"/>
              <a:t>: </a:t>
            </a:r>
            <a:r>
              <a:rPr lang="en-US" sz="2200" dirty="0" smtClean="0"/>
              <a:t>Ask </a:t>
            </a:r>
            <a:r>
              <a:rPr lang="en-US" sz="2200" dirty="0"/>
              <a:t>and </a:t>
            </a:r>
            <a:r>
              <a:rPr lang="en-US" sz="2200" dirty="0" smtClean="0"/>
              <a:t>Answer </a:t>
            </a:r>
            <a:r>
              <a:rPr lang="en-US" sz="2200" dirty="0"/>
              <a:t>questions in class;</a:t>
            </a:r>
          </a:p>
          <a:p>
            <a:pPr lvl="1" algn="just">
              <a:lnSpc>
                <a:spcPct val="150000"/>
              </a:lnSpc>
              <a:buFont typeface="Arial" panose="020B0604020202020204" pitchFamily="34" charset="0"/>
              <a:buChar char="•"/>
            </a:pPr>
            <a:r>
              <a:rPr lang="en-US" sz="2200" b="1" dirty="0" smtClean="0"/>
              <a:t>Homework/Exercise</a:t>
            </a:r>
            <a:r>
              <a:rPr lang="en-US" sz="2200" dirty="0" smtClean="0"/>
              <a:t> </a:t>
            </a:r>
            <a:r>
              <a:rPr lang="en-US" sz="1800" dirty="0"/>
              <a:t>(</a:t>
            </a:r>
            <a:r>
              <a:rPr lang="en-US" sz="1800" b="1" i="1" dirty="0">
                <a:solidFill>
                  <a:srgbClr val="FF0000"/>
                </a:solidFill>
              </a:rPr>
              <a:t>30</a:t>
            </a:r>
            <a:r>
              <a:rPr lang="en-US" sz="1800" i="1" dirty="0">
                <a:solidFill>
                  <a:srgbClr val="FF0000"/>
                </a:solidFill>
              </a:rPr>
              <a:t> </a:t>
            </a:r>
            <a:r>
              <a:rPr lang="en-US" sz="1800" i="1" dirty="0"/>
              <a:t>marks</a:t>
            </a:r>
            <a:r>
              <a:rPr lang="en-US" sz="1800" dirty="0"/>
              <a:t>)</a:t>
            </a:r>
            <a:r>
              <a:rPr lang="en-US" sz="2200" dirty="0"/>
              <a:t>: </a:t>
            </a:r>
            <a:r>
              <a:rPr lang="en-US" sz="2200" dirty="0" smtClean="0"/>
              <a:t>Totally </a:t>
            </a:r>
            <a:r>
              <a:rPr lang="en-US" sz="2200" b="1" dirty="0" smtClean="0"/>
              <a:t>3</a:t>
            </a:r>
            <a:r>
              <a:rPr lang="en-US" sz="2200" dirty="0" smtClean="0"/>
              <a:t> </a:t>
            </a:r>
            <a:r>
              <a:rPr lang="en-US" sz="2200" dirty="0"/>
              <a:t>times, </a:t>
            </a:r>
            <a:r>
              <a:rPr lang="en-US" sz="2200" b="1" dirty="0"/>
              <a:t>10</a:t>
            </a:r>
            <a:r>
              <a:rPr lang="en-US" sz="2200" dirty="0"/>
              <a:t> for each time </a:t>
            </a:r>
            <a:r>
              <a:rPr lang="en-US" sz="2200" dirty="0" smtClean="0"/>
              <a:t>(</a:t>
            </a:r>
            <a:r>
              <a:rPr lang="en-US" sz="1800" dirty="0" smtClean="0"/>
              <a:t>The homework should be completed on time. Each time, 3 or 4 outstanding ones will be invited to show their homework in class</a:t>
            </a:r>
            <a:r>
              <a:rPr lang="en-US" sz="2200" dirty="0" smtClean="0"/>
              <a:t>); </a:t>
            </a:r>
            <a:endParaRPr lang="en-US" sz="2200" dirty="0"/>
          </a:p>
          <a:p>
            <a:pPr lvl="1" algn="just">
              <a:lnSpc>
                <a:spcPct val="150000"/>
              </a:lnSpc>
              <a:buFont typeface="Arial" panose="020B0604020202020204" pitchFamily="34" charset="0"/>
              <a:buChar char="•"/>
            </a:pPr>
            <a:r>
              <a:rPr lang="en-US" sz="2200" b="1" dirty="0" smtClean="0"/>
              <a:t>Finals </a:t>
            </a:r>
            <a:r>
              <a:rPr lang="en-US" sz="1800" dirty="0"/>
              <a:t>(</a:t>
            </a:r>
            <a:r>
              <a:rPr lang="en-US" sz="1800" b="1" dirty="0">
                <a:solidFill>
                  <a:srgbClr val="FF0000"/>
                </a:solidFill>
              </a:rPr>
              <a:t>40</a:t>
            </a:r>
            <a:r>
              <a:rPr lang="en-US" sz="1800" dirty="0"/>
              <a:t> marks): </a:t>
            </a:r>
            <a:endParaRPr lang="en-US" sz="2200" dirty="0" smtClean="0"/>
          </a:p>
          <a:p>
            <a:pPr marL="685800" lvl="2" indent="0" algn="just">
              <a:lnSpc>
                <a:spcPts val="2500"/>
              </a:lnSpc>
              <a:buNone/>
            </a:pPr>
            <a:r>
              <a:rPr lang="en-US" sz="2200" b="1" dirty="0" smtClean="0"/>
              <a:t>Poster </a:t>
            </a:r>
            <a:r>
              <a:rPr lang="en-US" dirty="0" smtClean="0"/>
              <a:t>(20 marks)</a:t>
            </a:r>
            <a:r>
              <a:rPr lang="en-US" sz="2000" dirty="0" smtClean="0"/>
              <a:t>:  </a:t>
            </a:r>
            <a:r>
              <a:rPr lang="en-US" sz="2200" dirty="0" smtClean="0"/>
              <a:t>Present </a:t>
            </a:r>
            <a:r>
              <a:rPr lang="en-US" sz="2200" dirty="0"/>
              <a:t>your own research work;</a:t>
            </a:r>
          </a:p>
          <a:p>
            <a:pPr marL="685800" lvl="2" indent="0" algn="just">
              <a:lnSpc>
                <a:spcPts val="2500"/>
              </a:lnSpc>
              <a:buNone/>
            </a:pPr>
            <a:r>
              <a:rPr lang="en-US" sz="2200" b="1" dirty="0" smtClean="0"/>
              <a:t>Presentation</a:t>
            </a:r>
            <a:r>
              <a:rPr lang="en-US" sz="2200" dirty="0" smtClean="0"/>
              <a:t> </a:t>
            </a:r>
            <a:r>
              <a:rPr lang="en-US" dirty="0"/>
              <a:t>(20 </a:t>
            </a:r>
            <a:r>
              <a:rPr lang="en-US" dirty="0" smtClean="0"/>
              <a:t>marks)</a:t>
            </a:r>
            <a:r>
              <a:rPr lang="en-US" sz="2000" dirty="0"/>
              <a:t>:  </a:t>
            </a:r>
            <a:r>
              <a:rPr lang="en-US" sz="2200" dirty="0"/>
              <a:t>T</a:t>
            </a:r>
            <a:r>
              <a:rPr lang="en-US" sz="2200" dirty="0" smtClean="0"/>
              <a:t>hesis proposal defense</a:t>
            </a:r>
            <a:endParaRPr lang="en-US" sz="2200" dirty="0"/>
          </a:p>
          <a:p>
            <a:pPr lvl="1" algn="just">
              <a:lnSpc>
                <a:spcPct val="150000"/>
              </a:lnSpc>
              <a:buFont typeface="Arial" panose="020B0604020202020204" pitchFamily="34" charset="0"/>
              <a:buChar char="•"/>
            </a:pPr>
            <a:r>
              <a:rPr lang="en-US" sz="2200" b="1" dirty="0"/>
              <a:t>Rewards</a:t>
            </a:r>
            <a:r>
              <a:rPr lang="en-US" sz="2200" dirty="0"/>
              <a:t> </a:t>
            </a:r>
            <a:r>
              <a:rPr lang="en-US" sz="1800" dirty="0"/>
              <a:t>(</a:t>
            </a:r>
            <a:r>
              <a:rPr lang="en-US" sz="1800" b="1" i="1" dirty="0">
                <a:solidFill>
                  <a:srgbClr val="FF0000"/>
                </a:solidFill>
              </a:rPr>
              <a:t>up to 2</a:t>
            </a:r>
            <a:r>
              <a:rPr lang="en-US" sz="1800" b="1" i="1" dirty="0"/>
              <a:t> </a:t>
            </a:r>
            <a:r>
              <a:rPr lang="en-US" sz="1800" i="1" dirty="0"/>
              <a:t>marks</a:t>
            </a:r>
            <a:r>
              <a:rPr lang="en-US" sz="1800" dirty="0"/>
              <a:t>)</a:t>
            </a:r>
            <a:r>
              <a:rPr lang="en-US" sz="2200" dirty="0"/>
              <a:t>: </a:t>
            </a:r>
            <a:r>
              <a:rPr lang="en-US" sz="2200" dirty="0" smtClean="0"/>
              <a:t>Valued </a:t>
            </a:r>
            <a:r>
              <a:rPr lang="en-US" sz="2200" dirty="0"/>
              <a:t>suggestions for this course. </a:t>
            </a:r>
          </a:p>
          <a:p>
            <a:pPr algn="just">
              <a:lnSpc>
                <a:spcPct val="150000"/>
              </a:lnSpc>
            </a:pPr>
            <a:endParaRPr lang="en-US" sz="2200" dirty="0"/>
          </a:p>
        </p:txBody>
      </p:sp>
    </p:spTree>
    <p:extLst>
      <p:ext uri="{BB962C8B-B14F-4D97-AF65-F5344CB8AC3E}">
        <p14:creationId xmlns:p14="http://schemas.microsoft.com/office/powerpoint/2010/main" val="3515563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Types of search</a:t>
            </a:r>
            <a:endParaRPr lang="en-US" dirty="0"/>
          </a:p>
        </p:txBody>
      </p:sp>
      <p:sp>
        <p:nvSpPr>
          <p:cNvPr id="3" name="内容占位符 2"/>
          <p:cNvSpPr>
            <a:spLocks noGrp="1"/>
          </p:cNvSpPr>
          <p:nvPr>
            <p:ph idx="1"/>
          </p:nvPr>
        </p:nvSpPr>
        <p:spPr>
          <a:xfrm>
            <a:off x="513080" y="2021840"/>
            <a:ext cx="8285480" cy="3677920"/>
          </a:xfrm>
        </p:spPr>
        <p:txBody>
          <a:bodyPr/>
          <a:lstStyle/>
          <a:p>
            <a:pPr algn="just">
              <a:lnSpc>
                <a:spcPct val="150000"/>
              </a:lnSpc>
            </a:pPr>
            <a:r>
              <a:rPr lang="en-US" dirty="0" smtClean="0"/>
              <a:t>By Keywords/Topic</a:t>
            </a:r>
          </a:p>
          <a:p>
            <a:pPr algn="just">
              <a:lnSpc>
                <a:spcPct val="150000"/>
              </a:lnSpc>
            </a:pPr>
            <a:r>
              <a:rPr lang="en-US" dirty="0" smtClean="0"/>
              <a:t>By Title</a:t>
            </a:r>
          </a:p>
          <a:p>
            <a:pPr algn="just">
              <a:lnSpc>
                <a:spcPct val="150000"/>
              </a:lnSpc>
            </a:pPr>
            <a:r>
              <a:rPr lang="en-US" dirty="0" smtClean="0"/>
              <a:t>By Author</a:t>
            </a:r>
          </a:p>
          <a:p>
            <a:pPr algn="just">
              <a:lnSpc>
                <a:spcPct val="150000"/>
              </a:lnSpc>
            </a:pPr>
            <a:r>
              <a:rPr lang="en-US" dirty="0" smtClean="0"/>
              <a:t>By Publication</a:t>
            </a:r>
          </a:p>
          <a:p>
            <a:pPr algn="just">
              <a:lnSpc>
                <a:spcPct val="150000"/>
              </a:lnSpc>
            </a:pPr>
            <a:r>
              <a:rPr lang="en-US" dirty="0" smtClean="0"/>
              <a:t>By DOI (</a:t>
            </a:r>
            <a:r>
              <a:rPr lang="en-US" b="1" u="sng" dirty="0" smtClean="0"/>
              <a:t>D</a:t>
            </a:r>
            <a:r>
              <a:rPr lang="en-US" dirty="0" smtClean="0"/>
              <a:t>igital </a:t>
            </a:r>
            <a:r>
              <a:rPr lang="en-US" b="1" u="sng" dirty="0" smtClean="0"/>
              <a:t>O</a:t>
            </a:r>
            <a:r>
              <a:rPr lang="en-US" dirty="0" smtClean="0"/>
              <a:t>bject </a:t>
            </a:r>
            <a:r>
              <a:rPr lang="en-US" b="1" u="sng" dirty="0" smtClean="0"/>
              <a:t>I</a:t>
            </a:r>
            <a:r>
              <a:rPr lang="en-US" dirty="0" smtClean="0"/>
              <a:t>dentifier)</a:t>
            </a:r>
          </a:p>
        </p:txBody>
      </p:sp>
    </p:spTree>
    <p:extLst>
      <p:ext uri="{BB962C8B-B14F-4D97-AF65-F5344CB8AC3E}">
        <p14:creationId xmlns:p14="http://schemas.microsoft.com/office/powerpoint/2010/main" val="967316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35885" y="697736"/>
            <a:ext cx="3897630" cy="589280"/>
          </a:xfrm>
        </p:spPr>
        <p:txBody>
          <a:bodyPr/>
          <a:lstStyle/>
          <a:p>
            <a:pPr algn="l"/>
            <a:r>
              <a:rPr lang="en-US" altLang="zh-CN" sz="3600" dirty="0" smtClean="0"/>
              <a:t>Skills of search</a:t>
            </a:r>
            <a:endParaRPr lang="en-US" sz="3600" dirty="0"/>
          </a:p>
        </p:txBody>
      </p:sp>
      <p:sp>
        <p:nvSpPr>
          <p:cNvPr id="3" name="内容占位符 2"/>
          <p:cNvSpPr>
            <a:spLocks noGrp="1"/>
          </p:cNvSpPr>
          <p:nvPr>
            <p:ph idx="1"/>
          </p:nvPr>
        </p:nvSpPr>
        <p:spPr>
          <a:xfrm>
            <a:off x="165100" y="1422400"/>
            <a:ext cx="8592820" cy="1828800"/>
          </a:xfrm>
        </p:spPr>
        <p:txBody>
          <a:bodyPr/>
          <a:lstStyle/>
          <a:p>
            <a:pPr algn="just">
              <a:lnSpc>
                <a:spcPct val="150000"/>
              </a:lnSpc>
            </a:pPr>
            <a:r>
              <a:rPr lang="en-US" sz="2200" b="1" dirty="0" smtClean="0"/>
              <a:t>Translating research  question to keywords</a:t>
            </a:r>
          </a:p>
          <a:p>
            <a:pPr lvl="1" algn="just">
              <a:lnSpc>
                <a:spcPct val="150000"/>
              </a:lnSpc>
            </a:pPr>
            <a:r>
              <a:rPr lang="en-US" sz="2200" dirty="0" smtClean="0"/>
              <a:t>Synonyms/alternate </a:t>
            </a:r>
            <a:r>
              <a:rPr lang="en-US" sz="2200" dirty="0"/>
              <a:t>terms should be considered to elicit further </a:t>
            </a:r>
            <a:r>
              <a:rPr lang="en-US" sz="2200" dirty="0" smtClean="0"/>
              <a:t>information</a:t>
            </a:r>
          </a:p>
          <a:p>
            <a:pPr lvl="1" algn="just">
              <a:lnSpc>
                <a:spcPct val="150000"/>
              </a:lnSpc>
            </a:pPr>
            <a:r>
              <a:rPr lang="en-US" sz="2200" dirty="0" smtClean="0"/>
              <a:t>Spellings </a:t>
            </a:r>
            <a:r>
              <a:rPr lang="en-US" sz="2200" dirty="0"/>
              <a:t>should also be taken </a:t>
            </a:r>
            <a:r>
              <a:rPr lang="en-US" sz="2200" dirty="0" smtClean="0"/>
              <a:t>into account.</a:t>
            </a:r>
          </a:p>
        </p:txBody>
      </p:sp>
      <p:sp>
        <p:nvSpPr>
          <p:cNvPr id="4" name="矩形 3"/>
          <p:cNvSpPr/>
          <p:nvPr/>
        </p:nvSpPr>
        <p:spPr>
          <a:xfrm>
            <a:off x="165100" y="4111248"/>
            <a:ext cx="8839200" cy="1615827"/>
          </a:xfrm>
          <a:prstGeom prst="rect">
            <a:avLst/>
          </a:prstGeom>
        </p:spPr>
        <p:txBody>
          <a:bodyPr wrap="square">
            <a:spAutoFit/>
          </a:bodyPr>
          <a:lstStyle/>
          <a:p>
            <a:pPr marL="342900" indent="-342900">
              <a:lnSpc>
                <a:spcPct val="150000"/>
              </a:lnSpc>
              <a:buFont typeface="Arial" panose="020B0604020202020204" pitchFamily="34" charset="0"/>
              <a:buChar char="•"/>
            </a:pPr>
            <a:r>
              <a:rPr lang="en-US" sz="2200" b="1" dirty="0"/>
              <a:t>Phrase </a:t>
            </a:r>
            <a:r>
              <a:rPr lang="en-US" sz="2200" b="1" dirty="0" smtClean="0"/>
              <a:t>search</a:t>
            </a:r>
          </a:p>
          <a:p>
            <a:pPr lvl="1">
              <a:lnSpc>
                <a:spcPct val="150000"/>
              </a:lnSpc>
            </a:pPr>
            <a:r>
              <a:rPr lang="en-US" sz="2200" dirty="0" smtClean="0"/>
              <a:t>This will provide pages with only the words typed in the phrase, in that exact order and with no words in between them.</a:t>
            </a:r>
            <a:endParaRPr lang="en-US" sz="2200" dirty="0"/>
          </a:p>
        </p:txBody>
      </p:sp>
    </p:spTree>
    <p:extLst>
      <p:ext uri="{BB962C8B-B14F-4D97-AF65-F5344CB8AC3E}">
        <p14:creationId xmlns:p14="http://schemas.microsoft.com/office/powerpoint/2010/main" val="3328429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9880" y="1747520"/>
            <a:ext cx="8204200" cy="4114800"/>
          </a:xfrm>
        </p:spPr>
        <p:txBody>
          <a:bodyPr/>
          <a:lstStyle/>
          <a:p>
            <a:pPr>
              <a:lnSpc>
                <a:spcPct val="150000"/>
              </a:lnSpc>
            </a:pPr>
            <a:r>
              <a:rPr lang="en-US" sz="2200" b="1" dirty="0" smtClean="0"/>
              <a:t>Boolean </a:t>
            </a:r>
            <a:r>
              <a:rPr lang="en-US" sz="2200" b="1" dirty="0"/>
              <a:t>operators</a:t>
            </a:r>
          </a:p>
          <a:p>
            <a:pPr lvl="1">
              <a:lnSpc>
                <a:spcPct val="150000"/>
              </a:lnSpc>
            </a:pPr>
            <a:r>
              <a:rPr lang="en-US" sz="2200" dirty="0"/>
              <a:t>AND, OR and NOT are the three Boolean operators named after the mathematician George Boole.</a:t>
            </a:r>
          </a:p>
          <a:p>
            <a:pPr>
              <a:lnSpc>
                <a:spcPct val="150000"/>
              </a:lnSpc>
            </a:pPr>
            <a:r>
              <a:rPr lang="en-US" sz="2200" b="1" dirty="0"/>
              <a:t>Filters</a:t>
            </a:r>
          </a:p>
          <a:p>
            <a:pPr lvl="1">
              <a:lnSpc>
                <a:spcPct val="150000"/>
              </a:lnSpc>
            </a:pPr>
            <a:r>
              <a:rPr lang="en-US" sz="2200" dirty="0"/>
              <a:t>Filters can also be used to refine the search, for example, article types, text availability, language, and journal categories.</a:t>
            </a:r>
          </a:p>
          <a:p>
            <a:pPr>
              <a:lnSpc>
                <a:spcPct val="150000"/>
              </a:lnSpc>
            </a:pPr>
            <a:endParaRPr lang="en-US" dirty="0"/>
          </a:p>
        </p:txBody>
      </p:sp>
      <p:sp>
        <p:nvSpPr>
          <p:cNvPr id="4" name="标题 1"/>
          <p:cNvSpPr>
            <a:spLocks noGrp="1"/>
          </p:cNvSpPr>
          <p:nvPr>
            <p:ph type="title"/>
          </p:nvPr>
        </p:nvSpPr>
        <p:spPr>
          <a:xfrm>
            <a:off x="2824480" y="883920"/>
            <a:ext cx="3897630" cy="589280"/>
          </a:xfrm>
        </p:spPr>
        <p:txBody>
          <a:bodyPr/>
          <a:lstStyle/>
          <a:p>
            <a:pPr algn="l"/>
            <a:r>
              <a:rPr lang="en-US" altLang="zh-CN" sz="3600" dirty="0" smtClean="0"/>
              <a:t>Skills of search</a:t>
            </a:r>
            <a:endParaRPr lang="en-US" sz="3600" dirty="0"/>
          </a:p>
        </p:txBody>
      </p:sp>
    </p:spTree>
    <p:extLst>
      <p:ext uri="{BB962C8B-B14F-4D97-AF65-F5344CB8AC3E}">
        <p14:creationId xmlns:p14="http://schemas.microsoft.com/office/powerpoint/2010/main" val="3241247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BEBA8EAE-BF5A-486C-A8C5-ECC9F3942E4B}">
                <a14:imgProps xmlns:a14="http://schemas.microsoft.com/office/drawing/2010/main">
                  <a14:imgLayer r:embed="rId4">
                    <a14:imgEffect>
                      <a14:saturation sat="33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747816" y="1080140"/>
            <a:ext cx="4307840" cy="4951655"/>
          </a:xfrm>
          <a:prstGeom prst="rect">
            <a:avLst/>
          </a:prstGeom>
          <a:ln>
            <a:noFill/>
          </a:ln>
        </p:spPr>
      </p:pic>
      <p:sp>
        <p:nvSpPr>
          <p:cNvPr id="4" name="标题 1"/>
          <p:cNvSpPr txBox="1">
            <a:spLocks/>
          </p:cNvSpPr>
          <p:nvPr/>
        </p:nvSpPr>
        <p:spPr>
          <a:xfrm>
            <a:off x="762000" y="0"/>
            <a:ext cx="1855470" cy="609600"/>
          </a:xfrm>
          <a:prstGeom prst="rect">
            <a:avLst/>
          </a:prstGeom>
          <a:solidFill>
            <a:schemeClr val="bg1"/>
          </a:solidFill>
        </p:spPr>
        <p:txBody>
          <a:bodyPr/>
          <a:lstStyle>
            <a:lvl1pPr algn="ctr" rtl="0" eaLnBrk="1" fontAlgn="base" hangingPunct="1">
              <a:spcBef>
                <a:spcPct val="0"/>
              </a:spcBef>
              <a:spcAft>
                <a:spcPct val="0"/>
              </a:spcAft>
              <a:buFont typeface="Arial" panose="020B0604020202020204" pitchFamily="34" charset="0"/>
              <a:defRPr sz="3300" kern="1200">
                <a:solidFill>
                  <a:schemeClr val="tx2"/>
                </a:solidFill>
                <a:latin typeface="+mj-lt"/>
                <a:ea typeface="+mj-ea"/>
                <a:cs typeface="+mj-cs"/>
              </a:defRPr>
            </a:lvl1pPr>
            <a:lvl2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2pPr>
            <a:lvl3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3pPr>
            <a:lvl4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4pPr>
            <a:lvl5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5pPr>
            <a:lvl6pPr marL="3429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6pPr>
            <a:lvl7pPr marL="6858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7pPr>
            <a:lvl8pPr marL="10287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8pPr>
            <a:lvl9pPr marL="13716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9pPr>
          </a:lstStyle>
          <a:p>
            <a:r>
              <a:rPr lang="en-US" altLang="zh-CN" sz="3600" dirty="0" smtClean="0"/>
              <a:t>Process</a:t>
            </a:r>
            <a:endParaRPr lang="en-US" sz="3600" dirty="0"/>
          </a:p>
        </p:txBody>
      </p:sp>
      <p:sp>
        <p:nvSpPr>
          <p:cNvPr id="8" name="矩形 7"/>
          <p:cNvSpPr/>
          <p:nvPr/>
        </p:nvSpPr>
        <p:spPr>
          <a:xfrm>
            <a:off x="0" y="914400"/>
            <a:ext cx="4747816" cy="5478423"/>
          </a:xfrm>
          <a:prstGeom prst="rect">
            <a:avLst/>
          </a:prstGeom>
        </p:spPr>
        <p:txBody>
          <a:bodyPr wrap="square">
            <a:spAutoFit/>
          </a:bodyPr>
          <a:lstStyle/>
          <a:p>
            <a:pPr marL="285750" indent="-285750" algn="just">
              <a:lnSpc>
                <a:spcPts val="3000"/>
              </a:lnSpc>
              <a:buFont typeface="Arial" panose="020B0604020202020204" pitchFamily="34" charset="0"/>
              <a:buChar char="•"/>
            </a:pPr>
            <a:r>
              <a:rPr lang="en-US" sz="2200" b="1" dirty="0"/>
              <a:t>Identify keywords</a:t>
            </a:r>
            <a:r>
              <a:rPr lang="en-US" sz="2200" dirty="0"/>
              <a:t> and use them to search articles from library and internet resources as described </a:t>
            </a:r>
            <a:r>
              <a:rPr lang="en-US" sz="2200" dirty="0" smtClean="0"/>
              <a:t>above;</a:t>
            </a:r>
          </a:p>
          <a:p>
            <a:pPr marL="285750" indent="-285750" algn="just">
              <a:lnSpc>
                <a:spcPts val="3000"/>
              </a:lnSpc>
              <a:buFont typeface="Arial" panose="020B0604020202020204" pitchFamily="34" charset="0"/>
              <a:buChar char="•"/>
            </a:pPr>
            <a:r>
              <a:rPr lang="en-US" sz="2200" b="1" dirty="0"/>
              <a:t>Search several databases</a:t>
            </a:r>
            <a:r>
              <a:rPr lang="en-US" sz="2200" dirty="0"/>
              <a:t> to search articles related to your </a:t>
            </a:r>
            <a:r>
              <a:rPr lang="en-US" sz="2200" dirty="0" smtClean="0"/>
              <a:t>topic</a:t>
            </a:r>
          </a:p>
          <a:p>
            <a:pPr marL="285750" indent="-285750" algn="just">
              <a:lnSpc>
                <a:spcPts val="3000"/>
              </a:lnSpc>
              <a:buFont typeface="Arial" panose="020B0604020202020204" pitchFamily="34" charset="0"/>
              <a:buChar char="•"/>
            </a:pPr>
            <a:r>
              <a:rPr lang="en-US" sz="2200" dirty="0"/>
              <a:t>Find an article that is similar to your topic; then look at the terms used to describe it, and use them for your </a:t>
            </a:r>
            <a:r>
              <a:rPr lang="en-US" sz="2200" dirty="0" smtClean="0"/>
              <a:t>search</a:t>
            </a:r>
          </a:p>
          <a:p>
            <a:pPr marL="285750" indent="-285750" algn="just">
              <a:lnSpc>
                <a:spcPts val="3000"/>
              </a:lnSpc>
              <a:buFont typeface="Arial" panose="020B0604020202020204" pitchFamily="34" charset="0"/>
              <a:buChar char="•"/>
            </a:pPr>
            <a:r>
              <a:rPr lang="en-US" sz="2200" dirty="0" smtClean="0"/>
              <a:t>Use </a:t>
            </a:r>
            <a:r>
              <a:rPr lang="en-US" sz="2200" dirty="0"/>
              <a:t>databases that provide full-text articles (free through academic libraries, Internet or for a fee) as much as possible so that you can save time searching for your </a:t>
            </a:r>
            <a:r>
              <a:rPr lang="en-US" sz="2200" dirty="0" smtClean="0"/>
              <a:t>articles</a:t>
            </a:r>
            <a:endParaRPr lang="en-US" sz="2200" dirty="0"/>
          </a:p>
        </p:txBody>
      </p:sp>
    </p:spTree>
    <p:extLst>
      <p:ext uri="{BB962C8B-B14F-4D97-AF65-F5344CB8AC3E}">
        <p14:creationId xmlns:p14="http://schemas.microsoft.com/office/powerpoint/2010/main" val="1679260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4800" y="854571"/>
            <a:ext cx="8534400" cy="5678478"/>
          </a:xfrm>
          <a:prstGeom prst="rect">
            <a:avLst/>
          </a:prstGeom>
        </p:spPr>
        <p:txBody>
          <a:bodyPr wrap="square">
            <a:spAutoFit/>
          </a:bodyPr>
          <a:lstStyle/>
          <a:p>
            <a:pPr algn="just">
              <a:lnSpc>
                <a:spcPts val="3300"/>
              </a:lnSpc>
            </a:pPr>
            <a:r>
              <a:rPr lang="en-US" sz="2200" dirty="0" smtClean="0"/>
              <a:t>If </a:t>
            </a:r>
            <a:r>
              <a:rPr lang="en-US" sz="2200" dirty="0"/>
              <a:t>you are examining a topic for the first time and unaware of the research on it, start with broad syntheses of the literature, such </a:t>
            </a:r>
            <a:r>
              <a:rPr lang="en-US" sz="2200" b="1" dirty="0"/>
              <a:t>as overviews, summaries of the literature on your topic or review articles</a:t>
            </a:r>
            <a:r>
              <a:rPr lang="en-US" sz="2200" b="1" dirty="0" smtClean="0"/>
              <a:t>.</a:t>
            </a:r>
            <a:endParaRPr lang="en-US" sz="2200" dirty="0" smtClean="0"/>
          </a:p>
          <a:p>
            <a:pPr algn="just">
              <a:lnSpc>
                <a:spcPts val="3300"/>
              </a:lnSpc>
            </a:pPr>
            <a:r>
              <a:rPr lang="en-US" sz="2200" b="1" dirty="0" smtClean="0"/>
              <a:t>Start </a:t>
            </a:r>
            <a:r>
              <a:rPr lang="en-US" sz="2200" b="1" dirty="0"/>
              <a:t>with the most recent issues of the journals</a:t>
            </a:r>
            <a:r>
              <a:rPr lang="en-US" sz="2200" dirty="0"/>
              <a:t>, and look for studies about your topic and then work backward in time. Follow-up on references at the end of the articles for more sources to </a:t>
            </a:r>
            <a:r>
              <a:rPr lang="en-US" sz="2200" dirty="0" smtClean="0"/>
              <a:t>examine</a:t>
            </a:r>
            <a:endParaRPr lang="en-US" sz="2200" dirty="0"/>
          </a:p>
          <a:p>
            <a:pPr algn="just">
              <a:lnSpc>
                <a:spcPts val="3300"/>
              </a:lnSpc>
            </a:pPr>
            <a:r>
              <a:rPr lang="en-US" sz="2200" b="1" dirty="0"/>
              <a:t>Next look for recent conference papers</a:t>
            </a:r>
            <a:r>
              <a:rPr lang="en-US" sz="2200" dirty="0"/>
              <a:t>. Often, conference papers report the latest research developments. Contact authors of pertinent studies. Write or phone them, asking if they know of studies related to your area of </a:t>
            </a:r>
            <a:r>
              <a:rPr lang="en-US" sz="2200" dirty="0" smtClean="0"/>
              <a:t>interest.</a:t>
            </a:r>
          </a:p>
          <a:p>
            <a:pPr algn="just"/>
            <a:endParaRPr lang="en-US" sz="2200" dirty="0"/>
          </a:p>
          <a:p>
            <a:pPr algn="just"/>
            <a:r>
              <a:rPr lang="en-US" sz="2200" i="1" dirty="0"/>
              <a:t>The easy access and ability to capture entire articles from the web make it attractive. However, check these articles carefully for authenticity and quality and be cautious about whether they represent systematic research.</a:t>
            </a:r>
          </a:p>
        </p:txBody>
      </p:sp>
      <p:sp>
        <p:nvSpPr>
          <p:cNvPr id="3" name="标题 1"/>
          <p:cNvSpPr txBox="1">
            <a:spLocks/>
          </p:cNvSpPr>
          <p:nvPr/>
        </p:nvSpPr>
        <p:spPr>
          <a:xfrm>
            <a:off x="782320" y="0"/>
            <a:ext cx="1855470" cy="609600"/>
          </a:xfrm>
          <a:prstGeom prst="rect">
            <a:avLst/>
          </a:prstGeom>
          <a:solidFill>
            <a:schemeClr val="bg1"/>
          </a:solidFill>
        </p:spPr>
        <p:txBody>
          <a:bodyPr/>
          <a:lstStyle>
            <a:lvl1pPr algn="ctr" rtl="0" eaLnBrk="1" fontAlgn="base" hangingPunct="1">
              <a:spcBef>
                <a:spcPct val="0"/>
              </a:spcBef>
              <a:spcAft>
                <a:spcPct val="0"/>
              </a:spcAft>
              <a:buFont typeface="Arial" panose="020B0604020202020204" pitchFamily="34" charset="0"/>
              <a:defRPr sz="3300" kern="1200">
                <a:solidFill>
                  <a:schemeClr val="tx2"/>
                </a:solidFill>
                <a:latin typeface="+mj-lt"/>
                <a:ea typeface="+mj-ea"/>
                <a:cs typeface="+mj-cs"/>
              </a:defRPr>
            </a:lvl1pPr>
            <a:lvl2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2pPr>
            <a:lvl3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3pPr>
            <a:lvl4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4pPr>
            <a:lvl5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5pPr>
            <a:lvl6pPr marL="3429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6pPr>
            <a:lvl7pPr marL="6858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7pPr>
            <a:lvl8pPr marL="10287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8pPr>
            <a:lvl9pPr marL="13716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9pPr>
          </a:lstStyle>
          <a:p>
            <a:r>
              <a:rPr lang="en-US" altLang="zh-CN" sz="3600" dirty="0" smtClean="0">
                <a:solidFill>
                  <a:srgbClr val="FF0000"/>
                </a:solidFill>
              </a:rPr>
              <a:t>Tips</a:t>
            </a:r>
            <a:endParaRPr lang="en-US" sz="3600" dirty="0">
              <a:solidFill>
                <a:srgbClr val="FF0000"/>
              </a:solidFill>
            </a:endParaRPr>
          </a:p>
        </p:txBody>
      </p:sp>
    </p:spTree>
    <p:extLst>
      <p:ext uri="{BB962C8B-B14F-4D97-AF65-F5344CB8AC3E}">
        <p14:creationId xmlns:p14="http://schemas.microsoft.com/office/powerpoint/2010/main" val="3748009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6000" i="1" dirty="0" smtClean="0"/>
              <a:t>Organize</a:t>
            </a:r>
            <a:endParaRPr lang="en-US" sz="6000" i="1" dirty="0"/>
          </a:p>
        </p:txBody>
      </p:sp>
      <p:sp>
        <p:nvSpPr>
          <p:cNvPr id="3" name="文本占位符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6982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751889"/>
            <a:ext cx="7772400" cy="817880"/>
          </a:xfrm>
        </p:spPr>
        <p:txBody>
          <a:bodyPr/>
          <a:lstStyle/>
          <a:p>
            <a:pPr algn="l"/>
            <a:r>
              <a:rPr lang="en-US" sz="3200" dirty="0"/>
              <a:t>Chronology of Events</a:t>
            </a:r>
          </a:p>
        </p:txBody>
      </p:sp>
      <p:sp>
        <p:nvSpPr>
          <p:cNvPr id="3" name="内容占位符 2"/>
          <p:cNvSpPr>
            <a:spLocks noGrp="1"/>
          </p:cNvSpPr>
          <p:nvPr>
            <p:ph idx="1"/>
          </p:nvPr>
        </p:nvSpPr>
        <p:spPr>
          <a:xfrm>
            <a:off x="685800" y="1635248"/>
            <a:ext cx="7772400" cy="1235611"/>
          </a:xfrm>
        </p:spPr>
        <p:txBody>
          <a:bodyPr/>
          <a:lstStyle/>
          <a:p>
            <a:pPr algn="just"/>
            <a:r>
              <a:rPr lang="en-US" dirty="0"/>
              <a:t>If your review follows the chronological method, you could write about the materials </a:t>
            </a:r>
            <a:r>
              <a:rPr lang="en-US" dirty="0">
                <a:solidFill>
                  <a:srgbClr val="FF0000"/>
                </a:solidFill>
              </a:rPr>
              <a:t>according to when they were published</a:t>
            </a:r>
            <a:r>
              <a:rPr lang="en-US" dirty="0"/>
              <a:t>. </a:t>
            </a:r>
          </a:p>
        </p:txBody>
      </p:sp>
      <p:sp>
        <p:nvSpPr>
          <p:cNvPr id="4" name="标题 1"/>
          <p:cNvSpPr txBox="1">
            <a:spLocks/>
          </p:cNvSpPr>
          <p:nvPr/>
        </p:nvSpPr>
        <p:spPr bwMode="auto">
          <a:xfrm>
            <a:off x="685800" y="3118510"/>
            <a:ext cx="7772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buFont typeface="Arial" panose="020B0604020202020204" pitchFamily="34" charset="0"/>
              <a:defRPr sz="3300" kern="1200">
                <a:solidFill>
                  <a:schemeClr val="tx2"/>
                </a:solidFill>
                <a:latin typeface="+mj-lt"/>
                <a:ea typeface="+mj-ea"/>
                <a:cs typeface="+mj-cs"/>
              </a:defRPr>
            </a:lvl1pPr>
            <a:lvl2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2pPr>
            <a:lvl3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3pPr>
            <a:lvl4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4pPr>
            <a:lvl5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5pPr>
            <a:lvl6pPr marL="3429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6pPr>
            <a:lvl7pPr marL="6858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7pPr>
            <a:lvl8pPr marL="10287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8pPr>
            <a:lvl9pPr marL="13716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9pPr>
          </a:lstStyle>
          <a:p>
            <a:pPr algn="l"/>
            <a:r>
              <a:rPr lang="en-US" sz="3200" dirty="0" smtClean="0"/>
              <a:t>Thematic [“conceptual categories”]</a:t>
            </a:r>
            <a:endParaRPr lang="en-US" sz="3200" dirty="0"/>
          </a:p>
        </p:txBody>
      </p:sp>
      <p:sp>
        <p:nvSpPr>
          <p:cNvPr id="5" name="内容占位符 2"/>
          <p:cNvSpPr txBox="1">
            <a:spLocks/>
          </p:cNvSpPr>
          <p:nvPr/>
        </p:nvSpPr>
        <p:spPr bwMode="auto">
          <a:xfrm>
            <a:off x="685800" y="3804615"/>
            <a:ext cx="7772400" cy="104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lvl="1"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lvl="2"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lvl="3"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lvl="4"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lvl="5"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9pPr>
          </a:lstStyle>
          <a:p>
            <a:pPr algn="just"/>
            <a:r>
              <a:rPr lang="en-US" dirty="0" smtClean="0"/>
              <a:t>Thematic reviews of literature are organized around a topic or issue, rather than the progression of time.</a:t>
            </a:r>
            <a:endParaRPr lang="en-US" dirty="0"/>
          </a:p>
        </p:txBody>
      </p:sp>
      <p:sp>
        <p:nvSpPr>
          <p:cNvPr id="6" name="矩形 5"/>
          <p:cNvSpPr/>
          <p:nvPr/>
        </p:nvSpPr>
        <p:spPr>
          <a:xfrm>
            <a:off x="685800" y="4978400"/>
            <a:ext cx="7929880" cy="1323439"/>
          </a:xfrm>
          <a:prstGeom prst="rect">
            <a:avLst/>
          </a:prstGeom>
        </p:spPr>
        <p:txBody>
          <a:bodyPr wrap="square">
            <a:spAutoFit/>
          </a:bodyPr>
          <a:lstStyle/>
          <a:p>
            <a:r>
              <a:rPr lang="en-US" sz="3200" dirty="0" smtClean="0"/>
              <a:t>Methodological</a:t>
            </a:r>
            <a:endParaRPr lang="en-US" dirty="0" smtClean="0"/>
          </a:p>
          <a:p>
            <a:pPr marL="285750" indent="-285750">
              <a:buFont typeface="Arial" panose="020B0604020202020204" pitchFamily="34" charset="0"/>
              <a:buChar char="•"/>
            </a:pPr>
            <a:r>
              <a:rPr lang="en-US" sz="2400" dirty="0" smtClean="0"/>
              <a:t>A methodological approach focuses on the methods utilized by the researcher. </a:t>
            </a:r>
            <a:endParaRPr lang="en-US" sz="2400" dirty="0"/>
          </a:p>
        </p:txBody>
      </p:sp>
    </p:spTree>
    <p:extLst>
      <p:ext uri="{BB962C8B-B14F-4D97-AF65-F5344CB8AC3E}">
        <p14:creationId xmlns:p14="http://schemas.microsoft.com/office/powerpoint/2010/main" val="4158422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6440" y="1843316"/>
            <a:ext cx="4572000" cy="4216026"/>
          </a:xfrm>
          <a:prstGeom prst="rect">
            <a:avLst/>
          </a:prstGeom>
        </p:spPr>
        <p:txBody>
          <a:bodyPr>
            <a:spAutoFit/>
          </a:bodyPr>
          <a:lstStyle/>
          <a:p>
            <a:pPr>
              <a:lnSpc>
                <a:spcPct val="250000"/>
              </a:lnSpc>
            </a:pPr>
            <a:r>
              <a:rPr lang="en-US" sz="2800" i="1" dirty="0"/>
              <a:t>EndNote</a:t>
            </a:r>
          </a:p>
          <a:p>
            <a:pPr>
              <a:lnSpc>
                <a:spcPct val="250000"/>
              </a:lnSpc>
            </a:pPr>
            <a:r>
              <a:rPr lang="en-US" sz="2800" i="1" dirty="0" err="1"/>
              <a:t>Mendeley</a:t>
            </a:r>
            <a:endParaRPr lang="en-US" sz="2800" i="1" dirty="0"/>
          </a:p>
          <a:p>
            <a:pPr>
              <a:lnSpc>
                <a:spcPct val="250000"/>
              </a:lnSpc>
            </a:pPr>
            <a:r>
              <a:rPr lang="en-US" sz="2800" i="1" dirty="0" err="1"/>
              <a:t>NoteExpress</a:t>
            </a:r>
            <a:endParaRPr lang="en-US" sz="2800" i="1" dirty="0"/>
          </a:p>
          <a:p>
            <a:pPr>
              <a:lnSpc>
                <a:spcPct val="250000"/>
              </a:lnSpc>
            </a:pPr>
            <a:r>
              <a:rPr lang="en-US" sz="2800" i="1" dirty="0"/>
              <a:t>Paper 3</a:t>
            </a:r>
          </a:p>
        </p:txBody>
      </p:sp>
      <p:sp>
        <p:nvSpPr>
          <p:cNvPr id="3" name="标题 1"/>
          <p:cNvSpPr txBox="1">
            <a:spLocks/>
          </p:cNvSpPr>
          <p:nvPr/>
        </p:nvSpPr>
        <p:spPr>
          <a:xfrm>
            <a:off x="635000" y="904289"/>
            <a:ext cx="3581400" cy="817880"/>
          </a:xfrm>
          <a:prstGeom prst="rect">
            <a:avLst/>
          </a:prstGeom>
        </p:spPr>
        <p:txBody>
          <a:bodyPr/>
          <a:lstStyle>
            <a:lvl1pPr algn="ctr" rtl="0" eaLnBrk="1" fontAlgn="base" hangingPunct="1">
              <a:spcBef>
                <a:spcPct val="0"/>
              </a:spcBef>
              <a:spcAft>
                <a:spcPct val="0"/>
              </a:spcAft>
              <a:buFont typeface="Arial" panose="020B0604020202020204" pitchFamily="34" charset="0"/>
              <a:defRPr sz="3300" kern="1200">
                <a:solidFill>
                  <a:schemeClr val="tx2"/>
                </a:solidFill>
                <a:latin typeface="+mj-lt"/>
                <a:ea typeface="+mj-ea"/>
                <a:cs typeface="+mj-cs"/>
              </a:defRPr>
            </a:lvl1pPr>
            <a:lvl2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2pPr>
            <a:lvl3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3pPr>
            <a:lvl4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4pPr>
            <a:lvl5pPr algn="ctr" rtl="0" eaLnBrk="1" fontAlgn="base" hangingPunct="1">
              <a:spcBef>
                <a:spcPct val="0"/>
              </a:spcBef>
              <a:spcAft>
                <a:spcPct val="0"/>
              </a:spcAft>
              <a:buFont typeface="Arial" panose="020B0604020202020204" pitchFamily="34" charset="0"/>
              <a:defRPr sz="3300">
                <a:solidFill>
                  <a:schemeClr val="tx2"/>
                </a:solidFill>
                <a:latin typeface="Times New Roman" pitchFamily="18" charset="0"/>
                <a:ea typeface="宋体" pitchFamily="2" charset="-122"/>
              </a:defRPr>
            </a:lvl5pPr>
            <a:lvl6pPr marL="3429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6pPr>
            <a:lvl7pPr marL="6858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7pPr>
            <a:lvl8pPr marL="10287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8pPr>
            <a:lvl9pPr marL="1371600" algn="ctr" rtl="0" eaLnBrk="1" fontAlgn="base" hangingPunct="1">
              <a:spcBef>
                <a:spcPct val="0"/>
              </a:spcBef>
              <a:spcAft>
                <a:spcPct val="0"/>
              </a:spcAft>
              <a:buFont typeface="Arial" pitchFamily="34" charset="0"/>
              <a:defRPr sz="3300">
                <a:solidFill>
                  <a:schemeClr val="tx2"/>
                </a:solidFill>
                <a:latin typeface="Times New Roman" pitchFamily="18" charset="0"/>
                <a:ea typeface="宋体" pitchFamily="2" charset="-122"/>
              </a:defRPr>
            </a:lvl9pPr>
          </a:lstStyle>
          <a:p>
            <a:pPr algn="l"/>
            <a:r>
              <a:rPr lang="en-US" sz="4800" b="1" dirty="0" smtClean="0"/>
              <a:t>Tools</a:t>
            </a:r>
            <a:endParaRPr lang="en-US" sz="4800" b="1" dirty="0"/>
          </a:p>
        </p:txBody>
      </p:sp>
    </p:spTree>
    <p:extLst>
      <p:ext uri="{BB962C8B-B14F-4D97-AF65-F5344CB8AC3E}">
        <p14:creationId xmlns:p14="http://schemas.microsoft.com/office/powerpoint/2010/main" val="2482504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6000" b="1" i="1" dirty="0" smtClean="0"/>
              <a:t>Write</a:t>
            </a:r>
            <a:endParaRPr lang="en-US" sz="6000" b="1" i="1" dirty="0"/>
          </a:p>
        </p:txBody>
      </p:sp>
      <p:sp>
        <p:nvSpPr>
          <p:cNvPr id="3" name="文本占位符 2"/>
          <p:cNvSpPr>
            <a:spLocks noGrp="1"/>
          </p:cNvSpPr>
          <p:nvPr>
            <p:ph type="body" idx="1"/>
          </p:nvPr>
        </p:nvSpPr>
        <p:spPr/>
        <p:txBody>
          <a:bodyPr/>
          <a:lstStyle/>
          <a:p>
            <a:endParaRPr lang="en-US"/>
          </a:p>
        </p:txBody>
      </p:sp>
    </p:spTree>
    <p:extLst>
      <p:ext uri="{BB962C8B-B14F-4D97-AF65-F5344CB8AC3E}">
        <p14:creationId xmlns:p14="http://schemas.microsoft.com/office/powerpoint/2010/main" val="894993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7360" y="1055083"/>
            <a:ext cx="7934960" cy="5288627"/>
          </a:xfrm>
          <a:prstGeom prst="rect">
            <a:avLst/>
          </a:prstGeom>
        </p:spPr>
        <p:txBody>
          <a:bodyPr wrap="square">
            <a:spAutoFit/>
          </a:bodyPr>
          <a:lstStyle/>
          <a:p>
            <a:pPr algn="just">
              <a:lnSpc>
                <a:spcPts val="3500"/>
              </a:lnSpc>
            </a:pPr>
            <a:r>
              <a:rPr lang="en-US" sz="2400" dirty="0"/>
              <a:t>L</a:t>
            </a:r>
            <a:r>
              <a:rPr lang="en-US" sz="2400" dirty="0" smtClean="0"/>
              <a:t>iterature </a:t>
            </a:r>
            <a:r>
              <a:rPr lang="en-US" sz="2400" dirty="0"/>
              <a:t>review surveys </a:t>
            </a:r>
            <a:r>
              <a:rPr lang="en-US" sz="2400" u="sng" dirty="0"/>
              <a:t>books</a:t>
            </a:r>
            <a:r>
              <a:rPr lang="en-US" sz="2400" dirty="0"/>
              <a:t>, </a:t>
            </a:r>
            <a:r>
              <a:rPr lang="en-US" sz="2400" u="sng" dirty="0"/>
              <a:t>scholarly articles</a:t>
            </a:r>
            <a:r>
              <a:rPr lang="en-US" sz="2400" dirty="0"/>
              <a:t>, and </a:t>
            </a:r>
            <a:r>
              <a:rPr lang="en-US" sz="2400" u="sng" dirty="0"/>
              <a:t>any other sources relevant to a particular issue</a:t>
            </a:r>
            <a:r>
              <a:rPr lang="en-US" sz="2400" dirty="0"/>
              <a:t>, area of research, or theory, and by so doing, </a:t>
            </a:r>
            <a:r>
              <a:rPr lang="en-US" sz="2400" dirty="0">
                <a:solidFill>
                  <a:srgbClr val="FF0000"/>
                </a:solidFill>
              </a:rPr>
              <a:t>provides a description, summary, and critical evaluation of these works in relation to the research problem being investigated</a:t>
            </a:r>
            <a:r>
              <a:rPr lang="en-US" sz="2400" dirty="0"/>
              <a:t>. </a:t>
            </a:r>
            <a:endParaRPr lang="en-US" sz="2400" dirty="0" smtClean="0"/>
          </a:p>
          <a:p>
            <a:pPr algn="just">
              <a:lnSpc>
                <a:spcPts val="3500"/>
              </a:lnSpc>
            </a:pPr>
            <a:endParaRPr lang="en-US" sz="2400" dirty="0" smtClean="0"/>
          </a:p>
          <a:p>
            <a:pPr algn="just">
              <a:lnSpc>
                <a:spcPts val="3500"/>
              </a:lnSpc>
            </a:pPr>
            <a:r>
              <a:rPr lang="en-US" sz="2400" dirty="0" smtClean="0"/>
              <a:t>Literature </a:t>
            </a:r>
            <a:r>
              <a:rPr lang="en-US" sz="2400" dirty="0"/>
              <a:t>reviews are designed to provide an overview of sources you have explored while researching a particular topic and to demonstrate to your readers how your research fits within a larger field of study.</a:t>
            </a:r>
          </a:p>
          <a:p>
            <a:pPr algn="just"/>
            <a:endParaRPr lang="en-US" sz="2800" dirty="0"/>
          </a:p>
          <a:p>
            <a:pPr algn="just"/>
            <a:endParaRPr lang="en-US" i="1" dirty="0" smtClean="0"/>
          </a:p>
        </p:txBody>
      </p:sp>
    </p:spTree>
    <p:extLst>
      <p:ext uri="{BB962C8B-B14F-4D97-AF65-F5344CB8AC3E}">
        <p14:creationId xmlns:p14="http://schemas.microsoft.com/office/powerpoint/2010/main" val="3366692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532181"/>
            <a:ext cx="7772400" cy="1143000"/>
          </a:xfrm>
        </p:spPr>
        <p:txBody>
          <a:bodyPr/>
          <a:lstStyle/>
          <a:p>
            <a:r>
              <a:rPr lang="en-US" dirty="0" smtClean="0"/>
              <a:t>Introduction</a:t>
            </a:r>
            <a:endParaRPr lang="en-US" dirty="0"/>
          </a:p>
        </p:txBody>
      </p:sp>
      <p:sp>
        <p:nvSpPr>
          <p:cNvPr id="3" name="内容占位符 2"/>
          <p:cNvSpPr>
            <a:spLocks noGrp="1"/>
          </p:cNvSpPr>
          <p:nvPr>
            <p:ph idx="1"/>
          </p:nvPr>
        </p:nvSpPr>
        <p:spPr>
          <a:xfrm>
            <a:off x="685800" y="1482141"/>
            <a:ext cx="8114386" cy="5030419"/>
          </a:xfrm>
        </p:spPr>
        <p:txBody>
          <a:bodyPr/>
          <a:lstStyle/>
          <a:p>
            <a:pPr>
              <a:lnSpc>
                <a:spcPct val="200000"/>
              </a:lnSpc>
            </a:pPr>
            <a:r>
              <a:rPr lang="en-US" dirty="0"/>
              <a:t>This course mainly includes four parts: </a:t>
            </a:r>
            <a:endParaRPr lang="en-US" dirty="0" smtClean="0"/>
          </a:p>
          <a:p>
            <a:pPr marL="800100" lvl="1" indent="-457200">
              <a:lnSpc>
                <a:spcPct val="200000"/>
              </a:lnSpc>
              <a:buFont typeface="+mj-lt"/>
              <a:buAutoNum type="arabicPeriod"/>
            </a:pPr>
            <a:r>
              <a:rPr lang="en-US" i="1" dirty="0" smtClean="0"/>
              <a:t>How </a:t>
            </a:r>
            <a:r>
              <a:rPr lang="en-US" i="1" dirty="0"/>
              <a:t>to</a:t>
            </a:r>
            <a:r>
              <a:rPr lang="en-US" dirty="0"/>
              <a:t> </a:t>
            </a:r>
            <a:r>
              <a:rPr lang="en-US" dirty="0" smtClean="0"/>
              <a:t>do literature survey; </a:t>
            </a:r>
          </a:p>
          <a:p>
            <a:pPr marL="800100" lvl="1" indent="-457200">
              <a:lnSpc>
                <a:spcPct val="200000"/>
              </a:lnSpc>
              <a:buFont typeface="+mj-lt"/>
              <a:buAutoNum type="arabicPeriod"/>
            </a:pPr>
            <a:r>
              <a:rPr lang="en-US" i="1" dirty="0" smtClean="0"/>
              <a:t>How </a:t>
            </a:r>
            <a:r>
              <a:rPr lang="en-US" i="1" dirty="0"/>
              <a:t>to</a:t>
            </a:r>
            <a:r>
              <a:rPr lang="en-US" dirty="0"/>
              <a:t> read technical literatures; </a:t>
            </a:r>
            <a:endParaRPr lang="en-US" dirty="0" smtClean="0"/>
          </a:p>
          <a:p>
            <a:pPr marL="800100" lvl="1" indent="-457200">
              <a:lnSpc>
                <a:spcPct val="200000"/>
              </a:lnSpc>
              <a:buFont typeface="+mj-lt"/>
              <a:buAutoNum type="arabicPeriod"/>
            </a:pPr>
            <a:r>
              <a:rPr lang="en-US" i="1" dirty="0" smtClean="0"/>
              <a:t>How </a:t>
            </a:r>
            <a:r>
              <a:rPr lang="en-US" i="1" dirty="0"/>
              <a:t>to </a:t>
            </a:r>
            <a:r>
              <a:rPr lang="en-US" dirty="0"/>
              <a:t>write a scientific article </a:t>
            </a:r>
            <a:r>
              <a:rPr lang="en-US" dirty="0" smtClean="0"/>
              <a:t>(journal articles), </a:t>
            </a:r>
            <a:r>
              <a:rPr lang="en-US" dirty="0"/>
              <a:t>especially the </a:t>
            </a:r>
            <a:r>
              <a:rPr lang="en-US" dirty="0" smtClean="0"/>
              <a:t>abstract; </a:t>
            </a:r>
          </a:p>
          <a:p>
            <a:pPr marL="800100" lvl="1" indent="-457200">
              <a:lnSpc>
                <a:spcPct val="200000"/>
              </a:lnSpc>
              <a:buFont typeface="+mj-lt"/>
              <a:buAutoNum type="arabicPeriod"/>
            </a:pPr>
            <a:r>
              <a:rPr lang="en-US" i="1" dirty="0" smtClean="0"/>
              <a:t>How </a:t>
            </a:r>
            <a:r>
              <a:rPr lang="en-US" i="1" dirty="0"/>
              <a:t>to</a:t>
            </a:r>
            <a:r>
              <a:rPr lang="en-US" dirty="0"/>
              <a:t> present research results in a </a:t>
            </a:r>
            <a:r>
              <a:rPr lang="en-US" dirty="0" smtClean="0"/>
              <a:t>conference: </a:t>
            </a:r>
            <a:r>
              <a:rPr lang="en-US" b="1" dirty="0" smtClean="0"/>
              <a:t>Presentation &amp; Poster.</a:t>
            </a:r>
            <a:endParaRPr lang="en-US" b="1" dirty="0"/>
          </a:p>
        </p:txBody>
      </p:sp>
    </p:spTree>
    <p:extLst>
      <p:ext uri="{BB962C8B-B14F-4D97-AF65-F5344CB8AC3E}">
        <p14:creationId xmlns:p14="http://schemas.microsoft.com/office/powerpoint/2010/main" val="1602925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6400" y="975360"/>
            <a:ext cx="8067040" cy="5384800"/>
          </a:xfrm>
        </p:spPr>
        <p:txBody>
          <a:bodyPr/>
          <a:lstStyle/>
          <a:p>
            <a:pPr algn="just">
              <a:lnSpc>
                <a:spcPts val="3500"/>
              </a:lnSpc>
            </a:pPr>
            <a:r>
              <a:rPr lang="en-US" b="1" dirty="0"/>
              <a:t>Use Evidence</a:t>
            </a:r>
          </a:p>
          <a:p>
            <a:pPr lvl="1" algn="just">
              <a:lnSpc>
                <a:spcPts val="3500"/>
              </a:lnSpc>
            </a:pPr>
            <a:r>
              <a:rPr lang="en-US" dirty="0"/>
              <a:t> </a:t>
            </a:r>
            <a:r>
              <a:rPr lang="en-US" sz="2200" dirty="0"/>
              <a:t>A literature review section is, in this sense, just like any other academic research paper. Your interpretation of the available sources must be backed up with evidence [citations] that demonstrates that what you are saying is valid</a:t>
            </a:r>
            <a:r>
              <a:rPr lang="en-US" sz="2200" dirty="0" smtClean="0"/>
              <a:t>.</a:t>
            </a:r>
          </a:p>
          <a:p>
            <a:pPr lvl="1" algn="just">
              <a:lnSpc>
                <a:spcPts val="3500"/>
              </a:lnSpc>
            </a:pPr>
            <a:endParaRPr lang="en-US" dirty="0"/>
          </a:p>
          <a:p>
            <a:pPr algn="just">
              <a:lnSpc>
                <a:spcPts val="3500"/>
              </a:lnSpc>
            </a:pPr>
            <a:r>
              <a:rPr lang="en-US" b="1" dirty="0" smtClean="0"/>
              <a:t>Be Selective</a:t>
            </a:r>
            <a:endParaRPr lang="en-US" b="1" dirty="0"/>
          </a:p>
          <a:p>
            <a:pPr lvl="1" algn="just">
              <a:lnSpc>
                <a:spcPts val="3500"/>
              </a:lnSpc>
            </a:pPr>
            <a:r>
              <a:rPr lang="en-US" sz="2200" dirty="0" smtClean="0"/>
              <a:t>Select </a:t>
            </a:r>
            <a:r>
              <a:rPr lang="en-US" sz="2200" dirty="0"/>
              <a:t>only the most important points in each source to highlight in the review. The type of information you choose to mention should relate directly to the research problem, whether it is thematic, methodological, or </a:t>
            </a:r>
            <a:r>
              <a:rPr lang="en-US" sz="2200" dirty="0" smtClean="0"/>
              <a:t>chronological.</a:t>
            </a:r>
          </a:p>
          <a:p>
            <a:pPr marL="342900" lvl="1" indent="0" algn="just">
              <a:lnSpc>
                <a:spcPts val="3500"/>
              </a:lnSpc>
              <a:buNone/>
            </a:pPr>
            <a:r>
              <a:rPr lang="en-US" dirty="0" smtClean="0"/>
              <a:t>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000979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p:cNvSpPr>
          <p:nvPr/>
        </p:nvSpPr>
        <p:spPr>
          <a:xfrm>
            <a:off x="0" y="741680"/>
            <a:ext cx="9042400" cy="4013200"/>
          </a:xfrm>
          <a:prstGeom prst="rect">
            <a:avLst/>
          </a:prstGeom>
          <a:solidFill>
            <a:schemeClr val="bg1"/>
          </a:solidFill>
        </p:spPr>
        <p:txBody>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lvl="1"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lvl="2"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lvl="3"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lvl="4"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lvl="5"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9pPr>
          </a:lstStyle>
          <a:p>
            <a:pPr algn="just">
              <a:lnSpc>
                <a:spcPts val="3500"/>
              </a:lnSpc>
            </a:pPr>
            <a:r>
              <a:rPr lang="en-US" b="1" dirty="0"/>
              <a:t>Use Quotes </a:t>
            </a:r>
            <a:r>
              <a:rPr lang="en-US" b="1" dirty="0" smtClean="0"/>
              <a:t>Sparingly</a:t>
            </a:r>
          </a:p>
          <a:p>
            <a:pPr lvl="1" algn="just">
              <a:lnSpc>
                <a:spcPts val="3300"/>
              </a:lnSpc>
            </a:pPr>
            <a:r>
              <a:rPr lang="en-US" sz="2200" dirty="0" smtClean="0"/>
              <a:t>Some </a:t>
            </a:r>
            <a:r>
              <a:rPr lang="en-US" sz="2200" dirty="0"/>
              <a:t>short quotes are okay if you want to emphasize a point, or if what an author stated cannot be easily paraphrased. </a:t>
            </a:r>
            <a:endParaRPr lang="en-US" sz="2200" dirty="0" smtClean="0"/>
          </a:p>
          <a:p>
            <a:pPr lvl="1" algn="just">
              <a:lnSpc>
                <a:spcPts val="3300"/>
              </a:lnSpc>
            </a:pPr>
            <a:r>
              <a:rPr lang="en-US" sz="2200" dirty="0" smtClean="0"/>
              <a:t>Sometimes </a:t>
            </a:r>
            <a:r>
              <a:rPr lang="en-US" sz="2200" dirty="0"/>
              <a:t>you may need to quote certain terminology that was coined by the author, not common knowledge, or taken directly from the study. </a:t>
            </a:r>
            <a:endParaRPr lang="en-US" sz="2200" dirty="0" smtClean="0"/>
          </a:p>
          <a:p>
            <a:pPr lvl="1" algn="just">
              <a:lnSpc>
                <a:spcPts val="3300"/>
              </a:lnSpc>
            </a:pPr>
            <a:r>
              <a:rPr lang="en-US" sz="2200" dirty="0" smtClean="0"/>
              <a:t>Do </a:t>
            </a:r>
            <a:r>
              <a:rPr lang="en-US" sz="2200" dirty="0"/>
              <a:t>not use extensive quotes as a substitute for your own summary and interpretation of the literature</a:t>
            </a:r>
            <a:r>
              <a:rPr lang="en-US" sz="2200" dirty="0" smtClean="0"/>
              <a:t>.</a:t>
            </a:r>
          </a:p>
          <a:p>
            <a:pPr marL="342900" lvl="1" indent="0" algn="just">
              <a:lnSpc>
                <a:spcPts val="3500"/>
              </a:lnSpc>
              <a:buFont typeface="Arial" panose="020B0604020202020204" pitchFamily="34" charset="0"/>
              <a:buNone/>
            </a:pPr>
            <a:r>
              <a:rPr lang="en-US" dirty="0" smtClean="0"/>
              <a:t>           </a:t>
            </a:r>
            <a:br>
              <a:rPr lang="en-US" dirty="0" smtClean="0"/>
            </a:br>
            <a:r>
              <a:rPr lang="en-US" dirty="0" smtClean="0"/>
              <a:t/>
            </a:r>
            <a:br>
              <a:rPr lang="en-US" dirty="0" smtClean="0"/>
            </a:br>
            <a:endParaRPr lang="en-US" dirty="0"/>
          </a:p>
        </p:txBody>
      </p:sp>
      <p:sp>
        <p:nvSpPr>
          <p:cNvPr id="4" name="内容占位符 2"/>
          <p:cNvSpPr txBox="1">
            <a:spLocks/>
          </p:cNvSpPr>
          <p:nvPr/>
        </p:nvSpPr>
        <p:spPr>
          <a:xfrm>
            <a:off x="0" y="4175760"/>
            <a:ext cx="9042400" cy="2499360"/>
          </a:xfrm>
          <a:prstGeom prst="rect">
            <a:avLst/>
          </a:prstGeom>
        </p:spPr>
        <p:txBody>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lvl="1"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lvl="2"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lvl="3"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lvl="4"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lvl="5"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9pPr>
          </a:lstStyle>
          <a:p>
            <a:pPr algn="just">
              <a:lnSpc>
                <a:spcPts val="3500"/>
              </a:lnSpc>
            </a:pPr>
            <a:r>
              <a:rPr lang="en-US" b="1" dirty="0" smtClean="0"/>
              <a:t>Summarize </a:t>
            </a:r>
            <a:r>
              <a:rPr lang="en-US" b="1" dirty="0"/>
              <a:t>and Synthesize</a:t>
            </a:r>
          </a:p>
          <a:p>
            <a:pPr lvl="1" algn="just">
              <a:lnSpc>
                <a:spcPts val="3300"/>
              </a:lnSpc>
            </a:pPr>
            <a:r>
              <a:rPr lang="en-US" sz="2200" dirty="0" smtClean="0"/>
              <a:t>Remember </a:t>
            </a:r>
            <a:r>
              <a:rPr lang="en-US" sz="2200" dirty="0"/>
              <a:t>to summarize and synthesize your sources within each thematic paragraph as well as throughout the review. </a:t>
            </a:r>
            <a:endParaRPr lang="en-US" sz="2200" dirty="0" smtClean="0"/>
          </a:p>
          <a:p>
            <a:pPr lvl="1" algn="just">
              <a:lnSpc>
                <a:spcPts val="3300"/>
              </a:lnSpc>
            </a:pPr>
            <a:r>
              <a:rPr lang="en-US" sz="2200" dirty="0" smtClean="0"/>
              <a:t>Recapitulate </a:t>
            </a:r>
            <a:r>
              <a:rPr lang="en-US" sz="2200" dirty="0"/>
              <a:t>important features of a research study, but then synthesize it by rephrasing the study's significance and relating it to your own work</a:t>
            </a:r>
            <a:r>
              <a:rPr lang="en-US" sz="2200" dirty="0" smtClean="0"/>
              <a:t>.</a:t>
            </a:r>
            <a:endParaRPr lang="en-US" sz="2200" dirty="0"/>
          </a:p>
          <a:p>
            <a:pPr marL="342900" lvl="1" indent="0" algn="just">
              <a:lnSpc>
                <a:spcPts val="3500"/>
              </a:lnSpc>
              <a:buFont typeface="Arial" panose="020B0604020202020204" pitchFamily="34" charset="0"/>
              <a:buNone/>
            </a:pPr>
            <a:r>
              <a:rPr lang="en-US" dirty="0" smtClean="0"/>
              <a:t>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817159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6000" b="1" i="1" dirty="0" smtClean="0"/>
              <a:t>Avoid</a:t>
            </a:r>
            <a:endParaRPr lang="en-US" sz="6000" b="1" i="1" dirty="0"/>
          </a:p>
        </p:txBody>
      </p:sp>
      <p:sp>
        <p:nvSpPr>
          <p:cNvPr id="3" name="文本占位符 2"/>
          <p:cNvSpPr>
            <a:spLocks noGrp="1"/>
          </p:cNvSpPr>
          <p:nvPr>
            <p:ph type="body" idx="1"/>
          </p:nvPr>
        </p:nvSpPr>
        <p:spPr/>
        <p:txBody>
          <a:bodyPr/>
          <a:lstStyle/>
          <a:p>
            <a:endParaRPr lang="en-US"/>
          </a:p>
        </p:txBody>
      </p:sp>
    </p:spTree>
    <p:extLst>
      <p:ext uri="{BB962C8B-B14F-4D97-AF65-F5344CB8AC3E}">
        <p14:creationId xmlns:p14="http://schemas.microsoft.com/office/powerpoint/2010/main" val="1757565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840" y="741690"/>
            <a:ext cx="8351520" cy="5881225"/>
          </a:xfrm>
          <a:prstGeom prst="rect">
            <a:avLst/>
          </a:prstGeom>
        </p:spPr>
        <p:txBody>
          <a:bodyPr wrap="square">
            <a:spAutoFit/>
          </a:bodyPr>
          <a:lstStyle/>
          <a:p>
            <a:pPr marL="457200" indent="-457200" algn="just">
              <a:lnSpc>
                <a:spcPts val="3500"/>
              </a:lnSpc>
              <a:buFont typeface="+mj-lt"/>
              <a:buAutoNum type="arabicPeriod"/>
            </a:pPr>
            <a:r>
              <a:rPr lang="en-US" sz="2200" dirty="0" smtClean="0"/>
              <a:t>Sources </a:t>
            </a:r>
            <a:r>
              <a:rPr lang="en-US" sz="2200" dirty="0"/>
              <a:t>in your literature review do not clearly relate to the research </a:t>
            </a:r>
            <a:r>
              <a:rPr lang="en-US" sz="2200" dirty="0" smtClean="0"/>
              <a:t>problem;</a:t>
            </a:r>
          </a:p>
          <a:p>
            <a:pPr marL="457200" indent="-457200" algn="just">
              <a:lnSpc>
                <a:spcPts val="3500"/>
              </a:lnSpc>
              <a:buFont typeface="+mj-lt"/>
              <a:buAutoNum type="arabicPeriod"/>
            </a:pPr>
            <a:r>
              <a:rPr lang="en-US" sz="2200" dirty="0" smtClean="0"/>
              <a:t>You </a:t>
            </a:r>
            <a:r>
              <a:rPr lang="en-US" sz="2200" dirty="0"/>
              <a:t>do not take sufficient time to define and identify the most </a:t>
            </a:r>
            <a:r>
              <a:rPr lang="en-US" sz="2200" dirty="0" smtClean="0"/>
              <a:t>relevant </a:t>
            </a:r>
            <a:r>
              <a:rPr lang="en-US" sz="2200" dirty="0"/>
              <a:t>sources to use in the literature review related to the research </a:t>
            </a:r>
            <a:r>
              <a:rPr lang="en-US" sz="2200" dirty="0" smtClean="0"/>
              <a:t>problem;</a:t>
            </a:r>
          </a:p>
          <a:p>
            <a:pPr marL="457200" indent="-457200" algn="just">
              <a:lnSpc>
                <a:spcPts val="3500"/>
              </a:lnSpc>
              <a:buFont typeface="+mj-lt"/>
              <a:buAutoNum type="arabicPeriod"/>
            </a:pPr>
            <a:r>
              <a:rPr lang="en-US" sz="2200" dirty="0" smtClean="0"/>
              <a:t>Relies </a:t>
            </a:r>
            <a:r>
              <a:rPr lang="en-US" sz="2200" dirty="0"/>
              <a:t>exclusively on secondary analytical sources rather than including relevant primary research studies or </a:t>
            </a:r>
            <a:r>
              <a:rPr lang="en-US" sz="2200" dirty="0" smtClean="0"/>
              <a:t>data;</a:t>
            </a:r>
          </a:p>
          <a:p>
            <a:pPr marL="457200" indent="-457200" algn="just">
              <a:lnSpc>
                <a:spcPts val="3500"/>
              </a:lnSpc>
              <a:buFont typeface="+mj-lt"/>
              <a:buAutoNum type="arabicPeriod"/>
            </a:pPr>
            <a:r>
              <a:rPr lang="en-US" sz="2200" dirty="0" smtClean="0"/>
              <a:t>Uncritically </a:t>
            </a:r>
            <a:r>
              <a:rPr lang="en-US" sz="2200" dirty="0"/>
              <a:t>accepts another researcher's findings and interpretations as valid, rather than examining critically all aspects of the research design and </a:t>
            </a:r>
            <a:r>
              <a:rPr lang="en-US" sz="2200" dirty="0" smtClean="0"/>
              <a:t>analysis;</a:t>
            </a:r>
          </a:p>
          <a:p>
            <a:pPr marL="457200" indent="-457200" algn="just">
              <a:lnSpc>
                <a:spcPts val="3500"/>
              </a:lnSpc>
              <a:buFont typeface="+mj-lt"/>
              <a:buAutoNum type="arabicPeriod"/>
            </a:pPr>
            <a:r>
              <a:rPr lang="en-US" sz="2200" dirty="0" smtClean="0"/>
              <a:t>Only </a:t>
            </a:r>
            <a:r>
              <a:rPr lang="en-US" sz="2200" dirty="0"/>
              <a:t>includes research that validates assumptions and does not consider contrary findings and alternative interpretations found in the literature.</a:t>
            </a:r>
            <a:endParaRPr lang="en-US" sz="2200" dirty="0">
              <a:effectLst/>
            </a:endParaRPr>
          </a:p>
        </p:txBody>
      </p:sp>
    </p:spTree>
    <p:extLst>
      <p:ext uri="{BB962C8B-B14F-4D97-AF65-F5344CB8AC3E}">
        <p14:creationId xmlns:p14="http://schemas.microsoft.com/office/powerpoint/2010/main" val="2581841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References</a:t>
            </a:r>
            <a:endParaRPr lang="en-US" dirty="0"/>
          </a:p>
        </p:txBody>
      </p:sp>
      <p:sp>
        <p:nvSpPr>
          <p:cNvPr id="3" name="内容占位符 2"/>
          <p:cNvSpPr>
            <a:spLocks noGrp="1"/>
          </p:cNvSpPr>
          <p:nvPr>
            <p:ph idx="1"/>
          </p:nvPr>
        </p:nvSpPr>
        <p:spPr>
          <a:xfrm>
            <a:off x="685800" y="1625600"/>
            <a:ext cx="7772400" cy="4836160"/>
          </a:xfrm>
        </p:spPr>
        <p:txBody>
          <a:bodyPr/>
          <a:lstStyle/>
          <a:p>
            <a:pPr algn="just">
              <a:lnSpc>
                <a:spcPct val="150000"/>
              </a:lnSpc>
            </a:pPr>
            <a:r>
              <a:rPr lang="en-US" sz="1800" dirty="0" err="1" smtClean="0"/>
              <a:t>Auju</a:t>
            </a:r>
            <a:r>
              <a:rPr lang="en-US" sz="1800" dirty="0" smtClean="0"/>
              <a:t> </a:t>
            </a:r>
            <a:r>
              <a:rPr lang="en-US" altLang="zh-CN" sz="1800" dirty="0" smtClean="0"/>
              <a:t>Grewal, </a:t>
            </a:r>
            <a:r>
              <a:rPr lang="en-US" altLang="zh-CN" sz="1800" dirty="0" err="1" smtClean="0"/>
              <a:t>Hanish</a:t>
            </a:r>
            <a:r>
              <a:rPr lang="en-US" altLang="zh-CN" sz="1800" dirty="0" smtClean="0"/>
              <a:t> </a:t>
            </a:r>
            <a:r>
              <a:rPr lang="en-US" altLang="zh-CN" sz="1800" dirty="0" err="1" smtClean="0"/>
              <a:t>Kataria</a:t>
            </a:r>
            <a:r>
              <a:rPr lang="en-US" altLang="zh-CN" sz="1800" dirty="0" smtClean="0"/>
              <a:t>, and Ira </a:t>
            </a:r>
            <a:r>
              <a:rPr lang="en-US" altLang="zh-CN" sz="1800" dirty="0" err="1" smtClean="0"/>
              <a:t>Dhawan</a:t>
            </a:r>
            <a:r>
              <a:rPr lang="en-US" altLang="zh-CN" sz="1800" dirty="0" smtClean="0"/>
              <a:t>. Literature search for research planning and identification of research problem. Indian J </a:t>
            </a:r>
            <a:r>
              <a:rPr lang="en-US" altLang="zh-CN" sz="1800" dirty="0" err="1" smtClean="0"/>
              <a:t>Anaesth</a:t>
            </a:r>
            <a:r>
              <a:rPr lang="en-US" altLang="zh-CN" sz="1800" dirty="0" smtClean="0"/>
              <a:t>, 2016, 60(9): 635-639.</a:t>
            </a:r>
          </a:p>
          <a:p>
            <a:pPr algn="just">
              <a:lnSpc>
                <a:spcPct val="150000"/>
              </a:lnSpc>
            </a:pPr>
            <a:r>
              <a:rPr lang="en-US" sz="1800" dirty="0" err="1"/>
              <a:t>Pautasso</a:t>
            </a:r>
            <a:r>
              <a:rPr lang="en-US" sz="1800" dirty="0"/>
              <a:t> M. Ten simple rules for writing a literature review. </a:t>
            </a:r>
            <a:r>
              <a:rPr lang="en-US" sz="1800" dirty="0" err="1"/>
              <a:t>PLoS</a:t>
            </a:r>
            <a:r>
              <a:rPr lang="en-US" sz="1800" dirty="0"/>
              <a:t> </a:t>
            </a:r>
            <a:r>
              <a:rPr lang="en-US" sz="1800" dirty="0" err="1"/>
              <a:t>Comput</a:t>
            </a:r>
            <a:r>
              <a:rPr lang="en-US" sz="1800" dirty="0"/>
              <a:t> Biol. 2013;9:e1003149. </a:t>
            </a:r>
            <a:endParaRPr lang="en-US" sz="1800" dirty="0" smtClean="0"/>
          </a:p>
          <a:p>
            <a:pPr algn="just">
              <a:lnSpc>
                <a:spcPct val="150000"/>
              </a:lnSpc>
            </a:pPr>
            <a:r>
              <a:rPr lang="en-US" sz="1800" dirty="0" smtClean="0"/>
              <a:t>Harvard</a:t>
            </a:r>
            <a:r>
              <a:rPr lang="en-US" sz="1800" dirty="0"/>
              <a:t>, L. </a:t>
            </a:r>
            <a:r>
              <a:rPr lang="en-US" sz="1800" dirty="0" smtClean="0"/>
              <a:t>How </a:t>
            </a:r>
            <a:r>
              <a:rPr lang="en-US" sz="1800" dirty="0"/>
              <a:t>to conduct an effective and valid literature search. </a:t>
            </a:r>
            <a:r>
              <a:rPr lang="en-US" sz="1800" dirty="0" smtClean="0"/>
              <a:t>Nursing Times, 2007, </a:t>
            </a:r>
            <a:r>
              <a:rPr lang="en-US" sz="1800" dirty="0"/>
              <a:t>103: 45, 32-33</a:t>
            </a:r>
            <a:r>
              <a:rPr lang="en-US" sz="1800" dirty="0" smtClean="0"/>
              <a:t>.</a:t>
            </a:r>
          </a:p>
          <a:p>
            <a:pPr algn="just">
              <a:lnSpc>
                <a:spcPct val="150000"/>
              </a:lnSpc>
            </a:pPr>
            <a:r>
              <a:rPr lang="en-US" sz="1800" dirty="0"/>
              <a:t>http://</a:t>
            </a:r>
            <a:r>
              <a:rPr lang="en-US" sz="1800" dirty="0" smtClean="0"/>
              <a:t>libguides.usc.edu/writingguide/literaturereview.</a:t>
            </a:r>
            <a:endParaRPr lang="en-US" sz="1800" dirty="0"/>
          </a:p>
          <a:p>
            <a:pPr algn="just">
              <a:lnSpc>
                <a:spcPct val="150000"/>
              </a:lnSpc>
            </a:pPr>
            <a:r>
              <a:rPr lang="en-US" sz="1800" dirty="0" smtClean="0"/>
              <a:t>Fink</a:t>
            </a:r>
            <a:r>
              <a:rPr lang="en-US" sz="1800" dirty="0"/>
              <a:t>, Arlene. Conducting Research Literature Reviews: From the Internet to Paper. Fourth edition. Thousand Oaks, CA: SAGE, 2014</a:t>
            </a:r>
            <a:r>
              <a:rPr lang="en-US" sz="1800" dirty="0" smtClean="0"/>
              <a:t>.</a:t>
            </a:r>
          </a:p>
          <a:p>
            <a:pPr algn="just">
              <a:lnSpc>
                <a:spcPct val="150000"/>
              </a:lnSpc>
            </a:pPr>
            <a:endParaRPr lang="en-US" sz="1800" dirty="0"/>
          </a:p>
        </p:txBody>
      </p:sp>
    </p:spTree>
    <p:extLst>
      <p:ext uri="{BB962C8B-B14F-4D97-AF65-F5344CB8AC3E}">
        <p14:creationId xmlns:p14="http://schemas.microsoft.com/office/powerpoint/2010/main" val="1301567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2226" y="955184"/>
            <a:ext cx="8384734" cy="5384656"/>
          </a:xfrm>
        </p:spPr>
        <p:txBody>
          <a:bodyPr>
            <a:noAutofit/>
          </a:bodyPr>
          <a:lstStyle/>
          <a:p>
            <a:pPr marL="0" indent="0" algn="just">
              <a:lnSpc>
                <a:spcPct val="200000"/>
              </a:lnSpc>
              <a:buNone/>
            </a:pPr>
            <a:r>
              <a:rPr lang="en-US" altLang="zh-CN" sz="2800" b="1" dirty="0" smtClean="0"/>
              <a:t>First: </a:t>
            </a:r>
          </a:p>
          <a:p>
            <a:pPr algn="just">
              <a:lnSpc>
                <a:spcPct val="200000"/>
              </a:lnSpc>
            </a:pPr>
            <a:r>
              <a:rPr lang="en-US" altLang="zh-CN" sz="2200" dirty="0" smtClean="0"/>
              <a:t>Translate your subject into keywords, and use an academic search engine, such as  </a:t>
            </a:r>
            <a:r>
              <a:rPr lang="en-US" altLang="zh-CN" sz="2200" i="1" u="sng" dirty="0" smtClean="0"/>
              <a:t>Web of science</a:t>
            </a:r>
            <a:r>
              <a:rPr lang="en-US" altLang="zh-CN" sz="2200" dirty="0" smtClean="0"/>
              <a:t>,  to find three to five recent highly-cited papers in the area. Do one pass on each paper to get a sense of the work, then read their related work sections. </a:t>
            </a:r>
          </a:p>
          <a:p>
            <a:pPr lvl="1" algn="just">
              <a:lnSpc>
                <a:spcPct val="200000"/>
              </a:lnSpc>
            </a:pPr>
            <a:r>
              <a:rPr lang="en-US" altLang="zh-CN" sz="2200" dirty="0" smtClean="0"/>
              <a:t>You will find a thumbnail summary of the recent work, and perhaps, if you are lucky, a pointer to a recent survey paper. </a:t>
            </a:r>
          </a:p>
        </p:txBody>
      </p:sp>
    </p:spTree>
    <p:extLst>
      <p:ext uri="{BB962C8B-B14F-4D97-AF65-F5344CB8AC3E}">
        <p14:creationId xmlns:p14="http://schemas.microsoft.com/office/powerpoint/2010/main" val="3920362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1800" y="924560"/>
            <a:ext cx="8427720" cy="5252720"/>
          </a:xfrm>
        </p:spPr>
        <p:txBody>
          <a:bodyPr/>
          <a:lstStyle/>
          <a:p>
            <a:pPr marL="0" indent="0" algn="just">
              <a:lnSpc>
                <a:spcPct val="200000"/>
              </a:lnSpc>
              <a:buNone/>
            </a:pPr>
            <a:r>
              <a:rPr lang="en-US" altLang="zh-CN" sz="2800" b="1" dirty="0" smtClean="0"/>
              <a:t>Second: </a:t>
            </a:r>
          </a:p>
          <a:p>
            <a:pPr algn="just">
              <a:lnSpc>
                <a:spcPct val="200000"/>
              </a:lnSpc>
            </a:pPr>
            <a:r>
              <a:rPr lang="en-US" altLang="zh-CN" sz="2200" dirty="0" smtClean="0"/>
              <a:t>Find shared citations and repeated author names in the bibliography. Go to the websites of the key researchers and see where they have published recently. </a:t>
            </a:r>
          </a:p>
          <a:p>
            <a:pPr lvl="1" algn="just">
              <a:lnSpc>
                <a:spcPct val="200000"/>
              </a:lnSpc>
            </a:pPr>
            <a:r>
              <a:rPr lang="en-US" altLang="zh-CN" sz="2200" dirty="0" smtClean="0"/>
              <a:t>That will help you identify the top conferences in that field because the best researchers usually publish in the top conferences.</a:t>
            </a:r>
          </a:p>
          <a:p>
            <a:pPr>
              <a:lnSpc>
                <a:spcPct val="200000"/>
              </a:lnSpc>
            </a:pPr>
            <a:endParaRPr lang="zh-CN" altLang="en-US" sz="2200" dirty="0"/>
          </a:p>
        </p:txBody>
      </p:sp>
    </p:spTree>
    <p:extLst>
      <p:ext uri="{BB962C8B-B14F-4D97-AF65-F5344CB8AC3E}">
        <p14:creationId xmlns:p14="http://schemas.microsoft.com/office/powerpoint/2010/main" val="26442233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2120" y="792480"/>
            <a:ext cx="8356600" cy="5394960"/>
          </a:xfrm>
        </p:spPr>
        <p:txBody>
          <a:bodyPr>
            <a:noAutofit/>
          </a:bodyPr>
          <a:lstStyle/>
          <a:p>
            <a:pPr marL="0" indent="0" algn="just">
              <a:lnSpc>
                <a:spcPct val="150000"/>
              </a:lnSpc>
              <a:buNone/>
            </a:pPr>
            <a:r>
              <a:rPr lang="en-US" altLang="zh-CN" sz="2800" b="1" dirty="0" smtClean="0"/>
              <a:t>Third: </a:t>
            </a:r>
          </a:p>
          <a:p>
            <a:pPr algn="just">
              <a:lnSpc>
                <a:spcPct val="150000"/>
              </a:lnSpc>
            </a:pPr>
            <a:r>
              <a:rPr lang="en-US" altLang="zh-CN" sz="2200" dirty="0" smtClean="0"/>
              <a:t>Go to the website for their top conferences and look through their recent proceedings. A quick scan will usually identify recent high-quality related work. </a:t>
            </a:r>
          </a:p>
          <a:p>
            <a:pPr lvl="1" algn="just">
              <a:lnSpc>
                <a:spcPct val="150000"/>
              </a:lnSpc>
            </a:pPr>
            <a:r>
              <a:rPr lang="en-US" sz="2400" dirty="0"/>
              <a:t>Often, conference papers report the latest research developments. Contact authors of pertinent studies. Write or phone them, asking if they know of studies related to your area of </a:t>
            </a:r>
            <a:r>
              <a:rPr lang="en-US" sz="2400" dirty="0" smtClean="0"/>
              <a:t>interest.</a:t>
            </a:r>
            <a:endParaRPr lang="en-US" sz="2400" dirty="0"/>
          </a:p>
          <a:p>
            <a:pPr lvl="1" algn="just">
              <a:lnSpc>
                <a:spcPct val="150000"/>
              </a:lnSpc>
            </a:pPr>
            <a:endParaRPr lang="en-US" altLang="zh-CN" sz="2200" dirty="0" smtClean="0"/>
          </a:p>
          <a:p>
            <a:pPr>
              <a:lnSpc>
                <a:spcPct val="150000"/>
              </a:lnSpc>
            </a:pPr>
            <a:endParaRPr lang="zh-CN" altLang="en-US" sz="2200" dirty="0"/>
          </a:p>
        </p:txBody>
      </p:sp>
    </p:spTree>
    <p:extLst>
      <p:ext uri="{BB962C8B-B14F-4D97-AF65-F5344CB8AC3E}">
        <p14:creationId xmlns:p14="http://schemas.microsoft.com/office/powerpoint/2010/main" val="5690466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670559"/>
            <a:ext cx="9136044" cy="5994401"/>
          </a:xfrm>
          <a:prstGeom prst="rect">
            <a:avLst/>
          </a:prstGeom>
        </p:spPr>
      </p:pic>
      <p:sp>
        <p:nvSpPr>
          <p:cNvPr id="4" name="椭圆 3"/>
          <p:cNvSpPr/>
          <p:nvPr/>
        </p:nvSpPr>
        <p:spPr>
          <a:xfrm>
            <a:off x="4765040" y="2783840"/>
            <a:ext cx="3098800" cy="3352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椭圆 4"/>
          <p:cNvSpPr/>
          <p:nvPr/>
        </p:nvSpPr>
        <p:spPr>
          <a:xfrm>
            <a:off x="0" y="2783840"/>
            <a:ext cx="1158240" cy="3352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313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r="27825"/>
          <a:stretch/>
        </p:blipFill>
        <p:spPr>
          <a:xfrm>
            <a:off x="0" y="922695"/>
            <a:ext cx="9142262" cy="5346025"/>
          </a:xfrm>
          <a:prstGeom prst="rect">
            <a:avLst/>
          </a:prstGeom>
        </p:spPr>
      </p:pic>
    </p:spTree>
    <p:extLst>
      <p:ext uri="{BB962C8B-B14F-4D97-AF65-F5344CB8AC3E}">
        <p14:creationId xmlns:p14="http://schemas.microsoft.com/office/powerpoint/2010/main" val="68603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1654" y="958291"/>
            <a:ext cx="7772400" cy="838200"/>
          </a:xfrm>
        </p:spPr>
        <p:txBody>
          <a:bodyPr/>
          <a:lstStyle/>
          <a:p>
            <a:pPr algn="l"/>
            <a:r>
              <a:rPr lang="en-US" dirty="0" smtClean="0"/>
              <a:t>After this course, you should </a:t>
            </a:r>
            <a:endParaRPr lang="en-US" dirty="0"/>
          </a:p>
        </p:txBody>
      </p:sp>
      <p:sp>
        <p:nvSpPr>
          <p:cNvPr id="3" name="内容占位符 2"/>
          <p:cNvSpPr>
            <a:spLocks noGrp="1"/>
          </p:cNvSpPr>
          <p:nvPr>
            <p:ph idx="1"/>
          </p:nvPr>
        </p:nvSpPr>
        <p:spPr>
          <a:xfrm>
            <a:off x="441654" y="1733702"/>
            <a:ext cx="8260691" cy="4617111"/>
          </a:xfrm>
        </p:spPr>
        <p:txBody>
          <a:bodyPr/>
          <a:lstStyle/>
          <a:p>
            <a:pPr lvl="1">
              <a:lnSpc>
                <a:spcPct val="200000"/>
              </a:lnSpc>
              <a:buFont typeface="Arial" panose="020B0604020202020204" pitchFamily="34" charset="0"/>
              <a:buChar char="•"/>
            </a:pPr>
            <a:r>
              <a:rPr lang="en-US" sz="2400" i="1" dirty="0"/>
              <a:t>Acquire</a:t>
            </a:r>
            <a:r>
              <a:rPr lang="en-US" sz="2400" dirty="0"/>
              <a:t> the skills of searching for related literatures;</a:t>
            </a:r>
          </a:p>
          <a:p>
            <a:pPr lvl="1">
              <a:lnSpc>
                <a:spcPct val="200000"/>
              </a:lnSpc>
              <a:buFont typeface="Arial" panose="020B0604020202020204" pitchFamily="34" charset="0"/>
              <a:buChar char="•"/>
            </a:pPr>
            <a:r>
              <a:rPr lang="en-US" sz="2400" i="1" dirty="0"/>
              <a:t>Acquire</a:t>
            </a:r>
            <a:r>
              <a:rPr lang="en-US" sz="2400" dirty="0"/>
              <a:t> reading skills. Be able to find, sort and summarize the related literatures;</a:t>
            </a:r>
          </a:p>
          <a:p>
            <a:pPr lvl="1">
              <a:lnSpc>
                <a:spcPct val="200000"/>
              </a:lnSpc>
              <a:buFont typeface="Arial" panose="020B0604020202020204" pitchFamily="34" charset="0"/>
              <a:buChar char="•"/>
            </a:pPr>
            <a:r>
              <a:rPr lang="en-US" sz="2400" i="1" dirty="0"/>
              <a:t>Acquire</a:t>
            </a:r>
            <a:r>
              <a:rPr lang="en-US" sz="2400" dirty="0"/>
              <a:t> the basic principles of writing Abstract of a paper;</a:t>
            </a:r>
          </a:p>
          <a:p>
            <a:pPr lvl="1">
              <a:lnSpc>
                <a:spcPct val="200000"/>
              </a:lnSpc>
              <a:buFont typeface="Arial" panose="020B0604020202020204" pitchFamily="34" charset="0"/>
              <a:buChar char="•"/>
            </a:pPr>
            <a:r>
              <a:rPr lang="en-US" sz="2400" i="1" dirty="0" smtClean="0"/>
              <a:t>Acquire </a:t>
            </a:r>
            <a:r>
              <a:rPr lang="en-US" sz="2400" dirty="0" smtClean="0"/>
              <a:t>the skills of preparing a poster;</a:t>
            </a:r>
          </a:p>
          <a:p>
            <a:pPr lvl="1">
              <a:lnSpc>
                <a:spcPct val="200000"/>
              </a:lnSpc>
              <a:buFont typeface="Arial" panose="020B0604020202020204" pitchFamily="34" charset="0"/>
              <a:buChar char="•"/>
            </a:pPr>
            <a:r>
              <a:rPr lang="en-US" sz="2400" i="1" dirty="0" smtClean="0"/>
              <a:t>Acquire</a:t>
            </a:r>
            <a:r>
              <a:rPr lang="en-US" sz="2400" dirty="0" smtClean="0"/>
              <a:t> </a:t>
            </a:r>
            <a:r>
              <a:rPr lang="en-US" sz="2400" dirty="0"/>
              <a:t>the skills of giving a technical report.</a:t>
            </a:r>
          </a:p>
          <a:p>
            <a:pPr>
              <a:lnSpc>
                <a:spcPct val="200000"/>
              </a:lnSpc>
            </a:pPr>
            <a:endParaRPr lang="en-US" dirty="0"/>
          </a:p>
        </p:txBody>
      </p:sp>
    </p:spTree>
    <p:extLst>
      <p:ext uri="{BB962C8B-B14F-4D97-AF65-F5344CB8AC3E}">
        <p14:creationId xmlns:p14="http://schemas.microsoft.com/office/powerpoint/2010/main" val="459751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2117"/>
          <a:stretch/>
        </p:blipFill>
        <p:spPr>
          <a:xfrm>
            <a:off x="0" y="802640"/>
            <a:ext cx="9082338" cy="5069840"/>
          </a:xfrm>
          <a:prstGeom prst="rect">
            <a:avLst/>
          </a:prstGeom>
        </p:spPr>
      </p:pic>
    </p:spTree>
    <p:extLst>
      <p:ext uri="{BB962C8B-B14F-4D97-AF65-F5344CB8AC3E}">
        <p14:creationId xmlns:p14="http://schemas.microsoft.com/office/powerpoint/2010/main" val="761706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2235200"/>
            <a:ext cx="9144000" cy="4527302"/>
          </a:xfrm>
          <a:prstGeom prst="rect">
            <a:avLst/>
          </a:prstGeom>
        </p:spPr>
      </p:pic>
      <p:sp>
        <p:nvSpPr>
          <p:cNvPr id="3" name="椭圆 2"/>
          <p:cNvSpPr/>
          <p:nvPr/>
        </p:nvSpPr>
        <p:spPr>
          <a:xfrm>
            <a:off x="2194560" y="4104640"/>
            <a:ext cx="1148080" cy="579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本框 4"/>
          <p:cNvSpPr txBox="1"/>
          <p:nvPr/>
        </p:nvSpPr>
        <p:spPr>
          <a:xfrm>
            <a:off x="93702" y="914400"/>
            <a:ext cx="8887737" cy="769441"/>
          </a:xfrm>
          <a:prstGeom prst="rect">
            <a:avLst/>
          </a:prstGeom>
          <a:noFill/>
        </p:spPr>
        <p:txBody>
          <a:bodyPr wrap="square" rtlCol="0">
            <a:spAutoFit/>
          </a:bodyPr>
          <a:lstStyle/>
          <a:p>
            <a:pPr algn="just"/>
            <a:r>
              <a:rPr lang="en-US" altLang="zh-CN" sz="2200" dirty="0" smtClean="0"/>
              <a:t>Use field tags, Boolean operators, parentheses, and query sets to create your query. Results will appear in the search history table at the bottom of the page.</a:t>
            </a:r>
          </a:p>
        </p:txBody>
      </p:sp>
    </p:spTree>
    <p:extLst>
      <p:ext uri="{BB962C8B-B14F-4D97-AF65-F5344CB8AC3E}">
        <p14:creationId xmlns:p14="http://schemas.microsoft.com/office/powerpoint/2010/main" val="1702606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l="72889" t="57263" b="17639"/>
          <a:stretch/>
        </p:blipFill>
        <p:spPr>
          <a:xfrm>
            <a:off x="0" y="660400"/>
            <a:ext cx="7577051" cy="3472968"/>
          </a:xfrm>
          <a:prstGeom prst="rect">
            <a:avLst/>
          </a:prstGeom>
        </p:spPr>
      </p:pic>
      <p:pic>
        <p:nvPicPr>
          <p:cNvPr id="4" name="图片 3"/>
          <p:cNvPicPr>
            <a:picLocks noChangeAspect="1"/>
          </p:cNvPicPr>
          <p:nvPr/>
        </p:nvPicPr>
        <p:blipFill>
          <a:blip r:embed="rId3"/>
          <a:stretch>
            <a:fillRect/>
          </a:stretch>
        </p:blipFill>
        <p:spPr>
          <a:xfrm>
            <a:off x="0" y="3963198"/>
            <a:ext cx="9144000" cy="2362621"/>
          </a:xfrm>
          <a:prstGeom prst="rect">
            <a:avLst/>
          </a:prstGeom>
        </p:spPr>
      </p:pic>
    </p:spTree>
    <p:extLst>
      <p:ext uri="{BB962C8B-B14F-4D97-AF65-F5344CB8AC3E}">
        <p14:creationId xmlns:p14="http://schemas.microsoft.com/office/powerpoint/2010/main" val="3648958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759554"/>
            <a:ext cx="9096830" cy="5013449"/>
          </a:xfrm>
          <a:prstGeom prst="rect">
            <a:avLst/>
          </a:prstGeom>
        </p:spPr>
      </p:pic>
      <p:pic>
        <p:nvPicPr>
          <p:cNvPr id="3" name="图片 2"/>
          <p:cNvPicPr>
            <a:picLocks noChangeAspect="1"/>
          </p:cNvPicPr>
          <p:nvPr/>
        </p:nvPicPr>
        <p:blipFill rotWithShape="1">
          <a:blip r:embed="rId3"/>
          <a:srcRect r="17743"/>
          <a:stretch/>
        </p:blipFill>
        <p:spPr>
          <a:xfrm>
            <a:off x="1999396" y="706788"/>
            <a:ext cx="7472149" cy="5066215"/>
          </a:xfrm>
          <a:prstGeom prst="rect">
            <a:avLst/>
          </a:prstGeom>
        </p:spPr>
      </p:pic>
      <p:sp>
        <p:nvSpPr>
          <p:cNvPr id="4" name="椭圆 3"/>
          <p:cNvSpPr/>
          <p:nvPr/>
        </p:nvSpPr>
        <p:spPr>
          <a:xfrm>
            <a:off x="0" y="1828800"/>
            <a:ext cx="1835623" cy="1057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椭圆 4"/>
          <p:cNvSpPr/>
          <p:nvPr/>
        </p:nvSpPr>
        <p:spPr>
          <a:xfrm>
            <a:off x="1999396" y="1828799"/>
            <a:ext cx="1835623" cy="1057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9567" y="719498"/>
            <a:ext cx="3684022" cy="584775"/>
          </a:xfrm>
          <a:prstGeom prst="rect">
            <a:avLst/>
          </a:prstGeom>
        </p:spPr>
        <p:txBody>
          <a:bodyPr wrap="none">
            <a:spAutoFit/>
          </a:bodyPr>
          <a:lstStyle/>
          <a:p>
            <a:r>
              <a:rPr lang="en-US" sz="3200" b="1" i="1" dirty="0"/>
              <a:t>http://grs.zju.edu.cn/</a:t>
            </a:r>
          </a:p>
        </p:txBody>
      </p:sp>
      <p:pic>
        <p:nvPicPr>
          <p:cNvPr id="3" name="图片 2"/>
          <p:cNvPicPr>
            <a:picLocks noChangeAspect="1"/>
          </p:cNvPicPr>
          <p:nvPr/>
        </p:nvPicPr>
        <p:blipFill rotWithShape="1">
          <a:blip r:embed="rId2"/>
          <a:srcRect t="2280" b="7174"/>
          <a:stretch/>
        </p:blipFill>
        <p:spPr>
          <a:xfrm>
            <a:off x="472111" y="1378423"/>
            <a:ext cx="8195613" cy="3043451"/>
          </a:xfrm>
          <a:prstGeom prst="rect">
            <a:avLst/>
          </a:prstGeom>
        </p:spPr>
      </p:pic>
      <p:sp>
        <p:nvSpPr>
          <p:cNvPr id="4" name="椭圆 3"/>
          <p:cNvSpPr/>
          <p:nvPr/>
        </p:nvSpPr>
        <p:spPr>
          <a:xfrm>
            <a:off x="4455993" y="3282288"/>
            <a:ext cx="1835623" cy="1057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35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629535" y="125998"/>
            <a:ext cx="5812716" cy="6732002"/>
          </a:xfrm>
          <a:prstGeom prst="rect">
            <a:avLst/>
          </a:prstGeom>
        </p:spPr>
      </p:pic>
    </p:spTree>
    <p:extLst>
      <p:ext uri="{BB962C8B-B14F-4D97-AF65-F5344CB8AC3E}">
        <p14:creationId xmlns:p14="http://schemas.microsoft.com/office/powerpoint/2010/main" val="2033648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5400" i="1" dirty="0" smtClean="0"/>
              <a:t>Citations</a:t>
            </a:r>
            <a:endParaRPr lang="en-US" sz="5400" i="1" dirty="0"/>
          </a:p>
        </p:txBody>
      </p:sp>
      <p:sp>
        <p:nvSpPr>
          <p:cNvPr id="3" name="文本占位符 2"/>
          <p:cNvSpPr>
            <a:spLocks noGrp="1"/>
          </p:cNvSpPr>
          <p:nvPr>
            <p:ph type="body" idx="1"/>
          </p:nvPr>
        </p:nvSpPr>
        <p:spPr/>
        <p:txBody>
          <a:bodyPr/>
          <a:lstStyle/>
          <a:p>
            <a:endParaRPr lang="en-US"/>
          </a:p>
        </p:txBody>
      </p:sp>
    </p:spTree>
    <p:extLst>
      <p:ext uri="{BB962C8B-B14F-4D97-AF65-F5344CB8AC3E}">
        <p14:creationId xmlns:p14="http://schemas.microsoft.com/office/powerpoint/2010/main" val="42842964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615" r="2158"/>
          <a:stretch/>
        </p:blipFill>
        <p:spPr>
          <a:xfrm>
            <a:off x="0" y="1076831"/>
            <a:ext cx="9190384" cy="3750350"/>
          </a:xfrm>
          <a:prstGeom prst="rect">
            <a:avLst/>
          </a:prstGeom>
        </p:spPr>
      </p:pic>
    </p:spTree>
    <p:extLst>
      <p:ext uri="{BB962C8B-B14F-4D97-AF65-F5344CB8AC3E}">
        <p14:creationId xmlns:p14="http://schemas.microsoft.com/office/powerpoint/2010/main" val="8634148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300" t="1004" r="1967" b="-1004"/>
          <a:stretch/>
        </p:blipFill>
        <p:spPr>
          <a:xfrm>
            <a:off x="0" y="1044477"/>
            <a:ext cx="8973362" cy="3389299"/>
          </a:xfrm>
          <a:prstGeom prst="rect">
            <a:avLst/>
          </a:prstGeom>
        </p:spPr>
      </p:pic>
    </p:spTree>
    <p:extLst>
      <p:ext uri="{BB962C8B-B14F-4D97-AF65-F5344CB8AC3E}">
        <p14:creationId xmlns:p14="http://schemas.microsoft.com/office/powerpoint/2010/main" val="40884143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1191700"/>
            <a:ext cx="9077316" cy="3965091"/>
          </a:xfrm>
          <a:prstGeom prst="rect">
            <a:avLst/>
          </a:prstGeom>
        </p:spPr>
      </p:pic>
    </p:spTree>
    <p:extLst>
      <p:ext uri="{BB962C8B-B14F-4D97-AF65-F5344CB8AC3E}">
        <p14:creationId xmlns:p14="http://schemas.microsoft.com/office/powerpoint/2010/main" val="1781607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888" y="1666240"/>
            <a:ext cx="7886700" cy="1819277"/>
          </a:xfrm>
        </p:spPr>
        <p:txBody>
          <a:bodyPr/>
          <a:lstStyle/>
          <a:p>
            <a:r>
              <a:rPr lang="en-US" dirty="0" smtClean="0"/>
              <a:t>Lecture 1: Doing Literature Survey</a:t>
            </a:r>
            <a:endParaRPr lang="en-US" dirty="0"/>
          </a:p>
        </p:txBody>
      </p:sp>
      <p:sp>
        <p:nvSpPr>
          <p:cNvPr id="3" name="文本占位符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95062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2260" y="914400"/>
            <a:ext cx="4458475" cy="1763458"/>
          </a:xfrm>
        </p:spPr>
        <p:txBody>
          <a:bodyPr/>
          <a:lstStyle/>
          <a:p>
            <a:r>
              <a:rPr lang="en-US" sz="4800" b="1" dirty="0" smtClean="0">
                <a:solidFill>
                  <a:srgbClr val="C00000"/>
                </a:solidFill>
              </a:rPr>
              <a:t>Academic </a:t>
            </a:r>
            <a:r>
              <a:rPr lang="en-US" sz="4800" b="1" dirty="0">
                <a:solidFill>
                  <a:srgbClr val="C00000"/>
                </a:solidFill>
              </a:rPr>
              <a:t>misconduct</a:t>
            </a:r>
            <a:endParaRPr lang="en-US" sz="4800" dirty="0">
              <a:solidFill>
                <a:srgbClr val="C00000"/>
              </a:solidFill>
            </a:endParaRPr>
          </a:p>
        </p:txBody>
      </p:sp>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325679" y="1284438"/>
            <a:ext cx="4414283" cy="5252997"/>
          </a:xfrm>
          <a:prstGeom prst="rect">
            <a:avLst/>
          </a:prstGeom>
        </p:spPr>
      </p:pic>
    </p:spTree>
    <p:extLst>
      <p:ext uri="{BB962C8B-B14F-4D97-AF65-F5344CB8AC3E}">
        <p14:creationId xmlns:p14="http://schemas.microsoft.com/office/powerpoint/2010/main" val="2587012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8345" y="850075"/>
            <a:ext cx="8367824" cy="1438855"/>
          </a:xfrm>
          <a:prstGeom prst="rect">
            <a:avLst/>
          </a:prstGeom>
        </p:spPr>
        <p:txBody>
          <a:bodyPr wrap="square">
            <a:spAutoFit/>
          </a:bodyPr>
          <a:lstStyle/>
          <a:p>
            <a:pPr algn="just">
              <a:lnSpc>
                <a:spcPts val="3500"/>
              </a:lnSpc>
            </a:pPr>
            <a:r>
              <a:rPr lang="en-US" sz="2800" dirty="0">
                <a:solidFill>
                  <a:srgbClr val="C00000"/>
                </a:solidFill>
              </a:rPr>
              <a:t>Academic dishonesty or academic misconduct </a:t>
            </a:r>
            <a:r>
              <a:rPr lang="en-US" sz="2800" dirty="0"/>
              <a:t>is any type of </a:t>
            </a:r>
            <a:r>
              <a:rPr lang="en-US" sz="2800" dirty="0">
                <a:solidFill>
                  <a:srgbClr val="FF0000"/>
                </a:solidFill>
              </a:rPr>
              <a:t>cheating</a:t>
            </a:r>
            <a:r>
              <a:rPr lang="en-US" sz="2800" dirty="0"/>
              <a:t> that occurs in relation to a formal academic exercise. </a:t>
            </a:r>
          </a:p>
        </p:txBody>
      </p:sp>
      <p:sp>
        <p:nvSpPr>
          <p:cNvPr id="3" name="矩形 2"/>
          <p:cNvSpPr/>
          <p:nvPr/>
        </p:nvSpPr>
        <p:spPr>
          <a:xfrm>
            <a:off x="415861" y="2288930"/>
            <a:ext cx="2395184" cy="584775"/>
          </a:xfrm>
          <a:prstGeom prst="rect">
            <a:avLst/>
          </a:prstGeom>
        </p:spPr>
        <p:txBody>
          <a:bodyPr wrap="square">
            <a:spAutoFit/>
          </a:bodyPr>
          <a:lstStyle/>
          <a:p>
            <a:r>
              <a:rPr lang="en-US" sz="3200" dirty="0">
                <a:solidFill>
                  <a:srgbClr val="FF0000"/>
                </a:solidFill>
              </a:rPr>
              <a:t>fabrication</a:t>
            </a:r>
          </a:p>
        </p:txBody>
      </p:sp>
      <p:sp>
        <p:nvSpPr>
          <p:cNvPr id="4" name="矩形 3"/>
          <p:cNvSpPr/>
          <p:nvPr/>
        </p:nvSpPr>
        <p:spPr>
          <a:xfrm>
            <a:off x="415861" y="2929949"/>
            <a:ext cx="2145139" cy="584775"/>
          </a:xfrm>
          <a:prstGeom prst="rect">
            <a:avLst/>
          </a:prstGeom>
        </p:spPr>
        <p:txBody>
          <a:bodyPr wrap="none">
            <a:spAutoFit/>
          </a:bodyPr>
          <a:lstStyle/>
          <a:p>
            <a:r>
              <a:rPr lang="en-US" sz="3200" dirty="0">
                <a:solidFill>
                  <a:srgbClr val="FF0000"/>
                </a:solidFill>
              </a:rPr>
              <a:t>falsification</a:t>
            </a:r>
          </a:p>
        </p:txBody>
      </p:sp>
      <p:sp>
        <p:nvSpPr>
          <p:cNvPr id="5" name="矩形 4"/>
          <p:cNvSpPr/>
          <p:nvPr/>
        </p:nvSpPr>
        <p:spPr>
          <a:xfrm>
            <a:off x="415861" y="3598213"/>
            <a:ext cx="1917513" cy="584775"/>
          </a:xfrm>
          <a:prstGeom prst="rect">
            <a:avLst/>
          </a:prstGeom>
        </p:spPr>
        <p:txBody>
          <a:bodyPr wrap="none">
            <a:spAutoFit/>
          </a:bodyPr>
          <a:lstStyle/>
          <a:p>
            <a:r>
              <a:rPr lang="en-US" sz="3200" dirty="0">
                <a:solidFill>
                  <a:srgbClr val="FF0000"/>
                </a:solidFill>
              </a:rPr>
              <a:t>plagiarism</a:t>
            </a:r>
          </a:p>
        </p:txBody>
      </p:sp>
      <p:sp>
        <p:nvSpPr>
          <p:cNvPr id="6" name="矩形 5"/>
          <p:cNvSpPr/>
          <p:nvPr/>
        </p:nvSpPr>
        <p:spPr>
          <a:xfrm>
            <a:off x="415861" y="4355761"/>
            <a:ext cx="7231467" cy="584775"/>
          </a:xfrm>
          <a:prstGeom prst="rect">
            <a:avLst/>
          </a:prstGeom>
        </p:spPr>
        <p:txBody>
          <a:bodyPr wrap="none">
            <a:spAutoFit/>
          </a:bodyPr>
          <a:lstStyle/>
          <a:p>
            <a:r>
              <a:rPr lang="en-US" sz="3200" dirty="0">
                <a:solidFill>
                  <a:srgbClr val="FF0000"/>
                </a:solidFill>
              </a:rPr>
              <a:t>altering academic documents or transcripts</a:t>
            </a:r>
          </a:p>
        </p:txBody>
      </p:sp>
      <p:sp>
        <p:nvSpPr>
          <p:cNvPr id="7" name="矩形 6"/>
          <p:cNvSpPr/>
          <p:nvPr/>
        </p:nvSpPr>
        <p:spPr>
          <a:xfrm>
            <a:off x="415861" y="5099190"/>
            <a:ext cx="8430427" cy="1077218"/>
          </a:xfrm>
          <a:prstGeom prst="rect">
            <a:avLst/>
          </a:prstGeom>
        </p:spPr>
        <p:txBody>
          <a:bodyPr wrap="square">
            <a:spAutoFit/>
          </a:bodyPr>
          <a:lstStyle/>
          <a:p>
            <a:pPr algn="just"/>
            <a:r>
              <a:rPr lang="en-US" sz="3200" dirty="0">
                <a:solidFill>
                  <a:srgbClr val="FF0000"/>
                </a:solidFill>
              </a:rPr>
              <a:t>gaining access to materials before they are intended to be available</a:t>
            </a:r>
          </a:p>
        </p:txBody>
      </p:sp>
    </p:spTree>
    <p:extLst>
      <p:ext uri="{BB962C8B-B14F-4D97-AF65-F5344CB8AC3E}">
        <p14:creationId xmlns:p14="http://schemas.microsoft.com/office/powerpoint/2010/main" val="14418987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6329" y="1369034"/>
            <a:ext cx="8652490" cy="5109091"/>
          </a:xfrm>
          <a:prstGeom prst="rect">
            <a:avLst/>
          </a:prstGeom>
        </p:spPr>
        <p:txBody>
          <a:bodyPr wrap="square">
            <a:spAutoFit/>
          </a:bodyPr>
          <a:lstStyle/>
          <a:p>
            <a:pPr algn="just"/>
            <a:r>
              <a:rPr lang="en-US" sz="2800" dirty="0" smtClean="0"/>
              <a:t>Fabrication </a:t>
            </a:r>
            <a:r>
              <a:rPr lang="en-US" sz="2800" dirty="0"/>
              <a:t>or falsification involves unauthorized creation, alteration or reporting of information in an academic activity. </a:t>
            </a:r>
            <a:endParaRPr lang="en-US" sz="2800" dirty="0" smtClean="0"/>
          </a:p>
          <a:p>
            <a:pPr algn="just"/>
            <a:endParaRPr lang="en-US" sz="2200" dirty="0"/>
          </a:p>
          <a:p>
            <a:pPr algn="just"/>
            <a:r>
              <a:rPr lang="en-US" sz="2200" dirty="0" smtClean="0"/>
              <a:t>Examples </a:t>
            </a:r>
            <a:r>
              <a:rPr lang="en-US" sz="2200" dirty="0"/>
              <a:t>of fabrication or falsification include the following:</a:t>
            </a:r>
          </a:p>
          <a:p>
            <a:pPr algn="just"/>
            <a:r>
              <a:rPr lang="en-US" sz="2200" dirty="0"/>
              <a:t>•Artificially creating data when it should be collected from an actual experiment</a:t>
            </a:r>
          </a:p>
          <a:p>
            <a:pPr algn="just"/>
            <a:r>
              <a:rPr lang="en-US" sz="2200" dirty="0"/>
              <a:t>•Unauthorized altering or falsification of data, documents, images, music, art or other work</a:t>
            </a:r>
          </a:p>
          <a:p>
            <a:pPr algn="just"/>
            <a:r>
              <a:rPr lang="en-US" sz="2200" dirty="0"/>
              <a:t>•Unauthorized omission of data, information, or results in documents, reports and presentations</a:t>
            </a:r>
          </a:p>
          <a:p>
            <a:pPr algn="just"/>
            <a:r>
              <a:rPr lang="en-US" sz="2200" dirty="0"/>
              <a:t>•Hiding data, results, or information using inappropriate scales, magnification and representation in charts, graphs and other forms of </a:t>
            </a:r>
            <a:r>
              <a:rPr lang="en-US" sz="2200" dirty="0" smtClean="0"/>
              <a:t>representation</a:t>
            </a:r>
            <a:endParaRPr lang="en-US" sz="2200" dirty="0"/>
          </a:p>
        </p:txBody>
      </p:sp>
      <p:sp>
        <p:nvSpPr>
          <p:cNvPr id="3" name="矩形 2"/>
          <p:cNvSpPr/>
          <p:nvPr/>
        </p:nvSpPr>
        <p:spPr>
          <a:xfrm>
            <a:off x="3274827" y="6486389"/>
            <a:ext cx="5869173" cy="276999"/>
          </a:xfrm>
          <a:prstGeom prst="rect">
            <a:avLst/>
          </a:prstGeom>
        </p:spPr>
        <p:txBody>
          <a:bodyPr wrap="square">
            <a:spAutoFit/>
          </a:bodyPr>
          <a:lstStyle/>
          <a:p>
            <a:r>
              <a:rPr lang="en-US" sz="1200" i="1" dirty="0"/>
              <a:t>https://www.niu.edu/academic-integrity/students/cheating/fabrication-or-falsification.shtml</a:t>
            </a:r>
          </a:p>
        </p:txBody>
      </p:sp>
      <p:sp>
        <p:nvSpPr>
          <p:cNvPr id="4" name="文本框 3"/>
          <p:cNvSpPr txBox="1"/>
          <p:nvPr/>
        </p:nvSpPr>
        <p:spPr>
          <a:xfrm>
            <a:off x="5821589" y="891981"/>
            <a:ext cx="2929007" cy="369332"/>
          </a:xfrm>
          <a:prstGeom prst="rect">
            <a:avLst/>
          </a:prstGeom>
          <a:noFill/>
        </p:spPr>
        <p:txBody>
          <a:bodyPr wrap="none" rtlCol="0">
            <a:spAutoFit/>
          </a:bodyPr>
          <a:lstStyle/>
          <a:p>
            <a:r>
              <a:rPr lang="en-US" b="1" dirty="0" smtClean="0">
                <a:solidFill>
                  <a:srgbClr val="FF0000"/>
                </a:solidFill>
              </a:rPr>
              <a:t>Northern Illinois University</a:t>
            </a:r>
            <a:endParaRPr lang="en-US" b="1" dirty="0">
              <a:solidFill>
                <a:srgbClr val="FF0000"/>
              </a:solidFill>
            </a:endParaRPr>
          </a:p>
        </p:txBody>
      </p:sp>
      <p:sp>
        <p:nvSpPr>
          <p:cNvPr id="5" name="矩形 4"/>
          <p:cNvSpPr/>
          <p:nvPr/>
        </p:nvSpPr>
        <p:spPr>
          <a:xfrm>
            <a:off x="98105" y="784259"/>
            <a:ext cx="4652236" cy="584775"/>
          </a:xfrm>
          <a:prstGeom prst="rect">
            <a:avLst/>
          </a:prstGeom>
          <a:solidFill>
            <a:schemeClr val="bg1"/>
          </a:solidFill>
        </p:spPr>
        <p:txBody>
          <a:bodyPr wrap="none">
            <a:spAutoFit/>
          </a:bodyPr>
          <a:lstStyle/>
          <a:p>
            <a:pPr algn="just"/>
            <a:r>
              <a:rPr lang="en-US" sz="3200" dirty="0">
                <a:solidFill>
                  <a:srgbClr val="FF0000"/>
                </a:solidFill>
              </a:rPr>
              <a:t>Fabrication or Falsification</a:t>
            </a:r>
            <a:endParaRPr lang="en-US" sz="3200" dirty="0">
              <a:solidFill>
                <a:srgbClr val="FF0000"/>
              </a:solidFill>
            </a:endParaRPr>
          </a:p>
        </p:txBody>
      </p:sp>
    </p:spTree>
    <p:extLst>
      <p:ext uri="{BB962C8B-B14F-4D97-AF65-F5344CB8AC3E}">
        <p14:creationId xmlns:p14="http://schemas.microsoft.com/office/powerpoint/2010/main" val="42381971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3283" y="1728475"/>
            <a:ext cx="8601739" cy="4284634"/>
          </a:xfrm>
          <a:prstGeom prst="rect">
            <a:avLst/>
          </a:prstGeom>
        </p:spPr>
        <p:txBody>
          <a:bodyPr wrap="square">
            <a:spAutoFit/>
          </a:bodyPr>
          <a:lstStyle/>
          <a:p>
            <a:pPr algn="just">
              <a:lnSpc>
                <a:spcPts val="3300"/>
              </a:lnSpc>
            </a:pPr>
            <a:r>
              <a:rPr lang="en-US" sz="2200" dirty="0"/>
              <a:t>Falsifying information pertaining to the subjects participating in an experiment</a:t>
            </a:r>
          </a:p>
          <a:p>
            <a:pPr algn="just">
              <a:lnSpc>
                <a:spcPts val="3300"/>
              </a:lnSpc>
            </a:pPr>
            <a:r>
              <a:rPr lang="en-US" sz="2200" dirty="0"/>
              <a:t>•Falsely recruiting subjects for experiments without revealing the purpose of the experiments or receiving institutional approval for involving subjects in the experiment</a:t>
            </a:r>
          </a:p>
          <a:p>
            <a:pPr algn="just">
              <a:lnSpc>
                <a:spcPts val="3300"/>
              </a:lnSpc>
            </a:pPr>
            <a:r>
              <a:rPr lang="en-US" sz="2200" dirty="0"/>
              <a:t>•Fabricating sources of information</a:t>
            </a:r>
          </a:p>
          <a:p>
            <a:pPr algn="just">
              <a:lnSpc>
                <a:spcPts val="3300"/>
              </a:lnSpc>
            </a:pPr>
            <a:r>
              <a:rPr lang="en-US" sz="2200" dirty="0"/>
              <a:t>•Unauthorized impersonation of another person to complete an academic activity</a:t>
            </a:r>
          </a:p>
          <a:p>
            <a:pPr algn="just">
              <a:lnSpc>
                <a:spcPts val="3300"/>
              </a:lnSpc>
            </a:pPr>
            <a:r>
              <a:rPr lang="en-US" sz="2200" dirty="0"/>
              <a:t>•Unauthorized use of another individual's computer login ID and password</a:t>
            </a:r>
          </a:p>
          <a:p>
            <a:pPr algn="just">
              <a:lnSpc>
                <a:spcPts val="3300"/>
              </a:lnSpc>
            </a:pPr>
            <a:r>
              <a:rPr lang="en-US" sz="2200" dirty="0"/>
              <a:t>•Unapproved deviation from a predetermined experimental procedure</a:t>
            </a:r>
            <a:endParaRPr lang="en-US" sz="2200" dirty="0"/>
          </a:p>
        </p:txBody>
      </p:sp>
      <p:sp>
        <p:nvSpPr>
          <p:cNvPr id="3" name="文本框 2"/>
          <p:cNvSpPr txBox="1"/>
          <p:nvPr/>
        </p:nvSpPr>
        <p:spPr>
          <a:xfrm>
            <a:off x="6012975" y="1060721"/>
            <a:ext cx="2929007" cy="369332"/>
          </a:xfrm>
          <a:prstGeom prst="rect">
            <a:avLst/>
          </a:prstGeom>
          <a:noFill/>
        </p:spPr>
        <p:txBody>
          <a:bodyPr wrap="none" rtlCol="0">
            <a:spAutoFit/>
          </a:bodyPr>
          <a:lstStyle/>
          <a:p>
            <a:r>
              <a:rPr lang="en-US" b="1" dirty="0" smtClean="0">
                <a:solidFill>
                  <a:srgbClr val="FF0000"/>
                </a:solidFill>
              </a:rPr>
              <a:t>Northern Illinois University</a:t>
            </a:r>
            <a:endParaRPr lang="en-US" b="1" dirty="0">
              <a:solidFill>
                <a:srgbClr val="FF0000"/>
              </a:solidFill>
            </a:endParaRPr>
          </a:p>
        </p:txBody>
      </p:sp>
      <p:sp>
        <p:nvSpPr>
          <p:cNvPr id="4" name="矩形 3"/>
          <p:cNvSpPr/>
          <p:nvPr/>
        </p:nvSpPr>
        <p:spPr>
          <a:xfrm>
            <a:off x="130003" y="853542"/>
            <a:ext cx="4652236" cy="584775"/>
          </a:xfrm>
          <a:prstGeom prst="rect">
            <a:avLst/>
          </a:prstGeom>
          <a:solidFill>
            <a:schemeClr val="bg1"/>
          </a:solidFill>
        </p:spPr>
        <p:txBody>
          <a:bodyPr wrap="none">
            <a:spAutoFit/>
          </a:bodyPr>
          <a:lstStyle/>
          <a:p>
            <a:pPr algn="just"/>
            <a:r>
              <a:rPr lang="en-US" sz="3200" dirty="0">
                <a:solidFill>
                  <a:srgbClr val="FF0000"/>
                </a:solidFill>
              </a:rPr>
              <a:t>Fabrication or Falsification</a:t>
            </a:r>
            <a:endParaRPr lang="en-US" sz="3200" dirty="0">
              <a:solidFill>
                <a:srgbClr val="FF0000"/>
              </a:solidFill>
            </a:endParaRPr>
          </a:p>
        </p:txBody>
      </p:sp>
      <p:sp>
        <p:nvSpPr>
          <p:cNvPr id="5" name="矩形 4"/>
          <p:cNvSpPr/>
          <p:nvPr/>
        </p:nvSpPr>
        <p:spPr>
          <a:xfrm>
            <a:off x="3168502" y="6295003"/>
            <a:ext cx="5869173" cy="276999"/>
          </a:xfrm>
          <a:prstGeom prst="rect">
            <a:avLst/>
          </a:prstGeom>
        </p:spPr>
        <p:txBody>
          <a:bodyPr wrap="square">
            <a:spAutoFit/>
          </a:bodyPr>
          <a:lstStyle/>
          <a:p>
            <a:r>
              <a:rPr lang="en-US" sz="1200" i="1" dirty="0"/>
              <a:t>https://www.niu.edu/academic-integrity/students/cheating/fabrication-or-falsification.shtml</a:t>
            </a:r>
          </a:p>
        </p:txBody>
      </p:sp>
    </p:spTree>
    <p:extLst>
      <p:ext uri="{BB962C8B-B14F-4D97-AF65-F5344CB8AC3E}">
        <p14:creationId xmlns:p14="http://schemas.microsoft.com/office/powerpoint/2010/main" val="2225612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8855" y="1341640"/>
            <a:ext cx="8708066" cy="1745478"/>
          </a:xfrm>
          <a:prstGeom prst="rect">
            <a:avLst/>
          </a:prstGeom>
        </p:spPr>
        <p:txBody>
          <a:bodyPr wrap="square">
            <a:spAutoFit/>
          </a:bodyPr>
          <a:lstStyle/>
          <a:p>
            <a:pPr algn="just">
              <a:lnSpc>
                <a:spcPts val="3300"/>
              </a:lnSpc>
            </a:pPr>
            <a:r>
              <a:rPr lang="en-US" sz="2200" dirty="0" smtClean="0"/>
              <a:t>Plagiarism </a:t>
            </a:r>
            <a:r>
              <a:rPr lang="en-US" sz="2200" dirty="0"/>
              <a:t>is taking someone else’s ideas and making them look like your own. By using the words someone else said or wrote in a paper and not giving them the credit we are plagiarizing another writer. Plagiarism is one of the most common (and worse) ways of academic misconduct. </a:t>
            </a:r>
          </a:p>
        </p:txBody>
      </p:sp>
      <p:sp>
        <p:nvSpPr>
          <p:cNvPr id="3" name="矩形 2"/>
          <p:cNvSpPr/>
          <p:nvPr/>
        </p:nvSpPr>
        <p:spPr>
          <a:xfrm>
            <a:off x="317647" y="3230829"/>
            <a:ext cx="8370482" cy="3477875"/>
          </a:xfrm>
          <a:prstGeom prst="rect">
            <a:avLst/>
          </a:prstGeom>
        </p:spPr>
        <p:txBody>
          <a:bodyPr wrap="square">
            <a:spAutoFit/>
          </a:bodyPr>
          <a:lstStyle/>
          <a:p>
            <a:pPr algn="just">
              <a:lnSpc>
                <a:spcPts val="3300"/>
              </a:lnSpc>
            </a:pPr>
            <a:r>
              <a:rPr lang="en-US" sz="2200" dirty="0" smtClean="0"/>
              <a:t>•directly </a:t>
            </a:r>
            <a:r>
              <a:rPr lang="en-US" sz="2200" dirty="0"/>
              <a:t>quoting from a source without citation</a:t>
            </a:r>
          </a:p>
          <a:p>
            <a:pPr algn="just">
              <a:lnSpc>
                <a:spcPts val="3300"/>
              </a:lnSpc>
            </a:pPr>
            <a:r>
              <a:rPr lang="en-US" sz="2200" dirty="0"/>
              <a:t>•paraphrasing or summarizing another's work without acknowledging the source</a:t>
            </a:r>
          </a:p>
          <a:p>
            <a:pPr algn="just">
              <a:lnSpc>
                <a:spcPts val="3300"/>
              </a:lnSpc>
            </a:pPr>
            <a:r>
              <a:rPr lang="en-US" sz="2200" dirty="0"/>
              <a:t>•using facts, figures, graphs, charts or information without acknowledgement of the source</a:t>
            </a:r>
          </a:p>
          <a:p>
            <a:pPr algn="just">
              <a:lnSpc>
                <a:spcPts val="3300"/>
              </a:lnSpc>
            </a:pPr>
            <a:r>
              <a:rPr lang="en-US" sz="2200" dirty="0" smtClean="0"/>
              <a:t>◦</a:t>
            </a:r>
            <a:r>
              <a:rPr lang="en-US" sz="2200" dirty="0"/>
              <a:t>It may involve computer programs and files, research designs, distinctive figures of speech, ideas and images, or generally any "information" which belongs to another</a:t>
            </a:r>
            <a:r>
              <a:rPr lang="en-US" sz="2200" dirty="0" smtClean="0"/>
              <a:t>.</a:t>
            </a:r>
            <a:endParaRPr lang="en-US" sz="2200" dirty="0"/>
          </a:p>
        </p:txBody>
      </p:sp>
      <p:sp>
        <p:nvSpPr>
          <p:cNvPr id="4" name="矩形 3"/>
          <p:cNvSpPr/>
          <p:nvPr/>
        </p:nvSpPr>
        <p:spPr>
          <a:xfrm>
            <a:off x="148855" y="618283"/>
            <a:ext cx="1939955" cy="579646"/>
          </a:xfrm>
          <a:prstGeom prst="rect">
            <a:avLst/>
          </a:prstGeom>
        </p:spPr>
        <p:txBody>
          <a:bodyPr wrap="none">
            <a:spAutoFit/>
          </a:bodyPr>
          <a:lstStyle/>
          <a:p>
            <a:pPr algn="just">
              <a:lnSpc>
                <a:spcPts val="3840"/>
              </a:lnSpc>
            </a:pPr>
            <a:r>
              <a:rPr lang="en-US" sz="3200" dirty="0">
                <a:solidFill>
                  <a:srgbClr val="FF0000"/>
                </a:solidFill>
              </a:rPr>
              <a:t>Plagiarism</a:t>
            </a:r>
            <a:endParaRPr lang="en-US" sz="3200" dirty="0">
              <a:solidFill>
                <a:srgbClr val="FF0000"/>
              </a:solidFill>
            </a:endParaRPr>
          </a:p>
        </p:txBody>
      </p:sp>
      <p:sp>
        <p:nvSpPr>
          <p:cNvPr id="5" name="矩形 4"/>
          <p:cNvSpPr/>
          <p:nvPr/>
        </p:nvSpPr>
        <p:spPr>
          <a:xfrm>
            <a:off x="3009014" y="234959"/>
            <a:ext cx="5679115" cy="276999"/>
          </a:xfrm>
          <a:prstGeom prst="rect">
            <a:avLst/>
          </a:prstGeom>
        </p:spPr>
        <p:txBody>
          <a:bodyPr wrap="square">
            <a:spAutoFit/>
          </a:bodyPr>
          <a:lstStyle/>
          <a:p>
            <a:r>
              <a:rPr lang="en-US" sz="1200" i="1" dirty="0"/>
              <a:t>https://scai.uncc.edu/academic-integrity/academic-misconduct-policies-examples-0#faq2</a:t>
            </a:r>
          </a:p>
        </p:txBody>
      </p:sp>
    </p:spTree>
    <p:extLst>
      <p:ext uri="{BB962C8B-B14F-4D97-AF65-F5344CB8AC3E}">
        <p14:creationId xmlns:p14="http://schemas.microsoft.com/office/powerpoint/2010/main" val="28220031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648" y="1581029"/>
            <a:ext cx="8927659" cy="5170646"/>
          </a:xfrm>
          <a:prstGeom prst="rect">
            <a:avLst/>
          </a:prstGeom>
        </p:spPr>
        <p:txBody>
          <a:bodyPr wrap="square">
            <a:spAutoFit/>
          </a:bodyPr>
          <a:lstStyle/>
          <a:p>
            <a:pPr algn="just">
              <a:lnSpc>
                <a:spcPts val="3300"/>
              </a:lnSpc>
            </a:pPr>
            <a:r>
              <a:rPr lang="en-US" sz="2200" dirty="0"/>
              <a:t>Submitting academic work or substantial portions of the same academic work (including oral reports) in more than one academic exercise without Authorization.</a:t>
            </a:r>
          </a:p>
          <a:p>
            <a:pPr algn="just">
              <a:lnSpc>
                <a:spcPts val="3300"/>
              </a:lnSpc>
            </a:pPr>
            <a:endParaRPr lang="en-US" sz="2200" dirty="0"/>
          </a:p>
          <a:p>
            <a:pPr algn="just">
              <a:lnSpc>
                <a:spcPts val="3300"/>
              </a:lnSpc>
            </a:pPr>
            <a:r>
              <a:rPr lang="en-US" sz="2200" dirty="0"/>
              <a:t> </a:t>
            </a:r>
            <a:r>
              <a:rPr lang="en-US" sz="2200" dirty="0" smtClean="0"/>
              <a:t>Examples</a:t>
            </a:r>
          </a:p>
          <a:p>
            <a:pPr algn="just">
              <a:lnSpc>
                <a:spcPts val="3300"/>
              </a:lnSpc>
            </a:pPr>
            <a:r>
              <a:rPr lang="en-US" sz="2200" dirty="0" smtClean="0"/>
              <a:t>•</a:t>
            </a:r>
            <a:r>
              <a:rPr lang="en-US" sz="2200" dirty="0"/>
              <a:t>submitting the same paper for credit in two courses without instructor permission</a:t>
            </a:r>
          </a:p>
          <a:p>
            <a:pPr algn="just">
              <a:lnSpc>
                <a:spcPts val="3300"/>
              </a:lnSpc>
            </a:pPr>
            <a:r>
              <a:rPr lang="en-US" sz="2200" dirty="0"/>
              <a:t>•making minor revisions in a credited paper or report (including oral presentations) and submitting it again as if it were new work. ◦Different aspects of the same work may receive separate credit; e.g., a report in History may receive credit for its content in a History course and for the quality of presentation in a Speech course</a:t>
            </a:r>
            <a:r>
              <a:rPr lang="en-US" sz="2200" dirty="0" smtClean="0"/>
              <a:t>.</a:t>
            </a:r>
            <a:endParaRPr lang="en-US" sz="2200" dirty="0"/>
          </a:p>
        </p:txBody>
      </p:sp>
      <p:sp>
        <p:nvSpPr>
          <p:cNvPr id="3" name="矩形 2"/>
          <p:cNvSpPr/>
          <p:nvPr/>
        </p:nvSpPr>
        <p:spPr>
          <a:xfrm>
            <a:off x="120648" y="894539"/>
            <a:ext cx="3616696" cy="584775"/>
          </a:xfrm>
          <a:prstGeom prst="rect">
            <a:avLst/>
          </a:prstGeom>
        </p:spPr>
        <p:txBody>
          <a:bodyPr wrap="none">
            <a:spAutoFit/>
          </a:bodyPr>
          <a:lstStyle/>
          <a:p>
            <a:r>
              <a:rPr lang="en-US" sz="3200" dirty="0">
                <a:solidFill>
                  <a:srgbClr val="FF0000"/>
                </a:solidFill>
              </a:rPr>
              <a:t>Multiple Submission</a:t>
            </a:r>
          </a:p>
        </p:txBody>
      </p:sp>
      <p:sp>
        <p:nvSpPr>
          <p:cNvPr id="4" name="矩形 3"/>
          <p:cNvSpPr/>
          <p:nvPr/>
        </p:nvSpPr>
        <p:spPr>
          <a:xfrm>
            <a:off x="3189768" y="224326"/>
            <a:ext cx="5679115" cy="276999"/>
          </a:xfrm>
          <a:prstGeom prst="rect">
            <a:avLst/>
          </a:prstGeom>
        </p:spPr>
        <p:txBody>
          <a:bodyPr wrap="square">
            <a:spAutoFit/>
          </a:bodyPr>
          <a:lstStyle/>
          <a:p>
            <a:r>
              <a:rPr lang="en-US" sz="1200" i="1" dirty="0"/>
              <a:t>https://scai.uncc.edu/academic-integrity/academic-misconduct-policies-examples-0#faq2</a:t>
            </a:r>
          </a:p>
        </p:txBody>
      </p:sp>
    </p:spTree>
    <p:extLst>
      <p:ext uri="{BB962C8B-B14F-4D97-AF65-F5344CB8AC3E}">
        <p14:creationId xmlns:p14="http://schemas.microsoft.com/office/powerpoint/2010/main" val="1650514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6000" b="1" i="1" dirty="0" smtClean="0"/>
              <a:t>Why?</a:t>
            </a:r>
            <a:endParaRPr lang="en-US" sz="6000" b="1" i="1" dirty="0"/>
          </a:p>
        </p:txBody>
      </p:sp>
      <p:sp>
        <p:nvSpPr>
          <p:cNvPr id="3" name="文本占位符 2"/>
          <p:cNvSpPr>
            <a:spLocks noGrp="1"/>
          </p:cNvSpPr>
          <p:nvPr>
            <p:ph type="body" idx="1"/>
          </p:nvPr>
        </p:nvSpPr>
        <p:spPr/>
        <p:txBody>
          <a:bodyPr/>
          <a:lstStyle/>
          <a:p>
            <a:endParaRPr lang="en-US"/>
          </a:p>
        </p:txBody>
      </p:sp>
    </p:spTree>
    <p:extLst>
      <p:ext uri="{BB962C8B-B14F-4D97-AF65-F5344CB8AC3E}">
        <p14:creationId xmlns:p14="http://schemas.microsoft.com/office/powerpoint/2010/main" val="1163565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First context</a:t>
            </a:r>
            <a:r>
              <a:rPr lang="en-US" sz="2000" i="1" dirty="0" smtClean="0"/>
              <a:t>(the mentor and yourself)</a:t>
            </a:r>
            <a:endParaRPr lang="en-US" sz="2000" i="1" dirty="0"/>
          </a:p>
        </p:txBody>
      </p:sp>
      <p:sp>
        <p:nvSpPr>
          <p:cNvPr id="3" name="内容占位符 2"/>
          <p:cNvSpPr>
            <a:spLocks noGrp="1"/>
          </p:cNvSpPr>
          <p:nvPr>
            <p:ph idx="1"/>
          </p:nvPr>
        </p:nvSpPr>
        <p:spPr>
          <a:xfrm>
            <a:off x="685800" y="1752600"/>
            <a:ext cx="7772400" cy="4744019"/>
          </a:xfrm>
        </p:spPr>
        <p:txBody>
          <a:bodyPr/>
          <a:lstStyle/>
          <a:p>
            <a:pPr algn="just">
              <a:lnSpc>
                <a:spcPts val="3500"/>
              </a:lnSpc>
            </a:pPr>
            <a:r>
              <a:rPr lang="en-US" dirty="0" smtClean="0"/>
              <a:t>A review of existing knowledge can be a preliminary step in a large research project.(required for a thesis or dissertation proposal)</a:t>
            </a:r>
          </a:p>
          <a:p>
            <a:pPr lvl="1" algn="just">
              <a:lnSpc>
                <a:spcPts val="3500"/>
              </a:lnSpc>
              <a:spcBef>
                <a:spcPts val="1200"/>
              </a:spcBef>
            </a:pPr>
            <a:r>
              <a:rPr lang="en-US" sz="2200" dirty="0"/>
              <a:t>T</a:t>
            </a:r>
            <a:r>
              <a:rPr lang="en-US" sz="2200" dirty="0" smtClean="0"/>
              <a:t>o make sure the proposed research question </a:t>
            </a:r>
            <a:r>
              <a:rPr lang="en-US" sz="2200" dirty="0" smtClean="0">
                <a:solidFill>
                  <a:srgbClr val="FF0000"/>
                </a:solidFill>
              </a:rPr>
              <a:t>has not already been answered.</a:t>
            </a:r>
          </a:p>
          <a:p>
            <a:pPr lvl="1" algn="just">
              <a:lnSpc>
                <a:spcPts val="3500"/>
              </a:lnSpc>
            </a:pPr>
            <a:r>
              <a:rPr lang="en-US" sz="2200" dirty="0" smtClean="0"/>
              <a:t>To situate your proposed project in relation to existing knowledge. (Enable you to address to concept of a “</a:t>
            </a:r>
            <a:r>
              <a:rPr lang="en-US" altLang="zh-CN" sz="2200" dirty="0" smtClean="0"/>
              <a:t>contribution to knowledge</a:t>
            </a:r>
            <a:r>
              <a:rPr lang="en-US" sz="2200" dirty="0" smtClean="0"/>
              <a:t>”)</a:t>
            </a:r>
          </a:p>
          <a:p>
            <a:pPr lvl="1" algn="just">
              <a:lnSpc>
                <a:spcPts val="3500"/>
              </a:lnSpc>
            </a:pPr>
            <a:r>
              <a:rPr lang="en-US" sz="2200" dirty="0" smtClean="0"/>
              <a:t>Help to stimulate your own thinking.</a:t>
            </a:r>
          </a:p>
          <a:p>
            <a:pPr lvl="1" algn="just">
              <a:lnSpc>
                <a:spcPts val="3500"/>
              </a:lnSpc>
            </a:pPr>
            <a:endParaRPr lang="en-US" sz="2200" dirty="0"/>
          </a:p>
        </p:txBody>
      </p:sp>
    </p:spTree>
    <p:extLst>
      <p:ext uri="{BB962C8B-B14F-4D97-AF65-F5344CB8AC3E}">
        <p14:creationId xmlns:p14="http://schemas.microsoft.com/office/powerpoint/2010/main" val="2854463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Second context</a:t>
            </a:r>
            <a:endParaRPr lang="en-US" sz="2000" dirty="0"/>
          </a:p>
        </p:txBody>
      </p:sp>
      <p:sp>
        <p:nvSpPr>
          <p:cNvPr id="3" name="内容占位符 2"/>
          <p:cNvSpPr>
            <a:spLocks noGrp="1"/>
          </p:cNvSpPr>
          <p:nvPr>
            <p:ph idx="1"/>
          </p:nvPr>
        </p:nvSpPr>
        <p:spPr>
          <a:xfrm>
            <a:off x="685800" y="1752600"/>
            <a:ext cx="7772400" cy="4114800"/>
          </a:xfrm>
        </p:spPr>
        <p:txBody>
          <a:bodyPr/>
          <a:lstStyle/>
          <a:p>
            <a:pPr algn="just">
              <a:lnSpc>
                <a:spcPts val="3500"/>
              </a:lnSpc>
            </a:pPr>
            <a:r>
              <a:rPr lang="en-US" dirty="0" smtClean="0"/>
              <a:t>Reviewing existing knowledge can itself be the end goal if one simply wants to ascertain the current “state of the art” on a particular subject or problem.</a:t>
            </a:r>
          </a:p>
          <a:p>
            <a:pPr lvl="1" algn="just">
              <a:lnSpc>
                <a:spcPts val="3500"/>
              </a:lnSpc>
            </a:pPr>
            <a:r>
              <a:rPr lang="en-US" sz="2200" dirty="0" smtClean="0"/>
              <a:t>It is not to simply </a:t>
            </a:r>
            <a:r>
              <a:rPr lang="en-US" sz="2200" dirty="0" smtClean="0">
                <a:solidFill>
                  <a:srgbClr val="FF0000"/>
                </a:solidFill>
              </a:rPr>
              <a:t>summarize</a:t>
            </a:r>
            <a:r>
              <a:rPr lang="en-US" sz="2200" dirty="0" smtClean="0"/>
              <a:t> the available research, but also to </a:t>
            </a:r>
            <a:r>
              <a:rPr lang="en-US" sz="2200" dirty="0" smtClean="0">
                <a:solidFill>
                  <a:srgbClr val="FF0000"/>
                </a:solidFill>
              </a:rPr>
              <a:t>evaluate</a:t>
            </a:r>
            <a:r>
              <a:rPr lang="en-US" sz="2200" dirty="0" smtClean="0"/>
              <a:t> it critically.</a:t>
            </a:r>
          </a:p>
          <a:p>
            <a:pPr lvl="1" algn="just">
              <a:lnSpc>
                <a:spcPts val="3500"/>
              </a:lnSpc>
            </a:pPr>
            <a:r>
              <a:rPr lang="en-US" sz="2200" dirty="0" smtClean="0"/>
              <a:t>It should not be exclusively negative; it is also important to identify positive results to take away from the existing work. </a:t>
            </a:r>
            <a:endParaRPr lang="en-US" sz="2200" dirty="0"/>
          </a:p>
        </p:txBody>
      </p:sp>
    </p:spTree>
    <p:extLst>
      <p:ext uri="{BB962C8B-B14F-4D97-AF65-F5344CB8AC3E}">
        <p14:creationId xmlns:p14="http://schemas.microsoft.com/office/powerpoint/2010/main" val="3139301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934720"/>
            <a:ext cx="7772400" cy="1143000"/>
          </a:xfrm>
        </p:spPr>
        <p:txBody>
          <a:bodyPr/>
          <a:lstStyle/>
          <a:p>
            <a:pPr algn="l"/>
            <a:r>
              <a:rPr lang="en-US" dirty="0" smtClean="0"/>
              <a:t>Third context</a:t>
            </a:r>
            <a:r>
              <a:rPr lang="en-US" sz="2000" dirty="0"/>
              <a:t>(</a:t>
            </a:r>
            <a:r>
              <a:rPr lang="en-US" sz="2000" i="1" dirty="0" smtClean="0"/>
              <a:t>yourself</a:t>
            </a:r>
            <a:r>
              <a:rPr lang="en-US" sz="2000" i="1" dirty="0"/>
              <a:t>)</a:t>
            </a:r>
            <a:endParaRPr lang="en-US" sz="2000" dirty="0"/>
          </a:p>
        </p:txBody>
      </p:sp>
      <p:sp>
        <p:nvSpPr>
          <p:cNvPr id="3" name="内容占位符 2"/>
          <p:cNvSpPr>
            <a:spLocks noGrp="1"/>
          </p:cNvSpPr>
          <p:nvPr>
            <p:ph idx="1"/>
          </p:nvPr>
        </p:nvSpPr>
        <p:spPr>
          <a:xfrm>
            <a:off x="685800" y="2479040"/>
            <a:ext cx="7772400" cy="3464560"/>
          </a:xfrm>
        </p:spPr>
        <p:txBody>
          <a:bodyPr/>
          <a:lstStyle/>
          <a:p>
            <a:pPr algn="just">
              <a:lnSpc>
                <a:spcPts val="3500"/>
              </a:lnSpc>
            </a:pPr>
            <a:r>
              <a:rPr lang="en-US" dirty="0"/>
              <a:t>A literature review can be a component of a finished research report</a:t>
            </a:r>
            <a:r>
              <a:rPr lang="en-US" dirty="0" smtClean="0"/>
              <a:t>.</a:t>
            </a:r>
          </a:p>
          <a:p>
            <a:pPr algn="just">
              <a:lnSpc>
                <a:spcPts val="3500"/>
              </a:lnSpc>
            </a:pPr>
            <a:endParaRPr lang="en-US" dirty="0"/>
          </a:p>
          <a:p>
            <a:pPr lvl="1" algn="just">
              <a:lnSpc>
                <a:spcPts val="3500"/>
              </a:lnSpc>
            </a:pPr>
            <a:r>
              <a:rPr lang="en-US" sz="2200" dirty="0"/>
              <a:t>Help to show how your final conclusions relate to the prior wisdom about your subject.</a:t>
            </a:r>
          </a:p>
        </p:txBody>
      </p:sp>
    </p:spTree>
    <p:extLst>
      <p:ext uri="{BB962C8B-B14F-4D97-AF65-F5344CB8AC3E}">
        <p14:creationId xmlns:p14="http://schemas.microsoft.com/office/powerpoint/2010/main" val="2082973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imes New Roman"/>
        <a:ea typeface="宋体"/>
        <a:cs typeface=""/>
      </a:majorFont>
      <a:minorFont>
        <a:latin typeface="Times New Roman"/>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EAEAEA"/>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000066"/>
        </a:folHlink>
      </a:clrScheme>
      <a:clrMap bg1="dk2" tx1="lt1" bg2="dk1" tx2="lt2" accent1="accent1" accent2="accent2" accent3="accent3" accent4="accent4" accent5="accent5" accent6="accent6" hlink="hlink" folHlink="folHlink"/>
    </a:extraClrScheme>
    <a:extraClrScheme>
      <a:clrScheme name="default 3">
        <a:dk1>
          <a:srgbClr val="EAEAEA"/>
        </a:dk1>
        <a:lt1>
          <a:srgbClr val="FFFFFF"/>
        </a:lt1>
        <a:dk2>
          <a:srgbClr val="CC0000"/>
        </a:dk2>
        <a:lt2>
          <a:srgbClr val="FFFFFF"/>
        </a:lt2>
        <a:accent1>
          <a:srgbClr val="FFFF66"/>
        </a:accent1>
        <a:accent2>
          <a:srgbClr val="3333CC"/>
        </a:accent2>
        <a:accent3>
          <a:srgbClr val="E2AAAA"/>
        </a:accent3>
        <a:accent4>
          <a:srgbClr val="DADADA"/>
        </a:accent4>
        <a:accent5>
          <a:srgbClr val="FFFFB8"/>
        </a:accent5>
        <a:accent6>
          <a:srgbClr val="2D2DB9"/>
        </a:accent6>
        <a:hlink>
          <a:srgbClr val="CCCCFF"/>
        </a:hlink>
        <a:folHlink>
          <a:srgbClr val="000066"/>
        </a:folHlink>
      </a:clrScheme>
      <a:clrMap bg1="dk2" tx1="lt1" bg2="dk1" tx2="lt2" accent1="accent1" accent2="accent2" accent3="accent3" accent4="accent4" accent5="accent5" accent6="accent6" hlink="hlink" folHlink="folHlink"/>
    </a:extraClrScheme>
    <a:extraClrScheme>
      <a:clrScheme name="default 4">
        <a:dk1>
          <a:srgbClr val="FF0000"/>
        </a:dk1>
        <a:lt1>
          <a:srgbClr val="FFFFCC"/>
        </a:lt1>
        <a:dk2>
          <a:srgbClr val="FF3300"/>
        </a:dk2>
        <a:lt2>
          <a:srgbClr val="008000"/>
        </a:lt2>
        <a:accent1>
          <a:srgbClr val="33CC33"/>
        </a:accent1>
        <a:accent2>
          <a:srgbClr val="3333CC"/>
        </a:accent2>
        <a:accent3>
          <a:srgbClr val="FFFFE2"/>
        </a:accent3>
        <a:accent4>
          <a:srgbClr val="DA0000"/>
        </a:accent4>
        <a:accent5>
          <a:srgbClr val="ADE2AD"/>
        </a:accent5>
        <a:accent6>
          <a:srgbClr val="2D2DB9"/>
        </a:accent6>
        <a:hlink>
          <a:srgbClr val="CCCCFF"/>
        </a:hlink>
        <a:folHlink>
          <a:srgbClr val="000066"/>
        </a:folHlink>
      </a:clrScheme>
      <a:clrMap bg1="lt1" tx1="dk1" bg2="lt2" tx2="dk2" accent1="accent1" accent2="accent2" accent3="accent3" accent4="accent4" accent5="accent5" accent6="accent6" hlink="hlink" folHlink="folHlink"/>
    </a:extraClrScheme>
    <a:extraClrScheme>
      <a:clrScheme name="default 5">
        <a:dk1>
          <a:srgbClr val="006600"/>
        </a:dk1>
        <a:lt1>
          <a:srgbClr val="FFFFFF"/>
        </a:lt1>
        <a:dk2>
          <a:srgbClr val="006600"/>
        </a:dk2>
        <a:lt2>
          <a:srgbClr val="663300"/>
        </a:lt2>
        <a:accent1>
          <a:srgbClr val="996633"/>
        </a:accent1>
        <a:accent2>
          <a:srgbClr val="3333CC"/>
        </a:accent2>
        <a:accent3>
          <a:srgbClr val="FFFFFF"/>
        </a:accent3>
        <a:accent4>
          <a:srgbClr val="005600"/>
        </a:accent4>
        <a:accent5>
          <a:srgbClr val="CAB8AD"/>
        </a:accent5>
        <a:accent6>
          <a:srgbClr val="2D2DB9"/>
        </a:accent6>
        <a:hlink>
          <a:srgbClr val="CCCCFF"/>
        </a:hlink>
        <a:folHlink>
          <a:srgbClr val="00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ZJU" id="{723A2823-3F1C-49EF-A3DE-BF08CAF38EC9}" vid="{4257AE91-B1AC-469F-9D0A-3A8ABB177D5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ZJU</Template>
  <TotalTime>4809</TotalTime>
  <Words>2863</Words>
  <Application>Microsoft Office PowerPoint</Application>
  <PresentationFormat>全屏显示(4:3)</PresentationFormat>
  <Paragraphs>231</Paragraphs>
  <Slides>55</Slides>
  <Notes>11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55</vt:i4>
      </vt:variant>
    </vt:vector>
  </HeadingPairs>
  <TitlesOfParts>
    <vt:vector size="62" baseType="lpstr">
      <vt:lpstr>宋体</vt:lpstr>
      <vt:lpstr>等线</vt:lpstr>
      <vt:lpstr>Arial</vt:lpstr>
      <vt:lpstr>Calibri</vt:lpstr>
      <vt:lpstr>Times New Roman</vt:lpstr>
      <vt:lpstr>Wingdings 2</vt:lpstr>
      <vt:lpstr>default</vt:lpstr>
      <vt:lpstr>TECHNICAL READING  AND WRITING</vt:lpstr>
      <vt:lpstr>Assessment</vt:lpstr>
      <vt:lpstr>Introduction</vt:lpstr>
      <vt:lpstr>After this course, you should </vt:lpstr>
      <vt:lpstr>Lecture 1: Doing Literature Survey</vt:lpstr>
      <vt:lpstr>Why?</vt:lpstr>
      <vt:lpstr>First context(the mentor and yourself)</vt:lpstr>
      <vt:lpstr>Second context</vt:lpstr>
      <vt:lpstr>Third context(yourself)</vt:lpstr>
      <vt:lpstr>The Purpose</vt:lpstr>
      <vt:lpstr>Where?</vt:lpstr>
      <vt:lpstr>Sources</vt:lpstr>
      <vt:lpstr>PowerPoint 演示文稿</vt:lpstr>
      <vt:lpstr>PowerPoint 演示文稿</vt:lpstr>
      <vt:lpstr>PowerPoint 演示文稿</vt:lpstr>
      <vt:lpstr>PowerPoint 演示文稿</vt:lpstr>
      <vt:lpstr>PowerPoint 演示文稿</vt:lpstr>
      <vt:lpstr>PowerPoint 演示文稿</vt:lpstr>
      <vt:lpstr>How?  </vt:lpstr>
      <vt:lpstr>Types of search</vt:lpstr>
      <vt:lpstr>Skills of search</vt:lpstr>
      <vt:lpstr>Skills of search</vt:lpstr>
      <vt:lpstr>PowerPoint 演示文稿</vt:lpstr>
      <vt:lpstr>PowerPoint 演示文稿</vt:lpstr>
      <vt:lpstr>Organize</vt:lpstr>
      <vt:lpstr>Chronology of Events</vt:lpstr>
      <vt:lpstr>PowerPoint 演示文稿</vt:lpstr>
      <vt:lpstr>Write</vt:lpstr>
      <vt:lpstr>PowerPoint 演示文稿</vt:lpstr>
      <vt:lpstr>PowerPoint 演示文稿</vt:lpstr>
      <vt:lpstr>PowerPoint 演示文稿</vt:lpstr>
      <vt:lpstr>Avoid</vt:lpstr>
      <vt:lpstr>PowerPoint 演示文稿</vt:lpstr>
      <vt:lpstr>References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Citations</vt:lpstr>
      <vt:lpstr>PowerPoint 演示文稿</vt:lpstr>
      <vt:lpstr>PowerPoint 演示文稿</vt:lpstr>
      <vt:lpstr>PowerPoint 演示文稿</vt:lpstr>
      <vt:lpstr>Academic misconduct</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READING  AND WRITING</dc:title>
  <dc:creator>Han</dc:creator>
  <cp:lastModifiedBy>Han</cp:lastModifiedBy>
  <cp:revision>96</cp:revision>
  <dcterms:created xsi:type="dcterms:W3CDTF">2018-05-09T06:39:06Z</dcterms:created>
  <dcterms:modified xsi:type="dcterms:W3CDTF">2019-11-12T04:26:53Z</dcterms:modified>
</cp:coreProperties>
</file>