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468" r:id="rId3"/>
    <p:sldId id="442" r:id="rId4"/>
    <p:sldId id="336" r:id="rId5"/>
    <p:sldId id="351" r:id="rId6"/>
    <p:sldId id="331" r:id="rId7"/>
    <p:sldId id="445" r:id="rId8"/>
    <p:sldId id="258" r:id="rId9"/>
    <p:sldId id="443" r:id="rId10"/>
    <p:sldId id="333" r:id="rId11"/>
    <p:sldId id="259" r:id="rId12"/>
    <p:sldId id="467" r:id="rId13"/>
    <p:sldId id="262" r:id="rId14"/>
    <p:sldId id="261" r:id="rId15"/>
    <p:sldId id="335" r:id="rId16"/>
    <p:sldId id="444" r:id="rId17"/>
    <p:sldId id="266" r:id="rId18"/>
    <p:sldId id="268" r:id="rId19"/>
    <p:sldId id="269" r:id="rId20"/>
    <p:sldId id="270" r:id="rId21"/>
    <p:sldId id="330" r:id="rId22"/>
    <p:sldId id="296" r:id="rId23"/>
    <p:sldId id="329" r:id="rId24"/>
    <p:sldId id="462" r:id="rId25"/>
    <p:sldId id="461" r:id="rId26"/>
    <p:sldId id="465" r:id="rId27"/>
    <p:sldId id="446" r:id="rId28"/>
    <p:sldId id="448" r:id="rId29"/>
    <p:sldId id="447" r:id="rId30"/>
    <p:sldId id="464" r:id="rId31"/>
    <p:sldId id="450" r:id="rId32"/>
    <p:sldId id="453" r:id="rId33"/>
    <p:sldId id="449" r:id="rId34"/>
    <p:sldId id="463" r:id="rId35"/>
    <p:sldId id="451" r:id="rId36"/>
    <p:sldId id="457" r:id="rId37"/>
    <p:sldId id="459" r:id="rId38"/>
    <p:sldId id="458" r:id="rId39"/>
    <p:sldId id="466" r:id="rId40"/>
  </p:sldIdLst>
  <p:sldSz cx="12192000" cy="6858000"/>
  <p:notesSz cx="6889750" cy="1002188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2" d="100"/>
        <a:sy n="172" d="100"/>
      </p:scale>
      <p:origin x="0" y="-2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6.emf"/><Relationship Id="rId1" Type="http://schemas.openxmlformats.org/officeDocument/2006/relationships/image" Target="../media/image44.emf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Relationship Id="rId9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5.wmf"/><Relationship Id="rId7" Type="http://schemas.openxmlformats.org/officeDocument/2006/relationships/image" Target="../media/image18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1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wmf"/><Relationship Id="rId1" Type="http://schemas.openxmlformats.org/officeDocument/2006/relationships/image" Target="../media/image32.emf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10" Type="http://schemas.openxmlformats.org/officeDocument/2006/relationships/image" Target="../media/image40.emf"/><Relationship Id="rId4" Type="http://schemas.openxmlformats.org/officeDocument/2006/relationships/image" Target="../media/image35.emf"/><Relationship Id="rId9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5" Type="http://schemas.openxmlformats.org/officeDocument/2006/relationships/image" Target="../media/image45.wmf"/><Relationship Id="rId4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F8BAA4E-59FA-4017-BB44-393A8BE22A6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2985558" cy="502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6634" tIns="48317" rIns="96634" bIns="48317" anchor="t" anchorCtr="0" compatLnSpc="1">
            <a:noAutofit/>
          </a:bodyPr>
          <a:lstStyle>
            <a:lvl1pPr marL="0" marR="0" lvl="0" indent="0" algn="l" defTabSz="96633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等线"/>
                <a:ea typeface="等线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2FAF19-6937-44FC-8F36-F6F4DBB40A8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902592" y="1"/>
            <a:ext cx="2985558" cy="502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6634" tIns="48317" rIns="96634" bIns="48317" anchor="t" anchorCtr="0" compatLnSpc="1">
            <a:noAutofit/>
          </a:bodyPr>
          <a:lstStyle>
            <a:lvl1pPr marL="0" marR="0" lvl="0" indent="0" algn="r" defTabSz="96633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等线"/>
                <a:ea typeface="等线" pitchFamily="2"/>
              </a:defRPr>
            </a:lvl1pPr>
          </a:lstStyle>
          <a:p>
            <a:pPr lvl="0"/>
            <a:fld id="{EF034DAF-3D7A-4F90-B26D-0EBE59195C0B}" type="datetime1">
              <a:rPr lang="en-US"/>
              <a:pPr lvl="0"/>
              <a:t>11/11/2018</a:t>
            </a:fld>
            <a:endParaRPr 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F8405FFA-E52A-4E66-AF8E-2D68D7673B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8E8858AC-BD80-41B0-97B8-47B1B53449E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8975" y="4823033"/>
            <a:ext cx="5511800" cy="3946118"/>
          </a:xfrm>
          <a:prstGeom prst="rect">
            <a:avLst/>
          </a:prstGeom>
          <a:noFill/>
          <a:ln>
            <a:noFill/>
          </a:ln>
        </p:spPr>
        <p:txBody>
          <a:bodyPr vert="horz" wrap="square" lIns="96634" tIns="48317" rIns="96634" bIns="48317" anchor="t" anchorCtr="0" compatLnSpc="1">
            <a:noAutofit/>
          </a:bodyPr>
          <a:lstStyle/>
          <a:p>
            <a:pPr lvl="0"/>
            <a:r>
              <a:rPr lang="zh-CN"/>
              <a:t>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E6FB-9A58-4814-AF0F-ADA74C22BB0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19049"/>
            <a:ext cx="2985558" cy="502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6634" tIns="48317" rIns="96634" bIns="48317" anchor="b" anchorCtr="0" compatLnSpc="1">
            <a:noAutofit/>
          </a:bodyPr>
          <a:lstStyle>
            <a:lvl1pPr marL="0" marR="0" lvl="0" indent="0" algn="l" defTabSz="96633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等线"/>
                <a:ea typeface="等线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C323DC9-50D6-4964-8FE8-2C0BA3FAD92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902592" y="9519049"/>
            <a:ext cx="2985558" cy="502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6634" tIns="48317" rIns="96634" bIns="48317" anchor="b" anchorCtr="0" compatLnSpc="1">
            <a:noAutofit/>
          </a:bodyPr>
          <a:lstStyle>
            <a:lvl1pPr marL="0" marR="0" lvl="0" indent="0" algn="r" defTabSz="96633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等线"/>
                <a:ea typeface="等线" pitchFamily="2"/>
              </a:defRPr>
            </a:lvl1pPr>
          </a:lstStyle>
          <a:p>
            <a:pPr lvl="0"/>
            <a:fld id="{A3957829-FC5B-4128-8779-27897FBE6D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14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CN" sz="1200" b="0" i="0" u="none" strike="noStrike" kern="1200" cap="none" spc="0" baseline="0">
        <a:solidFill>
          <a:srgbClr val="000000"/>
        </a:solidFill>
        <a:uFillTx/>
        <a:latin typeface="等线"/>
        <a:ea typeface="等线" pitchFamily="2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CN" sz="1200" b="0" i="0" u="none" strike="noStrike" kern="1200" cap="none" spc="0" baseline="0">
        <a:solidFill>
          <a:srgbClr val="000000"/>
        </a:solidFill>
        <a:uFillTx/>
        <a:latin typeface="等线"/>
        <a:ea typeface="等线" pitchFamily="2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CN" sz="1200" b="0" i="0" u="none" strike="noStrike" kern="1200" cap="none" spc="0" baseline="0">
        <a:solidFill>
          <a:srgbClr val="000000"/>
        </a:solidFill>
        <a:uFillTx/>
        <a:latin typeface="等线"/>
        <a:ea typeface="等线" pitchFamily="2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CN" sz="1200" b="0" i="0" u="none" strike="noStrike" kern="1200" cap="none" spc="0" baseline="0">
        <a:solidFill>
          <a:srgbClr val="000000"/>
        </a:solidFill>
        <a:uFillTx/>
        <a:latin typeface="等线"/>
        <a:ea typeface="等线" pitchFamily="2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CN" sz="1200" b="0" i="0" u="none" strike="noStrike" kern="1200" cap="none" spc="0" baseline="0">
        <a:solidFill>
          <a:srgbClr val="000000"/>
        </a:solidFill>
        <a:uFillTx/>
        <a:latin typeface="等线"/>
        <a:ea typeface="等线" pitchFamily="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9CD791A-6FF0-4CDD-9917-C1B7D986FC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3450" cy="3382962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95C47F5-54F6-443A-B445-A130897F7CB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756887-D7C7-41A0-9E8D-293CF3B71E84}"/>
              </a:ext>
            </a:extLst>
          </p:cNvPr>
          <p:cNvSpPr txBox="1"/>
          <p:nvPr/>
        </p:nvSpPr>
        <p:spPr>
          <a:xfrm>
            <a:off x="3902592" y="9519049"/>
            <a:ext cx="2985558" cy="5028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6634" tIns="48317" rIns="96634" bIns="48317" anchor="b" anchorCtr="0" compatLnSpc="1">
            <a:noAutofit/>
          </a:bodyPr>
          <a:lstStyle/>
          <a:p>
            <a:pPr algn="r" defTabSz="96633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DC825A-060C-45FE-8675-3E24CDC232E9}" type="slidenum">
              <a:rPr lang="en-US" sz="1300">
                <a:solidFill>
                  <a:srgbClr val="000000"/>
                </a:solidFill>
                <a:latin typeface="等线"/>
                <a:ea typeface="等线" pitchFamily="2"/>
              </a:rPr>
              <a:pPr algn="r" defTabSz="96633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en-US" sz="1300">
              <a:solidFill>
                <a:srgbClr val="000000"/>
              </a:solidFill>
              <a:latin typeface="等线"/>
              <a:ea typeface="等线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DC98D96-5904-4273-AA90-ECD06E0011CB}"/>
              </a:ext>
            </a:extLst>
          </p:cNvPr>
          <p:cNvSpPr/>
          <p:nvPr/>
        </p:nvSpPr>
        <p:spPr>
          <a:xfrm>
            <a:off x="446538" y="3085761"/>
            <a:ext cx="11262865" cy="3304797"/>
          </a:xfrm>
          <a:prstGeom prst="rect">
            <a:avLst/>
          </a:prstGeom>
          <a:solidFill>
            <a:srgbClr val="1A326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F2C9228-A3C2-4665-9E9D-634F9413546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81192" y="1020433"/>
            <a:ext cx="10993547" cy="1475009"/>
          </a:xfrm>
        </p:spPr>
        <p:txBody>
          <a:bodyPr/>
          <a:lstStyle>
            <a:lvl1pPr>
              <a:defRPr sz="3600">
                <a:solidFill>
                  <a:srgbClr val="1A3260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324F5DB-8CCA-4995-92CE-8A78D3BAAC7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81192" y="2495443"/>
            <a:ext cx="10993547" cy="590318"/>
          </a:xfrm>
        </p:spPr>
        <p:txBody>
          <a:bodyPr anchor="t"/>
          <a:lstStyle>
            <a:lvl1pPr marL="0" indent="0">
              <a:buNone/>
              <a:defRPr sz="1600" cap="all">
                <a:solidFill>
                  <a:srgbClr val="4590B8"/>
                </a:solidFill>
              </a:defRPr>
            </a:lvl1pPr>
          </a:lstStyle>
          <a:p>
            <a:pPr lvl="0"/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E06567-82BA-4673-9F96-278614F0ADB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pPr lvl="0"/>
            <a:fld id="{6EECEE0D-035B-429E-8305-0F5D72F83BAD}" type="datetime1">
              <a:rPr lang="en-US"/>
              <a:pPr lvl="0"/>
              <a:t>11/11/2018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22B74B5-1610-4CD6-839B-E6A35EAED5B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5352D7-1C6C-4F10-A3F5-0293ADF16F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558302" y="5956136"/>
            <a:ext cx="1016437" cy="365129"/>
          </a:xfrm>
        </p:spPr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pPr lvl="0"/>
            <a:fld id="{EFF05B61-FEAC-4BFE-A483-6A4A699C4A6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267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B0EA471-08BC-4392-A4D0-8E30F15C2BBD}"/>
              </a:ext>
            </a:extLst>
          </p:cNvPr>
          <p:cNvSpPr/>
          <p:nvPr/>
        </p:nvSpPr>
        <p:spPr>
          <a:xfrm>
            <a:off x="440283" y="614403"/>
            <a:ext cx="11309335" cy="1189296"/>
          </a:xfrm>
          <a:prstGeom prst="rect">
            <a:avLst/>
          </a:prstGeom>
          <a:solidFill>
            <a:srgbClr val="1A326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56075CF-E3DD-4FCB-A5F9-5BA822F913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192" y="702158"/>
            <a:ext cx="11029611" cy="10138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Vertical Text Placeholder 2">
            <a:extLst>
              <a:ext uri="{FF2B5EF4-FFF2-40B4-BE49-F238E27FC236}">
                <a16:creationId xmlns:a16="http://schemas.microsoft.com/office/drawing/2014/main" id="{43D2B575-2663-4A69-BE08-5F1537F115C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8532D6-8D94-4193-9CEF-B5E13A72D1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D14760-756E-4EFE-A9D8-AF159C635C09}" type="datetime1">
              <a:rPr lang="en-US"/>
              <a:pPr lvl="0"/>
              <a:t>11/11/2018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34D870-2937-4526-8F97-788D9E5B53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622FD9-EB0E-4538-AC78-798469AC08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A73A4A-9626-4110-84B3-870D3593A1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1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24D3DC36-3386-4574-9F16-0A6D407EDBF1}"/>
              </a:ext>
            </a:extLst>
          </p:cNvPr>
          <p:cNvSpPr/>
          <p:nvPr/>
        </p:nvSpPr>
        <p:spPr>
          <a:xfrm>
            <a:off x="8839203" y="599727"/>
            <a:ext cx="2906813" cy="5816946"/>
          </a:xfrm>
          <a:prstGeom prst="rect">
            <a:avLst/>
          </a:prstGeom>
          <a:solidFill>
            <a:srgbClr val="1A326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3" name="Vertical Title 1">
            <a:extLst>
              <a:ext uri="{FF2B5EF4-FFF2-40B4-BE49-F238E27FC236}">
                <a16:creationId xmlns:a16="http://schemas.microsoft.com/office/drawing/2014/main" id="{3B580CD0-BDB7-498E-BE71-F5DFC2656F3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839203" y="675723"/>
            <a:ext cx="2004163" cy="518307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Vertical Text Placeholder 2">
            <a:extLst>
              <a:ext uri="{FF2B5EF4-FFF2-40B4-BE49-F238E27FC236}">
                <a16:creationId xmlns:a16="http://schemas.microsoft.com/office/drawing/2014/main" id="{12932F22-4B69-41A5-BA7E-71E8D5A90E1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774926" y="675723"/>
            <a:ext cx="7896282" cy="5183075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855DF5-7C2F-4975-AABA-85EA7B557C9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993672" y="5956136"/>
            <a:ext cx="1328138" cy="365129"/>
          </a:xfrm>
        </p:spPr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pPr lvl="0"/>
            <a:fld id="{D3944244-CEE2-4943-8EF4-4881D7514852}" type="datetime1">
              <a:rPr lang="en-US"/>
              <a:pPr lvl="0"/>
              <a:t>11/11/2018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65273C-58D8-41C0-9474-4ABDF14270A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774926" y="5951811"/>
            <a:ext cx="7896282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538252-7256-4C15-9186-6943768D88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446617" y="5956136"/>
            <a:ext cx="1164195" cy="365129"/>
          </a:xfrm>
        </p:spPr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pPr lvl="0"/>
            <a:fld id="{784AE8C1-4A22-4761-912B-10AECFD3BF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88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B98513-73B6-4454-BA33-4E9E0E7D1B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45598" y="457200"/>
            <a:ext cx="2946397" cy="2587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表格占位符 2">
            <a:extLst>
              <a:ext uri="{FF2B5EF4-FFF2-40B4-BE49-F238E27FC236}">
                <a16:creationId xmlns:a16="http://schemas.microsoft.com/office/drawing/2014/main" id="{F0F2423F-3AFA-4B9F-ACAF-E28DBA31BEC5}"/>
              </a:ext>
            </a:extLst>
          </p:cNvPr>
          <p:cNvSpPr txBox="1">
            <a:spLocks noGrp="1"/>
          </p:cNvSpPr>
          <p:nvPr>
            <p:ph type="tbl" idx="1"/>
          </p:nvPr>
        </p:nvSpPr>
        <p:spPr>
          <a:xfrm>
            <a:off x="609603" y="1143000"/>
            <a:ext cx="11175997" cy="5333996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zh-CN" altLang="en-US"/>
              <a:t>单击图标添加表格</a:t>
            </a:r>
            <a:endParaRPr lang="en-US"/>
          </a:p>
        </p:txBody>
      </p:sp>
      <p:sp>
        <p:nvSpPr>
          <p:cNvPr id="4" name="Rectangle 368">
            <a:extLst>
              <a:ext uri="{FF2B5EF4-FFF2-40B4-BE49-F238E27FC236}">
                <a16:creationId xmlns:a16="http://schemas.microsoft.com/office/drawing/2014/main" id="{B054F73B-54CD-401E-B59D-06AF179320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3091DD-F46E-4364-8914-340E8D1348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56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DA96FF-91A3-4B21-830A-13EC2DB287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533396"/>
            <a:ext cx="10363196" cy="10668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5E92AB-5FF9-4DED-888D-1F247064954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2514600"/>
            <a:ext cx="5080004" cy="1714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7F3FBB2-E864-43C8-888C-B49A936C7EA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97602" y="2514600"/>
            <a:ext cx="5080004" cy="1714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EF35D287-7FD3-4BA4-88C2-12248103B772}"/>
              </a:ext>
            </a:extLst>
          </p:cNvPr>
          <p:cNvSpPr txBox="1">
            <a:spLocks noGrp="1"/>
          </p:cNvSpPr>
          <p:nvPr>
            <p:ph idx="3"/>
          </p:nvPr>
        </p:nvSpPr>
        <p:spPr>
          <a:xfrm>
            <a:off x="914400" y="4381503"/>
            <a:ext cx="5080004" cy="1714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A71290-BE4C-4453-95BD-9DD86761853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97602" y="4381503"/>
            <a:ext cx="5080004" cy="1714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32D6EBC-D762-452F-A4F2-650276CDEF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914400" y="6248396"/>
            <a:ext cx="2540002" cy="457200"/>
          </a:xfrm>
        </p:spPr>
        <p:txBody>
          <a:bodyPr/>
          <a:lstStyle>
            <a:lvl1pPr>
              <a:defRPr>
                <a:ea typeface="微軟正黑體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963A915-C881-438B-ACD3-021898BA34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165604" y="6248396"/>
            <a:ext cx="3860797" cy="457200"/>
          </a:xfrm>
        </p:spPr>
        <p:txBody>
          <a:bodyPr/>
          <a:lstStyle>
            <a:lvl1pPr>
              <a:defRPr>
                <a:ea typeface="微軟正黑體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5FAC153-429C-4B28-B65E-60D5A5209D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737604" y="6248396"/>
            <a:ext cx="2540002" cy="457200"/>
          </a:xfrm>
        </p:spPr>
        <p:txBody>
          <a:bodyPr/>
          <a:lstStyle>
            <a:lvl1pPr>
              <a:defRPr>
                <a:ea typeface="微軟正黑體" pitchFamily="34"/>
              </a:defRPr>
            </a:lvl1pPr>
          </a:lstStyle>
          <a:p>
            <a:pPr lvl="0"/>
            <a:fld id="{A1D9DB93-1C3B-4A9D-8BFA-4A738D7FF0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75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8">
            <a:extLst>
              <a:ext uri="{FF2B5EF4-FFF2-40B4-BE49-F238E27FC236}">
                <a16:creationId xmlns:a16="http://schemas.microsoft.com/office/drawing/2014/main" id="{5ED884D0-C1D1-4388-81DC-C960553D4F87}"/>
              </a:ext>
            </a:extLst>
          </p:cNvPr>
          <p:cNvSpPr/>
          <p:nvPr/>
        </p:nvSpPr>
        <p:spPr>
          <a:xfrm>
            <a:off x="11255431" y="6337230"/>
            <a:ext cx="273003" cy="22830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48729"/>
              <a:gd name="f7" fmla="val 2507353"/>
              <a:gd name="f8" fmla="val 1124365"/>
              <a:gd name="f9" fmla="val 1172571"/>
              <a:gd name="f10" fmla="val 1220778"/>
              <a:gd name="f11" fmla="val 10526"/>
              <a:gd name="f12" fmla="val 1257442"/>
              <a:gd name="f13" fmla="val 31576"/>
              <a:gd name="f14" fmla="val 2115652"/>
              <a:gd name="f15" fmla="val 527274"/>
              <a:gd name="f16" fmla="val 2188980"/>
              <a:gd name="f17" fmla="val 569375"/>
              <a:gd name="f18" fmla="val 672589"/>
              <a:gd name="f19" fmla="val 758148"/>
              <a:gd name="f20" fmla="val 1749546"/>
              <a:gd name="f21" fmla="val 1833746"/>
              <a:gd name="f22" fmla="val 1936960"/>
              <a:gd name="f23" fmla="val 1980419"/>
              <a:gd name="f24" fmla="val 2474760"/>
              <a:gd name="f25" fmla="val 1184114"/>
              <a:gd name="f26" fmla="val 2518218"/>
              <a:gd name="f27" fmla="val 1064616"/>
              <a:gd name="f28" fmla="val 991288"/>
              <a:gd name="f29" fmla="val 133077"/>
              <a:gd name="f30" fmla="val 59749"/>
              <a:gd name="f31" fmla="val 1027952"/>
              <a:gd name="f32" fmla="val 1076158"/>
              <a:gd name="f33" fmla="+- 0 0 -90"/>
              <a:gd name="f34" fmla="*/ f3 1 2248729"/>
              <a:gd name="f35" fmla="*/ f4 1 2507353"/>
              <a:gd name="f36" fmla="+- f7 0 f5"/>
              <a:gd name="f37" fmla="+- f6 0 f5"/>
              <a:gd name="f38" fmla="*/ f33 f0 1"/>
              <a:gd name="f39" fmla="*/ f37 1 2248729"/>
              <a:gd name="f40" fmla="*/ f36 1 2507353"/>
              <a:gd name="f41" fmla="*/ 1124365 f37 1"/>
              <a:gd name="f42" fmla="*/ 0 f36 1"/>
              <a:gd name="f43" fmla="*/ 1257442 f37 1"/>
              <a:gd name="f44" fmla="*/ 31576 f36 1"/>
              <a:gd name="f45" fmla="*/ 2115652 f37 1"/>
              <a:gd name="f46" fmla="*/ 527274 f36 1"/>
              <a:gd name="f47" fmla="*/ 2248729 f37 1"/>
              <a:gd name="f48" fmla="*/ 758148 f36 1"/>
              <a:gd name="f49" fmla="*/ 1749546 f36 1"/>
              <a:gd name="f50" fmla="*/ 1980419 f36 1"/>
              <a:gd name="f51" fmla="*/ 2474760 f36 1"/>
              <a:gd name="f52" fmla="*/ 991288 f37 1"/>
              <a:gd name="f53" fmla="*/ 133077 f37 1"/>
              <a:gd name="f54" fmla="*/ 0 f37 1"/>
              <a:gd name="f55" fmla="*/ f38 1 f2"/>
              <a:gd name="f56" fmla="*/ f41 1 2248729"/>
              <a:gd name="f57" fmla="*/ f42 1 2507353"/>
              <a:gd name="f58" fmla="*/ f43 1 2248729"/>
              <a:gd name="f59" fmla="*/ f44 1 2507353"/>
              <a:gd name="f60" fmla="*/ f45 1 2248729"/>
              <a:gd name="f61" fmla="*/ f46 1 2507353"/>
              <a:gd name="f62" fmla="*/ f47 1 2248729"/>
              <a:gd name="f63" fmla="*/ f48 1 2507353"/>
              <a:gd name="f64" fmla="*/ f49 1 2507353"/>
              <a:gd name="f65" fmla="*/ f50 1 2507353"/>
              <a:gd name="f66" fmla="*/ f51 1 2507353"/>
              <a:gd name="f67" fmla="*/ f52 1 2248729"/>
              <a:gd name="f68" fmla="*/ f53 1 2248729"/>
              <a:gd name="f69" fmla="*/ f54 1 2248729"/>
              <a:gd name="f70" fmla="*/ f5 1 f39"/>
              <a:gd name="f71" fmla="*/ f6 1 f39"/>
              <a:gd name="f72" fmla="*/ f5 1 f40"/>
              <a:gd name="f73" fmla="*/ f7 1 f40"/>
              <a:gd name="f74" fmla="+- f55 0 f1"/>
              <a:gd name="f75" fmla="*/ f56 1 f39"/>
              <a:gd name="f76" fmla="*/ f57 1 f40"/>
              <a:gd name="f77" fmla="*/ f58 1 f39"/>
              <a:gd name="f78" fmla="*/ f59 1 f40"/>
              <a:gd name="f79" fmla="*/ f60 1 f39"/>
              <a:gd name="f80" fmla="*/ f61 1 f40"/>
              <a:gd name="f81" fmla="*/ f62 1 f39"/>
              <a:gd name="f82" fmla="*/ f63 1 f40"/>
              <a:gd name="f83" fmla="*/ f64 1 f40"/>
              <a:gd name="f84" fmla="*/ f65 1 f40"/>
              <a:gd name="f85" fmla="*/ f66 1 f40"/>
              <a:gd name="f86" fmla="*/ f67 1 f39"/>
              <a:gd name="f87" fmla="*/ f68 1 f39"/>
              <a:gd name="f88" fmla="*/ f69 1 f39"/>
              <a:gd name="f89" fmla="*/ f70 f34 1"/>
              <a:gd name="f90" fmla="*/ f71 f34 1"/>
              <a:gd name="f91" fmla="*/ f73 f35 1"/>
              <a:gd name="f92" fmla="*/ f72 f35 1"/>
              <a:gd name="f93" fmla="*/ f75 f34 1"/>
              <a:gd name="f94" fmla="*/ f76 f35 1"/>
              <a:gd name="f95" fmla="*/ f77 f34 1"/>
              <a:gd name="f96" fmla="*/ f78 f35 1"/>
              <a:gd name="f97" fmla="*/ f79 f34 1"/>
              <a:gd name="f98" fmla="*/ f80 f35 1"/>
              <a:gd name="f99" fmla="*/ f81 f34 1"/>
              <a:gd name="f100" fmla="*/ f82 f35 1"/>
              <a:gd name="f101" fmla="*/ f83 f35 1"/>
              <a:gd name="f102" fmla="*/ f84 f35 1"/>
              <a:gd name="f103" fmla="*/ f85 f35 1"/>
              <a:gd name="f104" fmla="*/ f86 f34 1"/>
              <a:gd name="f105" fmla="*/ f87 f34 1"/>
              <a:gd name="f106" fmla="*/ f88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4">
                <a:pos x="f93" y="f94"/>
              </a:cxn>
              <a:cxn ang="f74">
                <a:pos x="f95" y="f96"/>
              </a:cxn>
              <a:cxn ang="f74">
                <a:pos x="f97" y="f98"/>
              </a:cxn>
              <a:cxn ang="f74">
                <a:pos x="f99" y="f100"/>
              </a:cxn>
              <a:cxn ang="f74">
                <a:pos x="f99" y="f101"/>
              </a:cxn>
              <a:cxn ang="f74">
                <a:pos x="f97" y="f102"/>
              </a:cxn>
              <a:cxn ang="f74">
                <a:pos x="f95" y="f103"/>
              </a:cxn>
              <a:cxn ang="f74">
                <a:pos x="f104" y="f103"/>
              </a:cxn>
              <a:cxn ang="f74">
                <a:pos x="f105" y="f102"/>
              </a:cxn>
              <a:cxn ang="f74">
                <a:pos x="f106" y="f101"/>
              </a:cxn>
              <a:cxn ang="f74">
                <a:pos x="f106" y="f100"/>
              </a:cxn>
              <a:cxn ang="f74">
                <a:pos x="f105" y="f98"/>
              </a:cxn>
              <a:cxn ang="f74">
                <a:pos x="f104" y="f96"/>
              </a:cxn>
              <a:cxn ang="f74">
                <a:pos x="f93" y="f94"/>
              </a:cxn>
            </a:cxnLst>
            <a:rect l="f89" t="f92" r="f90" b="f91"/>
            <a:pathLst>
              <a:path w="2248729" h="2507353">
                <a:moveTo>
                  <a:pt x="f8" y="f5"/>
                </a:moveTo>
                <a:cubicBezTo>
                  <a:pt x="f9" y="f5"/>
                  <a:pt x="f10" y="f11"/>
                  <a:pt x="f12" y="f13"/>
                </a:cubicBezTo>
                <a:cubicBezTo>
                  <a:pt x="f14" y="f15"/>
                  <a:pt x="f14" y="f15"/>
                  <a:pt x="f14" y="f15"/>
                </a:cubicBezTo>
                <a:cubicBezTo>
                  <a:pt x="f16" y="f17"/>
                  <a:pt x="f6" y="f18"/>
                  <a:pt x="f6" y="f19"/>
                </a:cubicBezTo>
                <a:cubicBezTo>
                  <a:pt x="f6" y="f20"/>
                  <a:pt x="f6" y="f20"/>
                  <a:pt x="f6" y="f20"/>
                </a:cubicBezTo>
                <a:cubicBezTo>
                  <a:pt x="f6" y="f21"/>
                  <a:pt x="f16" y="f22"/>
                  <a:pt x="f14" y="f23"/>
                </a:cubicBezTo>
                <a:cubicBezTo>
                  <a:pt x="f12" y="f24"/>
                  <a:pt x="f12" y="f24"/>
                  <a:pt x="f12" y="f24"/>
                </a:cubicBezTo>
                <a:cubicBezTo>
                  <a:pt x="f25" y="f26"/>
                  <a:pt x="f27" y="f26"/>
                  <a:pt x="f28" y="f24"/>
                </a:cubicBezTo>
                <a:cubicBezTo>
                  <a:pt x="f29" y="f23"/>
                  <a:pt x="f29" y="f23"/>
                  <a:pt x="f29" y="f23"/>
                </a:cubicBezTo>
                <a:cubicBezTo>
                  <a:pt x="f30" y="f22"/>
                  <a:pt x="f5" y="f21"/>
                  <a:pt x="f5" y="f20"/>
                </a:cubicBezTo>
                <a:lnTo>
                  <a:pt x="f5" y="f19"/>
                </a:lnTo>
                <a:cubicBezTo>
                  <a:pt x="f5" y="f18"/>
                  <a:pt x="f30" y="f17"/>
                  <a:pt x="f29" y="f15"/>
                </a:cubicBezTo>
                <a:cubicBezTo>
                  <a:pt x="f28" y="f13"/>
                  <a:pt x="f28" y="f13"/>
                  <a:pt x="f28" y="f13"/>
                </a:cubicBezTo>
                <a:cubicBezTo>
                  <a:pt x="f31" y="f11"/>
                  <a:pt x="f32" y="f5"/>
                  <a:pt x="f8" y="f5"/>
                </a:cubicBezTo>
                <a:close/>
              </a:path>
            </a:pathLst>
          </a:custGeom>
          <a:solidFill>
            <a:srgbClr val="1A3260"/>
          </a:solidFill>
          <a:ln w="22229" cap="rnd">
            <a:solidFill>
              <a:srgbClr val="1A326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6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华文中宋" pitchFamily="2"/>
            </a:endParaRPr>
          </a:p>
        </p:txBody>
      </p:sp>
      <p:sp>
        <p:nvSpPr>
          <p:cNvPr id="3" name="文本占位符 11">
            <a:extLst>
              <a:ext uri="{FF2B5EF4-FFF2-40B4-BE49-F238E27FC236}">
                <a16:creationId xmlns:a16="http://schemas.microsoft.com/office/drawing/2014/main" id="{4C86D840-0F40-433F-AB0C-BFCCDD0CAF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73598" y="6295058"/>
            <a:ext cx="6562475" cy="303123"/>
          </a:xfrm>
        </p:spPr>
        <p:txBody>
          <a:bodyPr>
            <a:noAutofit/>
          </a:bodyPr>
          <a:lstStyle>
            <a:lvl1pPr marL="0" indent="0" algn="r" defTabSz="914400">
              <a:buNone/>
              <a:defRPr>
                <a:solidFill>
                  <a:srgbClr val="404040"/>
                </a:solidFill>
                <a:latin typeface="华文中宋" pitchFamily="2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0922376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23A445A-F2A1-432A-94D9-41DF84B77A2B}"/>
              </a:ext>
            </a:extLst>
          </p:cNvPr>
          <p:cNvSpPr/>
          <p:nvPr/>
        </p:nvSpPr>
        <p:spPr>
          <a:xfrm>
            <a:off x="440283" y="614403"/>
            <a:ext cx="11309335" cy="1189296"/>
          </a:xfrm>
          <a:prstGeom prst="rect">
            <a:avLst/>
          </a:prstGeom>
          <a:solidFill>
            <a:srgbClr val="1A326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2A5FD48-9BCC-44BA-A7D3-AA57428E53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192" y="702158"/>
            <a:ext cx="11029611" cy="10138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690F88-64B1-4040-A5E8-BDA3AF2C965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81192" y="2180496"/>
            <a:ext cx="11029611" cy="367830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F683CE-B27E-4933-8840-26F4D732426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A9EE8A-38D3-439B-8E4E-22F7889392E7}" type="datetime1">
              <a:rPr lang="en-US"/>
              <a:pPr lvl="0"/>
              <a:t>11/11/2018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67A617-1E17-4E9D-960F-11BB49F411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4EA07F-AE5C-4960-A73F-7B0CC444EF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216F62-D273-4AB3-9F8F-6DE77851D62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859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EADE83DC-C775-4F96-83D4-FEDE163892D0}"/>
              </a:ext>
            </a:extLst>
          </p:cNvPr>
          <p:cNvSpPr/>
          <p:nvPr/>
        </p:nvSpPr>
        <p:spPr>
          <a:xfrm>
            <a:off x="447818" y="5141972"/>
            <a:ext cx="11290855" cy="1258827"/>
          </a:xfrm>
          <a:prstGeom prst="rect">
            <a:avLst/>
          </a:prstGeom>
          <a:solidFill>
            <a:srgbClr val="1A326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22581B6-361B-40FB-BBC6-DED71B35BB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192" y="3043909"/>
            <a:ext cx="11029611" cy="1497503"/>
          </a:xfrm>
        </p:spPr>
        <p:txBody>
          <a:bodyPr/>
          <a:lstStyle>
            <a:lvl1pPr>
              <a:defRPr sz="3600">
                <a:solidFill>
                  <a:srgbClr val="1A3260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2C9D5A0-E6F6-4268-AFAB-9F36021A50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1192" y="4541413"/>
            <a:ext cx="11029611" cy="600559"/>
          </a:xfrm>
        </p:spPr>
        <p:txBody>
          <a:bodyPr anchor="t"/>
          <a:lstStyle>
            <a:lvl1pPr marL="0" indent="0">
              <a:buNone/>
              <a:defRPr cap="all">
                <a:solidFill>
                  <a:srgbClr val="4590B8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520148-11F3-4EFD-8150-75A5EFE678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pPr lvl="0"/>
            <a:fld id="{DB96E787-A3C6-47F5-A742-BBE7DAE29393}" type="datetime1">
              <a:rPr lang="en-US"/>
              <a:pPr lvl="0"/>
              <a:t>11/11/2018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DC814B-98AF-4F33-BD0A-0BB1017018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10EA40-6FF2-44C2-9152-B782F05CD9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pPr lvl="0"/>
            <a:fld id="{ABA7C9E1-EE0D-423D-8EC0-AA02A86471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484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B330352C-2444-4E16-8361-6AE5E8AF855A}"/>
              </a:ext>
            </a:extLst>
          </p:cNvPr>
          <p:cNvSpPr/>
          <p:nvPr/>
        </p:nvSpPr>
        <p:spPr>
          <a:xfrm>
            <a:off x="445980" y="606558"/>
            <a:ext cx="11300036" cy="1258827"/>
          </a:xfrm>
          <a:prstGeom prst="rect">
            <a:avLst/>
          </a:prstGeom>
          <a:solidFill>
            <a:srgbClr val="1A326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789993-9C21-4FAE-9903-6C67A3A603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192" y="729654"/>
            <a:ext cx="11029611" cy="9883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64E0D8-1D2B-44CB-88A6-617B3B6C931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81192" y="2227999"/>
            <a:ext cx="5422392" cy="36330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37B2C20-11D2-4C01-8BE3-BCCF39AA019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88421" y="2227999"/>
            <a:ext cx="5422392" cy="36330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3D1BAC0-4B87-4E34-9DD2-026DA86624B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5CCDC3-B8D7-4A01-B750-96661599EB27}" type="datetime1">
              <a:rPr lang="en-US"/>
              <a:pPr lvl="0"/>
              <a:t>11/11/2018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D99BE8A-073E-48AA-B0C6-41BE7CEDC6A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880F5B4-DDA4-48D1-9FE8-F445FD6D7B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34A436-6EC3-4512-8CF7-49F02E49D24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0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19C780BD-2698-4D51-AB3E-1C3CB32F34E4}"/>
              </a:ext>
            </a:extLst>
          </p:cNvPr>
          <p:cNvSpPr/>
          <p:nvPr/>
        </p:nvSpPr>
        <p:spPr>
          <a:xfrm>
            <a:off x="445980" y="606558"/>
            <a:ext cx="11300036" cy="1258827"/>
          </a:xfrm>
          <a:prstGeom prst="rect">
            <a:avLst/>
          </a:prstGeom>
          <a:solidFill>
            <a:srgbClr val="1A326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98A3506-24D6-4D76-A5E0-BD67E99EA0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192" y="729654"/>
            <a:ext cx="11029611" cy="9883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127511B-F292-4D9F-B86D-A63831F865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87214" y="2250896"/>
            <a:ext cx="5087072" cy="536002"/>
          </a:xfrm>
        </p:spPr>
        <p:txBody>
          <a:bodyPr anchor="b">
            <a:noAutofit/>
          </a:bodyPr>
          <a:lstStyle>
            <a:lvl1pPr marL="0" indent="0">
              <a:spcBef>
                <a:spcPts val="500"/>
              </a:spcBef>
              <a:buNone/>
              <a:defRPr sz="2200">
                <a:solidFill>
                  <a:srgbClr val="4590B8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D9AD400-6502-40BF-9C81-A20A527FA09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81192" y="2926052"/>
            <a:ext cx="5393103" cy="2934995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41A8D13-129F-4702-B48F-8B40B9DDE46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523731" y="2250896"/>
            <a:ext cx="5087072" cy="553376"/>
          </a:xfrm>
        </p:spPr>
        <p:txBody>
          <a:bodyPr anchor="b">
            <a:noAutofit/>
          </a:bodyPr>
          <a:lstStyle>
            <a:lvl1pPr marL="0" indent="0">
              <a:spcBef>
                <a:spcPts val="500"/>
              </a:spcBef>
              <a:buNone/>
              <a:defRPr sz="2200">
                <a:solidFill>
                  <a:srgbClr val="4590B8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8D5364B-5325-4131-AFB6-BC15ABB89A3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217709" y="2926052"/>
            <a:ext cx="5393103" cy="2934995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6C3C994A-1611-4AA0-AC79-DCC37812BA3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D83DAD-6232-4879-A4E6-84BF01B8824F}" type="datetime1">
              <a:rPr lang="en-US"/>
              <a:pPr lvl="0"/>
              <a:t>11/11/2018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31BC7CCD-94EA-479D-87C7-05A073AB814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24DDFC43-030D-4264-8045-45BAD16DD1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4AA04D-B19B-49C4-A14D-E4DB747F7C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7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0053D97E-38DF-40A1-B86B-BAD8442261B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F29544-CEDE-4506-805B-7F3A8931F4A7}" type="datetime1">
              <a:rPr lang="en-US"/>
              <a:pPr lvl="0"/>
              <a:t>11/11/2018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8C77727-8AE2-40D0-B932-639B9526A5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3B1709A-61F2-438E-960C-EDB9367208B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99057A-73BC-41C0-B85A-B793739E1FE4}" type="slidenum">
              <a:t>‹#›</a:t>
            </a:fld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8F2345-859C-4165-8B2A-67CD0A996CE2}"/>
              </a:ext>
            </a:extLst>
          </p:cNvPr>
          <p:cNvSpPr/>
          <p:nvPr/>
        </p:nvSpPr>
        <p:spPr>
          <a:xfrm>
            <a:off x="440685" y="606558"/>
            <a:ext cx="11300036" cy="1258827"/>
          </a:xfrm>
          <a:prstGeom prst="rect">
            <a:avLst/>
          </a:prstGeom>
          <a:solidFill>
            <a:srgbClr val="1A326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5ED3F1-0F4C-428C-8E71-ACBF00B78D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898" y="729654"/>
            <a:ext cx="11029611" cy="9883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9798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413D1E-552F-4EC5-AC5F-C33DE31907F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B88AE0-FA21-4BCC-BF83-79066E145A92}" type="datetime1">
              <a:rPr lang="en-US"/>
              <a:pPr lvl="0"/>
              <a:t>11/11/2018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DB5286-623F-4CC2-946F-5CB3ECEFD0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139D2-4C45-4E8D-AF76-A3905099D4F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258726-BDFF-4D6C-B62F-937D8E6771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5222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30DFA8D0-F9D2-407D-8ED4-5683CF8ACDA1}"/>
              </a:ext>
            </a:extLst>
          </p:cNvPr>
          <p:cNvSpPr/>
          <p:nvPr/>
        </p:nvSpPr>
        <p:spPr>
          <a:xfrm>
            <a:off x="447818" y="5141972"/>
            <a:ext cx="11298198" cy="1274701"/>
          </a:xfrm>
          <a:prstGeom prst="rect">
            <a:avLst/>
          </a:prstGeom>
          <a:solidFill>
            <a:srgbClr val="1A326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134F7B-6FC3-4C76-9F63-42A4A19DC8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192" y="5262298"/>
            <a:ext cx="4909441" cy="689512"/>
          </a:xfrm>
        </p:spPr>
        <p:txBody>
          <a:bodyPr anchor="ctr"/>
          <a:lstStyle>
            <a:lvl1pPr>
              <a:defRPr sz="2000">
                <a:solidFill>
                  <a:srgbClr val="2F5AAC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FE8769-72A3-4FD6-AE79-DFA7D08F7C3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7818" y="601199"/>
            <a:ext cx="11292840" cy="4204804"/>
          </a:xfrm>
        </p:spPr>
        <p:txBody>
          <a:bodyPr/>
          <a:lstStyle>
            <a:lvl1pPr>
              <a:spcBef>
                <a:spcPts val="500"/>
              </a:spcBef>
              <a:defRPr sz="2000"/>
            </a:lvl1pPr>
            <a:lvl2pPr>
              <a:defRPr sz="1800"/>
            </a:lvl2pPr>
            <a:lvl3pPr>
              <a:spcBef>
                <a:spcPts val="400"/>
              </a:spcBef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4D9BD43-9FDC-4B2C-8ADD-34B30157558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40822" y="5262298"/>
            <a:ext cx="5869990" cy="689512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017D176-7977-4E3D-8752-78E391882A6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pPr lvl="0"/>
            <a:fld id="{92036564-E26A-4088-B74B-FAEFBFB49444}" type="datetime1">
              <a:rPr lang="en-US"/>
              <a:pPr lvl="0"/>
              <a:t>11/11/2018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641DCB5-09A4-440C-B3E1-BDD8B80BBE6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F3E3AAD-A3D4-4F10-980F-67E55B7D05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pPr lvl="0"/>
            <a:fld id="{A534A2C1-08AA-473B-88AB-6FFD027A23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8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68B23-C85B-48A3-A9BD-03B635F71F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192" y="4693386"/>
            <a:ext cx="11029611" cy="566735"/>
          </a:xfrm>
        </p:spPr>
        <p:txBody>
          <a:bodyPr/>
          <a:lstStyle>
            <a:lvl1pPr>
              <a:defRPr sz="2400">
                <a:solidFill>
                  <a:srgbClr val="1A3260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FF9071-5583-4373-9FEC-D11C528ACEA6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47818" y="599727"/>
            <a:ext cx="11290855" cy="3557253"/>
          </a:xfrm>
        </p:spPr>
        <p:txBody>
          <a:bodyPr anchor="t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E8065D-5A96-4FB2-98A7-5B406BECD26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81192" y="5260122"/>
            <a:ext cx="11029620" cy="598666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3C9F3-C9C9-4E44-88BC-CBAF2BCDD3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13AE7F-3C67-4102-B6C1-806E7780DC32}" type="datetime1">
              <a:rPr lang="en-US"/>
              <a:pPr lvl="0"/>
              <a:t>11/11/2018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1F08A-EAC2-4A9D-AA51-040D09091E7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2BD4C-B23C-416C-A776-CA405F44E5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B4A5A6-04D3-4922-B08C-77078F159B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6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444361-029D-44C2-96E6-A4C9223CEF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192" y="705121"/>
            <a:ext cx="11029611" cy="11895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77B3C-91E5-4D89-B59F-217C76DF50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1192" y="2335999"/>
            <a:ext cx="11029611" cy="35227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zh-CN"/>
              <a:t>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B4DA5-719F-44E0-A81F-5C7786FAF38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605951" y="5956136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4590B8"/>
                </a:solidFill>
                <a:uFillTx/>
                <a:latin typeface="Gill Sans MT"/>
                <a:ea typeface="华文中宋" pitchFamily="2"/>
              </a:defRPr>
            </a:lvl1pPr>
          </a:lstStyle>
          <a:p>
            <a:pPr lvl="0"/>
            <a:fld id="{A1A8C1E4-D382-4991-9186-2FA2EB6E6776}" type="datetime1">
              <a:rPr lang="en-US"/>
              <a:pPr lvl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C69AC-0E5F-49CA-A0EF-4BE78F4A16B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581192" y="5951811"/>
            <a:ext cx="69172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all" spc="0" baseline="0">
                <a:solidFill>
                  <a:srgbClr val="4590B8"/>
                </a:solidFill>
                <a:uFillTx/>
                <a:latin typeface="Gill Sans MT"/>
                <a:ea typeface="华文中宋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0E487-AE55-4754-8A7B-0522868F2F9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558302" y="5956136"/>
            <a:ext cx="105251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4590B8"/>
                </a:solidFill>
                <a:uFillTx/>
                <a:latin typeface="Gill Sans MT"/>
                <a:ea typeface="华文中宋" pitchFamily="2"/>
              </a:defRPr>
            </a:lvl1pPr>
          </a:lstStyle>
          <a:p>
            <a:pPr lvl="0"/>
            <a:fld id="{FF03DB9F-9150-4C0F-9422-6EE0D006E6D8}" type="slidenum">
              <a:t>‹#›</a:t>
            </a:fld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3E7C659-DD3C-486D-908E-5CED364A9A67}"/>
              </a:ext>
            </a:extLst>
          </p:cNvPr>
          <p:cNvSpPr/>
          <p:nvPr/>
        </p:nvSpPr>
        <p:spPr>
          <a:xfrm>
            <a:off x="446538" y="457200"/>
            <a:ext cx="3703320" cy="94997"/>
          </a:xfrm>
          <a:prstGeom prst="rect">
            <a:avLst/>
          </a:prstGeom>
          <a:solidFill>
            <a:srgbClr val="1A326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CE7E593-333D-43F8-8142-2B8FBB2037D4}"/>
              </a:ext>
            </a:extLst>
          </p:cNvPr>
          <p:cNvSpPr/>
          <p:nvPr/>
        </p:nvSpPr>
        <p:spPr>
          <a:xfrm>
            <a:off x="8042148" y="453642"/>
            <a:ext cx="3703320" cy="98554"/>
          </a:xfrm>
          <a:prstGeom prst="rect">
            <a:avLst/>
          </a:prstGeom>
          <a:solidFill>
            <a:srgbClr val="969FA7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5FB7628C-9834-4102-8864-208F02C71319}"/>
              </a:ext>
            </a:extLst>
          </p:cNvPr>
          <p:cNvSpPr/>
          <p:nvPr/>
        </p:nvSpPr>
        <p:spPr>
          <a:xfrm>
            <a:off x="4241828" y="457200"/>
            <a:ext cx="3703320" cy="91440"/>
          </a:xfrm>
          <a:prstGeom prst="rect">
            <a:avLst/>
          </a:prstGeom>
          <a:solidFill>
            <a:srgbClr val="4590B8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marL="0" marR="0" lvl="0" indent="0" algn="l" defTabSz="4572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2800" b="0" i="0" u="none" strike="noStrike" kern="1200" cap="all" spc="0" baseline="0">
          <a:solidFill>
            <a:srgbClr val="FFFFFF"/>
          </a:solidFill>
          <a:uFillTx/>
          <a:latin typeface="Gill Sans MT"/>
          <a:ea typeface="华文中宋" pitchFamily="2"/>
        </a:defRPr>
      </a:lvl1pPr>
    </p:titleStyle>
    <p:bodyStyle>
      <a:lvl1pPr marL="306003" marR="0" lvl="0" indent="-306003" algn="l" defTabSz="457200" rtl="0" eaLnBrk="1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4590B8"/>
        </a:buClr>
        <a:buSzPct val="92000"/>
        <a:buFont typeface="Wingdings 2" pitchFamily="18"/>
        <a:buChar char=""/>
        <a:tabLst/>
        <a:defRPr lang="zh-CN" sz="1800" b="0" i="0" u="none" strike="noStrike" kern="1200" cap="none" spc="0" baseline="0">
          <a:solidFill>
            <a:srgbClr val="3D3D3D"/>
          </a:solidFill>
          <a:uFillTx/>
          <a:latin typeface="Gill Sans MT"/>
          <a:ea typeface="华文中宋" pitchFamily="2"/>
        </a:defRPr>
      </a:lvl1pPr>
      <a:lvl2pPr marL="630003" marR="0" lvl="1" indent="-306003" algn="l" defTabSz="457200" rtl="0" eaLnBrk="1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4590B8"/>
        </a:buClr>
        <a:buSzPct val="92000"/>
        <a:buFont typeface="Wingdings 2" pitchFamily="18"/>
        <a:buChar char=""/>
        <a:tabLst/>
        <a:defRPr lang="zh-CN" sz="1600" b="0" i="0" u="none" strike="noStrike" kern="1200" cap="none" spc="0" baseline="0">
          <a:solidFill>
            <a:srgbClr val="3D3D3D"/>
          </a:solidFill>
          <a:uFillTx/>
          <a:latin typeface="Gill Sans MT"/>
          <a:ea typeface="华文中宋" pitchFamily="2"/>
        </a:defRPr>
      </a:lvl2pPr>
      <a:lvl3pPr marL="899998" marR="0" lvl="2" indent="-270004" algn="l" defTabSz="457200" rtl="0" eaLnBrk="1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4590B8"/>
        </a:buClr>
        <a:buSzPct val="92000"/>
        <a:buFont typeface="Wingdings 2" pitchFamily="18"/>
        <a:buChar char=""/>
        <a:tabLst/>
        <a:defRPr lang="zh-CN" sz="1400" b="0" i="0" u="none" strike="noStrike" kern="1200" cap="none" spc="0" baseline="0">
          <a:solidFill>
            <a:srgbClr val="3D3D3D"/>
          </a:solidFill>
          <a:uFillTx/>
          <a:latin typeface="Gill Sans MT"/>
          <a:ea typeface="华文中宋" pitchFamily="2"/>
        </a:defRPr>
      </a:lvl3pPr>
      <a:lvl4pPr marL="1242002" marR="0" lvl="3" indent="-234004" algn="l" defTabSz="457200" rtl="0" eaLnBrk="1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4590B8"/>
        </a:buClr>
        <a:buSzPct val="92000"/>
        <a:buFont typeface="Wingdings 2" pitchFamily="18"/>
        <a:buChar char=""/>
        <a:tabLst/>
        <a:defRPr lang="zh-CN" sz="1200" b="0" i="0" u="none" strike="noStrike" kern="1200" cap="none" spc="0" baseline="0">
          <a:solidFill>
            <a:srgbClr val="3D3D3D"/>
          </a:solidFill>
          <a:uFillTx/>
          <a:latin typeface="Gill Sans MT"/>
          <a:ea typeface="华文中宋" pitchFamily="2"/>
        </a:defRPr>
      </a:lvl4pPr>
      <a:lvl5pPr marL="1602001" marR="0" lvl="4" indent="-234004" algn="l" defTabSz="457200" rtl="0" eaLnBrk="1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4590B8"/>
        </a:buClr>
        <a:buSzPct val="92000"/>
        <a:buFont typeface="Wingdings 2" pitchFamily="18"/>
        <a:buChar char=""/>
        <a:tabLst/>
        <a:defRPr lang="zh-CN" sz="1200" b="0" i="0" u="none" strike="noStrike" kern="1200" cap="none" spc="0" baseline="0">
          <a:solidFill>
            <a:srgbClr val="3D3D3D"/>
          </a:solidFill>
          <a:uFillTx/>
          <a:latin typeface="Gill Sans MT"/>
          <a:ea typeface="华文中宋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30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6.emf"/><Relationship Id="rId18" Type="http://schemas.openxmlformats.org/officeDocument/2006/relationships/oleObject" Target="../embeddings/oleObject28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9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5.emf"/><Relationship Id="rId24" Type="http://schemas.openxmlformats.org/officeDocument/2006/relationships/oleObject" Target="../embeddings/oleObject31.bin"/><Relationship Id="rId5" Type="http://schemas.openxmlformats.org/officeDocument/2006/relationships/image" Target="../media/image32.emf"/><Relationship Id="rId15" Type="http://schemas.openxmlformats.org/officeDocument/2006/relationships/image" Target="../media/image37.emf"/><Relationship Id="rId23" Type="http://schemas.openxmlformats.org/officeDocument/2006/relationships/image" Target="../media/image40.e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39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4.emf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e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4.e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3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52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9.emf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emf"/><Relationship Id="rId20" Type="http://schemas.openxmlformats.org/officeDocument/2006/relationships/image" Target="../media/image53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e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48.emf"/><Relationship Id="rId19" Type="http://schemas.openxmlformats.org/officeDocument/2006/relationships/oleObject" Target="../embeddings/oleObject45.bin"/><Relationship Id="rId4" Type="http://schemas.openxmlformats.org/officeDocument/2006/relationships/image" Target="../media/image44.e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oleObject" Target="../embeddings/oleObject46.bin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7.jpeg"/><Relationship Id="rId4" Type="http://schemas.openxmlformats.org/officeDocument/2006/relationships/image" Target="../media/image54.emf"/><Relationship Id="rId9" Type="http://schemas.openxmlformats.org/officeDocument/2006/relationships/image" Target="../media/image5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image" Target="../media/image64.png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../X3D/X3D_20knots_304.3854m_H=8m.x3d" TargetMode="External"/><Relationship Id="rId3" Type="http://schemas.openxmlformats.org/officeDocument/2006/relationships/image" Target="../media/image66.png"/><Relationship Id="rId7" Type="http://schemas.openxmlformats.org/officeDocument/2006/relationships/hyperlink" Target="X3D/X3D_20knots_304.3854m_H=8m.x3d" TargetMode="External"/><Relationship Id="rId12" Type="http://schemas.openxmlformats.org/officeDocument/2006/relationships/hyperlink" Target="../X3D/X3D_25knots_304.3854m_H=13m.x3d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hyperlink" Target="../X3D/X3D_20knots_304.3854m_H=5.5m.x3d" TargetMode="External"/><Relationship Id="rId11" Type="http://schemas.openxmlformats.org/officeDocument/2006/relationships/hyperlink" Target="X3D/X3D_20knots_304.3854m_H=13m.x3d" TargetMode="External"/><Relationship Id="rId5" Type="http://schemas.openxmlformats.org/officeDocument/2006/relationships/hyperlink" Target="X3D/X3D_20knots_304.3854m_H=5.5m.x3d" TargetMode="External"/><Relationship Id="rId10" Type="http://schemas.openxmlformats.org/officeDocument/2006/relationships/hyperlink" Target="../X3D/X3D_20knots_475.6022m_H=10.5m.x3d" TargetMode="External"/><Relationship Id="rId4" Type="http://schemas.openxmlformats.org/officeDocument/2006/relationships/image" Target="../media/image67.png"/><Relationship Id="rId9" Type="http://schemas.openxmlformats.org/officeDocument/2006/relationships/hyperlink" Target="X3D/X3D_20knots_304.3854m_H=10.5m.x3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64.png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6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2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>
            <a:extLst>
              <a:ext uri="{FF2B5EF4-FFF2-40B4-BE49-F238E27FC236}">
                <a16:creationId xmlns:a16="http://schemas.microsoft.com/office/drawing/2014/main" id="{DDDFC845-50E8-45EC-A0B9-309A22D2D5D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99224" y="1099090"/>
            <a:ext cx="10993547" cy="1475009"/>
          </a:xfrm>
        </p:spPr>
        <p:txBody>
          <a:bodyPr/>
          <a:lstStyle/>
          <a:p>
            <a:pPr lvl="0"/>
            <a:r>
              <a:rPr lang="zh-CN" sz="4400" dirty="0"/>
              <a:t>船舶运动极端现象</a:t>
            </a:r>
            <a:r>
              <a:rPr lang="en-US" sz="4400" dirty="0">
                <a:latin typeface="华文中宋" pitchFamily="2"/>
              </a:rPr>
              <a:t>―</a:t>
            </a:r>
            <a:r>
              <a:rPr lang="en-US" sz="4000" b="1" dirty="0">
                <a:solidFill>
                  <a:srgbClr val="FF0000"/>
                </a:solidFill>
                <a:effectLst>
                  <a:outerShdw dist="25402" dir="5400000">
                    <a:srgbClr val="6E747A"/>
                  </a:outerShdw>
                </a:effectLst>
                <a:latin typeface="Times New Roman" pitchFamily="18"/>
                <a:ea typeface="標楷體" pitchFamily="65"/>
              </a:rPr>
              <a:t> P</a:t>
            </a:r>
            <a:r>
              <a:rPr lang="en-US" sz="4000" b="1" dirty="0">
                <a:solidFill>
                  <a:srgbClr val="FF0000"/>
                </a:solidFill>
                <a:latin typeface="Times New Roman" pitchFamily="18"/>
                <a:ea typeface="標楷體" pitchFamily="65"/>
              </a:rPr>
              <a:t>arametric rolling</a:t>
            </a:r>
            <a:endParaRPr lang="en-US" sz="4400" dirty="0"/>
          </a:p>
        </p:txBody>
      </p:sp>
      <p:sp>
        <p:nvSpPr>
          <p:cNvPr id="3" name="副标题 4">
            <a:extLst>
              <a:ext uri="{FF2B5EF4-FFF2-40B4-BE49-F238E27FC236}">
                <a16:creationId xmlns:a16="http://schemas.microsoft.com/office/drawing/2014/main" id="{2B75D1AD-FA21-4921-A5F4-1A474DE27FC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38506" y="3508552"/>
            <a:ext cx="10993547" cy="2970903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zh-CN" sz="2400" dirty="0">
                <a:solidFill>
                  <a:srgbClr val="EBEBEB"/>
                </a:solidFill>
              </a:rPr>
              <a:t>船舶操纵性和耐波性</a:t>
            </a:r>
            <a:r>
              <a:rPr lang="en-US" sz="2400" dirty="0">
                <a:solidFill>
                  <a:srgbClr val="EBEBEB"/>
                </a:solidFill>
              </a:rPr>
              <a:t> (</a:t>
            </a:r>
            <a:r>
              <a:rPr lang="zh-CN" sz="2400" dirty="0">
                <a:solidFill>
                  <a:srgbClr val="EBEBEB"/>
                </a:solidFill>
              </a:rPr>
              <a:t>船舶原理</a:t>
            </a:r>
            <a:r>
              <a:rPr lang="en-US" sz="2400" dirty="0">
                <a:solidFill>
                  <a:srgbClr val="EBEBEB"/>
                </a:solidFill>
              </a:rPr>
              <a:t>3)</a:t>
            </a:r>
          </a:p>
          <a:p>
            <a:pPr lvl="0">
              <a:spcBef>
                <a:spcPts val="600"/>
              </a:spcBef>
            </a:pPr>
            <a:r>
              <a:rPr lang="zh-CN" sz="2400" dirty="0">
                <a:solidFill>
                  <a:srgbClr val="EBEBEB"/>
                </a:solidFill>
              </a:rPr>
              <a:t>浙江大学 海洋学院</a:t>
            </a:r>
            <a:r>
              <a:rPr lang="en-US" sz="2400" dirty="0">
                <a:solidFill>
                  <a:srgbClr val="EBEBEB"/>
                </a:solidFill>
              </a:rPr>
              <a:t>  </a:t>
            </a:r>
            <a:r>
              <a:rPr lang="zh-CN" sz="2400" dirty="0">
                <a:solidFill>
                  <a:srgbClr val="EBEBEB"/>
                </a:solidFill>
              </a:rPr>
              <a:t>海洋结构物及船舶工程研究所</a:t>
            </a:r>
            <a:r>
              <a:rPr lang="en-US" sz="2400" dirty="0">
                <a:solidFill>
                  <a:srgbClr val="EBEBEB"/>
                </a:solidFill>
              </a:rPr>
              <a:t> </a:t>
            </a:r>
          </a:p>
          <a:p>
            <a:pPr lvl="0">
              <a:spcBef>
                <a:spcPts val="500"/>
              </a:spcBef>
            </a:pPr>
            <a:r>
              <a:rPr lang="zh-CN" sz="2000" dirty="0">
                <a:solidFill>
                  <a:srgbClr val="EBEBEB"/>
                </a:solidFill>
              </a:rPr>
              <a:t>面向海洋工程，大学三年级学生 修完船舶原理</a:t>
            </a:r>
            <a:r>
              <a:rPr lang="en-US" sz="2000" dirty="0">
                <a:solidFill>
                  <a:srgbClr val="EBEBEB"/>
                </a:solidFill>
              </a:rPr>
              <a:t>1</a:t>
            </a:r>
            <a:r>
              <a:rPr lang="zh-CN" sz="2000" dirty="0">
                <a:solidFill>
                  <a:srgbClr val="EBEBEB"/>
                </a:solidFill>
              </a:rPr>
              <a:t>，</a:t>
            </a:r>
            <a:r>
              <a:rPr lang="en-US" sz="2000" dirty="0">
                <a:solidFill>
                  <a:srgbClr val="EBEBEB"/>
                </a:solidFill>
              </a:rPr>
              <a:t>2 </a:t>
            </a:r>
            <a:r>
              <a:rPr lang="zh-CN" sz="2000" dirty="0">
                <a:solidFill>
                  <a:srgbClr val="EBEBEB"/>
                </a:solidFill>
              </a:rPr>
              <a:t>及流体力学方面课程</a:t>
            </a:r>
            <a:endParaRPr lang="en-US" sz="2000" dirty="0">
              <a:solidFill>
                <a:srgbClr val="EBEBEB"/>
              </a:solidFill>
            </a:endParaRPr>
          </a:p>
          <a:p>
            <a:pPr lvl="0">
              <a:spcBef>
                <a:spcPts val="500"/>
              </a:spcBef>
            </a:pPr>
            <a:r>
              <a:rPr lang="zh-CN" sz="2000" dirty="0">
                <a:solidFill>
                  <a:srgbClr val="EBEBEB"/>
                </a:solidFill>
              </a:rPr>
              <a:t>陈振纬</a:t>
            </a:r>
            <a:r>
              <a:rPr lang="en-US" sz="2000" dirty="0">
                <a:solidFill>
                  <a:srgbClr val="EBEBEB"/>
                </a:solidFill>
              </a:rPr>
              <a:t>  </a:t>
            </a:r>
            <a:r>
              <a:rPr lang="zh-CN" sz="2000" dirty="0">
                <a:solidFill>
                  <a:srgbClr val="EBEBEB"/>
                </a:solidFill>
              </a:rPr>
              <a:t>老师</a:t>
            </a:r>
            <a:endParaRPr lang="en-US" sz="2000" dirty="0">
              <a:solidFill>
                <a:srgbClr val="EBEBEB"/>
              </a:solidFill>
            </a:endParaRPr>
          </a:p>
          <a:p>
            <a:pPr lvl="0">
              <a:spcBef>
                <a:spcPts val="500"/>
              </a:spcBef>
            </a:pPr>
            <a:r>
              <a:rPr lang="en-US" sz="2000" dirty="0">
                <a:solidFill>
                  <a:srgbClr val="EBEBEB"/>
                </a:solidFill>
              </a:rPr>
              <a:t>2018.11.12</a:t>
            </a:r>
            <a:endParaRPr lang="en-US" sz="900" dirty="0">
              <a:solidFill>
                <a:srgbClr val="EBEBE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lobal coordinate system">
            <a:extLst>
              <a:ext uri="{FF2B5EF4-FFF2-40B4-BE49-F238E27FC236}">
                <a16:creationId xmlns:a16="http://schemas.microsoft.com/office/drawing/2014/main" id="{2624C677-6B56-4FF2-A8F2-7940AEE92E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69963" y="576968"/>
            <a:ext cx="9929652" cy="629120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81B351E3-C1BB-49B3-B298-7A12A1C7AE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88284" y="-478633"/>
            <a:ext cx="11029950" cy="1014417"/>
          </a:xfrm>
        </p:spPr>
        <p:txBody>
          <a:bodyPr/>
          <a:lstStyle/>
          <a:p>
            <a:pPr lvl="0"/>
            <a:r>
              <a:rPr lang="en-US" sz="3600" b="1">
                <a:solidFill>
                  <a:srgbClr val="FF0000"/>
                </a:solidFill>
                <a:ea typeface="標楷體" pitchFamily="65"/>
              </a:rPr>
              <a:t>6-DOF coordinate system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BF1C5968-70F7-4F10-BD7B-1E7A5975CB5F}"/>
              </a:ext>
            </a:extLst>
          </p:cNvPr>
          <p:cNvSpPr/>
          <p:nvPr/>
        </p:nvSpPr>
        <p:spPr>
          <a:xfrm>
            <a:off x="10683776" y="3666396"/>
            <a:ext cx="1174501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 dirty="0">
                <a:solidFill>
                  <a:srgbClr val="FF0000"/>
                </a:solidFill>
                <a:uFillTx/>
                <a:latin typeface="Gill Sans MT"/>
                <a:ea typeface="標楷體" pitchFamily="65"/>
              </a:rPr>
              <a:t>横摇</a:t>
            </a:r>
            <a:endParaRPr lang="en-US" sz="3600" b="1" i="0" u="none" strike="noStrike" kern="1200" cap="none" spc="0" baseline="0" dirty="0">
              <a:solidFill>
                <a:srgbClr val="FF0000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5" name="矩形 5">
            <a:extLst>
              <a:ext uri="{FF2B5EF4-FFF2-40B4-BE49-F238E27FC236}">
                <a16:creationId xmlns:a16="http://schemas.microsoft.com/office/drawing/2014/main" id="{E9A6D111-5E74-4C7B-BABC-13651AA9F4BB}"/>
              </a:ext>
            </a:extLst>
          </p:cNvPr>
          <p:cNvSpPr/>
          <p:nvPr/>
        </p:nvSpPr>
        <p:spPr>
          <a:xfrm>
            <a:off x="6840608" y="1140494"/>
            <a:ext cx="1174501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3600" b="1" i="0" u="none" strike="noStrike" kern="1200" cap="none" spc="0" baseline="0" dirty="0">
                <a:solidFill>
                  <a:srgbClr val="FF0000"/>
                </a:solidFill>
                <a:uFillTx/>
                <a:latin typeface="Gill Sans MT"/>
                <a:ea typeface="標楷體" pitchFamily="65"/>
              </a:rPr>
              <a:t>纵</a:t>
            </a:r>
            <a:r>
              <a:rPr lang="zh-TW" sz="3600" b="1" i="0" u="none" strike="noStrike" kern="1200" cap="none" spc="0" baseline="0" dirty="0">
                <a:solidFill>
                  <a:srgbClr val="FF0000"/>
                </a:solidFill>
                <a:uFillTx/>
                <a:latin typeface="Gill Sans MT"/>
                <a:ea typeface="標楷體" pitchFamily="65"/>
              </a:rPr>
              <a:t>摇</a:t>
            </a:r>
            <a:endParaRPr lang="en-US" sz="3600" b="1" i="0" u="none" strike="noStrike" kern="1200" cap="none" spc="0" baseline="0" dirty="0">
              <a:solidFill>
                <a:srgbClr val="FF0000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6" name="矩形 6">
            <a:extLst>
              <a:ext uri="{FF2B5EF4-FFF2-40B4-BE49-F238E27FC236}">
                <a16:creationId xmlns:a16="http://schemas.microsoft.com/office/drawing/2014/main" id="{7F85291F-3CD1-43F0-9F13-94B2581E4917}"/>
              </a:ext>
            </a:extLst>
          </p:cNvPr>
          <p:cNvSpPr/>
          <p:nvPr/>
        </p:nvSpPr>
        <p:spPr>
          <a:xfrm>
            <a:off x="2916487" y="652799"/>
            <a:ext cx="1174501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3600" b="1" i="0" u="none" strike="noStrike" kern="1200" cap="none" spc="0" baseline="0" dirty="0">
                <a:solidFill>
                  <a:srgbClr val="7030A0"/>
                </a:solidFill>
                <a:uFillTx/>
                <a:latin typeface="DFKai-SB" pitchFamily="65"/>
                <a:ea typeface="DFKai-SB" pitchFamily="65"/>
              </a:rPr>
              <a:t>垂荡</a:t>
            </a:r>
          </a:p>
        </p:txBody>
      </p:sp>
      <p:sp>
        <p:nvSpPr>
          <p:cNvPr id="7" name="矩形 7">
            <a:extLst>
              <a:ext uri="{FF2B5EF4-FFF2-40B4-BE49-F238E27FC236}">
                <a16:creationId xmlns:a16="http://schemas.microsoft.com/office/drawing/2014/main" id="{D8919394-7A11-48AF-8298-E82C106E0353}"/>
              </a:ext>
            </a:extLst>
          </p:cNvPr>
          <p:cNvSpPr/>
          <p:nvPr/>
        </p:nvSpPr>
        <p:spPr>
          <a:xfrm>
            <a:off x="5009622" y="1278340"/>
            <a:ext cx="1174501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3600" b="1" i="0" u="none" strike="noStrike" kern="1200" cap="none" spc="0" baseline="0" dirty="0">
                <a:solidFill>
                  <a:srgbClr val="FF0000"/>
                </a:solidFill>
                <a:uFillTx/>
                <a:latin typeface="Gill Sans MT"/>
                <a:ea typeface="標楷體" pitchFamily="65"/>
              </a:rPr>
              <a:t>首</a:t>
            </a:r>
            <a:r>
              <a:rPr lang="zh-TW" sz="3600" b="1" i="0" u="none" strike="noStrike" kern="1200" cap="none" spc="0" baseline="0" dirty="0">
                <a:solidFill>
                  <a:srgbClr val="FF0000"/>
                </a:solidFill>
                <a:uFillTx/>
                <a:latin typeface="Gill Sans MT"/>
                <a:ea typeface="標楷體" pitchFamily="65"/>
              </a:rPr>
              <a:t>摇</a:t>
            </a:r>
            <a:endParaRPr lang="en-US" sz="3600" b="1" i="0" u="none" strike="noStrike" kern="1200" cap="none" spc="0" baseline="0" dirty="0">
              <a:solidFill>
                <a:srgbClr val="FF0000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3FC4630D-D5B3-45FB-993C-B23B7C1B6370}"/>
              </a:ext>
            </a:extLst>
          </p:cNvPr>
          <p:cNvSpPr/>
          <p:nvPr/>
        </p:nvSpPr>
        <p:spPr>
          <a:xfrm>
            <a:off x="8468569" y="1708346"/>
            <a:ext cx="1174501" cy="1200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3600" b="1" i="0" u="none" strike="noStrike" kern="1200" cap="none" spc="0" baseline="0" dirty="0">
                <a:solidFill>
                  <a:srgbClr val="7030A0"/>
                </a:solidFill>
                <a:uFillTx/>
                <a:latin typeface="Gill Sans MT"/>
                <a:ea typeface="標楷體" pitchFamily="65"/>
              </a:rPr>
              <a:t>橫荡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 dirty="0">
              <a:solidFill>
                <a:srgbClr val="FF0000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9" name="矩形 9">
            <a:extLst>
              <a:ext uri="{FF2B5EF4-FFF2-40B4-BE49-F238E27FC236}">
                <a16:creationId xmlns:a16="http://schemas.microsoft.com/office/drawing/2014/main" id="{413BDDA5-F8EE-4448-8A3B-98073FF574BE}"/>
              </a:ext>
            </a:extLst>
          </p:cNvPr>
          <p:cNvSpPr/>
          <p:nvPr/>
        </p:nvSpPr>
        <p:spPr>
          <a:xfrm>
            <a:off x="11118719" y="5310140"/>
            <a:ext cx="1174501" cy="1200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3600" b="1" i="0" u="none" strike="noStrike" kern="1200" cap="none" spc="0" baseline="0" dirty="0">
                <a:solidFill>
                  <a:srgbClr val="7030A0"/>
                </a:solidFill>
                <a:uFillTx/>
                <a:latin typeface="Gill Sans MT"/>
                <a:ea typeface="標楷體" pitchFamily="65"/>
              </a:rPr>
              <a:t>纵荡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 dirty="0">
              <a:solidFill>
                <a:srgbClr val="FF0000"/>
              </a:solidFill>
              <a:uFillTx/>
              <a:latin typeface="Gill Sans MT"/>
              <a:ea typeface="华文中宋" pitchFamily="2"/>
            </a:endParaRPr>
          </a:p>
        </p:txBody>
      </p:sp>
      <p:grpSp>
        <p:nvGrpSpPr>
          <p:cNvPr id="10" name="组合 20">
            <a:extLst>
              <a:ext uri="{FF2B5EF4-FFF2-40B4-BE49-F238E27FC236}">
                <a16:creationId xmlns:a16="http://schemas.microsoft.com/office/drawing/2014/main" id="{F9D460E3-0B73-48B9-842B-D3DBAD6619F7}"/>
              </a:ext>
            </a:extLst>
          </p:cNvPr>
          <p:cNvGrpSpPr/>
          <p:nvPr/>
        </p:nvGrpSpPr>
        <p:grpSpPr>
          <a:xfrm>
            <a:off x="402107" y="3509695"/>
            <a:ext cx="1735037" cy="1339029"/>
            <a:chOff x="402107" y="3509695"/>
            <a:chExt cx="1735037" cy="1339029"/>
          </a:xfrm>
        </p:grpSpPr>
        <p:cxnSp>
          <p:nvCxnSpPr>
            <p:cNvPr id="11" name="直接箭头连接符 12">
              <a:extLst>
                <a:ext uri="{FF2B5EF4-FFF2-40B4-BE49-F238E27FC236}">
                  <a16:creationId xmlns:a16="http://schemas.microsoft.com/office/drawing/2014/main" id="{4C04348C-10B7-486F-86F5-A0A656932BD7}"/>
                </a:ext>
              </a:extLst>
            </p:cNvPr>
            <p:cNvCxnSpPr/>
            <p:nvPr/>
          </p:nvCxnSpPr>
          <p:spPr>
            <a:xfrm flipV="1">
              <a:off x="402107" y="3509695"/>
              <a:ext cx="0" cy="1339029"/>
            </a:xfrm>
            <a:prstGeom prst="straightConnector1">
              <a:avLst/>
            </a:prstGeom>
            <a:noFill/>
            <a:ln w="38103" cap="rnd">
              <a:solidFill>
                <a:srgbClr val="172D56"/>
              </a:solidFill>
              <a:prstDash val="solid"/>
              <a:miter/>
              <a:tailEnd type="arrow"/>
            </a:ln>
          </p:spPr>
        </p:cxnSp>
        <p:cxnSp>
          <p:nvCxnSpPr>
            <p:cNvPr id="12" name="直接箭头连接符 15">
              <a:extLst>
                <a:ext uri="{FF2B5EF4-FFF2-40B4-BE49-F238E27FC236}">
                  <a16:creationId xmlns:a16="http://schemas.microsoft.com/office/drawing/2014/main" id="{264A95DC-B5CA-435C-B846-16B87C0AC34D}"/>
                </a:ext>
              </a:extLst>
            </p:cNvPr>
            <p:cNvCxnSpPr/>
            <p:nvPr/>
          </p:nvCxnSpPr>
          <p:spPr>
            <a:xfrm>
              <a:off x="402107" y="4848724"/>
              <a:ext cx="1735037" cy="0"/>
            </a:xfrm>
            <a:prstGeom prst="straightConnector1">
              <a:avLst/>
            </a:prstGeom>
            <a:noFill/>
            <a:ln w="38103" cap="rnd">
              <a:solidFill>
                <a:srgbClr val="172D56"/>
              </a:solidFill>
              <a:prstDash val="solid"/>
              <a:miter/>
              <a:tailEnd type="arrow"/>
            </a:ln>
          </p:spPr>
        </p:cxnSp>
        <p:cxnSp>
          <p:nvCxnSpPr>
            <p:cNvPr id="13" name="直接箭头连接符 17">
              <a:extLst>
                <a:ext uri="{FF2B5EF4-FFF2-40B4-BE49-F238E27FC236}">
                  <a16:creationId xmlns:a16="http://schemas.microsoft.com/office/drawing/2014/main" id="{38A01832-2A2E-4A9D-B4E3-38EBBAED904E}"/>
                </a:ext>
              </a:extLst>
            </p:cNvPr>
            <p:cNvCxnSpPr/>
            <p:nvPr/>
          </p:nvCxnSpPr>
          <p:spPr>
            <a:xfrm flipV="1">
              <a:off x="402107" y="4068723"/>
              <a:ext cx="1004459" cy="780001"/>
            </a:xfrm>
            <a:prstGeom prst="straightConnector1">
              <a:avLst/>
            </a:prstGeom>
            <a:noFill/>
            <a:ln w="38103" cap="rnd">
              <a:solidFill>
                <a:srgbClr val="172D56"/>
              </a:solidFill>
              <a:prstDash val="solid"/>
              <a:miter/>
              <a:tailEnd type="arrow"/>
            </a:ln>
          </p:spPr>
        </p:cxnSp>
      </p:grpSp>
      <p:sp>
        <p:nvSpPr>
          <p:cNvPr id="14" name="任意多边形: 形状 22">
            <a:extLst>
              <a:ext uri="{FF2B5EF4-FFF2-40B4-BE49-F238E27FC236}">
                <a16:creationId xmlns:a16="http://schemas.microsoft.com/office/drawing/2014/main" id="{C8413C7D-E3B2-4485-8C8C-40CE5048FB46}"/>
              </a:ext>
            </a:extLst>
          </p:cNvPr>
          <p:cNvSpPr/>
          <p:nvPr/>
        </p:nvSpPr>
        <p:spPr>
          <a:xfrm>
            <a:off x="425305" y="2614617"/>
            <a:ext cx="4132411" cy="22125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004931"/>
              <a:gd name="f7" fmla="val 2364852"/>
              <a:gd name="f8" fmla="val 419986"/>
              <a:gd name="f9" fmla="val 2309326"/>
              <a:gd name="f10" fmla="val 839972"/>
              <a:gd name="f11" fmla="val 2253801"/>
              <a:gd name="f12" fmla="val 1233377"/>
              <a:gd name="f13" fmla="val 2060052"/>
              <a:gd name="f14" fmla="val 1626782"/>
              <a:gd name="f15" fmla="val 1866303"/>
              <a:gd name="f16" fmla="val 1959935"/>
              <a:gd name="f17" fmla="val 1529605"/>
              <a:gd name="f18" fmla="val 2360428"/>
              <a:gd name="f19" fmla="val 1202359"/>
              <a:gd name="f20" fmla="val 2760921"/>
              <a:gd name="f21" fmla="val 875113"/>
              <a:gd name="f22" fmla="val 3362251"/>
              <a:gd name="f23" fmla="val 283233"/>
              <a:gd name="f24" fmla="val 3636335"/>
              <a:gd name="f25" fmla="val 96573"/>
              <a:gd name="f26" fmla="val 3910419"/>
              <a:gd name="f27" fmla="+- 0 0 90087"/>
              <a:gd name="f28" fmla="val 3822996"/>
              <a:gd name="f29" fmla="val 44592"/>
              <a:gd name="f30" fmla="val 82397"/>
              <a:gd name="f31" fmla="+- 0 0 -90"/>
              <a:gd name="f32" fmla="*/ f3 1 4004931"/>
              <a:gd name="f33" fmla="*/ f4 1 2364852"/>
              <a:gd name="f34" fmla="+- f7 0 f5"/>
              <a:gd name="f35" fmla="+- f6 0 f5"/>
              <a:gd name="f36" fmla="*/ f31 f0 1"/>
              <a:gd name="f37" fmla="*/ f35 1 4004931"/>
              <a:gd name="f38" fmla="*/ f34 1 2364852"/>
              <a:gd name="f39" fmla="*/ 0 f35 1"/>
              <a:gd name="f40" fmla="*/ 2364852 f34 1"/>
              <a:gd name="f41" fmla="*/ 1233377 f35 1"/>
              <a:gd name="f42" fmla="*/ 2060052 f34 1"/>
              <a:gd name="f43" fmla="*/ 2360428 f35 1"/>
              <a:gd name="f44" fmla="*/ 1202359 f34 1"/>
              <a:gd name="f45" fmla="*/ 3636335 f35 1"/>
              <a:gd name="f46" fmla="*/ 96573 f34 1"/>
              <a:gd name="f47" fmla="*/ 4004931 f35 1"/>
              <a:gd name="f48" fmla="*/ 82397 f34 1"/>
              <a:gd name="f49" fmla="*/ f36 1 f2"/>
              <a:gd name="f50" fmla="*/ f39 1 4004931"/>
              <a:gd name="f51" fmla="*/ f40 1 2364852"/>
              <a:gd name="f52" fmla="*/ f41 1 4004931"/>
              <a:gd name="f53" fmla="*/ f42 1 2364852"/>
              <a:gd name="f54" fmla="*/ f43 1 4004931"/>
              <a:gd name="f55" fmla="*/ f44 1 2364852"/>
              <a:gd name="f56" fmla="*/ f45 1 4004931"/>
              <a:gd name="f57" fmla="*/ f46 1 2364852"/>
              <a:gd name="f58" fmla="*/ f47 1 4004931"/>
              <a:gd name="f59" fmla="*/ f48 1 2364852"/>
              <a:gd name="f60" fmla="*/ f5 1 f37"/>
              <a:gd name="f61" fmla="*/ f6 1 f37"/>
              <a:gd name="f62" fmla="*/ f5 1 f38"/>
              <a:gd name="f63" fmla="*/ f7 1 f38"/>
              <a:gd name="f64" fmla="+- f49 0 f1"/>
              <a:gd name="f65" fmla="*/ f50 1 f37"/>
              <a:gd name="f66" fmla="*/ f51 1 f38"/>
              <a:gd name="f67" fmla="*/ f52 1 f37"/>
              <a:gd name="f68" fmla="*/ f53 1 f38"/>
              <a:gd name="f69" fmla="*/ f54 1 f37"/>
              <a:gd name="f70" fmla="*/ f55 1 f38"/>
              <a:gd name="f71" fmla="*/ f56 1 f37"/>
              <a:gd name="f72" fmla="*/ f57 1 f38"/>
              <a:gd name="f73" fmla="*/ f58 1 f37"/>
              <a:gd name="f74" fmla="*/ f59 1 f38"/>
              <a:gd name="f75" fmla="*/ f60 f32 1"/>
              <a:gd name="f76" fmla="*/ f61 f32 1"/>
              <a:gd name="f77" fmla="*/ f63 f33 1"/>
              <a:gd name="f78" fmla="*/ f62 f33 1"/>
              <a:gd name="f79" fmla="*/ f65 f32 1"/>
              <a:gd name="f80" fmla="*/ f66 f33 1"/>
              <a:gd name="f81" fmla="*/ f67 f32 1"/>
              <a:gd name="f82" fmla="*/ f68 f33 1"/>
              <a:gd name="f83" fmla="*/ f69 f32 1"/>
              <a:gd name="f84" fmla="*/ f70 f33 1"/>
              <a:gd name="f85" fmla="*/ f71 f32 1"/>
              <a:gd name="f86" fmla="*/ f72 f33 1"/>
              <a:gd name="f87" fmla="*/ f73 f32 1"/>
              <a:gd name="f88" fmla="*/ f74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4">
                <a:pos x="f79" y="f80"/>
              </a:cxn>
              <a:cxn ang="f64">
                <a:pos x="f81" y="f82"/>
              </a:cxn>
              <a:cxn ang="f64">
                <a:pos x="f83" y="f84"/>
              </a:cxn>
              <a:cxn ang="f64">
                <a:pos x="f85" y="f86"/>
              </a:cxn>
              <a:cxn ang="f64">
                <a:pos x="f87" y="f88"/>
              </a:cxn>
            </a:cxnLst>
            <a:rect l="f75" t="f78" r="f76" b="f77"/>
            <a:pathLst>
              <a:path w="4004931" h="2364852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6" y="f30"/>
                </a:cubicBezTo>
              </a:path>
            </a:pathLst>
          </a:custGeom>
          <a:noFill/>
          <a:ln w="25402" cap="rnd">
            <a:solidFill>
              <a:srgbClr val="FF0000"/>
            </a:solidFill>
            <a:custDash>
              <a:ds d="299961" sp="299961"/>
              <a:ds d="100000" sp="299961"/>
            </a:custDash>
            <a:miter/>
          </a:ln>
          <a:effectLst>
            <a:outerShdw dist="25402" dir="5400000" algn="tl">
              <a:srgbClr val="000000">
                <a:alpha val="5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0000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15" name="矩形 24">
            <a:extLst>
              <a:ext uri="{FF2B5EF4-FFF2-40B4-BE49-F238E27FC236}">
                <a16:creationId xmlns:a16="http://schemas.microsoft.com/office/drawing/2014/main" id="{2B9500ED-3C76-4BFA-A741-82726F8A8C77}"/>
              </a:ext>
            </a:extLst>
          </p:cNvPr>
          <p:cNvSpPr/>
          <p:nvPr/>
        </p:nvSpPr>
        <p:spPr>
          <a:xfrm>
            <a:off x="4406027" y="3055495"/>
            <a:ext cx="4507132" cy="584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>
                <a:solidFill>
                  <a:srgbClr val="FF0000"/>
                </a:solidFill>
                <a:uFillTx/>
                <a:latin typeface="Gill Sans MT"/>
                <a:ea typeface="標楷體" pitchFamily="65"/>
              </a:rPr>
              <a:t>Body-fixed Coordinate</a:t>
            </a:r>
            <a:endParaRPr lang="en-US" sz="3200" b="0" i="0" u="none" strike="noStrike" kern="1200" cap="none" spc="0" baseline="0" dirty="0">
              <a:solidFill>
                <a:srgbClr val="000000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16" name="矩形 25">
            <a:extLst>
              <a:ext uri="{FF2B5EF4-FFF2-40B4-BE49-F238E27FC236}">
                <a16:creationId xmlns:a16="http://schemas.microsoft.com/office/drawing/2014/main" id="{03521FF8-A2C7-4023-8382-D3A885CFF247}"/>
              </a:ext>
            </a:extLst>
          </p:cNvPr>
          <p:cNvSpPr/>
          <p:nvPr/>
        </p:nvSpPr>
        <p:spPr>
          <a:xfrm>
            <a:off x="3818022" y="3628906"/>
            <a:ext cx="6725111" cy="58477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>
                <a:solidFill>
                  <a:srgbClr val="FF0000"/>
                </a:solidFill>
                <a:uFillTx/>
                <a:latin typeface="Gill Sans MT"/>
                <a:ea typeface="標楷體" pitchFamily="65"/>
              </a:rPr>
              <a:t>(Translating-Rotation Coordinate)</a:t>
            </a:r>
            <a:endParaRPr lang="en-US" sz="3200" b="0" i="0" u="none" strike="noStrike" kern="1200" cap="none" spc="0" baseline="0" dirty="0">
              <a:solidFill>
                <a:srgbClr val="000000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17" name="矩形 26">
            <a:extLst>
              <a:ext uri="{FF2B5EF4-FFF2-40B4-BE49-F238E27FC236}">
                <a16:creationId xmlns:a16="http://schemas.microsoft.com/office/drawing/2014/main" id="{3FBAF5F0-4EE2-40E9-B53A-569A262A524C}"/>
              </a:ext>
            </a:extLst>
          </p:cNvPr>
          <p:cNvSpPr/>
          <p:nvPr/>
        </p:nvSpPr>
        <p:spPr>
          <a:xfrm>
            <a:off x="0" y="4848724"/>
            <a:ext cx="4605110" cy="584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1A3260"/>
                </a:solidFill>
                <a:uFillTx/>
                <a:latin typeface="Gill Sans MT"/>
                <a:ea typeface="標楷體" pitchFamily="65"/>
              </a:rPr>
              <a:t>Earth-fixed Coordinate</a:t>
            </a:r>
            <a:endParaRPr lang="en-US" sz="3200" b="0" i="0" u="none" strike="noStrike" kern="1200" cap="none" spc="0" baseline="0">
              <a:solidFill>
                <a:srgbClr val="1A3260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18" name="灯片编号占位符 17">
            <a:extLst>
              <a:ext uri="{FF2B5EF4-FFF2-40B4-BE49-F238E27FC236}">
                <a16:creationId xmlns:a16="http://schemas.microsoft.com/office/drawing/2014/main" id="{CC55C693-5D2C-4212-A314-00B2BCC57B6A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F6258726-BDFF-4D6C-B62F-937D8E677158}" type="slidenum">
              <a:rPr lang="en-US" altLang="zh-CN" smtClean="0"/>
              <a:t>10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A8F7EB-308A-44DC-9DEB-6F252F9F481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sz="4400" b="1">
                <a:solidFill>
                  <a:srgbClr val="FFFF00"/>
                </a:solidFill>
                <a:ea typeface="標楷體" pitchFamily="65"/>
              </a:rPr>
              <a:t>参数横摇运动介绍</a:t>
            </a:r>
            <a:endParaRPr lang="en-US" sz="4400" b="1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C4F37C-84B7-4B65-A5FB-47133863AFE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81192" y="1143091"/>
            <a:ext cx="11029611" cy="3678302"/>
          </a:xfrm>
        </p:spPr>
        <p:txBody>
          <a:bodyPr/>
          <a:lstStyle/>
          <a:p>
            <a:pPr lvl="0">
              <a:spcBef>
                <a:spcPts val="700"/>
              </a:spcBef>
              <a:buClr>
                <a:srgbClr val="1A3260"/>
              </a:buClr>
              <a:buFont typeface="Wingdings" pitchFamily="2"/>
              <a:buChar char="Ø"/>
            </a:pPr>
            <a:r>
              <a:rPr lang="zh-TW" alt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新近建造的超大型</a:t>
            </a:r>
            <a:r>
              <a:rPr lang="zh-CN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集裝箱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船为了争取较大的甲板装载面积，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/>
                <a:ea typeface="標楷體" pitchFamily="65"/>
              </a:rPr>
              <a:t>急遽的船艏外</a:t>
            </a:r>
            <a:r>
              <a:rPr lang="zh-CN" sz="2800" b="1" dirty="0">
                <a:solidFill>
                  <a:srgbClr val="FF0000"/>
                </a:solidFill>
                <a:latin typeface="標楷體" pitchFamily="65"/>
                <a:ea typeface="標楷體" pitchFamily="65"/>
              </a:rPr>
              <a:t>飘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/>
                <a:ea typeface="標楷體" pitchFamily="65"/>
              </a:rPr>
              <a:t>与突出的船艉部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为其外观特性。</a:t>
            </a:r>
          </a:p>
          <a:p>
            <a:pPr lvl="0">
              <a:spcBef>
                <a:spcPts val="700"/>
              </a:spcBef>
              <a:buClr>
                <a:srgbClr val="1A3260"/>
              </a:buClr>
              <a:buFont typeface="Wingdings" pitchFamily="2"/>
              <a:buChar char="Ø"/>
            </a:pPr>
            <a:r>
              <a:rPr lang="zh-TW" alt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当其于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/>
                <a:ea typeface="標楷體" pitchFamily="65"/>
              </a:rPr>
              <a:t>大波浪中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行进时，会因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/>
                <a:ea typeface="標楷體" pitchFamily="65"/>
              </a:rPr>
              <a:t>波峰或波谷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行进至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/>
                <a:ea typeface="標楷體" pitchFamily="65"/>
              </a:rPr>
              <a:t>船舯位置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而使水线面积产生剧烈变化，造成船舶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/>
                <a:ea typeface="標楷體" pitchFamily="65"/>
              </a:rPr>
              <a:t>GM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/>
                <a:ea typeface="標楷體" pitchFamily="65"/>
              </a:rPr>
              <a:t>值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的快速变化。</a:t>
            </a:r>
          </a:p>
          <a:p>
            <a:pPr lvl="0"/>
            <a:endParaRPr lang="en-US" dirty="0"/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708F85C1-F6DC-460E-B475-22CF7177DED3}"/>
              </a:ext>
            </a:extLst>
          </p:cNvPr>
          <p:cNvSpPr/>
          <p:nvPr/>
        </p:nvSpPr>
        <p:spPr>
          <a:xfrm>
            <a:off x="2991669" y="6287008"/>
            <a:ext cx="6288904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船舶于波浪中</a:t>
            </a:r>
            <a:r>
              <a:rPr lang="zh-TW" sz="2800" b="1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</a:rPr>
              <a:t>水线面积</a:t>
            </a:r>
            <a:r>
              <a:rPr lang="zh-TW" sz="2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忽大忽小的变化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C5890F7-097F-40C3-9818-C8A1F8A9F38C}"/>
              </a:ext>
            </a:extLst>
          </p:cNvPr>
          <p:cNvSpPr/>
          <p:nvPr/>
        </p:nvSpPr>
        <p:spPr>
          <a:xfrm>
            <a:off x="10133289" y="5120676"/>
            <a:ext cx="1877436" cy="76944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4400" b="1" i="0" u="none" strike="noStrike" kern="1200" cap="none" spc="0" baseline="0" dirty="0">
                <a:solidFill>
                  <a:srgbClr val="002060"/>
                </a:solidFill>
                <a:uFillTx/>
                <a:latin typeface="Gill Sans MT"/>
                <a:ea typeface="华文中宋" pitchFamily="2"/>
              </a:rPr>
              <a:t>水线面</a:t>
            </a:r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7D7422AB-B47B-4D99-B032-E154FFAA308A}"/>
              </a:ext>
            </a:extLst>
          </p:cNvPr>
          <p:cNvSpPr/>
          <p:nvPr/>
        </p:nvSpPr>
        <p:spPr>
          <a:xfrm>
            <a:off x="10133289" y="3784326"/>
            <a:ext cx="1877436" cy="76944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4400" b="1" i="0" u="none" strike="noStrike" kern="1200" cap="none" spc="0" baseline="0" dirty="0">
                <a:solidFill>
                  <a:srgbClr val="002060"/>
                </a:solidFill>
                <a:uFillTx/>
                <a:latin typeface="Gill Sans MT"/>
                <a:ea typeface="华文中宋" pitchFamily="2"/>
              </a:rPr>
              <a:t>侧视图</a:t>
            </a:r>
            <a:endParaRPr lang="en-US" sz="4400" b="1" i="0" u="none" strike="noStrike" kern="1200" cap="none" spc="0" baseline="0" dirty="0">
              <a:solidFill>
                <a:srgbClr val="002060"/>
              </a:solidFill>
              <a:uFillTx/>
              <a:latin typeface="Gill Sans MT"/>
              <a:ea typeface="华文中宋" pitchFamily="2"/>
            </a:endParaRPr>
          </a:p>
        </p:txBody>
      </p:sp>
      <p:grpSp>
        <p:nvGrpSpPr>
          <p:cNvPr id="7" name="组合 14">
            <a:extLst>
              <a:ext uri="{FF2B5EF4-FFF2-40B4-BE49-F238E27FC236}">
                <a16:creationId xmlns:a16="http://schemas.microsoft.com/office/drawing/2014/main" id="{4967DBD1-A68B-48B7-904B-854C0C5D0E2B}"/>
              </a:ext>
            </a:extLst>
          </p:cNvPr>
          <p:cNvGrpSpPr/>
          <p:nvPr/>
        </p:nvGrpSpPr>
        <p:grpSpPr>
          <a:xfrm>
            <a:off x="2331299" y="3677488"/>
            <a:ext cx="7609627" cy="2665786"/>
            <a:chOff x="2331299" y="3677488"/>
            <a:chExt cx="7609627" cy="2665786"/>
          </a:xfrm>
        </p:grpSpPr>
        <p:pic>
          <p:nvPicPr>
            <p:cNvPr id="8" name="Picture 5" descr="船舶於波浪中水線面積忽大忽小的變化">
              <a:extLst>
                <a:ext uri="{FF2B5EF4-FFF2-40B4-BE49-F238E27FC236}">
                  <a16:creationId xmlns:a16="http://schemas.microsoft.com/office/drawing/2014/main" id="{27DE29C8-F41E-490E-AD8B-115D1DD96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31299" y="3677488"/>
              <a:ext cx="7609627" cy="266578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9" name="矩形 10">
              <a:extLst>
                <a:ext uri="{FF2B5EF4-FFF2-40B4-BE49-F238E27FC236}">
                  <a16:creationId xmlns:a16="http://schemas.microsoft.com/office/drawing/2014/main" id="{E5D3A730-B4E2-4C55-9878-AF3A86C144D4}"/>
                </a:ext>
              </a:extLst>
            </p:cNvPr>
            <p:cNvSpPr/>
            <p:nvPr/>
          </p:nvSpPr>
          <p:spPr>
            <a:xfrm>
              <a:off x="4635066" y="5505392"/>
              <a:ext cx="525514" cy="209507"/>
            </a:xfrm>
            <a:prstGeom prst="rect">
              <a:avLst/>
            </a:prstGeom>
            <a:solidFill>
              <a:srgbClr val="FFFFFF"/>
            </a:solidFill>
            <a:ln w="22229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  <a:ea typeface="华文中宋" pitchFamily="2"/>
              </a:endParaRPr>
            </a:p>
          </p:txBody>
        </p:sp>
        <p:sp>
          <p:nvSpPr>
            <p:cNvPr id="10" name="矩形 11">
              <a:extLst>
                <a:ext uri="{FF2B5EF4-FFF2-40B4-BE49-F238E27FC236}">
                  <a16:creationId xmlns:a16="http://schemas.microsoft.com/office/drawing/2014/main" id="{04765F6B-9072-44C0-83A4-8BA52F3C6AFF}"/>
                </a:ext>
              </a:extLst>
            </p:cNvPr>
            <p:cNvSpPr/>
            <p:nvPr/>
          </p:nvSpPr>
          <p:spPr>
            <a:xfrm>
              <a:off x="4503685" y="6036109"/>
              <a:ext cx="525514" cy="209507"/>
            </a:xfrm>
            <a:prstGeom prst="rect">
              <a:avLst/>
            </a:prstGeom>
            <a:solidFill>
              <a:srgbClr val="FFFFFF"/>
            </a:solidFill>
            <a:ln w="22229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  <a:ea typeface="华文中宋" pitchFamily="2"/>
              </a:endParaRPr>
            </a:p>
          </p:txBody>
        </p:sp>
        <p:sp>
          <p:nvSpPr>
            <p:cNvPr id="11" name="矩形 12">
              <a:extLst>
                <a:ext uri="{FF2B5EF4-FFF2-40B4-BE49-F238E27FC236}">
                  <a16:creationId xmlns:a16="http://schemas.microsoft.com/office/drawing/2014/main" id="{46A41BF6-9164-42A4-A721-B9A81D963A5D}"/>
                </a:ext>
              </a:extLst>
            </p:cNvPr>
            <p:cNvSpPr/>
            <p:nvPr/>
          </p:nvSpPr>
          <p:spPr>
            <a:xfrm>
              <a:off x="4580869" y="5403006"/>
              <a:ext cx="633889" cy="307777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31318D"/>
                  </a:solidFill>
                  <a:effectLst>
                    <a:outerShdw dist="25402" dir="5400000">
                      <a:srgbClr val="6E747A"/>
                    </a:outerShdw>
                  </a:effectLst>
                  <a:uFillTx/>
                  <a:latin typeface="Arial Rounded MT Bold" pitchFamily="34"/>
                  <a:ea typeface="华文中宋" pitchFamily="2"/>
                </a:rPr>
                <a:t>wave</a:t>
              </a:r>
              <a:endParaRPr lang="en-US" sz="1800" b="0" i="0" u="none" strike="noStrike" kern="1200" cap="none" spc="0" baseline="0">
                <a:solidFill>
                  <a:srgbClr val="31318D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Arial Rounded MT Bold" pitchFamily="34"/>
                <a:ea typeface="华文中宋" pitchFamily="2"/>
              </a:endParaRP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159E51FA-0D11-4E00-9E20-60FCAE7E7F30}"/>
                </a:ext>
              </a:extLst>
            </p:cNvPr>
            <p:cNvSpPr/>
            <p:nvPr/>
          </p:nvSpPr>
          <p:spPr>
            <a:xfrm>
              <a:off x="4422029" y="5976664"/>
              <a:ext cx="633889" cy="307777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B50D05"/>
                  </a:solidFill>
                  <a:effectLst>
                    <a:outerShdw dist="25402" dir="5400000">
                      <a:srgbClr val="6E747A"/>
                    </a:outerShdw>
                  </a:effectLst>
                  <a:uFillTx/>
                  <a:latin typeface="Arial Rounded MT Bold" pitchFamily="34"/>
                  <a:ea typeface="华文中宋" pitchFamily="2"/>
                </a:rPr>
                <a:t>wave</a:t>
              </a:r>
              <a:endParaRPr lang="en-US" sz="1800" b="0" i="0" u="none" strike="noStrike" kern="1200" cap="none" spc="0" baseline="0">
                <a:solidFill>
                  <a:srgbClr val="B50D05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Arial Rounded MT Bold" pitchFamily="34"/>
                <a:ea typeface="华文中宋" pitchFamily="2"/>
              </a:endParaRPr>
            </a:p>
          </p:txBody>
        </p:sp>
      </p:grpSp>
      <p:sp>
        <p:nvSpPr>
          <p:cNvPr id="13" name="矩形 15">
            <a:extLst>
              <a:ext uri="{FF2B5EF4-FFF2-40B4-BE49-F238E27FC236}">
                <a16:creationId xmlns:a16="http://schemas.microsoft.com/office/drawing/2014/main" id="{4C5C2E87-7DC9-4598-9C52-9047758E5ACB}"/>
              </a:ext>
            </a:extLst>
          </p:cNvPr>
          <p:cNvSpPr/>
          <p:nvPr/>
        </p:nvSpPr>
        <p:spPr>
          <a:xfrm>
            <a:off x="4682880" y="5425135"/>
            <a:ext cx="1854549" cy="285649"/>
          </a:xfrm>
          <a:prstGeom prst="rect">
            <a:avLst/>
          </a:prstGeom>
          <a:solidFill>
            <a:srgbClr val="1A3260"/>
          </a:solidFill>
          <a:ln w="22229" cap="rnd">
            <a:solidFill>
              <a:srgbClr val="10224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14" name="矩形 16">
            <a:extLst>
              <a:ext uri="{FF2B5EF4-FFF2-40B4-BE49-F238E27FC236}">
                <a16:creationId xmlns:a16="http://schemas.microsoft.com/office/drawing/2014/main" id="{BE5C131A-1229-4C87-9869-D48B5E43D2A0}"/>
              </a:ext>
            </a:extLst>
          </p:cNvPr>
          <p:cNvSpPr/>
          <p:nvPr/>
        </p:nvSpPr>
        <p:spPr>
          <a:xfrm>
            <a:off x="4422029" y="5948894"/>
            <a:ext cx="2115400" cy="307777"/>
          </a:xfrm>
          <a:prstGeom prst="rect">
            <a:avLst/>
          </a:prstGeom>
          <a:solidFill>
            <a:srgbClr val="1A3260"/>
          </a:solidFill>
          <a:ln w="22229" cap="rnd">
            <a:solidFill>
              <a:srgbClr val="10224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15" name="矩形 5">
            <a:extLst>
              <a:ext uri="{FF2B5EF4-FFF2-40B4-BE49-F238E27FC236}">
                <a16:creationId xmlns:a16="http://schemas.microsoft.com/office/drawing/2014/main" id="{EA60C721-C378-4EF8-82ED-B767A83313A4}"/>
              </a:ext>
            </a:extLst>
          </p:cNvPr>
          <p:cNvSpPr/>
          <p:nvPr/>
        </p:nvSpPr>
        <p:spPr>
          <a:xfrm>
            <a:off x="5093678" y="4359731"/>
            <a:ext cx="1992982" cy="46166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>
                <a:solidFill>
                  <a:srgbClr val="FF0000"/>
                </a:solidFill>
                <a:effectLst>
                  <a:outerShdw dist="25402" dir="5400000">
                    <a:srgbClr val="6E747A"/>
                  </a:outerShdw>
                </a:effectLst>
                <a:latin typeface="Gill Sans MT"/>
                <a:ea typeface="华文中宋" pitchFamily="2"/>
              </a:rPr>
              <a:t>S</a:t>
            </a:r>
            <a:r>
              <a:rPr lang="en-US" sz="2400" b="1" i="0" u="none" strike="noStrike" kern="1200" cap="none" spc="0" baseline="0" dirty="0">
                <a:solidFill>
                  <a:srgbClr val="FF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agging </a:t>
            </a:r>
            <a:r>
              <a:rPr lang="zh-CN" sz="2400" b="1" i="0" u="none" strike="noStrike" kern="1200" cap="none" spc="0" baseline="0" dirty="0">
                <a:solidFill>
                  <a:srgbClr val="FF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中垂</a:t>
            </a:r>
          </a:p>
        </p:txBody>
      </p:sp>
      <p:sp>
        <p:nvSpPr>
          <p:cNvPr id="16" name="矩形 17">
            <a:extLst>
              <a:ext uri="{FF2B5EF4-FFF2-40B4-BE49-F238E27FC236}">
                <a16:creationId xmlns:a16="http://schemas.microsoft.com/office/drawing/2014/main" id="{3F36AE78-1A7B-4C7D-A0F9-C25ECCBEB5EC}"/>
              </a:ext>
            </a:extLst>
          </p:cNvPr>
          <p:cNvSpPr/>
          <p:nvPr/>
        </p:nvSpPr>
        <p:spPr>
          <a:xfrm>
            <a:off x="5048788" y="3624626"/>
            <a:ext cx="2082751" cy="46166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kern="0" dirty="0">
                <a:solidFill>
                  <a:srgbClr val="3D5189"/>
                </a:solidFill>
                <a:effectLst>
                  <a:outerShdw dist="25402" dir="5400000">
                    <a:srgbClr val="6E747A"/>
                  </a:outerShdw>
                </a:effectLst>
                <a:latin typeface="Gill Sans MT"/>
                <a:ea typeface="华文中宋" pitchFamily="2"/>
              </a:rPr>
              <a:t>H</a:t>
            </a:r>
            <a:r>
              <a:rPr lang="en-US" sz="2400" b="1" i="0" u="none" strike="noStrike" kern="1200" cap="none" spc="0" baseline="0" dirty="0">
                <a:solidFill>
                  <a:srgbClr val="3D5189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ogging</a:t>
            </a:r>
            <a:r>
              <a:rPr lang="en-US" sz="2400" b="0" i="0" u="none" strike="noStrike" kern="1200" cap="none" spc="0" baseline="0" dirty="0">
                <a:solidFill>
                  <a:srgbClr val="3D5189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 </a:t>
            </a:r>
            <a:r>
              <a:rPr lang="zh-CN" sz="2400" b="1" i="0" u="none" strike="noStrike" kern="1200" cap="none" spc="0" baseline="0" dirty="0">
                <a:solidFill>
                  <a:srgbClr val="3D5189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中</a:t>
            </a:r>
            <a:r>
              <a:rPr lang="zh-CN" altLang="en-US" sz="2400" b="1" kern="0" dirty="0">
                <a:solidFill>
                  <a:srgbClr val="3D5189"/>
                </a:solidFill>
                <a:effectLst>
                  <a:outerShdw dist="25402" dir="5400000">
                    <a:srgbClr val="6E747A"/>
                  </a:outerShdw>
                </a:effectLst>
                <a:latin typeface="Gill Sans MT"/>
                <a:ea typeface="华文中宋" pitchFamily="2"/>
              </a:rPr>
              <a:t>拱</a:t>
            </a:r>
            <a:endParaRPr lang="zh-CN" sz="2400" b="1" i="0" u="none" strike="noStrike" kern="1200" cap="none" spc="0" baseline="0" dirty="0">
              <a:solidFill>
                <a:srgbClr val="3D5189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Gill Sans MT"/>
              <a:ea typeface="华文中宋" pitchFamily="2"/>
            </a:endParaRPr>
          </a:p>
        </p:txBody>
      </p:sp>
      <p:graphicFrame>
        <p:nvGraphicFramePr>
          <p:cNvPr id="17" name="对象 7">
            <a:extLst>
              <a:ext uri="{FF2B5EF4-FFF2-40B4-BE49-F238E27FC236}">
                <a16:creationId xmlns:a16="http://schemas.microsoft.com/office/drawing/2014/main" id="{0B3D0C50-CB83-422C-8586-47FD3BDFDE5C}"/>
              </a:ext>
            </a:extLst>
          </p:cNvPr>
          <p:cNvGraphicFramePr/>
          <p:nvPr/>
        </p:nvGraphicFramePr>
        <p:xfrm>
          <a:off x="10844985" y="2304964"/>
          <a:ext cx="681932" cy="730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Equation" r:id="rId4" imgW="5689600" imgH="6096000" progId="">
                  <p:embed/>
                </p:oleObj>
              </mc:Choice>
              <mc:Fallback>
                <p:oleObj name="Equation" r:id="rId4" imgW="5689600" imgH="6096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44985" y="2304964"/>
                        <a:ext cx="681932" cy="730642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组合 21">
            <a:extLst>
              <a:ext uri="{FF2B5EF4-FFF2-40B4-BE49-F238E27FC236}">
                <a16:creationId xmlns:a16="http://schemas.microsoft.com/office/drawing/2014/main" id="{2BE96AAC-9618-433B-BBB2-A9AE1BAA4D27}"/>
              </a:ext>
            </a:extLst>
          </p:cNvPr>
          <p:cNvGrpSpPr/>
          <p:nvPr/>
        </p:nvGrpSpPr>
        <p:grpSpPr>
          <a:xfrm>
            <a:off x="6567293" y="21086"/>
            <a:ext cx="5635218" cy="3480572"/>
            <a:chOff x="6567293" y="21086"/>
            <a:chExt cx="5635218" cy="3480572"/>
          </a:xfrm>
        </p:grpSpPr>
        <p:pic>
          <p:nvPicPr>
            <p:cNvPr id="19" name="图片 3">
              <a:extLst>
                <a:ext uri="{FF2B5EF4-FFF2-40B4-BE49-F238E27FC236}">
                  <a16:creationId xmlns:a16="http://schemas.microsoft.com/office/drawing/2014/main" id="{8D236267-A7D7-4C8E-83C4-DB588EC46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67293" y="21086"/>
              <a:ext cx="5635218" cy="348057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0" name="矩形 18">
              <a:extLst>
                <a:ext uri="{FF2B5EF4-FFF2-40B4-BE49-F238E27FC236}">
                  <a16:creationId xmlns:a16="http://schemas.microsoft.com/office/drawing/2014/main" id="{0457566A-6F21-446B-A406-BAEE240CF205}"/>
                </a:ext>
              </a:extLst>
            </p:cNvPr>
            <p:cNvSpPr/>
            <p:nvPr/>
          </p:nvSpPr>
          <p:spPr>
            <a:xfrm>
              <a:off x="6662437" y="1454344"/>
              <a:ext cx="606256" cy="523219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800" b="0" i="0" u="none" strike="noStrike" kern="1200" cap="none" spc="0" baseline="0">
                  <a:solidFill>
                    <a:srgbClr val="000000"/>
                  </a:solidFill>
                  <a:effectLst>
                    <a:outerShdw dist="19048" dir="2700000">
                      <a:srgbClr val="000000"/>
                    </a:outerShdw>
                  </a:effectLst>
                  <a:uFillTx/>
                  <a:latin typeface="Gill Sans MT"/>
                  <a:ea typeface="华文中宋" pitchFamily="2"/>
                </a:rPr>
                <a:t>AP</a:t>
              </a:r>
              <a:endParaRPr lang="en-US" sz="54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Gill Sans MT"/>
                <a:ea typeface="华文中宋" pitchFamily="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AE1F80C-F430-4BA0-8B6F-0A41E968A89F}"/>
                </a:ext>
              </a:extLst>
            </p:cNvPr>
            <p:cNvSpPr/>
            <p:nvPr/>
          </p:nvSpPr>
          <p:spPr>
            <a:xfrm>
              <a:off x="11403171" y="1425759"/>
              <a:ext cx="535719" cy="523219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800" b="0" i="0" u="none" strike="noStrike" kern="1200" cap="none" spc="0" baseline="0">
                  <a:solidFill>
                    <a:srgbClr val="000000"/>
                  </a:solidFill>
                  <a:effectLst>
                    <a:outerShdw dist="19048" dir="2700000">
                      <a:srgbClr val="000000"/>
                    </a:outerShdw>
                  </a:effectLst>
                  <a:uFillTx/>
                  <a:latin typeface="Gill Sans MT"/>
                  <a:ea typeface="华文中宋" pitchFamily="2"/>
                </a:rPr>
                <a:t>FP</a:t>
              </a:r>
              <a:endParaRPr lang="en-US" sz="54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Gill Sans MT"/>
                <a:ea typeface="华文中宋" pitchFamily="2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20B20AA6-43C6-4505-8CD2-9F2790195E69}"/>
              </a:ext>
            </a:extLst>
          </p:cNvPr>
          <p:cNvSpPr/>
          <p:nvPr/>
        </p:nvSpPr>
        <p:spPr>
          <a:xfrm>
            <a:off x="10574413" y="2403083"/>
            <a:ext cx="893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altLang="zh-CN" sz="5400" b="1" cap="none" spc="0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zh-CN" altLang="en-US" sz="5400" b="1" cap="none" spc="0" baseline="-25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/>
      <p:bldP spid="16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img0.imgtn.bdimg.com/it/u=4180616627,2373071729&amp;fm=15&amp;gp=0.jpg">
            <a:extLst>
              <a:ext uri="{FF2B5EF4-FFF2-40B4-BE49-F238E27FC236}">
                <a16:creationId xmlns:a16="http://schemas.microsoft.com/office/drawing/2014/main" id="{A9D81FF8-6EEC-46D3-B0FA-2E8841690F0A}"/>
              </a:ext>
            </a:extLst>
          </p:cNvPr>
          <p:cNvSpPr/>
          <p:nvPr/>
        </p:nvSpPr>
        <p:spPr>
          <a:xfrm>
            <a:off x="5943600" y="327659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3" name="AutoShape 4" descr="http://img0.imgtn.bdimg.com/it/u=4180616627,2373071729&amp;fm=15&amp;gp=0.jpg">
            <a:extLst>
              <a:ext uri="{FF2B5EF4-FFF2-40B4-BE49-F238E27FC236}">
                <a16:creationId xmlns:a16="http://schemas.microsoft.com/office/drawing/2014/main" id="{73DC8420-FAEA-4AF3-A75A-AFBFE3F17F50}"/>
              </a:ext>
            </a:extLst>
          </p:cNvPr>
          <p:cNvSpPr/>
          <p:nvPr/>
        </p:nvSpPr>
        <p:spPr>
          <a:xfrm>
            <a:off x="6096003" y="3429000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4" name="AutoShape 6" descr="http://img0.imgtn.bdimg.com/it/u=4180616627,2373071729&amp;fm=15&amp;gp=0.jpg">
            <a:extLst>
              <a:ext uri="{FF2B5EF4-FFF2-40B4-BE49-F238E27FC236}">
                <a16:creationId xmlns:a16="http://schemas.microsoft.com/office/drawing/2014/main" id="{239DCEF5-09BC-4899-B1C1-BB7B92A91BD6}"/>
              </a:ext>
            </a:extLst>
          </p:cNvPr>
          <p:cNvSpPr/>
          <p:nvPr/>
        </p:nvSpPr>
        <p:spPr>
          <a:xfrm>
            <a:off x="6248396" y="3581403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  <a:ea typeface="华文中宋" pitchFamily="2"/>
            </a:endParaRPr>
          </a:p>
        </p:txBody>
      </p:sp>
      <p:pic>
        <p:nvPicPr>
          <p:cNvPr id="5" name="Picture 8" descr="https://timgsa.baidu.com/timg?image&amp;quality=80&amp;size=b9999_10000&amp;sec=1541913465320&amp;di=b192f2bae238458341b9634377403e1d&amp;imgtype=0&amp;src=http%3A%2F%2F5b0988e595225.cdn.sohucs.com%2Fq_mini%2Cc_zoom%2Cw_640%2Fimages%2F20171030%2F19285e973ed34bf49bc47b8176d70356.jpeg">
            <a:extLst>
              <a:ext uri="{FF2B5EF4-FFF2-40B4-BE49-F238E27FC236}">
                <a16:creationId xmlns:a16="http://schemas.microsoft.com/office/drawing/2014/main" id="{DDA95257-437A-4C60-BCA9-BA840A0620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3937" y="166446"/>
            <a:ext cx="11444121" cy="71346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A72AE72-BDB3-4148-A7FD-07AFC8BE5D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45217" y="595438"/>
            <a:ext cx="6946779" cy="56671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7A628C5E-665F-40A8-8F7B-4A0235C280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0941" y="744111"/>
            <a:ext cx="11029611" cy="1013804"/>
          </a:xfrm>
        </p:spPr>
        <p:txBody>
          <a:bodyPr/>
          <a:lstStyle/>
          <a:p>
            <a:pPr lvl="0"/>
            <a:r>
              <a:rPr lang="en-US" sz="4400" b="1" i="1">
                <a:solidFill>
                  <a:srgbClr val="FFFF00"/>
                </a:solidFill>
                <a:latin typeface="Times New Roman" pitchFamily="18"/>
                <a:ea typeface="標楷體" pitchFamily="65"/>
              </a:rPr>
              <a:t>GM </a:t>
            </a:r>
            <a:r>
              <a:rPr lang="en-US" sz="3200" b="1" i="1">
                <a:solidFill>
                  <a:srgbClr val="FFFF00"/>
                </a:solidFill>
                <a:latin typeface="Times New Roman" pitchFamily="18"/>
                <a:ea typeface="標楷體" pitchFamily="65"/>
              </a:rPr>
              <a:t>(time-varying)</a:t>
            </a:r>
            <a:endParaRPr lang="en-US">
              <a:solidFill>
                <a:srgbClr val="FFFF00"/>
              </a:solidFill>
            </a:endParaRPr>
          </a:p>
        </p:txBody>
      </p:sp>
      <p:graphicFrame>
        <p:nvGraphicFramePr>
          <p:cNvPr id="4" name="Object 128">
            <a:extLst>
              <a:ext uri="{FF2B5EF4-FFF2-40B4-BE49-F238E27FC236}">
                <a16:creationId xmlns:a16="http://schemas.microsoft.com/office/drawing/2014/main" id="{D120A805-2265-4EBA-8152-EBE71E433103}"/>
              </a:ext>
            </a:extLst>
          </p:cNvPr>
          <p:cNvGraphicFramePr/>
          <p:nvPr/>
        </p:nvGraphicFramePr>
        <p:xfrm>
          <a:off x="10396535" y="5945337"/>
          <a:ext cx="746122" cy="336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" name="Equation" r:id="rId4" imgW="9753600" imgH="5689600" progId="">
                  <p:embed/>
                </p:oleObj>
              </mc:Choice>
              <mc:Fallback>
                <p:oleObj name="Equation" r:id="rId4" imgW="9753600" imgH="56896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96535" y="5945337"/>
                        <a:ext cx="746122" cy="336554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6">
            <a:extLst>
              <a:ext uri="{FF2B5EF4-FFF2-40B4-BE49-F238E27FC236}">
                <a16:creationId xmlns:a16="http://schemas.microsoft.com/office/drawing/2014/main" id="{F1A13B64-69FE-40B6-B954-B9E8D72CC829}"/>
              </a:ext>
            </a:extLst>
          </p:cNvPr>
          <p:cNvSpPr/>
          <p:nvPr/>
        </p:nvSpPr>
        <p:spPr>
          <a:xfrm>
            <a:off x="6537301" y="3099815"/>
            <a:ext cx="1564273" cy="487548"/>
          </a:xfrm>
          <a:prstGeom prst="rect">
            <a:avLst/>
          </a:prstGeom>
          <a:solidFill>
            <a:srgbClr val="1A3260"/>
          </a:solidFill>
          <a:ln w="22229" cap="rnd">
            <a:solidFill>
              <a:srgbClr val="10224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6" name="矩形 7">
            <a:extLst>
              <a:ext uri="{FF2B5EF4-FFF2-40B4-BE49-F238E27FC236}">
                <a16:creationId xmlns:a16="http://schemas.microsoft.com/office/drawing/2014/main" id="{BDB2027B-9E76-40E1-BE2D-B969B10CBF7F}"/>
              </a:ext>
            </a:extLst>
          </p:cNvPr>
          <p:cNvSpPr/>
          <p:nvPr/>
        </p:nvSpPr>
        <p:spPr>
          <a:xfrm>
            <a:off x="8604504" y="4851221"/>
            <a:ext cx="1312630" cy="287706"/>
          </a:xfrm>
          <a:prstGeom prst="rect">
            <a:avLst/>
          </a:prstGeom>
          <a:solidFill>
            <a:srgbClr val="1A3260"/>
          </a:solidFill>
          <a:ln w="22229" cap="rnd">
            <a:solidFill>
              <a:srgbClr val="10224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ea typeface="华文中宋" pitchFamily="2"/>
            </a:endParaRPr>
          </a:p>
        </p:txBody>
      </p:sp>
      <p:cxnSp>
        <p:nvCxnSpPr>
          <p:cNvPr id="7" name="直接箭头连接符 9">
            <a:extLst>
              <a:ext uri="{FF2B5EF4-FFF2-40B4-BE49-F238E27FC236}">
                <a16:creationId xmlns:a16="http://schemas.microsoft.com/office/drawing/2014/main" id="{02C2FB20-EA3A-4AE2-939A-69C5D0577AF2}"/>
              </a:ext>
            </a:extLst>
          </p:cNvPr>
          <p:cNvCxnSpPr/>
          <p:nvPr/>
        </p:nvCxnSpPr>
        <p:spPr>
          <a:xfrm flipV="1">
            <a:off x="10680192" y="5586983"/>
            <a:ext cx="0" cy="358354"/>
          </a:xfrm>
          <a:prstGeom prst="straightConnector1">
            <a:avLst/>
          </a:prstGeom>
          <a:noFill/>
          <a:ln w="57150" cap="rnd">
            <a:solidFill>
              <a:srgbClr val="FF0000"/>
            </a:solidFill>
            <a:prstDash val="solid"/>
            <a:miter/>
            <a:tailEnd type="arrow"/>
          </a:ln>
        </p:spPr>
      </p:cxnSp>
      <p:pic>
        <p:nvPicPr>
          <p:cNvPr id="8" name="图片 12">
            <a:extLst>
              <a:ext uri="{FF2B5EF4-FFF2-40B4-BE49-F238E27FC236}">
                <a16:creationId xmlns:a16="http://schemas.microsoft.com/office/drawing/2014/main" id="{6E2DF2A7-9EFB-4207-A7F3-CD3CCE02B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4555" y="28675"/>
            <a:ext cx="3642311" cy="2861815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9" name="直接连接符 14">
            <a:extLst>
              <a:ext uri="{FF2B5EF4-FFF2-40B4-BE49-F238E27FC236}">
                <a16:creationId xmlns:a16="http://schemas.microsoft.com/office/drawing/2014/main" id="{3228F2B0-7785-4969-AC33-0251BEDB21D9}"/>
              </a:ext>
            </a:extLst>
          </p:cNvPr>
          <p:cNvCxnSpPr/>
          <p:nvPr/>
        </p:nvCxnSpPr>
        <p:spPr>
          <a:xfrm>
            <a:off x="7031736" y="1233310"/>
            <a:ext cx="274320" cy="0"/>
          </a:xfrm>
          <a:prstGeom prst="straightConnector1">
            <a:avLst/>
          </a:prstGeom>
          <a:noFill/>
          <a:ln w="57150" cap="rnd">
            <a:solidFill>
              <a:srgbClr val="FF0000"/>
            </a:solidFill>
            <a:prstDash val="solid"/>
            <a:miter/>
          </a:ln>
        </p:spPr>
      </p:cxnSp>
      <p:cxnSp>
        <p:nvCxnSpPr>
          <p:cNvPr id="10" name="直接连接符 8">
            <a:extLst>
              <a:ext uri="{FF2B5EF4-FFF2-40B4-BE49-F238E27FC236}">
                <a16:creationId xmlns:a16="http://schemas.microsoft.com/office/drawing/2014/main" id="{A0612601-AC3E-4FE3-8406-447C0A83692C}"/>
              </a:ext>
            </a:extLst>
          </p:cNvPr>
          <p:cNvCxnSpPr/>
          <p:nvPr/>
        </p:nvCxnSpPr>
        <p:spPr>
          <a:xfrm flipH="1">
            <a:off x="7031736" y="337925"/>
            <a:ext cx="274320" cy="905659"/>
          </a:xfrm>
          <a:prstGeom prst="straightConnector1">
            <a:avLst/>
          </a:prstGeom>
          <a:noFill/>
          <a:ln w="57150" cap="rnd">
            <a:solidFill>
              <a:srgbClr val="F422D1"/>
            </a:solidFill>
            <a:prstDash val="solid"/>
            <a:miter/>
          </a:ln>
        </p:spPr>
      </p:cxnSp>
      <p:sp>
        <p:nvSpPr>
          <p:cNvPr id="11" name="矩形 15">
            <a:extLst>
              <a:ext uri="{FF2B5EF4-FFF2-40B4-BE49-F238E27FC236}">
                <a16:creationId xmlns:a16="http://schemas.microsoft.com/office/drawing/2014/main" id="{FABDA9A9-21C0-431B-A81C-72E8A1D15640}"/>
              </a:ext>
            </a:extLst>
          </p:cNvPr>
          <p:cNvSpPr/>
          <p:nvPr/>
        </p:nvSpPr>
        <p:spPr>
          <a:xfrm>
            <a:off x="5040959" y="3148004"/>
            <a:ext cx="796122" cy="409011"/>
          </a:xfrm>
          <a:prstGeom prst="rect">
            <a:avLst/>
          </a:prstGeom>
          <a:solidFill>
            <a:srgbClr val="FFFFFF"/>
          </a:solidFill>
          <a:ln w="22229" cap="rnd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BCB9CC6-211B-4E62-B2D8-0425CCD99881}"/>
              </a:ext>
            </a:extLst>
          </p:cNvPr>
          <p:cNvSpPr/>
          <p:nvPr/>
        </p:nvSpPr>
        <p:spPr>
          <a:xfrm>
            <a:off x="7518718" y="5877827"/>
            <a:ext cx="2398416" cy="76944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Roll angle</a:t>
            </a:r>
          </a:p>
        </p:txBody>
      </p:sp>
      <p:sp>
        <p:nvSpPr>
          <p:cNvPr id="13" name="矩形 13">
            <a:extLst>
              <a:ext uri="{FF2B5EF4-FFF2-40B4-BE49-F238E27FC236}">
                <a16:creationId xmlns:a16="http://schemas.microsoft.com/office/drawing/2014/main" id="{685D995B-D848-4E69-81DE-59709D87793E}"/>
              </a:ext>
            </a:extLst>
          </p:cNvPr>
          <p:cNvSpPr/>
          <p:nvPr/>
        </p:nvSpPr>
        <p:spPr>
          <a:xfrm>
            <a:off x="4898000" y="3451969"/>
            <a:ext cx="936475" cy="76944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1" u="none" strike="noStrike" kern="1200" cap="none" spc="0" baseline="0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Times New Roman" pitchFamily="18"/>
                <a:ea typeface="华文中宋" pitchFamily="2"/>
                <a:cs typeface="Times New Roman" pitchFamily="18"/>
              </a:rPr>
              <a:t>GZ</a:t>
            </a:r>
            <a:endParaRPr lang="en-US" sz="5400" b="1" i="1" u="none" strike="noStrike" kern="1200" cap="none" spc="0" baseline="0" dirty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Times New Roman" pitchFamily="18"/>
              <a:ea typeface="华文中宋" pitchFamily="2"/>
              <a:cs typeface="Times New Roman" pitchFamily="18"/>
            </a:endParaRP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45D2E2D5-D159-4374-BE6B-582E5DE2564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-69156" y="1537435"/>
            <a:ext cx="5863809" cy="4394021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800"/>
              </a:spcBef>
              <a:buFont typeface="Wingdings" pitchFamily="2"/>
              <a:buChar char="Ø"/>
            </a:pPr>
            <a:r>
              <a:rPr lang="zh-TW" altLang="en-US" sz="32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当船舶处于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/>
                <a:ea typeface="標楷體" pitchFamily="65"/>
              </a:rPr>
              <a:t>顶浪</a:t>
            </a:r>
            <a:r>
              <a:rPr lang="zh-TW" altLang="en-US" sz="32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或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/>
                <a:ea typeface="標楷體" pitchFamily="65"/>
              </a:rPr>
              <a:t>随浪</a:t>
            </a:r>
            <a:r>
              <a:rPr lang="zh-TW" altLang="en-US" sz="32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的情况下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导致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/>
                <a:ea typeface="標楷體" pitchFamily="65"/>
              </a:rPr>
              <a:t>GM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/>
                <a:ea typeface="標楷體" pitchFamily="65"/>
              </a:rPr>
              <a:t>随着时间明显变化</a:t>
            </a: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標楷體" pitchFamily="65"/>
                <a:ea typeface="標楷體" pitchFamily="65"/>
              </a:rPr>
              <a:t>原因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標楷體" pitchFamily="65"/>
                <a:ea typeface="標楷體" pitchFamily="65"/>
              </a:rPr>
              <a:t>:</a:t>
            </a:r>
            <a:endParaRPr lang="en-US" sz="3000" b="1" dirty="0">
              <a:solidFill>
                <a:schemeClr val="accent5">
                  <a:lumMod val="75000"/>
                </a:schemeClr>
              </a:solidFill>
              <a:latin typeface="標楷體" pitchFamily="65"/>
              <a:ea typeface="標楷體" pitchFamily="65"/>
            </a:endParaRPr>
          </a:p>
          <a:p>
            <a:pPr lvl="1">
              <a:lnSpc>
                <a:spcPct val="90000"/>
              </a:lnSpc>
              <a:spcBef>
                <a:spcPts val="700"/>
              </a:spcBef>
              <a:buFont typeface="Wingdings" pitchFamily="2"/>
              <a:buChar char="Ø"/>
            </a:pPr>
            <a:r>
              <a:rPr lang="zh-TW" altLang="en-US" sz="3000" b="1" dirty="0">
                <a:solidFill>
                  <a:srgbClr val="FF0000"/>
                </a:solidFill>
                <a:latin typeface="標楷體" pitchFamily="65"/>
                <a:ea typeface="標楷體" pitchFamily="65"/>
              </a:rPr>
              <a:t>波面</a:t>
            </a:r>
            <a:r>
              <a:rPr lang="zh-CN" sz="3000" b="1" dirty="0">
                <a:solidFill>
                  <a:srgbClr val="FF0000"/>
                </a:solidFill>
                <a:latin typeface="標楷體" pitchFamily="65"/>
                <a:ea typeface="標楷體" pitchFamily="65"/>
              </a:rPr>
              <a:t>变化</a:t>
            </a:r>
            <a:r>
              <a:rPr lang="zh-TW" altLang="en-US" sz="30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相当于波峰或波谷沿着船体纵向不同位置游走</a:t>
            </a:r>
            <a:endParaRPr lang="en-US" sz="3000" b="1" dirty="0">
              <a:solidFill>
                <a:srgbClr val="000000"/>
              </a:solidFill>
              <a:latin typeface="標楷體" pitchFamily="65"/>
              <a:ea typeface="標楷體" pitchFamily="65"/>
            </a:endParaRPr>
          </a:p>
          <a:p>
            <a:pPr lvl="1">
              <a:lnSpc>
                <a:spcPct val="90000"/>
              </a:lnSpc>
              <a:spcBef>
                <a:spcPts val="700"/>
              </a:spcBef>
              <a:buFont typeface="Wingdings" pitchFamily="2"/>
              <a:buChar char="Ø"/>
            </a:pPr>
            <a:r>
              <a:rPr lang="zh-TW" altLang="en-US" sz="30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加上</a:t>
            </a:r>
            <a:r>
              <a:rPr lang="zh-TW" altLang="en-US" sz="3000" b="1" dirty="0">
                <a:solidFill>
                  <a:srgbClr val="FF0000"/>
                </a:solidFill>
                <a:latin typeface="標楷體" pitchFamily="65"/>
                <a:ea typeface="標楷體" pitchFamily="65"/>
              </a:rPr>
              <a:t>纵摇</a:t>
            </a:r>
            <a:r>
              <a:rPr lang="en-US" sz="30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(pitch)</a:t>
            </a:r>
            <a:r>
              <a:rPr lang="zh-TW" altLang="en-US" sz="30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及</a:t>
            </a:r>
            <a:r>
              <a:rPr lang="zh-TW" altLang="en-US" sz="3000" b="1" dirty="0">
                <a:solidFill>
                  <a:srgbClr val="FF0000"/>
                </a:solidFill>
                <a:latin typeface="標楷體" pitchFamily="65"/>
                <a:ea typeface="標楷體" pitchFamily="65"/>
              </a:rPr>
              <a:t>起伏</a:t>
            </a:r>
            <a:r>
              <a:rPr lang="zh-TW" altLang="en-US" sz="30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（</a:t>
            </a:r>
            <a:r>
              <a:rPr lang="en-US" sz="30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heave</a:t>
            </a:r>
            <a:r>
              <a:rPr lang="zh-TW" altLang="en-US" sz="30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）运动</a:t>
            </a:r>
            <a:endParaRPr lang="en-US" b="1" dirty="0">
              <a:solidFill>
                <a:srgbClr val="000000"/>
              </a:solidFill>
              <a:latin typeface="標楷體" pitchFamily="65"/>
              <a:ea typeface="標楷體" pitchFamily="65"/>
            </a:endParaRPr>
          </a:p>
          <a:p>
            <a:pPr lvl="0"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15" name="Object 152">
            <a:extLst>
              <a:ext uri="{FF2B5EF4-FFF2-40B4-BE49-F238E27FC236}">
                <a16:creationId xmlns:a16="http://schemas.microsoft.com/office/drawing/2014/main" id="{48AEFF72-9B07-4802-ADF4-D871C53FD3FC}"/>
              </a:ext>
            </a:extLst>
          </p:cNvPr>
          <p:cNvGraphicFramePr/>
          <p:nvPr/>
        </p:nvGraphicFramePr>
        <p:xfrm>
          <a:off x="9917134" y="5931456"/>
          <a:ext cx="1114443" cy="71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" name="Equation" r:id="rId7" imgW="4064000" imgH="6502400" progId="">
                  <p:embed/>
                </p:oleObj>
              </mc:Choice>
              <mc:Fallback>
                <p:oleObj name="Equation" r:id="rId7" imgW="4064000" imgH="6502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17134" y="5931456"/>
                        <a:ext cx="1114443" cy="715810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>
            <a:extLst>
              <a:ext uri="{FF2B5EF4-FFF2-40B4-BE49-F238E27FC236}">
                <a16:creationId xmlns:a16="http://schemas.microsoft.com/office/drawing/2014/main" id="{7DD09BCB-918F-494C-A718-FFE8A76A0C37}"/>
              </a:ext>
            </a:extLst>
          </p:cNvPr>
          <p:cNvSpPr/>
          <p:nvPr/>
        </p:nvSpPr>
        <p:spPr>
          <a:xfrm>
            <a:off x="436389" y="5216819"/>
            <a:ext cx="48686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实际海况</a:t>
            </a:r>
            <a:r>
              <a:rPr lang="en-US" altLang="zh-CN" sz="4800" b="1" i="1" dirty="0">
                <a:solidFill>
                  <a:srgbClr val="FF0000"/>
                </a:solidFill>
                <a:latin typeface="Times New Roman" pitchFamily="18"/>
                <a:ea typeface="標楷體" pitchFamily="65"/>
              </a:rPr>
              <a:t>GM</a:t>
            </a:r>
            <a:r>
              <a:rPr lang="zh-CN" altLang="en-US" sz="4800" b="1" i="1" dirty="0">
                <a:solidFill>
                  <a:srgbClr val="FF0000"/>
                </a:solidFill>
                <a:latin typeface="Times New Roman" pitchFamily="18"/>
                <a:ea typeface="標楷體" pitchFamily="65"/>
              </a:rPr>
              <a:t>变化</a:t>
            </a:r>
            <a:endParaRPr lang="en-US" altLang="zh-CN" sz="4800" b="1" i="1" dirty="0">
              <a:solidFill>
                <a:srgbClr val="FF0000"/>
              </a:solidFill>
              <a:latin typeface="Times New Roman" pitchFamily="18"/>
              <a:ea typeface="標楷體" pitchFamily="65"/>
            </a:endParaRPr>
          </a:p>
          <a:p>
            <a:pPr algn="ctr"/>
            <a:r>
              <a:rPr lang="zh-CN" alt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将过于复杂</a:t>
            </a:r>
            <a:endParaRPr lang="zh-CN" altLang="en-US" sz="4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81CC3986-542B-4D89-9876-09BFC7142B0D}"/>
              </a:ext>
            </a:extLst>
          </p:cNvPr>
          <p:cNvSpPr/>
          <p:nvPr/>
        </p:nvSpPr>
        <p:spPr>
          <a:xfrm>
            <a:off x="7285607" y="1883624"/>
            <a:ext cx="79514" cy="614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9DB9B4A4-1DB8-4598-8116-55E660D78D9A}"/>
              </a:ext>
            </a:extLst>
          </p:cNvPr>
          <p:cNvGrpSpPr/>
          <p:nvPr/>
        </p:nvGrpSpPr>
        <p:grpSpPr>
          <a:xfrm>
            <a:off x="2111843" y="2847148"/>
            <a:ext cx="8568348" cy="3999458"/>
            <a:chOff x="2111843" y="2847148"/>
            <a:chExt cx="8568348" cy="3999458"/>
          </a:xfrm>
        </p:grpSpPr>
        <p:pic>
          <p:nvPicPr>
            <p:cNvPr id="3" name="Picture 4" descr="parametric rolling 產生過程">
              <a:extLst>
                <a:ext uri="{FF2B5EF4-FFF2-40B4-BE49-F238E27FC236}">
                  <a16:creationId xmlns:a16="http://schemas.microsoft.com/office/drawing/2014/main" id="{F0E75069-D28E-472C-817C-66526A239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195108" y="2847148"/>
              <a:ext cx="8485083" cy="3630049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" name="Text Box 8">
              <a:extLst>
                <a:ext uri="{FF2B5EF4-FFF2-40B4-BE49-F238E27FC236}">
                  <a16:creationId xmlns:a16="http://schemas.microsoft.com/office/drawing/2014/main" id="{BD1AD90D-B7B6-4251-92AF-3D4268D0DD64}"/>
                </a:ext>
              </a:extLst>
            </p:cNvPr>
            <p:cNvSpPr txBox="1"/>
            <p:nvPr/>
          </p:nvSpPr>
          <p:spPr>
            <a:xfrm>
              <a:off x="2111843" y="6323588"/>
              <a:ext cx="8263021" cy="52301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1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800" b="1" i="0" u="none" strike="noStrike" kern="1200" cap="none" spc="0" baseline="0">
                  <a:solidFill>
                    <a:srgbClr val="FF0000"/>
                  </a:solidFill>
                  <a:uFillTx/>
                  <a:latin typeface="Times New Roman" pitchFamily="18"/>
                  <a:ea typeface="標楷體" pitchFamily="65"/>
                </a:rPr>
                <a:t>參數橫搖現象發生過程</a:t>
              </a:r>
            </a:p>
          </p:txBody>
        </p:sp>
      </p:grpSp>
      <p:sp>
        <p:nvSpPr>
          <p:cNvPr id="5" name="标题 1">
            <a:extLst>
              <a:ext uri="{FF2B5EF4-FFF2-40B4-BE49-F238E27FC236}">
                <a16:creationId xmlns:a16="http://schemas.microsoft.com/office/drawing/2014/main" id="{84D070CA-5AD4-4D25-AAFA-1A59A1DF28B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sz="4400" b="1" dirty="0">
                <a:solidFill>
                  <a:srgbClr val="FFFF00"/>
                </a:solidFill>
                <a:ea typeface="標楷體" pitchFamily="65"/>
              </a:rPr>
              <a:t>参数横摇运动介绍</a:t>
            </a:r>
            <a:endParaRPr lang="en-US" sz="4400" b="1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36675C22-70A3-4CDA-9A67-804D5DB93EC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741368"/>
            <a:ext cx="11936897" cy="3678302"/>
          </a:xfrm>
        </p:spPr>
        <p:txBody>
          <a:bodyPr/>
          <a:lstStyle/>
          <a:p>
            <a:pPr lvl="0">
              <a:spcBef>
                <a:spcPts val="700"/>
              </a:spcBef>
              <a:buClr>
                <a:srgbClr val="1A3260"/>
              </a:buClr>
              <a:buFont typeface="Wingdings" pitchFamily="2"/>
              <a:buChar char="Ø"/>
            </a:pPr>
            <a:r>
              <a:rPr lang="zh-TW" alt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当此</a:t>
            </a:r>
            <a:r>
              <a:rPr lang="en-US" sz="2800" b="1" dirty="0">
                <a:solidFill>
                  <a:srgbClr val="FF0000"/>
                </a:solidFill>
                <a:latin typeface="標楷體" pitchFamily="65"/>
                <a:ea typeface="標楷體" pitchFamily="65"/>
              </a:rPr>
              <a:t>GM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/>
                <a:ea typeface="標楷體" pitchFamily="65"/>
              </a:rPr>
              <a:t>值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的变化使得船舶的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/>
                <a:ea typeface="標楷體" pitchFamily="65"/>
              </a:rPr>
              <a:t>自然横摇周期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是船舶的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/>
                <a:ea typeface="標楷體" pitchFamily="65"/>
              </a:rPr>
              <a:t>顶浪遭遇周期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的</a:t>
            </a:r>
            <a:r>
              <a:rPr 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   </a:t>
            </a:r>
          </a:p>
          <a:p>
            <a:pPr lvl="0">
              <a:spcBef>
                <a:spcPts val="700"/>
              </a:spcBef>
              <a:buClr>
                <a:srgbClr val="1A3260"/>
              </a:buClr>
              <a:buFont typeface="Wingdings" pitchFamily="2"/>
              <a:buChar char="Ø"/>
            </a:pPr>
            <a:r>
              <a:rPr lang="zh-TW" alt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船舶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/>
                <a:ea typeface="標楷體" pitchFamily="65"/>
              </a:rPr>
              <a:t>横摇角度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将因为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/>
                <a:ea typeface="標楷體" pitchFamily="65"/>
              </a:rPr>
              <a:t>共振现象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而快速增加，进而影响到船舶的航行安全</a:t>
            </a:r>
            <a:endParaRPr lang="en-US" sz="2800" b="1" dirty="0">
              <a:solidFill>
                <a:srgbClr val="000000"/>
              </a:solidFill>
              <a:latin typeface="標楷體" pitchFamily="65"/>
              <a:ea typeface="標楷體" pitchFamily="65"/>
            </a:endParaRPr>
          </a:p>
          <a:p>
            <a:pPr lvl="0">
              <a:spcBef>
                <a:spcPts val="700"/>
              </a:spcBef>
              <a:buClr>
                <a:srgbClr val="1A3260"/>
              </a:buClr>
              <a:buFont typeface="Wingdings" pitchFamily="2"/>
              <a:buChar char="Ø"/>
            </a:pPr>
            <a:endParaRPr lang="en-US" sz="2800" b="1" dirty="0">
              <a:solidFill>
                <a:srgbClr val="000000"/>
              </a:solidFill>
              <a:latin typeface="標楷體" pitchFamily="65"/>
              <a:ea typeface="標楷體" pitchFamily="65"/>
            </a:endParaRPr>
          </a:p>
        </p:txBody>
      </p:sp>
      <p:sp>
        <p:nvSpPr>
          <p:cNvPr id="7" name="矩形 3">
            <a:extLst>
              <a:ext uri="{FF2B5EF4-FFF2-40B4-BE49-F238E27FC236}">
                <a16:creationId xmlns:a16="http://schemas.microsoft.com/office/drawing/2014/main" id="{BA56936B-74CD-42BC-8A14-0BDC0D4A1E8D}"/>
              </a:ext>
            </a:extLst>
          </p:cNvPr>
          <p:cNvSpPr/>
          <p:nvPr/>
        </p:nvSpPr>
        <p:spPr>
          <a:xfrm>
            <a:off x="10680192" y="1758336"/>
            <a:ext cx="723272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FF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標楷體" pitchFamily="65"/>
                <a:ea typeface="標楷體" pitchFamily="65"/>
              </a:rPr>
              <a:t>2</a:t>
            </a:r>
            <a:r>
              <a:rPr lang="zh-TW" sz="2800" b="1" i="0" u="none" strike="noStrike" kern="1200" cap="none" spc="0" baseline="0">
                <a:solidFill>
                  <a:srgbClr val="FF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標楷體" pitchFamily="65"/>
                <a:ea typeface="標楷體" pitchFamily="65"/>
              </a:rPr>
              <a:t>倍</a:t>
            </a:r>
            <a:endParaRPr lang="en-US" sz="2800" b="1" i="0" u="none" strike="noStrike" kern="1200" cap="none" spc="0" baseline="0">
              <a:solidFill>
                <a:srgbClr val="FF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Gill Sans MT"/>
              <a:ea typeface="华文中宋" pitchFamily="2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CBA00339-51CC-453B-B179-931FDCE05E0E}"/>
              </a:ext>
            </a:extLst>
          </p:cNvPr>
          <p:cNvSpPr/>
          <p:nvPr/>
        </p:nvSpPr>
        <p:spPr>
          <a:xfrm>
            <a:off x="2501898" y="4108399"/>
            <a:ext cx="7962896" cy="3112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962900"/>
              <a:gd name="f7" fmla="val 311272"/>
              <a:gd name="f8" fmla="val 165148"/>
              <a:gd name="f9" fmla="val 91546"/>
              <a:gd name="f10" fmla="val 128635"/>
              <a:gd name="f11" fmla="val 183092"/>
              <a:gd name="f12" fmla="val 92123"/>
              <a:gd name="f13" fmla="val 273050"/>
              <a:gd name="f14" fmla="val 69898"/>
              <a:gd name="f15" fmla="val 363008"/>
              <a:gd name="f16" fmla="val 47673"/>
              <a:gd name="f17" fmla="val 393700"/>
              <a:gd name="f18" fmla="+- 0 0 4185"/>
              <a:gd name="f19" fmla="val 539750"/>
              <a:gd name="f20" fmla="val 31798"/>
              <a:gd name="f21" fmla="val 685800"/>
              <a:gd name="f22" fmla="val 67781"/>
              <a:gd name="f23" fmla="val 933450"/>
              <a:gd name="f24" fmla="val 290031"/>
              <a:gd name="f25" fmla="val 1149350"/>
              <a:gd name="f26" fmla="val 285798"/>
              <a:gd name="f27" fmla="val 1365250"/>
              <a:gd name="f28" fmla="val 281565"/>
              <a:gd name="f29" fmla="val 1584325"/>
              <a:gd name="f30" fmla="val 4281"/>
              <a:gd name="f31" fmla="val 1835150"/>
              <a:gd name="f32" fmla="val 6398"/>
              <a:gd name="f33" fmla="val 2085975"/>
              <a:gd name="f34" fmla="val 8515"/>
              <a:gd name="f35" fmla="val 2401358"/>
              <a:gd name="f36" fmla="val 299556"/>
              <a:gd name="f37" fmla="val 2654300"/>
              <a:gd name="f38" fmla="val 298498"/>
              <a:gd name="f39" fmla="val 2907242"/>
              <a:gd name="f40" fmla="val 297440"/>
              <a:gd name="f41" fmla="val 3086100"/>
              <a:gd name="f42" fmla="val 3352800"/>
              <a:gd name="f43" fmla="val 48"/>
              <a:gd name="f44" fmla="val 3619500"/>
              <a:gd name="f45" fmla="val 3996267"/>
              <a:gd name="f46" fmla="val 267806"/>
              <a:gd name="f47" fmla="val 4254500"/>
              <a:gd name="f48" fmla="val 273098"/>
              <a:gd name="f49" fmla="val 4512733"/>
              <a:gd name="f50" fmla="val 278390"/>
              <a:gd name="f51" fmla="val 4659842"/>
              <a:gd name="f52" fmla="val 25448"/>
              <a:gd name="f53" fmla="val 4902200"/>
              <a:gd name="f54" fmla="val 5144558"/>
              <a:gd name="f55" fmla="val 38148"/>
              <a:gd name="f56" fmla="val 5441950"/>
              <a:gd name="f57" fmla="val 316490"/>
              <a:gd name="f58" fmla="val 5708650"/>
              <a:gd name="f59" fmla="val 311198"/>
              <a:gd name="f60" fmla="val 5975350"/>
              <a:gd name="f61" fmla="val 305906"/>
              <a:gd name="f62" fmla="val 6255808"/>
              <a:gd name="f63" fmla="val 1106"/>
              <a:gd name="f64" fmla="val 6502400"/>
              <a:gd name="f65" fmla="val 6748992"/>
              <a:gd name="f66" fmla="+- 0 0 1010"/>
              <a:gd name="f67" fmla="val 6944783"/>
              <a:gd name="f68" fmla="val 7188200"/>
              <a:gd name="f69" fmla="val 304848"/>
              <a:gd name="f70" fmla="val 7431617"/>
              <a:gd name="f71" fmla="val 312256"/>
              <a:gd name="f72" fmla="val 7834842"/>
              <a:gd name="f73" fmla="val 94240"/>
              <a:gd name="f74" fmla="val 44498"/>
              <a:gd name="f75" fmla="+- 0 0 -90"/>
              <a:gd name="f76" fmla="*/ f3 1 7962900"/>
              <a:gd name="f77" fmla="*/ f4 1 311272"/>
              <a:gd name="f78" fmla="+- f7 0 f5"/>
              <a:gd name="f79" fmla="+- f6 0 f5"/>
              <a:gd name="f80" fmla="*/ f75 f0 1"/>
              <a:gd name="f81" fmla="*/ f79 1 7962900"/>
              <a:gd name="f82" fmla="*/ f78 1 311272"/>
              <a:gd name="f83" fmla="*/ 0 f79 1"/>
              <a:gd name="f84" fmla="*/ 165148 f78 1"/>
              <a:gd name="f85" fmla="*/ 273050 f79 1"/>
              <a:gd name="f86" fmla="*/ 69898 f78 1"/>
              <a:gd name="f87" fmla="*/ 539750 f79 1"/>
              <a:gd name="f88" fmla="*/ 31798 f78 1"/>
              <a:gd name="f89" fmla="*/ 1149350 f79 1"/>
              <a:gd name="f90" fmla="*/ 285798 f78 1"/>
              <a:gd name="f91" fmla="*/ 1835150 f79 1"/>
              <a:gd name="f92" fmla="*/ 6398 f78 1"/>
              <a:gd name="f93" fmla="*/ 2654300 f79 1"/>
              <a:gd name="f94" fmla="*/ 298498 f78 1"/>
              <a:gd name="f95" fmla="*/ 3352800 f79 1"/>
              <a:gd name="f96" fmla="*/ 48 f78 1"/>
              <a:gd name="f97" fmla="*/ 4254500 f79 1"/>
              <a:gd name="f98" fmla="*/ 273098 f78 1"/>
              <a:gd name="f99" fmla="*/ 4902200 f79 1"/>
              <a:gd name="f100" fmla="*/ 5708650 f79 1"/>
              <a:gd name="f101" fmla="*/ 311198 f78 1"/>
              <a:gd name="f102" fmla="*/ 6502400 f79 1"/>
              <a:gd name="f103" fmla="*/ 7188200 f79 1"/>
              <a:gd name="f104" fmla="*/ 304848 f78 1"/>
              <a:gd name="f105" fmla="*/ 7962900 f79 1"/>
              <a:gd name="f106" fmla="*/ 44498 f78 1"/>
              <a:gd name="f107" fmla="*/ f80 1 f2"/>
              <a:gd name="f108" fmla="*/ f83 1 7962900"/>
              <a:gd name="f109" fmla="*/ f84 1 311272"/>
              <a:gd name="f110" fmla="*/ f85 1 7962900"/>
              <a:gd name="f111" fmla="*/ f86 1 311272"/>
              <a:gd name="f112" fmla="*/ f87 1 7962900"/>
              <a:gd name="f113" fmla="*/ f88 1 311272"/>
              <a:gd name="f114" fmla="*/ f89 1 7962900"/>
              <a:gd name="f115" fmla="*/ f90 1 311272"/>
              <a:gd name="f116" fmla="*/ f91 1 7962900"/>
              <a:gd name="f117" fmla="*/ f92 1 311272"/>
              <a:gd name="f118" fmla="*/ f93 1 7962900"/>
              <a:gd name="f119" fmla="*/ f94 1 311272"/>
              <a:gd name="f120" fmla="*/ f95 1 7962900"/>
              <a:gd name="f121" fmla="*/ f96 1 311272"/>
              <a:gd name="f122" fmla="*/ f97 1 7962900"/>
              <a:gd name="f123" fmla="*/ f98 1 311272"/>
              <a:gd name="f124" fmla="*/ f99 1 7962900"/>
              <a:gd name="f125" fmla="*/ f100 1 7962900"/>
              <a:gd name="f126" fmla="*/ f101 1 311272"/>
              <a:gd name="f127" fmla="*/ f102 1 7962900"/>
              <a:gd name="f128" fmla="*/ f103 1 7962900"/>
              <a:gd name="f129" fmla="*/ f104 1 311272"/>
              <a:gd name="f130" fmla="*/ f105 1 7962900"/>
              <a:gd name="f131" fmla="*/ f106 1 311272"/>
              <a:gd name="f132" fmla="*/ f5 1 f81"/>
              <a:gd name="f133" fmla="*/ f6 1 f81"/>
              <a:gd name="f134" fmla="*/ f5 1 f82"/>
              <a:gd name="f135" fmla="*/ f7 1 f82"/>
              <a:gd name="f136" fmla="+- f107 0 f1"/>
              <a:gd name="f137" fmla="*/ f108 1 f81"/>
              <a:gd name="f138" fmla="*/ f109 1 f82"/>
              <a:gd name="f139" fmla="*/ f110 1 f81"/>
              <a:gd name="f140" fmla="*/ f111 1 f82"/>
              <a:gd name="f141" fmla="*/ f112 1 f81"/>
              <a:gd name="f142" fmla="*/ f113 1 f82"/>
              <a:gd name="f143" fmla="*/ f114 1 f81"/>
              <a:gd name="f144" fmla="*/ f115 1 f82"/>
              <a:gd name="f145" fmla="*/ f116 1 f81"/>
              <a:gd name="f146" fmla="*/ f117 1 f82"/>
              <a:gd name="f147" fmla="*/ f118 1 f81"/>
              <a:gd name="f148" fmla="*/ f119 1 f82"/>
              <a:gd name="f149" fmla="*/ f120 1 f81"/>
              <a:gd name="f150" fmla="*/ f121 1 f82"/>
              <a:gd name="f151" fmla="*/ f122 1 f81"/>
              <a:gd name="f152" fmla="*/ f123 1 f82"/>
              <a:gd name="f153" fmla="*/ f124 1 f81"/>
              <a:gd name="f154" fmla="*/ f125 1 f81"/>
              <a:gd name="f155" fmla="*/ f126 1 f82"/>
              <a:gd name="f156" fmla="*/ f127 1 f81"/>
              <a:gd name="f157" fmla="*/ f128 1 f81"/>
              <a:gd name="f158" fmla="*/ f129 1 f82"/>
              <a:gd name="f159" fmla="*/ f130 1 f81"/>
              <a:gd name="f160" fmla="*/ f131 1 f82"/>
              <a:gd name="f161" fmla="*/ f132 f76 1"/>
              <a:gd name="f162" fmla="*/ f133 f76 1"/>
              <a:gd name="f163" fmla="*/ f135 f77 1"/>
              <a:gd name="f164" fmla="*/ f134 f77 1"/>
              <a:gd name="f165" fmla="*/ f137 f76 1"/>
              <a:gd name="f166" fmla="*/ f138 f77 1"/>
              <a:gd name="f167" fmla="*/ f139 f76 1"/>
              <a:gd name="f168" fmla="*/ f140 f77 1"/>
              <a:gd name="f169" fmla="*/ f141 f76 1"/>
              <a:gd name="f170" fmla="*/ f142 f77 1"/>
              <a:gd name="f171" fmla="*/ f143 f76 1"/>
              <a:gd name="f172" fmla="*/ f144 f77 1"/>
              <a:gd name="f173" fmla="*/ f145 f76 1"/>
              <a:gd name="f174" fmla="*/ f146 f77 1"/>
              <a:gd name="f175" fmla="*/ f147 f76 1"/>
              <a:gd name="f176" fmla="*/ f148 f77 1"/>
              <a:gd name="f177" fmla="*/ f149 f76 1"/>
              <a:gd name="f178" fmla="*/ f150 f77 1"/>
              <a:gd name="f179" fmla="*/ f151 f76 1"/>
              <a:gd name="f180" fmla="*/ f152 f77 1"/>
              <a:gd name="f181" fmla="*/ f153 f76 1"/>
              <a:gd name="f182" fmla="*/ f154 f76 1"/>
              <a:gd name="f183" fmla="*/ f155 f77 1"/>
              <a:gd name="f184" fmla="*/ f156 f76 1"/>
              <a:gd name="f185" fmla="*/ f157 f76 1"/>
              <a:gd name="f186" fmla="*/ f158 f77 1"/>
              <a:gd name="f187" fmla="*/ f159 f76 1"/>
              <a:gd name="f188" fmla="*/ f160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6">
                <a:pos x="f165" y="f166"/>
              </a:cxn>
              <a:cxn ang="f136">
                <a:pos x="f167" y="f168"/>
              </a:cxn>
              <a:cxn ang="f136">
                <a:pos x="f169" y="f170"/>
              </a:cxn>
              <a:cxn ang="f136">
                <a:pos x="f171" y="f172"/>
              </a:cxn>
              <a:cxn ang="f136">
                <a:pos x="f173" y="f174"/>
              </a:cxn>
              <a:cxn ang="f136">
                <a:pos x="f175" y="f176"/>
              </a:cxn>
              <a:cxn ang="f136">
                <a:pos x="f177" y="f178"/>
              </a:cxn>
              <a:cxn ang="f136">
                <a:pos x="f179" y="f180"/>
              </a:cxn>
              <a:cxn ang="f136">
                <a:pos x="f181" y="f170"/>
              </a:cxn>
              <a:cxn ang="f136">
                <a:pos x="f182" y="f183"/>
              </a:cxn>
              <a:cxn ang="f136">
                <a:pos x="f184" y="f178"/>
              </a:cxn>
              <a:cxn ang="f136">
                <a:pos x="f185" y="f186"/>
              </a:cxn>
              <a:cxn ang="f136">
                <a:pos x="f187" y="f188"/>
              </a:cxn>
            </a:cxnLst>
            <a:rect l="f161" t="f164" r="f162" b="f163"/>
            <a:pathLst>
              <a:path w="7962900" h="311272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30"/>
                  <a:pt x="f42" y="f43"/>
                </a:cubicBezTo>
                <a:cubicBezTo>
                  <a:pt x="f44" y="f18"/>
                  <a:pt x="f45" y="f46"/>
                  <a:pt x="f47" y="f48"/>
                </a:cubicBezTo>
                <a:cubicBezTo>
                  <a:pt x="f49" y="f50"/>
                  <a:pt x="f51" y="f52"/>
                  <a:pt x="f53" y="f20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43"/>
                </a:cubicBezTo>
                <a:cubicBezTo>
                  <a:pt x="f65" y="f66"/>
                  <a:pt x="f67" y="f40"/>
                  <a:pt x="f68" y="f69"/>
                </a:cubicBezTo>
                <a:cubicBezTo>
                  <a:pt x="f70" y="f71"/>
                  <a:pt x="f72" y="f73"/>
                  <a:pt x="f6" y="f74"/>
                </a:cubicBezTo>
              </a:path>
            </a:pathLst>
          </a:custGeom>
          <a:noFill/>
          <a:ln w="22229" cap="rnd">
            <a:solidFill>
              <a:srgbClr val="102244"/>
            </a:solidFill>
            <a:prstDash val="lgDashDot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ea typeface="华文中宋" pitchFamily="2"/>
            </a:endParaRPr>
          </a:p>
        </p:txBody>
      </p:sp>
      <p:graphicFrame>
        <p:nvGraphicFramePr>
          <p:cNvPr id="9" name="Object 152">
            <a:extLst>
              <a:ext uri="{FF2B5EF4-FFF2-40B4-BE49-F238E27FC236}">
                <a16:creationId xmlns:a16="http://schemas.microsoft.com/office/drawing/2014/main" id="{EBA1B946-E93D-4D0A-9142-70AD0AD58517}"/>
              </a:ext>
            </a:extLst>
          </p:cNvPr>
          <p:cNvGraphicFramePr/>
          <p:nvPr/>
        </p:nvGraphicFramePr>
        <p:xfrm>
          <a:off x="5967795" y="4639821"/>
          <a:ext cx="1031095" cy="646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0" name="Equation" r:id="rId4" imgW="4064000" imgH="6502400" progId="">
                  <p:embed/>
                </p:oleObj>
              </mc:Choice>
              <mc:Fallback>
                <p:oleObj name="Equation" r:id="rId4" imgW="4064000" imgH="6502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67795" y="4639821"/>
                        <a:ext cx="1031095" cy="646334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接连接符 13">
            <a:extLst>
              <a:ext uri="{FF2B5EF4-FFF2-40B4-BE49-F238E27FC236}">
                <a16:creationId xmlns:a16="http://schemas.microsoft.com/office/drawing/2014/main" id="{64DD1081-5C61-4018-B49A-A1DE606ADD98}"/>
              </a:ext>
            </a:extLst>
          </p:cNvPr>
          <p:cNvCxnSpPr>
            <a:stCxn id="8" idx="4"/>
          </p:cNvCxnSpPr>
          <p:nvPr/>
        </p:nvCxnSpPr>
        <p:spPr>
          <a:xfrm flipV="1">
            <a:off x="2501898" y="4264039"/>
            <a:ext cx="7873469" cy="9509"/>
          </a:xfrm>
          <a:prstGeom prst="straightConnector1">
            <a:avLst/>
          </a:prstGeom>
          <a:noFill/>
          <a:ln w="28575" cap="rnd">
            <a:solidFill>
              <a:srgbClr val="B50D05"/>
            </a:solidFill>
            <a:prstDash val="solid"/>
            <a:miter/>
          </a:ln>
        </p:spPr>
      </p:cxnSp>
      <p:sp>
        <p:nvSpPr>
          <p:cNvPr id="11" name="矩形 4">
            <a:extLst>
              <a:ext uri="{FF2B5EF4-FFF2-40B4-BE49-F238E27FC236}">
                <a16:creationId xmlns:a16="http://schemas.microsoft.com/office/drawing/2014/main" id="{C2B5A980-ACAD-4DCC-9AFC-3EAEC9035F78}"/>
              </a:ext>
            </a:extLst>
          </p:cNvPr>
          <p:cNvSpPr/>
          <p:nvPr/>
        </p:nvSpPr>
        <p:spPr>
          <a:xfrm>
            <a:off x="-1389823" y="3591187"/>
            <a:ext cx="6096003" cy="16312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FF0000"/>
                </a:solidFill>
                <a:uFillTx/>
                <a:latin typeface="Gill Sans MT"/>
                <a:ea typeface="华文中宋" pitchFamily="2"/>
              </a:rPr>
              <a:t>&amp;</a:t>
            </a:r>
            <a:r>
              <a:rPr lang="en-US" sz="1800" b="1" i="0" u="none" strike="noStrike" kern="1200" cap="none" spc="0" baseline="0">
                <a:solidFill>
                  <a:srgbClr val="FF0000"/>
                </a:solidFill>
                <a:uFillTx/>
                <a:latin typeface="Gill Sans MT"/>
                <a:ea typeface="华文中宋" pitchFamily="2"/>
              </a:rPr>
              <a:t>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FF0000"/>
                </a:solidFill>
                <a:uFillTx/>
                <a:latin typeface="Gill Sans MT"/>
                <a:ea typeface="华文中宋" pitchFamily="2"/>
              </a:rPr>
              <a:t>Roll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FF0000"/>
                </a:solidFill>
                <a:uFillTx/>
                <a:latin typeface="Gill Sans MT"/>
                <a:ea typeface="华文中宋" pitchFamily="2"/>
              </a:rPr>
              <a:t>Angle</a:t>
            </a:r>
          </a:p>
        </p:txBody>
      </p:sp>
      <p:sp>
        <p:nvSpPr>
          <p:cNvPr id="12" name="矩形 14">
            <a:extLst>
              <a:ext uri="{FF2B5EF4-FFF2-40B4-BE49-F238E27FC236}">
                <a16:creationId xmlns:a16="http://schemas.microsoft.com/office/drawing/2014/main" id="{F2ED3F04-C4DC-43EE-88E7-524BCFB345D8}"/>
              </a:ext>
            </a:extLst>
          </p:cNvPr>
          <p:cNvSpPr/>
          <p:nvPr/>
        </p:nvSpPr>
        <p:spPr>
          <a:xfrm>
            <a:off x="1069884" y="2944852"/>
            <a:ext cx="1176595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FF0000"/>
                </a:solidFill>
                <a:uFillTx/>
                <a:latin typeface="Gill Sans MT"/>
                <a:ea typeface="华文中宋" pitchFamily="2"/>
              </a:rPr>
              <a:t>GM</a:t>
            </a:r>
          </a:p>
        </p:txBody>
      </p:sp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2E0D49B3-C207-4870-BEF4-B5E3CC2457F8}"/>
              </a:ext>
            </a:extLst>
          </p:cNvPr>
          <p:cNvGraphicFramePr/>
          <p:nvPr/>
        </p:nvGraphicFramePr>
        <p:xfrm>
          <a:off x="4310060" y="3706813"/>
          <a:ext cx="627058" cy="550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1" name="Equation" r:id="rId6" imgW="6908800" imgH="6096000" progId="">
                  <p:embed/>
                </p:oleObj>
              </mc:Choice>
              <mc:Fallback>
                <p:oleObj name="Equation" r:id="rId6" imgW="6908800" imgH="6096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10060" y="3706813"/>
                        <a:ext cx="627058" cy="550861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5CE794A2-3B04-4BFA-8D70-67C82C0616CD}"/>
              </a:ext>
            </a:extLst>
          </p:cNvPr>
          <p:cNvGraphicFramePr/>
          <p:nvPr/>
        </p:nvGraphicFramePr>
        <p:xfrm>
          <a:off x="7001844" y="3537932"/>
          <a:ext cx="627058" cy="550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2" name="Equation" r:id="rId8" imgW="6908800" imgH="6096000" progId="">
                  <p:embed/>
                </p:oleObj>
              </mc:Choice>
              <mc:Fallback>
                <p:oleObj name="Equation" r:id="rId8" imgW="6908800" imgH="6096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01844" y="3537932"/>
                        <a:ext cx="627058" cy="550861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>
            <a:extLst>
              <a:ext uri="{FF2B5EF4-FFF2-40B4-BE49-F238E27FC236}">
                <a16:creationId xmlns:a16="http://schemas.microsoft.com/office/drawing/2014/main" id="{FEA489BF-6C70-4F49-A9E8-DEC81776464A}"/>
              </a:ext>
            </a:extLst>
          </p:cNvPr>
          <p:cNvSpPr/>
          <p:nvPr/>
        </p:nvSpPr>
        <p:spPr>
          <a:xfrm>
            <a:off x="3811228" y="3462284"/>
            <a:ext cx="978215" cy="252337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81EF042-E894-42DA-88D6-D169C27F8BAE}"/>
              </a:ext>
            </a:extLst>
          </p:cNvPr>
          <p:cNvSpPr/>
          <p:nvPr/>
        </p:nvSpPr>
        <p:spPr>
          <a:xfrm>
            <a:off x="3724716" y="3311837"/>
            <a:ext cx="2202844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C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等线"/>
                <a:ea typeface="等线" pitchFamily="2"/>
              </a:rPr>
              <a:t>GM</a:t>
            </a:r>
            <a:r>
              <a:rPr lang="zh-CN" sz="2800" b="1" i="0" u="none" strike="noStrike" kern="1200" cap="none" spc="0" baseline="0">
                <a:solidFill>
                  <a:srgbClr val="C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等线"/>
                <a:ea typeface="等线" pitchFamily="2"/>
              </a:rPr>
              <a:t>的平均值</a:t>
            </a:r>
            <a:endParaRPr lang="en-US" sz="2800" b="1" i="0" u="none" strike="noStrike" kern="1200" cap="none" spc="0" baseline="0">
              <a:solidFill>
                <a:srgbClr val="C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等线"/>
              <a:ea typeface="等线" pitchFamily="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C4BC4F0-799E-45EF-9DED-879A9CE09024}"/>
              </a:ext>
            </a:extLst>
          </p:cNvPr>
          <p:cNvSpPr/>
          <p:nvPr/>
        </p:nvSpPr>
        <p:spPr>
          <a:xfrm>
            <a:off x="3952475" y="2904079"/>
            <a:ext cx="1975085" cy="478761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45E49B6-F908-4824-BEB4-BD6683DFC7E3}"/>
              </a:ext>
            </a:extLst>
          </p:cNvPr>
          <p:cNvSpPr/>
          <p:nvPr/>
        </p:nvSpPr>
        <p:spPr>
          <a:xfrm>
            <a:off x="3811228" y="2940152"/>
            <a:ext cx="4357280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等线"/>
                <a:ea typeface="等线" pitchFamily="2"/>
              </a:rPr>
              <a:t>GM</a:t>
            </a:r>
            <a:r>
              <a:rPr lang="zh-CN" sz="2800" b="1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等线"/>
                <a:ea typeface="等线" pitchFamily="2"/>
              </a:rPr>
              <a:t>随波浪变化的平均振幅</a:t>
            </a:r>
            <a:endParaRPr lang="en-US" sz="2800" b="1" i="0" u="none" strike="noStrike" kern="1200" cap="none" spc="0" baseline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等线"/>
              <a:ea typeface="等线" pitchFamily="2"/>
            </a:endParaRPr>
          </a:p>
        </p:txBody>
      </p:sp>
      <p:graphicFrame>
        <p:nvGraphicFramePr>
          <p:cNvPr id="19" name="Object 152">
            <a:extLst>
              <a:ext uri="{FF2B5EF4-FFF2-40B4-BE49-F238E27FC236}">
                <a16:creationId xmlns:a16="http://schemas.microsoft.com/office/drawing/2014/main" id="{A2FBEA6A-183B-4917-A9D2-E67011808055}"/>
              </a:ext>
            </a:extLst>
          </p:cNvPr>
          <p:cNvGraphicFramePr/>
          <p:nvPr/>
        </p:nvGraphicFramePr>
        <p:xfrm>
          <a:off x="1511804" y="5085901"/>
          <a:ext cx="1031095" cy="646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3" name="Equation" r:id="rId9" imgW="4064000" imgH="6502400" progId="">
                  <p:embed/>
                </p:oleObj>
              </mc:Choice>
              <mc:Fallback>
                <p:oleObj name="Equation" r:id="rId9" imgW="4064000" imgH="6502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1804" y="5085901"/>
                        <a:ext cx="1031095" cy="646334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1EAB003-8A63-4160-89CF-2125426956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33" r="15431" b="19813"/>
          <a:stretch>
            <a:fillRect/>
          </a:stretch>
        </p:blipFill>
        <p:spPr>
          <a:xfrm>
            <a:off x="282778" y="636504"/>
            <a:ext cx="11626440" cy="60254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任意多边形: 形状 6">
            <a:extLst>
              <a:ext uri="{FF2B5EF4-FFF2-40B4-BE49-F238E27FC236}">
                <a16:creationId xmlns:a16="http://schemas.microsoft.com/office/drawing/2014/main" id="{02BF6C49-8AED-4367-AEFC-C1D08B573953}"/>
              </a:ext>
            </a:extLst>
          </p:cNvPr>
          <p:cNvSpPr/>
          <p:nvPr/>
        </p:nvSpPr>
        <p:spPr>
          <a:xfrm>
            <a:off x="1903753" y="1409072"/>
            <a:ext cx="6011055" cy="16789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011056"/>
              <a:gd name="f7" fmla="val 1678899"/>
              <a:gd name="f8" fmla="val 144905"/>
              <a:gd name="f9" fmla="val 1617689"/>
              <a:gd name="f10" fmla="val 289810"/>
              <a:gd name="f11" fmla="val 1556479"/>
              <a:gd name="f12" fmla="val 449705"/>
              <a:gd name="f13" fmla="val 1514007"/>
              <a:gd name="f14" fmla="val 609600"/>
              <a:gd name="f15" fmla="val 1471535"/>
              <a:gd name="f16" fmla="val 757003"/>
              <a:gd name="f17" fmla="val 1476531"/>
              <a:gd name="f18" fmla="val 959370"/>
              <a:gd name="f19" fmla="val 1424066"/>
              <a:gd name="f20" fmla="val 1161737"/>
              <a:gd name="f21" fmla="val 1371601"/>
              <a:gd name="f22" fmla="val 1381593"/>
              <a:gd name="f23" fmla="val 1259175"/>
              <a:gd name="f24" fmla="val 1663908"/>
              <a:gd name="f25" fmla="val 1199214"/>
              <a:gd name="f26" fmla="val 1946223"/>
              <a:gd name="f27" fmla="val 1139253"/>
              <a:gd name="f28" fmla="val 2323475"/>
              <a:gd name="f29" fmla="val 1154243"/>
              <a:gd name="f30" fmla="val 2653259"/>
              <a:gd name="f31" fmla="val 1064302"/>
              <a:gd name="f32" fmla="val 2983043"/>
              <a:gd name="f33" fmla="val 974361"/>
              <a:gd name="f34" fmla="val 3350302"/>
              <a:gd name="f35" fmla="val 754506"/>
              <a:gd name="f36" fmla="val 3642610"/>
              <a:gd name="f37" fmla="val 659568"/>
              <a:gd name="f38" fmla="val 3934918"/>
              <a:gd name="f39" fmla="val 564630"/>
              <a:gd name="f40" fmla="val 4012367"/>
              <a:gd name="f41" fmla="val 604604"/>
              <a:gd name="f42" fmla="val 4407108"/>
              <a:gd name="f43" fmla="val 494676"/>
              <a:gd name="f44" fmla="val 4801849"/>
              <a:gd name="f45" fmla="val 384748"/>
              <a:gd name="f46" fmla="val 5643797"/>
              <a:gd name="f47" fmla="val 139908"/>
              <a:gd name="f48" fmla="+- 0 0 -90"/>
              <a:gd name="f49" fmla="*/ f3 1 6011056"/>
              <a:gd name="f50" fmla="*/ f4 1 1678899"/>
              <a:gd name="f51" fmla="+- f7 0 f5"/>
              <a:gd name="f52" fmla="+- f6 0 f5"/>
              <a:gd name="f53" fmla="*/ f48 f0 1"/>
              <a:gd name="f54" fmla="*/ f52 1 6011056"/>
              <a:gd name="f55" fmla="*/ f51 1 1678899"/>
              <a:gd name="f56" fmla="*/ 0 f52 1"/>
              <a:gd name="f57" fmla="*/ 1678899 f51 1"/>
              <a:gd name="f58" fmla="*/ 449705 f52 1"/>
              <a:gd name="f59" fmla="*/ 1514007 f51 1"/>
              <a:gd name="f60" fmla="*/ 959370 f52 1"/>
              <a:gd name="f61" fmla="*/ 1424066 f51 1"/>
              <a:gd name="f62" fmla="*/ 1663908 f52 1"/>
              <a:gd name="f63" fmla="*/ 1199214 f51 1"/>
              <a:gd name="f64" fmla="*/ 2653259 f52 1"/>
              <a:gd name="f65" fmla="*/ 1064302 f51 1"/>
              <a:gd name="f66" fmla="*/ 3642610 f52 1"/>
              <a:gd name="f67" fmla="*/ 659568 f51 1"/>
              <a:gd name="f68" fmla="*/ 4407108 f52 1"/>
              <a:gd name="f69" fmla="*/ 494676 f51 1"/>
              <a:gd name="f70" fmla="*/ 6011056 f52 1"/>
              <a:gd name="f71" fmla="*/ 0 f51 1"/>
              <a:gd name="f72" fmla="*/ f53 1 f2"/>
              <a:gd name="f73" fmla="*/ f56 1 6011056"/>
              <a:gd name="f74" fmla="*/ f57 1 1678899"/>
              <a:gd name="f75" fmla="*/ f58 1 6011056"/>
              <a:gd name="f76" fmla="*/ f59 1 1678899"/>
              <a:gd name="f77" fmla="*/ f60 1 6011056"/>
              <a:gd name="f78" fmla="*/ f61 1 1678899"/>
              <a:gd name="f79" fmla="*/ f62 1 6011056"/>
              <a:gd name="f80" fmla="*/ f63 1 1678899"/>
              <a:gd name="f81" fmla="*/ f64 1 6011056"/>
              <a:gd name="f82" fmla="*/ f65 1 1678899"/>
              <a:gd name="f83" fmla="*/ f66 1 6011056"/>
              <a:gd name="f84" fmla="*/ f67 1 1678899"/>
              <a:gd name="f85" fmla="*/ f68 1 6011056"/>
              <a:gd name="f86" fmla="*/ f69 1 1678899"/>
              <a:gd name="f87" fmla="*/ f70 1 6011056"/>
              <a:gd name="f88" fmla="*/ f71 1 1678899"/>
              <a:gd name="f89" fmla="*/ f5 1 f54"/>
              <a:gd name="f90" fmla="*/ f6 1 f54"/>
              <a:gd name="f91" fmla="*/ f5 1 f55"/>
              <a:gd name="f92" fmla="*/ f7 1 f55"/>
              <a:gd name="f93" fmla="+- f72 0 f1"/>
              <a:gd name="f94" fmla="*/ f73 1 f54"/>
              <a:gd name="f95" fmla="*/ f74 1 f55"/>
              <a:gd name="f96" fmla="*/ f75 1 f54"/>
              <a:gd name="f97" fmla="*/ f76 1 f55"/>
              <a:gd name="f98" fmla="*/ f77 1 f54"/>
              <a:gd name="f99" fmla="*/ f78 1 f55"/>
              <a:gd name="f100" fmla="*/ f79 1 f54"/>
              <a:gd name="f101" fmla="*/ f80 1 f55"/>
              <a:gd name="f102" fmla="*/ f81 1 f54"/>
              <a:gd name="f103" fmla="*/ f82 1 f55"/>
              <a:gd name="f104" fmla="*/ f83 1 f54"/>
              <a:gd name="f105" fmla="*/ f84 1 f55"/>
              <a:gd name="f106" fmla="*/ f85 1 f54"/>
              <a:gd name="f107" fmla="*/ f86 1 f55"/>
              <a:gd name="f108" fmla="*/ f87 1 f54"/>
              <a:gd name="f109" fmla="*/ f88 1 f55"/>
              <a:gd name="f110" fmla="*/ f89 f49 1"/>
              <a:gd name="f111" fmla="*/ f90 f49 1"/>
              <a:gd name="f112" fmla="*/ f92 f50 1"/>
              <a:gd name="f113" fmla="*/ f91 f50 1"/>
              <a:gd name="f114" fmla="*/ f94 f49 1"/>
              <a:gd name="f115" fmla="*/ f95 f50 1"/>
              <a:gd name="f116" fmla="*/ f96 f49 1"/>
              <a:gd name="f117" fmla="*/ f97 f50 1"/>
              <a:gd name="f118" fmla="*/ f98 f49 1"/>
              <a:gd name="f119" fmla="*/ f99 f50 1"/>
              <a:gd name="f120" fmla="*/ f100 f49 1"/>
              <a:gd name="f121" fmla="*/ f101 f50 1"/>
              <a:gd name="f122" fmla="*/ f102 f49 1"/>
              <a:gd name="f123" fmla="*/ f103 f50 1"/>
              <a:gd name="f124" fmla="*/ f104 f49 1"/>
              <a:gd name="f125" fmla="*/ f105 f50 1"/>
              <a:gd name="f126" fmla="*/ f106 f49 1"/>
              <a:gd name="f127" fmla="*/ f107 f50 1"/>
              <a:gd name="f128" fmla="*/ f108 f49 1"/>
              <a:gd name="f129" fmla="*/ f109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3">
                <a:pos x="f114" y="f115"/>
              </a:cxn>
              <a:cxn ang="f93">
                <a:pos x="f116" y="f117"/>
              </a:cxn>
              <a:cxn ang="f93">
                <a:pos x="f118" y="f119"/>
              </a:cxn>
              <a:cxn ang="f93">
                <a:pos x="f120" y="f121"/>
              </a:cxn>
              <a:cxn ang="f93">
                <a:pos x="f122" y="f123"/>
              </a:cxn>
              <a:cxn ang="f93">
                <a:pos x="f124" y="f125"/>
              </a:cxn>
              <a:cxn ang="f93">
                <a:pos x="f126" y="f127"/>
              </a:cxn>
              <a:cxn ang="f93">
                <a:pos x="f128" y="f129"/>
              </a:cxn>
            </a:cxnLst>
            <a:rect l="f110" t="f113" r="f111" b="f112"/>
            <a:pathLst>
              <a:path w="6011056" h="1678899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6" y="f5"/>
                </a:cubicBezTo>
              </a:path>
            </a:pathLst>
          </a:custGeom>
          <a:noFill/>
          <a:ln w="57150" cap="rnd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0000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4" name="任意多边形: 形状 7">
            <a:extLst>
              <a:ext uri="{FF2B5EF4-FFF2-40B4-BE49-F238E27FC236}">
                <a16:creationId xmlns:a16="http://schemas.microsoft.com/office/drawing/2014/main" id="{941FEA30-12CA-4BA6-AC6D-4D4F04F2ACA4}"/>
              </a:ext>
            </a:extLst>
          </p:cNvPr>
          <p:cNvSpPr/>
          <p:nvPr/>
        </p:nvSpPr>
        <p:spPr>
          <a:xfrm flipV="1">
            <a:off x="1900845" y="3087974"/>
            <a:ext cx="5889275" cy="16789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011056"/>
              <a:gd name="f7" fmla="val 1678899"/>
              <a:gd name="f8" fmla="val 144905"/>
              <a:gd name="f9" fmla="val 1617689"/>
              <a:gd name="f10" fmla="val 289810"/>
              <a:gd name="f11" fmla="val 1556479"/>
              <a:gd name="f12" fmla="val 449705"/>
              <a:gd name="f13" fmla="val 1514007"/>
              <a:gd name="f14" fmla="val 609600"/>
              <a:gd name="f15" fmla="val 1471535"/>
              <a:gd name="f16" fmla="val 757003"/>
              <a:gd name="f17" fmla="val 1476531"/>
              <a:gd name="f18" fmla="val 959370"/>
              <a:gd name="f19" fmla="val 1424066"/>
              <a:gd name="f20" fmla="val 1161737"/>
              <a:gd name="f21" fmla="val 1371601"/>
              <a:gd name="f22" fmla="val 1381593"/>
              <a:gd name="f23" fmla="val 1259175"/>
              <a:gd name="f24" fmla="val 1663908"/>
              <a:gd name="f25" fmla="val 1199214"/>
              <a:gd name="f26" fmla="val 1946223"/>
              <a:gd name="f27" fmla="val 1139253"/>
              <a:gd name="f28" fmla="val 2323475"/>
              <a:gd name="f29" fmla="val 1154243"/>
              <a:gd name="f30" fmla="val 2653259"/>
              <a:gd name="f31" fmla="val 1064302"/>
              <a:gd name="f32" fmla="val 2983043"/>
              <a:gd name="f33" fmla="val 974361"/>
              <a:gd name="f34" fmla="val 3350302"/>
              <a:gd name="f35" fmla="val 754506"/>
              <a:gd name="f36" fmla="val 3642610"/>
              <a:gd name="f37" fmla="val 659568"/>
              <a:gd name="f38" fmla="val 3934918"/>
              <a:gd name="f39" fmla="val 564630"/>
              <a:gd name="f40" fmla="val 4012367"/>
              <a:gd name="f41" fmla="val 604604"/>
              <a:gd name="f42" fmla="val 4407108"/>
              <a:gd name="f43" fmla="val 494676"/>
              <a:gd name="f44" fmla="val 4801849"/>
              <a:gd name="f45" fmla="val 384748"/>
              <a:gd name="f46" fmla="val 5643797"/>
              <a:gd name="f47" fmla="val 139908"/>
              <a:gd name="f48" fmla="+- 0 0 -90"/>
              <a:gd name="f49" fmla="*/ f3 1 6011056"/>
              <a:gd name="f50" fmla="*/ f4 1 1678899"/>
              <a:gd name="f51" fmla="+- f7 0 f5"/>
              <a:gd name="f52" fmla="+- f6 0 f5"/>
              <a:gd name="f53" fmla="*/ f48 f0 1"/>
              <a:gd name="f54" fmla="*/ f52 1 6011056"/>
              <a:gd name="f55" fmla="*/ f51 1 1678899"/>
              <a:gd name="f56" fmla="*/ 0 f52 1"/>
              <a:gd name="f57" fmla="*/ 1678899 f51 1"/>
              <a:gd name="f58" fmla="*/ 449705 f52 1"/>
              <a:gd name="f59" fmla="*/ 1514007 f51 1"/>
              <a:gd name="f60" fmla="*/ 959370 f52 1"/>
              <a:gd name="f61" fmla="*/ 1424066 f51 1"/>
              <a:gd name="f62" fmla="*/ 1663908 f52 1"/>
              <a:gd name="f63" fmla="*/ 1199214 f51 1"/>
              <a:gd name="f64" fmla="*/ 2653259 f52 1"/>
              <a:gd name="f65" fmla="*/ 1064302 f51 1"/>
              <a:gd name="f66" fmla="*/ 3642610 f52 1"/>
              <a:gd name="f67" fmla="*/ 659568 f51 1"/>
              <a:gd name="f68" fmla="*/ 4407108 f52 1"/>
              <a:gd name="f69" fmla="*/ 494676 f51 1"/>
              <a:gd name="f70" fmla="*/ 6011056 f52 1"/>
              <a:gd name="f71" fmla="*/ 0 f51 1"/>
              <a:gd name="f72" fmla="*/ f53 1 f2"/>
              <a:gd name="f73" fmla="*/ f56 1 6011056"/>
              <a:gd name="f74" fmla="*/ f57 1 1678899"/>
              <a:gd name="f75" fmla="*/ f58 1 6011056"/>
              <a:gd name="f76" fmla="*/ f59 1 1678899"/>
              <a:gd name="f77" fmla="*/ f60 1 6011056"/>
              <a:gd name="f78" fmla="*/ f61 1 1678899"/>
              <a:gd name="f79" fmla="*/ f62 1 6011056"/>
              <a:gd name="f80" fmla="*/ f63 1 1678899"/>
              <a:gd name="f81" fmla="*/ f64 1 6011056"/>
              <a:gd name="f82" fmla="*/ f65 1 1678899"/>
              <a:gd name="f83" fmla="*/ f66 1 6011056"/>
              <a:gd name="f84" fmla="*/ f67 1 1678899"/>
              <a:gd name="f85" fmla="*/ f68 1 6011056"/>
              <a:gd name="f86" fmla="*/ f69 1 1678899"/>
              <a:gd name="f87" fmla="*/ f70 1 6011056"/>
              <a:gd name="f88" fmla="*/ f71 1 1678899"/>
              <a:gd name="f89" fmla="*/ f5 1 f54"/>
              <a:gd name="f90" fmla="*/ f6 1 f54"/>
              <a:gd name="f91" fmla="*/ f5 1 f55"/>
              <a:gd name="f92" fmla="*/ f7 1 f55"/>
              <a:gd name="f93" fmla="+- f72 0 f1"/>
              <a:gd name="f94" fmla="*/ f73 1 f54"/>
              <a:gd name="f95" fmla="*/ f74 1 f55"/>
              <a:gd name="f96" fmla="*/ f75 1 f54"/>
              <a:gd name="f97" fmla="*/ f76 1 f55"/>
              <a:gd name="f98" fmla="*/ f77 1 f54"/>
              <a:gd name="f99" fmla="*/ f78 1 f55"/>
              <a:gd name="f100" fmla="*/ f79 1 f54"/>
              <a:gd name="f101" fmla="*/ f80 1 f55"/>
              <a:gd name="f102" fmla="*/ f81 1 f54"/>
              <a:gd name="f103" fmla="*/ f82 1 f55"/>
              <a:gd name="f104" fmla="*/ f83 1 f54"/>
              <a:gd name="f105" fmla="*/ f84 1 f55"/>
              <a:gd name="f106" fmla="*/ f85 1 f54"/>
              <a:gd name="f107" fmla="*/ f86 1 f55"/>
              <a:gd name="f108" fmla="*/ f87 1 f54"/>
              <a:gd name="f109" fmla="*/ f88 1 f55"/>
              <a:gd name="f110" fmla="*/ f89 f49 1"/>
              <a:gd name="f111" fmla="*/ f90 f49 1"/>
              <a:gd name="f112" fmla="*/ f92 f50 1"/>
              <a:gd name="f113" fmla="*/ f91 f50 1"/>
              <a:gd name="f114" fmla="*/ f94 f49 1"/>
              <a:gd name="f115" fmla="*/ f95 f50 1"/>
              <a:gd name="f116" fmla="*/ f96 f49 1"/>
              <a:gd name="f117" fmla="*/ f97 f50 1"/>
              <a:gd name="f118" fmla="*/ f98 f49 1"/>
              <a:gd name="f119" fmla="*/ f99 f50 1"/>
              <a:gd name="f120" fmla="*/ f100 f49 1"/>
              <a:gd name="f121" fmla="*/ f101 f50 1"/>
              <a:gd name="f122" fmla="*/ f102 f49 1"/>
              <a:gd name="f123" fmla="*/ f103 f50 1"/>
              <a:gd name="f124" fmla="*/ f104 f49 1"/>
              <a:gd name="f125" fmla="*/ f105 f50 1"/>
              <a:gd name="f126" fmla="*/ f106 f49 1"/>
              <a:gd name="f127" fmla="*/ f107 f50 1"/>
              <a:gd name="f128" fmla="*/ f108 f49 1"/>
              <a:gd name="f129" fmla="*/ f109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3">
                <a:pos x="f114" y="f115"/>
              </a:cxn>
              <a:cxn ang="f93">
                <a:pos x="f116" y="f117"/>
              </a:cxn>
              <a:cxn ang="f93">
                <a:pos x="f118" y="f119"/>
              </a:cxn>
              <a:cxn ang="f93">
                <a:pos x="f120" y="f121"/>
              </a:cxn>
              <a:cxn ang="f93">
                <a:pos x="f122" y="f123"/>
              </a:cxn>
              <a:cxn ang="f93">
                <a:pos x="f124" y="f125"/>
              </a:cxn>
              <a:cxn ang="f93">
                <a:pos x="f126" y="f127"/>
              </a:cxn>
              <a:cxn ang="f93">
                <a:pos x="f128" y="f129"/>
              </a:cxn>
            </a:cxnLst>
            <a:rect l="f110" t="f113" r="f111" b="f112"/>
            <a:pathLst>
              <a:path w="6011056" h="1678899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6" y="f5"/>
                </a:cubicBezTo>
              </a:path>
            </a:pathLst>
          </a:custGeom>
          <a:noFill/>
          <a:ln w="57150" cap="rnd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0000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7C202E7-4232-4A2D-B1FA-66ED0AEBC582}"/>
              </a:ext>
            </a:extLst>
          </p:cNvPr>
          <p:cNvSpPr/>
          <p:nvPr/>
        </p:nvSpPr>
        <p:spPr>
          <a:xfrm>
            <a:off x="-281077" y="2202661"/>
            <a:ext cx="2475408" cy="144655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FF0000"/>
                </a:solidFill>
                <a:uFillTx/>
                <a:latin typeface="Gill Sans MT"/>
                <a:ea typeface="华文中宋" pitchFamily="2"/>
              </a:rPr>
              <a:t>Roll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FF0000"/>
                </a:solidFill>
                <a:uFillTx/>
                <a:latin typeface="Gill Sans MT"/>
                <a:ea typeface="华文中宋" pitchFamily="2"/>
              </a:rPr>
              <a:t>Angle</a:t>
            </a:r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EC198CF3-9070-4965-A1EF-984313469112}"/>
              </a:ext>
            </a:extLst>
          </p:cNvPr>
          <p:cNvSpPr/>
          <p:nvPr/>
        </p:nvSpPr>
        <p:spPr>
          <a:xfrm>
            <a:off x="4160236" y="5892485"/>
            <a:ext cx="2475408" cy="76944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FF0000"/>
                </a:solidFill>
                <a:uFillTx/>
                <a:latin typeface="Gill Sans MT"/>
                <a:ea typeface="华文中宋" pitchFamily="2"/>
              </a:rPr>
              <a:t>Time</a:t>
            </a:r>
          </a:p>
        </p:txBody>
      </p:sp>
      <p:graphicFrame>
        <p:nvGraphicFramePr>
          <p:cNvPr id="7" name="Object 152">
            <a:extLst>
              <a:ext uri="{FF2B5EF4-FFF2-40B4-BE49-F238E27FC236}">
                <a16:creationId xmlns:a16="http://schemas.microsoft.com/office/drawing/2014/main" id="{48C70B5B-495F-4624-883A-400418FBAB7D}"/>
              </a:ext>
            </a:extLst>
          </p:cNvPr>
          <p:cNvGraphicFramePr/>
          <p:nvPr/>
        </p:nvGraphicFramePr>
        <p:xfrm>
          <a:off x="441088" y="1249619"/>
          <a:ext cx="1114443" cy="71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Equation" r:id="rId4" imgW="4064000" imgH="6502400" progId="">
                  <p:embed/>
                </p:oleObj>
              </mc:Choice>
              <mc:Fallback>
                <p:oleObj name="Equation" r:id="rId4" imgW="4064000" imgH="6502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1088" y="1249619"/>
                        <a:ext cx="1114443" cy="715810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99F932C2-B72D-48D9-A349-0E96445D279E}"/>
              </a:ext>
            </a:extLst>
          </p:cNvPr>
          <p:cNvSpPr/>
          <p:nvPr/>
        </p:nvSpPr>
        <p:spPr>
          <a:xfrm>
            <a:off x="683175" y="636504"/>
            <a:ext cx="483479" cy="288401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A1D9676-1B4F-468F-81DE-F2405CCC1F4A}"/>
              </a:ext>
            </a:extLst>
          </p:cNvPr>
          <p:cNvSpPr/>
          <p:nvPr/>
        </p:nvSpPr>
        <p:spPr>
          <a:xfrm>
            <a:off x="10610194" y="924906"/>
            <a:ext cx="483479" cy="288401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7F72D43-5AB6-4475-AA6E-94CD1016EB73}"/>
              </a:ext>
            </a:extLst>
          </p:cNvPr>
          <p:cNvSpPr/>
          <p:nvPr/>
        </p:nvSpPr>
        <p:spPr>
          <a:xfrm>
            <a:off x="10851925" y="5559972"/>
            <a:ext cx="604345" cy="476713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552DD94-372B-4263-A34D-38E06FDB6E7C}"/>
              </a:ext>
            </a:extLst>
          </p:cNvPr>
          <p:cNvSpPr/>
          <p:nvPr/>
        </p:nvSpPr>
        <p:spPr>
          <a:xfrm>
            <a:off x="3686371" y="-122975"/>
            <a:ext cx="4387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Times New Roman" pitchFamily="18"/>
                <a:ea typeface="標楷體" pitchFamily="65"/>
              </a:rPr>
              <a:t>Parametric Rolling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3C2B29-58B6-4059-BF25-1E47B717978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dirty="0">
                <a:solidFill>
                  <a:srgbClr val="FF0000"/>
                </a:solidFill>
                <a:ea typeface="標楷體" pitchFamily="65"/>
              </a:rPr>
              <a:t>Problem solving</a:t>
            </a:r>
            <a:br>
              <a:rPr lang="en-US" sz="4400" dirty="0">
                <a:solidFill>
                  <a:srgbClr val="FF0000"/>
                </a:solidFill>
                <a:ea typeface="標楷體" pitchFamily="65"/>
              </a:rPr>
            </a:br>
            <a:r>
              <a:rPr lang="zh-TW" altLang="en-US" sz="4400" dirty="0">
                <a:solidFill>
                  <a:srgbClr val="FF0000"/>
                </a:solidFill>
                <a:ea typeface="標楷體" pitchFamily="65"/>
              </a:rPr>
              <a:t>理论及计算方法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DDDC39-CAD2-4A26-8B39-7EB67B72D468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0B7049D-1228-46B9-AA66-BEB130263D75}"/>
              </a:ext>
            </a:extLst>
          </p:cNvPr>
          <p:cNvSpPr/>
          <p:nvPr/>
        </p:nvSpPr>
        <p:spPr>
          <a:xfrm>
            <a:off x="6445319" y="3087366"/>
            <a:ext cx="32592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如何预测</a:t>
            </a:r>
            <a:r>
              <a:rPr lang="en-US" altLang="zh-C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如何避开</a:t>
            </a:r>
            <a:r>
              <a:rPr lang="en-US" altLang="zh-C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4">
            <a:extLst>
              <a:ext uri="{FF2B5EF4-FFF2-40B4-BE49-F238E27FC236}">
                <a16:creationId xmlns:a16="http://schemas.microsoft.com/office/drawing/2014/main" id="{57357C00-84DB-424E-9D9C-87446E9B49D7}"/>
              </a:ext>
            </a:extLst>
          </p:cNvPr>
          <p:cNvSpPr/>
          <p:nvPr/>
        </p:nvSpPr>
        <p:spPr>
          <a:xfrm>
            <a:off x="581192" y="1876604"/>
            <a:ext cx="10253953" cy="208756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1A3260"/>
              </a:buClr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1200" cap="none" spc="0" baseline="0" dirty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在</a:t>
            </a:r>
            <a:r>
              <a:rPr lang="zh-TW" sz="2800" b="1" i="0" u="none" strike="noStrike" kern="1200" cap="none" spc="0" baseline="0" dirty="0">
                <a:solidFill>
                  <a:srgbClr val="FF0000"/>
                </a:solidFill>
                <a:uFillTx/>
                <a:latin typeface="標楷體" pitchFamily="65"/>
                <a:ea typeface="標楷體" pitchFamily="65"/>
              </a:rPr>
              <a:t>规则波</a:t>
            </a:r>
            <a:r>
              <a:rPr lang="zh-TW" sz="2800" b="1" i="0" u="none" strike="noStrike" kern="1200" cap="none" spc="0" baseline="0" dirty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中扶正力矩随时间的变化大致为一</a:t>
            </a:r>
            <a:r>
              <a:rPr lang="zh-TW" sz="2800" b="1" i="0" u="none" strike="noStrike" kern="1200" cap="none" spc="0" baseline="0" dirty="0">
                <a:solidFill>
                  <a:srgbClr val="FF0000"/>
                </a:solidFill>
                <a:uFillTx/>
                <a:latin typeface="標楷體" pitchFamily="65"/>
                <a:ea typeface="標楷體" pitchFamily="65"/>
              </a:rPr>
              <a:t>余弦函数</a:t>
            </a:r>
            <a:r>
              <a:rPr lang="zh-TW" sz="2800" b="1" i="0" u="none" strike="noStrike" kern="1200" cap="none" spc="0" baseline="0" dirty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，在横摇振幅不大的假设下，船舶之定倾高度</a:t>
            </a:r>
            <a:r>
              <a:rPr lang="en-US" sz="28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GM</a:t>
            </a:r>
            <a:r>
              <a:rPr lang="zh-TW" sz="2800" b="1" i="0" u="none" strike="noStrike" kern="1200" cap="none" spc="0" baseline="0" dirty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随时间变化之函数可以下式表示</a:t>
            </a:r>
            <a:r>
              <a:rPr lang="en-US" sz="2800" b="1" i="0" u="none" strike="noStrike" kern="1200" cap="none" spc="0" baseline="0" dirty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:</a:t>
            </a:r>
          </a:p>
        </p:txBody>
      </p:sp>
      <p:graphicFrame>
        <p:nvGraphicFramePr>
          <p:cNvPr id="3" name="Object 125">
            <a:extLst>
              <a:ext uri="{FF2B5EF4-FFF2-40B4-BE49-F238E27FC236}">
                <a16:creationId xmlns:a16="http://schemas.microsoft.com/office/drawing/2014/main" id="{54E215C3-269B-4A3A-893C-01F9DA3955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0284518"/>
              </p:ext>
            </p:extLst>
          </p:nvPr>
        </p:nvGraphicFramePr>
        <p:xfrm>
          <a:off x="3209925" y="2778125"/>
          <a:ext cx="459105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7" name="Equation" r:id="rId4" imgW="3681188" imgH="1016000" progId="Equation.DSMT4">
                  <p:embed/>
                </p:oleObj>
              </mc:Choice>
              <mc:Fallback>
                <p:oleObj name="Equation" r:id="rId4" imgW="3681188" imgH="10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9925" y="2778125"/>
                        <a:ext cx="4591050" cy="1220788"/>
                      </a:xfrm>
                      <a:prstGeom prst="rect">
                        <a:avLst/>
                      </a:prstGeom>
                      <a:noFill/>
                      <a:ln w="28575" cap="rnd">
                        <a:solidFill>
                          <a:srgbClr val="0070C0"/>
                        </a:solidFill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标题 1">
            <a:extLst>
              <a:ext uri="{FF2B5EF4-FFF2-40B4-BE49-F238E27FC236}">
                <a16:creationId xmlns:a16="http://schemas.microsoft.com/office/drawing/2014/main" id="{33143BBE-0E21-4371-99BA-38DAFA0129B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sz="4400">
                <a:solidFill>
                  <a:srgbClr val="FFFF00"/>
                </a:solidFill>
                <a:ea typeface="標楷體" pitchFamily="65"/>
              </a:rPr>
              <a:t>理论及计算方法</a:t>
            </a:r>
            <a:endParaRPr lang="en-US" sz="4400">
              <a:solidFill>
                <a:srgbClr val="FFFF00"/>
              </a:solidFill>
            </a:endParaRPr>
          </a:p>
        </p:txBody>
      </p:sp>
      <p:graphicFrame>
        <p:nvGraphicFramePr>
          <p:cNvPr id="5" name="Object 132">
            <a:extLst>
              <a:ext uri="{FF2B5EF4-FFF2-40B4-BE49-F238E27FC236}">
                <a16:creationId xmlns:a16="http://schemas.microsoft.com/office/drawing/2014/main" id="{686A5902-7B7D-4709-8978-992B44D3CD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826341"/>
              </p:ext>
            </p:extLst>
          </p:nvPr>
        </p:nvGraphicFramePr>
        <p:xfrm>
          <a:off x="996522" y="4822307"/>
          <a:ext cx="4388150" cy="1227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8" name="Equation" r:id="rId6" imgW="58115200" imgH="16256000" progId="Equation.DSMT4">
                  <p:embed/>
                </p:oleObj>
              </mc:Choice>
              <mc:Fallback>
                <p:oleObj name="Equation" r:id="rId6" imgW="58115200" imgH="1625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6522" y="4822307"/>
                        <a:ext cx="4388150" cy="122745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41">
            <a:extLst>
              <a:ext uri="{FF2B5EF4-FFF2-40B4-BE49-F238E27FC236}">
                <a16:creationId xmlns:a16="http://schemas.microsoft.com/office/drawing/2014/main" id="{8E26B9DA-3061-4F99-AA34-91FD7C76C825}"/>
              </a:ext>
            </a:extLst>
          </p:cNvPr>
          <p:cNvGrpSpPr/>
          <p:nvPr/>
        </p:nvGrpSpPr>
        <p:grpSpPr>
          <a:xfrm>
            <a:off x="6685653" y="6407813"/>
            <a:ext cx="5205679" cy="461662"/>
            <a:chOff x="6685653" y="6407813"/>
            <a:chExt cx="5205679" cy="461662"/>
          </a:xfrm>
        </p:grpSpPr>
        <p:sp>
          <p:nvSpPr>
            <p:cNvPr id="7" name="Text Box 144">
              <a:extLst>
                <a:ext uri="{FF2B5EF4-FFF2-40B4-BE49-F238E27FC236}">
                  <a16:creationId xmlns:a16="http://schemas.microsoft.com/office/drawing/2014/main" id="{ECD790A8-00AE-401B-BF0B-6511FB89AD4C}"/>
                </a:ext>
              </a:extLst>
            </p:cNvPr>
            <p:cNvSpPr txBox="1"/>
            <p:nvPr/>
          </p:nvSpPr>
          <p:spPr>
            <a:xfrm>
              <a:off x="7139772" y="6407813"/>
              <a:ext cx="4751560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1200" cap="none" spc="0" baseline="0">
                  <a:solidFill>
                    <a:srgbClr val="000000"/>
                  </a:solidFill>
                  <a:uFillTx/>
                  <a:latin typeface="標楷體" pitchFamily="65"/>
                  <a:ea typeface="標楷體" pitchFamily="65"/>
                </a:rPr>
                <a:t>    </a:t>
              </a:r>
              <a:r>
                <a:rPr lang="zh-TW" sz="2400" b="1" i="0" u="none" strike="noStrike" kern="1200" cap="none" spc="0" baseline="0">
                  <a:solidFill>
                    <a:srgbClr val="000000"/>
                  </a:solidFill>
                  <a:uFillTx/>
                  <a:latin typeface="標楷體" pitchFamily="65"/>
                  <a:ea typeface="標楷體" pitchFamily="65"/>
                </a:rPr>
                <a:t>为所有 </a:t>
              </a:r>
              <a:r>
                <a:rPr lang="en-US" sz="2400" b="1" i="0" u="none" strike="noStrike" kern="1200" cap="none" spc="0" baseline="0">
                  <a:solidFill>
                    <a:srgbClr val="000000"/>
                  </a:solidFill>
                  <a:uFillTx/>
                  <a:latin typeface="標楷體" pitchFamily="65"/>
                  <a:ea typeface="標楷體" pitchFamily="65"/>
                </a:rPr>
                <a:t>  </a:t>
              </a:r>
              <a:r>
                <a:rPr lang="zh-TW" sz="2400" b="1" i="0" u="none" strike="noStrike" kern="1200" cap="none" spc="0" baseline="0">
                  <a:solidFill>
                    <a:srgbClr val="000000"/>
                  </a:solidFill>
                  <a:uFillTx/>
                  <a:latin typeface="標楷體" pitchFamily="65"/>
                  <a:ea typeface="標楷體" pitchFamily="65"/>
                </a:rPr>
                <a:t>値的最小值</a:t>
              </a:r>
            </a:p>
          </p:txBody>
        </p:sp>
        <p:graphicFrame>
          <p:nvGraphicFramePr>
            <p:cNvPr id="8" name="Object 142">
              <a:extLst>
                <a:ext uri="{FF2B5EF4-FFF2-40B4-BE49-F238E27FC236}">
                  <a16:creationId xmlns:a16="http://schemas.microsoft.com/office/drawing/2014/main" id="{FF2782EC-05F6-49BE-B4A2-2F0046164BF6}"/>
                </a:ext>
              </a:extLst>
            </p:cNvPr>
            <p:cNvGraphicFramePr/>
            <p:nvPr/>
          </p:nvGraphicFramePr>
          <p:xfrm>
            <a:off x="6685653" y="6477079"/>
            <a:ext cx="847091" cy="341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69" name="Equation" r:id="rId8" imgW="913950" imgH="431800" progId="">
                    <p:embed/>
                  </p:oleObj>
                </mc:Choice>
                <mc:Fallback>
                  <p:oleObj name="Equation" r:id="rId8" imgW="913950" imgH="43180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685653" y="6477079"/>
                          <a:ext cx="847091" cy="341308"/>
                        </a:xfrm>
                        <a:prstGeom prst="rect">
                          <a:avLst/>
                        </a:prstGeom>
                        <a:noFill/>
                        <a:ln cap="flat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43">
              <a:extLst>
                <a:ext uri="{FF2B5EF4-FFF2-40B4-BE49-F238E27FC236}">
                  <a16:creationId xmlns:a16="http://schemas.microsoft.com/office/drawing/2014/main" id="{FA8F9A5F-1989-4F62-B4CD-DA1D076F677B}"/>
                </a:ext>
              </a:extLst>
            </p:cNvPr>
            <p:cNvGraphicFramePr/>
            <p:nvPr/>
          </p:nvGraphicFramePr>
          <p:xfrm>
            <a:off x="8637888" y="6425982"/>
            <a:ext cx="627424" cy="400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70" name="Equation" r:id="rId10" imgW="609300" imgH="431800" progId="">
                    <p:embed/>
                  </p:oleObj>
                </mc:Choice>
                <mc:Fallback>
                  <p:oleObj name="Equation" r:id="rId10" imgW="609300" imgH="43180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637888" y="6425982"/>
                          <a:ext cx="627424" cy="400342"/>
                        </a:xfrm>
                        <a:prstGeom prst="rect">
                          <a:avLst/>
                        </a:prstGeom>
                        <a:noFill/>
                        <a:ln cap="flat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149">
            <a:extLst>
              <a:ext uri="{FF2B5EF4-FFF2-40B4-BE49-F238E27FC236}">
                <a16:creationId xmlns:a16="http://schemas.microsoft.com/office/drawing/2014/main" id="{2B7CDA2C-2C8D-4B34-BC66-3FF7EB6FACE4}"/>
              </a:ext>
            </a:extLst>
          </p:cNvPr>
          <p:cNvGrpSpPr/>
          <p:nvPr/>
        </p:nvGrpSpPr>
        <p:grpSpPr>
          <a:xfrm>
            <a:off x="6685653" y="5925001"/>
            <a:ext cx="5282141" cy="461662"/>
            <a:chOff x="6685653" y="5925001"/>
            <a:chExt cx="5282141" cy="461662"/>
          </a:xfrm>
        </p:grpSpPr>
        <p:graphicFrame>
          <p:nvGraphicFramePr>
            <p:cNvPr id="11" name="Object 146">
              <a:extLst>
                <a:ext uri="{FF2B5EF4-FFF2-40B4-BE49-F238E27FC236}">
                  <a16:creationId xmlns:a16="http://schemas.microsoft.com/office/drawing/2014/main" id="{074FC633-79CA-472A-8316-695B51EE2029}"/>
                </a:ext>
              </a:extLst>
            </p:cNvPr>
            <p:cNvGraphicFramePr/>
            <p:nvPr/>
          </p:nvGraphicFramePr>
          <p:xfrm>
            <a:off x="6685653" y="6002267"/>
            <a:ext cx="864318" cy="3759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71" name="Equation" r:id="rId12" imgW="939338" imgH="431800" progId="">
                    <p:embed/>
                  </p:oleObj>
                </mc:Choice>
                <mc:Fallback>
                  <p:oleObj name="Equation" r:id="rId12" imgW="939338" imgH="43180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685653" y="6002267"/>
                          <a:ext cx="864318" cy="375928"/>
                        </a:xfrm>
                        <a:prstGeom prst="rect">
                          <a:avLst/>
                        </a:prstGeom>
                        <a:noFill/>
                        <a:ln cap="flat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47">
              <a:extLst>
                <a:ext uri="{FF2B5EF4-FFF2-40B4-BE49-F238E27FC236}">
                  <a16:creationId xmlns:a16="http://schemas.microsoft.com/office/drawing/2014/main" id="{79463F8C-937A-403C-BBE9-7E1EF334BE21}"/>
                </a:ext>
              </a:extLst>
            </p:cNvPr>
            <p:cNvGraphicFramePr/>
            <p:nvPr/>
          </p:nvGraphicFramePr>
          <p:xfrm>
            <a:off x="8673230" y="5964320"/>
            <a:ext cx="592083" cy="397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72" name="Equation" r:id="rId14" imgW="609300" imgH="431800" progId="">
                    <p:embed/>
                  </p:oleObj>
                </mc:Choice>
                <mc:Fallback>
                  <p:oleObj name="Equation" r:id="rId14" imgW="609300" imgH="43180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8673230" y="5964320"/>
                          <a:ext cx="592083" cy="397608"/>
                        </a:xfrm>
                        <a:prstGeom prst="rect">
                          <a:avLst/>
                        </a:prstGeom>
                        <a:noFill/>
                        <a:ln cap="flat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148">
              <a:extLst>
                <a:ext uri="{FF2B5EF4-FFF2-40B4-BE49-F238E27FC236}">
                  <a16:creationId xmlns:a16="http://schemas.microsoft.com/office/drawing/2014/main" id="{69EA37AE-4312-4023-94BE-EBF35D5F7BC6}"/>
                </a:ext>
              </a:extLst>
            </p:cNvPr>
            <p:cNvSpPr txBox="1"/>
            <p:nvPr/>
          </p:nvSpPr>
          <p:spPr>
            <a:xfrm>
              <a:off x="7130216" y="5925001"/>
              <a:ext cx="4837578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1200" cap="none" spc="0" baseline="0">
                  <a:solidFill>
                    <a:srgbClr val="000000"/>
                  </a:solidFill>
                  <a:uFillTx/>
                  <a:latin typeface="標楷體" pitchFamily="65"/>
                  <a:ea typeface="標楷體" pitchFamily="65"/>
                </a:rPr>
                <a:t>    </a:t>
              </a:r>
              <a:r>
                <a:rPr lang="zh-TW" sz="2400" b="1" i="0" u="none" strike="noStrike" kern="1200" cap="none" spc="0" baseline="0">
                  <a:solidFill>
                    <a:srgbClr val="000000"/>
                  </a:solidFill>
                  <a:uFillTx/>
                  <a:latin typeface="標楷體" pitchFamily="65"/>
                  <a:ea typeface="標楷體" pitchFamily="65"/>
                </a:rPr>
                <a:t>为所有 </a:t>
              </a:r>
              <a:r>
                <a:rPr lang="en-US" sz="2400" b="1" i="0" u="none" strike="noStrike" kern="1200" cap="none" spc="0" baseline="0">
                  <a:solidFill>
                    <a:srgbClr val="000000"/>
                  </a:solidFill>
                  <a:uFillTx/>
                  <a:latin typeface="標楷體" pitchFamily="65"/>
                  <a:ea typeface="標楷體" pitchFamily="65"/>
                </a:rPr>
                <a:t>  </a:t>
              </a:r>
              <a:r>
                <a:rPr lang="zh-TW" sz="2400" b="1" i="0" u="none" strike="noStrike" kern="1200" cap="none" spc="0" baseline="0">
                  <a:solidFill>
                    <a:srgbClr val="000000"/>
                  </a:solidFill>
                  <a:uFillTx/>
                  <a:latin typeface="標楷體" pitchFamily="65"/>
                  <a:ea typeface="標楷體" pitchFamily="65"/>
                </a:rPr>
                <a:t>値的最大值</a:t>
              </a:r>
            </a:p>
          </p:txBody>
        </p:sp>
      </p:grpSp>
      <p:grpSp>
        <p:nvGrpSpPr>
          <p:cNvPr id="14" name="Group 154">
            <a:extLst>
              <a:ext uri="{FF2B5EF4-FFF2-40B4-BE49-F238E27FC236}">
                <a16:creationId xmlns:a16="http://schemas.microsoft.com/office/drawing/2014/main" id="{5BBFA880-6A52-454A-B941-76B9B86E096E}"/>
              </a:ext>
            </a:extLst>
          </p:cNvPr>
          <p:cNvGrpSpPr/>
          <p:nvPr/>
        </p:nvGrpSpPr>
        <p:grpSpPr>
          <a:xfrm>
            <a:off x="924910" y="4076449"/>
            <a:ext cx="5649597" cy="535180"/>
            <a:chOff x="1046027" y="4076449"/>
            <a:chExt cx="5528480" cy="535180"/>
          </a:xfrm>
        </p:grpSpPr>
        <p:sp>
          <p:nvSpPr>
            <p:cNvPr id="15" name="Text Box 127">
              <a:extLst>
                <a:ext uri="{FF2B5EF4-FFF2-40B4-BE49-F238E27FC236}">
                  <a16:creationId xmlns:a16="http://schemas.microsoft.com/office/drawing/2014/main" id="{3264B320-202C-4392-B956-3BAF03A7B690}"/>
                </a:ext>
              </a:extLst>
            </p:cNvPr>
            <p:cNvSpPr txBox="1"/>
            <p:nvPr/>
          </p:nvSpPr>
          <p:spPr>
            <a:xfrm>
              <a:off x="1075809" y="4129569"/>
              <a:ext cx="5498698" cy="46166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1200" cap="none" spc="0" baseline="0" dirty="0">
                  <a:solidFill>
                    <a:srgbClr val="000000"/>
                  </a:solidFill>
                  <a:uFillTx/>
                  <a:latin typeface="標楷體" pitchFamily="65"/>
                  <a:ea typeface="標楷體" pitchFamily="65"/>
                </a:rPr>
                <a:t>    = </a:t>
              </a:r>
              <a:r>
                <a:rPr lang="zh-CN" sz="2400" b="1" i="0" u="none" strike="noStrike" kern="1200" cap="none" spc="0" baseline="0" dirty="0">
                  <a:solidFill>
                    <a:srgbClr val="000000"/>
                  </a:solidFill>
                  <a:uFillTx/>
                  <a:latin typeface="標楷體" pitchFamily="65"/>
                  <a:ea typeface="標楷體" pitchFamily="65"/>
                </a:rPr>
                <a:t>波浪</a:t>
              </a:r>
              <a:r>
                <a:rPr lang="zh-TW" sz="2400" b="1" i="0" u="none" strike="noStrike" kern="1200" cap="none" spc="0" baseline="0" dirty="0">
                  <a:solidFill>
                    <a:srgbClr val="000000"/>
                  </a:solidFill>
                  <a:uFillTx/>
                  <a:latin typeface="標楷體" pitchFamily="65"/>
                  <a:ea typeface="標楷體" pitchFamily="65"/>
                </a:rPr>
                <a:t>产生</a:t>
              </a:r>
              <a:r>
                <a:rPr lang="en-US" altLang="zh-TW" sz="2400" b="1" i="0" u="none" strike="noStrike" kern="1200" cap="none" spc="0" baseline="0" dirty="0">
                  <a:solidFill>
                    <a:srgbClr val="000000"/>
                  </a:solidFill>
                  <a:uFillTx/>
                  <a:latin typeface="標楷體" pitchFamily="65"/>
                  <a:ea typeface="標楷體" pitchFamily="65"/>
                </a:rPr>
                <a:t>  </a:t>
              </a:r>
              <a:r>
                <a:rPr lang="en-US" sz="2400" b="1" i="0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標楷體" pitchFamily="65"/>
                </a:rPr>
                <a:t>       </a:t>
              </a:r>
              <a:r>
                <a:rPr lang="zh-TW" sz="2400" b="1" i="0" u="none" strike="noStrike" kern="1200" cap="none" spc="0" baseline="0" dirty="0">
                  <a:solidFill>
                    <a:srgbClr val="000000"/>
                  </a:solidFill>
                  <a:uFillTx/>
                  <a:latin typeface="標楷體" pitchFamily="65"/>
                  <a:ea typeface="標楷體" pitchFamily="65"/>
                </a:rPr>
                <a:t>变化量之</a:t>
              </a:r>
              <a:r>
                <a:rPr lang="zh-TW" sz="2400" b="1" i="0" u="none" strike="noStrike" kern="1200" cap="none" spc="0" baseline="0" dirty="0">
                  <a:solidFill>
                    <a:srgbClr val="FF0000"/>
                  </a:solidFill>
                  <a:uFillTx/>
                  <a:latin typeface="標楷體" pitchFamily="65"/>
                  <a:ea typeface="標楷體" pitchFamily="65"/>
                </a:rPr>
                <a:t>遭遇频率</a:t>
              </a:r>
            </a:p>
          </p:txBody>
        </p:sp>
        <p:graphicFrame>
          <p:nvGraphicFramePr>
            <p:cNvPr id="16" name="Object 128">
              <a:extLst>
                <a:ext uri="{FF2B5EF4-FFF2-40B4-BE49-F238E27FC236}">
                  <a16:creationId xmlns:a16="http://schemas.microsoft.com/office/drawing/2014/main" id="{D272FAD9-D9DF-4899-BB82-85C5BF1AE41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49013785"/>
                </p:ext>
              </p:extLst>
            </p:nvPr>
          </p:nvGraphicFramePr>
          <p:xfrm>
            <a:off x="1046027" y="4076449"/>
            <a:ext cx="667160" cy="535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73" name="Equation" r:id="rId16" imgW="380813" imgH="457200" progId="Equation.DSMT4">
                    <p:embed/>
                  </p:oleObj>
                </mc:Choice>
                <mc:Fallback>
                  <p:oleObj name="Equation" r:id="rId16" imgW="380813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046027" y="4076449"/>
                          <a:ext cx="667160" cy="535180"/>
                        </a:xfrm>
                        <a:prstGeom prst="rect">
                          <a:avLst/>
                        </a:prstGeom>
                        <a:noFill/>
                        <a:ln cap="flat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52">
              <a:extLst>
                <a:ext uri="{FF2B5EF4-FFF2-40B4-BE49-F238E27FC236}">
                  <a16:creationId xmlns:a16="http://schemas.microsoft.com/office/drawing/2014/main" id="{713DABDB-5EA3-4D5F-98F4-8081B6F4241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19896807"/>
                </p:ext>
              </p:extLst>
            </p:nvPr>
          </p:nvGraphicFramePr>
          <p:xfrm>
            <a:off x="3188789" y="4124812"/>
            <a:ext cx="955058" cy="4677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74" name="Equation" r:id="rId18" imgW="609300" imgH="431800" progId="Equation.DSMT4">
                    <p:embed/>
                  </p:oleObj>
                </mc:Choice>
                <mc:Fallback>
                  <p:oleObj name="Equation" r:id="rId18" imgW="609300" imgH="431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3188789" y="4124812"/>
                          <a:ext cx="955058" cy="467714"/>
                        </a:xfrm>
                        <a:prstGeom prst="rect">
                          <a:avLst/>
                        </a:prstGeom>
                        <a:noFill/>
                        <a:ln cap="flat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AutoShape 131">
            <a:extLst>
              <a:ext uri="{FF2B5EF4-FFF2-40B4-BE49-F238E27FC236}">
                <a16:creationId xmlns:a16="http://schemas.microsoft.com/office/drawing/2014/main" id="{FAADE2C0-356C-4D3D-8906-09E0EA5BC4D6}"/>
              </a:ext>
            </a:extLst>
          </p:cNvPr>
          <p:cNvSpPr/>
          <p:nvPr/>
        </p:nvSpPr>
        <p:spPr>
          <a:xfrm>
            <a:off x="6661147" y="4180051"/>
            <a:ext cx="1967843" cy="3279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5400"/>
              <a:gd name="f8" fmla="+- 21600 0 5400"/>
              <a:gd name="f9" fmla="+- 10800 0 5400"/>
              <a:gd name="f10" fmla="+- 21600 0 16200"/>
              <a:gd name="f11" fmla="val 16200"/>
              <a:gd name="f12" fmla="val 3375"/>
              <a:gd name="f13" fmla="val 10800"/>
              <a:gd name="f14" fmla="val 1350"/>
              <a:gd name="f15" fmla="val 2700"/>
              <a:gd name="f16" fmla="val 675"/>
              <a:gd name="f17" fmla="+- 0 0 -360"/>
              <a:gd name="f18" fmla="+- 0 0 -270"/>
              <a:gd name="f19" fmla="+- 0 0 -180"/>
              <a:gd name="f20" fmla="+- 0 0 -90"/>
              <a:gd name="f21" fmla="*/ f3 1 21600"/>
              <a:gd name="f22" fmla="*/ f4 1 21600"/>
              <a:gd name="f23" fmla="*/ f10 f9 1"/>
              <a:gd name="f24" fmla="+- f6 0 f5"/>
              <a:gd name="f25" fmla="*/ f17 f0 1"/>
              <a:gd name="f26" fmla="*/ f18 f0 1"/>
              <a:gd name="f27" fmla="*/ f19 f0 1"/>
              <a:gd name="f28" fmla="*/ f20 f0 1"/>
              <a:gd name="f29" fmla="*/ f23 1 10800"/>
              <a:gd name="f30" fmla="*/ f24 1 21600"/>
              <a:gd name="f31" fmla="*/ 16200 f24 1"/>
              <a:gd name="f32" fmla="*/ 0 f24 1"/>
              <a:gd name="f33" fmla="*/ 10800 f24 1"/>
              <a:gd name="f34" fmla="*/ 21600 f24 1"/>
              <a:gd name="f35" fmla="*/ 3375 f24 1"/>
              <a:gd name="f36" fmla="*/ f7 f24 1"/>
              <a:gd name="f37" fmla="*/ f8 f24 1"/>
              <a:gd name="f38" fmla="*/ f25 1 f2"/>
              <a:gd name="f39" fmla="*/ f26 1 f2"/>
              <a:gd name="f40" fmla="*/ f27 1 f2"/>
              <a:gd name="f41" fmla="*/ f28 1 f2"/>
              <a:gd name="f42" fmla="+- 21600 0 f29"/>
              <a:gd name="f43" fmla="*/ f31 1 21600"/>
              <a:gd name="f44" fmla="*/ f32 1 21600"/>
              <a:gd name="f45" fmla="*/ f33 1 21600"/>
              <a:gd name="f46" fmla="*/ f34 1 21600"/>
              <a:gd name="f47" fmla="*/ f35 1 21600"/>
              <a:gd name="f48" fmla="*/ f36 1 21600"/>
              <a:gd name="f49" fmla="*/ f37 1 21600"/>
              <a:gd name="f50" fmla="+- f38 0 f1"/>
              <a:gd name="f51" fmla="+- f39 0 f1"/>
              <a:gd name="f52" fmla="+- f40 0 f1"/>
              <a:gd name="f53" fmla="+- f41 0 f1"/>
              <a:gd name="f54" fmla="*/ f42 f24 1"/>
              <a:gd name="f55" fmla="*/ f43 1 f30"/>
              <a:gd name="f56" fmla="*/ f44 1 f30"/>
              <a:gd name="f57" fmla="*/ f45 1 f30"/>
              <a:gd name="f58" fmla="*/ f46 1 f30"/>
              <a:gd name="f59" fmla="*/ f47 1 f30"/>
              <a:gd name="f60" fmla="*/ f48 1 f30"/>
              <a:gd name="f61" fmla="*/ f49 1 f30"/>
              <a:gd name="f62" fmla="*/ f54 1 21600"/>
              <a:gd name="f63" fmla="*/ f59 f21 1"/>
              <a:gd name="f64" fmla="*/ f61 f22 1"/>
              <a:gd name="f65" fmla="*/ f60 f22 1"/>
              <a:gd name="f66" fmla="*/ f55 f21 1"/>
              <a:gd name="f67" fmla="*/ f56 f22 1"/>
              <a:gd name="f68" fmla="*/ f56 f21 1"/>
              <a:gd name="f69" fmla="*/ f57 f22 1"/>
              <a:gd name="f70" fmla="*/ f58 f22 1"/>
              <a:gd name="f71" fmla="*/ f58 f21 1"/>
              <a:gd name="f72" fmla="*/ f62 1 f30"/>
              <a:gd name="f73" fmla="*/ f72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6" y="f67"/>
              </a:cxn>
              <a:cxn ang="f51">
                <a:pos x="f68" y="f69"/>
              </a:cxn>
              <a:cxn ang="f52">
                <a:pos x="f66" y="f70"/>
              </a:cxn>
              <a:cxn ang="f53">
                <a:pos x="f71" y="f69"/>
              </a:cxn>
            </a:cxnLst>
            <a:rect l="f63" t="f65" r="f73" b="f64"/>
            <a:pathLst>
              <a:path w="21600" h="21600">
                <a:moveTo>
                  <a:pt x="f11" y="f5"/>
                </a:moveTo>
                <a:lnTo>
                  <a:pt x="f11" y="f7"/>
                </a:lnTo>
                <a:lnTo>
                  <a:pt x="f12" y="f7"/>
                </a:lnTo>
                <a:lnTo>
                  <a:pt x="f12" y="f11"/>
                </a:lnTo>
                <a:lnTo>
                  <a:pt x="f11" y="f11"/>
                </a:lnTo>
                <a:lnTo>
                  <a:pt x="f11" y="f6"/>
                </a:lnTo>
                <a:lnTo>
                  <a:pt x="f6" y="f13"/>
                </a:lnTo>
                <a:close/>
              </a:path>
              <a:path w="21600" h="21600">
                <a:moveTo>
                  <a:pt x="f14" y="f7"/>
                </a:moveTo>
                <a:lnTo>
                  <a:pt x="f14" y="f11"/>
                </a:lnTo>
                <a:lnTo>
                  <a:pt x="f15" y="f11"/>
                </a:lnTo>
                <a:lnTo>
                  <a:pt x="f15" y="f7"/>
                </a:lnTo>
                <a:close/>
              </a:path>
              <a:path w="21600" h="21600">
                <a:moveTo>
                  <a:pt x="f5" y="f7"/>
                </a:moveTo>
                <a:lnTo>
                  <a:pt x="f5" y="f11"/>
                </a:lnTo>
                <a:lnTo>
                  <a:pt x="f16" y="f11"/>
                </a:lnTo>
                <a:lnTo>
                  <a:pt x="f16" y="f7"/>
                </a:lnTo>
                <a:close/>
              </a:path>
            </a:pathLst>
          </a:custGeom>
          <a:solidFill>
            <a:srgbClr val="FFFD09"/>
          </a:solidFill>
          <a:ln w="9528" cap="rnd">
            <a:solidFill>
              <a:srgbClr val="0070C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19" name="AutoShape 131">
            <a:extLst>
              <a:ext uri="{FF2B5EF4-FFF2-40B4-BE49-F238E27FC236}">
                <a16:creationId xmlns:a16="http://schemas.microsoft.com/office/drawing/2014/main" id="{04C6DC99-5507-445D-9259-ADAE33F2B105}"/>
              </a:ext>
            </a:extLst>
          </p:cNvPr>
          <p:cNvSpPr/>
          <p:nvPr/>
        </p:nvSpPr>
        <p:spPr>
          <a:xfrm>
            <a:off x="5566062" y="4912321"/>
            <a:ext cx="956681" cy="3135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5400"/>
              <a:gd name="f8" fmla="+- 21600 0 5400"/>
              <a:gd name="f9" fmla="+- 10800 0 5400"/>
              <a:gd name="f10" fmla="+- 21600 0 16200"/>
              <a:gd name="f11" fmla="val 16200"/>
              <a:gd name="f12" fmla="val 3375"/>
              <a:gd name="f13" fmla="val 10800"/>
              <a:gd name="f14" fmla="val 1350"/>
              <a:gd name="f15" fmla="val 2700"/>
              <a:gd name="f16" fmla="val 675"/>
              <a:gd name="f17" fmla="+- 0 0 -360"/>
              <a:gd name="f18" fmla="+- 0 0 -270"/>
              <a:gd name="f19" fmla="+- 0 0 -180"/>
              <a:gd name="f20" fmla="+- 0 0 -90"/>
              <a:gd name="f21" fmla="*/ f3 1 21600"/>
              <a:gd name="f22" fmla="*/ f4 1 21600"/>
              <a:gd name="f23" fmla="*/ f10 f9 1"/>
              <a:gd name="f24" fmla="+- f6 0 f5"/>
              <a:gd name="f25" fmla="*/ f17 f0 1"/>
              <a:gd name="f26" fmla="*/ f18 f0 1"/>
              <a:gd name="f27" fmla="*/ f19 f0 1"/>
              <a:gd name="f28" fmla="*/ f20 f0 1"/>
              <a:gd name="f29" fmla="*/ f23 1 10800"/>
              <a:gd name="f30" fmla="*/ f24 1 21600"/>
              <a:gd name="f31" fmla="*/ 16200 f24 1"/>
              <a:gd name="f32" fmla="*/ 0 f24 1"/>
              <a:gd name="f33" fmla="*/ 10800 f24 1"/>
              <a:gd name="f34" fmla="*/ 21600 f24 1"/>
              <a:gd name="f35" fmla="*/ 3375 f24 1"/>
              <a:gd name="f36" fmla="*/ f7 f24 1"/>
              <a:gd name="f37" fmla="*/ f8 f24 1"/>
              <a:gd name="f38" fmla="*/ f25 1 f2"/>
              <a:gd name="f39" fmla="*/ f26 1 f2"/>
              <a:gd name="f40" fmla="*/ f27 1 f2"/>
              <a:gd name="f41" fmla="*/ f28 1 f2"/>
              <a:gd name="f42" fmla="+- 21600 0 f29"/>
              <a:gd name="f43" fmla="*/ f31 1 21600"/>
              <a:gd name="f44" fmla="*/ f32 1 21600"/>
              <a:gd name="f45" fmla="*/ f33 1 21600"/>
              <a:gd name="f46" fmla="*/ f34 1 21600"/>
              <a:gd name="f47" fmla="*/ f35 1 21600"/>
              <a:gd name="f48" fmla="*/ f36 1 21600"/>
              <a:gd name="f49" fmla="*/ f37 1 21600"/>
              <a:gd name="f50" fmla="+- f38 0 f1"/>
              <a:gd name="f51" fmla="+- f39 0 f1"/>
              <a:gd name="f52" fmla="+- f40 0 f1"/>
              <a:gd name="f53" fmla="+- f41 0 f1"/>
              <a:gd name="f54" fmla="*/ f42 f24 1"/>
              <a:gd name="f55" fmla="*/ f43 1 f30"/>
              <a:gd name="f56" fmla="*/ f44 1 f30"/>
              <a:gd name="f57" fmla="*/ f45 1 f30"/>
              <a:gd name="f58" fmla="*/ f46 1 f30"/>
              <a:gd name="f59" fmla="*/ f47 1 f30"/>
              <a:gd name="f60" fmla="*/ f48 1 f30"/>
              <a:gd name="f61" fmla="*/ f49 1 f30"/>
              <a:gd name="f62" fmla="*/ f54 1 21600"/>
              <a:gd name="f63" fmla="*/ f59 f21 1"/>
              <a:gd name="f64" fmla="*/ f61 f22 1"/>
              <a:gd name="f65" fmla="*/ f60 f22 1"/>
              <a:gd name="f66" fmla="*/ f55 f21 1"/>
              <a:gd name="f67" fmla="*/ f56 f22 1"/>
              <a:gd name="f68" fmla="*/ f56 f21 1"/>
              <a:gd name="f69" fmla="*/ f57 f22 1"/>
              <a:gd name="f70" fmla="*/ f58 f22 1"/>
              <a:gd name="f71" fmla="*/ f58 f21 1"/>
              <a:gd name="f72" fmla="*/ f62 1 f30"/>
              <a:gd name="f73" fmla="*/ f72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6" y="f67"/>
              </a:cxn>
              <a:cxn ang="f51">
                <a:pos x="f68" y="f69"/>
              </a:cxn>
              <a:cxn ang="f52">
                <a:pos x="f66" y="f70"/>
              </a:cxn>
              <a:cxn ang="f53">
                <a:pos x="f71" y="f69"/>
              </a:cxn>
            </a:cxnLst>
            <a:rect l="f63" t="f65" r="f73" b="f64"/>
            <a:pathLst>
              <a:path w="21600" h="21600">
                <a:moveTo>
                  <a:pt x="f11" y="f5"/>
                </a:moveTo>
                <a:lnTo>
                  <a:pt x="f11" y="f7"/>
                </a:lnTo>
                <a:lnTo>
                  <a:pt x="f12" y="f7"/>
                </a:lnTo>
                <a:lnTo>
                  <a:pt x="f12" y="f11"/>
                </a:lnTo>
                <a:lnTo>
                  <a:pt x="f11" y="f11"/>
                </a:lnTo>
                <a:lnTo>
                  <a:pt x="f11" y="f6"/>
                </a:lnTo>
                <a:lnTo>
                  <a:pt x="f6" y="f13"/>
                </a:lnTo>
                <a:close/>
              </a:path>
              <a:path w="21600" h="21600">
                <a:moveTo>
                  <a:pt x="f14" y="f7"/>
                </a:moveTo>
                <a:lnTo>
                  <a:pt x="f14" y="f11"/>
                </a:lnTo>
                <a:lnTo>
                  <a:pt x="f15" y="f11"/>
                </a:lnTo>
                <a:lnTo>
                  <a:pt x="f15" y="f7"/>
                </a:lnTo>
                <a:close/>
              </a:path>
              <a:path w="21600" h="21600">
                <a:moveTo>
                  <a:pt x="f5" y="f7"/>
                </a:moveTo>
                <a:lnTo>
                  <a:pt x="f5" y="f11"/>
                </a:lnTo>
                <a:lnTo>
                  <a:pt x="f16" y="f11"/>
                </a:lnTo>
                <a:lnTo>
                  <a:pt x="f16" y="f7"/>
                </a:lnTo>
                <a:close/>
              </a:path>
            </a:pathLst>
          </a:custGeom>
          <a:solidFill>
            <a:srgbClr val="FFFD09"/>
          </a:solidFill>
          <a:ln w="9528" cap="rnd">
            <a:solidFill>
              <a:srgbClr val="0070C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  <a:ea typeface="华文中宋" pitchFamily="2"/>
            </a:endParaRPr>
          </a:p>
        </p:txBody>
      </p:sp>
      <p:graphicFrame>
        <p:nvGraphicFramePr>
          <p:cNvPr id="20" name="对象 62">
            <a:extLst>
              <a:ext uri="{FF2B5EF4-FFF2-40B4-BE49-F238E27FC236}">
                <a16:creationId xmlns:a16="http://schemas.microsoft.com/office/drawing/2014/main" id="{D039041C-FABE-4FBE-AF09-FDC9B1D69E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9858033"/>
              </p:ext>
            </p:extLst>
          </p:nvPr>
        </p:nvGraphicFramePr>
        <p:xfrm>
          <a:off x="8790200" y="3750722"/>
          <a:ext cx="3041193" cy="1013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5" name="Equation" r:id="rId20" imgW="34137600" imgH="12598400" progId="Equation.DSMT4">
                  <p:embed/>
                </p:oleObj>
              </mc:Choice>
              <mc:Fallback>
                <p:oleObj name="Equation" r:id="rId20" imgW="34137600" imgH="125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790200" y="3750722"/>
                        <a:ext cx="3041193" cy="1013804"/>
                      </a:xfrm>
                      <a:prstGeom prst="rect">
                        <a:avLst/>
                      </a:prstGeom>
                      <a:noFill/>
                      <a:ln w="28575" cap="rnd">
                        <a:solidFill>
                          <a:srgbClr val="FF0000"/>
                        </a:solidFill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6">
            <a:extLst>
              <a:ext uri="{FF2B5EF4-FFF2-40B4-BE49-F238E27FC236}">
                <a16:creationId xmlns:a16="http://schemas.microsoft.com/office/drawing/2014/main" id="{E492E961-3D0B-4092-81E9-21FDA8768D02}"/>
              </a:ext>
            </a:extLst>
          </p:cNvPr>
          <p:cNvGraphicFramePr/>
          <p:nvPr/>
        </p:nvGraphicFramePr>
        <p:xfrm>
          <a:off x="6655112" y="4757851"/>
          <a:ext cx="819887" cy="55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6" name="Equation" r:id="rId22" imgW="609300" imgH="431800" progId="">
                  <p:embed/>
                </p:oleObj>
              </mc:Choice>
              <mc:Fallback>
                <p:oleObj name="Equation" r:id="rId22" imgW="609300" imgH="431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655112" y="4757851"/>
                        <a:ext cx="819887" cy="551419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30">
            <a:extLst>
              <a:ext uri="{FF2B5EF4-FFF2-40B4-BE49-F238E27FC236}">
                <a16:creationId xmlns:a16="http://schemas.microsoft.com/office/drawing/2014/main" id="{D8D0C4B6-DF6F-42CF-B312-B2CA693F1AD6}"/>
              </a:ext>
            </a:extLst>
          </p:cNvPr>
          <p:cNvSpPr/>
          <p:nvPr/>
        </p:nvSpPr>
        <p:spPr>
          <a:xfrm>
            <a:off x="7537252" y="4854202"/>
            <a:ext cx="3262432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i="0" u="none" strike="noStrike" kern="1200" cap="none" spc="0" baseline="0" dirty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的最大值与最小值平均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23" name="矩形 31">
            <a:extLst>
              <a:ext uri="{FF2B5EF4-FFF2-40B4-BE49-F238E27FC236}">
                <a16:creationId xmlns:a16="http://schemas.microsoft.com/office/drawing/2014/main" id="{19BDC803-74A6-4E60-B8E8-85BFD7932953}"/>
              </a:ext>
            </a:extLst>
          </p:cNvPr>
          <p:cNvSpPr/>
          <p:nvPr/>
        </p:nvSpPr>
        <p:spPr>
          <a:xfrm>
            <a:off x="7537252" y="5395051"/>
            <a:ext cx="3262432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随波浪变化的平均振幅</a:t>
            </a: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graphicFrame>
        <p:nvGraphicFramePr>
          <p:cNvPr id="24" name="Object 136">
            <a:extLst>
              <a:ext uri="{FF2B5EF4-FFF2-40B4-BE49-F238E27FC236}">
                <a16:creationId xmlns:a16="http://schemas.microsoft.com/office/drawing/2014/main" id="{FDEC9424-39F7-4DDE-AA2C-7ABC1EC6E2D3}"/>
              </a:ext>
            </a:extLst>
          </p:cNvPr>
          <p:cNvGraphicFramePr/>
          <p:nvPr/>
        </p:nvGraphicFramePr>
        <p:xfrm>
          <a:off x="6655112" y="5333082"/>
          <a:ext cx="819887" cy="55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7" name="Equation" r:id="rId24" imgW="609300" imgH="431800" progId="">
                  <p:embed/>
                </p:oleObj>
              </mc:Choice>
              <mc:Fallback>
                <p:oleObj name="Equation" r:id="rId24" imgW="609300" imgH="431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655112" y="5333082"/>
                        <a:ext cx="819887" cy="551419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utoShape 131">
            <a:extLst>
              <a:ext uri="{FF2B5EF4-FFF2-40B4-BE49-F238E27FC236}">
                <a16:creationId xmlns:a16="http://schemas.microsoft.com/office/drawing/2014/main" id="{D6DE1D33-CD89-466B-BE8A-9BE381C3F55F}"/>
              </a:ext>
            </a:extLst>
          </p:cNvPr>
          <p:cNvSpPr/>
          <p:nvPr/>
        </p:nvSpPr>
        <p:spPr>
          <a:xfrm>
            <a:off x="5588044" y="5488356"/>
            <a:ext cx="956681" cy="3135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5400"/>
              <a:gd name="f8" fmla="+- 21600 0 5400"/>
              <a:gd name="f9" fmla="+- 10800 0 5400"/>
              <a:gd name="f10" fmla="+- 21600 0 16200"/>
              <a:gd name="f11" fmla="val 16200"/>
              <a:gd name="f12" fmla="val 3375"/>
              <a:gd name="f13" fmla="val 10800"/>
              <a:gd name="f14" fmla="val 1350"/>
              <a:gd name="f15" fmla="val 2700"/>
              <a:gd name="f16" fmla="val 675"/>
              <a:gd name="f17" fmla="+- 0 0 -360"/>
              <a:gd name="f18" fmla="+- 0 0 -270"/>
              <a:gd name="f19" fmla="+- 0 0 -180"/>
              <a:gd name="f20" fmla="+- 0 0 -90"/>
              <a:gd name="f21" fmla="*/ f3 1 21600"/>
              <a:gd name="f22" fmla="*/ f4 1 21600"/>
              <a:gd name="f23" fmla="*/ f10 f9 1"/>
              <a:gd name="f24" fmla="+- f6 0 f5"/>
              <a:gd name="f25" fmla="*/ f17 f0 1"/>
              <a:gd name="f26" fmla="*/ f18 f0 1"/>
              <a:gd name="f27" fmla="*/ f19 f0 1"/>
              <a:gd name="f28" fmla="*/ f20 f0 1"/>
              <a:gd name="f29" fmla="*/ f23 1 10800"/>
              <a:gd name="f30" fmla="*/ f24 1 21600"/>
              <a:gd name="f31" fmla="*/ 16200 f24 1"/>
              <a:gd name="f32" fmla="*/ 0 f24 1"/>
              <a:gd name="f33" fmla="*/ 10800 f24 1"/>
              <a:gd name="f34" fmla="*/ 21600 f24 1"/>
              <a:gd name="f35" fmla="*/ 3375 f24 1"/>
              <a:gd name="f36" fmla="*/ f7 f24 1"/>
              <a:gd name="f37" fmla="*/ f8 f24 1"/>
              <a:gd name="f38" fmla="*/ f25 1 f2"/>
              <a:gd name="f39" fmla="*/ f26 1 f2"/>
              <a:gd name="f40" fmla="*/ f27 1 f2"/>
              <a:gd name="f41" fmla="*/ f28 1 f2"/>
              <a:gd name="f42" fmla="+- 21600 0 f29"/>
              <a:gd name="f43" fmla="*/ f31 1 21600"/>
              <a:gd name="f44" fmla="*/ f32 1 21600"/>
              <a:gd name="f45" fmla="*/ f33 1 21600"/>
              <a:gd name="f46" fmla="*/ f34 1 21600"/>
              <a:gd name="f47" fmla="*/ f35 1 21600"/>
              <a:gd name="f48" fmla="*/ f36 1 21600"/>
              <a:gd name="f49" fmla="*/ f37 1 21600"/>
              <a:gd name="f50" fmla="+- f38 0 f1"/>
              <a:gd name="f51" fmla="+- f39 0 f1"/>
              <a:gd name="f52" fmla="+- f40 0 f1"/>
              <a:gd name="f53" fmla="+- f41 0 f1"/>
              <a:gd name="f54" fmla="*/ f42 f24 1"/>
              <a:gd name="f55" fmla="*/ f43 1 f30"/>
              <a:gd name="f56" fmla="*/ f44 1 f30"/>
              <a:gd name="f57" fmla="*/ f45 1 f30"/>
              <a:gd name="f58" fmla="*/ f46 1 f30"/>
              <a:gd name="f59" fmla="*/ f47 1 f30"/>
              <a:gd name="f60" fmla="*/ f48 1 f30"/>
              <a:gd name="f61" fmla="*/ f49 1 f30"/>
              <a:gd name="f62" fmla="*/ f54 1 21600"/>
              <a:gd name="f63" fmla="*/ f59 f21 1"/>
              <a:gd name="f64" fmla="*/ f61 f22 1"/>
              <a:gd name="f65" fmla="*/ f60 f22 1"/>
              <a:gd name="f66" fmla="*/ f55 f21 1"/>
              <a:gd name="f67" fmla="*/ f56 f22 1"/>
              <a:gd name="f68" fmla="*/ f56 f21 1"/>
              <a:gd name="f69" fmla="*/ f57 f22 1"/>
              <a:gd name="f70" fmla="*/ f58 f22 1"/>
              <a:gd name="f71" fmla="*/ f58 f21 1"/>
              <a:gd name="f72" fmla="*/ f62 1 f30"/>
              <a:gd name="f73" fmla="*/ f72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6" y="f67"/>
              </a:cxn>
              <a:cxn ang="f51">
                <a:pos x="f68" y="f69"/>
              </a:cxn>
              <a:cxn ang="f52">
                <a:pos x="f66" y="f70"/>
              </a:cxn>
              <a:cxn ang="f53">
                <a:pos x="f71" y="f69"/>
              </a:cxn>
            </a:cxnLst>
            <a:rect l="f63" t="f65" r="f73" b="f64"/>
            <a:pathLst>
              <a:path w="21600" h="21600">
                <a:moveTo>
                  <a:pt x="f11" y="f5"/>
                </a:moveTo>
                <a:lnTo>
                  <a:pt x="f11" y="f7"/>
                </a:lnTo>
                <a:lnTo>
                  <a:pt x="f12" y="f7"/>
                </a:lnTo>
                <a:lnTo>
                  <a:pt x="f12" y="f11"/>
                </a:lnTo>
                <a:lnTo>
                  <a:pt x="f11" y="f11"/>
                </a:lnTo>
                <a:lnTo>
                  <a:pt x="f11" y="f6"/>
                </a:lnTo>
                <a:lnTo>
                  <a:pt x="f6" y="f13"/>
                </a:lnTo>
                <a:close/>
              </a:path>
              <a:path w="21600" h="21600">
                <a:moveTo>
                  <a:pt x="f14" y="f7"/>
                </a:moveTo>
                <a:lnTo>
                  <a:pt x="f14" y="f11"/>
                </a:lnTo>
                <a:lnTo>
                  <a:pt x="f15" y="f11"/>
                </a:lnTo>
                <a:lnTo>
                  <a:pt x="f15" y="f7"/>
                </a:lnTo>
                <a:close/>
              </a:path>
              <a:path w="21600" h="21600">
                <a:moveTo>
                  <a:pt x="f5" y="f7"/>
                </a:moveTo>
                <a:lnTo>
                  <a:pt x="f5" y="f11"/>
                </a:lnTo>
                <a:lnTo>
                  <a:pt x="f16" y="f11"/>
                </a:lnTo>
                <a:lnTo>
                  <a:pt x="f16" y="f7"/>
                </a:lnTo>
                <a:close/>
              </a:path>
            </a:pathLst>
          </a:custGeom>
          <a:solidFill>
            <a:srgbClr val="FFFD09"/>
          </a:solidFill>
          <a:ln w="9528" cap="rnd">
            <a:solidFill>
              <a:srgbClr val="0070C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  <a:ea typeface="华文中宋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4549F028-8086-42EE-AE1C-D662B87407E3}"/>
              </a:ext>
            </a:extLst>
          </p:cNvPr>
          <p:cNvGrpSpPr/>
          <p:nvPr/>
        </p:nvGrpSpPr>
        <p:grpSpPr>
          <a:xfrm>
            <a:off x="6403014" y="4325533"/>
            <a:ext cx="6514739" cy="2468579"/>
            <a:chOff x="6403014" y="4325533"/>
            <a:chExt cx="6514739" cy="2468579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03EDEAB-9BC6-4618-B1EC-5AC942B9B3AB}"/>
                </a:ext>
              </a:extLst>
            </p:cNvPr>
            <p:cNvSpPr/>
            <p:nvPr/>
          </p:nvSpPr>
          <p:spPr>
            <a:xfrm>
              <a:off x="6433998" y="4325533"/>
              <a:ext cx="5550789" cy="24148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F2EE156-AD83-4B75-A98D-2CE27B774935}"/>
                </a:ext>
              </a:extLst>
            </p:cNvPr>
            <p:cNvSpPr/>
            <p:nvPr/>
          </p:nvSpPr>
          <p:spPr>
            <a:xfrm>
              <a:off x="6821753" y="4663598"/>
              <a:ext cx="1980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kumimoji="1" lang="en-US" altLang="zh-TW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= </a:t>
              </a:r>
              <a:r>
                <a:rPr kumimoji="1"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橫傾角 </a:t>
              </a:r>
              <a:endParaRPr lang="zh-CN" altLang="en-US" sz="2800" b="1" dirty="0"/>
            </a:p>
          </p:txBody>
        </p:sp>
        <p:graphicFrame>
          <p:nvGraphicFramePr>
            <p:cNvPr id="19" name="Object 6">
              <a:extLst>
                <a:ext uri="{FF2B5EF4-FFF2-40B4-BE49-F238E27FC236}">
                  <a16:creationId xmlns:a16="http://schemas.microsoft.com/office/drawing/2014/main" id="{159EB138-3991-4178-A9C9-5D5D1685570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3757118"/>
                </p:ext>
              </p:extLst>
            </p:nvPr>
          </p:nvGraphicFramePr>
          <p:xfrm>
            <a:off x="6466833" y="4504139"/>
            <a:ext cx="429009" cy="6751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69" name="方程式" r:id="rId3" imgW="126720" imgH="203040" progId="Equation.3">
                    <p:embed/>
                  </p:oleObj>
                </mc:Choice>
                <mc:Fallback>
                  <p:oleObj name="方程式" r:id="rId3" imgW="126720" imgH="203040" progId="Equation.3">
                    <p:embed/>
                    <p:pic>
                      <p:nvPicPr>
                        <p:cNvPr id="38918" name="Object 6">
                          <a:extLst>
                            <a:ext uri="{FF2B5EF4-FFF2-40B4-BE49-F238E27FC236}">
                              <a16:creationId xmlns:a16="http://schemas.microsoft.com/office/drawing/2014/main" id="{AB02174E-C2EB-4CC2-81A4-528B7C1CAE3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6833" y="4504139"/>
                          <a:ext cx="429009" cy="67510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72BE233-A420-41D5-B5BA-93A10BDD4CD9}"/>
                </a:ext>
              </a:extLst>
            </p:cNvPr>
            <p:cNvSpPr/>
            <p:nvPr/>
          </p:nvSpPr>
          <p:spPr>
            <a:xfrm>
              <a:off x="6832023" y="5339261"/>
              <a:ext cx="30572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kumimoji="1" lang="en-US" altLang="zh-TW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= </a:t>
              </a:r>
              <a:r>
                <a:rPr kumimoji="1"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船舶之排水量 </a:t>
              </a:r>
              <a:endParaRPr lang="zh-CN" altLang="en-US" sz="2800" b="1" dirty="0"/>
            </a:p>
          </p:txBody>
        </p:sp>
        <p:graphicFrame>
          <p:nvGraphicFramePr>
            <p:cNvPr id="21" name="Object 9">
              <a:extLst>
                <a:ext uri="{FF2B5EF4-FFF2-40B4-BE49-F238E27FC236}">
                  <a16:creationId xmlns:a16="http://schemas.microsoft.com/office/drawing/2014/main" id="{DEA824CD-7417-4E80-AF9E-8AE6933550E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93816553"/>
                </p:ext>
              </p:extLst>
            </p:nvPr>
          </p:nvGraphicFramePr>
          <p:xfrm>
            <a:off x="6432786" y="5264884"/>
            <a:ext cx="497105" cy="5248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70" name="方程式" r:id="rId5" imgW="152280" imgH="164880" progId="Equation.3">
                    <p:embed/>
                  </p:oleObj>
                </mc:Choice>
                <mc:Fallback>
                  <p:oleObj name="方程式" r:id="rId5" imgW="152280" imgH="164880" progId="Equation.3">
                    <p:embed/>
                    <p:pic>
                      <p:nvPicPr>
                        <p:cNvPr id="38921" name="Object 9">
                          <a:extLst>
                            <a:ext uri="{FF2B5EF4-FFF2-40B4-BE49-F238E27FC236}">
                              <a16:creationId xmlns:a16="http://schemas.microsoft.com/office/drawing/2014/main" id="{0D4D6DFB-0D4E-4A2E-A19A-98E3E532899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32786" y="5264884"/>
                          <a:ext cx="497105" cy="52487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700D0208-C1E0-4E5C-8439-11A11DCFD206}"/>
                </a:ext>
              </a:extLst>
            </p:cNvPr>
            <p:cNvSpPr/>
            <p:nvPr/>
          </p:nvSpPr>
          <p:spPr>
            <a:xfrm>
              <a:off x="6821753" y="5963115"/>
              <a:ext cx="6096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kumimoji="1" lang="zh-TW" altLang="en-US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kumimoji="1" lang="en-US" altLang="zh-TW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= </a:t>
              </a:r>
              <a:r>
                <a:rPr kumimoji="1"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船舶質量之繞縱向</a:t>
              </a:r>
              <a:r>
                <a:rPr kumimoji="1" lang="en-US" altLang="zh-TW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x</a:t>
              </a:r>
              <a:r>
                <a:rPr kumimoji="1"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軸之橫搖慣性矩</a:t>
              </a:r>
            </a:p>
            <a:p>
              <a:r>
                <a:rPr kumimoji="1"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    </a:t>
              </a:r>
              <a:r>
                <a:rPr kumimoji="1" lang="en-US" altLang="zh-TW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kumimoji="1"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包含橫搖運動之附加質量 </a:t>
              </a:r>
              <a:r>
                <a:rPr kumimoji="1" lang="en-US" altLang="zh-TW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CN" altLang="en-US" sz="2400" b="1" dirty="0"/>
            </a:p>
          </p:txBody>
        </p:sp>
        <p:graphicFrame>
          <p:nvGraphicFramePr>
            <p:cNvPr id="24" name="Object 13">
              <a:extLst>
                <a:ext uri="{FF2B5EF4-FFF2-40B4-BE49-F238E27FC236}">
                  <a16:creationId xmlns:a16="http://schemas.microsoft.com/office/drawing/2014/main" id="{3AE71238-EFB1-4F06-8B8A-968C0B59515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8570298"/>
                </p:ext>
              </p:extLst>
            </p:nvPr>
          </p:nvGraphicFramePr>
          <p:xfrm>
            <a:off x="6403014" y="5875020"/>
            <a:ext cx="556651" cy="7138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71" name="方程式" r:id="rId7" imgW="177480" imgH="228600" progId="Equation.3">
                    <p:embed/>
                  </p:oleObj>
                </mc:Choice>
                <mc:Fallback>
                  <p:oleObj name="方程式" r:id="rId7" imgW="177480" imgH="228600" progId="Equation.3">
                    <p:embed/>
                    <p:pic>
                      <p:nvPicPr>
                        <p:cNvPr id="38925" name="Object 13">
                          <a:extLst>
                            <a:ext uri="{FF2B5EF4-FFF2-40B4-BE49-F238E27FC236}">
                              <a16:creationId xmlns:a16="http://schemas.microsoft.com/office/drawing/2014/main" id="{D9617701-7009-4C32-8E33-0D7BA7A2573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3014" y="5875020"/>
                          <a:ext cx="556651" cy="71389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7034C731-8508-49C3-B65D-633BCED2B8B7}"/>
              </a:ext>
            </a:extLst>
          </p:cNvPr>
          <p:cNvSpPr/>
          <p:nvPr/>
        </p:nvSpPr>
        <p:spPr>
          <a:xfrm>
            <a:off x="1992313" y="2636836"/>
            <a:ext cx="8207370" cy="10668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0" i="0" u="none" strike="noStrike" kern="1200" cap="none" spc="0" baseline="0">
              <a:solidFill>
                <a:srgbClr val="FFFF00"/>
              </a:solidFill>
              <a:uFillTx/>
              <a:latin typeface="標楷體" pitchFamily="65"/>
              <a:ea typeface="標楷體" pitchFamily="65"/>
            </a:endParaRP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D0609A6D-C2BC-4F34-8BEA-0D3C23B403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3176" y="2316586"/>
            <a:ext cx="11029611" cy="1497503"/>
          </a:xfrm>
        </p:spPr>
        <p:txBody>
          <a:bodyPr/>
          <a:lstStyle/>
          <a:p>
            <a:pPr lvl="0"/>
            <a:r>
              <a:rPr lang="en-US" sz="4000" dirty="0">
                <a:solidFill>
                  <a:srgbClr val="FF0000"/>
                </a:solidFill>
              </a:rPr>
              <a:t>Mathieu equation</a:t>
            </a:r>
            <a:r>
              <a:rPr lang="zh-CN" sz="4000" dirty="0"/>
              <a:t>数值计算模拟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860CD398-25A1-419F-8BB9-F8560112DA8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6B4B944-3A2B-4628-AACA-A311A9489D1B}"/>
              </a:ext>
            </a:extLst>
          </p:cNvPr>
          <p:cNvGraphicFramePr/>
          <p:nvPr/>
        </p:nvGraphicFramePr>
        <p:xfrm>
          <a:off x="709208" y="3586916"/>
          <a:ext cx="7355296" cy="873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2" name="Equation" r:id="rId9" imgW="4214326" imgH="508000" progId="Equation.DSMT4">
                  <p:embed/>
                </p:oleObj>
              </mc:Choice>
              <mc:Fallback>
                <p:oleObj name="Equation" r:id="rId9" imgW="4214326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9208" y="3586916"/>
                        <a:ext cx="7355296" cy="873946"/>
                      </a:xfrm>
                      <a:prstGeom prst="rect">
                        <a:avLst/>
                      </a:prstGeom>
                      <a:noFill/>
                      <a:ln w="9528" cap="rnd">
                        <a:solidFill>
                          <a:srgbClr val="5C29ED"/>
                        </a:solidFill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0555C97D-7E13-4733-B046-DD4A00DF2034}"/>
              </a:ext>
            </a:extLst>
          </p:cNvPr>
          <p:cNvSpPr/>
          <p:nvPr/>
        </p:nvSpPr>
        <p:spPr>
          <a:xfrm>
            <a:off x="2501462" y="3649552"/>
            <a:ext cx="4256690" cy="781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Object 125">
            <a:extLst>
              <a:ext uri="{FF2B5EF4-FFF2-40B4-BE49-F238E27FC236}">
                <a16:creationId xmlns:a16="http://schemas.microsoft.com/office/drawing/2014/main" id="{8D227A6A-B82F-4CA9-868A-7C77636C9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0120250"/>
              </p:ext>
            </p:extLst>
          </p:nvPr>
        </p:nvGraphicFramePr>
        <p:xfrm>
          <a:off x="3969625" y="3679115"/>
          <a:ext cx="1001767" cy="659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3" name="Equation" r:id="rId11" imgW="304560" imgH="215640" progId="Equation.DSMT4">
                  <p:embed/>
                </p:oleObj>
              </mc:Choice>
              <mc:Fallback>
                <p:oleObj name="Equation" r:id="rId11" imgW="304560" imgH="215640" progId="Equation.DSMT4">
                  <p:embed/>
                  <p:pic>
                    <p:nvPicPr>
                      <p:cNvPr id="3" name="Object 125">
                        <a:extLst>
                          <a:ext uri="{FF2B5EF4-FFF2-40B4-BE49-F238E27FC236}">
                            <a16:creationId xmlns:a16="http://schemas.microsoft.com/office/drawing/2014/main" id="{54E215C3-269B-4A3A-893C-01F9DA3955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69625" y="3679115"/>
                        <a:ext cx="1001767" cy="659647"/>
                      </a:xfrm>
                      <a:prstGeom prst="rect">
                        <a:avLst/>
                      </a:prstGeom>
                      <a:noFill/>
                      <a:ln w="28575" cap="rnd">
                        <a:solidFill>
                          <a:srgbClr val="0070C0"/>
                        </a:solidFill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131">
            <a:extLst>
              <a:ext uri="{FF2B5EF4-FFF2-40B4-BE49-F238E27FC236}">
                <a16:creationId xmlns:a16="http://schemas.microsoft.com/office/drawing/2014/main" id="{FB92BFE4-D481-4400-B21B-F71CA79333EC}"/>
              </a:ext>
            </a:extLst>
          </p:cNvPr>
          <p:cNvSpPr/>
          <p:nvPr/>
        </p:nvSpPr>
        <p:spPr>
          <a:xfrm rot="16200000" flipV="1">
            <a:off x="609746" y="4838323"/>
            <a:ext cx="1011286" cy="4178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5400"/>
              <a:gd name="f8" fmla="+- 21600 0 5400"/>
              <a:gd name="f9" fmla="+- 10800 0 5400"/>
              <a:gd name="f10" fmla="+- 21600 0 16200"/>
              <a:gd name="f11" fmla="val 16200"/>
              <a:gd name="f12" fmla="val 3375"/>
              <a:gd name="f13" fmla="val 10800"/>
              <a:gd name="f14" fmla="val 1350"/>
              <a:gd name="f15" fmla="val 2700"/>
              <a:gd name="f16" fmla="val 675"/>
              <a:gd name="f17" fmla="+- 0 0 -360"/>
              <a:gd name="f18" fmla="+- 0 0 -270"/>
              <a:gd name="f19" fmla="+- 0 0 -180"/>
              <a:gd name="f20" fmla="+- 0 0 -90"/>
              <a:gd name="f21" fmla="*/ f3 1 21600"/>
              <a:gd name="f22" fmla="*/ f4 1 21600"/>
              <a:gd name="f23" fmla="*/ f10 f9 1"/>
              <a:gd name="f24" fmla="+- f6 0 f5"/>
              <a:gd name="f25" fmla="*/ f17 f0 1"/>
              <a:gd name="f26" fmla="*/ f18 f0 1"/>
              <a:gd name="f27" fmla="*/ f19 f0 1"/>
              <a:gd name="f28" fmla="*/ f20 f0 1"/>
              <a:gd name="f29" fmla="*/ f23 1 10800"/>
              <a:gd name="f30" fmla="*/ f24 1 21600"/>
              <a:gd name="f31" fmla="*/ 16200 f24 1"/>
              <a:gd name="f32" fmla="*/ 0 f24 1"/>
              <a:gd name="f33" fmla="*/ 10800 f24 1"/>
              <a:gd name="f34" fmla="*/ 21600 f24 1"/>
              <a:gd name="f35" fmla="*/ 3375 f24 1"/>
              <a:gd name="f36" fmla="*/ f7 f24 1"/>
              <a:gd name="f37" fmla="*/ f8 f24 1"/>
              <a:gd name="f38" fmla="*/ f25 1 f2"/>
              <a:gd name="f39" fmla="*/ f26 1 f2"/>
              <a:gd name="f40" fmla="*/ f27 1 f2"/>
              <a:gd name="f41" fmla="*/ f28 1 f2"/>
              <a:gd name="f42" fmla="+- 21600 0 f29"/>
              <a:gd name="f43" fmla="*/ f31 1 21600"/>
              <a:gd name="f44" fmla="*/ f32 1 21600"/>
              <a:gd name="f45" fmla="*/ f33 1 21600"/>
              <a:gd name="f46" fmla="*/ f34 1 21600"/>
              <a:gd name="f47" fmla="*/ f35 1 21600"/>
              <a:gd name="f48" fmla="*/ f36 1 21600"/>
              <a:gd name="f49" fmla="*/ f37 1 21600"/>
              <a:gd name="f50" fmla="+- f38 0 f1"/>
              <a:gd name="f51" fmla="+- f39 0 f1"/>
              <a:gd name="f52" fmla="+- f40 0 f1"/>
              <a:gd name="f53" fmla="+- f41 0 f1"/>
              <a:gd name="f54" fmla="*/ f42 f24 1"/>
              <a:gd name="f55" fmla="*/ f43 1 f30"/>
              <a:gd name="f56" fmla="*/ f44 1 f30"/>
              <a:gd name="f57" fmla="*/ f45 1 f30"/>
              <a:gd name="f58" fmla="*/ f46 1 f30"/>
              <a:gd name="f59" fmla="*/ f47 1 f30"/>
              <a:gd name="f60" fmla="*/ f48 1 f30"/>
              <a:gd name="f61" fmla="*/ f49 1 f30"/>
              <a:gd name="f62" fmla="*/ f54 1 21600"/>
              <a:gd name="f63" fmla="*/ f59 f21 1"/>
              <a:gd name="f64" fmla="*/ f61 f22 1"/>
              <a:gd name="f65" fmla="*/ f60 f22 1"/>
              <a:gd name="f66" fmla="*/ f55 f21 1"/>
              <a:gd name="f67" fmla="*/ f56 f22 1"/>
              <a:gd name="f68" fmla="*/ f56 f21 1"/>
              <a:gd name="f69" fmla="*/ f57 f22 1"/>
              <a:gd name="f70" fmla="*/ f58 f22 1"/>
              <a:gd name="f71" fmla="*/ f58 f21 1"/>
              <a:gd name="f72" fmla="*/ f62 1 f30"/>
              <a:gd name="f73" fmla="*/ f72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6" y="f67"/>
              </a:cxn>
              <a:cxn ang="f51">
                <a:pos x="f68" y="f69"/>
              </a:cxn>
              <a:cxn ang="f52">
                <a:pos x="f66" y="f70"/>
              </a:cxn>
              <a:cxn ang="f53">
                <a:pos x="f71" y="f69"/>
              </a:cxn>
            </a:cxnLst>
            <a:rect l="f63" t="f65" r="f73" b="f64"/>
            <a:pathLst>
              <a:path w="21600" h="21600">
                <a:moveTo>
                  <a:pt x="f11" y="f5"/>
                </a:moveTo>
                <a:lnTo>
                  <a:pt x="f11" y="f7"/>
                </a:lnTo>
                <a:lnTo>
                  <a:pt x="f12" y="f7"/>
                </a:lnTo>
                <a:lnTo>
                  <a:pt x="f12" y="f11"/>
                </a:lnTo>
                <a:lnTo>
                  <a:pt x="f11" y="f11"/>
                </a:lnTo>
                <a:lnTo>
                  <a:pt x="f11" y="f6"/>
                </a:lnTo>
                <a:lnTo>
                  <a:pt x="f6" y="f13"/>
                </a:lnTo>
                <a:close/>
              </a:path>
              <a:path w="21600" h="21600">
                <a:moveTo>
                  <a:pt x="f14" y="f7"/>
                </a:moveTo>
                <a:lnTo>
                  <a:pt x="f14" y="f11"/>
                </a:lnTo>
                <a:lnTo>
                  <a:pt x="f15" y="f11"/>
                </a:lnTo>
                <a:lnTo>
                  <a:pt x="f15" y="f7"/>
                </a:lnTo>
                <a:close/>
              </a:path>
              <a:path w="21600" h="21600">
                <a:moveTo>
                  <a:pt x="f5" y="f7"/>
                </a:moveTo>
                <a:lnTo>
                  <a:pt x="f5" y="f11"/>
                </a:lnTo>
                <a:lnTo>
                  <a:pt x="f16" y="f11"/>
                </a:lnTo>
                <a:lnTo>
                  <a:pt x="f16" y="f7"/>
                </a:lnTo>
                <a:close/>
              </a:path>
            </a:pathLst>
          </a:custGeom>
          <a:solidFill>
            <a:srgbClr val="FFFD09"/>
          </a:solidFill>
          <a:ln w="9528" cap="rnd">
            <a:solidFill>
              <a:srgbClr val="0070C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11" name="AutoShape 131">
            <a:extLst>
              <a:ext uri="{FF2B5EF4-FFF2-40B4-BE49-F238E27FC236}">
                <a16:creationId xmlns:a16="http://schemas.microsoft.com/office/drawing/2014/main" id="{A707BEBC-2034-455D-8DE5-6C00FD03D829}"/>
              </a:ext>
            </a:extLst>
          </p:cNvPr>
          <p:cNvSpPr/>
          <p:nvPr/>
        </p:nvSpPr>
        <p:spPr>
          <a:xfrm rot="16200000" flipV="1">
            <a:off x="3865477" y="4854058"/>
            <a:ext cx="1042754" cy="4178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5400"/>
              <a:gd name="f8" fmla="+- 21600 0 5400"/>
              <a:gd name="f9" fmla="+- 10800 0 5400"/>
              <a:gd name="f10" fmla="+- 21600 0 16200"/>
              <a:gd name="f11" fmla="val 16200"/>
              <a:gd name="f12" fmla="val 3375"/>
              <a:gd name="f13" fmla="val 10800"/>
              <a:gd name="f14" fmla="val 1350"/>
              <a:gd name="f15" fmla="val 2700"/>
              <a:gd name="f16" fmla="val 675"/>
              <a:gd name="f17" fmla="+- 0 0 -360"/>
              <a:gd name="f18" fmla="+- 0 0 -270"/>
              <a:gd name="f19" fmla="+- 0 0 -180"/>
              <a:gd name="f20" fmla="+- 0 0 -90"/>
              <a:gd name="f21" fmla="*/ f3 1 21600"/>
              <a:gd name="f22" fmla="*/ f4 1 21600"/>
              <a:gd name="f23" fmla="*/ f10 f9 1"/>
              <a:gd name="f24" fmla="+- f6 0 f5"/>
              <a:gd name="f25" fmla="*/ f17 f0 1"/>
              <a:gd name="f26" fmla="*/ f18 f0 1"/>
              <a:gd name="f27" fmla="*/ f19 f0 1"/>
              <a:gd name="f28" fmla="*/ f20 f0 1"/>
              <a:gd name="f29" fmla="*/ f23 1 10800"/>
              <a:gd name="f30" fmla="*/ f24 1 21600"/>
              <a:gd name="f31" fmla="*/ 16200 f24 1"/>
              <a:gd name="f32" fmla="*/ 0 f24 1"/>
              <a:gd name="f33" fmla="*/ 10800 f24 1"/>
              <a:gd name="f34" fmla="*/ 21600 f24 1"/>
              <a:gd name="f35" fmla="*/ 3375 f24 1"/>
              <a:gd name="f36" fmla="*/ f7 f24 1"/>
              <a:gd name="f37" fmla="*/ f8 f24 1"/>
              <a:gd name="f38" fmla="*/ f25 1 f2"/>
              <a:gd name="f39" fmla="*/ f26 1 f2"/>
              <a:gd name="f40" fmla="*/ f27 1 f2"/>
              <a:gd name="f41" fmla="*/ f28 1 f2"/>
              <a:gd name="f42" fmla="+- 21600 0 f29"/>
              <a:gd name="f43" fmla="*/ f31 1 21600"/>
              <a:gd name="f44" fmla="*/ f32 1 21600"/>
              <a:gd name="f45" fmla="*/ f33 1 21600"/>
              <a:gd name="f46" fmla="*/ f34 1 21600"/>
              <a:gd name="f47" fmla="*/ f35 1 21600"/>
              <a:gd name="f48" fmla="*/ f36 1 21600"/>
              <a:gd name="f49" fmla="*/ f37 1 21600"/>
              <a:gd name="f50" fmla="+- f38 0 f1"/>
              <a:gd name="f51" fmla="+- f39 0 f1"/>
              <a:gd name="f52" fmla="+- f40 0 f1"/>
              <a:gd name="f53" fmla="+- f41 0 f1"/>
              <a:gd name="f54" fmla="*/ f42 f24 1"/>
              <a:gd name="f55" fmla="*/ f43 1 f30"/>
              <a:gd name="f56" fmla="*/ f44 1 f30"/>
              <a:gd name="f57" fmla="*/ f45 1 f30"/>
              <a:gd name="f58" fmla="*/ f46 1 f30"/>
              <a:gd name="f59" fmla="*/ f47 1 f30"/>
              <a:gd name="f60" fmla="*/ f48 1 f30"/>
              <a:gd name="f61" fmla="*/ f49 1 f30"/>
              <a:gd name="f62" fmla="*/ f54 1 21600"/>
              <a:gd name="f63" fmla="*/ f59 f21 1"/>
              <a:gd name="f64" fmla="*/ f61 f22 1"/>
              <a:gd name="f65" fmla="*/ f60 f22 1"/>
              <a:gd name="f66" fmla="*/ f55 f21 1"/>
              <a:gd name="f67" fmla="*/ f56 f22 1"/>
              <a:gd name="f68" fmla="*/ f56 f21 1"/>
              <a:gd name="f69" fmla="*/ f57 f22 1"/>
              <a:gd name="f70" fmla="*/ f58 f22 1"/>
              <a:gd name="f71" fmla="*/ f58 f21 1"/>
              <a:gd name="f72" fmla="*/ f62 1 f30"/>
              <a:gd name="f73" fmla="*/ f72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6" y="f67"/>
              </a:cxn>
              <a:cxn ang="f51">
                <a:pos x="f68" y="f69"/>
              </a:cxn>
              <a:cxn ang="f52">
                <a:pos x="f66" y="f70"/>
              </a:cxn>
              <a:cxn ang="f53">
                <a:pos x="f71" y="f69"/>
              </a:cxn>
            </a:cxnLst>
            <a:rect l="f63" t="f65" r="f73" b="f64"/>
            <a:pathLst>
              <a:path w="21600" h="21600">
                <a:moveTo>
                  <a:pt x="f11" y="f5"/>
                </a:moveTo>
                <a:lnTo>
                  <a:pt x="f11" y="f7"/>
                </a:lnTo>
                <a:lnTo>
                  <a:pt x="f12" y="f7"/>
                </a:lnTo>
                <a:lnTo>
                  <a:pt x="f12" y="f11"/>
                </a:lnTo>
                <a:lnTo>
                  <a:pt x="f11" y="f11"/>
                </a:lnTo>
                <a:lnTo>
                  <a:pt x="f11" y="f6"/>
                </a:lnTo>
                <a:lnTo>
                  <a:pt x="f6" y="f13"/>
                </a:lnTo>
                <a:close/>
              </a:path>
              <a:path w="21600" h="21600">
                <a:moveTo>
                  <a:pt x="f14" y="f7"/>
                </a:moveTo>
                <a:lnTo>
                  <a:pt x="f14" y="f11"/>
                </a:lnTo>
                <a:lnTo>
                  <a:pt x="f15" y="f11"/>
                </a:lnTo>
                <a:lnTo>
                  <a:pt x="f15" y="f7"/>
                </a:lnTo>
                <a:close/>
              </a:path>
              <a:path w="21600" h="21600">
                <a:moveTo>
                  <a:pt x="f5" y="f7"/>
                </a:moveTo>
                <a:lnTo>
                  <a:pt x="f5" y="f11"/>
                </a:lnTo>
                <a:lnTo>
                  <a:pt x="f16" y="f11"/>
                </a:lnTo>
                <a:lnTo>
                  <a:pt x="f16" y="f7"/>
                </a:lnTo>
                <a:close/>
              </a:path>
            </a:pathLst>
          </a:custGeom>
          <a:solidFill>
            <a:srgbClr val="FFFD09"/>
          </a:solidFill>
          <a:ln w="9528" cap="rnd">
            <a:solidFill>
              <a:srgbClr val="0070C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1CFC950-388E-4B81-BAFB-4B83718EE4E2}"/>
              </a:ext>
            </a:extLst>
          </p:cNvPr>
          <p:cNvSpPr/>
          <p:nvPr/>
        </p:nvSpPr>
        <p:spPr>
          <a:xfrm>
            <a:off x="685961" y="3582167"/>
            <a:ext cx="914400" cy="914400"/>
          </a:xfrm>
          <a:prstGeom prst="rect">
            <a:avLst/>
          </a:prstGeom>
          <a:noFill/>
          <a:ln w="5715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9A98162-24F4-49F4-B6C7-ED207AB50B7D}"/>
              </a:ext>
            </a:extLst>
          </p:cNvPr>
          <p:cNvSpPr/>
          <p:nvPr/>
        </p:nvSpPr>
        <p:spPr>
          <a:xfrm>
            <a:off x="453176" y="5552880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惯性力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0937723-C082-4ED3-8CC0-035C5BA7DB92}"/>
              </a:ext>
            </a:extLst>
          </p:cNvPr>
          <p:cNvSpPr/>
          <p:nvPr/>
        </p:nvSpPr>
        <p:spPr>
          <a:xfrm>
            <a:off x="1937901" y="3551126"/>
            <a:ext cx="5345767" cy="914400"/>
          </a:xfrm>
          <a:prstGeom prst="rect">
            <a:avLst/>
          </a:prstGeom>
          <a:noFill/>
          <a:ln w="5715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0080C9B-95D4-4C29-997B-EB1B55036C84}"/>
              </a:ext>
            </a:extLst>
          </p:cNvPr>
          <p:cNvSpPr/>
          <p:nvPr/>
        </p:nvSpPr>
        <p:spPr>
          <a:xfrm>
            <a:off x="3339428" y="5552879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回复力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5D4777D-9964-47B1-BE6C-720C0EC997E4}"/>
              </a:ext>
            </a:extLst>
          </p:cNvPr>
          <p:cNvSpPr/>
          <p:nvPr/>
        </p:nvSpPr>
        <p:spPr>
          <a:xfrm>
            <a:off x="8414579" y="2494856"/>
            <a:ext cx="35702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参数横摇运动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6A274B4-9E6F-44B0-BD52-C460F9762AF2}"/>
              </a:ext>
            </a:extLst>
          </p:cNvPr>
          <p:cNvSpPr/>
          <p:nvPr/>
        </p:nvSpPr>
        <p:spPr>
          <a:xfrm>
            <a:off x="121441" y="298451"/>
            <a:ext cx="7772400" cy="10668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FFFF00"/>
                </a:solidFill>
                <a:uFillTx/>
                <a:latin typeface="Times New Roman" pitchFamily="18"/>
                <a:ea typeface="新細明體" pitchFamily="18"/>
              </a:rPr>
              <a:t>Mathieu equation</a:t>
            </a:r>
            <a:r>
              <a:rPr lang="zh-TW" sz="4000" b="1" i="0" u="none" strike="noStrike" kern="1200" cap="none" spc="0" baseline="0">
                <a:solidFill>
                  <a:srgbClr val="FFFF00"/>
                </a:solidFill>
                <a:uFillTx/>
                <a:latin typeface="標楷體" pitchFamily="65"/>
                <a:ea typeface="標楷體" pitchFamily="65"/>
              </a:rPr>
              <a:t>数值计算模拟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345ABF9-8B90-4140-9A12-34C5B686478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0215" y="1984568"/>
            <a:ext cx="11259840" cy="1366835"/>
          </a:xfrm>
        </p:spPr>
        <p:txBody>
          <a:bodyPr lIns="92070" tIns="46040" rIns="92070" bIns="46040">
            <a:normAutofit/>
          </a:bodyPr>
          <a:lstStyle/>
          <a:p>
            <a:pPr lvl="0">
              <a:lnSpc>
                <a:spcPct val="80000"/>
              </a:lnSpc>
              <a:spcBef>
                <a:spcPts val="700"/>
              </a:spcBef>
              <a:buClr>
                <a:srgbClr val="1A3260"/>
              </a:buClr>
              <a:buFont typeface="Wingdings" pitchFamily="2"/>
              <a:buChar char="Ø"/>
            </a:pPr>
            <a:r>
              <a:rPr lang="zh-TW" altLang="en-US" sz="2800" b="1" dirty="0">
                <a:latin typeface="標楷體" pitchFamily="65"/>
                <a:ea typeface="標楷體" pitchFamily="65"/>
              </a:rPr>
              <a:t>利用数学软件工具</a:t>
            </a:r>
            <a:r>
              <a:rPr lang="en-US" sz="2800" b="1" dirty="0">
                <a:latin typeface="Times New Roman" pitchFamily="18"/>
                <a:ea typeface="標楷體" pitchFamily="65"/>
              </a:rPr>
              <a:t>MATLAB</a:t>
            </a:r>
            <a:r>
              <a:rPr lang="zh-TW" altLang="en-US" sz="2800" b="1" dirty="0">
                <a:latin typeface="標楷體" pitchFamily="65"/>
                <a:ea typeface="標楷體" pitchFamily="65"/>
              </a:rPr>
              <a:t>求解，须套用</a:t>
            </a:r>
            <a:r>
              <a:rPr lang="en-US" sz="2800" b="1" dirty="0">
                <a:latin typeface="Times New Roman" pitchFamily="18"/>
                <a:ea typeface="標楷體" pitchFamily="65"/>
              </a:rPr>
              <a:t>MATLAB</a:t>
            </a:r>
            <a:r>
              <a:rPr lang="zh-TW" altLang="en-US" sz="2800" b="1" dirty="0">
                <a:latin typeface="標楷體" pitchFamily="65"/>
                <a:ea typeface="標楷體" pitchFamily="65"/>
              </a:rPr>
              <a:t>里相关系数设定</a:t>
            </a:r>
          </a:p>
          <a:p>
            <a:pPr lvl="0">
              <a:lnSpc>
                <a:spcPct val="80000"/>
              </a:lnSpc>
              <a:spcBef>
                <a:spcPts val="700"/>
              </a:spcBef>
              <a:buClr>
                <a:srgbClr val="1A3260"/>
              </a:buClr>
              <a:buFont typeface="Wingdings" pitchFamily="2"/>
              <a:buChar char="Ø"/>
            </a:pPr>
            <a:r>
              <a:rPr lang="zh-TW" altLang="en-US" sz="2800" b="1" dirty="0">
                <a:latin typeface="標楷體" pitchFamily="65"/>
                <a:ea typeface="標楷體" pitchFamily="65"/>
              </a:rPr>
              <a:t>将两边除以</a:t>
            </a:r>
            <a:r>
              <a:rPr lang="en-US" sz="2800" b="1" dirty="0">
                <a:latin typeface="標楷體" pitchFamily="65"/>
                <a:ea typeface="標楷體" pitchFamily="65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/>
                <a:ea typeface="新細明體" pitchFamily="18"/>
              </a:rPr>
              <a:t>I</a:t>
            </a:r>
            <a:r>
              <a:rPr lang="en-US" sz="2400" b="1" i="1" baseline="-25000" dirty="0">
                <a:solidFill>
                  <a:srgbClr val="FF0000"/>
                </a:solidFill>
                <a:latin typeface="Times New Roman" pitchFamily="18"/>
                <a:ea typeface="新細明體" pitchFamily="18"/>
              </a:rPr>
              <a:t>x</a:t>
            </a:r>
            <a:r>
              <a:rPr lang="en-US" sz="2800" b="1" dirty="0">
                <a:latin typeface="Times New Roman" pitchFamily="18"/>
                <a:ea typeface="新細明體" pitchFamily="18"/>
              </a:rPr>
              <a:t> </a:t>
            </a:r>
            <a:r>
              <a:rPr lang="zh-TW" altLang="en-US" sz="2800" b="1" dirty="0">
                <a:latin typeface="標楷體" pitchFamily="65"/>
                <a:ea typeface="標楷體" pitchFamily="65"/>
              </a:rPr>
              <a:t>，并将利用</a:t>
            </a:r>
            <a:r>
              <a:rPr lang="en-US" sz="2800" b="1" dirty="0">
                <a:latin typeface="標楷體" pitchFamily="65"/>
                <a:ea typeface="標楷體" pitchFamily="65"/>
              </a:rPr>
              <a:t>          </a:t>
            </a:r>
            <a:r>
              <a:rPr lang="zh-TW" altLang="en-US" sz="2800" b="1" dirty="0">
                <a:latin typeface="標楷體" pitchFamily="65"/>
                <a:ea typeface="標楷體" pitchFamily="65"/>
              </a:rPr>
              <a:t>之关系加以转换</a:t>
            </a:r>
            <a:r>
              <a:rPr lang="en-US" sz="2800" b="1" dirty="0">
                <a:ea typeface="新細明體" pitchFamily="18"/>
              </a:rPr>
              <a:t> 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2A3132DD-85A6-47DA-A58C-55AED34565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3780115"/>
              </p:ext>
            </p:extLst>
          </p:nvPr>
        </p:nvGraphicFramePr>
        <p:xfrm>
          <a:off x="898722" y="1220613"/>
          <a:ext cx="4302123" cy="511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6" name="Equation" r:id="rId3" imgW="4214326" imgH="508000" progId="">
                  <p:embed/>
                </p:oleObj>
              </mc:Choice>
              <mc:Fallback>
                <p:oleObj name="Equation" r:id="rId3" imgW="4214326" imgH="508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8722" y="1220613"/>
                        <a:ext cx="4302123" cy="51117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8" cap="rnd">
                        <a:solidFill>
                          <a:srgbClr val="FFFF00"/>
                        </a:solidFill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0C014FB6-4451-43EC-8685-F0FBEEE706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0469663"/>
              </p:ext>
            </p:extLst>
          </p:nvPr>
        </p:nvGraphicFramePr>
        <p:xfrm>
          <a:off x="714032" y="3328798"/>
          <a:ext cx="4489447" cy="835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7" name="Equation" r:id="rId5" imgW="4772851" imgH="914400" progId="Equation.DSMT4">
                  <p:embed/>
                </p:oleObj>
              </mc:Choice>
              <mc:Fallback>
                <p:oleObj name="Equation" r:id="rId5" imgW="4772851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4032" y="3328798"/>
                        <a:ext cx="4489447" cy="835020"/>
                      </a:xfrm>
                      <a:prstGeom prst="rect">
                        <a:avLst/>
                      </a:prstGeom>
                      <a:noFill/>
                      <a:ln w="9528" cap="rnd">
                        <a:solidFill>
                          <a:srgbClr val="5C29ED"/>
                        </a:solidFill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67FAEFD6-2699-4967-AE00-0DEEF28A8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4405822"/>
              </p:ext>
            </p:extLst>
          </p:nvPr>
        </p:nvGraphicFramePr>
        <p:xfrm>
          <a:off x="714032" y="5656259"/>
          <a:ext cx="3700457" cy="823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8" name="Equation" r:id="rId7" imgW="4036613" imgH="939800" progId="">
                  <p:embed/>
                </p:oleObj>
              </mc:Choice>
              <mc:Fallback>
                <p:oleObj name="Equation" r:id="rId7" imgW="4036613" imgH="939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4032" y="5656259"/>
                        <a:ext cx="3700457" cy="823910"/>
                      </a:xfrm>
                      <a:prstGeom prst="rect">
                        <a:avLst/>
                      </a:prstGeom>
                      <a:noFill/>
                      <a:ln w="9528" cap="rnd">
                        <a:solidFill>
                          <a:srgbClr val="5C29ED"/>
                        </a:solidFill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42DDC975-6F61-4D97-9187-0F252B34CD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8776063"/>
              </p:ext>
            </p:extLst>
          </p:nvPr>
        </p:nvGraphicFramePr>
        <p:xfrm>
          <a:off x="714032" y="4581081"/>
          <a:ext cx="2703515" cy="817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9" name="Equation" r:id="rId9" imgW="2995725" imgH="939800" progId="">
                  <p:embed/>
                </p:oleObj>
              </mc:Choice>
              <mc:Fallback>
                <p:oleObj name="Equation" r:id="rId9" imgW="2995725" imgH="939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4032" y="4581081"/>
                        <a:ext cx="2703515" cy="817565"/>
                      </a:xfrm>
                      <a:prstGeom prst="rect">
                        <a:avLst/>
                      </a:prstGeom>
                      <a:noFill/>
                      <a:ln w="9528" cap="rnd">
                        <a:solidFill>
                          <a:srgbClr val="5C29ED"/>
                        </a:solidFill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AEB3392D-6596-4C11-9A53-2426BDA7B4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2203719"/>
              </p:ext>
            </p:extLst>
          </p:nvPr>
        </p:nvGraphicFramePr>
        <p:xfrm>
          <a:off x="8068926" y="3348639"/>
          <a:ext cx="3313113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0" r:id="rId11" imgW="3376538" imgH="838200" progId="">
                  <p:embed/>
                </p:oleObj>
              </mc:Choice>
              <mc:Fallback>
                <p:oleObj r:id="rId11" imgW="3376538" imgH="838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68926" y="3348639"/>
                        <a:ext cx="3313113" cy="795337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chemeClr val="accent5">
                            <a:lumMod val="75000"/>
                          </a:schemeClr>
                        </a:solidFill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9">
            <a:extLst>
              <a:ext uri="{FF2B5EF4-FFF2-40B4-BE49-F238E27FC236}">
                <a16:creationId xmlns:a16="http://schemas.microsoft.com/office/drawing/2014/main" id="{DCF010C4-A9A2-48AE-A534-7C6019AFF19F}"/>
              </a:ext>
            </a:extLst>
          </p:cNvPr>
          <p:cNvGrpSpPr/>
          <p:nvPr/>
        </p:nvGrpSpPr>
        <p:grpSpPr>
          <a:xfrm>
            <a:off x="7734657" y="4514476"/>
            <a:ext cx="4249738" cy="1482872"/>
            <a:chOff x="4816111" y="4782539"/>
            <a:chExt cx="4249738" cy="1482872"/>
          </a:xfrm>
        </p:grpSpPr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94EA3A36-049D-4DD1-8A42-3E6A1F7E5A7A}"/>
                </a:ext>
              </a:extLst>
            </p:cNvPr>
            <p:cNvSpPr txBox="1"/>
            <p:nvPr/>
          </p:nvSpPr>
          <p:spPr>
            <a:xfrm>
              <a:off x="4816111" y="5493886"/>
              <a:ext cx="4249738" cy="771525"/>
            </a:xfrm>
            <a:prstGeom prst="rect">
              <a:avLst/>
            </a:prstGeom>
            <a:noFill/>
            <a:ln w="9528" cap="rnd">
              <a:solidFill>
                <a:srgbClr val="5C29ED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3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200" b="1" i="0" u="none" strike="noStrike" kern="1200" cap="none" spc="0" baseline="0">
                  <a:solidFill>
                    <a:srgbClr val="000000"/>
                  </a:solidFill>
                  <a:uFillTx/>
                  <a:latin typeface="標楷體" pitchFamily="65"/>
                  <a:ea typeface="標楷體" pitchFamily="65"/>
                </a:rPr>
                <a:t>系数对 </a:t>
              </a:r>
              <a:r>
                <a:rPr lang="en-US" sz="2200" b="1" i="0" u="none" strike="noStrike" kern="1200" cap="none" spc="0" baseline="0">
                  <a:solidFill>
                    <a:srgbClr val="000000"/>
                  </a:solidFill>
                  <a:uFillTx/>
                  <a:latin typeface="標楷體" pitchFamily="65"/>
                  <a:ea typeface="標楷體" pitchFamily="65"/>
                </a:rPr>
                <a:t>     </a:t>
              </a:r>
              <a:r>
                <a:rPr lang="zh-TW" sz="2200" b="1" i="0" u="none" strike="noStrike" kern="1200" cap="none" spc="0" baseline="0">
                  <a:solidFill>
                    <a:srgbClr val="000000"/>
                  </a:solidFill>
                  <a:uFillTx/>
                  <a:latin typeface="標楷體" pitchFamily="65"/>
                  <a:ea typeface="標楷體" pitchFamily="65"/>
                </a:rPr>
                <a:t>在某些值范围会有不稳定性发生</a:t>
              </a:r>
              <a:r>
                <a:rPr lang="en-US" sz="2200" b="1" i="0" u="none" strike="noStrike" kern="1200" cap="none" spc="0" baseline="0">
                  <a:solidFill>
                    <a:srgbClr val="000000"/>
                  </a:solidFill>
                  <a:uFillTx/>
                  <a:latin typeface="標楷體" pitchFamily="65"/>
                  <a:ea typeface="標楷體" pitchFamily="65"/>
                </a:rPr>
                <a:t> </a:t>
              </a:r>
            </a:p>
          </p:txBody>
        </p:sp>
        <p:graphicFrame>
          <p:nvGraphicFramePr>
            <p:cNvPr id="11" name="Object 11">
              <a:extLst>
                <a:ext uri="{FF2B5EF4-FFF2-40B4-BE49-F238E27FC236}">
                  <a16:creationId xmlns:a16="http://schemas.microsoft.com/office/drawing/2014/main" id="{6C73AA22-185B-4575-B979-524DCFB6F35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69293330"/>
                </p:ext>
              </p:extLst>
            </p:nvPr>
          </p:nvGraphicFramePr>
          <p:xfrm>
            <a:off x="5793654" y="5529038"/>
            <a:ext cx="792163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51" r:id="rId13" imgW="964725" imgH="431800" progId="">
                    <p:embed/>
                  </p:oleObj>
                </mc:Choice>
                <mc:Fallback>
                  <p:oleObj r:id="rId13" imgW="964725" imgH="43180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793654" y="5529038"/>
                          <a:ext cx="792163" cy="350838"/>
                        </a:xfrm>
                        <a:prstGeom prst="rect">
                          <a:avLst/>
                        </a:prstGeom>
                        <a:noFill/>
                        <a:ln cap="flat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D7266CF8-946F-448C-859B-710D8EFA1BBF}"/>
                </a:ext>
              </a:extLst>
            </p:cNvPr>
            <p:cNvSpPr/>
            <p:nvPr/>
          </p:nvSpPr>
          <p:spPr>
            <a:xfrm rot="5400000" flipV="1">
              <a:off x="6574797" y="4866697"/>
              <a:ext cx="464280" cy="295963"/>
            </a:xfrm>
            <a:custGeom>
              <a:avLst>
                <a:gd name="f0" fmla="val 54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val f7"/>
                <a:gd name="f15" fmla="val f8"/>
                <a:gd name="f16" fmla="pin 0 f0 21600"/>
                <a:gd name="f17" fmla="pin 0 f1 108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2"/>
                <a:gd name="f29" fmla="*/ f21 f22 1"/>
                <a:gd name="f30" fmla="*/ f22 f13 1"/>
                <a:gd name="f31" fmla="*/ f21 f12 1"/>
                <a:gd name="f32" fmla="+- f25 0 f3"/>
                <a:gd name="f33" fmla="+- f26 0 f3"/>
                <a:gd name="f34" fmla="*/ 21600 f27 1"/>
                <a:gd name="f35" fmla="*/ 0 f27 1"/>
                <a:gd name="f36" fmla="*/ f29 1 10800"/>
                <a:gd name="f37" fmla="*/ f28 f13 1"/>
                <a:gd name="f38" fmla="+- f21 0 f36"/>
                <a:gd name="f39" fmla="*/ f35 1 f27"/>
                <a:gd name="f40" fmla="*/ f34 1 f27"/>
                <a:gd name="f41" fmla="*/ f38 f12 1"/>
                <a:gd name="f42" fmla="*/ f40 f12 1"/>
                <a:gd name="f43" fmla="*/ f39 f13 1"/>
                <a:gd name="f44" fmla="*/ f40 f13 1"/>
              </a:gdLst>
              <a:ahLst>
                <a:ahXY gdRefX="f0" minX="f7" maxX="f8" gdRefY="f1" minY="f7" maxY="f9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3"/>
                </a:cxn>
                <a:cxn ang="f33">
                  <a:pos x="f31" y="f44"/>
                </a:cxn>
              </a:cxnLst>
              <a:rect l="f41" t="f30" r="f42" b="f37"/>
              <a:pathLst>
                <a:path w="21600" h="21600">
                  <a:moveTo>
                    <a:pt x="f8" y="f22"/>
                  </a:moveTo>
                  <a:lnTo>
                    <a:pt x="f21" y="f22"/>
                  </a:lnTo>
                  <a:lnTo>
                    <a:pt x="f21" y="f7"/>
                  </a:lnTo>
                  <a:lnTo>
                    <a:pt x="f7" y="f9"/>
                  </a:lnTo>
                  <a:lnTo>
                    <a:pt x="f21" y="f8"/>
                  </a:lnTo>
                  <a:lnTo>
                    <a:pt x="f21" y="f28"/>
                  </a:lnTo>
                  <a:lnTo>
                    <a:pt x="f8" y="f28"/>
                  </a:lnTo>
                  <a:close/>
                </a:path>
              </a:pathLst>
            </a:custGeom>
            <a:solidFill>
              <a:srgbClr val="FFFD09"/>
            </a:solidFill>
            <a:ln w="9528" cap="rnd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ea typeface="华文中宋" pitchFamily="2"/>
              </a:endParaRPr>
            </a:p>
          </p:txBody>
        </p:sp>
      </p:grpSp>
      <p:grpSp>
        <p:nvGrpSpPr>
          <p:cNvPr id="13" name="Group 20">
            <a:extLst>
              <a:ext uri="{FF2B5EF4-FFF2-40B4-BE49-F238E27FC236}">
                <a16:creationId xmlns:a16="http://schemas.microsoft.com/office/drawing/2014/main" id="{5AF0E1B6-2B2F-4CE4-9BF5-652C888C00FC}"/>
              </a:ext>
            </a:extLst>
          </p:cNvPr>
          <p:cNvGrpSpPr/>
          <p:nvPr/>
        </p:nvGrpSpPr>
        <p:grpSpPr>
          <a:xfrm>
            <a:off x="3654966" y="4426553"/>
            <a:ext cx="3590920" cy="538160"/>
            <a:chOff x="1330516" y="6304157"/>
            <a:chExt cx="3590920" cy="538160"/>
          </a:xfrm>
        </p:grpSpPr>
        <p:graphicFrame>
          <p:nvGraphicFramePr>
            <p:cNvPr id="14" name="Object 14">
              <a:extLst>
                <a:ext uri="{FF2B5EF4-FFF2-40B4-BE49-F238E27FC236}">
                  <a16:creationId xmlns:a16="http://schemas.microsoft.com/office/drawing/2014/main" id="{8E9C5D14-5175-459B-A52F-A074F702C36C}"/>
                </a:ext>
              </a:extLst>
            </p:cNvPr>
            <p:cNvGraphicFramePr/>
            <p:nvPr/>
          </p:nvGraphicFramePr>
          <p:xfrm>
            <a:off x="2998975" y="6304157"/>
            <a:ext cx="1922461" cy="538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52" name="Equation" r:id="rId15" imgW="2157938" imgH="609600" progId="">
                    <p:embed/>
                  </p:oleObj>
                </mc:Choice>
                <mc:Fallback>
                  <p:oleObj name="Equation" r:id="rId15" imgW="2157938" imgH="60960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998975" y="6304157"/>
                          <a:ext cx="1922461" cy="538160"/>
                        </a:xfrm>
                        <a:prstGeom prst="rect">
                          <a:avLst/>
                        </a:prstGeom>
                        <a:noFill/>
                        <a:ln w="9528" cap="rnd">
                          <a:solidFill>
                            <a:srgbClr val="5C29ED"/>
                          </a:solidFill>
                          <a:prstDash val="solid"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BE18CFBC-A08A-418D-8DC3-EAB6FA00BB93}"/>
                </a:ext>
              </a:extLst>
            </p:cNvPr>
            <p:cNvSpPr txBox="1"/>
            <p:nvPr/>
          </p:nvSpPr>
          <p:spPr>
            <a:xfrm>
              <a:off x="1330516" y="6362888"/>
              <a:ext cx="1728792" cy="3968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000" b="1" i="0" u="none" strike="noStrike" kern="1200" cap="none" spc="0" baseline="0" dirty="0">
                  <a:solidFill>
                    <a:srgbClr val="000000"/>
                  </a:solidFill>
                  <a:uFillTx/>
                  <a:latin typeface="標楷體" pitchFamily="65"/>
                  <a:ea typeface="標楷體" pitchFamily="65"/>
                </a:rPr>
                <a:t>自然横摇频率</a:t>
              </a:r>
              <a:r>
                <a:rPr lang="en-US" sz="2000" b="1" i="0" u="none" strike="noStrike" kern="1200" cap="none" spc="0" baseline="0" dirty="0">
                  <a:solidFill>
                    <a:srgbClr val="000000"/>
                  </a:solidFill>
                  <a:uFillTx/>
                  <a:latin typeface="標楷體" pitchFamily="65"/>
                  <a:ea typeface="標楷體" pitchFamily="65"/>
                </a:rPr>
                <a:t> </a:t>
              </a: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8909A582-26EE-45E2-9FFF-445770C1C1A6}"/>
              </a:ext>
            </a:extLst>
          </p:cNvPr>
          <p:cNvGrpSpPr/>
          <p:nvPr/>
        </p:nvGrpSpPr>
        <p:grpSpPr>
          <a:xfrm>
            <a:off x="3654966" y="5104056"/>
            <a:ext cx="3174998" cy="490539"/>
            <a:chOff x="5146864" y="6304157"/>
            <a:chExt cx="3174998" cy="490539"/>
          </a:xfrm>
        </p:grpSpPr>
        <p:graphicFrame>
          <p:nvGraphicFramePr>
            <p:cNvPr id="17" name="Object 17">
              <a:extLst>
                <a:ext uri="{FF2B5EF4-FFF2-40B4-BE49-F238E27FC236}">
                  <a16:creationId xmlns:a16="http://schemas.microsoft.com/office/drawing/2014/main" id="{95E6690E-CBDB-44CA-9D3C-DEB02418FCF9}"/>
                </a:ext>
              </a:extLst>
            </p:cNvPr>
            <p:cNvGraphicFramePr/>
            <p:nvPr/>
          </p:nvGraphicFramePr>
          <p:xfrm>
            <a:off x="6808979" y="6304157"/>
            <a:ext cx="1512883" cy="490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53" r:id="rId17" imgW="1650188" imgH="533400" progId="">
                    <p:embed/>
                  </p:oleObj>
                </mc:Choice>
                <mc:Fallback>
                  <p:oleObj r:id="rId17" imgW="1650188" imgH="53340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808979" y="6304157"/>
                          <a:ext cx="1512883" cy="490539"/>
                        </a:xfrm>
                        <a:prstGeom prst="rect">
                          <a:avLst/>
                        </a:prstGeom>
                        <a:noFill/>
                        <a:ln w="9528" cap="rnd">
                          <a:solidFill>
                            <a:srgbClr val="5C29ED"/>
                          </a:solidFill>
                          <a:prstDash val="solid"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CB8F73C4-FBEA-437A-BCC7-F1C465728DEE}"/>
                </a:ext>
              </a:extLst>
            </p:cNvPr>
            <p:cNvSpPr txBox="1"/>
            <p:nvPr/>
          </p:nvSpPr>
          <p:spPr>
            <a:xfrm>
              <a:off x="5146864" y="6326376"/>
              <a:ext cx="1735138" cy="3968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000" b="1" i="0" u="none" strike="noStrike" kern="1200" cap="none" spc="0" baseline="0" dirty="0">
                  <a:solidFill>
                    <a:srgbClr val="000000"/>
                  </a:solidFill>
                  <a:uFillTx/>
                  <a:latin typeface="標楷體" pitchFamily="65"/>
                  <a:ea typeface="標楷體" pitchFamily="65"/>
                </a:rPr>
                <a:t>惯性旋转半径</a:t>
              </a:r>
              <a:r>
                <a:rPr lang="en-US" sz="2000" b="1" i="0" u="none" strike="noStrike" kern="1200" cap="none" spc="0" baseline="0" dirty="0">
                  <a:solidFill>
                    <a:srgbClr val="000000"/>
                  </a:solidFill>
                  <a:uFillTx/>
                  <a:latin typeface="標楷體" pitchFamily="65"/>
                  <a:ea typeface="標楷體" pitchFamily="65"/>
                </a:rPr>
                <a:t> </a:t>
              </a:r>
            </a:p>
          </p:txBody>
        </p:sp>
      </p:grpSp>
      <p:graphicFrame>
        <p:nvGraphicFramePr>
          <p:cNvPr id="19" name="对象 62">
            <a:extLst>
              <a:ext uri="{FF2B5EF4-FFF2-40B4-BE49-F238E27FC236}">
                <a16:creationId xmlns:a16="http://schemas.microsoft.com/office/drawing/2014/main" id="{9F4FB02A-D88B-47ED-912F-7CDE97B957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69237"/>
              </p:ext>
            </p:extLst>
          </p:nvPr>
        </p:nvGraphicFramePr>
        <p:xfrm>
          <a:off x="5074848" y="2667985"/>
          <a:ext cx="1366577" cy="543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4" name="Equation" r:id="rId19" imgW="469800" imgH="190440" progId="Equation.DSMT4">
                  <p:embed/>
                </p:oleObj>
              </mc:Choice>
              <mc:Fallback>
                <p:oleObj name="Equation" r:id="rId19" imgW="469800" imgH="190440" progId="Equation.DSMT4">
                  <p:embed/>
                  <p:pic>
                    <p:nvPicPr>
                      <p:cNvPr id="20" name="对象 62">
                        <a:extLst>
                          <a:ext uri="{FF2B5EF4-FFF2-40B4-BE49-F238E27FC236}">
                            <a16:creationId xmlns:a16="http://schemas.microsoft.com/office/drawing/2014/main" id="{D039041C-FABE-4FBE-AF09-FDC9B1D69E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074848" y="2667985"/>
                        <a:ext cx="1366577" cy="543902"/>
                      </a:xfrm>
                      <a:prstGeom prst="rect">
                        <a:avLst/>
                      </a:prstGeom>
                      <a:noFill/>
                      <a:ln w="28575" cap="rnd">
                        <a:solidFill>
                          <a:srgbClr val="FF0000"/>
                        </a:solidFill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utoShape 12">
            <a:extLst>
              <a:ext uri="{FF2B5EF4-FFF2-40B4-BE49-F238E27FC236}">
                <a16:creationId xmlns:a16="http://schemas.microsoft.com/office/drawing/2014/main" id="{F415F25C-A01E-4A4A-BFCB-92ED35DEEDB5}"/>
              </a:ext>
            </a:extLst>
          </p:cNvPr>
          <p:cNvSpPr/>
          <p:nvPr/>
        </p:nvSpPr>
        <p:spPr>
          <a:xfrm rot="10800000" flipV="1">
            <a:off x="6051844" y="3557661"/>
            <a:ext cx="1375227" cy="322006"/>
          </a:xfrm>
          <a:custGeom>
            <a:avLst>
              <a:gd name="f0" fmla="val 54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*/ f21 f22 1"/>
              <a:gd name="f30" fmla="*/ f22 f13 1"/>
              <a:gd name="f31" fmla="*/ f21 f12 1"/>
              <a:gd name="f32" fmla="+- f25 0 f3"/>
              <a:gd name="f33" fmla="+- f26 0 f3"/>
              <a:gd name="f34" fmla="*/ 21600 f27 1"/>
              <a:gd name="f35" fmla="*/ 0 f27 1"/>
              <a:gd name="f36" fmla="*/ f29 1 10800"/>
              <a:gd name="f37" fmla="*/ f28 f13 1"/>
              <a:gd name="f38" fmla="+- f21 0 f36"/>
              <a:gd name="f39" fmla="*/ f35 1 f27"/>
              <a:gd name="f40" fmla="*/ f34 1 f27"/>
              <a:gd name="f41" fmla="*/ f38 f12 1"/>
              <a:gd name="f42" fmla="*/ f40 f12 1"/>
              <a:gd name="f43" fmla="*/ f39 f13 1"/>
              <a:gd name="f44" fmla="*/ f40 f13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1" t="f30" r="f42" b="f37"/>
            <a:pathLst>
              <a:path w="21600" h="21600">
                <a:moveTo>
                  <a:pt x="f8" y="f22"/>
                </a:moveTo>
                <a:lnTo>
                  <a:pt x="f21" y="f22"/>
                </a:lnTo>
                <a:lnTo>
                  <a:pt x="f21" y="f7"/>
                </a:lnTo>
                <a:lnTo>
                  <a:pt x="f7" y="f9"/>
                </a:lnTo>
                <a:lnTo>
                  <a:pt x="f21" y="f8"/>
                </a:lnTo>
                <a:lnTo>
                  <a:pt x="f21" y="f28"/>
                </a:lnTo>
                <a:lnTo>
                  <a:pt x="f8" y="f28"/>
                </a:lnTo>
                <a:close/>
              </a:path>
            </a:pathLst>
          </a:custGeom>
          <a:solidFill>
            <a:srgbClr val="FFFD09"/>
          </a:solidFill>
          <a:ln w="9528" cap="rnd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21" name="AutoShape 12">
            <a:extLst>
              <a:ext uri="{FF2B5EF4-FFF2-40B4-BE49-F238E27FC236}">
                <a16:creationId xmlns:a16="http://schemas.microsoft.com/office/drawing/2014/main" id="{A3CF859D-BD8E-492D-A829-9CC8127AD5A2}"/>
              </a:ext>
            </a:extLst>
          </p:cNvPr>
          <p:cNvSpPr/>
          <p:nvPr/>
        </p:nvSpPr>
        <p:spPr>
          <a:xfrm rot="16200000" flipV="1">
            <a:off x="2545560" y="2391507"/>
            <a:ext cx="1375227" cy="322006"/>
          </a:xfrm>
          <a:custGeom>
            <a:avLst>
              <a:gd name="f0" fmla="val 54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*/ f21 f22 1"/>
              <a:gd name="f30" fmla="*/ f22 f13 1"/>
              <a:gd name="f31" fmla="*/ f21 f12 1"/>
              <a:gd name="f32" fmla="+- f25 0 f3"/>
              <a:gd name="f33" fmla="+- f26 0 f3"/>
              <a:gd name="f34" fmla="*/ 21600 f27 1"/>
              <a:gd name="f35" fmla="*/ 0 f27 1"/>
              <a:gd name="f36" fmla="*/ f29 1 10800"/>
              <a:gd name="f37" fmla="*/ f28 f13 1"/>
              <a:gd name="f38" fmla="+- f21 0 f36"/>
              <a:gd name="f39" fmla="*/ f35 1 f27"/>
              <a:gd name="f40" fmla="*/ f34 1 f27"/>
              <a:gd name="f41" fmla="*/ f38 f12 1"/>
              <a:gd name="f42" fmla="*/ f40 f12 1"/>
              <a:gd name="f43" fmla="*/ f39 f13 1"/>
              <a:gd name="f44" fmla="*/ f40 f13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1" t="f30" r="f42" b="f37"/>
            <a:pathLst>
              <a:path w="21600" h="21600">
                <a:moveTo>
                  <a:pt x="f8" y="f22"/>
                </a:moveTo>
                <a:lnTo>
                  <a:pt x="f21" y="f22"/>
                </a:lnTo>
                <a:lnTo>
                  <a:pt x="f21" y="f7"/>
                </a:lnTo>
                <a:lnTo>
                  <a:pt x="f7" y="f9"/>
                </a:lnTo>
                <a:lnTo>
                  <a:pt x="f21" y="f8"/>
                </a:lnTo>
                <a:lnTo>
                  <a:pt x="f21" y="f28"/>
                </a:lnTo>
                <a:lnTo>
                  <a:pt x="f8" y="f28"/>
                </a:lnTo>
                <a:close/>
              </a:path>
            </a:pathLst>
          </a:custGeom>
          <a:solidFill>
            <a:srgbClr val="FFFD09"/>
          </a:solidFill>
          <a:ln w="9528" cap="rnd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Gill Sans MT"/>
              <a:ea typeface="华文中宋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A67853-8F40-4C68-BDE5-1BB2C7AC6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outline</a:t>
            </a:r>
            <a:endParaRPr lang="zh-CN" altLang="en-US" sz="40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616AFC3-7153-4D3F-8EEE-3552160909D7}"/>
              </a:ext>
            </a:extLst>
          </p:cNvPr>
          <p:cNvSpPr/>
          <p:nvPr/>
        </p:nvSpPr>
        <p:spPr>
          <a:xfrm>
            <a:off x="720339" y="2058175"/>
            <a:ext cx="10224274" cy="6806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spcBef>
                <a:spcPts val="220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4000" b="1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latin typeface="Arial" pitchFamily="34"/>
                <a:ea typeface="楷体" pitchFamily="49"/>
              </a:rPr>
              <a:t>前言</a:t>
            </a:r>
            <a:endParaRPr lang="en-US" altLang="zh-CN" sz="4000" b="1" dirty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latin typeface="Arial" pitchFamily="34"/>
              <a:ea typeface="楷体" pitchFamily="49"/>
            </a:endParaRPr>
          </a:p>
          <a:p>
            <a:pPr marL="571500" lvl="0" indent="-571500">
              <a:spcBef>
                <a:spcPts val="220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4000" b="1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latin typeface="Arial" pitchFamily="34"/>
                <a:ea typeface="楷体" pitchFamily="49"/>
              </a:rPr>
              <a:t>参数横摇运动介绍</a:t>
            </a:r>
            <a:r>
              <a:rPr lang="zh-CN" altLang="zh-CN" sz="4000" b="1" dirty="0">
                <a:solidFill>
                  <a:srgbClr val="FF0000"/>
                </a:solidFill>
                <a:effectLst>
                  <a:outerShdw dist="25402" dir="5400000">
                    <a:srgbClr val="6E747A"/>
                  </a:outerShdw>
                </a:effectLst>
                <a:latin typeface="Times New Roman" panose="02020603050405020304" pitchFamily="18" charset="0"/>
                <a:ea typeface="楷体" pitchFamily="49"/>
                <a:cs typeface="Times New Roman" panose="02020603050405020304" pitchFamily="18" charset="0"/>
              </a:rPr>
              <a:t>（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dist="25402" dir="5400000">
                    <a:srgbClr val="6E747A"/>
                  </a:outerShdw>
                </a:effectLst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arametric rolling</a:t>
            </a:r>
            <a:r>
              <a:rPr lang="zh-CN" altLang="zh-CN" sz="4000" b="1" dirty="0">
                <a:solidFill>
                  <a:srgbClr val="FF0000"/>
                </a:solidFill>
                <a:effectLst>
                  <a:outerShdw dist="25402" dir="5400000">
                    <a:srgbClr val="6E747A"/>
                  </a:outerShdw>
                </a:effectLst>
                <a:latin typeface="Times New Roman" panose="02020603050405020304" pitchFamily="18" charset="0"/>
                <a:ea typeface="楷体" pitchFamily="49"/>
                <a:cs typeface="Times New Roman" panose="02020603050405020304" pitchFamily="18" charset="0"/>
              </a:rPr>
              <a:t>）</a:t>
            </a:r>
            <a:endParaRPr lang="en-US" altLang="zh-CN" sz="4000" b="1" dirty="0">
              <a:solidFill>
                <a:srgbClr val="FF0000"/>
              </a:solidFill>
              <a:effectLst>
                <a:outerShdw dist="25402" dir="5400000">
                  <a:srgbClr val="6E747A"/>
                </a:outerShdw>
              </a:effectLst>
              <a:latin typeface="Times New Roman" panose="02020603050405020304" pitchFamily="18" charset="0"/>
              <a:ea typeface="楷体" pitchFamily="49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220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4000" b="1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latin typeface="Times New Roman" pitchFamily="18"/>
                <a:ea typeface="楷体" pitchFamily="49"/>
              </a:rPr>
              <a:t>Problem solving</a:t>
            </a:r>
            <a:r>
              <a:rPr lang="zh-CN" altLang="en-US" sz="4000" b="1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latin typeface="Times New Roman" pitchFamily="18"/>
                <a:ea typeface="楷体" pitchFamily="49"/>
              </a:rPr>
              <a:t>　理论及计算方法</a:t>
            </a:r>
            <a:endParaRPr lang="en-US" altLang="zh-CN" sz="4000" b="1" dirty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latin typeface="Times New Roman" pitchFamily="18"/>
              <a:ea typeface="楷体" pitchFamily="49"/>
            </a:endParaRPr>
          </a:p>
          <a:p>
            <a:pPr marL="571500" indent="-571500">
              <a:spcBef>
                <a:spcPts val="220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4000" b="1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latin typeface="Times New Roman" pitchFamily="18"/>
                <a:ea typeface="楷体" pitchFamily="49"/>
              </a:rPr>
              <a:t>实际计算案例 及 </a:t>
            </a:r>
            <a:r>
              <a:rPr lang="en-US" altLang="zh-CN" sz="4000" b="1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latin typeface="Times New Roman" pitchFamily="18"/>
                <a:ea typeface="楷体" pitchFamily="49"/>
              </a:rPr>
              <a:t>Homework</a:t>
            </a:r>
          </a:p>
          <a:p>
            <a:pPr marL="571500" indent="-571500">
              <a:spcBef>
                <a:spcPts val="220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4000" b="1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latin typeface="Times New Roman" pitchFamily="18"/>
                <a:ea typeface="楷体" pitchFamily="49"/>
              </a:rPr>
              <a:t>教学讨论　</a:t>
            </a:r>
          </a:p>
          <a:p>
            <a:pPr marL="571500" indent="-571500">
              <a:spcBef>
                <a:spcPts val="220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altLang="zh-CN" sz="4000" b="1" dirty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latin typeface="Times New Roman" pitchFamily="18"/>
              <a:ea typeface="楷体" pitchFamily="49"/>
            </a:endParaRPr>
          </a:p>
          <a:p>
            <a:pPr marL="571500" lvl="0" indent="-571500">
              <a:spcBef>
                <a:spcPts val="220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altLang="zh-CN" sz="4000" b="1" dirty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latin typeface="Times New Roman" pitchFamily="18"/>
              <a:ea typeface="楷体" pitchFamily="49"/>
            </a:endParaRPr>
          </a:p>
          <a:p>
            <a:pPr marL="571500" lvl="0" indent="-571500">
              <a:spcBef>
                <a:spcPts val="2200"/>
              </a:spcBef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altLang="zh-CN" sz="2800" b="1" dirty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latin typeface="Times New Roman" pitchFamily="18"/>
              <a:ea typeface="楷体" pitchFamily="49"/>
            </a:endParaRPr>
          </a:p>
        </p:txBody>
      </p:sp>
    </p:spTree>
    <p:extLst>
      <p:ext uri="{BB962C8B-B14F-4D97-AF65-F5344CB8AC3E}">
        <p14:creationId xmlns:p14="http://schemas.microsoft.com/office/powerpoint/2010/main" val="2382039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DB28590-7D09-41DF-9755-4462E0D998FE}"/>
              </a:ext>
            </a:extLst>
          </p:cNvPr>
          <p:cNvGrpSpPr/>
          <p:nvPr/>
        </p:nvGrpSpPr>
        <p:grpSpPr>
          <a:xfrm>
            <a:off x="189792" y="571500"/>
            <a:ext cx="7918447" cy="519114"/>
            <a:chOff x="189792" y="571500"/>
            <a:chExt cx="7918447" cy="519114"/>
          </a:xfrm>
        </p:grpSpPr>
        <p:sp>
          <p:nvSpPr>
            <p:cNvPr id="3" name="Text Box 3">
              <a:extLst>
                <a:ext uri="{FF2B5EF4-FFF2-40B4-BE49-F238E27FC236}">
                  <a16:creationId xmlns:a16="http://schemas.microsoft.com/office/drawing/2014/main" id="{905A0462-927F-4B29-8F00-FFE1AC924E8D}"/>
                </a:ext>
              </a:extLst>
            </p:cNvPr>
            <p:cNvSpPr txBox="1"/>
            <p:nvPr/>
          </p:nvSpPr>
          <p:spPr>
            <a:xfrm>
              <a:off x="189792" y="571500"/>
              <a:ext cx="7918447" cy="519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700"/>
                </a:spcBef>
                <a:spcAft>
                  <a:spcPts val="0"/>
                </a:spcAft>
                <a:buClr>
                  <a:srgbClr val="1A3260"/>
                </a:buClr>
                <a:buSzPct val="100000"/>
                <a:buFont typeface="Wingdings" pitchFamily="2"/>
                <a:buChar char="Ø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800" b="1" i="0" u="none" strike="noStrike" kern="1200" cap="none" spc="0" baseline="0">
                  <a:solidFill>
                    <a:srgbClr val="000000"/>
                  </a:solidFill>
                  <a:uFillTx/>
                  <a:latin typeface="標楷體" pitchFamily="65"/>
                  <a:ea typeface="標楷體" pitchFamily="65"/>
                </a:rPr>
                <a:t>白色區域表示不穩定區域（位於 </a:t>
              </a:r>
              <a:r>
                <a:rPr lang="en-US" sz="2800" b="1" i="0" u="none" strike="noStrike" kern="1200" cap="none" spc="0" baseline="0">
                  <a:solidFill>
                    <a:srgbClr val="000000"/>
                  </a:solidFill>
                  <a:uFillTx/>
                  <a:latin typeface="標楷體" pitchFamily="65"/>
                  <a:ea typeface="標楷體" pitchFamily="65"/>
                </a:rPr>
                <a:t>         </a:t>
              </a:r>
              <a:r>
                <a:rPr lang="zh-TW" sz="2800" b="1" i="0" u="none" strike="noStrike" kern="1200" cap="none" spc="0" baseline="0">
                  <a:solidFill>
                    <a:srgbClr val="000000"/>
                  </a:solidFill>
                  <a:uFillTx/>
                  <a:latin typeface="標楷體" pitchFamily="65"/>
                  <a:ea typeface="標楷體" pitchFamily="65"/>
                </a:rPr>
                <a:t>）</a:t>
              </a:r>
            </a:p>
          </p:txBody>
        </p:sp>
        <p:graphicFrame>
          <p:nvGraphicFramePr>
            <p:cNvPr id="4" name="Object 4">
              <a:extLst>
                <a:ext uri="{FF2B5EF4-FFF2-40B4-BE49-F238E27FC236}">
                  <a16:creationId xmlns:a16="http://schemas.microsoft.com/office/drawing/2014/main" id="{8BDDCE1C-1D33-41FD-8B3B-2226982006B0}"/>
                </a:ext>
              </a:extLst>
            </p:cNvPr>
            <p:cNvGraphicFramePr/>
            <p:nvPr/>
          </p:nvGraphicFramePr>
          <p:xfrm>
            <a:off x="5552456" y="601666"/>
            <a:ext cx="1885666" cy="444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8" r:id="rId3" imgW="1853288" imgH="457200" progId="">
                    <p:embed/>
                  </p:oleObj>
                </mc:Choice>
                <mc:Fallback>
                  <p:oleObj r:id="rId3" imgW="1853288" imgH="45720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552456" y="601666"/>
                          <a:ext cx="1885666" cy="444498"/>
                        </a:xfrm>
                        <a:prstGeom prst="rect">
                          <a:avLst/>
                        </a:prstGeom>
                        <a:noFill/>
                        <a:ln cap="flat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Text Box 6">
            <a:extLst>
              <a:ext uri="{FF2B5EF4-FFF2-40B4-BE49-F238E27FC236}">
                <a16:creationId xmlns:a16="http://schemas.microsoft.com/office/drawing/2014/main" id="{DEE29E51-BCFB-45DA-BA9B-43B41D890CF4}"/>
              </a:ext>
            </a:extLst>
          </p:cNvPr>
          <p:cNvSpPr txBox="1"/>
          <p:nvPr/>
        </p:nvSpPr>
        <p:spPr>
          <a:xfrm>
            <a:off x="2279654" y="6237286"/>
            <a:ext cx="7561265" cy="3968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  <a:ea typeface="標楷體" pitchFamily="65"/>
              </a:rPr>
              <a:t>Mathieu equation</a:t>
            </a: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ea typeface="標楷體" pitchFamily="65"/>
              </a:rPr>
              <a:t> </a:t>
            </a:r>
            <a:r>
              <a:rPr lang="zh-TW" sz="20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ea typeface="標楷體" pitchFamily="65"/>
              </a:rPr>
              <a:t>求解之穩定與不穩定區域圖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EF50EECF-B56F-47B7-BD41-8F6511D110BC}"/>
              </a:ext>
            </a:extLst>
          </p:cNvPr>
          <p:cNvGrpSpPr/>
          <p:nvPr/>
        </p:nvGrpSpPr>
        <p:grpSpPr>
          <a:xfrm>
            <a:off x="2749628" y="1376373"/>
            <a:ext cx="6394371" cy="5067293"/>
            <a:chOff x="2749628" y="1376373"/>
            <a:chExt cx="6394371" cy="5067293"/>
          </a:xfrm>
        </p:grpSpPr>
        <p:pic>
          <p:nvPicPr>
            <p:cNvPr id="7" name="Picture 5" descr="epsi_delta001">
              <a:extLst>
                <a:ext uri="{FF2B5EF4-FFF2-40B4-BE49-F238E27FC236}">
                  <a16:creationId xmlns:a16="http://schemas.microsoft.com/office/drawing/2014/main" id="{8E0B8467-8450-4B60-A09F-BCA61940A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749628" y="1376373"/>
              <a:ext cx="6394371" cy="5067293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8" name="Group 16">
              <a:extLst>
                <a:ext uri="{FF2B5EF4-FFF2-40B4-BE49-F238E27FC236}">
                  <a16:creationId xmlns:a16="http://schemas.microsoft.com/office/drawing/2014/main" id="{B7FA21AC-DA8E-4E1F-BE32-474E834ED79E}"/>
                </a:ext>
              </a:extLst>
            </p:cNvPr>
            <p:cNvGrpSpPr/>
            <p:nvPr/>
          </p:nvGrpSpPr>
          <p:grpSpPr>
            <a:xfrm>
              <a:off x="4348218" y="5888470"/>
              <a:ext cx="3922804" cy="308079"/>
              <a:chOff x="4348218" y="5888470"/>
              <a:chExt cx="3922804" cy="308079"/>
            </a:xfrm>
          </p:grpSpPr>
          <p:sp>
            <p:nvSpPr>
              <p:cNvPr id="9" name="Text Box 7">
                <a:extLst>
                  <a:ext uri="{FF2B5EF4-FFF2-40B4-BE49-F238E27FC236}">
                    <a16:creationId xmlns:a16="http://schemas.microsoft.com/office/drawing/2014/main" id="{8A4935A0-7726-4A5B-8FE9-0DFB572D7B37}"/>
                  </a:ext>
                </a:extLst>
              </p:cNvPr>
              <p:cNvSpPr txBox="1"/>
              <p:nvPr/>
            </p:nvSpPr>
            <p:spPr>
              <a:xfrm>
                <a:off x="4348218" y="5888470"/>
                <a:ext cx="363611" cy="30807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0" i="0" u="none" strike="noStrike" kern="1200" cap="none" spc="0" baseline="0">
                    <a:solidFill>
                      <a:srgbClr val="FF0000"/>
                    </a:solidFill>
                    <a:uFillTx/>
                    <a:latin typeface="Gill Sans MT"/>
                    <a:ea typeface="新細明體" pitchFamily="18"/>
                  </a:rPr>
                  <a:t> 1</a:t>
                </a:r>
              </a:p>
            </p:txBody>
          </p:sp>
          <p:sp>
            <p:nvSpPr>
              <p:cNvPr id="10" name="Text Box 8">
                <a:extLst>
                  <a:ext uri="{FF2B5EF4-FFF2-40B4-BE49-F238E27FC236}">
                    <a16:creationId xmlns:a16="http://schemas.microsoft.com/office/drawing/2014/main" id="{8B067385-9180-4FED-A2B0-2C16B70D8824}"/>
                  </a:ext>
                </a:extLst>
              </p:cNvPr>
              <p:cNvSpPr txBox="1"/>
              <p:nvPr/>
            </p:nvSpPr>
            <p:spPr>
              <a:xfrm>
                <a:off x="5001758" y="5888470"/>
                <a:ext cx="363611" cy="30807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0" i="0" u="none" strike="noStrike" kern="1200" cap="none" spc="0" baseline="0">
                    <a:solidFill>
                      <a:srgbClr val="FF0000"/>
                    </a:solidFill>
                    <a:uFillTx/>
                    <a:latin typeface="Gill Sans MT"/>
                    <a:ea typeface="新細明體" pitchFamily="18"/>
                  </a:rPr>
                  <a:t> 4</a:t>
                </a:r>
              </a:p>
            </p:txBody>
          </p:sp>
          <p:sp>
            <p:nvSpPr>
              <p:cNvPr id="11" name="Text Box 9">
                <a:extLst>
                  <a:ext uri="{FF2B5EF4-FFF2-40B4-BE49-F238E27FC236}">
                    <a16:creationId xmlns:a16="http://schemas.microsoft.com/office/drawing/2014/main" id="{207F61EB-6F03-4B85-A696-BE68CD41303F}"/>
                  </a:ext>
                </a:extLst>
              </p:cNvPr>
              <p:cNvSpPr txBox="1"/>
              <p:nvPr/>
            </p:nvSpPr>
            <p:spPr>
              <a:xfrm>
                <a:off x="6164656" y="5888470"/>
                <a:ext cx="363611" cy="30807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0" i="0" u="none" strike="noStrike" kern="1200" cap="none" spc="0" baseline="0">
                    <a:solidFill>
                      <a:srgbClr val="FF0000"/>
                    </a:solidFill>
                    <a:uFillTx/>
                    <a:latin typeface="Gill Sans MT"/>
                    <a:ea typeface="新細明體" pitchFamily="18"/>
                  </a:rPr>
                  <a:t> 9</a:t>
                </a:r>
              </a:p>
            </p:txBody>
          </p:sp>
          <p:sp>
            <p:nvSpPr>
              <p:cNvPr id="12" name="Text Box 15">
                <a:extLst>
                  <a:ext uri="{FF2B5EF4-FFF2-40B4-BE49-F238E27FC236}">
                    <a16:creationId xmlns:a16="http://schemas.microsoft.com/office/drawing/2014/main" id="{E06311E4-AEA7-4800-B957-C854E4749399}"/>
                  </a:ext>
                </a:extLst>
              </p:cNvPr>
              <p:cNvSpPr txBox="1"/>
              <p:nvPr/>
            </p:nvSpPr>
            <p:spPr>
              <a:xfrm>
                <a:off x="7763256" y="5888470"/>
                <a:ext cx="507766" cy="30807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0" i="0" u="none" strike="noStrike" kern="1200" cap="none" spc="0" baseline="0">
                    <a:solidFill>
                      <a:srgbClr val="FF0000"/>
                    </a:solidFill>
                    <a:uFillTx/>
                    <a:latin typeface="Gill Sans MT"/>
                    <a:ea typeface="新細明體" pitchFamily="18"/>
                  </a:rPr>
                  <a:t> 16</a:t>
                </a:r>
              </a:p>
            </p:txBody>
          </p:sp>
        </p:grpSp>
      </p:grpSp>
      <p:sp>
        <p:nvSpPr>
          <p:cNvPr id="13" name="矩形 2">
            <a:extLst>
              <a:ext uri="{FF2B5EF4-FFF2-40B4-BE49-F238E27FC236}">
                <a16:creationId xmlns:a16="http://schemas.microsoft.com/office/drawing/2014/main" id="{7BB92857-C8ED-48A3-AD36-B94384EB0D90}"/>
              </a:ext>
            </a:extLst>
          </p:cNvPr>
          <p:cNvSpPr/>
          <p:nvPr/>
        </p:nvSpPr>
        <p:spPr>
          <a:xfrm>
            <a:off x="2311292" y="-29260"/>
            <a:ext cx="7529626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ea typeface="標楷體" pitchFamily="65"/>
              </a:rPr>
              <a:t>Mathieu equation</a:t>
            </a: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 </a:t>
            </a:r>
            <a:r>
              <a:rPr lang="zh-TW" sz="28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求解之稳定与不稳定分区图</a:t>
            </a:r>
          </a:p>
        </p:txBody>
      </p:sp>
      <p:grpSp>
        <p:nvGrpSpPr>
          <p:cNvPr id="14" name="组合 4">
            <a:extLst>
              <a:ext uri="{FF2B5EF4-FFF2-40B4-BE49-F238E27FC236}">
                <a16:creationId xmlns:a16="http://schemas.microsoft.com/office/drawing/2014/main" id="{86B11F4D-7A24-4F36-BF78-F7BCF8568F45}"/>
              </a:ext>
            </a:extLst>
          </p:cNvPr>
          <p:cNvGrpSpPr/>
          <p:nvPr/>
        </p:nvGrpSpPr>
        <p:grpSpPr>
          <a:xfrm>
            <a:off x="5764121" y="6003849"/>
            <a:ext cx="493099" cy="512895"/>
            <a:chOff x="5764121" y="6003849"/>
            <a:chExt cx="493099" cy="512895"/>
          </a:xfrm>
        </p:grpSpPr>
        <p:sp>
          <p:nvSpPr>
            <p:cNvPr id="15" name="矩形 3">
              <a:extLst>
                <a:ext uri="{FF2B5EF4-FFF2-40B4-BE49-F238E27FC236}">
                  <a16:creationId xmlns:a16="http://schemas.microsoft.com/office/drawing/2014/main" id="{9117B74D-0ECC-43AD-BBA7-2E79F9A9BCC1}"/>
                </a:ext>
              </a:extLst>
            </p:cNvPr>
            <p:cNvSpPr/>
            <p:nvPr/>
          </p:nvSpPr>
          <p:spPr>
            <a:xfrm>
              <a:off x="5764121" y="6003849"/>
              <a:ext cx="493099" cy="477920"/>
            </a:xfrm>
            <a:prstGeom prst="rect">
              <a:avLst/>
            </a:prstGeom>
            <a:solidFill>
              <a:srgbClr val="FFFFFF"/>
            </a:solidFill>
            <a:ln w="22229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  <a:ea typeface="华文中宋" pitchFamily="2"/>
              </a:endParaRPr>
            </a:p>
          </p:txBody>
        </p:sp>
        <p:graphicFrame>
          <p:nvGraphicFramePr>
            <p:cNvPr id="16" name="Object 14">
              <a:extLst>
                <a:ext uri="{FF2B5EF4-FFF2-40B4-BE49-F238E27FC236}">
                  <a16:creationId xmlns:a16="http://schemas.microsoft.com/office/drawing/2014/main" id="{25E2A18F-9037-4DEF-AFE1-91D4286EBC1D}"/>
                </a:ext>
              </a:extLst>
            </p:cNvPr>
            <p:cNvGraphicFramePr/>
            <p:nvPr/>
          </p:nvGraphicFramePr>
          <p:xfrm>
            <a:off x="5887154" y="6023417"/>
            <a:ext cx="341327" cy="493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9" name="Equation" r:id="rId6" imgW="4876800" imgH="7315200" progId="">
                    <p:embed/>
                  </p:oleObj>
                </mc:Choice>
                <mc:Fallback>
                  <p:oleObj name="Equation" r:id="rId6" imgW="4876800" imgH="731520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887154" y="6023417"/>
                          <a:ext cx="341327" cy="493327"/>
                        </a:xfrm>
                        <a:prstGeom prst="rect">
                          <a:avLst/>
                        </a:prstGeom>
                        <a:noFill/>
                        <a:ln w="9528" cap="rnd">
                          <a:solidFill>
                            <a:srgbClr val="FFFF00"/>
                          </a:solidFill>
                          <a:prstDash val="solid"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矩形 24">
            <a:extLst>
              <a:ext uri="{FF2B5EF4-FFF2-40B4-BE49-F238E27FC236}">
                <a16:creationId xmlns:a16="http://schemas.microsoft.com/office/drawing/2014/main" id="{5EEF018A-49BB-4B15-9A01-8E948576BE62}"/>
              </a:ext>
            </a:extLst>
          </p:cNvPr>
          <p:cNvSpPr/>
          <p:nvPr/>
        </p:nvSpPr>
        <p:spPr>
          <a:xfrm>
            <a:off x="2503078" y="3378643"/>
            <a:ext cx="493099" cy="477920"/>
          </a:xfrm>
          <a:prstGeom prst="rect">
            <a:avLst/>
          </a:prstGeom>
          <a:solidFill>
            <a:srgbClr val="FFFFFF"/>
          </a:solidFill>
          <a:ln w="22229" cap="rnd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ea typeface="华文中宋" pitchFamily="2"/>
            </a:endParaRPr>
          </a:p>
        </p:txBody>
      </p:sp>
      <p:graphicFrame>
        <p:nvGraphicFramePr>
          <p:cNvPr id="18" name="Object 14">
            <a:extLst>
              <a:ext uri="{FF2B5EF4-FFF2-40B4-BE49-F238E27FC236}">
                <a16:creationId xmlns:a16="http://schemas.microsoft.com/office/drawing/2014/main" id="{79FCC298-D504-4669-ADFB-E2E74BB2BE37}"/>
              </a:ext>
            </a:extLst>
          </p:cNvPr>
          <p:cNvGraphicFramePr/>
          <p:nvPr/>
        </p:nvGraphicFramePr>
        <p:xfrm>
          <a:off x="2654850" y="3223067"/>
          <a:ext cx="403149" cy="582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0" name="Equation" r:id="rId8" imgW="4876800" imgH="7315200" progId="">
                  <p:embed/>
                </p:oleObj>
              </mc:Choice>
              <mc:Fallback>
                <p:oleObj name="Equation" r:id="rId8" imgW="4876800" imgH="7315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54850" y="3223067"/>
                        <a:ext cx="403149" cy="582683"/>
                      </a:xfrm>
                      <a:prstGeom prst="rect">
                        <a:avLst/>
                      </a:prstGeom>
                      <a:noFill/>
                      <a:ln w="9528" cap="rnd">
                        <a:solidFill>
                          <a:srgbClr val="FFFF00"/>
                        </a:solidFill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5">
            <a:extLst>
              <a:ext uri="{FF2B5EF4-FFF2-40B4-BE49-F238E27FC236}">
                <a16:creationId xmlns:a16="http://schemas.microsoft.com/office/drawing/2014/main" id="{83556F15-3E53-4020-BB43-1392377F9CCC}"/>
              </a:ext>
            </a:extLst>
          </p:cNvPr>
          <p:cNvSpPr/>
          <p:nvPr/>
        </p:nvSpPr>
        <p:spPr>
          <a:xfrm>
            <a:off x="4885374" y="2414756"/>
            <a:ext cx="877165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1" i="0" u="none" strike="noStrike" kern="1200" cap="none" spc="0" baseline="0">
                <a:solidFill>
                  <a:srgbClr val="FF0000"/>
                </a:solidFill>
                <a:uFillTx/>
                <a:latin typeface="標楷體" pitchFamily="65"/>
                <a:ea typeface="標楷體" pitchFamily="65"/>
              </a:rPr>
              <a:t>不穩定</a:t>
            </a:r>
            <a:endParaRPr lang="en-US" sz="1800" b="0" i="0" u="none" strike="noStrike" kern="1200" cap="none" spc="0" baseline="0">
              <a:solidFill>
                <a:srgbClr val="FF0000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EA2E985-92F8-439C-8B55-0806456ED8F8}"/>
              </a:ext>
            </a:extLst>
          </p:cNvPr>
          <p:cNvSpPr/>
          <p:nvPr/>
        </p:nvSpPr>
        <p:spPr>
          <a:xfrm>
            <a:off x="3456797" y="2740831"/>
            <a:ext cx="877165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1" i="0" u="none" strike="noStrike" kern="1200" cap="none" spc="0" baseline="0">
                <a:solidFill>
                  <a:srgbClr val="FF0000"/>
                </a:solidFill>
                <a:uFillTx/>
                <a:latin typeface="標楷體" pitchFamily="65"/>
                <a:ea typeface="標楷體" pitchFamily="65"/>
              </a:rPr>
              <a:t>不穩定</a:t>
            </a:r>
            <a:endParaRPr lang="en-US" sz="1800" b="0" i="0" u="none" strike="noStrike" kern="1200" cap="none" spc="0" baseline="0">
              <a:solidFill>
                <a:srgbClr val="FF0000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717B2A9-5B00-4685-BE35-C2A0798FDAAF}"/>
              </a:ext>
            </a:extLst>
          </p:cNvPr>
          <p:cNvSpPr/>
          <p:nvPr/>
        </p:nvSpPr>
        <p:spPr>
          <a:xfrm>
            <a:off x="6330080" y="2045421"/>
            <a:ext cx="877165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1" i="0" u="none" strike="noStrike" kern="1200" cap="none" spc="0" baseline="0">
                <a:solidFill>
                  <a:srgbClr val="FF0000"/>
                </a:solidFill>
                <a:uFillTx/>
                <a:latin typeface="標楷體" pitchFamily="65"/>
                <a:ea typeface="標楷體" pitchFamily="65"/>
              </a:rPr>
              <a:t>不穩定</a:t>
            </a:r>
            <a:endParaRPr lang="en-US" sz="1800" b="0" i="0" u="none" strike="noStrike" kern="1200" cap="none" spc="0" baseline="0">
              <a:solidFill>
                <a:srgbClr val="FF0000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E9848E3-D7FB-47CD-BCC9-BC417A303415}"/>
              </a:ext>
            </a:extLst>
          </p:cNvPr>
          <p:cNvSpPr/>
          <p:nvPr/>
        </p:nvSpPr>
        <p:spPr>
          <a:xfrm>
            <a:off x="7970120" y="1602842"/>
            <a:ext cx="877165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1" i="0" u="none" strike="noStrike" kern="1200" cap="none" spc="0" baseline="0">
                <a:solidFill>
                  <a:srgbClr val="FF0000"/>
                </a:solidFill>
                <a:uFillTx/>
                <a:latin typeface="標楷體" pitchFamily="65"/>
                <a:ea typeface="標楷體" pitchFamily="65"/>
              </a:rPr>
              <a:t>不穩定</a:t>
            </a:r>
            <a:endParaRPr lang="en-US" sz="1800" b="0" i="0" u="none" strike="noStrike" kern="1200" cap="none" spc="0" baseline="0">
              <a:solidFill>
                <a:srgbClr val="FF0000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36E44F7-9824-40A3-AFF7-A7AF21228715}"/>
              </a:ext>
            </a:extLst>
          </p:cNvPr>
          <p:cNvSpPr/>
          <p:nvPr/>
        </p:nvSpPr>
        <p:spPr>
          <a:xfrm>
            <a:off x="3304659" y="5124352"/>
            <a:ext cx="877165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1" i="0" u="none" strike="noStrike" kern="1200" cap="none" spc="0" baseline="0">
                <a:solidFill>
                  <a:srgbClr val="FF0000"/>
                </a:solidFill>
                <a:uFillTx/>
                <a:latin typeface="標楷體" pitchFamily="65"/>
                <a:ea typeface="標楷體" pitchFamily="65"/>
              </a:rPr>
              <a:t>不穩定</a:t>
            </a:r>
            <a:endParaRPr lang="en-US" sz="1800" b="0" i="0" u="none" strike="noStrike" kern="1200" cap="none" spc="0" baseline="0">
              <a:solidFill>
                <a:srgbClr val="FF0000"/>
              </a:solidFill>
              <a:uFillTx/>
              <a:latin typeface="Gill Sans MT"/>
              <a:ea typeface="华文中宋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8">
            <a:extLst>
              <a:ext uri="{FF2B5EF4-FFF2-40B4-BE49-F238E27FC236}">
                <a16:creationId xmlns:a16="http://schemas.microsoft.com/office/drawing/2014/main" id="{C4E799E2-AA5F-48FC-9CFE-A4C042CE1653}"/>
              </a:ext>
            </a:extLst>
          </p:cNvPr>
          <p:cNvSpPr/>
          <p:nvPr/>
        </p:nvSpPr>
        <p:spPr>
          <a:xfrm>
            <a:off x="1979611" y="2997202"/>
            <a:ext cx="52323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2701" cap="rnd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3" name="副标题 76">
            <a:extLst>
              <a:ext uri="{FF2B5EF4-FFF2-40B4-BE49-F238E27FC236}">
                <a16:creationId xmlns:a16="http://schemas.microsoft.com/office/drawing/2014/main" id="{23D4D62B-1839-4EB9-A019-A2D6EB8E370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4" name="Group 29">
            <a:extLst>
              <a:ext uri="{FF2B5EF4-FFF2-40B4-BE49-F238E27FC236}">
                <a16:creationId xmlns:a16="http://schemas.microsoft.com/office/drawing/2014/main" id="{BB6ED6BB-483B-4A14-97FB-9500FAAB1C9A}"/>
              </a:ext>
            </a:extLst>
          </p:cNvPr>
          <p:cNvGrpSpPr/>
          <p:nvPr/>
        </p:nvGrpSpPr>
        <p:grpSpPr>
          <a:xfrm>
            <a:off x="2916423" y="4157155"/>
            <a:ext cx="5903915" cy="2700332"/>
            <a:chOff x="2916423" y="4157155"/>
            <a:chExt cx="5903915" cy="2700332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9554F0A1-24DC-4687-9DFF-91379ABDEEE1}"/>
                </a:ext>
              </a:extLst>
            </p:cNvPr>
            <p:cNvSpPr txBox="1"/>
            <p:nvPr/>
          </p:nvSpPr>
          <p:spPr>
            <a:xfrm>
              <a:off x="2916423" y="6460610"/>
              <a:ext cx="5903915" cy="3968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ea typeface="標楷體" pitchFamily="65"/>
                </a:rPr>
                <a:t>8258teu</a:t>
              </a:r>
              <a:r>
                <a:rPr lang="zh-TW" sz="2000" b="1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ea typeface="標楷體" pitchFamily="65"/>
                </a:rPr>
                <a:t>货柜船主要尺寸</a:t>
              </a:r>
              <a:endParaRPr lang="ru-RU" sz="2000" b="1" i="0" u="none" strike="noStrike" kern="1200" cap="none" spc="0" baseline="0">
                <a:solidFill>
                  <a:srgbClr val="FFFFFF"/>
                </a:solidFill>
                <a:uFillTx/>
                <a:latin typeface="Corbel" pitchFamily="34"/>
                <a:ea typeface="標楷體" pitchFamily="65"/>
                <a:cs typeface="Times New Roman" pitchFamily="18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DF33FEC8-CA3E-42DF-ABC4-F3CC1FE75761}"/>
                </a:ext>
              </a:extLst>
            </p:cNvPr>
            <p:cNvSpPr/>
            <p:nvPr/>
          </p:nvSpPr>
          <p:spPr>
            <a:xfrm>
              <a:off x="5484991" y="5982772"/>
              <a:ext cx="3024185" cy="365129"/>
            </a:xfrm>
            <a:prstGeom prst="rect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153.7m</a:t>
              </a:r>
              <a:r>
                <a:rPr lang="zh-TW" sz="1800" b="1" i="0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（从艉垂柱</a:t>
              </a:r>
              <a:r>
                <a:rPr lang="en-US" sz="1800" b="1" i="0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AP</a:t>
              </a:r>
              <a:r>
                <a:rPr lang="zh-TW" sz="1800" b="1" i="0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算起）</a:t>
              </a:r>
              <a:endPara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新細明體" pitchFamily="18"/>
                <a:cs typeface="Times New Roman" pitchFamily="18"/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23806A99-A5AD-4276-991D-598B0BE29754}"/>
                </a:ext>
              </a:extLst>
            </p:cNvPr>
            <p:cNvSpPr/>
            <p:nvPr/>
          </p:nvSpPr>
          <p:spPr>
            <a:xfrm>
              <a:off x="3276779" y="5982772"/>
              <a:ext cx="2208211" cy="365129"/>
            </a:xfrm>
            <a:prstGeom prst="rect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800" b="1" i="0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纵向重心位置</a:t>
              </a:r>
              <a:r>
                <a:rPr lang="en-US" sz="1800" b="1" i="1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 LCG</a:t>
              </a:r>
              <a:endPara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新細明體" pitchFamily="18"/>
                <a:cs typeface="Times New Roman" pitchFamily="18"/>
              </a:endParaRP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830C98ED-A582-4D64-AA25-A99B4BB73A0E}"/>
                </a:ext>
              </a:extLst>
            </p:cNvPr>
            <p:cNvSpPr/>
            <p:nvPr/>
          </p:nvSpPr>
          <p:spPr>
            <a:xfrm>
              <a:off x="5484991" y="5617652"/>
              <a:ext cx="3024185" cy="365129"/>
            </a:xfrm>
            <a:prstGeom prst="rect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19.185m</a:t>
              </a:r>
              <a:endPara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新細明體" pitchFamily="18"/>
                <a:cs typeface="Times New Roman" pitchFamily="18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286FF343-D3B5-4EA5-BB66-0C0B70AC0477}"/>
                </a:ext>
              </a:extLst>
            </p:cNvPr>
            <p:cNvSpPr/>
            <p:nvPr/>
          </p:nvSpPr>
          <p:spPr>
            <a:xfrm>
              <a:off x="3276779" y="5617652"/>
              <a:ext cx="2208211" cy="365129"/>
            </a:xfrm>
            <a:prstGeom prst="rect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800" b="1" i="0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垂直重心高度</a:t>
              </a:r>
              <a:r>
                <a:rPr lang="en-US" sz="1800" b="1" i="1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KG</a:t>
              </a:r>
              <a:endPara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新細明體" pitchFamily="18"/>
                <a:cs typeface="Times New Roman" pitchFamily="18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81EAB967-4B14-415B-9DDB-C86A4B4F3AEA}"/>
                </a:ext>
              </a:extLst>
            </p:cNvPr>
            <p:cNvSpPr/>
            <p:nvPr/>
          </p:nvSpPr>
          <p:spPr>
            <a:xfrm>
              <a:off x="5484991" y="5252523"/>
              <a:ext cx="3024185" cy="365129"/>
            </a:xfrm>
            <a:prstGeom prst="rect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13m</a:t>
              </a:r>
              <a:endPara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新細明體" pitchFamily="18"/>
                <a:cs typeface="Times New Roman" pitchFamily="18"/>
              </a:endParaRP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BAB76D8E-3C06-4B72-A1D2-FF8F5088E58E}"/>
                </a:ext>
              </a:extLst>
            </p:cNvPr>
            <p:cNvSpPr/>
            <p:nvPr/>
          </p:nvSpPr>
          <p:spPr>
            <a:xfrm>
              <a:off x="3276779" y="5252523"/>
              <a:ext cx="2208211" cy="365129"/>
            </a:xfrm>
            <a:prstGeom prst="rect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800" b="1" i="0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设计吃水</a:t>
              </a:r>
              <a:r>
                <a:rPr lang="en-US" sz="1800" b="1" i="1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d</a:t>
              </a:r>
              <a:r>
                <a:rPr lang="en-US" sz="1800" b="1" i="0" u="none" strike="noStrike" kern="1200" cap="none" spc="0" baseline="-3000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mld</a:t>
              </a:r>
              <a:endPara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新細明體" pitchFamily="18"/>
                <a:cs typeface="Times New Roman" pitchFamily="18"/>
              </a:endParaRP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6ACE1AAC-0B80-49DC-8FAE-706C2B7A4257}"/>
                </a:ext>
              </a:extLst>
            </p:cNvPr>
            <p:cNvSpPr/>
            <p:nvPr/>
          </p:nvSpPr>
          <p:spPr>
            <a:xfrm>
              <a:off x="5484991" y="4887403"/>
              <a:ext cx="3024185" cy="365129"/>
            </a:xfrm>
            <a:prstGeom prst="rect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24.4m</a:t>
              </a:r>
              <a:endPara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新細明體" pitchFamily="18"/>
                <a:cs typeface="Times New Roman" pitchFamily="18"/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D8198970-B388-4332-A404-8695C4690D36}"/>
                </a:ext>
              </a:extLst>
            </p:cNvPr>
            <p:cNvSpPr/>
            <p:nvPr/>
          </p:nvSpPr>
          <p:spPr>
            <a:xfrm>
              <a:off x="3276779" y="4887403"/>
              <a:ext cx="2208211" cy="365129"/>
            </a:xfrm>
            <a:prstGeom prst="rect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800" b="1" i="0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船深</a:t>
              </a:r>
              <a:r>
                <a:rPr lang="en-US" sz="1800" b="1" i="1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D</a:t>
              </a:r>
              <a:r>
                <a:rPr lang="en-US" sz="1800" b="1" i="0" u="none" strike="noStrike" kern="1200" cap="none" spc="0" baseline="-3000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mld</a:t>
              </a:r>
              <a:endPara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新細明體" pitchFamily="18"/>
                <a:cs typeface="Times New Roman" pitchFamily="18"/>
              </a:endParaRP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8FD8666F-CB52-4E63-AEAF-6F1D6E9CD52C}"/>
                </a:ext>
              </a:extLst>
            </p:cNvPr>
            <p:cNvSpPr/>
            <p:nvPr/>
          </p:nvSpPr>
          <p:spPr>
            <a:xfrm>
              <a:off x="5484991" y="4522274"/>
              <a:ext cx="3024185" cy="365129"/>
            </a:xfrm>
            <a:prstGeom prst="rect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42.8m</a:t>
              </a:r>
              <a:endPara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新細明體" pitchFamily="18"/>
                <a:cs typeface="Times New Roman" pitchFamily="18"/>
              </a:endParaRP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5C585A7F-D56A-4593-83A2-CBBE9A4114B5}"/>
                </a:ext>
              </a:extLst>
            </p:cNvPr>
            <p:cNvSpPr/>
            <p:nvPr/>
          </p:nvSpPr>
          <p:spPr>
            <a:xfrm>
              <a:off x="3276779" y="4522274"/>
              <a:ext cx="2208211" cy="365129"/>
            </a:xfrm>
            <a:prstGeom prst="rect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800" b="1" i="0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船宽</a:t>
              </a:r>
              <a:r>
                <a:rPr lang="en-US" sz="1800" b="1" i="1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B</a:t>
              </a:r>
              <a:r>
                <a:rPr lang="en-US" sz="1800" b="1" i="0" u="none" strike="noStrike" kern="1200" cap="none" spc="0" baseline="-3000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mld</a:t>
              </a:r>
              <a:endPara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新細明體" pitchFamily="18"/>
                <a:cs typeface="Times New Roman" pitchFamily="18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5868238E-8EEE-456A-8A52-F47E9652B2D5}"/>
                </a:ext>
              </a:extLst>
            </p:cNvPr>
            <p:cNvSpPr/>
            <p:nvPr/>
          </p:nvSpPr>
          <p:spPr>
            <a:xfrm>
              <a:off x="5484991" y="4157155"/>
              <a:ext cx="3024185" cy="365129"/>
            </a:xfrm>
            <a:prstGeom prst="rect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318.2m</a:t>
              </a:r>
              <a:endPara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新細明體" pitchFamily="18"/>
                <a:cs typeface="Times New Roman" pitchFamily="18"/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20E3A51A-5C2D-4E08-AE55-0D3A01687992}"/>
                </a:ext>
              </a:extLst>
            </p:cNvPr>
            <p:cNvSpPr/>
            <p:nvPr/>
          </p:nvSpPr>
          <p:spPr>
            <a:xfrm>
              <a:off x="3276779" y="4157155"/>
              <a:ext cx="2208211" cy="365129"/>
            </a:xfrm>
            <a:prstGeom prst="rect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800" b="1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ea typeface="新細明體" pitchFamily="18"/>
                </a:rPr>
                <a:t>船长</a:t>
              </a:r>
              <a:r>
                <a:rPr lang="en-US" sz="1800" b="1" i="1" u="none" strike="noStrike" kern="1200" cap="none" spc="0" baseline="0">
                  <a:solidFill>
                    <a:srgbClr val="FFFFFF"/>
                  </a:solidFill>
                  <a:uFillTx/>
                  <a:latin typeface="Times New Roman" pitchFamily="18"/>
                  <a:ea typeface="標楷體" pitchFamily="65"/>
                </a:rPr>
                <a:t>L</a:t>
              </a:r>
              <a:r>
                <a:rPr lang="en-US" sz="1800" b="1" i="0" u="none" strike="noStrike" kern="1200" cap="none" spc="0" baseline="-25000">
                  <a:solidFill>
                    <a:srgbClr val="FFFFFF"/>
                  </a:solidFill>
                  <a:uFillTx/>
                  <a:latin typeface="Times New Roman" pitchFamily="18"/>
                  <a:ea typeface="標楷體" pitchFamily="65"/>
                </a:rPr>
                <a:t>pp</a:t>
              </a:r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4020F9C0-16AE-4D18-A55D-204A3BFA4CEE}"/>
                </a:ext>
              </a:extLst>
            </p:cNvPr>
            <p:cNvSpPr/>
            <p:nvPr/>
          </p:nvSpPr>
          <p:spPr>
            <a:xfrm>
              <a:off x="3276779" y="4157155"/>
              <a:ext cx="523239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2701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ea typeface="华文中宋" pitchFamily="2"/>
              </a:endParaRPr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5B00ABD1-2B9B-45CE-AA4D-F283996304AE}"/>
                </a:ext>
              </a:extLst>
            </p:cNvPr>
            <p:cNvSpPr/>
            <p:nvPr/>
          </p:nvSpPr>
          <p:spPr>
            <a:xfrm>
              <a:off x="3276779" y="6347901"/>
              <a:ext cx="523239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2701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ea typeface="华文中宋" pitchFamily="2"/>
              </a:endParaRPr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DEFB2561-B901-4C0F-945B-20C00E49909D}"/>
                </a:ext>
              </a:extLst>
            </p:cNvPr>
            <p:cNvSpPr/>
            <p:nvPr/>
          </p:nvSpPr>
          <p:spPr>
            <a:xfrm>
              <a:off x="3276779" y="4157155"/>
              <a:ext cx="0" cy="21907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2701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ea typeface="华文中宋" pitchFamily="2"/>
              </a:endParaRPr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B0D9DB2B-399F-40AA-9B36-D066F0783564}"/>
                </a:ext>
              </a:extLst>
            </p:cNvPr>
            <p:cNvSpPr/>
            <p:nvPr/>
          </p:nvSpPr>
          <p:spPr>
            <a:xfrm>
              <a:off x="8509186" y="4157155"/>
              <a:ext cx="0" cy="21907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2701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ea typeface="华文中宋" pitchFamily="2"/>
              </a:endParaRPr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1E17E16B-D4F0-4CDC-A317-CE446D606506}"/>
                </a:ext>
              </a:extLst>
            </p:cNvPr>
            <p:cNvSpPr/>
            <p:nvPr/>
          </p:nvSpPr>
          <p:spPr>
            <a:xfrm>
              <a:off x="3276779" y="4522274"/>
              <a:ext cx="523239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2701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ea typeface="华文中宋" pitchFamily="2"/>
              </a:endParaRPr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E7BFF70E-21E5-4FDA-A81A-CA653AFB65B8}"/>
                </a:ext>
              </a:extLst>
            </p:cNvPr>
            <p:cNvSpPr/>
            <p:nvPr/>
          </p:nvSpPr>
          <p:spPr>
            <a:xfrm>
              <a:off x="5484991" y="4157155"/>
              <a:ext cx="0" cy="21907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2701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ea typeface="华文中宋" pitchFamily="2"/>
              </a:endParaRPr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F6ECA2D2-5C48-403A-8BBB-57317447FB16}"/>
                </a:ext>
              </a:extLst>
            </p:cNvPr>
            <p:cNvSpPr/>
            <p:nvPr/>
          </p:nvSpPr>
          <p:spPr>
            <a:xfrm>
              <a:off x="3276779" y="4887403"/>
              <a:ext cx="523239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2701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ea typeface="华文中宋" pitchFamily="2"/>
              </a:endParaRPr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6D66D8FA-D7D6-4F11-89BD-6E20814E5753}"/>
                </a:ext>
              </a:extLst>
            </p:cNvPr>
            <p:cNvSpPr/>
            <p:nvPr/>
          </p:nvSpPr>
          <p:spPr>
            <a:xfrm>
              <a:off x="3276779" y="5252523"/>
              <a:ext cx="523239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2701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ea typeface="华文中宋" pitchFamily="2"/>
              </a:endParaRPr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663590B0-1CC8-4FED-8816-DC1D9F78E8D0}"/>
                </a:ext>
              </a:extLst>
            </p:cNvPr>
            <p:cNvSpPr/>
            <p:nvPr/>
          </p:nvSpPr>
          <p:spPr>
            <a:xfrm>
              <a:off x="3276779" y="5617652"/>
              <a:ext cx="523239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2701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ea typeface="华文中宋" pitchFamily="2"/>
              </a:endParaRPr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9C9C5364-FA26-48D6-8EDB-EC4FFFC4A239}"/>
                </a:ext>
              </a:extLst>
            </p:cNvPr>
            <p:cNvSpPr/>
            <p:nvPr/>
          </p:nvSpPr>
          <p:spPr>
            <a:xfrm>
              <a:off x="3276779" y="5982772"/>
              <a:ext cx="523239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2701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ea typeface="华文中宋" pitchFamily="2"/>
              </a:endParaRPr>
            </a:p>
          </p:txBody>
        </p:sp>
      </p:grpSp>
      <p:grpSp>
        <p:nvGrpSpPr>
          <p:cNvPr id="28" name="Group 2">
            <a:extLst>
              <a:ext uri="{FF2B5EF4-FFF2-40B4-BE49-F238E27FC236}">
                <a16:creationId xmlns:a16="http://schemas.microsoft.com/office/drawing/2014/main" id="{B6786399-0361-49F1-9F6A-1DF9EB70ECC2}"/>
              </a:ext>
            </a:extLst>
          </p:cNvPr>
          <p:cNvGrpSpPr/>
          <p:nvPr/>
        </p:nvGrpSpPr>
        <p:grpSpPr>
          <a:xfrm>
            <a:off x="2387598" y="85249"/>
            <a:ext cx="7416798" cy="3527425"/>
            <a:chOff x="2387598" y="85249"/>
            <a:chExt cx="7416798" cy="3527425"/>
          </a:xfrm>
        </p:grpSpPr>
        <p:pic>
          <p:nvPicPr>
            <p:cNvPr id="29" name="Picture 3" descr="Line03">
              <a:extLst>
                <a:ext uri="{FF2B5EF4-FFF2-40B4-BE49-F238E27FC236}">
                  <a16:creationId xmlns:a16="http://schemas.microsoft.com/office/drawing/2014/main" id="{DEEC60F4-81F5-462C-BA7A-CE14E3F73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749119" y="85249"/>
              <a:ext cx="2700918" cy="168971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30" name="Picture 4" descr="線圖01">
              <a:extLst>
                <a:ext uri="{FF2B5EF4-FFF2-40B4-BE49-F238E27FC236}">
                  <a16:creationId xmlns:a16="http://schemas.microsoft.com/office/drawing/2014/main" id="{9BF2BB82-EB7F-48E9-AA14-A8327FB08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3693" b="6847"/>
            <a:stretch>
              <a:fillRect/>
            </a:stretch>
          </p:blipFill>
          <p:spPr>
            <a:xfrm>
              <a:off x="2387598" y="2803513"/>
              <a:ext cx="7416798" cy="80916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31" name="Picture 5" descr="線圖02">
              <a:extLst>
                <a:ext uri="{FF2B5EF4-FFF2-40B4-BE49-F238E27FC236}">
                  <a16:creationId xmlns:a16="http://schemas.microsoft.com/office/drawing/2014/main" id="{604C9A61-D8D0-4CCE-920F-A5F9F6439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7703" b="15405"/>
            <a:stretch>
              <a:fillRect/>
            </a:stretch>
          </p:blipFill>
          <p:spPr>
            <a:xfrm>
              <a:off x="2387598" y="2102196"/>
              <a:ext cx="7416798" cy="702067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32" name="矩形 1">
            <a:extLst>
              <a:ext uri="{FF2B5EF4-FFF2-40B4-BE49-F238E27FC236}">
                <a16:creationId xmlns:a16="http://schemas.microsoft.com/office/drawing/2014/main" id="{C4A73AD4-471A-416D-9E8E-A672D92F7D4E}"/>
              </a:ext>
            </a:extLst>
          </p:cNvPr>
          <p:cNvSpPr/>
          <p:nvPr/>
        </p:nvSpPr>
        <p:spPr>
          <a:xfrm>
            <a:off x="7955682" y="481239"/>
            <a:ext cx="2262161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5400" b="1" i="0" u="none" strike="noStrike" kern="1200" cap="none" spc="0" baseline="0">
                <a:solidFill>
                  <a:srgbClr val="B4D3E3"/>
                </a:solidFill>
                <a:uFillTx/>
                <a:latin typeface="Gill Sans MT"/>
                <a:ea typeface="华文中宋" pitchFamily="2"/>
              </a:rPr>
              <a:t>横剖面</a:t>
            </a:r>
          </a:p>
        </p:txBody>
      </p:sp>
      <p:sp>
        <p:nvSpPr>
          <p:cNvPr id="33" name="矩形 33">
            <a:extLst>
              <a:ext uri="{FF2B5EF4-FFF2-40B4-BE49-F238E27FC236}">
                <a16:creationId xmlns:a16="http://schemas.microsoft.com/office/drawing/2014/main" id="{C125DC2F-7FE5-4215-BA12-F9153D3961E8}"/>
              </a:ext>
            </a:extLst>
          </p:cNvPr>
          <p:cNvSpPr/>
          <p:nvPr/>
        </p:nvSpPr>
        <p:spPr>
          <a:xfrm>
            <a:off x="9474400" y="1789636"/>
            <a:ext cx="2262161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5400" b="1" i="0" u="none" strike="noStrike" kern="1200" cap="none" spc="0" baseline="0">
                <a:solidFill>
                  <a:srgbClr val="B4D3E3"/>
                </a:solidFill>
                <a:uFillTx/>
                <a:latin typeface="Gill Sans MT"/>
                <a:ea typeface="华文中宋" pitchFamily="2"/>
              </a:rPr>
              <a:t>水线面</a:t>
            </a:r>
          </a:p>
        </p:txBody>
      </p:sp>
      <p:sp>
        <p:nvSpPr>
          <p:cNvPr id="34" name="矩形 34">
            <a:extLst>
              <a:ext uri="{FF2B5EF4-FFF2-40B4-BE49-F238E27FC236}">
                <a16:creationId xmlns:a16="http://schemas.microsoft.com/office/drawing/2014/main" id="{F939B494-452D-439E-ABF5-C7E301093812}"/>
              </a:ext>
            </a:extLst>
          </p:cNvPr>
          <p:cNvSpPr/>
          <p:nvPr/>
        </p:nvSpPr>
        <p:spPr>
          <a:xfrm>
            <a:off x="9547552" y="2984619"/>
            <a:ext cx="2262161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5400" b="1" i="0" u="none" strike="noStrike" kern="1200" cap="none" spc="0" baseline="0">
                <a:solidFill>
                  <a:srgbClr val="B4D3E3"/>
                </a:solidFill>
                <a:uFillTx/>
                <a:latin typeface="Gill Sans MT"/>
                <a:ea typeface="华文中宋" pitchFamily="2"/>
              </a:rPr>
              <a:t>纵剖面</a:t>
            </a:r>
          </a:p>
        </p:txBody>
      </p:sp>
      <p:sp>
        <p:nvSpPr>
          <p:cNvPr id="35" name="矩形 2">
            <a:extLst>
              <a:ext uri="{FF2B5EF4-FFF2-40B4-BE49-F238E27FC236}">
                <a16:creationId xmlns:a16="http://schemas.microsoft.com/office/drawing/2014/main" id="{3B0A5F5F-FB5D-41AC-85AE-C3E3FC194A8B}"/>
              </a:ext>
            </a:extLst>
          </p:cNvPr>
          <p:cNvSpPr/>
          <p:nvPr/>
        </p:nvSpPr>
        <p:spPr>
          <a:xfrm>
            <a:off x="-1" y="500048"/>
            <a:ext cx="4339651" cy="92333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5400" b="1" i="0" u="none" strike="noStrike" kern="1200" cap="none" spc="0" baseline="0" dirty="0">
                <a:solidFill>
                  <a:srgbClr val="262626"/>
                </a:solidFill>
                <a:effectLst>
                  <a:outerShdw dist="38096" dir="2700000">
                    <a:srgbClr val="A2C777"/>
                  </a:outerShdw>
                </a:effectLst>
                <a:uFillTx/>
                <a:latin typeface="標楷體" pitchFamily="65"/>
                <a:ea typeface="標楷體" pitchFamily="65"/>
              </a:rPr>
              <a:t>实际</a:t>
            </a:r>
            <a:r>
              <a:rPr lang="zh-TW" altLang="zh-CN" sz="5400" b="1" dirty="0">
                <a:solidFill>
                  <a:srgbClr val="262626"/>
                </a:solidFill>
                <a:effectLst>
                  <a:outerShdw dist="38096" dir="2700000">
                    <a:srgbClr val="A2C777"/>
                  </a:outerShdw>
                </a:effectLst>
                <a:latin typeface="標楷體" pitchFamily="65"/>
                <a:ea typeface="標楷體" pitchFamily="65"/>
              </a:rPr>
              <a:t>计算</a:t>
            </a:r>
            <a:r>
              <a:rPr lang="zh-TW" sz="5400" b="1" i="0" u="none" strike="noStrike" kern="1200" cap="none" spc="0" baseline="0" dirty="0">
                <a:solidFill>
                  <a:srgbClr val="262626"/>
                </a:solidFill>
                <a:effectLst>
                  <a:outerShdw dist="38096" dir="2700000">
                    <a:srgbClr val="A2C777"/>
                  </a:outerShdw>
                </a:effectLst>
                <a:uFillTx/>
                <a:latin typeface="標楷體" pitchFamily="65"/>
                <a:ea typeface="標楷體" pitchFamily="65"/>
              </a:rPr>
              <a:t>案例</a:t>
            </a:r>
            <a:endParaRPr lang="en-US" sz="5400" b="1" i="0" u="none" strike="noStrike" kern="1200" cap="none" spc="0" baseline="0" dirty="0">
              <a:solidFill>
                <a:srgbClr val="262626"/>
              </a:solidFill>
              <a:effectLst>
                <a:outerShdw dist="38096" dir="2700000">
                  <a:srgbClr val="A2C777"/>
                </a:outerShdw>
              </a:effectLst>
              <a:uFillTx/>
              <a:latin typeface="Gill Sans MT"/>
              <a:ea typeface="华文中宋" pitchFamily="2"/>
            </a:endParaRPr>
          </a:p>
        </p:txBody>
      </p:sp>
      <p:pic>
        <p:nvPicPr>
          <p:cNvPr id="36" name="Picture 5">
            <a:extLst>
              <a:ext uri="{FF2B5EF4-FFF2-40B4-BE49-F238E27FC236}">
                <a16:creationId xmlns:a16="http://schemas.microsoft.com/office/drawing/2014/main" id="{2AEAB757-B9F4-439D-8583-64E8A907F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10" y="1731196"/>
            <a:ext cx="11260451" cy="21737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7" name="标题 3">
            <a:extLst>
              <a:ext uri="{FF2B5EF4-FFF2-40B4-BE49-F238E27FC236}">
                <a16:creationId xmlns:a16="http://schemas.microsoft.com/office/drawing/2014/main" id="{FE6EAB33-4D67-4F87-9F2C-3C746E7B64F7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38" name="矩形 4">
            <a:extLst>
              <a:ext uri="{FF2B5EF4-FFF2-40B4-BE49-F238E27FC236}">
                <a16:creationId xmlns:a16="http://schemas.microsoft.com/office/drawing/2014/main" id="{9AA52C43-C81B-47DA-B034-E542AE0481B6}"/>
              </a:ext>
            </a:extLst>
          </p:cNvPr>
          <p:cNvSpPr/>
          <p:nvPr/>
        </p:nvSpPr>
        <p:spPr>
          <a:xfrm>
            <a:off x="3078455" y="3540108"/>
            <a:ext cx="5702198" cy="70788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4590B8"/>
                  </a:outerShdw>
                </a:effectLst>
                <a:uFillTx/>
                <a:latin typeface="Gill Sans MT"/>
                <a:ea typeface="標楷體" pitchFamily="65"/>
              </a:rPr>
              <a:t>8258teu</a:t>
            </a:r>
            <a:r>
              <a:rPr lang="zh-TW" sz="4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4590B8"/>
                  </a:outerShdw>
                </a:effectLst>
                <a:uFillTx/>
                <a:latin typeface="Gill Sans MT"/>
                <a:ea typeface="標楷體" pitchFamily="65"/>
              </a:rPr>
              <a:t>货柜船主要尺寸</a:t>
            </a:r>
            <a:endParaRPr lang="en-US" sz="4000" b="1" i="0" u="none" strike="noStrike" kern="1200" cap="none" spc="0" baseline="0">
              <a:solidFill>
                <a:srgbClr val="FFFFFF"/>
              </a:solidFill>
              <a:effectLst>
                <a:outerShdw dist="38096" dir="2700000">
                  <a:srgbClr val="4590B8"/>
                </a:outerShdw>
              </a:effectLst>
              <a:uFillTx/>
              <a:latin typeface="Gill Sans MT"/>
              <a:ea typeface="华文中宋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8201731-7C49-44F0-BDB7-146531A1E60D}"/>
              </a:ext>
            </a:extLst>
          </p:cNvPr>
          <p:cNvGrpSpPr/>
          <p:nvPr/>
        </p:nvGrpSpPr>
        <p:grpSpPr>
          <a:xfrm>
            <a:off x="788651" y="563425"/>
            <a:ext cx="10544988" cy="6226305"/>
            <a:chOff x="788651" y="563425"/>
            <a:chExt cx="10544988" cy="6226305"/>
          </a:xfrm>
        </p:grpSpPr>
        <p:pic>
          <p:nvPicPr>
            <p:cNvPr id="3" name="Picture 10" descr="d1_e1_304">
              <a:extLst>
                <a:ext uri="{FF2B5EF4-FFF2-40B4-BE49-F238E27FC236}">
                  <a16:creationId xmlns:a16="http://schemas.microsoft.com/office/drawing/2014/main" id="{234559F3-A991-4CC9-9936-4F2DF3F8B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88651" y="563425"/>
              <a:ext cx="10544988" cy="5731139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" name="Text Box 11">
              <a:extLst>
                <a:ext uri="{FF2B5EF4-FFF2-40B4-BE49-F238E27FC236}">
                  <a16:creationId xmlns:a16="http://schemas.microsoft.com/office/drawing/2014/main" id="{B05B60D0-4CEB-48E9-ACEE-B31148F1E049}"/>
                </a:ext>
              </a:extLst>
            </p:cNvPr>
            <p:cNvSpPr txBox="1"/>
            <p:nvPr/>
          </p:nvSpPr>
          <p:spPr>
            <a:xfrm>
              <a:off x="1396407" y="6204953"/>
              <a:ext cx="9138733" cy="584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19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3200" b="1" i="0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標楷體" pitchFamily="65"/>
                </a:rPr>
                <a:t>　</a:t>
              </a:r>
              <a:r>
                <a:rPr lang="zh-TW" sz="2800" b="1" i="0" u="none" strike="noStrike" kern="1200" cap="none" spc="0" baseline="0" dirty="0">
                  <a:solidFill>
                    <a:srgbClr val="000000"/>
                  </a:solidFill>
                  <a:uFillTx/>
                  <a:latin typeface="Gill Sans MT"/>
                  <a:ea typeface="標楷體" pitchFamily="65"/>
                </a:rPr>
                <a:t>波長</a:t>
              </a:r>
              <a:r>
                <a:rPr lang="en-US" sz="2800" b="1" i="0" u="none" strike="noStrike" kern="1200" cap="none" spc="0" baseline="0" dirty="0">
                  <a:solidFill>
                    <a:srgbClr val="000000"/>
                  </a:solidFill>
                  <a:uFillTx/>
                  <a:latin typeface="Gill Sans MT"/>
                  <a:ea typeface="標楷體" pitchFamily="65"/>
                </a:rPr>
                <a:t>λ= 304.39 m </a:t>
              </a:r>
              <a:r>
                <a:rPr lang="zh-TW" sz="2800" b="1" i="0" u="none" strike="noStrike" kern="1200" cap="none" spc="0" baseline="0" dirty="0">
                  <a:solidFill>
                    <a:srgbClr val="000000"/>
                  </a:solidFill>
                  <a:uFillTx/>
                  <a:latin typeface="Gill Sans MT"/>
                  <a:ea typeface="標楷體" pitchFamily="65"/>
                </a:rPr>
                <a:t>狀況下之係數組合</a:t>
              </a:r>
              <a:r>
                <a:rPr lang="en-US" sz="3200" b="1" i="0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標楷體" pitchFamily="65"/>
                </a:rPr>
                <a:t>(</a:t>
              </a:r>
              <a:r>
                <a:rPr lang="en-US" sz="3200" b="1" i="1" u="none" strike="noStrike" kern="1200" cap="none" spc="0" baseline="0" dirty="0">
                  <a:solidFill>
                    <a:srgbClr val="000000"/>
                  </a:solidFill>
                  <a:uFillTx/>
                  <a:ea typeface="標楷體" pitchFamily="65"/>
                </a:rPr>
                <a:t></a:t>
              </a:r>
              <a:r>
                <a:rPr lang="en-US" sz="3200" b="1" baseline="-25000" dirty="0">
                  <a:solidFill>
                    <a:srgbClr val="000000"/>
                  </a:solidFill>
                  <a:latin typeface="Times New Roman" pitchFamily="18"/>
                  <a:ea typeface="標楷體" pitchFamily="65"/>
                </a:rPr>
                <a:t> </a:t>
              </a:r>
              <a:r>
                <a:rPr lang="en-US" sz="3200" b="1" i="0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標楷體" pitchFamily="65"/>
                </a:rPr>
                <a:t>,</a:t>
              </a:r>
              <a:r>
                <a:rPr lang="en-US" sz="3200" b="1" i="1" u="none" strike="noStrike" kern="1200" cap="none" spc="0" baseline="0" dirty="0">
                  <a:solidFill>
                    <a:srgbClr val="000000"/>
                  </a:solidFill>
                  <a:uFillTx/>
                  <a:ea typeface="標楷體" pitchFamily="65"/>
                </a:rPr>
                <a:t></a:t>
              </a:r>
              <a:r>
                <a:rPr lang="en-US" sz="3200" b="1" i="0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標楷體" pitchFamily="65"/>
                </a:rPr>
                <a:t>)</a:t>
              </a:r>
              <a:r>
                <a:rPr lang="zh-TW" sz="3200" b="1" i="0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標楷體" pitchFamily="65"/>
                </a:rPr>
                <a:t>分佈圖</a:t>
              </a:r>
            </a:p>
          </p:txBody>
        </p:sp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7723ACBB-E185-4AE1-B5E7-86BB953E2BA0}"/>
                </a:ext>
              </a:extLst>
            </p:cNvPr>
            <p:cNvSpPr/>
            <p:nvPr/>
          </p:nvSpPr>
          <p:spPr>
            <a:xfrm>
              <a:off x="4753956" y="5235790"/>
              <a:ext cx="1351592" cy="313492"/>
            </a:xfrm>
            <a:prstGeom prst="rect">
              <a:avLst/>
            </a:prstGeom>
            <a:solidFill>
              <a:srgbClr val="FF0000"/>
            </a:solidFill>
            <a:ln w="9528" cap="rnd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000000"/>
                  </a:solidFill>
                  <a:uFillTx/>
                  <a:latin typeface="Gill Sans MT"/>
                  <a:ea typeface="新細明體" pitchFamily="18"/>
                </a:rPr>
                <a:t>20knot,3m</a:t>
              </a:r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787FD54E-3B2E-4DFD-A939-0AE632CFA751}"/>
                </a:ext>
              </a:extLst>
            </p:cNvPr>
            <p:cNvSpPr/>
            <p:nvPr/>
          </p:nvSpPr>
          <p:spPr>
            <a:xfrm>
              <a:off x="6645749" y="4154265"/>
              <a:ext cx="1493425" cy="313492"/>
            </a:xfrm>
            <a:prstGeom prst="rect">
              <a:avLst/>
            </a:prstGeom>
            <a:solidFill>
              <a:srgbClr val="FF0000"/>
            </a:solidFill>
            <a:ln w="9528" cap="rnd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000000"/>
                  </a:solidFill>
                  <a:uFillTx/>
                  <a:latin typeface="Gill Sans MT"/>
                  <a:ea typeface="新細明體" pitchFamily="18"/>
                </a:rPr>
                <a:t>20knot,5.5m</a:t>
              </a:r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7452DB4F-038B-48BB-A6A1-5130CC6B056D}"/>
                </a:ext>
              </a:extLst>
            </p:cNvPr>
            <p:cNvSpPr/>
            <p:nvPr/>
          </p:nvSpPr>
          <p:spPr>
            <a:xfrm>
              <a:off x="7755117" y="3141530"/>
              <a:ext cx="1288298" cy="378899"/>
            </a:xfrm>
            <a:prstGeom prst="rect">
              <a:avLst/>
            </a:prstGeom>
            <a:solidFill>
              <a:srgbClr val="FF0000"/>
            </a:solidFill>
            <a:ln w="9528" cap="rnd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000000"/>
                  </a:solidFill>
                  <a:uFillTx/>
                  <a:latin typeface="Gill Sans MT"/>
                  <a:ea typeface="新細明體" pitchFamily="18"/>
                </a:rPr>
                <a:t>20knot,8m</a:t>
              </a:r>
            </a:p>
          </p:txBody>
        </p:sp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3E4424A8-CEFE-4AD3-BB8A-88A6B7506903}"/>
                </a:ext>
              </a:extLst>
            </p:cNvPr>
            <p:cNvSpPr/>
            <p:nvPr/>
          </p:nvSpPr>
          <p:spPr>
            <a:xfrm>
              <a:off x="4411522" y="1308725"/>
              <a:ext cx="1694017" cy="313492"/>
            </a:xfrm>
            <a:prstGeom prst="rect">
              <a:avLst/>
            </a:prstGeom>
            <a:solidFill>
              <a:srgbClr val="FF0000"/>
            </a:solidFill>
            <a:ln w="9528" cap="rnd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000000"/>
                  </a:solidFill>
                  <a:uFillTx/>
                  <a:latin typeface="Gill Sans MT"/>
                  <a:ea typeface="新細明體" pitchFamily="18"/>
                </a:rPr>
                <a:t>20knot,10.5m</a:t>
              </a:r>
            </a:p>
          </p:txBody>
        </p:sp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342F0DEE-CEB9-474C-8BA3-AF82FE03C376}"/>
                </a:ext>
              </a:extLst>
            </p:cNvPr>
            <p:cNvSpPr/>
            <p:nvPr/>
          </p:nvSpPr>
          <p:spPr>
            <a:xfrm>
              <a:off x="2231136" y="1401244"/>
              <a:ext cx="1274655" cy="313492"/>
            </a:xfrm>
            <a:prstGeom prst="rect">
              <a:avLst/>
            </a:prstGeom>
            <a:solidFill>
              <a:srgbClr val="FF0000"/>
            </a:solidFill>
            <a:ln w="9528" cap="rnd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000000"/>
                  </a:solidFill>
                  <a:uFillTx/>
                  <a:latin typeface="Gill Sans MT"/>
                  <a:ea typeface="新細明體" pitchFamily="18"/>
                </a:rPr>
                <a:t>20knot,13m</a:t>
              </a: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E3BB23F6-F895-4A7E-8F46-62E2B92B7EC6}"/>
              </a:ext>
            </a:extLst>
          </p:cNvPr>
          <p:cNvSpPr/>
          <p:nvPr/>
        </p:nvSpPr>
        <p:spPr>
          <a:xfrm>
            <a:off x="1187670" y="2926989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14E7EDF-D241-41AE-B35F-C4949C12CFE4}"/>
              </a:ext>
            </a:extLst>
          </p:cNvPr>
          <p:cNvSpPr/>
          <p:nvPr/>
        </p:nvSpPr>
        <p:spPr>
          <a:xfrm>
            <a:off x="6096000" y="5895707"/>
            <a:ext cx="959765" cy="365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07F52F0C-7F23-49BC-A1F0-3D5E5AB78F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810380"/>
              </p:ext>
            </p:extLst>
          </p:nvPr>
        </p:nvGraphicFramePr>
        <p:xfrm>
          <a:off x="881599" y="2132983"/>
          <a:ext cx="1029615" cy="1404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" name="Equation" r:id="rId4" imgW="139680" imgH="190440" progId="Equation.DSMT4">
                  <p:embed/>
                </p:oleObj>
              </mc:Choice>
              <mc:Fallback>
                <p:oleObj name="Equation" r:id="rId4" imgW="1396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1599" y="2132983"/>
                        <a:ext cx="1029615" cy="1404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80F4C283-B379-462A-8CE0-59AC70CD28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658012"/>
              </p:ext>
            </p:extLst>
          </p:nvPr>
        </p:nvGraphicFramePr>
        <p:xfrm>
          <a:off x="5577800" y="5590651"/>
          <a:ext cx="691682" cy="943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5" name="Equation" r:id="rId6" imgW="139680" imgH="190440" progId="Equation.DSMT4">
                  <p:embed/>
                </p:oleObj>
              </mc:Choice>
              <mc:Fallback>
                <p:oleObj name="Equation" r:id="rId6" imgW="139680" imgH="190440" progId="Equation.DSMT4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07F52F0C-7F23-49BC-A1F0-3D5E5AB78F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77800" y="5590651"/>
                        <a:ext cx="691682" cy="943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6A33C194-AD54-49EA-A518-70D40FDFE2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35464"/>
              </p:ext>
            </p:extLst>
          </p:nvPr>
        </p:nvGraphicFramePr>
        <p:xfrm>
          <a:off x="7805043" y="6017134"/>
          <a:ext cx="668262" cy="911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6" name="Equation" r:id="rId8" imgW="139680" imgH="190440" progId="Equation.DSMT4">
                  <p:embed/>
                </p:oleObj>
              </mc:Choice>
              <mc:Fallback>
                <p:oleObj name="Equation" r:id="rId8" imgW="139680" imgH="190440" progId="Equation.DSMT4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07F52F0C-7F23-49BC-A1F0-3D5E5AB78F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05043" y="6017134"/>
                        <a:ext cx="668262" cy="911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F9A6EEE7-36C6-4EB3-8541-4345E29BA1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924107"/>
              </p:ext>
            </p:extLst>
          </p:nvPr>
        </p:nvGraphicFramePr>
        <p:xfrm>
          <a:off x="8473305" y="6191943"/>
          <a:ext cx="521320" cy="710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7" name="Equation" r:id="rId9" imgW="139680" imgH="190440" progId="Equation.DSMT4">
                  <p:embed/>
                </p:oleObj>
              </mc:Choice>
              <mc:Fallback>
                <p:oleObj name="Equation" r:id="rId9" imgW="139680" imgH="190440" progId="Equation.DSMT4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80F4C283-B379-462A-8CE0-59AC70CD28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73305" y="6191943"/>
                        <a:ext cx="521320" cy="710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pture5">
            <a:extLst>
              <a:ext uri="{FF2B5EF4-FFF2-40B4-BE49-F238E27FC236}">
                <a16:creationId xmlns:a16="http://schemas.microsoft.com/office/drawing/2014/main" id="{C4252906-68E3-43CD-9676-543B1D745C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03390" y="3429000"/>
            <a:ext cx="4317997" cy="32385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 descr="capture4">
            <a:extLst>
              <a:ext uri="{FF2B5EF4-FFF2-40B4-BE49-F238E27FC236}">
                <a16:creationId xmlns:a16="http://schemas.microsoft.com/office/drawing/2014/main" id="{0AE430F3-3C51-462E-A5BC-4B8E2F5FB8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6003" y="115891"/>
            <a:ext cx="4317997" cy="32385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 descr="capture1">
            <a:extLst>
              <a:ext uri="{FF2B5EF4-FFF2-40B4-BE49-F238E27FC236}">
                <a16:creationId xmlns:a16="http://schemas.microsoft.com/office/drawing/2014/main" id="{A8482DC3-B21D-4CA7-B0C2-C1E483A5D9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03390" y="115891"/>
            <a:ext cx="4317997" cy="32385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 Box 6">
            <a:hlinkClick r:id="rId5" action="ppaction://hlinkfile"/>
            <a:extLst>
              <a:ext uri="{FF2B5EF4-FFF2-40B4-BE49-F238E27FC236}">
                <a16:creationId xmlns:a16="http://schemas.microsoft.com/office/drawing/2014/main" id="{4C6B375E-7437-4273-8B13-CB6935F27007}"/>
              </a:ext>
            </a:extLst>
          </p:cNvPr>
          <p:cNvSpPr txBox="1"/>
          <p:nvPr/>
        </p:nvSpPr>
        <p:spPr>
          <a:xfrm>
            <a:off x="5825294" y="4294876"/>
            <a:ext cx="6247638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spcBef>
                <a:spcPts val="14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1" u="none" strike="noStrike" kern="1200" cap="none" spc="0" baseline="0" dirty="0">
                <a:solidFill>
                  <a:srgbClr val="000000"/>
                </a:solidFill>
                <a:uFillTx/>
                <a:ea typeface="新細明體" pitchFamily="18"/>
                <a:hlinkClick r:id="rId6" action="ppaction://hlinkfile"/>
              </a:rPr>
              <a:t></a:t>
            </a:r>
            <a:r>
              <a:rPr lang="el-GR" altLang="zh-CN" sz="2400" b="1" i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hlinkClick r:id="rId6" action="ppaction://hlinkfile"/>
              </a:rPr>
              <a:t> λ </a:t>
            </a:r>
            <a:r>
              <a:rPr lang="en-US" sz="24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6" action="ppaction://hlinkfile"/>
              </a:rPr>
              <a:t>= </a:t>
            </a: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6" action="ppaction://hlinkfile"/>
              </a:rPr>
              <a:t>304.39 m </a:t>
            </a:r>
            <a:r>
              <a:rPr lang="zh-TW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6" action="ppaction://hlinkfile"/>
              </a:rPr>
              <a:t>，</a:t>
            </a:r>
            <a:r>
              <a:rPr lang="en-US" sz="24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6" action="ppaction://hlinkfile"/>
              </a:rPr>
              <a:t>V</a:t>
            </a:r>
            <a:r>
              <a:rPr lang="zh-TW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6" action="ppaction://hlinkfile"/>
              </a:rPr>
              <a:t>＝</a:t>
            </a: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6" action="ppaction://hlinkfile"/>
              </a:rPr>
              <a:t>20knots </a:t>
            </a:r>
            <a:r>
              <a:rPr lang="zh-TW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6" action="ppaction://hlinkfile"/>
              </a:rPr>
              <a:t>，</a:t>
            </a:r>
            <a:r>
              <a:rPr lang="en-US" sz="24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6" action="ppaction://hlinkfile"/>
              </a:rPr>
              <a:t>H</a:t>
            </a:r>
            <a:r>
              <a:rPr lang="zh-TW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6" action="ppaction://hlinkfile"/>
              </a:rPr>
              <a:t>＝</a:t>
            </a: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6" action="ppaction://hlinkfile"/>
              </a:rPr>
              <a:t>5.5m</a:t>
            </a:r>
            <a:endParaRPr lang="en-US" sz="2400" b="1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7" name="Text Box 7">
            <a:hlinkClick r:id="rId7" action="ppaction://hlinkfile"/>
            <a:extLst>
              <a:ext uri="{FF2B5EF4-FFF2-40B4-BE49-F238E27FC236}">
                <a16:creationId xmlns:a16="http://schemas.microsoft.com/office/drawing/2014/main" id="{EE31214F-DA8D-4D97-9063-5D1EFD639F85}"/>
              </a:ext>
            </a:extLst>
          </p:cNvPr>
          <p:cNvSpPr txBox="1"/>
          <p:nvPr/>
        </p:nvSpPr>
        <p:spPr>
          <a:xfrm>
            <a:off x="5825294" y="4726683"/>
            <a:ext cx="6247638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spcBef>
                <a:spcPts val="14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1" u="none" strike="noStrike" kern="1200" cap="none" spc="0" baseline="0" dirty="0">
                <a:solidFill>
                  <a:srgbClr val="000000"/>
                </a:solidFill>
                <a:uFillTx/>
                <a:ea typeface="新細明體" pitchFamily="18"/>
                <a:hlinkClick r:id="rId8" action="ppaction://hlinkfile"/>
              </a:rPr>
              <a:t></a:t>
            </a:r>
            <a:r>
              <a:rPr lang="el-GR" altLang="zh-CN" sz="2400" b="1" i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hlinkClick r:id="rId8" action="ppaction://hlinkfile"/>
              </a:rPr>
              <a:t> λ </a:t>
            </a:r>
            <a:r>
              <a:rPr lang="en-US" sz="24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8" action="ppaction://hlinkfile"/>
              </a:rPr>
              <a:t>= </a:t>
            </a: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8" action="ppaction://hlinkfile"/>
              </a:rPr>
              <a:t>304.39 m </a:t>
            </a:r>
            <a:r>
              <a:rPr lang="zh-TW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8" action="ppaction://hlinkfile"/>
              </a:rPr>
              <a:t>，</a:t>
            </a:r>
            <a:r>
              <a:rPr lang="en-US" sz="24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8" action="ppaction://hlinkfile"/>
              </a:rPr>
              <a:t>V</a:t>
            </a:r>
            <a:r>
              <a:rPr lang="zh-TW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8" action="ppaction://hlinkfile"/>
              </a:rPr>
              <a:t>＝</a:t>
            </a: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8" action="ppaction://hlinkfile"/>
              </a:rPr>
              <a:t>20knots </a:t>
            </a:r>
            <a:r>
              <a:rPr lang="zh-TW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8" action="ppaction://hlinkfile"/>
              </a:rPr>
              <a:t>，</a:t>
            </a:r>
            <a:r>
              <a:rPr lang="en-US" sz="24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8" action="ppaction://hlinkfile"/>
              </a:rPr>
              <a:t>H</a:t>
            </a:r>
            <a:r>
              <a:rPr lang="zh-TW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8" action="ppaction://hlinkfile"/>
              </a:rPr>
              <a:t>＝</a:t>
            </a: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8" action="ppaction://hlinkfile"/>
              </a:rPr>
              <a:t>8.0m</a:t>
            </a:r>
            <a:endParaRPr lang="en-US" sz="2400" b="1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8" name="Text Box 8">
            <a:hlinkClick r:id="rId9" action="ppaction://hlinkfile"/>
            <a:extLst>
              <a:ext uri="{FF2B5EF4-FFF2-40B4-BE49-F238E27FC236}">
                <a16:creationId xmlns:a16="http://schemas.microsoft.com/office/drawing/2014/main" id="{0BE8FF38-A15C-4BA2-84DC-9A6EAF82D04F}"/>
              </a:ext>
            </a:extLst>
          </p:cNvPr>
          <p:cNvSpPr txBox="1"/>
          <p:nvPr/>
        </p:nvSpPr>
        <p:spPr>
          <a:xfrm>
            <a:off x="5564937" y="5106891"/>
            <a:ext cx="694877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spcBef>
                <a:spcPts val="14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1" u="none" strike="noStrike" kern="1200" cap="none" spc="0" baseline="0" dirty="0">
                <a:solidFill>
                  <a:srgbClr val="000000"/>
                </a:solidFill>
                <a:uFillTx/>
                <a:ea typeface="新細明體" pitchFamily="18"/>
                <a:hlinkClick r:id="rId10" action="ppaction://hlinkfile"/>
              </a:rPr>
              <a:t></a:t>
            </a:r>
            <a:r>
              <a:rPr lang="el-GR" altLang="zh-CN" sz="2400" b="1" i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hlinkClick r:id="rId10" action="ppaction://hlinkfile"/>
              </a:rPr>
              <a:t> λ </a:t>
            </a:r>
            <a:r>
              <a:rPr lang="en-US" sz="24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10" action="ppaction://hlinkfile"/>
              </a:rPr>
              <a:t>= </a:t>
            </a: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10" action="ppaction://hlinkfile"/>
              </a:rPr>
              <a:t>304.39 m </a:t>
            </a:r>
            <a:r>
              <a:rPr lang="zh-TW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10" action="ppaction://hlinkfile"/>
              </a:rPr>
              <a:t>，</a:t>
            </a:r>
            <a:r>
              <a:rPr lang="en-US" sz="24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10" action="ppaction://hlinkfile"/>
              </a:rPr>
              <a:t>V</a:t>
            </a:r>
            <a:r>
              <a:rPr lang="zh-TW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10" action="ppaction://hlinkfile"/>
              </a:rPr>
              <a:t>＝</a:t>
            </a: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10" action="ppaction://hlinkfile"/>
              </a:rPr>
              <a:t>20knots </a:t>
            </a:r>
            <a:r>
              <a:rPr lang="zh-TW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10" action="ppaction://hlinkfile"/>
              </a:rPr>
              <a:t>，</a:t>
            </a:r>
            <a:r>
              <a:rPr lang="en-US" sz="24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10" action="ppaction://hlinkfile"/>
              </a:rPr>
              <a:t>H</a:t>
            </a:r>
            <a:r>
              <a:rPr lang="zh-TW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10" action="ppaction://hlinkfile"/>
              </a:rPr>
              <a:t>＝</a:t>
            </a: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10" action="ppaction://hlinkfile"/>
              </a:rPr>
              <a:t>10.5m</a:t>
            </a:r>
            <a:endParaRPr lang="en-US" sz="2400" b="1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9" name="Text Box 9">
            <a:hlinkClick r:id="rId11" action="ppaction://hlinkfile"/>
            <a:extLst>
              <a:ext uri="{FF2B5EF4-FFF2-40B4-BE49-F238E27FC236}">
                <a16:creationId xmlns:a16="http://schemas.microsoft.com/office/drawing/2014/main" id="{27D34027-CE04-4E3D-9D80-EA79479A70C2}"/>
              </a:ext>
            </a:extLst>
          </p:cNvPr>
          <p:cNvSpPr txBox="1"/>
          <p:nvPr/>
        </p:nvSpPr>
        <p:spPr>
          <a:xfrm>
            <a:off x="5545634" y="5538689"/>
            <a:ext cx="694877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spcBef>
                <a:spcPts val="14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1" u="none" strike="noStrike" kern="1200" cap="none" spc="0" baseline="0" dirty="0">
                <a:solidFill>
                  <a:srgbClr val="000000"/>
                </a:solidFill>
                <a:uFillTx/>
                <a:ea typeface="新細明體" pitchFamily="18"/>
                <a:hlinkClick r:id="rId12" action="ppaction://hlinkfile"/>
              </a:rPr>
              <a:t></a:t>
            </a:r>
            <a:r>
              <a:rPr lang="el-GR" altLang="zh-CN" sz="2400" b="1" i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hlinkClick r:id="rId12" action="ppaction://hlinkfile"/>
              </a:rPr>
              <a:t> λ </a:t>
            </a:r>
            <a:r>
              <a:rPr lang="en-US" sz="24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12" action="ppaction://hlinkfile"/>
              </a:rPr>
              <a:t>= </a:t>
            </a: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12" action="ppaction://hlinkfile"/>
              </a:rPr>
              <a:t>304.39 m </a:t>
            </a:r>
            <a:r>
              <a:rPr lang="zh-TW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12" action="ppaction://hlinkfile"/>
              </a:rPr>
              <a:t>，</a:t>
            </a:r>
            <a:r>
              <a:rPr lang="en-US" sz="24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12" action="ppaction://hlinkfile"/>
              </a:rPr>
              <a:t>V</a:t>
            </a:r>
            <a:r>
              <a:rPr lang="zh-TW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12" action="ppaction://hlinkfile"/>
              </a:rPr>
              <a:t>＝</a:t>
            </a: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12" action="ppaction://hlinkfile"/>
              </a:rPr>
              <a:t>20knots </a:t>
            </a:r>
            <a:r>
              <a:rPr lang="zh-TW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12" action="ppaction://hlinkfile"/>
              </a:rPr>
              <a:t>，</a:t>
            </a:r>
            <a:r>
              <a:rPr lang="en-US" sz="24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12" action="ppaction://hlinkfile"/>
              </a:rPr>
              <a:t>H</a:t>
            </a:r>
            <a:r>
              <a:rPr lang="zh-TW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12" action="ppaction://hlinkfile"/>
              </a:rPr>
              <a:t>＝</a:t>
            </a: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  <a:hlinkClick r:id="rId12" action="ppaction://hlinkfile"/>
              </a:rPr>
              <a:t>13.0m</a:t>
            </a:r>
            <a:endParaRPr lang="en-US" sz="2400" b="1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10" name="矩形 2">
            <a:extLst>
              <a:ext uri="{FF2B5EF4-FFF2-40B4-BE49-F238E27FC236}">
                <a16:creationId xmlns:a16="http://schemas.microsoft.com/office/drawing/2014/main" id="{9CFA1E51-B94A-41EB-9DD3-0240FDEBAD4E}"/>
              </a:ext>
            </a:extLst>
          </p:cNvPr>
          <p:cNvSpPr/>
          <p:nvPr/>
        </p:nvSpPr>
        <p:spPr>
          <a:xfrm>
            <a:off x="3502984" y="2967337"/>
            <a:ext cx="5186037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</a:rPr>
              <a:t>3D</a:t>
            </a:r>
            <a:r>
              <a:rPr lang="zh-TW" sz="5400" b="1" i="0" u="none" strike="noStrike" kern="1200" cap="none" spc="0" baseline="0">
                <a:solidFill>
                  <a:srgbClr val="FF0000"/>
                </a:solidFill>
                <a:uFillTx/>
                <a:latin typeface="標楷體" pitchFamily="65"/>
                <a:ea typeface="標楷體" pitchFamily="65"/>
              </a:rPr>
              <a:t>动画仿真显示</a:t>
            </a:r>
            <a:endParaRPr lang="en-US" sz="5400" b="1" i="0" u="none" strike="noStrike" kern="1200" cap="none" spc="0" baseline="0">
              <a:solidFill>
                <a:srgbClr val="FF0000"/>
              </a:solidFill>
              <a:uFillTx/>
              <a:latin typeface="Gill Sans MT"/>
              <a:ea typeface="华文中宋" pitchFamily="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标题 3">
            <a:extLst>
              <a:ext uri="{FF2B5EF4-FFF2-40B4-BE49-F238E27FC236}">
                <a16:creationId xmlns:a16="http://schemas.microsoft.com/office/drawing/2014/main" id="{F51F8165-D75D-4CC9-9369-0C6A23116920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" name="Line 18">
            <a:extLst>
              <a:ext uri="{FF2B5EF4-FFF2-40B4-BE49-F238E27FC236}">
                <a16:creationId xmlns:a16="http://schemas.microsoft.com/office/drawing/2014/main" id="{459D635D-1973-46C4-A6C9-7516BFB22F04}"/>
              </a:ext>
            </a:extLst>
          </p:cNvPr>
          <p:cNvSpPr/>
          <p:nvPr/>
        </p:nvSpPr>
        <p:spPr>
          <a:xfrm>
            <a:off x="1979611" y="2997202"/>
            <a:ext cx="52323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2701" cap="rnd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3" name="副标题 76">
            <a:extLst>
              <a:ext uri="{FF2B5EF4-FFF2-40B4-BE49-F238E27FC236}">
                <a16:creationId xmlns:a16="http://schemas.microsoft.com/office/drawing/2014/main" id="{24A0EA5F-E906-4DA8-BB13-CB439EAE2F2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4" name="Group 29">
            <a:extLst>
              <a:ext uri="{FF2B5EF4-FFF2-40B4-BE49-F238E27FC236}">
                <a16:creationId xmlns:a16="http://schemas.microsoft.com/office/drawing/2014/main" id="{39860740-0D19-45C1-9FF2-FAA7ED216BA0}"/>
              </a:ext>
            </a:extLst>
          </p:cNvPr>
          <p:cNvGrpSpPr/>
          <p:nvPr/>
        </p:nvGrpSpPr>
        <p:grpSpPr>
          <a:xfrm>
            <a:off x="2916423" y="4157155"/>
            <a:ext cx="5903915" cy="2700332"/>
            <a:chOff x="2916423" y="4157155"/>
            <a:chExt cx="5903915" cy="2700332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6B2AF480-C59A-4114-8192-70D864EA7841}"/>
                </a:ext>
              </a:extLst>
            </p:cNvPr>
            <p:cNvSpPr txBox="1"/>
            <p:nvPr/>
          </p:nvSpPr>
          <p:spPr>
            <a:xfrm>
              <a:off x="2916423" y="6460610"/>
              <a:ext cx="5903915" cy="3968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ea typeface="標楷體" pitchFamily="65"/>
                </a:rPr>
                <a:t>8258teu</a:t>
              </a:r>
              <a:r>
                <a:rPr lang="zh-TW" sz="2000" b="1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ea typeface="標楷體" pitchFamily="65"/>
                </a:rPr>
                <a:t>货柜船主要尺寸</a:t>
              </a:r>
              <a:endParaRPr lang="ru-RU" sz="2000" b="1" i="0" u="none" strike="noStrike" kern="1200" cap="none" spc="0" baseline="0">
                <a:solidFill>
                  <a:srgbClr val="FFFFFF"/>
                </a:solidFill>
                <a:uFillTx/>
                <a:latin typeface="Corbel" pitchFamily="34"/>
                <a:ea typeface="標楷體" pitchFamily="65"/>
                <a:cs typeface="Times New Roman" pitchFamily="18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939DFB0-A01E-46D6-BA30-CC25F8D6B555}"/>
                </a:ext>
              </a:extLst>
            </p:cNvPr>
            <p:cNvSpPr/>
            <p:nvPr/>
          </p:nvSpPr>
          <p:spPr>
            <a:xfrm>
              <a:off x="5484991" y="5982772"/>
              <a:ext cx="3024185" cy="365129"/>
            </a:xfrm>
            <a:prstGeom prst="rect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153.7m</a:t>
              </a:r>
              <a:r>
                <a:rPr lang="zh-TW" sz="1800" b="1" i="0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（从艉垂柱</a:t>
              </a:r>
              <a:r>
                <a:rPr lang="en-US" sz="1800" b="1" i="0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AP</a:t>
              </a:r>
              <a:r>
                <a:rPr lang="zh-TW" sz="1800" b="1" i="0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算起）</a:t>
              </a:r>
              <a:endPara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新細明體" pitchFamily="18"/>
                <a:cs typeface="Times New Roman" pitchFamily="18"/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BA36B551-0505-4A41-A2CD-A1F671D9539E}"/>
                </a:ext>
              </a:extLst>
            </p:cNvPr>
            <p:cNvSpPr/>
            <p:nvPr/>
          </p:nvSpPr>
          <p:spPr>
            <a:xfrm>
              <a:off x="3276779" y="5982772"/>
              <a:ext cx="2208211" cy="365129"/>
            </a:xfrm>
            <a:prstGeom prst="rect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800" b="1" i="0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纵向重心位置</a:t>
              </a:r>
              <a:r>
                <a:rPr lang="en-US" sz="1800" b="1" i="1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 LCG</a:t>
              </a:r>
              <a:endPara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新細明體" pitchFamily="18"/>
                <a:cs typeface="Times New Roman" pitchFamily="18"/>
              </a:endParaRP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B92B1D89-4A00-42C3-B8A5-8A335FE83B91}"/>
                </a:ext>
              </a:extLst>
            </p:cNvPr>
            <p:cNvSpPr/>
            <p:nvPr/>
          </p:nvSpPr>
          <p:spPr>
            <a:xfrm>
              <a:off x="5484991" y="5617652"/>
              <a:ext cx="3024185" cy="365129"/>
            </a:xfrm>
            <a:prstGeom prst="rect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19.185m</a:t>
              </a:r>
              <a:endPara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新細明體" pitchFamily="18"/>
                <a:cs typeface="Times New Roman" pitchFamily="18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2BF5AB1F-5070-49BC-9EDC-A9D66602B398}"/>
                </a:ext>
              </a:extLst>
            </p:cNvPr>
            <p:cNvSpPr/>
            <p:nvPr/>
          </p:nvSpPr>
          <p:spPr>
            <a:xfrm>
              <a:off x="3276779" y="5617652"/>
              <a:ext cx="2208211" cy="365129"/>
            </a:xfrm>
            <a:prstGeom prst="rect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800" b="1" i="0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垂直重心高度</a:t>
              </a:r>
              <a:r>
                <a:rPr lang="en-US" sz="1800" b="1" i="1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KG</a:t>
              </a:r>
              <a:endPara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新細明體" pitchFamily="18"/>
                <a:cs typeface="Times New Roman" pitchFamily="18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978A9DC5-E1AA-475E-828B-8848184DC5EF}"/>
                </a:ext>
              </a:extLst>
            </p:cNvPr>
            <p:cNvSpPr/>
            <p:nvPr/>
          </p:nvSpPr>
          <p:spPr>
            <a:xfrm>
              <a:off x="5484991" y="5252523"/>
              <a:ext cx="3024185" cy="365129"/>
            </a:xfrm>
            <a:prstGeom prst="rect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13m</a:t>
              </a:r>
              <a:endPara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新細明體" pitchFamily="18"/>
                <a:cs typeface="Times New Roman" pitchFamily="18"/>
              </a:endParaRP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C6230A43-C20C-40AA-A8B2-BFF5D326EC22}"/>
                </a:ext>
              </a:extLst>
            </p:cNvPr>
            <p:cNvSpPr/>
            <p:nvPr/>
          </p:nvSpPr>
          <p:spPr>
            <a:xfrm>
              <a:off x="3276779" y="5252523"/>
              <a:ext cx="2208211" cy="365129"/>
            </a:xfrm>
            <a:prstGeom prst="rect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800" b="1" i="0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设计吃水</a:t>
              </a:r>
              <a:r>
                <a:rPr lang="en-US" sz="1800" b="1" i="1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d</a:t>
              </a:r>
              <a:r>
                <a:rPr lang="en-US" sz="1800" b="1" i="0" u="none" strike="noStrike" kern="1200" cap="none" spc="0" baseline="-3000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mld</a:t>
              </a:r>
              <a:endPara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新細明體" pitchFamily="18"/>
                <a:cs typeface="Times New Roman" pitchFamily="18"/>
              </a:endParaRP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CB2CC903-50E6-45F4-A82D-5A8C35AEAA18}"/>
                </a:ext>
              </a:extLst>
            </p:cNvPr>
            <p:cNvSpPr/>
            <p:nvPr/>
          </p:nvSpPr>
          <p:spPr>
            <a:xfrm>
              <a:off x="5484991" y="4887403"/>
              <a:ext cx="3024185" cy="365129"/>
            </a:xfrm>
            <a:prstGeom prst="rect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24.4m</a:t>
              </a:r>
              <a:endPara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新細明體" pitchFamily="18"/>
                <a:cs typeface="Times New Roman" pitchFamily="18"/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DED8E87F-F5BB-4CF3-AF6F-A459FFB4C098}"/>
                </a:ext>
              </a:extLst>
            </p:cNvPr>
            <p:cNvSpPr/>
            <p:nvPr/>
          </p:nvSpPr>
          <p:spPr>
            <a:xfrm>
              <a:off x="3276779" y="4887403"/>
              <a:ext cx="2208211" cy="365129"/>
            </a:xfrm>
            <a:prstGeom prst="rect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800" b="1" i="0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船深</a:t>
              </a:r>
              <a:r>
                <a:rPr lang="en-US" sz="1800" b="1" i="1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D</a:t>
              </a:r>
              <a:r>
                <a:rPr lang="en-US" sz="1800" b="1" i="0" u="none" strike="noStrike" kern="1200" cap="none" spc="0" baseline="-3000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mld</a:t>
              </a:r>
              <a:endPara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新細明體" pitchFamily="18"/>
                <a:cs typeface="Times New Roman" pitchFamily="18"/>
              </a:endParaRP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C54FEB88-D6DD-4EB1-82E2-0B59040FDB74}"/>
                </a:ext>
              </a:extLst>
            </p:cNvPr>
            <p:cNvSpPr/>
            <p:nvPr/>
          </p:nvSpPr>
          <p:spPr>
            <a:xfrm>
              <a:off x="5484991" y="4522274"/>
              <a:ext cx="3024185" cy="365129"/>
            </a:xfrm>
            <a:prstGeom prst="rect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42.8m</a:t>
              </a:r>
              <a:endPara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新細明體" pitchFamily="18"/>
                <a:cs typeface="Times New Roman" pitchFamily="18"/>
              </a:endParaRP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EF306127-8BB0-4DED-A9DD-76F4EBC1272F}"/>
                </a:ext>
              </a:extLst>
            </p:cNvPr>
            <p:cNvSpPr/>
            <p:nvPr/>
          </p:nvSpPr>
          <p:spPr>
            <a:xfrm>
              <a:off x="3276779" y="4522274"/>
              <a:ext cx="2208211" cy="365129"/>
            </a:xfrm>
            <a:prstGeom prst="rect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800" b="1" i="0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船宽</a:t>
              </a:r>
              <a:r>
                <a:rPr lang="en-US" sz="1800" b="1" i="1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B</a:t>
              </a:r>
              <a:r>
                <a:rPr lang="en-US" sz="1800" b="1" i="0" u="none" strike="noStrike" kern="1200" cap="none" spc="0" baseline="-3000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mld</a:t>
              </a:r>
              <a:endPara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新細明體" pitchFamily="18"/>
                <a:cs typeface="Times New Roman" pitchFamily="18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8663C843-1EDD-4AA4-B1DD-F2D41CDA9122}"/>
                </a:ext>
              </a:extLst>
            </p:cNvPr>
            <p:cNvSpPr/>
            <p:nvPr/>
          </p:nvSpPr>
          <p:spPr>
            <a:xfrm>
              <a:off x="5484991" y="4157155"/>
              <a:ext cx="3024185" cy="365129"/>
            </a:xfrm>
            <a:prstGeom prst="rect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FFFFFF"/>
                  </a:solidFill>
                  <a:uFillTx/>
                  <a:latin typeface="新細明體" pitchFamily="18"/>
                  <a:ea typeface="新細明體" pitchFamily="18"/>
                  <a:cs typeface="Times New Roman" pitchFamily="18"/>
                </a:rPr>
                <a:t>318.2m</a:t>
              </a:r>
              <a:endParaRPr lang="en-US" sz="18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新細明體" pitchFamily="18"/>
                <a:cs typeface="Times New Roman" pitchFamily="18"/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3D240D0C-176E-45A8-9998-2C8C4872DA25}"/>
                </a:ext>
              </a:extLst>
            </p:cNvPr>
            <p:cNvSpPr/>
            <p:nvPr/>
          </p:nvSpPr>
          <p:spPr>
            <a:xfrm>
              <a:off x="3276779" y="4157155"/>
              <a:ext cx="2208211" cy="365129"/>
            </a:xfrm>
            <a:prstGeom prst="rect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800" b="1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ea typeface="新細明體" pitchFamily="18"/>
                </a:rPr>
                <a:t>船长</a:t>
              </a:r>
              <a:r>
                <a:rPr lang="en-US" sz="1800" b="1" i="1" u="none" strike="noStrike" kern="1200" cap="none" spc="0" baseline="0">
                  <a:solidFill>
                    <a:srgbClr val="FFFFFF"/>
                  </a:solidFill>
                  <a:uFillTx/>
                  <a:latin typeface="Times New Roman" pitchFamily="18"/>
                  <a:ea typeface="標楷體" pitchFamily="65"/>
                </a:rPr>
                <a:t>L</a:t>
              </a:r>
              <a:r>
                <a:rPr lang="en-US" sz="1800" b="1" i="0" u="none" strike="noStrike" kern="1200" cap="none" spc="0" baseline="-25000">
                  <a:solidFill>
                    <a:srgbClr val="FFFFFF"/>
                  </a:solidFill>
                  <a:uFillTx/>
                  <a:latin typeface="Times New Roman" pitchFamily="18"/>
                  <a:ea typeface="標楷體" pitchFamily="65"/>
                </a:rPr>
                <a:t>pp</a:t>
              </a:r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A7CD18B2-FD91-4765-9D6B-50AC0211A6EA}"/>
                </a:ext>
              </a:extLst>
            </p:cNvPr>
            <p:cNvSpPr/>
            <p:nvPr/>
          </p:nvSpPr>
          <p:spPr>
            <a:xfrm>
              <a:off x="3276779" y="4157155"/>
              <a:ext cx="523239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2701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ea typeface="华文中宋" pitchFamily="2"/>
              </a:endParaRPr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71116B5A-24C0-4380-A700-6B1F2209452B}"/>
                </a:ext>
              </a:extLst>
            </p:cNvPr>
            <p:cNvSpPr/>
            <p:nvPr/>
          </p:nvSpPr>
          <p:spPr>
            <a:xfrm>
              <a:off x="3276779" y="6347901"/>
              <a:ext cx="523239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2701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ea typeface="华文中宋" pitchFamily="2"/>
              </a:endParaRPr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5CE50CE8-6F42-41A0-A2FD-98059E1D29D5}"/>
                </a:ext>
              </a:extLst>
            </p:cNvPr>
            <p:cNvSpPr/>
            <p:nvPr/>
          </p:nvSpPr>
          <p:spPr>
            <a:xfrm>
              <a:off x="3276779" y="4157155"/>
              <a:ext cx="0" cy="21907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2701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ea typeface="华文中宋" pitchFamily="2"/>
              </a:endParaRPr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94412F68-7283-4E88-8141-DC03AEDCF21D}"/>
                </a:ext>
              </a:extLst>
            </p:cNvPr>
            <p:cNvSpPr/>
            <p:nvPr/>
          </p:nvSpPr>
          <p:spPr>
            <a:xfrm>
              <a:off x="8509186" y="4157155"/>
              <a:ext cx="0" cy="21907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2701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ea typeface="华文中宋" pitchFamily="2"/>
              </a:endParaRPr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44AD865E-B74B-41FE-B78C-0111B056DD1B}"/>
                </a:ext>
              </a:extLst>
            </p:cNvPr>
            <p:cNvSpPr/>
            <p:nvPr/>
          </p:nvSpPr>
          <p:spPr>
            <a:xfrm>
              <a:off x="3276779" y="4522274"/>
              <a:ext cx="523239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2701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ea typeface="华文中宋" pitchFamily="2"/>
              </a:endParaRPr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9FF49DFC-6A9E-42BC-A80F-1D7DEA555C02}"/>
                </a:ext>
              </a:extLst>
            </p:cNvPr>
            <p:cNvSpPr/>
            <p:nvPr/>
          </p:nvSpPr>
          <p:spPr>
            <a:xfrm>
              <a:off x="5484991" y="4157155"/>
              <a:ext cx="0" cy="21907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2701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ea typeface="华文中宋" pitchFamily="2"/>
              </a:endParaRPr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10FAFE9E-00D3-4C56-B3B9-1C0BB58140F2}"/>
                </a:ext>
              </a:extLst>
            </p:cNvPr>
            <p:cNvSpPr/>
            <p:nvPr/>
          </p:nvSpPr>
          <p:spPr>
            <a:xfrm>
              <a:off x="3276779" y="4887403"/>
              <a:ext cx="523239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2701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ea typeface="华文中宋" pitchFamily="2"/>
              </a:endParaRPr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C643DCC2-F7E4-4A55-96D2-64A7994F50F7}"/>
                </a:ext>
              </a:extLst>
            </p:cNvPr>
            <p:cNvSpPr/>
            <p:nvPr/>
          </p:nvSpPr>
          <p:spPr>
            <a:xfrm>
              <a:off x="3276779" y="5252523"/>
              <a:ext cx="523239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2701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ea typeface="华文中宋" pitchFamily="2"/>
              </a:endParaRPr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EB358360-309D-48AF-8FEE-D71E0220F800}"/>
                </a:ext>
              </a:extLst>
            </p:cNvPr>
            <p:cNvSpPr/>
            <p:nvPr/>
          </p:nvSpPr>
          <p:spPr>
            <a:xfrm>
              <a:off x="3276779" y="5617652"/>
              <a:ext cx="523239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2701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ea typeface="华文中宋" pitchFamily="2"/>
              </a:endParaRPr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0884A779-B086-47BD-BE39-309E8521434A}"/>
                </a:ext>
              </a:extLst>
            </p:cNvPr>
            <p:cNvSpPr/>
            <p:nvPr/>
          </p:nvSpPr>
          <p:spPr>
            <a:xfrm>
              <a:off x="3276779" y="5982772"/>
              <a:ext cx="523239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2701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ea typeface="华文中宋" pitchFamily="2"/>
              </a:endParaRPr>
            </a:p>
          </p:txBody>
        </p:sp>
      </p:grpSp>
      <p:grpSp>
        <p:nvGrpSpPr>
          <p:cNvPr id="28" name="Group 2">
            <a:extLst>
              <a:ext uri="{FF2B5EF4-FFF2-40B4-BE49-F238E27FC236}">
                <a16:creationId xmlns:a16="http://schemas.microsoft.com/office/drawing/2014/main" id="{6C0E716E-7DEC-4FF4-989F-3517545978AC}"/>
              </a:ext>
            </a:extLst>
          </p:cNvPr>
          <p:cNvGrpSpPr/>
          <p:nvPr/>
        </p:nvGrpSpPr>
        <p:grpSpPr>
          <a:xfrm>
            <a:off x="2387598" y="85249"/>
            <a:ext cx="7416798" cy="3527425"/>
            <a:chOff x="2387598" y="85249"/>
            <a:chExt cx="7416798" cy="3527425"/>
          </a:xfrm>
        </p:grpSpPr>
        <p:pic>
          <p:nvPicPr>
            <p:cNvPr id="29" name="Picture 3" descr="Line03">
              <a:extLst>
                <a:ext uri="{FF2B5EF4-FFF2-40B4-BE49-F238E27FC236}">
                  <a16:creationId xmlns:a16="http://schemas.microsoft.com/office/drawing/2014/main" id="{AAE7F2B4-4F79-48F3-AE61-976320E21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749119" y="85249"/>
              <a:ext cx="2700918" cy="168971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30" name="Picture 4" descr="線圖01">
              <a:extLst>
                <a:ext uri="{FF2B5EF4-FFF2-40B4-BE49-F238E27FC236}">
                  <a16:creationId xmlns:a16="http://schemas.microsoft.com/office/drawing/2014/main" id="{C82152FA-7C99-442E-A079-D537C8174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3693" b="6847"/>
            <a:stretch>
              <a:fillRect/>
            </a:stretch>
          </p:blipFill>
          <p:spPr>
            <a:xfrm>
              <a:off x="2387598" y="2803513"/>
              <a:ext cx="7416798" cy="80916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31" name="Picture 5" descr="線圖02">
              <a:extLst>
                <a:ext uri="{FF2B5EF4-FFF2-40B4-BE49-F238E27FC236}">
                  <a16:creationId xmlns:a16="http://schemas.microsoft.com/office/drawing/2014/main" id="{34542238-2276-4EFA-89B9-E715D5FA5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7703" b="15405"/>
            <a:stretch>
              <a:fillRect/>
            </a:stretch>
          </p:blipFill>
          <p:spPr>
            <a:xfrm>
              <a:off x="2387598" y="2102196"/>
              <a:ext cx="7416798" cy="702067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32" name="矩形 1">
            <a:extLst>
              <a:ext uri="{FF2B5EF4-FFF2-40B4-BE49-F238E27FC236}">
                <a16:creationId xmlns:a16="http://schemas.microsoft.com/office/drawing/2014/main" id="{9CA24D7A-086A-492B-B6E4-8B0D030F0123}"/>
              </a:ext>
            </a:extLst>
          </p:cNvPr>
          <p:cNvSpPr/>
          <p:nvPr/>
        </p:nvSpPr>
        <p:spPr>
          <a:xfrm>
            <a:off x="7955682" y="481239"/>
            <a:ext cx="2262161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5400" b="1" i="0" u="none" strike="noStrike" kern="1200" cap="none" spc="0" baseline="0">
                <a:solidFill>
                  <a:srgbClr val="B4D3E3"/>
                </a:solidFill>
                <a:uFillTx/>
                <a:latin typeface="Gill Sans MT"/>
                <a:ea typeface="华文中宋" pitchFamily="2"/>
              </a:rPr>
              <a:t>横剖面</a:t>
            </a:r>
          </a:p>
        </p:txBody>
      </p:sp>
      <p:sp>
        <p:nvSpPr>
          <p:cNvPr id="33" name="矩形 33">
            <a:extLst>
              <a:ext uri="{FF2B5EF4-FFF2-40B4-BE49-F238E27FC236}">
                <a16:creationId xmlns:a16="http://schemas.microsoft.com/office/drawing/2014/main" id="{2031B4D2-6A84-4956-A296-0F2C96D139F6}"/>
              </a:ext>
            </a:extLst>
          </p:cNvPr>
          <p:cNvSpPr/>
          <p:nvPr/>
        </p:nvSpPr>
        <p:spPr>
          <a:xfrm>
            <a:off x="9731245" y="1789636"/>
            <a:ext cx="2262161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5400" b="1" i="0" u="none" strike="noStrike" kern="1200" cap="none" spc="0" baseline="0">
                <a:solidFill>
                  <a:srgbClr val="B4D3E3"/>
                </a:solidFill>
                <a:uFillTx/>
                <a:latin typeface="Gill Sans MT"/>
                <a:ea typeface="华文中宋" pitchFamily="2"/>
              </a:rPr>
              <a:t>水线面</a:t>
            </a:r>
          </a:p>
        </p:txBody>
      </p:sp>
      <p:sp>
        <p:nvSpPr>
          <p:cNvPr id="34" name="矩形 34">
            <a:extLst>
              <a:ext uri="{FF2B5EF4-FFF2-40B4-BE49-F238E27FC236}">
                <a16:creationId xmlns:a16="http://schemas.microsoft.com/office/drawing/2014/main" id="{962D34AC-72D6-453A-B297-887170F2C3AC}"/>
              </a:ext>
            </a:extLst>
          </p:cNvPr>
          <p:cNvSpPr/>
          <p:nvPr/>
        </p:nvSpPr>
        <p:spPr>
          <a:xfrm>
            <a:off x="9804397" y="2984619"/>
            <a:ext cx="2262161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5400" b="1" i="0" u="none" strike="noStrike" kern="1200" cap="none" spc="0" baseline="0">
                <a:solidFill>
                  <a:srgbClr val="B4D3E3"/>
                </a:solidFill>
                <a:uFillTx/>
                <a:latin typeface="Gill Sans MT"/>
                <a:ea typeface="华文中宋" pitchFamily="2"/>
              </a:rPr>
              <a:t>纵剖面</a:t>
            </a:r>
          </a:p>
        </p:txBody>
      </p:sp>
      <p:sp>
        <p:nvSpPr>
          <p:cNvPr id="35" name="矩形 2">
            <a:extLst>
              <a:ext uri="{FF2B5EF4-FFF2-40B4-BE49-F238E27FC236}">
                <a16:creationId xmlns:a16="http://schemas.microsoft.com/office/drawing/2014/main" id="{56B2684C-D342-4B5E-8A4D-2C01639D94F9}"/>
              </a:ext>
            </a:extLst>
          </p:cNvPr>
          <p:cNvSpPr/>
          <p:nvPr/>
        </p:nvSpPr>
        <p:spPr>
          <a:xfrm>
            <a:off x="256159" y="313520"/>
            <a:ext cx="4339650" cy="175432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1200" cap="none" spc="0" baseline="0" dirty="0">
                <a:solidFill>
                  <a:srgbClr val="FF0000"/>
                </a:solidFill>
                <a:uFillTx/>
                <a:latin typeface="Gill Sans MT"/>
                <a:ea typeface="华文中宋" pitchFamily="2"/>
              </a:rPr>
              <a:t>Home Work 4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5400" b="1" i="0" u="none" strike="noStrike" kern="1200" cap="none" spc="0" baseline="0" dirty="0">
                <a:solidFill>
                  <a:srgbClr val="262626"/>
                </a:solidFill>
                <a:effectLst>
                  <a:outerShdw dist="38096" dir="2700000">
                    <a:srgbClr val="A2C777"/>
                  </a:outerShdw>
                </a:effectLst>
                <a:uFillTx/>
                <a:latin typeface="標楷體" pitchFamily="65"/>
                <a:ea typeface="標楷體" pitchFamily="65"/>
              </a:rPr>
              <a:t>实际</a:t>
            </a:r>
            <a:r>
              <a:rPr lang="zh-TW" altLang="zh-CN" sz="5400" b="1" dirty="0">
                <a:solidFill>
                  <a:srgbClr val="262626"/>
                </a:solidFill>
                <a:effectLst>
                  <a:outerShdw dist="38096" dir="2700000">
                    <a:srgbClr val="A2C777"/>
                  </a:outerShdw>
                </a:effectLst>
                <a:latin typeface="標楷體" pitchFamily="65"/>
                <a:ea typeface="標楷體" pitchFamily="65"/>
              </a:rPr>
              <a:t>计算</a:t>
            </a:r>
            <a:r>
              <a:rPr lang="zh-TW" sz="5400" b="1" i="0" u="none" strike="noStrike" kern="1200" cap="none" spc="0" baseline="0" dirty="0">
                <a:solidFill>
                  <a:srgbClr val="262626"/>
                </a:solidFill>
                <a:effectLst>
                  <a:outerShdw dist="38096" dir="2700000">
                    <a:srgbClr val="A2C777"/>
                  </a:outerShdw>
                </a:effectLst>
                <a:uFillTx/>
                <a:latin typeface="標楷體" pitchFamily="65"/>
                <a:ea typeface="標楷體" pitchFamily="65"/>
              </a:rPr>
              <a:t>案例</a:t>
            </a:r>
            <a:endParaRPr lang="en-US" sz="5400" b="1" i="0" u="none" strike="noStrike" kern="1200" cap="none" spc="0" baseline="0" dirty="0">
              <a:solidFill>
                <a:srgbClr val="262626"/>
              </a:solidFill>
              <a:effectLst>
                <a:outerShdw dist="38096" dir="2700000">
                  <a:srgbClr val="A2C777"/>
                </a:outerShdw>
              </a:effectLst>
              <a:uFillTx/>
              <a:latin typeface="Gill Sans MT"/>
              <a:ea typeface="华文中宋" pitchFamily="2"/>
            </a:endParaRPr>
          </a:p>
        </p:txBody>
      </p:sp>
      <p:sp>
        <p:nvSpPr>
          <p:cNvPr id="37" name="矩形 4">
            <a:extLst>
              <a:ext uri="{FF2B5EF4-FFF2-40B4-BE49-F238E27FC236}">
                <a16:creationId xmlns:a16="http://schemas.microsoft.com/office/drawing/2014/main" id="{F53A5F14-88DD-4E4E-9266-3073DFBE4C9F}"/>
              </a:ext>
            </a:extLst>
          </p:cNvPr>
          <p:cNvSpPr/>
          <p:nvPr/>
        </p:nvSpPr>
        <p:spPr>
          <a:xfrm>
            <a:off x="3078455" y="3540108"/>
            <a:ext cx="5702198" cy="70788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4590B8"/>
                  </a:outerShdw>
                </a:effectLst>
                <a:uFillTx/>
                <a:latin typeface="Gill Sans MT"/>
                <a:ea typeface="標楷體" pitchFamily="65"/>
              </a:rPr>
              <a:t>8258teu</a:t>
            </a:r>
            <a:r>
              <a:rPr lang="zh-TW" sz="40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4590B8"/>
                  </a:outerShdw>
                </a:effectLst>
                <a:uFillTx/>
                <a:latin typeface="Gill Sans MT"/>
                <a:ea typeface="標楷體" pitchFamily="65"/>
              </a:rPr>
              <a:t>货柜船主要尺寸</a:t>
            </a:r>
            <a:endParaRPr lang="en-US" sz="4000" b="1" i="0" u="none" strike="noStrike" kern="1200" cap="none" spc="0" baseline="0">
              <a:solidFill>
                <a:srgbClr val="FFFFFF"/>
              </a:solidFill>
              <a:effectLst>
                <a:outerShdw dist="38096" dir="2700000">
                  <a:srgbClr val="4590B8"/>
                </a:outerShdw>
              </a:effectLst>
              <a:uFillTx/>
              <a:latin typeface="Gill Sans MT"/>
              <a:ea typeface="华文中宋" pitchFamily="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1083CC-5E12-43BB-AD1D-D8ACBA5D4B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192" y="441655"/>
            <a:ext cx="11029611" cy="1013804"/>
          </a:xfrm>
        </p:spPr>
        <p:txBody>
          <a:bodyPr/>
          <a:lstStyle/>
          <a:p>
            <a:pPr lvl="0"/>
            <a:r>
              <a:rPr lang="en-US" sz="4800"/>
              <a:t>Term Project (Home work)</a:t>
            </a:r>
          </a:p>
        </p:txBody>
      </p:sp>
      <p:grpSp>
        <p:nvGrpSpPr>
          <p:cNvPr id="3" name="组合 12">
            <a:extLst>
              <a:ext uri="{FF2B5EF4-FFF2-40B4-BE49-F238E27FC236}">
                <a16:creationId xmlns:a16="http://schemas.microsoft.com/office/drawing/2014/main" id="{C473DC23-2EDE-4F7F-8750-279E4475E16D}"/>
              </a:ext>
            </a:extLst>
          </p:cNvPr>
          <p:cNvGrpSpPr/>
          <p:nvPr/>
        </p:nvGrpSpPr>
        <p:grpSpPr>
          <a:xfrm>
            <a:off x="2563822" y="1525594"/>
            <a:ext cx="10301282" cy="5375719"/>
            <a:chOff x="2563822" y="1525594"/>
            <a:chExt cx="10301282" cy="5375719"/>
          </a:xfrm>
        </p:grpSpPr>
        <p:pic>
          <p:nvPicPr>
            <p:cNvPr id="4" name="Picture 10" descr="d1_e1_304">
              <a:extLst>
                <a:ext uri="{FF2B5EF4-FFF2-40B4-BE49-F238E27FC236}">
                  <a16:creationId xmlns:a16="http://schemas.microsoft.com/office/drawing/2014/main" id="{AD53F162-71FC-42C0-BE5C-5AFD588E3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563822" y="1525594"/>
              <a:ext cx="10301282" cy="4908334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5" name="Text Box 11">
              <a:extLst>
                <a:ext uri="{FF2B5EF4-FFF2-40B4-BE49-F238E27FC236}">
                  <a16:creationId xmlns:a16="http://schemas.microsoft.com/office/drawing/2014/main" id="{9807544E-6895-4F27-A3C6-4F6005B2F103}"/>
                </a:ext>
              </a:extLst>
            </p:cNvPr>
            <p:cNvSpPr txBox="1"/>
            <p:nvPr/>
          </p:nvSpPr>
          <p:spPr>
            <a:xfrm>
              <a:off x="3204011" y="6316538"/>
              <a:ext cx="8927534" cy="58477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19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3200" b="1" i="0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標楷體" pitchFamily="65"/>
                </a:rPr>
                <a:t>　</a:t>
              </a:r>
              <a:r>
                <a:rPr lang="zh-TW" sz="2800" b="1" i="0" u="none" strike="noStrike" kern="1200" cap="none" spc="0" baseline="0" dirty="0">
                  <a:solidFill>
                    <a:srgbClr val="000000"/>
                  </a:solidFill>
                  <a:uFillTx/>
                  <a:latin typeface="Gill Sans MT"/>
                  <a:ea typeface="標楷體" pitchFamily="65"/>
                </a:rPr>
                <a:t>波長</a:t>
              </a:r>
              <a:r>
                <a:rPr lang="en-US" sz="2800" b="1" i="0" u="none" strike="noStrike" kern="1200" cap="none" spc="0" baseline="0" dirty="0">
                  <a:solidFill>
                    <a:srgbClr val="000000"/>
                  </a:solidFill>
                  <a:uFillTx/>
                  <a:latin typeface="Gill Sans MT"/>
                  <a:ea typeface="標楷體" pitchFamily="65"/>
                </a:rPr>
                <a:t>λ= 304.39 m </a:t>
              </a:r>
              <a:r>
                <a:rPr lang="zh-TW" sz="2800" b="1" i="0" u="none" strike="noStrike" kern="1200" cap="none" spc="0" baseline="0" dirty="0">
                  <a:solidFill>
                    <a:srgbClr val="000000"/>
                  </a:solidFill>
                  <a:uFillTx/>
                  <a:latin typeface="Gill Sans MT"/>
                  <a:ea typeface="標楷體" pitchFamily="65"/>
                </a:rPr>
                <a:t>狀況下之係數組合</a:t>
              </a:r>
              <a:r>
                <a:rPr lang="en-US" sz="3200" b="1" i="0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標楷體" pitchFamily="65"/>
                </a:rPr>
                <a:t>(</a:t>
              </a:r>
              <a:r>
                <a:rPr lang="en-US" sz="3200" b="1" i="1" u="none" strike="noStrike" kern="1200" cap="none" spc="0" baseline="0" dirty="0">
                  <a:solidFill>
                    <a:srgbClr val="000000"/>
                  </a:solidFill>
                  <a:uFillTx/>
                  <a:ea typeface="標楷體" pitchFamily="65"/>
                </a:rPr>
                <a:t></a:t>
              </a:r>
              <a:r>
                <a:rPr lang="en-US" sz="3200" b="1" i="0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標楷體" pitchFamily="65"/>
                </a:rPr>
                <a:t>,</a:t>
              </a:r>
              <a:r>
                <a:rPr lang="en-US" sz="3200" b="1" i="1" u="none" strike="noStrike" kern="1200" cap="none" spc="0" baseline="0" dirty="0">
                  <a:solidFill>
                    <a:srgbClr val="000000"/>
                  </a:solidFill>
                  <a:uFillTx/>
                  <a:ea typeface="標楷體" pitchFamily="65"/>
                </a:rPr>
                <a:t></a:t>
              </a:r>
              <a:r>
                <a:rPr lang="en-US" sz="3200" b="1" i="0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標楷體" pitchFamily="65"/>
                </a:rPr>
                <a:t>)</a:t>
              </a:r>
              <a:r>
                <a:rPr lang="zh-TW" sz="3200" b="1" i="0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標楷體" pitchFamily="65"/>
                </a:rPr>
                <a:t>分佈圖</a:t>
              </a:r>
            </a:p>
          </p:txBody>
        </p:sp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1E44B41D-C3E5-4A75-8A5C-78643F1F1EBF}"/>
                </a:ext>
              </a:extLst>
            </p:cNvPr>
            <p:cNvSpPr/>
            <p:nvPr/>
          </p:nvSpPr>
          <p:spPr>
            <a:xfrm>
              <a:off x="6437485" y="5527154"/>
              <a:ext cx="1320357" cy="268486"/>
            </a:xfrm>
            <a:prstGeom prst="rect">
              <a:avLst/>
            </a:prstGeom>
            <a:solidFill>
              <a:srgbClr val="FF0000"/>
            </a:solidFill>
            <a:ln w="9528" cap="rnd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000000"/>
                  </a:solidFill>
                  <a:uFillTx/>
                  <a:latin typeface="Gill Sans MT"/>
                  <a:ea typeface="新細明體" pitchFamily="18"/>
                </a:rPr>
                <a:t>20knot,3m</a:t>
              </a:r>
            </a:p>
          </p:txBody>
        </p:sp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51509895-331A-4000-A3F3-6C66BAD66062}"/>
                </a:ext>
              </a:extLst>
            </p:cNvPr>
            <p:cNvSpPr/>
            <p:nvPr/>
          </p:nvSpPr>
          <p:spPr>
            <a:xfrm>
              <a:off x="8285561" y="4600895"/>
              <a:ext cx="1458906" cy="268486"/>
            </a:xfrm>
            <a:prstGeom prst="rect">
              <a:avLst/>
            </a:prstGeom>
            <a:solidFill>
              <a:srgbClr val="FF0000"/>
            </a:solidFill>
            <a:ln w="9528" cap="rnd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000000"/>
                  </a:solidFill>
                  <a:uFillTx/>
                  <a:latin typeface="Gill Sans MT"/>
                  <a:ea typeface="新細明體" pitchFamily="18"/>
                </a:rPr>
                <a:t>20knot,5.5m</a:t>
              </a:r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1FCF1BA5-F4C5-492F-BC53-BD29D75126B2}"/>
                </a:ext>
              </a:extLst>
            </p:cNvPr>
            <p:cNvSpPr/>
            <p:nvPr/>
          </p:nvSpPr>
          <p:spPr>
            <a:xfrm>
              <a:off x="9369299" y="3733568"/>
              <a:ext cx="1258516" cy="324502"/>
            </a:xfrm>
            <a:prstGeom prst="rect">
              <a:avLst/>
            </a:prstGeom>
            <a:solidFill>
              <a:srgbClr val="FF0000"/>
            </a:solidFill>
            <a:ln w="9528" cap="rnd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000000"/>
                  </a:solidFill>
                  <a:uFillTx/>
                  <a:latin typeface="Gill Sans MT"/>
                  <a:ea typeface="新細明體" pitchFamily="18"/>
                </a:rPr>
                <a:t>20knot,8m</a:t>
              </a:r>
            </a:p>
          </p:txBody>
        </p:sp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1854673C-0E79-4223-B0EC-13AEACC4F0EE}"/>
                </a:ext>
              </a:extLst>
            </p:cNvPr>
            <p:cNvSpPr/>
            <p:nvPr/>
          </p:nvSpPr>
          <p:spPr>
            <a:xfrm>
              <a:off x="6102970" y="2163881"/>
              <a:ext cx="1654871" cy="268486"/>
            </a:xfrm>
            <a:prstGeom prst="rect">
              <a:avLst/>
            </a:prstGeom>
            <a:solidFill>
              <a:srgbClr val="FF0000"/>
            </a:solidFill>
            <a:ln w="9528" cap="rnd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000000"/>
                  </a:solidFill>
                  <a:uFillTx/>
                  <a:latin typeface="Gill Sans MT"/>
                  <a:ea typeface="新細明體" pitchFamily="18"/>
                </a:rPr>
                <a:t>20knot,10.5m</a:t>
              </a:r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B2AFE1D1-CB31-491E-9B3A-2A058E12B9D5}"/>
                </a:ext>
              </a:extLst>
            </p:cNvPr>
            <p:cNvSpPr/>
            <p:nvPr/>
          </p:nvSpPr>
          <p:spPr>
            <a:xfrm>
              <a:off x="3972976" y="2243123"/>
              <a:ext cx="1245202" cy="268486"/>
            </a:xfrm>
            <a:prstGeom prst="rect">
              <a:avLst/>
            </a:prstGeom>
            <a:solidFill>
              <a:srgbClr val="FF0000"/>
            </a:solidFill>
            <a:ln w="9528" cap="rnd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000000"/>
                  </a:solidFill>
                  <a:uFillTx/>
                  <a:latin typeface="Gill Sans MT"/>
                  <a:ea typeface="新細明體" pitchFamily="18"/>
                </a:rPr>
                <a:t>20knot,13m</a:t>
              </a:r>
            </a:p>
          </p:txBody>
        </p:sp>
      </p:grpSp>
      <p:sp>
        <p:nvSpPr>
          <p:cNvPr id="11" name="矩形 11">
            <a:extLst>
              <a:ext uri="{FF2B5EF4-FFF2-40B4-BE49-F238E27FC236}">
                <a16:creationId xmlns:a16="http://schemas.microsoft.com/office/drawing/2014/main" id="{3E744C1F-7CA0-4082-80D6-8FA4B7D539AB}"/>
              </a:ext>
            </a:extLst>
          </p:cNvPr>
          <p:cNvSpPr/>
          <p:nvPr/>
        </p:nvSpPr>
        <p:spPr>
          <a:xfrm>
            <a:off x="154707" y="1897316"/>
            <a:ext cx="6400196" cy="563231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4000" b="1" i="0" u="none" strike="noStrike" kern="1200" cap="none" spc="0" baseline="0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按照</a:t>
            </a:r>
            <a:r>
              <a:rPr lang="en-US" sz="4000" b="1" i="0" u="none" strike="noStrike" kern="1200" cap="none" spc="0" baseline="0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PPT</a:t>
            </a:r>
            <a:r>
              <a:rPr lang="zh-CN" sz="4000" b="1" i="0" u="none" strike="noStrike" kern="1200" cap="none" spc="0" baseline="0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教學范例</a:t>
            </a:r>
            <a:endParaRPr lang="en-US" sz="4000" b="1" i="0" u="none" strike="noStrike" kern="1200" cap="none" spc="0" baseline="0" dirty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Gill Sans MT"/>
              <a:ea typeface="华文中宋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4000" b="1" i="0" u="none" strike="noStrike" kern="1200" cap="none" spc="0" baseline="0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数值求解评估</a:t>
            </a:r>
            <a:r>
              <a:rPr lang="en-US" sz="4000" b="1" i="0" u="none" strike="noStrike" kern="1200" cap="none" spc="0" baseline="0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8250</a:t>
            </a:r>
            <a:r>
              <a:rPr lang="zh-CN" sz="4000" b="1" i="0" u="none" strike="noStrike" kern="1200" cap="none" spc="0" baseline="0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集装箱船提高航速時，發</a:t>
            </a:r>
            <a:r>
              <a:rPr lang="zh-CN" altLang="en-US" sz="4000" b="1" i="0" u="none" strike="noStrike" kern="1200" cap="none" spc="0" baseline="0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生</a:t>
            </a:r>
            <a:r>
              <a:rPr lang="zh-CN" sz="4000" b="1" i="0" u="none" strike="noStrike" kern="1200" cap="none" spc="0" baseline="0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参数横摇</a:t>
            </a:r>
            <a:r>
              <a:rPr lang="zh-CN" altLang="en-US" sz="4000" b="1" i="0" u="none" strike="noStrike" kern="1200" cap="none" spc="0" baseline="0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的</a:t>
            </a:r>
            <a:r>
              <a:rPr lang="zh-CN" sz="4000" b="1" i="0" u="none" strike="noStrike" kern="1200" cap="none" spc="0" baseline="0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可能性</a:t>
            </a:r>
            <a:r>
              <a:rPr lang="en-US" sz="4000" b="1" i="0" u="none" strike="noStrike" kern="1200" cap="none" spc="0" baseline="0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1. </a:t>
            </a:r>
            <a:r>
              <a:rPr lang="zh-CN" sz="4000" b="1" i="0" u="none" strike="noStrike" kern="1200" cap="none" spc="0" baseline="0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计算</a:t>
            </a:r>
            <a:r>
              <a:rPr lang="en-US" sz="4000" b="1" i="0" u="none" strike="noStrike" kern="1200" cap="none" spc="0" baseline="0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21-25</a:t>
            </a:r>
            <a:r>
              <a:rPr lang="zh-CN" sz="4000" b="1" i="0" u="none" strike="noStrike" kern="1200" cap="none" spc="0" baseline="0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节船速下</a:t>
            </a:r>
            <a:endParaRPr lang="en-US" sz="4000" b="1" i="0" u="none" strike="noStrike" kern="1200" cap="none" spc="0" baseline="0" dirty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Gill Sans MT"/>
              <a:ea typeface="华文中宋" pitchFamily="2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4000" b="1" i="0" u="none" strike="noStrike" kern="1200" cap="none" spc="0" baseline="0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的</a:t>
            </a:r>
            <a:r>
              <a:rPr lang="en-US" altLang="zh-CN" sz="4000" b="1" dirty="0">
                <a:solidFill>
                  <a:srgbClr val="000000"/>
                </a:solidFill>
                <a:latin typeface="Times New Roman" pitchFamily="18"/>
                <a:ea typeface="標楷體" pitchFamily="65"/>
              </a:rPr>
              <a:t>(</a:t>
            </a:r>
            <a:r>
              <a:rPr lang="en-US" altLang="zh-CN" sz="4000" b="1" i="1" dirty="0">
                <a:solidFill>
                  <a:srgbClr val="000000"/>
                </a:solidFill>
                <a:ea typeface="標楷體" pitchFamily="65"/>
              </a:rPr>
              <a:t></a:t>
            </a:r>
            <a:r>
              <a:rPr lang="en-US" altLang="zh-CN" sz="4000" b="1" baseline="-25000" dirty="0">
                <a:solidFill>
                  <a:srgbClr val="000000"/>
                </a:solidFill>
                <a:latin typeface="Times New Roman" pitchFamily="18"/>
                <a:ea typeface="標楷體" pitchFamily="65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Times New Roman" pitchFamily="18"/>
                <a:ea typeface="標楷體" pitchFamily="65"/>
              </a:rPr>
              <a:t>,</a:t>
            </a:r>
            <a:r>
              <a:rPr lang="en-US" altLang="zh-CN" sz="4000" b="1" i="1" dirty="0">
                <a:solidFill>
                  <a:srgbClr val="000000"/>
                </a:solidFill>
                <a:ea typeface="標楷體" pitchFamily="65"/>
              </a:rPr>
              <a:t></a:t>
            </a:r>
            <a:r>
              <a:rPr lang="en-US" altLang="zh-CN" sz="4000" b="1" dirty="0">
                <a:solidFill>
                  <a:srgbClr val="000000"/>
                </a:solidFill>
                <a:latin typeface="Times New Roman" pitchFamily="18"/>
                <a:ea typeface="標楷體" pitchFamily="65"/>
              </a:rPr>
              <a:t>)</a:t>
            </a:r>
            <a:r>
              <a:rPr lang="zh-CN" sz="4000" b="1" i="0" u="none" strike="noStrike" kern="1200" cap="none" spc="0" baseline="0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图</a:t>
            </a:r>
            <a:endParaRPr lang="en-US" sz="4000" b="1" i="0" u="none" strike="noStrike" kern="1200" cap="none" spc="0" baseline="0" dirty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Gill Sans MT"/>
              <a:ea typeface="华文中宋" pitchFamily="2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2. </a:t>
            </a:r>
            <a:r>
              <a:rPr lang="zh-CN" sz="4000" b="1" i="0" u="none" strike="noStrike" kern="1200" cap="none" spc="0" baseline="0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计算临界波高及</a:t>
            </a:r>
            <a:endParaRPr lang="en-US" altLang="zh-CN" sz="4000" b="1" i="0" u="none" strike="noStrike" kern="1200" cap="none" spc="0" baseline="0" dirty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Gill Sans MT"/>
              <a:ea typeface="华文中宋" pitchFamily="2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4000" b="1" i="0" u="none" strike="noStrike" kern="1200" cap="none" spc="0" baseline="0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不同</a:t>
            </a:r>
            <a:r>
              <a:rPr lang="zh-CN" sz="4000" b="1" i="0" u="none" strike="noStrike" kern="1200" cap="none" spc="0" baseline="0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波长</a:t>
            </a:r>
            <a:r>
              <a:rPr lang="zh-CN" altLang="en-US" sz="4000" b="1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latin typeface="Gill Sans MT"/>
                <a:ea typeface="华文中宋" pitchFamily="2"/>
              </a:rPr>
              <a:t>的</a:t>
            </a:r>
            <a:r>
              <a:rPr lang="zh-CN" sz="4000" b="1" i="0" u="none" strike="noStrike" kern="1200" cap="none" spc="0" baseline="0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影响</a:t>
            </a:r>
            <a:endParaRPr lang="en-US" sz="4000" b="1" i="0" u="none" strike="noStrike" kern="1200" cap="none" spc="0" baseline="0" dirty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Gill Sans MT"/>
              <a:ea typeface="华文中宋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1" i="0" u="none" strike="noStrike" kern="1200" cap="none" spc="0" baseline="0" dirty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Gill Sans MT"/>
              <a:ea typeface="华文中宋" pitchFamily="2"/>
            </a:endParaRPr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26E3D245-03F3-414D-93CC-F324A6C023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538853"/>
              </p:ext>
            </p:extLst>
          </p:nvPr>
        </p:nvGraphicFramePr>
        <p:xfrm>
          <a:off x="860843" y="4781251"/>
          <a:ext cx="702209" cy="957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6" name="Equation" r:id="rId4" imgW="139680" imgH="190440" progId="Equation.DSMT4">
                  <p:embed/>
                </p:oleObj>
              </mc:Choice>
              <mc:Fallback>
                <p:oleObj name="Equation" r:id="rId4" imgW="139680" imgH="190440" progId="Equation.DSMT4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07F52F0C-7F23-49BC-A1F0-3D5E5AB78F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0843" y="4781251"/>
                        <a:ext cx="702209" cy="957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D0BA19EB-FBF8-47DB-AFAE-6C8802B6E7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606897"/>
              </p:ext>
            </p:extLst>
          </p:nvPr>
        </p:nvGraphicFramePr>
        <p:xfrm>
          <a:off x="1613963" y="4988048"/>
          <a:ext cx="550558" cy="750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7" name="Equation" r:id="rId6" imgW="139680" imgH="190440" progId="Equation.DSMT4">
                  <p:embed/>
                </p:oleObj>
              </mc:Choice>
              <mc:Fallback>
                <p:oleObj name="Equation" r:id="rId6" imgW="139680" imgH="190440" progId="Equation.DSMT4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80F4C283-B379-462A-8CE0-59AC70CD28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13963" y="4988048"/>
                        <a:ext cx="550558" cy="750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82E516FE-6866-44D2-9D79-9D4527865C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693204"/>
              </p:ext>
            </p:extLst>
          </p:nvPr>
        </p:nvGraphicFramePr>
        <p:xfrm>
          <a:off x="9481641" y="6210827"/>
          <a:ext cx="525652" cy="716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8" name="Equation" r:id="rId8" imgW="139680" imgH="190440" progId="Equation.DSMT4">
                  <p:embed/>
                </p:oleObj>
              </mc:Choice>
              <mc:Fallback>
                <p:oleObj name="Equation" r:id="rId8" imgW="139680" imgH="190440" progId="Equation.DSMT4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26E3D245-03F3-414D-93CC-F324A6C023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81641" y="6210827"/>
                        <a:ext cx="525652" cy="716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56F964DD-AAAB-45B7-8B6A-1B8705088D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063567"/>
              </p:ext>
            </p:extLst>
          </p:nvPr>
        </p:nvGraphicFramePr>
        <p:xfrm>
          <a:off x="10192176" y="6316538"/>
          <a:ext cx="428835" cy="5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9" name="Equation" r:id="rId9" imgW="139680" imgH="190440" progId="Equation.DSMT4">
                  <p:embed/>
                </p:oleObj>
              </mc:Choice>
              <mc:Fallback>
                <p:oleObj name="Equation" r:id="rId9" imgW="139680" imgH="190440" progId="Equation.DSMT4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D0BA19EB-FBF8-47DB-AFAE-6C8802B6E7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192176" y="6316538"/>
                        <a:ext cx="428835" cy="58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>
            <a:extLst>
              <a:ext uri="{FF2B5EF4-FFF2-40B4-BE49-F238E27FC236}">
                <a16:creationId xmlns:a16="http://schemas.microsoft.com/office/drawing/2014/main" id="{01F5AD7A-8021-423D-B128-F67E493894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192" y="3043909"/>
            <a:ext cx="11029611" cy="1497503"/>
          </a:xfrm>
        </p:spPr>
        <p:txBody>
          <a:bodyPr>
            <a:normAutofit fontScale="90000"/>
          </a:bodyPr>
          <a:lstStyle/>
          <a:p>
            <a:pPr lvl="0"/>
            <a:r>
              <a:rPr lang="zh-CN" sz="4900" b="1" dirty="0">
                <a:latin typeface="DFKai-SB" pitchFamily="65"/>
                <a:ea typeface="DFKai-SB" pitchFamily="65"/>
              </a:rPr>
              <a:t>下次课程介绍</a:t>
            </a:r>
            <a:r>
              <a:rPr lang="en-US" sz="4900" b="1" dirty="0">
                <a:latin typeface="DFKai-SB" pitchFamily="65"/>
                <a:ea typeface="DFKai-SB" pitchFamily="65"/>
              </a:rPr>
              <a:t>  </a:t>
            </a:r>
            <a:br>
              <a:rPr lang="en-US" sz="2800" b="1" dirty="0">
                <a:latin typeface="DFKai-SB" pitchFamily="65"/>
                <a:ea typeface="DFKai-SB" pitchFamily="65"/>
              </a:rPr>
            </a:br>
            <a:r>
              <a:rPr lang="zh-TW" altLang="en-US" sz="3100" b="1" dirty="0">
                <a:solidFill>
                  <a:srgbClr val="FF0000"/>
                </a:solidFill>
                <a:latin typeface="DFKai-SB" pitchFamily="65"/>
                <a:ea typeface="DFKai-SB" pitchFamily="65"/>
              </a:rPr>
              <a:t>横摇</a:t>
            </a:r>
            <a:r>
              <a:rPr lang="zh-CN" sz="3100" b="1" dirty="0">
                <a:solidFill>
                  <a:srgbClr val="FF0000"/>
                </a:solidFill>
                <a:latin typeface="DFKai-SB" pitchFamily="65"/>
                <a:ea typeface="DFKai-SB" pitchFamily="65"/>
              </a:rPr>
              <a:t>和</a:t>
            </a:r>
            <a:r>
              <a:rPr lang="zh-TW" altLang="en-US" sz="3100" b="1" dirty="0">
                <a:solidFill>
                  <a:srgbClr val="FF0000"/>
                </a:solidFill>
                <a:latin typeface="DFKai-SB" pitchFamily="65"/>
                <a:ea typeface="DFKai-SB" pitchFamily="65"/>
              </a:rPr>
              <a:t>纵摇</a:t>
            </a:r>
            <a:r>
              <a:rPr lang="zh-CN" sz="3100" b="1" dirty="0">
                <a:solidFill>
                  <a:srgbClr val="FF0000"/>
                </a:solidFill>
                <a:latin typeface="DFKai-SB" pitchFamily="65"/>
                <a:ea typeface="DFKai-SB" pitchFamily="65"/>
              </a:rPr>
              <a:t>及垂荡三自由度偶合</a:t>
            </a:r>
            <a:r>
              <a:rPr lang="zh-CN" sz="3100" b="1" dirty="0">
                <a:solidFill>
                  <a:srgbClr val="000000"/>
                </a:solidFill>
                <a:latin typeface="DFKai-SB" pitchFamily="65"/>
                <a:ea typeface="DFKai-SB" pitchFamily="65"/>
              </a:rPr>
              <a:t>的</a:t>
            </a:r>
            <a:br>
              <a:rPr lang="en-US" sz="3100" b="1" dirty="0">
                <a:solidFill>
                  <a:srgbClr val="000000"/>
                </a:solidFill>
                <a:latin typeface="DFKai-SB" pitchFamily="65"/>
                <a:ea typeface="DFKai-SB" pitchFamily="65"/>
              </a:rPr>
            </a:br>
            <a:r>
              <a:rPr lang="zh-CN" sz="3100" b="1" dirty="0">
                <a:solidFill>
                  <a:schemeClr val="accent5">
                    <a:lumMod val="75000"/>
                  </a:schemeClr>
                </a:solidFill>
                <a:latin typeface="DFKai-SB" pitchFamily="65"/>
                <a:ea typeface="DFKai-SB" pitchFamily="65"/>
              </a:rPr>
              <a:t>参数横摇</a:t>
            </a:r>
            <a:r>
              <a:rPr lang="en-US" sz="3100" b="1" dirty="0">
                <a:solidFill>
                  <a:schemeClr val="accent5">
                    <a:lumMod val="75000"/>
                  </a:schemeClr>
                </a:solidFill>
                <a:latin typeface="DFKai-SB" pitchFamily="65"/>
                <a:ea typeface="DFKai-SB" pitchFamily="65"/>
              </a:rPr>
              <a:t>(parametric rolling)</a:t>
            </a:r>
            <a:r>
              <a:rPr lang="zh-CN" sz="3100" b="1" dirty="0">
                <a:solidFill>
                  <a:srgbClr val="000000"/>
                </a:solidFill>
                <a:latin typeface="DFKai-SB" pitchFamily="65"/>
                <a:ea typeface="DFKai-SB" pitchFamily="65"/>
              </a:rPr>
              <a:t>及</a:t>
            </a:r>
            <a:r>
              <a:rPr lang="zh-CN" sz="3100" b="1" dirty="0">
                <a:solidFill>
                  <a:schemeClr val="accent5">
                    <a:lumMod val="75000"/>
                  </a:schemeClr>
                </a:solidFill>
                <a:latin typeface="DFKai-SB" pitchFamily="65"/>
                <a:ea typeface="DFKai-SB" pitchFamily="65"/>
              </a:rPr>
              <a:t>橫甩</a:t>
            </a:r>
            <a:r>
              <a:rPr lang="en-US" sz="3100" b="1" dirty="0">
                <a:solidFill>
                  <a:schemeClr val="accent5">
                    <a:lumMod val="75000"/>
                  </a:schemeClr>
                </a:solidFill>
                <a:latin typeface="DFKai-SB" pitchFamily="65"/>
                <a:ea typeface="DFKai-SB" pitchFamily="65"/>
              </a:rPr>
              <a:t>(Broaching)</a:t>
            </a:r>
            <a:r>
              <a:rPr lang="zh-CN" altLang="en-US" sz="3100" b="1" dirty="0">
                <a:solidFill>
                  <a:srgbClr val="000000"/>
                </a:solidFill>
                <a:latin typeface="DFKai-SB" pitchFamily="65"/>
                <a:ea typeface="DFKai-SB" pitchFamily="65"/>
              </a:rPr>
              <a:t>建模分析</a:t>
            </a:r>
            <a:r>
              <a:rPr lang="zh-CN" sz="3100" b="1" dirty="0">
                <a:solidFill>
                  <a:srgbClr val="000000"/>
                </a:solidFill>
                <a:latin typeface="DFKai-SB" pitchFamily="65"/>
                <a:ea typeface="DFKai-SB" pitchFamily="65"/>
              </a:rPr>
              <a:t>方法</a:t>
            </a:r>
            <a:endParaRPr lang="en-US" sz="2800" b="1" dirty="0">
              <a:solidFill>
                <a:srgbClr val="000000"/>
              </a:solidFill>
              <a:latin typeface="DFKai-SB" pitchFamily="65"/>
              <a:ea typeface="DFKai-SB" pitchFamily="65"/>
            </a:endParaRPr>
          </a:p>
        </p:txBody>
      </p:sp>
      <p:sp>
        <p:nvSpPr>
          <p:cNvPr id="3" name="文本占位符 4">
            <a:extLst>
              <a:ext uri="{FF2B5EF4-FFF2-40B4-BE49-F238E27FC236}">
                <a16:creationId xmlns:a16="http://schemas.microsoft.com/office/drawing/2014/main" id="{27046843-C3C7-40EE-9EA5-40C9562FF947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3072394-D487-4753-8372-CD674E6B47B4}"/>
              </a:ext>
            </a:extLst>
          </p:cNvPr>
          <p:cNvSpPr/>
          <p:nvPr/>
        </p:nvSpPr>
        <p:spPr>
          <a:xfrm>
            <a:off x="699013" y="2551834"/>
            <a:ext cx="10793979" cy="193899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Thank you for your attention!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Q&amp;A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427A89-65CE-4513-A022-106B9996B8F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/>
              <a:t>教学设计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01DD611-ADB8-4DB5-AE28-8BCAC2E4854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B3F004-E02F-4599-8078-75CA36CCE9B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sz="4400">
                <a:solidFill>
                  <a:srgbClr val="FFFF00"/>
                </a:solidFill>
              </a:rPr>
              <a:t>教学设计</a:t>
            </a:r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C9DE3A7F-3ADA-46E3-8E46-EDC11223F6B8}"/>
              </a:ext>
            </a:extLst>
          </p:cNvPr>
          <p:cNvSpPr/>
          <p:nvPr/>
        </p:nvSpPr>
        <p:spPr>
          <a:xfrm>
            <a:off x="581192" y="2120319"/>
            <a:ext cx="10700363" cy="403553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914400" marR="0" lvl="0" indent="-9144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44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主题单原深入浅出、强调系统学习</a:t>
            </a:r>
            <a:endParaRPr lang="en-US" sz="4400" b="0" i="0" u="none" strike="noStrike" kern="1200" cap="none" spc="0" baseline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Gill Sans MT"/>
              <a:ea typeface="华文中宋" pitchFamily="2"/>
            </a:endParaRPr>
          </a:p>
          <a:p>
            <a:pPr marL="914400" marR="0" lvl="0" indent="-9144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44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开展抽象的概念和公式具体化学习</a:t>
            </a:r>
            <a:endParaRPr lang="en-US" sz="4400" b="0" i="0" u="none" strike="noStrike" kern="1200" cap="none" spc="0" baseline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Gill Sans MT"/>
              <a:ea typeface="华文中宋" pitchFamily="2"/>
            </a:endParaRPr>
          </a:p>
          <a:p>
            <a:pPr marL="914400" marR="0" lvl="0" indent="-9144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44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系统学习船舶耐波性运动建模分析方法</a:t>
            </a:r>
            <a:endParaRPr lang="en-US" sz="4400" b="0" i="0" u="none" strike="noStrike" kern="1200" cap="none" spc="0" baseline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Gill Sans MT"/>
              <a:ea typeface="华文中宋" pitchFamily="2"/>
            </a:endParaRPr>
          </a:p>
          <a:p>
            <a:pPr marL="914400" marR="0" lvl="0" indent="-9144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44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应用理论方法解决实际问题的方案设计</a:t>
            </a:r>
            <a:endParaRPr lang="en-US" sz="4400" b="0" i="0" u="none" strike="noStrike" kern="1200" cap="none" spc="0" baseline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Gill Sans MT"/>
              <a:ea typeface="华文中宋" pitchFamily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47A64C-53D1-4A5A-BC20-E0C2ED645A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898" y="828318"/>
            <a:ext cx="11029611" cy="988329"/>
          </a:xfrm>
        </p:spPr>
        <p:txBody>
          <a:bodyPr>
            <a:noAutofit/>
          </a:bodyPr>
          <a:lstStyle/>
          <a:p>
            <a:pPr lvl="0"/>
            <a:r>
              <a:rPr lang="zh-CN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风浪作用下</a:t>
            </a:r>
            <a:br>
              <a:rPr lang="en-US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船舶运动</a:t>
            </a:r>
            <a:r>
              <a:rPr lang="zh-CN" altLang="en-US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及</a:t>
            </a:r>
            <a:r>
              <a:rPr lang="zh-CN" altLang="zh-CN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极端现象</a:t>
            </a:r>
            <a:endParaRPr 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灯片编号占位符 8">
            <a:extLst>
              <a:ext uri="{FF2B5EF4-FFF2-40B4-BE49-F238E27FC236}">
                <a16:creationId xmlns:a16="http://schemas.microsoft.com/office/drawing/2014/main" id="{156E0D0A-4DF3-4025-BA2D-DDAFA43ED359}"/>
              </a:ext>
            </a:extLst>
          </p:cNvPr>
          <p:cNvSpPr txBox="1"/>
          <p:nvPr/>
        </p:nvSpPr>
        <p:spPr>
          <a:xfrm>
            <a:off x="7002091" y="6156920"/>
            <a:ext cx="2133596" cy="4762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F25880-CE51-45DD-AD1B-D2C2C7ECFA26}" type="slidenum">
              <a:t>3</a:t>
            </a:fld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宋体" pitchFamily="2"/>
            </a:endParaRPr>
          </a:p>
        </p:txBody>
      </p:sp>
      <p:pic>
        <p:nvPicPr>
          <p:cNvPr id="4" name="Picture 3" descr="20">
            <a:extLst>
              <a:ext uri="{FF2B5EF4-FFF2-40B4-BE49-F238E27FC236}">
                <a16:creationId xmlns:a16="http://schemas.microsoft.com/office/drawing/2014/main" id="{C0ED0FFF-F02F-485E-A23F-0D296BCE9E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93633" y="28575"/>
            <a:ext cx="5959629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 descr="https://timgsa.baidu.com/timg?image&amp;quality=80&amp;size=b9999_10000&amp;sec=1541845343091&amp;di=77f8e57e1b9a09e3c905310aedc91050&amp;imgtype=0&amp;src=http%3A%2F%2Fdcwan.sjtu.edu.cn%2Fimages%2Fupload_photo%2F2016330101033.gif">
            <a:extLst>
              <a:ext uri="{FF2B5EF4-FFF2-40B4-BE49-F238E27FC236}">
                <a16:creationId xmlns:a16="http://schemas.microsoft.com/office/drawing/2014/main" id="{4DF1615E-E608-4BDD-AC7E-CCB6015379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23676" y="1898303"/>
            <a:ext cx="3514432" cy="294944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2054BBA0-474C-4C11-8884-7F54BF7C8C36}"/>
              </a:ext>
            </a:extLst>
          </p:cNvPr>
          <p:cNvSpPr txBox="1"/>
          <p:nvPr/>
        </p:nvSpPr>
        <p:spPr>
          <a:xfrm>
            <a:off x="575898" y="2024655"/>
            <a:ext cx="8964613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3600" b="1" i="0" u="none" strike="noStrike" kern="1200" cap="none" spc="0" baseline="0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Arial" pitchFamily="34"/>
                <a:ea typeface="楷体" pitchFamily="49"/>
              </a:rPr>
              <a:t>摇荡运动</a:t>
            </a:r>
            <a:r>
              <a:rPr lang="zh-CN" sz="3600" b="1" i="0" u="none" strike="noStrike" kern="1200" cap="none" spc="0" baseline="0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Times New Roman" pitchFamily="18"/>
                <a:ea typeface="楷体" pitchFamily="49"/>
              </a:rPr>
              <a:t>（</a:t>
            </a:r>
            <a:r>
              <a:rPr lang="en-US" sz="3600" b="1" i="1" u="none" strike="noStrike" kern="1200" cap="none" spc="0" baseline="0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Times New Roman" pitchFamily="18"/>
                <a:ea typeface="楷体" pitchFamily="49"/>
              </a:rPr>
              <a:t>Oscillating motion</a:t>
            </a:r>
            <a:r>
              <a:rPr lang="zh-CN" sz="3600" b="1" i="0" u="none" strike="noStrike" kern="1200" cap="none" spc="0" baseline="0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Times New Roman" pitchFamily="18"/>
                <a:ea typeface="楷体" pitchFamily="49"/>
              </a:rPr>
              <a:t>）</a:t>
            </a:r>
            <a:endParaRPr lang="en-US" sz="3600" b="1" i="0" u="none" strike="noStrike" kern="1200" cap="none" spc="0" baseline="0" dirty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Times New Roman" pitchFamily="18"/>
              <a:ea typeface="楷体" pitchFamily="49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3600" b="1" i="0" u="none" strike="noStrike" kern="1200" cap="none" spc="0" baseline="0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Arial" pitchFamily="34"/>
                <a:ea typeface="楷体" pitchFamily="49"/>
              </a:rPr>
              <a:t>摇荡运动之动态效应：</a:t>
            </a:r>
            <a:endParaRPr lang="en-US" sz="3600" b="1" i="0" u="none" strike="noStrike" kern="1200" cap="none" spc="0" baseline="0" dirty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Times New Roman" pitchFamily="18"/>
              <a:ea typeface="楷体" pitchFamily="49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FED3D0-5FD0-4FDF-9319-C88A41D267F6}"/>
              </a:ext>
            </a:extLst>
          </p:cNvPr>
          <p:cNvSpPr/>
          <p:nvPr/>
        </p:nvSpPr>
        <p:spPr>
          <a:xfrm>
            <a:off x="898946" y="3429000"/>
            <a:ext cx="8236741" cy="326057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65000"/>
              <a:buFont typeface="Wingdings" pitchFamily="2"/>
              <a:buChar char="u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1200" cap="none" spc="0" baseline="0">
                <a:solidFill>
                  <a:srgbClr val="000000"/>
                </a:solidFill>
                <a:uFillTx/>
                <a:latin typeface="楷体" pitchFamily="49"/>
                <a:ea typeface="楷体" pitchFamily="49"/>
              </a:rPr>
              <a:t> 1.</a:t>
            </a:r>
            <a:r>
              <a:rPr lang="zh-CN" sz="25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楷体" pitchFamily="49"/>
                <a:ea typeface="楷体" pitchFamily="49"/>
              </a:rPr>
              <a:t>速度、加速度、晕船；</a:t>
            </a:r>
          </a:p>
          <a:p>
            <a:pPr marL="0" marR="0" lvl="0" indent="0" algn="l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65000"/>
              <a:buFont typeface="Wingdings" pitchFamily="2"/>
              <a:buChar char="u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楷体" pitchFamily="49"/>
                <a:ea typeface="楷体" pitchFamily="49"/>
              </a:rPr>
              <a:t> 2.</a:t>
            </a:r>
            <a:r>
              <a:rPr lang="zh-CN" sz="25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楷体" pitchFamily="49"/>
                <a:ea typeface="楷体" pitchFamily="49"/>
              </a:rPr>
              <a:t>增阻</a:t>
            </a:r>
            <a:r>
              <a:rPr lang="zh-CN" sz="25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Times New Roman" pitchFamily="18"/>
                <a:ea typeface="楷体" pitchFamily="49"/>
              </a:rPr>
              <a:t>（</a:t>
            </a:r>
            <a:r>
              <a:rPr lang="en-US" sz="2500" b="1" i="1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Times New Roman" pitchFamily="18"/>
                <a:ea typeface="楷体" pitchFamily="49"/>
              </a:rPr>
              <a:t>Added resistance</a:t>
            </a:r>
            <a:r>
              <a:rPr lang="zh-CN" sz="25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Times New Roman" pitchFamily="18"/>
                <a:ea typeface="楷体" pitchFamily="49"/>
              </a:rPr>
              <a:t>）</a:t>
            </a:r>
            <a:r>
              <a:rPr lang="zh-CN" sz="25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楷体" pitchFamily="49"/>
                <a:ea typeface="楷体" pitchFamily="49"/>
              </a:rPr>
              <a:t>与失速</a:t>
            </a:r>
            <a:r>
              <a:rPr lang="zh-CN" sz="25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Times New Roman" pitchFamily="18"/>
                <a:ea typeface="楷体" pitchFamily="49"/>
              </a:rPr>
              <a:t>（</a:t>
            </a:r>
            <a:r>
              <a:rPr lang="en-US" sz="2500" b="1" i="1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Times New Roman" pitchFamily="18"/>
                <a:ea typeface="楷体" pitchFamily="49"/>
              </a:rPr>
              <a:t>Speed loss</a:t>
            </a:r>
            <a:r>
              <a:rPr lang="zh-CN" sz="25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Times New Roman" pitchFamily="18"/>
                <a:ea typeface="楷体" pitchFamily="49"/>
              </a:rPr>
              <a:t>）</a:t>
            </a:r>
            <a:r>
              <a:rPr lang="zh-CN" sz="25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楷体" pitchFamily="49"/>
                <a:ea typeface="楷体" pitchFamily="49"/>
              </a:rPr>
              <a:t>；</a:t>
            </a:r>
          </a:p>
          <a:p>
            <a:pPr marL="0" marR="0" lvl="0" indent="0" algn="l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65000"/>
              <a:buFont typeface="Wingdings" pitchFamily="2"/>
              <a:buChar char="u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楷体" pitchFamily="49"/>
                <a:ea typeface="楷体" pitchFamily="49"/>
              </a:rPr>
              <a:t> 3.</a:t>
            </a:r>
            <a:r>
              <a:rPr lang="zh-CN" sz="25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楷体" pitchFamily="49"/>
                <a:ea typeface="楷体" pitchFamily="49"/>
              </a:rPr>
              <a:t>飞车</a:t>
            </a:r>
            <a:r>
              <a:rPr lang="zh-CN" sz="25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Times New Roman" pitchFamily="18"/>
                <a:ea typeface="楷体" pitchFamily="49"/>
              </a:rPr>
              <a:t>（</a:t>
            </a:r>
            <a:r>
              <a:rPr lang="en-US" sz="2500" b="1" i="1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Times New Roman" pitchFamily="18"/>
                <a:ea typeface="楷体" pitchFamily="49"/>
              </a:rPr>
              <a:t>Propeller Racing</a:t>
            </a:r>
            <a:r>
              <a:rPr lang="zh-CN" sz="25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Times New Roman" pitchFamily="18"/>
                <a:ea typeface="楷体" pitchFamily="49"/>
              </a:rPr>
              <a:t>）</a:t>
            </a:r>
            <a:endParaRPr lang="en-US" sz="2500" b="1" i="0" u="none" strike="noStrike" kern="1200" cap="none" spc="0" baseline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楷体" pitchFamily="49"/>
              <a:ea typeface="楷体" pitchFamily="49"/>
            </a:endParaRPr>
          </a:p>
          <a:p>
            <a:pPr marL="0" marR="0" lvl="0" indent="0" algn="l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65000"/>
              <a:buFont typeface="Wingdings" pitchFamily="2"/>
              <a:buChar char="u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楷体" pitchFamily="49"/>
                <a:ea typeface="楷体" pitchFamily="49"/>
              </a:rPr>
              <a:t> 4.</a:t>
            </a:r>
            <a:r>
              <a:rPr lang="zh-CN" sz="25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楷体" pitchFamily="49"/>
                <a:ea typeface="楷体" pitchFamily="49"/>
              </a:rPr>
              <a:t>甲板上浪</a:t>
            </a:r>
            <a:r>
              <a:rPr lang="zh-CN" sz="25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Times New Roman" pitchFamily="18"/>
                <a:ea typeface="楷体" pitchFamily="49"/>
              </a:rPr>
              <a:t>（</a:t>
            </a:r>
            <a:r>
              <a:rPr lang="en-US" sz="2500" b="1" i="1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Times New Roman" pitchFamily="18"/>
                <a:ea typeface="楷体" pitchFamily="49"/>
              </a:rPr>
              <a:t>Green Water</a:t>
            </a:r>
            <a:r>
              <a:rPr lang="zh-CN" sz="25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Times New Roman" pitchFamily="18"/>
                <a:ea typeface="楷体" pitchFamily="49"/>
              </a:rPr>
              <a:t>）</a:t>
            </a:r>
            <a:r>
              <a:rPr lang="en-US" sz="25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楷体" pitchFamily="49"/>
                <a:ea typeface="楷体" pitchFamily="49"/>
              </a:rPr>
              <a:t>;</a:t>
            </a:r>
          </a:p>
          <a:p>
            <a:pPr marL="0" marR="0" lvl="0" indent="0" algn="l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65000"/>
              <a:buFont typeface="Wingdings" pitchFamily="2"/>
              <a:buChar char="u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楷体" pitchFamily="49"/>
                <a:ea typeface="楷体" pitchFamily="49"/>
              </a:rPr>
              <a:t> 5.</a:t>
            </a:r>
            <a:r>
              <a:rPr lang="zh-CN" sz="25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楷体" pitchFamily="49"/>
                <a:ea typeface="楷体" pitchFamily="49"/>
              </a:rPr>
              <a:t>首底砰击</a:t>
            </a:r>
            <a:r>
              <a:rPr lang="zh-CN" sz="25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Times New Roman" pitchFamily="18"/>
                <a:ea typeface="楷体" pitchFamily="49"/>
              </a:rPr>
              <a:t>（</a:t>
            </a:r>
            <a:r>
              <a:rPr lang="en-US" sz="2500" b="1" i="1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Times New Roman" pitchFamily="18"/>
                <a:ea typeface="楷体" pitchFamily="49"/>
              </a:rPr>
              <a:t>Slamming</a:t>
            </a:r>
            <a:r>
              <a:rPr lang="zh-CN" sz="25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Times New Roman" pitchFamily="18"/>
                <a:ea typeface="楷体" pitchFamily="49"/>
              </a:rPr>
              <a:t>）</a:t>
            </a:r>
            <a:r>
              <a:rPr lang="zh-CN" sz="25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楷体" pitchFamily="49"/>
                <a:ea typeface="楷体" pitchFamily="49"/>
              </a:rPr>
              <a:t>；</a:t>
            </a:r>
          </a:p>
          <a:p>
            <a:pPr marL="0" marR="0" lvl="0" indent="0" algn="l" defTabSz="914400" rtl="0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65000"/>
              <a:buFont typeface="Wingdings" pitchFamily="2"/>
              <a:buChar char="u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楷体" pitchFamily="49"/>
                <a:ea typeface="楷体" pitchFamily="49"/>
              </a:rPr>
              <a:t> 6.</a:t>
            </a:r>
            <a:r>
              <a:rPr lang="zh-CN" sz="25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楷体" pitchFamily="49"/>
                <a:ea typeface="楷体" pitchFamily="49"/>
              </a:rPr>
              <a:t>舱液晃荡</a:t>
            </a:r>
            <a:r>
              <a:rPr lang="zh-CN" sz="25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Times New Roman" pitchFamily="18"/>
                <a:ea typeface="楷体" pitchFamily="49"/>
              </a:rPr>
              <a:t>（</a:t>
            </a:r>
            <a:r>
              <a:rPr lang="en-US" sz="2500" b="1" i="1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Times New Roman" pitchFamily="18"/>
                <a:ea typeface="楷体" pitchFamily="49"/>
              </a:rPr>
              <a:t>Sloshing</a:t>
            </a:r>
            <a:r>
              <a:rPr lang="zh-CN" sz="25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Times New Roman" pitchFamily="18"/>
                <a:ea typeface="楷体" pitchFamily="49"/>
              </a:rPr>
              <a:t>）</a:t>
            </a:r>
            <a:r>
              <a:rPr lang="zh-CN" sz="25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楷体" pitchFamily="49"/>
                <a:ea typeface="楷体" pitchFamily="49"/>
              </a:rPr>
              <a:t>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2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A374EE-BB05-4B17-AAB4-AB753723584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矩形 3">
            <a:extLst>
              <a:ext uri="{FF2B5EF4-FFF2-40B4-BE49-F238E27FC236}">
                <a16:creationId xmlns:a16="http://schemas.microsoft.com/office/drawing/2014/main" id="{68EDC8DB-0994-4C44-96E3-2B1EFBF006EA}"/>
              </a:ext>
            </a:extLst>
          </p:cNvPr>
          <p:cNvSpPr/>
          <p:nvPr/>
        </p:nvSpPr>
        <p:spPr>
          <a:xfrm>
            <a:off x="581192" y="1919974"/>
            <a:ext cx="11177424" cy="501675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914400" marR="0" lvl="0" indent="-9144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32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教学设计是根据课程标准</a:t>
            </a:r>
            <a:r>
              <a:rPr lang="en-US" sz="32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: </a:t>
            </a:r>
            <a:r>
              <a:rPr lang="zh-CN" sz="32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船舶原理</a:t>
            </a:r>
            <a:r>
              <a:rPr lang="en-US" sz="32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3</a:t>
            </a:r>
            <a:r>
              <a:rPr lang="zh-CN" sz="32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：</a:t>
            </a:r>
            <a:endParaRPr lang="en-US" sz="3200" b="0" i="0" u="none" strike="noStrike" kern="1200" cap="none" spc="0" baseline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Gill Sans MT"/>
              <a:ea typeface="华文中宋" pitchFamily="2"/>
            </a:endParaRPr>
          </a:p>
          <a:p>
            <a:pPr marL="914400" marR="0" lvl="0" indent="-9144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Gill Sans MT"/>
              <a:ea typeface="华文中宋" pitchFamily="2"/>
            </a:endParaRPr>
          </a:p>
          <a:p>
            <a:pPr marL="914400" marR="0" lvl="0" indent="-9144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32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对象</a:t>
            </a:r>
            <a:r>
              <a:rPr lang="en-US" sz="32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:</a:t>
            </a:r>
            <a:r>
              <a:rPr lang="zh-CN" sz="32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本科三年級要求和教学对象的特点，</a:t>
            </a:r>
            <a:endParaRPr lang="en-US" sz="3200" b="0" i="0" u="none" strike="noStrike" kern="1200" cap="none" spc="0" baseline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Gill Sans MT"/>
              <a:ea typeface="华文中宋" pitchFamily="2"/>
            </a:endParaRPr>
          </a:p>
          <a:p>
            <a:pPr marL="914400" marR="0" lvl="0" indent="-9144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Gill Sans MT"/>
              <a:ea typeface="华文中宋" pitchFamily="2"/>
            </a:endParaRPr>
          </a:p>
          <a:p>
            <a:pPr marL="914400" marR="0" lvl="0" indent="-9144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32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将教学诸要素有序安排，确定合适的教学方案的设想和计划。</a:t>
            </a:r>
            <a:endParaRPr lang="en-US" sz="3200" b="0" i="0" u="none" strike="noStrike" kern="1200" cap="none" spc="0" baseline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Gill Sans MT"/>
              <a:ea typeface="华文中宋" pitchFamily="2"/>
            </a:endParaRPr>
          </a:p>
          <a:p>
            <a:pPr marL="914400" marR="0" lvl="0" indent="-9144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32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一般包括教学目标、教学重难点、教学方法、教学步骤与时间分配等环节</a:t>
            </a:r>
            <a:endParaRPr lang="en-US" sz="3200" b="0" i="0" u="none" strike="noStrike" kern="1200" cap="none" spc="0" baseline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Gill Sans MT"/>
              <a:ea typeface="华文中宋" pitchFamily="2"/>
            </a:endParaRPr>
          </a:p>
          <a:p>
            <a:pPr marL="914400" marR="0" lvl="0" indent="-9144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Gill Sans MT"/>
              <a:ea typeface="华文中宋" pitchFamily="2"/>
            </a:endParaRPr>
          </a:p>
          <a:p>
            <a:pPr marL="914400" marR="0" lvl="0" indent="-9144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Gill Sans MT"/>
              <a:ea typeface="华文中宋" pitchFamily="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>
            <a:extLst>
              <a:ext uri="{FF2B5EF4-FFF2-40B4-BE49-F238E27FC236}">
                <a16:creationId xmlns:a16="http://schemas.microsoft.com/office/drawing/2014/main" id="{C62B6C57-F362-40CD-B172-359998BDC9F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sz="4400"/>
              <a:t>教学理念</a:t>
            </a:r>
          </a:p>
        </p:txBody>
      </p:sp>
      <p:sp>
        <p:nvSpPr>
          <p:cNvPr id="3" name="文本占位符 4">
            <a:extLst>
              <a:ext uri="{FF2B5EF4-FFF2-40B4-BE49-F238E27FC236}">
                <a16:creationId xmlns:a16="http://schemas.microsoft.com/office/drawing/2014/main" id="{2CAEC751-E553-4DA3-BE1C-BB5A3818344E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8A3890-7C80-4C32-B881-E4A3B108797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sz="4400">
                <a:solidFill>
                  <a:srgbClr val="FFFF00"/>
                </a:solidFill>
              </a:rPr>
              <a:t>教学理念</a:t>
            </a:r>
          </a:p>
        </p:txBody>
      </p:sp>
      <p:sp>
        <p:nvSpPr>
          <p:cNvPr id="3" name="矩形 3">
            <a:extLst>
              <a:ext uri="{FF2B5EF4-FFF2-40B4-BE49-F238E27FC236}">
                <a16:creationId xmlns:a16="http://schemas.microsoft.com/office/drawing/2014/main" id="{D7942448-DD9B-4D28-93C2-5C0336CD7684}"/>
              </a:ext>
            </a:extLst>
          </p:cNvPr>
          <p:cNvSpPr/>
          <p:nvPr/>
        </p:nvSpPr>
        <p:spPr>
          <a:xfrm>
            <a:off x="581192" y="2022826"/>
            <a:ext cx="11430640" cy="498597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914400" marR="0" lvl="0" indent="-9144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44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楷体" pitchFamily="49"/>
                <a:ea typeface="楷体" pitchFamily="49"/>
              </a:rPr>
              <a:t>主题单原由浅入深、循序渐进</a:t>
            </a:r>
            <a:endParaRPr lang="en-US" sz="4400" b="1" i="0" u="none" strike="noStrike" kern="1200" cap="none" spc="0" baseline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楷体" pitchFamily="49"/>
              <a:ea typeface="楷体" pitchFamily="49"/>
            </a:endParaRPr>
          </a:p>
          <a:p>
            <a:pPr marL="914400" marR="0" lvl="0" indent="-9144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44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楷体" pitchFamily="49"/>
                <a:ea typeface="楷体" pitchFamily="49"/>
              </a:rPr>
              <a:t>具体呈现抽象的概念和公式</a:t>
            </a:r>
            <a:endParaRPr lang="en-US" sz="4400" b="1" i="0" u="none" strike="noStrike" kern="1200" cap="none" spc="0" baseline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楷体" pitchFamily="49"/>
              <a:ea typeface="楷体" pitchFamily="49"/>
            </a:endParaRPr>
          </a:p>
          <a:p>
            <a:pPr marL="914400" marR="0" lvl="0" indent="-9144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44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楷体" pitchFamily="49"/>
                <a:ea typeface="楷体" pitchFamily="49"/>
              </a:rPr>
              <a:t>培养学生系统学习理论方法的能力</a:t>
            </a:r>
            <a:endParaRPr lang="en-US" sz="4400" b="1" i="0" u="none" strike="noStrike" kern="1200" cap="none" spc="0" baseline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楷体" pitchFamily="49"/>
              <a:ea typeface="楷体" pitchFamily="49"/>
            </a:endParaRPr>
          </a:p>
          <a:p>
            <a:pPr marL="914400" marR="0" lvl="0" indent="-9144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44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楷体" pitchFamily="49"/>
                <a:ea typeface="楷体" pitchFamily="49"/>
              </a:rPr>
              <a:t>由理论方法面向解决实际问题的能力</a:t>
            </a:r>
            <a:endParaRPr lang="en-US" sz="4400" b="1" i="0" u="none" strike="noStrike" kern="1200" cap="none" spc="0" baseline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楷体" pitchFamily="49"/>
              <a:ea typeface="楷体" pitchFamily="49"/>
            </a:endParaRPr>
          </a:p>
          <a:p>
            <a:pPr marL="914400" marR="0" lvl="0" indent="-9144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400" b="0" i="0" u="none" strike="noStrike" kern="1200" cap="none" spc="0" baseline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Gill Sans MT"/>
              <a:ea typeface="华文中宋" pitchFamily="2"/>
            </a:endParaRPr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A84B92A9-0355-40B5-9267-16DD71E66F05}"/>
              </a:ext>
            </a:extLst>
          </p:cNvPr>
          <p:cNvSpPr/>
          <p:nvPr/>
        </p:nvSpPr>
        <p:spPr>
          <a:xfrm>
            <a:off x="3177393" y="5927241"/>
            <a:ext cx="5240856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FF0000"/>
                </a:solidFill>
                <a:uFillTx/>
                <a:latin typeface="Gill Sans MT"/>
                <a:ea typeface="標楷體" pitchFamily="65"/>
              </a:rPr>
              <a:t>Problem Solving Ability</a:t>
            </a:r>
            <a:endParaRPr lang="en-US" sz="3600" b="1" i="0" u="none" strike="noStrike" kern="1200" cap="none" spc="0" baseline="0">
              <a:solidFill>
                <a:srgbClr val="000000"/>
              </a:solidFill>
              <a:uFillTx/>
              <a:latin typeface="Gill Sans MT"/>
              <a:ea typeface="华文中宋" pitchFamily="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>
            <a:extLst>
              <a:ext uri="{FF2B5EF4-FFF2-40B4-BE49-F238E27FC236}">
                <a16:creationId xmlns:a16="http://schemas.microsoft.com/office/drawing/2014/main" id="{8CBB3DF4-1C90-4BF9-9B07-561A7E8459B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sz="4400"/>
              <a:t>教学方法</a:t>
            </a:r>
          </a:p>
        </p:txBody>
      </p:sp>
      <p:sp>
        <p:nvSpPr>
          <p:cNvPr id="3" name="文本占位符 4">
            <a:extLst>
              <a:ext uri="{FF2B5EF4-FFF2-40B4-BE49-F238E27FC236}">
                <a16:creationId xmlns:a16="http://schemas.microsoft.com/office/drawing/2014/main" id="{591EE0ED-CD57-4BEC-8611-249B47FADC77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F41D8D-725F-4291-A446-AB708691A1D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sz="5400">
                <a:solidFill>
                  <a:srgbClr val="FFFF00"/>
                </a:solidFill>
              </a:rPr>
              <a:t>教学方法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4E4CBCE-F9CF-478A-9072-AB31FD7D4659}"/>
              </a:ext>
            </a:extLst>
          </p:cNvPr>
          <p:cNvSpPr/>
          <p:nvPr/>
        </p:nvSpPr>
        <p:spPr>
          <a:xfrm>
            <a:off x="324328" y="1687442"/>
            <a:ext cx="7619777" cy="49318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 Interactive Learning</a:t>
            </a: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 Engaging Learning  </a:t>
            </a: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 Problem-based Learning</a:t>
            </a: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 Project-based Learning </a:t>
            </a:r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6C394A2E-109B-4A07-B7C0-69728AD588EC}"/>
              </a:ext>
            </a:extLst>
          </p:cNvPr>
          <p:cNvSpPr/>
          <p:nvPr/>
        </p:nvSpPr>
        <p:spPr>
          <a:xfrm>
            <a:off x="7823313" y="1973924"/>
            <a:ext cx="3647157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5400" b="1" i="0" u="none" strike="noStrike" kern="1200" cap="none" spc="0" baseline="0">
                <a:solidFill>
                  <a:srgbClr val="FF0000"/>
                </a:solidFill>
                <a:uFillTx/>
                <a:latin typeface="Gill Sans MT"/>
                <a:ea typeface="华文中宋" pitchFamily="2"/>
              </a:rPr>
              <a:t>互动式学习</a:t>
            </a:r>
            <a:endParaRPr lang="en-US" sz="5400" b="1" i="0" u="none" strike="noStrike" kern="1200" cap="none" spc="0" baseline="0">
              <a:solidFill>
                <a:srgbClr val="FF0000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5" name="矩形 5">
            <a:extLst>
              <a:ext uri="{FF2B5EF4-FFF2-40B4-BE49-F238E27FC236}">
                <a16:creationId xmlns:a16="http://schemas.microsoft.com/office/drawing/2014/main" id="{94F7C823-722E-4477-81B9-7F7757462AF9}"/>
              </a:ext>
            </a:extLst>
          </p:cNvPr>
          <p:cNvSpPr/>
          <p:nvPr/>
        </p:nvSpPr>
        <p:spPr>
          <a:xfrm>
            <a:off x="7823313" y="3155219"/>
            <a:ext cx="3647157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5400" b="1" i="0" u="none" strike="noStrike" kern="1200" cap="none" spc="0" baseline="0">
                <a:solidFill>
                  <a:srgbClr val="FF0000"/>
                </a:solidFill>
                <a:uFillTx/>
                <a:latin typeface="Gill Sans MT"/>
                <a:ea typeface="华文中宋" pitchFamily="2"/>
              </a:rPr>
              <a:t>吸引式学习</a:t>
            </a:r>
            <a:endParaRPr lang="en-US" sz="5400" b="1" i="0" u="none" strike="noStrike" kern="1200" cap="none" spc="0" baseline="0">
              <a:solidFill>
                <a:srgbClr val="FF0000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6" name="矩形 6">
            <a:extLst>
              <a:ext uri="{FF2B5EF4-FFF2-40B4-BE49-F238E27FC236}">
                <a16:creationId xmlns:a16="http://schemas.microsoft.com/office/drawing/2014/main" id="{4599F696-6E5E-4505-A82B-81B9FBE0EA9D}"/>
              </a:ext>
            </a:extLst>
          </p:cNvPr>
          <p:cNvSpPr/>
          <p:nvPr/>
        </p:nvSpPr>
        <p:spPr>
          <a:xfrm>
            <a:off x="7852345" y="4414055"/>
            <a:ext cx="4339650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5400" b="1" i="0" u="none" strike="noStrike" kern="1200" cap="none" spc="0" baseline="0">
                <a:solidFill>
                  <a:srgbClr val="FF0000"/>
                </a:solidFill>
                <a:uFillTx/>
                <a:latin typeface="Gill Sans MT"/>
                <a:ea typeface="华文中宋" pitchFamily="2"/>
              </a:rPr>
              <a:t>问题导向学习</a:t>
            </a:r>
            <a:endParaRPr lang="en-US" sz="5400" b="1" i="0" u="none" strike="noStrike" kern="1200" cap="none" spc="0" baseline="0">
              <a:solidFill>
                <a:srgbClr val="FF0000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7" name="矩形 7">
            <a:extLst>
              <a:ext uri="{FF2B5EF4-FFF2-40B4-BE49-F238E27FC236}">
                <a16:creationId xmlns:a16="http://schemas.microsoft.com/office/drawing/2014/main" id="{F3417CF0-FC94-4645-B83D-F9FB79B5DC43}"/>
              </a:ext>
            </a:extLst>
          </p:cNvPr>
          <p:cNvSpPr/>
          <p:nvPr/>
        </p:nvSpPr>
        <p:spPr>
          <a:xfrm>
            <a:off x="7852345" y="5694179"/>
            <a:ext cx="4339650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5400" b="1" i="0" u="none" strike="noStrike" kern="1200" cap="none" spc="0" baseline="0">
                <a:solidFill>
                  <a:srgbClr val="FF0000"/>
                </a:solidFill>
                <a:uFillTx/>
                <a:latin typeface="Gill Sans MT"/>
                <a:ea typeface="华文中宋" pitchFamily="2"/>
              </a:rPr>
              <a:t>項目导向学习</a:t>
            </a:r>
            <a:endParaRPr lang="en-US" sz="5400" b="1" i="0" u="none" strike="noStrike" kern="1200" cap="none" spc="0" baseline="0">
              <a:solidFill>
                <a:srgbClr val="FF0000"/>
              </a:solidFill>
              <a:uFillTx/>
              <a:latin typeface="Gill Sans MT"/>
              <a:ea typeface="华文中宋" pitchFamily="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2D5649-ED88-4B09-9D83-88719710107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sz="4400"/>
              <a:t>教学过程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6420DD-A422-408E-9D08-E7CD7A85B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400CC7-43BB-4648-9A86-E68A7CE0C5D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sz="4400">
                <a:solidFill>
                  <a:srgbClr val="FFFF00"/>
                </a:solidFill>
              </a:rPr>
              <a:t>教学过程</a:t>
            </a:r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5F4494F8-BA08-42AF-863D-33D76F2C3E5E}"/>
              </a:ext>
            </a:extLst>
          </p:cNvPr>
          <p:cNvSpPr/>
          <p:nvPr/>
        </p:nvSpPr>
        <p:spPr>
          <a:xfrm>
            <a:off x="1038392" y="1908526"/>
            <a:ext cx="8032967" cy="42473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54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arial" pitchFamily="34"/>
                <a:ea typeface="华文中宋" pitchFamily="2"/>
              </a:rPr>
              <a:t>博学之，</a:t>
            </a:r>
            <a:endParaRPr lang="en-US" sz="5400" b="0" i="0" u="none" strike="noStrike" kern="1200" cap="none" spc="0" baseline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arial" pitchFamily="34"/>
              <a:ea typeface="华文中宋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54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arial" pitchFamily="34"/>
                <a:ea typeface="华文中宋" pitchFamily="2"/>
              </a:rPr>
              <a:t>审问之，</a:t>
            </a:r>
            <a:endParaRPr lang="en-US" sz="5400" b="0" i="0" u="none" strike="noStrike" kern="1200" cap="none" spc="0" baseline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arial" pitchFamily="34"/>
              <a:ea typeface="华文中宋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54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arial" pitchFamily="34"/>
                <a:ea typeface="华文中宋" pitchFamily="2"/>
              </a:rPr>
              <a:t>慎思之，</a:t>
            </a:r>
            <a:endParaRPr lang="en-US" sz="5400" b="0" i="0" u="none" strike="noStrike" kern="1200" cap="none" spc="0" baseline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arial" pitchFamily="34"/>
              <a:ea typeface="华文中宋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54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arial" pitchFamily="34"/>
                <a:ea typeface="华文中宋" pitchFamily="2"/>
              </a:rPr>
              <a:t>明辨之，</a:t>
            </a:r>
            <a:endParaRPr lang="en-US" sz="5400" b="0" i="0" u="none" strike="noStrike" kern="1200" cap="none" spc="0" baseline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arial" pitchFamily="34"/>
              <a:ea typeface="华文中宋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54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arial" pitchFamily="34"/>
                <a:ea typeface="华文中宋" pitchFamily="2"/>
              </a:rPr>
              <a:t>笃行之（《礼记</a:t>
            </a:r>
            <a:r>
              <a:rPr lang="en-US" sz="54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arial" pitchFamily="34"/>
                <a:ea typeface="华文中宋" pitchFamily="2"/>
              </a:rPr>
              <a:t>·</a:t>
            </a:r>
            <a:r>
              <a:rPr lang="zh-CN" sz="54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arial" pitchFamily="34"/>
                <a:ea typeface="华文中宋" pitchFamily="2"/>
              </a:rPr>
              <a:t>中庸》）</a:t>
            </a:r>
            <a:endParaRPr lang="en-US" sz="5400" b="0" i="0" u="none" strike="noStrike" kern="1200" cap="none" spc="0" baseline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Gill Sans MT"/>
              <a:ea typeface="华文中宋" pitchFamily="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A9FCEB-2466-4509-AC5E-8A0FE27A9AA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sz="4400"/>
              <a:t>教学返思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1A5B5A-527B-4730-A94E-9507B879F48D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00D0DB-6039-4D25-A729-666E21375AC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sz="4000">
                <a:solidFill>
                  <a:srgbClr val="FFFF00"/>
                </a:solidFill>
              </a:rPr>
              <a:t>教学返思</a:t>
            </a:r>
            <a:endParaRPr lang="en-US" sz="4000"/>
          </a:p>
        </p:txBody>
      </p:sp>
      <p:sp>
        <p:nvSpPr>
          <p:cNvPr id="3" name="矩形 3">
            <a:extLst>
              <a:ext uri="{FF2B5EF4-FFF2-40B4-BE49-F238E27FC236}">
                <a16:creationId xmlns:a16="http://schemas.microsoft.com/office/drawing/2014/main" id="{EEBDC16B-5D43-4787-89A7-5E691E8B730E}"/>
              </a:ext>
            </a:extLst>
          </p:cNvPr>
          <p:cNvSpPr/>
          <p:nvPr/>
        </p:nvSpPr>
        <p:spPr>
          <a:xfrm>
            <a:off x="581192" y="2244211"/>
            <a:ext cx="553358" cy="70788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0" i="0" u="none" strike="noStrike" kern="1200" cap="none" spc="0" baseline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Gill Sans MT"/>
              <a:ea typeface="华文中宋" pitchFamily="2"/>
            </a:endParaRPr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AC93506B-52EF-4AEA-BDBE-452654BFD5AE}"/>
              </a:ext>
            </a:extLst>
          </p:cNvPr>
          <p:cNvSpPr/>
          <p:nvPr/>
        </p:nvSpPr>
        <p:spPr>
          <a:xfrm>
            <a:off x="455517" y="2064093"/>
            <a:ext cx="11469803" cy="566308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44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目前教学软件和材料，全面实现</a:t>
            </a:r>
            <a:endParaRPr lang="en-US" sz="4400" b="0" i="0" u="none" strike="noStrike" kern="1200" cap="none" spc="0" baseline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Gill Sans MT"/>
              <a:ea typeface="华文中宋" pitchFamily="2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Interactive Learning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Engaging Learning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Problem-based Learning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Project-based Learning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4400" b="0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仍有较大的不足，需要投入更多的精力和财力</a:t>
            </a:r>
            <a:endParaRPr lang="en-US" sz="4400" b="0" i="0" u="none" strike="noStrike" kern="1200" cap="none" spc="0" baseline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Gill Sans MT"/>
              <a:ea typeface="华文中宋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0" i="0" u="none" strike="noStrike" kern="1200" cap="none" spc="0" baseline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Gill Sans MT"/>
              <a:ea typeface="华文中宋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400" b="0" i="0" u="none" strike="noStrike" kern="1200" cap="none" spc="0" baseline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Gill Sans MT"/>
              <a:ea typeface="华文中宋" pitchFamily="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74CF330-FBF8-4C6E-8B11-DB4D28C09E0E}"/>
              </a:ext>
            </a:extLst>
          </p:cNvPr>
          <p:cNvSpPr/>
          <p:nvPr/>
        </p:nvSpPr>
        <p:spPr>
          <a:xfrm>
            <a:off x="699013" y="2551834"/>
            <a:ext cx="10793979" cy="193899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Thank you for your attention!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1" i="0" u="none" strike="noStrike" kern="1200" cap="none" spc="0" baseline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Q&amp;A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>
            <a:extLst>
              <a:ext uri="{FF2B5EF4-FFF2-40B4-BE49-F238E27FC236}">
                <a16:creationId xmlns:a16="http://schemas.microsoft.com/office/drawing/2014/main" id="{DE9B1382-3F14-4616-8FCD-1EF58BB740C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0868" y="1740386"/>
            <a:ext cx="11029611" cy="3678302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800"/>
              </a:spcBef>
            </a:pPr>
            <a:r>
              <a:rPr lang="en-US" sz="3300" b="1" dirty="0">
                <a:latin typeface="华文中宋" pitchFamily="2"/>
              </a:rPr>
              <a:t>7. </a:t>
            </a:r>
            <a:r>
              <a:rPr lang="zh-CN" sz="3300" b="1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latin typeface="华文中宋" pitchFamily="2"/>
              </a:rPr>
              <a:t>骑浪效应</a:t>
            </a:r>
            <a:r>
              <a:rPr lang="en-US" sz="3300" b="1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latin typeface="华文中宋" pitchFamily="2"/>
              </a:rPr>
              <a:t> </a:t>
            </a:r>
          </a:p>
          <a:p>
            <a:pPr marL="0" lvl="0" indent="0">
              <a:lnSpc>
                <a:spcPct val="90000"/>
              </a:lnSpc>
              <a:spcBef>
                <a:spcPts val="1100"/>
              </a:spcBef>
              <a:buNone/>
            </a:pPr>
            <a:r>
              <a:rPr lang="en-US" sz="2200" b="1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latin typeface="华文中宋" pitchFamily="2"/>
              </a:rPr>
              <a:t>               </a:t>
            </a:r>
            <a:r>
              <a:rPr lang="en-US" sz="2600" b="1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Surf-riding</a:t>
            </a:r>
            <a:endParaRPr lang="en-US" sz="4400" b="1" dirty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800"/>
              </a:spcBef>
            </a:pPr>
            <a:r>
              <a:rPr lang="en-US" sz="3300" b="1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latin typeface="华文中宋" pitchFamily="2"/>
              </a:rPr>
              <a:t>8. </a:t>
            </a:r>
            <a:r>
              <a:rPr lang="zh-CN" sz="3300" b="1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latin typeface="华文中宋" pitchFamily="2"/>
              </a:rPr>
              <a:t>横甩效应</a:t>
            </a:r>
            <a:endParaRPr lang="en-US" sz="3300" b="1" dirty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latin typeface="华文中宋" pitchFamily="2"/>
            </a:endParaRPr>
          </a:p>
          <a:p>
            <a:pPr marL="0" lvl="0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US" sz="3300" b="1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600" b="1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Broaching</a:t>
            </a:r>
          </a:p>
          <a:p>
            <a:pPr lvl="0">
              <a:lnSpc>
                <a:spcPct val="90000"/>
              </a:lnSpc>
              <a:spcBef>
                <a:spcPts val="800"/>
              </a:spcBef>
            </a:pPr>
            <a:r>
              <a:rPr lang="en-US" sz="3300" b="1" dirty="0">
                <a:solidFill>
                  <a:srgbClr val="FF0000"/>
                </a:solidFill>
                <a:effectLst>
                  <a:outerShdw dist="25402" dir="5400000">
                    <a:srgbClr val="6E747A"/>
                  </a:outerShdw>
                </a:effectLst>
                <a:latin typeface="华文中宋" pitchFamily="2"/>
              </a:rPr>
              <a:t>9. </a:t>
            </a:r>
            <a:r>
              <a:rPr lang="zh-CN" sz="3300" b="1" dirty="0">
                <a:solidFill>
                  <a:srgbClr val="FF0000"/>
                </a:solidFill>
                <a:effectLst>
                  <a:outerShdw dist="25402" dir="5400000">
                    <a:srgbClr val="6E747A"/>
                  </a:outerShdw>
                </a:effectLst>
                <a:latin typeface="华文中宋" pitchFamily="2"/>
              </a:rPr>
              <a:t>参数横摇</a:t>
            </a:r>
            <a:r>
              <a:rPr lang="en-US" sz="3300" b="1" dirty="0">
                <a:solidFill>
                  <a:srgbClr val="FF0000"/>
                </a:solidFill>
                <a:effectLst>
                  <a:outerShdw dist="25402" dir="5400000">
                    <a:srgbClr val="6E747A"/>
                  </a:outerShdw>
                </a:effectLst>
                <a:latin typeface="华文中宋" pitchFamily="2"/>
              </a:rPr>
              <a:t> </a:t>
            </a:r>
          </a:p>
          <a:p>
            <a:pPr marL="0" lv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600" b="1" dirty="0">
                <a:solidFill>
                  <a:srgbClr val="FF0000"/>
                </a:solidFill>
                <a:effectLst>
                  <a:outerShdw dist="25402" dir="5400000">
                    <a:srgbClr val="6E747A"/>
                  </a:outerShdw>
                </a:effectLst>
                <a:latin typeface="华文中宋" pitchFamily="2"/>
              </a:rPr>
              <a:t>            </a:t>
            </a:r>
            <a:r>
              <a:rPr lang="en-US" sz="2600" b="1" dirty="0">
                <a:solidFill>
                  <a:srgbClr val="FF0000"/>
                </a:solidFill>
                <a:effectLst>
                  <a:outerShdw dist="25402" dir="5400000">
                    <a:srgbClr val="6E747A"/>
                  </a:outerShdw>
                </a:effectLst>
                <a:latin typeface="Times New Roman" pitchFamily="18"/>
                <a:ea typeface="標楷體" pitchFamily="65"/>
              </a:rPr>
              <a:t>P</a:t>
            </a:r>
            <a:r>
              <a:rPr lang="en-US" sz="2600" b="1" dirty="0">
                <a:solidFill>
                  <a:srgbClr val="FF0000"/>
                </a:solidFill>
                <a:latin typeface="Times New Roman" pitchFamily="18"/>
                <a:ea typeface="標楷體" pitchFamily="65"/>
              </a:rPr>
              <a:t>arametric rolling</a:t>
            </a:r>
            <a:endParaRPr lang="en-US" sz="2600" dirty="0">
              <a:solidFill>
                <a:srgbClr val="FF0000"/>
              </a:solidFill>
              <a:latin typeface="华文中宋" pitchFamily="2"/>
            </a:endParaRPr>
          </a:p>
        </p:txBody>
      </p:sp>
      <p:pic>
        <p:nvPicPr>
          <p:cNvPr id="3" name="图片 3">
            <a:extLst>
              <a:ext uri="{FF2B5EF4-FFF2-40B4-BE49-F238E27FC236}">
                <a16:creationId xmlns:a16="http://schemas.microsoft.com/office/drawing/2014/main" id="{1617F5C7-AB5D-4ADA-820A-C10A17969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188" y="1922096"/>
            <a:ext cx="6504684" cy="49359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箭头: 右 4">
            <a:extLst>
              <a:ext uri="{FF2B5EF4-FFF2-40B4-BE49-F238E27FC236}">
                <a16:creationId xmlns:a16="http://schemas.microsoft.com/office/drawing/2014/main" id="{6905C4AB-2190-42FE-A841-B09875B784B4}"/>
              </a:ext>
            </a:extLst>
          </p:cNvPr>
          <p:cNvSpPr/>
          <p:nvPr/>
        </p:nvSpPr>
        <p:spPr>
          <a:xfrm rot="2819640">
            <a:off x="7960325" y="2987567"/>
            <a:ext cx="846871" cy="546536"/>
          </a:xfrm>
          <a:custGeom>
            <a:avLst>
              <a:gd name="f0" fmla="val 1463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00B0F0"/>
          </a:solidFill>
          <a:ln w="22229" cap="rnd">
            <a:solidFill>
              <a:srgbClr val="10224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5" name="矩形 5">
            <a:extLst>
              <a:ext uri="{FF2B5EF4-FFF2-40B4-BE49-F238E27FC236}">
                <a16:creationId xmlns:a16="http://schemas.microsoft.com/office/drawing/2014/main" id="{31683BF5-FB03-4EBD-BC96-877B82D78D9E}"/>
              </a:ext>
            </a:extLst>
          </p:cNvPr>
          <p:cNvSpPr/>
          <p:nvPr/>
        </p:nvSpPr>
        <p:spPr>
          <a:xfrm>
            <a:off x="490868" y="5278245"/>
            <a:ext cx="4694995" cy="156965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3200" b="0" i="0" u="none" strike="noStrike" kern="1200" cap="none" spc="0" baseline="0" dirty="0">
                <a:solidFill>
                  <a:srgbClr val="990000"/>
                </a:solidFill>
                <a:uFillTx/>
                <a:latin typeface="Gill Sans MT"/>
                <a:ea typeface="华文新魏" pitchFamily="2"/>
              </a:rPr>
              <a:t>大开口集装箱船在迎浪中的非线性横摇依然是研究热点问题</a:t>
            </a:r>
          </a:p>
        </p:txBody>
      </p:sp>
      <p:sp>
        <p:nvSpPr>
          <p:cNvPr id="6" name="标题 7">
            <a:extLst>
              <a:ext uri="{FF2B5EF4-FFF2-40B4-BE49-F238E27FC236}">
                <a16:creationId xmlns:a16="http://schemas.microsoft.com/office/drawing/2014/main" id="{E4DF2E24-15F2-4234-9313-A2FCA2EFBA7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A9D26962-B275-4447-B755-D5DC12469339}"/>
              </a:ext>
            </a:extLst>
          </p:cNvPr>
          <p:cNvSpPr txBox="1"/>
          <p:nvPr/>
        </p:nvSpPr>
        <p:spPr>
          <a:xfrm>
            <a:off x="581192" y="833338"/>
            <a:ext cx="11029611" cy="988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4000" b="1" i="0" u="none" strike="noStrike" kern="1200" cap="all" spc="0" baseline="0" dirty="0">
                <a:solidFill>
                  <a:srgbClr val="FFFF00"/>
                </a:solidFill>
                <a:uFillTx/>
                <a:latin typeface="Gill Sans MT"/>
                <a:ea typeface="標楷體" pitchFamily="65"/>
              </a:rPr>
              <a:t>风浪作用下</a:t>
            </a:r>
            <a:br>
              <a:rPr lang="en-US" sz="4000" b="1" i="0" u="none" strike="noStrike" kern="1200" cap="all" spc="0" baseline="0" dirty="0">
                <a:solidFill>
                  <a:srgbClr val="FFFF00"/>
                </a:solidFill>
                <a:uFillTx/>
                <a:latin typeface="Gill Sans MT"/>
                <a:ea typeface="標楷體" pitchFamily="65"/>
              </a:rPr>
            </a:br>
            <a:r>
              <a:rPr lang="zh-CN" sz="4000" b="1" i="0" u="none" strike="noStrike" kern="1200" cap="all" spc="0" baseline="0" dirty="0">
                <a:solidFill>
                  <a:srgbClr val="FFFF00"/>
                </a:solidFill>
                <a:uFillTx/>
                <a:latin typeface="Gill Sans MT"/>
                <a:ea typeface="標楷體" pitchFamily="65"/>
              </a:rPr>
              <a:t>船舶极端运动现象</a:t>
            </a:r>
            <a:endParaRPr lang="en-US" sz="4000" b="1" i="0" u="none" strike="noStrike" kern="1200" cap="all" spc="0" baseline="0" dirty="0">
              <a:solidFill>
                <a:srgbClr val="FFFFFF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8" name="矩形 10">
            <a:extLst>
              <a:ext uri="{FF2B5EF4-FFF2-40B4-BE49-F238E27FC236}">
                <a16:creationId xmlns:a16="http://schemas.microsoft.com/office/drawing/2014/main" id="{EA58FB94-B9A8-4C5A-9BDA-292BCF57562B}"/>
              </a:ext>
            </a:extLst>
          </p:cNvPr>
          <p:cNvSpPr/>
          <p:nvPr/>
        </p:nvSpPr>
        <p:spPr>
          <a:xfrm>
            <a:off x="8341074" y="2281592"/>
            <a:ext cx="2236512" cy="584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3200" b="0" i="0" u="none" strike="noStrike" kern="1200" cap="none" spc="0" baseline="0">
                <a:solidFill>
                  <a:srgbClr val="FFFF00"/>
                </a:solidFill>
                <a:uFillTx/>
                <a:latin typeface="Gill Sans MT"/>
                <a:ea typeface="华文新魏" pitchFamily="2"/>
              </a:rPr>
              <a:t>迎浪或顶浪</a:t>
            </a:r>
            <a:endParaRPr lang="en-US" sz="3200" b="0" i="0" u="none" strike="noStrike" kern="1200" cap="none" spc="0" baseline="0">
              <a:solidFill>
                <a:srgbClr val="FFFF00"/>
              </a:solidFill>
              <a:uFillTx/>
              <a:latin typeface="Gill Sans MT"/>
              <a:ea typeface="华文中宋" pitchFamily="2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FC69E00-6A01-4AED-ADE9-65C946BD74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42482" y="2048201"/>
            <a:ext cx="6353351" cy="483103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46C339C-2124-4472-9E3E-E8E65A71A1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73598" y="6295058"/>
            <a:ext cx="6562475" cy="303123"/>
          </a:xfrm>
        </p:spPr>
        <p:txBody>
          <a:bodyPr>
            <a:noAutofit/>
          </a:bodyPr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7B52789-A874-42B6-8CB2-35B7E3AD3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000" y="570283"/>
            <a:ext cx="6796744" cy="704540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BFD045C-5FCB-4E88-A26F-8D31E9C14495}"/>
              </a:ext>
            </a:extLst>
          </p:cNvPr>
          <p:cNvSpPr/>
          <p:nvPr/>
        </p:nvSpPr>
        <p:spPr>
          <a:xfrm>
            <a:off x="4338791" y="1599733"/>
            <a:ext cx="1415774" cy="8309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4800" b="0" i="0" u="none" strike="noStrike" kern="1200" cap="none" spc="0" baseline="0">
                <a:solidFill>
                  <a:srgbClr val="FFFF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骑浪</a:t>
            </a:r>
          </a:p>
        </p:txBody>
      </p:sp>
      <p:sp>
        <p:nvSpPr>
          <p:cNvPr id="5" name="矩形 6">
            <a:extLst>
              <a:ext uri="{FF2B5EF4-FFF2-40B4-BE49-F238E27FC236}">
                <a16:creationId xmlns:a16="http://schemas.microsoft.com/office/drawing/2014/main" id="{AE6CC423-10B5-48D0-897F-61C1C9C860F5}"/>
              </a:ext>
            </a:extLst>
          </p:cNvPr>
          <p:cNvSpPr/>
          <p:nvPr/>
        </p:nvSpPr>
        <p:spPr>
          <a:xfrm>
            <a:off x="3379101" y="3594680"/>
            <a:ext cx="632463" cy="224677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2800" b="0" i="0" u="none" strike="noStrike" kern="1200" cap="none" spc="0" baseline="0">
                <a:solidFill>
                  <a:srgbClr val="FFFF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周期性运动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DF2C5194-C00D-44AC-A0A8-F9FE9B5C2E22}"/>
              </a:ext>
            </a:extLst>
          </p:cNvPr>
          <p:cNvSpPr/>
          <p:nvPr/>
        </p:nvSpPr>
        <p:spPr>
          <a:xfrm>
            <a:off x="4605430" y="3209964"/>
            <a:ext cx="1569659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5400" b="0" i="0" u="none" strike="noStrike" kern="1200" cap="none" spc="0" baseline="0">
                <a:solidFill>
                  <a:srgbClr val="5C29ED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横甩</a:t>
            </a:r>
          </a:p>
        </p:txBody>
      </p:sp>
      <p:sp>
        <p:nvSpPr>
          <p:cNvPr id="7" name="矩形 9">
            <a:extLst>
              <a:ext uri="{FF2B5EF4-FFF2-40B4-BE49-F238E27FC236}">
                <a16:creationId xmlns:a16="http://schemas.microsoft.com/office/drawing/2014/main" id="{2C3F0E67-E28C-4FA3-88A7-C67920F199DC}"/>
              </a:ext>
            </a:extLst>
          </p:cNvPr>
          <p:cNvSpPr/>
          <p:nvPr/>
        </p:nvSpPr>
        <p:spPr>
          <a:xfrm>
            <a:off x="7349544" y="2537322"/>
            <a:ext cx="1210592" cy="70788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4000" b="0" i="0" u="none" strike="noStrike" kern="1200" cap="none" spc="0" baseline="0">
                <a:solidFill>
                  <a:srgbClr val="FFFF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倾覆</a:t>
            </a:r>
          </a:p>
        </p:txBody>
      </p:sp>
      <p:sp>
        <p:nvSpPr>
          <p:cNvPr id="8" name="矩形 11">
            <a:extLst>
              <a:ext uri="{FF2B5EF4-FFF2-40B4-BE49-F238E27FC236}">
                <a16:creationId xmlns:a16="http://schemas.microsoft.com/office/drawing/2014/main" id="{6C1E38EA-B091-463E-B94A-01D61D94FD69}"/>
              </a:ext>
            </a:extLst>
          </p:cNvPr>
          <p:cNvSpPr/>
          <p:nvPr/>
        </p:nvSpPr>
        <p:spPr>
          <a:xfrm>
            <a:off x="3169237" y="6096496"/>
            <a:ext cx="1877436" cy="76944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4400" b="0" i="0" u="none" strike="noStrike" kern="1200" cap="none" spc="0" baseline="0" dirty="0">
                <a:solidFill>
                  <a:srgbClr val="5C29ED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航向角</a:t>
            </a:r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6D841427-D3D9-4FE6-AE15-88AB6CCBF4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284522"/>
              </p:ext>
            </p:extLst>
          </p:nvPr>
        </p:nvGraphicFramePr>
        <p:xfrm>
          <a:off x="416937" y="2477354"/>
          <a:ext cx="2103875" cy="1417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5" name="Equation" r:id="rId4" imgW="583920" imgH="393480" progId="Equation.DSMT4">
                  <p:embed/>
                </p:oleObj>
              </mc:Choice>
              <mc:Fallback>
                <p:oleObj name="Equation" r:id="rId4" imgW="583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937" y="2477354"/>
                        <a:ext cx="2103875" cy="1417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weiyun001.com/uploads/51/picture/20150922/1442910465112803.jpg">
            <a:extLst>
              <a:ext uri="{FF2B5EF4-FFF2-40B4-BE49-F238E27FC236}">
                <a16:creationId xmlns:a16="http://schemas.microsoft.com/office/drawing/2014/main" id="{77F0665B-B179-42A6-92EB-1341DEDA56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56270" y="4161973"/>
            <a:ext cx="4418481" cy="269602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 descr="http://image.weiyun001.com/uploads/51/picture/20150922/1442910465108642.jpg">
            <a:extLst>
              <a:ext uri="{FF2B5EF4-FFF2-40B4-BE49-F238E27FC236}">
                <a16:creationId xmlns:a16="http://schemas.microsoft.com/office/drawing/2014/main" id="{682D49BF-6DF2-4D3C-9BF4-0E2F587443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62430" y="4161973"/>
            <a:ext cx="3938311" cy="269602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6D073ED7-08FD-44FC-B0A1-8BFBE44F33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194" y="483681"/>
            <a:ext cx="11029611" cy="1013804"/>
          </a:xfrm>
        </p:spPr>
        <p:txBody>
          <a:bodyPr/>
          <a:lstStyle/>
          <a:p>
            <a:pPr lvl="0"/>
            <a:r>
              <a:rPr lang="zh-TW" altLang="en-US" sz="4000" b="1" dirty="0">
                <a:solidFill>
                  <a:srgbClr val="FFFF00"/>
                </a:solidFill>
                <a:ea typeface="標楷體" pitchFamily="65"/>
              </a:rPr>
              <a:t>参数横摇运动介绍</a:t>
            </a:r>
            <a:endParaRPr lang="en-US" sz="4000" b="1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666F15E5-5591-46E3-BD71-825630CE362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9662" y="1831689"/>
            <a:ext cx="11029611" cy="3678302"/>
          </a:xfrm>
        </p:spPr>
        <p:txBody>
          <a:bodyPr/>
          <a:lstStyle/>
          <a:p>
            <a:pPr lvl="0">
              <a:spcBef>
                <a:spcPts val="700"/>
              </a:spcBef>
              <a:buFont typeface="Wingdings" pitchFamily="2"/>
              <a:buChar char="Ø"/>
            </a:pPr>
            <a:r>
              <a:rPr lang="zh-TW" alt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船舶于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/>
                <a:ea typeface="標楷體" pitchFamily="65"/>
              </a:rPr>
              <a:t>顶浪或随浪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的状况下航行时，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/>
                <a:ea typeface="標楷體" pitchFamily="65"/>
              </a:rPr>
              <a:t>大角度的横摇运动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常会伴随着剧烈的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/>
                <a:ea typeface="標楷體" pitchFamily="65"/>
              </a:rPr>
              <a:t>纵摇运动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快速地产生，此种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/>
                <a:ea typeface="標楷體" pitchFamily="65"/>
              </a:rPr>
              <a:t>不稳定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情</a:t>
            </a:r>
            <a:r>
              <a:rPr lang="zh-CN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況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即是所谓的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/>
                <a:ea typeface="標楷體" pitchFamily="65"/>
              </a:rPr>
              <a:t>参数横摇</a:t>
            </a:r>
            <a:r>
              <a:rPr 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Times New Roman" pitchFamily="18"/>
                <a:ea typeface="標楷體" pitchFamily="65"/>
              </a:rPr>
              <a:t>Parametric Rolling</a:t>
            </a:r>
            <a:r>
              <a:rPr 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)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现象。</a:t>
            </a:r>
            <a:endParaRPr lang="en-US" sz="2800" b="1" dirty="0">
              <a:solidFill>
                <a:srgbClr val="000000"/>
              </a:solidFill>
              <a:latin typeface="標楷體" pitchFamily="65"/>
              <a:ea typeface="標楷體" pitchFamily="65"/>
            </a:endParaRPr>
          </a:p>
          <a:p>
            <a:pPr lvl="0">
              <a:spcBef>
                <a:spcPts val="700"/>
              </a:spcBef>
              <a:buFont typeface="Wingdings" pitchFamily="2"/>
              <a:buChar char="Ø"/>
            </a:pPr>
            <a:r>
              <a:rPr lang="zh-TW" alt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由于横摇与纵摇同时发生，在</a:t>
            </a:r>
            <a:r>
              <a:rPr lang="zh-CN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集裝箱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船上会造成</a:t>
            </a:r>
            <a:r>
              <a:rPr lang="zh-CN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集裝箱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及其牢系系统极高的负荷，此种现象在大型的</a:t>
            </a:r>
            <a:r>
              <a:rPr 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標楷體" pitchFamily="65"/>
                <a:ea typeface="標楷體" pitchFamily="65"/>
              </a:rPr>
              <a:t>post-Panamax </a:t>
            </a:r>
            <a:r>
              <a:rPr lang="zh-CN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集裝箱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船特别容易发生，导致</a:t>
            </a:r>
            <a:r>
              <a:rPr lang="zh-CN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集裝箱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的损坏及从船上掉落。</a:t>
            </a:r>
            <a:r>
              <a:rPr lang="en-US" sz="28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 </a:t>
            </a:r>
          </a:p>
          <a:p>
            <a:pPr lvl="0">
              <a:spcBef>
                <a:spcPts val="700"/>
              </a:spcBef>
              <a:buFont typeface="Wingdings" pitchFamily="2"/>
              <a:buChar char="Ø"/>
            </a:pPr>
            <a:endParaRPr lang="en-US" sz="2800" b="1" dirty="0">
              <a:solidFill>
                <a:srgbClr val="000000"/>
              </a:solidFill>
              <a:latin typeface="標楷體" pitchFamily="65"/>
              <a:ea typeface="標楷體" pitchFamily="65"/>
            </a:endParaRPr>
          </a:p>
          <a:p>
            <a:pPr lvl="0"/>
            <a:endParaRPr 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F2D73F1-E92A-4A52-B00E-0AF2EE23D532}"/>
              </a:ext>
            </a:extLst>
          </p:cNvPr>
          <p:cNvSpPr/>
          <p:nvPr/>
        </p:nvSpPr>
        <p:spPr>
          <a:xfrm>
            <a:off x="6404852" y="4046246"/>
            <a:ext cx="25795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3600" b="1" i="0" u="none" strike="noStrike" kern="1200" cap="none" spc="50" baseline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FillTx/>
                <a:latin typeface="Gill Sans MT"/>
                <a:ea typeface="华文中宋" pitchFamily="2"/>
              </a:rPr>
              <a:t>船宽</a:t>
            </a:r>
            <a:endParaRPr lang="en-US" sz="3600" b="1" i="0" u="none" strike="noStrike" kern="1200" cap="none" spc="50" baseline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FillTx/>
              <a:latin typeface="Gill Sans MT"/>
              <a:ea typeface="华文中宋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3600" b="1" i="0" u="none" strike="noStrike" kern="1200" cap="none" spc="50" baseline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FillTx/>
                <a:latin typeface="Gill Sans MT"/>
                <a:ea typeface="华文中宋" pitchFamily="2"/>
              </a:rPr>
              <a:t>可超过</a:t>
            </a:r>
            <a:r>
              <a:rPr lang="en-US" sz="3600" b="1" i="0" u="none" strike="noStrike" kern="1200" cap="none" spc="50" baseline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FillTx/>
                <a:latin typeface="Gill Sans MT"/>
                <a:ea typeface="华文中宋" pitchFamily="2"/>
              </a:rPr>
              <a:t>50</a:t>
            </a:r>
            <a:r>
              <a:rPr lang="zh-CN" sz="3600" b="1" i="0" u="none" strike="noStrike" kern="1200" cap="none" spc="50" baseline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FillTx/>
                <a:latin typeface="Gill Sans MT"/>
                <a:ea typeface="华文中宋" pitchFamily="2"/>
              </a:rPr>
              <a:t>米</a:t>
            </a:r>
            <a:endParaRPr lang="zh-CN" altLang="en-US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8216D4B-C9F4-4ED5-8569-EECF24E1A6A6}"/>
              </a:ext>
            </a:extLst>
          </p:cNvPr>
          <p:cNvSpPr/>
          <p:nvPr/>
        </p:nvSpPr>
        <p:spPr>
          <a:xfrm>
            <a:off x="3598341" y="5725714"/>
            <a:ext cx="53858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ill Sans MT"/>
                <a:ea typeface="华文中宋" pitchFamily="2"/>
              </a:rPr>
              <a:t>严重危及到船舶运输安全</a:t>
            </a:r>
            <a:endParaRPr lang="zh-CN" altLang="en-US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4">
            <a:extLst>
              <a:ext uri="{FF2B5EF4-FFF2-40B4-BE49-F238E27FC236}">
                <a16:creationId xmlns:a16="http://schemas.microsoft.com/office/drawing/2014/main" id="{EEDF2739-7591-484D-9A47-8692DB79C730}"/>
              </a:ext>
            </a:extLst>
          </p:cNvPr>
          <p:cNvGrpSpPr/>
          <p:nvPr/>
        </p:nvGrpSpPr>
        <p:grpSpPr>
          <a:xfrm>
            <a:off x="445971" y="317946"/>
            <a:ext cx="11341156" cy="6697220"/>
            <a:chOff x="445971" y="317946"/>
            <a:chExt cx="11341156" cy="6697220"/>
          </a:xfrm>
        </p:grpSpPr>
        <p:grpSp>
          <p:nvGrpSpPr>
            <p:cNvPr id="3" name="组合 20">
              <a:extLst>
                <a:ext uri="{FF2B5EF4-FFF2-40B4-BE49-F238E27FC236}">
                  <a16:creationId xmlns:a16="http://schemas.microsoft.com/office/drawing/2014/main" id="{07156CD5-3D1E-48F6-87F0-9167BC94361A}"/>
                </a:ext>
              </a:extLst>
            </p:cNvPr>
            <p:cNvGrpSpPr/>
            <p:nvPr/>
          </p:nvGrpSpPr>
          <p:grpSpPr>
            <a:xfrm>
              <a:off x="445971" y="317946"/>
              <a:ext cx="11341156" cy="6697220"/>
              <a:chOff x="445971" y="317946"/>
              <a:chExt cx="11341156" cy="6697220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65D04D7D-216F-4F8A-AE12-D0A284E870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459" y="902183"/>
                <a:ext cx="11153668" cy="6112983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CF6B452-08A5-41C1-9829-C3B0820B15DF}"/>
                  </a:ext>
                </a:extLst>
              </p:cNvPr>
              <p:cNvSpPr/>
              <p:nvPr/>
            </p:nvSpPr>
            <p:spPr>
              <a:xfrm>
                <a:off x="3076690" y="2671757"/>
                <a:ext cx="914400" cy="957267"/>
              </a:xfrm>
              <a:prstGeom prst="rect">
                <a:avLst/>
              </a:prstGeom>
              <a:solidFill>
                <a:srgbClr val="FFFFFF"/>
              </a:solidFill>
              <a:ln w="22229" cap="rnd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ea typeface="华文中宋" pitchFamily="2"/>
                </a:endParaRP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C6618E5-0FB6-4CDC-AF4A-98A7D06F91E5}"/>
                  </a:ext>
                </a:extLst>
              </p:cNvPr>
              <p:cNvSpPr/>
              <p:nvPr/>
            </p:nvSpPr>
            <p:spPr>
              <a:xfrm>
                <a:off x="2176573" y="5414957"/>
                <a:ext cx="700092" cy="595310"/>
              </a:xfrm>
              <a:prstGeom prst="rect">
                <a:avLst/>
              </a:prstGeom>
              <a:solidFill>
                <a:srgbClr val="FFFFFF"/>
              </a:solidFill>
              <a:ln w="22229" cap="rnd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ea typeface="华文中宋" pitchFamily="2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5691958-492B-4300-8AAA-249BBF8DDEA5}"/>
                  </a:ext>
                </a:extLst>
              </p:cNvPr>
              <p:cNvSpPr/>
              <p:nvPr/>
            </p:nvSpPr>
            <p:spPr>
              <a:xfrm>
                <a:off x="9301276" y="5363961"/>
                <a:ext cx="1066803" cy="595310"/>
              </a:xfrm>
              <a:prstGeom prst="rect">
                <a:avLst/>
              </a:prstGeom>
              <a:solidFill>
                <a:srgbClr val="FFFFFF"/>
              </a:solidFill>
              <a:ln w="22229" cap="rnd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ea typeface="华文中宋" pitchFamily="2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F093F164-C721-4617-8B74-FBB22C444E84}"/>
                  </a:ext>
                </a:extLst>
              </p:cNvPr>
              <p:cNvSpPr/>
              <p:nvPr/>
            </p:nvSpPr>
            <p:spPr>
              <a:xfrm>
                <a:off x="8234473" y="3150391"/>
                <a:ext cx="1066803" cy="595310"/>
              </a:xfrm>
              <a:prstGeom prst="rect">
                <a:avLst/>
              </a:prstGeom>
              <a:solidFill>
                <a:srgbClr val="FFFFFF"/>
              </a:solidFill>
              <a:ln w="22229" cap="rnd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ea typeface="华文中宋" pitchFamily="2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0555430-82E6-4641-AB27-E24F8F3D26CD}"/>
                  </a:ext>
                </a:extLst>
              </p:cNvPr>
              <p:cNvSpPr/>
              <p:nvPr/>
            </p:nvSpPr>
            <p:spPr>
              <a:xfrm>
                <a:off x="5429359" y="2123145"/>
                <a:ext cx="1066803" cy="595310"/>
              </a:xfrm>
              <a:prstGeom prst="rect">
                <a:avLst/>
              </a:prstGeom>
              <a:solidFill>
                <a:srgbClr val="FFFFFF"/>
              </a:solidFill>
              <a:ln w="22229" cap="rnd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ea typeface="华文中宋" pitchFamily="2"/>
                </a:endParaRPr>
              </a:p>
            </p:txBody>
          </p:sp>
          <p:sp>
            <p:nvSpPr>
              <p:cNvPr id="10" name="箭头: 下 9">
                <a:extLst>
                  <a:ext uri="{FF2B5EF4-FFF2-40B4-BE49-F238E27FC236}">
                    <a16:creationId xmlns:a16="http://schemas.microsoft.com/office/drawing/2014/main" id="{D4CD7388-4719-4724-A72E-E840E82F91D0}"/>
                  </a:ext>
                </a:extLst>
              </p:cNvPr>
              <p:cNvSpPr/>
              <p:nvPr/>
            </p:nvSpPr>
            <p:spPr>
              <a:xfrm>
                <a:off x="5769214" y="1241279"/>
                <a:ext cx="541041" cy="1430478"/>
              </a:xfrm>
              <a:custGeom>
                <a:avLst>
                  <a:gd name="f0" fmla="val 17515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-270"/>
                  <a:gd name="f11" fmla="+- 0 0 -90"/>
                  <a:gd name="f12" fmla="*/ f5 1 21600"/>
                  <a:gd name="f13" fmla="*/ f6 1 21600"/>
                  <a:gd name="f14" fmla="val f7"/>
                  <a:gd name="f15" fmla="val f8"/>
                  <a:gd name="f16" fmla="pin 0 f1 10800"/>
                  <a:gd name="f17" fmla="pin 0 f0 21600"/>
                  <a:gd name="f18" fmla="*/ f10 f2 1"/>
                  <a:gd name="f19" fmla="*/ f11 f2 1"/>
                  <a:gd name="f20" fmla="+- f15 0 f14"/>
                  <a:gd name="f21" fmla="val f16"/>
                  <a:gd name="f22" fmla="val f17"/>
                  <a:gd name="f23" fmla="*/ f16 f12 1"/>
                  <a:gd name="f24" fmla="*/ f17 f13 1"/>
                  <a:gd name="f25" fmla="*/ f18 1 f4"/>
                  <a:gd name="f26" fmla="*/ f19 1 f4"/>
                  <a:gd name="f27" fmla="*/ f20 1 21600"/>
                  <a:gd name="f28" fmla="+- 21600 0 f21"/>
                  <a:gd name="f29" fmla="+- 21600 0 f22"/>
                  <a:gd name="f30" fmla="*/ f21 f12 1"/>
                  <a:gd name="f31" fmla="*/ f22 f13 1"/>
                  <a:gd name="f32" fmla="+- f25 0 f3"/>
                  <a:gd name="f33" fmla="+- f26 0 f3"/>
                  <a:gd name="f34" fmla="*/ 0 f27 1"/>
                  <a:gd name="f35" fmla="*/ 21600 f27 1"/>
                  <a:gd name="f36" fmla="*/ f29 f21 1"/>
                  <a:gd name="f37" fmla="*/ f28 f12 1"/>
                  <a:gd name="f38" fmla="*/ f36 1 10800"/>
                  <a:gd name="f39" fmla="*/ f34 1 f27"/>
                  <a:gd name="f40" fmla="*/ f35 1 f27"/>
                  <a:gd name="f41" fmla="+- f22 f38 0"/>
                  <a:gd name="f42" fmla="*/ f39 f13 1"/>
                  <a:gd name="f43" fmla="*/ f39 f12 1"/>
                  <a:gd name="f44" fmla="*/ f40 f12 1"/>
                  <a:gd name="f45" fmla="*/ f41 f13 1"/>
                </a:gdLst>
                <a:ahLst>
                  <a:ahXY gdRefX="f1" minX="f7" maxX="f9" gdRefY="f0" minY="f7" maxY="f8">
                    <a:pos x="f23" y="f24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43" y="f31"/>
                  </a:cxn>
                  <a:cxn ang="f33">
                    <a:pos x="f44" y="f31"/>
                  </a:cxn>
                </a:cxnLst>
                <a:rect l="f30" t="f42" r="f37" b="f45"/>
                <a:pathLst>
                  <a:path w="21600" h="21600">
                    <a:moveTo>
                      <a:pt x="f21" y="f7"/>
                    </a:moveTo>
                    <a:lnTo>
                      <a:pt x="f21" y="f22"/>
                    </a:lnTo>
                    <a:lnTo>
                      <a:pt x="f7" y="f22"/>
                    </a:lnTo>
                    <a:lnTo>
                      <a:pt x="f9" y="f8"/>
                    </a:lnTo>
                    <a:lnTo>
                      <a:pt x="f8" y="f22"/>
                    </a:lnTo>
                    <a:lnTo>
                      <a:pt x="f28" y="f22"/>
                    </a:lnTo>
                    <a:lnTo>
                      <a:pt x="f28" y="f7"/>
                    </a:lnTo>
                    <a:close/>
                  </a:path>
                </a:pathLst>
              </a:custGeom>
              <a:solidFill>
                <a:srgbClr val="1A3260"/>
              </a:solidFill>
              <a:ln w="22229" cap="rnd">
                <a:solidFill>
                  <a:srgbClr val="102244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ea typeface="华文中宋" pitchFamily="2"/>
                </a:endParaRPr>
              </a:p>
            </p:txBody>
          </p:sp>
          <p:sp>
            <p:nvSpPr>
              <p:cNvPr id="11" name="箭头: 下 10">
                <a:extLst>
                  <a:ext uri="{FF2B5EF4-FFF2-40B4-BE49-F238E27FC236}">
                    <a16:creationId xmlns:a16="http://schemas.microsoft.com/office/drawing/2014/main" id="{E2013998-1558-4A9F-AE89-B527AE7282AE}"/>
                  </a:ext>
                </a:extLst>
              </p:cNvPr>
              <p:cNvSpPr/>
              <p:nvPr/>
            </p:nvSpPr>
            <p:spPr>
              <a:xfrm rot="16200004">
                <a:off x="2257627" y="5316421"/>
                <a:ext cx="541041" cy="1430478"/>
              </a:xfrm>
              <a:custGeom>
                <a:avLst>
                  <a:gd name="f0" fmla="val 17515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-270"/>
                  <a:gd name="f11" fmla="+- 0 0 -90"/>
                  <a:gd name="f12" fmla="*/ f5 1 21600"/>
                  <a:gd name="f13" fmla="*/ f6 1 21600"/>
                  <a:gd name="f14" fmla="val f7"/>
                  <a:gd name="f15" fmla="val f8"/>
                  <a:gd name="f16" fmla="pin 0 f1 10800"/>
                  <a:gd name="f17" fmla="pin 0 f0 21600"/>
                  <a:gd name="f18" fmla="*/ f10 f2 1"/>
                  <a:gd name="f19" fmla="*/ f11 f2 1"/>
                  <a:gd name="f20" fmla="+- f15 0 f14"/>
                  <a:gd name="f21" fmla="val f16"/>
                  <a:gd name="f22" fmla="val f17"/>
                  <a:gd name="f23" fmla="*/ f16 f12 1"/>
                  <a:gd name="f24" fmla="*/ f17 f13 1"/>
                  <a:gd name="f25" fmla="*/ f18 1 f4"/>
                  <a:gd name="f26" fmla="*/ f19 1 f4"/>
                  <a:gd name="f27" fmla="*/ f20 1 21600"/>
                  <a:gd name="f28" fmla="+- 21600 0 f21"/>
                  <a:gd name="f29" fmla="+- 21600 0 f22"/>
                  <a:gd name="f30" fmla="*/ f21 f12 1"/>
                  <a:gd name="f31" fmla="*/ f22 f13 1"/>
                  <a:gd name="f32" fmla="+- f25 0 f3"/>
                  <a:gd name="f33" fmla="+- f26 0 f3"/>
                  <a:gd name="f34" fmla="*/ 0 f27 1"/>
                  <a:gd name="f35" fmla="*/ 21600 f27 1"/>
                  <a:gd name="f36" fmla="*/ f29 f21 1"/>
                  <a:gd name="f37" fmla="*/ f28 f12 1"/>
                  <a:gd name="f38" fmla="*/ f36 1 10800"/>
                  <a:gd name="f39" fmla="*/ f34 1 f27"/>
                  <a:gd name="f40" fmla="*/ f35 1 f27"/>
                  <a:gd name="f41" fmla="+- f22 f38 0"/>
                  <a:gd name="f42" fmla="*/ f39 f13 1"/>
                  <a:gd name="f43" fmla="*/ f39 f12 1"/>
                  <a:gd name="f44" fmla="*/ f40 f12 1"/>
                  <a:gd name="f45" fmla="*/ f41 f13 1"/>
                </a:gdLst>
                <a:ahLst>
                  <a:ahXY gdRefX="f1" minX="f7" maxX="f9" gdRefY="f0" minY="f7" maxY="f8">
                    <a:pos x="f23" y="f24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43" y="f31"/>
                  </a:cxn>
                  <a:cxn ang="f33">
                    <a:pos x="f44" y="f31"/>
                  </a:cxn>
                </a:cxnLst>
                <a:rect l="f30" t="f42" r="f37" b="f45"/>
                <a:pathLst>
                  <a:path w="21600" h="21600">
                    <a:moveTo>
                      <a:pt x="f21" y="f7"/>
                    </a:moveTo>
                    <a:lnTo>
                      <a:pt x="f21" y="f22"/>
                    </a:lnTo>
                    <a:lnTo>
                      <a:pt x="f7" y="f22"/>
                    </a:lnTo>
                    <a:lnTo>
                      <a:pt x="f9" y="f8"/>
                    </a:lnTo>
                    <a:lnTo>
                      <a:pt x="f8" y="f22"/>
                    </a:lnTo>
                    <a:lnTo>
                      <a:pt x="f28" y="f22"/>
                    </a:lnTo>
                    <a:lnTo>
                      <a:pt x="f28" y="f7"/>
                    </a:lnTo>
                    <a:close/>
                  </a:path>
                </a:pathLst>
              </a:custGeom>
              <a:solidFill>
                <a:srgbClr val="1A3260"/>
              </a:solidFill>
              <a:ln w="22229" cap="rnd">
                <a:solidFill>
                  <a:srgbClr val="102244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ea typeface="华文中宋" pitchFamily="2"/>
                </a:endParaRPr>
              </a:p>
            </p:txBody>
          </p:sp>
          <p:sp>
            <p:nvSpPr>
              <p:cNvPr id="12" name="箭头: 下 11">
                <a:extLst>
                  <a:ext uri="{FF2B5EF4-FFF2-40B4-BE49-F238E27FC236}">
                    <a16:creationId xmlns:a16="http://schemas.microsoft.com/office/drawing/2014/main" id="{D56F4F91-0344-489F-B4F1-D85649A1AD54}"/>
                  </a:ext>
                </a:extLst>
              </p:cNvPr>
              <p:cNvSpPr/>
              <p:nvPr/>
            </p:nvSpPr>
            <p:spPr>
              <a:xfrm rot="5400013">
                <a:off x="9788852" y="5329535"/>
                <a:ext cx="541041" cy="1430478"/>
              </a:xfrm>
              <a:custGeom>
                <a:avLst>
                  <a:gd name="f0" fmla="val 17515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-270"/>
                  <a:gd name="f11" fmla="+- 0 0 -90"/>
                  <a:gd name="f12" fmla="*/ f5 1 21600"/>
                  <a:gd name="f13" fmla="*/ f6 1 21600"/>
                  <a:gd name="f14" fmla="val f7"/>
                  <a:gd name="f15" fmla="val f8"/>
                  <a:gd name="f16" fmla="pin 0 f1 10800"/>
                  <a:gd name="f17" fmla="pin 0 f0 21600"/>
                  <a:gd name="f18" fmla="*/ f10 f2 1"/>
                  <a:gd name="f19" fmla="*/ f11 f2 1"/>
                  <a:gd name="f20" fmla="+- f15 0 f14"/>
                  <a:gd name="f21" fmla="val f16"/>
                  <a:gd name="f22" fmla="val f17"/>
                  <a:gd name="f23" fmla="*/ f16 f12 1"/>
                  <a:gd name="f24" fmla="*/ f17 f13 1"/>
                  <a:gd name="f25" fmla="*/ f18 1 f4"/>
                  <a:gd name="f26" fmla="*/ f19 1 f4"/>
                  <a:gd name="f27" fmla="*/ f20 1 21600"/>
                  <a:gd name="f28" fmla="+- 21600 0 f21"/>
                  <a:gd name="f29" fmla="+- 21600 0 f22"/>
                  <a:gd name="f30" fmla="*/ f21 f12 1"/>
                  <a:gd name="f31" fmla="*/ f22 f13 1"/>
                  <a:gd name="f32" fmla="+- f25 0 f3"/>
                  <a:gd name="f33" fmla="+- f26 0 f3"/>
                  <a:gd name="f34" fmla="*/ 0 f27 1"/>
                  <a:gd name="f35" fmla="*/ 21600 f27 1"/>
                  <a:gd name="f36" fmla="*/ f29 f21 1"/>
                  <a:gd name="f37" fmla="*/ f28 f12 1"/>
                  <a:gd name="f38" fmla="*/ f36 1 10800"/>
                  <a:gd name="f39" fmla="*/ f34 1 f27"/>
                  <a:gd name="f40" fmla="*/ f35 1 f27"/>
                  <a:gd name="f41" fmla="+- f22 f38 0"/>
                  <a:gd name="f42" fmla="*/ f39 f13 1"/>
                  <a:gd name="f43" fmla="*/ f39 f12 1"/>
                  <a:gd name="f44" fmla="*/ f40 f12 1"/>
                  <a:gd name="f45" fmla="*/ f41 f13 1"/>
                </a:gdLst>
                <a:ahLst>
                  <a:ahXY gdRefX="f1" minX="f7" maxX="f9" gdRefY="f0" minY="f7" maxY="f8">
                    <a:pos x="f23" y="f24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43" y="f31"/>
                  </a:cxn>
                  <a:cxn ang="f33">
                    <a:pos x="f44" y="f31"/>
                  </a:cxn>
                </a:cxnLst>
                <a:rect l="f30" t="f42" r="f37" b="f45"/>
                <a:pathLst>
                  <a:path w="21600" h="21600">
                    <a:moveTo>
                      <a:pt x="f21" y="f7"/>
                    </a:moveTo>
                    <a:lnTo>
                      <a:pt x="f21" y="f22"/>
                    </a:lnTo>
                    <a:lnTo>
                      <a:pt x="f7" y="f22"/>
                    </a:lnTo>
                    <a:lnTo>
                      <a:pt x="f9" y="f8"/>
                    </a:lnTo>
                    <a:lnTo>
                      <a:pt x="f8" y="f22"/>
                    </a:lnTo>
                    <a:lnTo>
                      <a:pt x="f28" y="f22"/>
                    </a:lnTo>
                    <a:lnTo>
                      <a:pt x="f28" y="f7"/>
                    </a:lnTo>
                    <a:close/>
                  </a:path>
                </a:pathLst>
              </a:custGeom>
              <a:solidFill>
                <a:srgbClr val="1A3260"/>
              </a:solidFill>
              <a:ln w="22229" cap="rnd">
                <a:solidFill>
                  <a:srgbClr val="102244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ea typeface="华文中宋" pitchFamily="2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E695871B-9191-4B1E-B1E1-2EB900B543BD}"/>
                  </a:ext>
                </a:extLst>
              </p:cNvPr>
              <p:cNvSpPr/>
              <p:nvPr/>
            </p:nvSpPr>
            <p:spPr>
              <a:xfrm>
                <a:off x="9744193" y="4953295"/>
                <a:ext cx="1569659" cy="923333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CN" sz="5400" b="0" i="0" u="none" strike="noStrike" kern="1200" cap="none" spc="0" baseline="0">
                    <a:solidFill>
                      <a:srgbClr val="1A3260"/>
                    </a:solidFill>
                    <a:effectLst>
                      <a:outerShdw dist="25402" dir="5400000">
                        <a:srgbClr val="6E747A"/>
                      </a:outerShdw>
                    </a:effectLst>
                    <a:uFillTx/>
                    <a:latin typeface="Gill Sans MT"/>
                    <a:ea typeface="华文中宋" pitchFamily="2"/>
                  </a:rPr>
                  <a:t>顶浪</a:t>
                </a:r>
                <a:endParaRPr lang="en-US" sz="5400" b="0" i="0" u="none" strike="noStrike" kern="1200" cap="none" spc="0" baseline="0">
                  <a:solidFill>
                    <a:srgbClr val="1A3260"/>
                  </a:solidFill>
                  <a:effectLst>
                    <a:outerShdw dist="25402" dir="5400000">
                      <a:srgbClr val="6E747A"/>
                    </a:outerShdw>
                  </a:effectLst>
                  <a:uFillTx/>
                  <a:latin typeface="Gill Sans MT"/>
                  <a:ea typeface="华文中宋" pitchFamily="2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182ED118-4D8E-49DE-AAA0-F41E14AD645A}"/>
                  </a:ext>
                </a:extLst>
              </p:cNvPr>
              <p:cNvSpPr/>
              <p:nvPr/>
            </p:nvSpPr>
            <p:spPr>
              <a:xfrm>
                <a:off x="5254910" y="317946"/>
                <a:ext cx="1569659" cy="923333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CN" sz="5400" b="0" i="0" u="none" strike="noStrike" kern="1200" cap="none" spc="0" baseline="0">
                    <a:solidFill>
                      <a:srgbClr val="1A3260"/>
                    </a:solidFill>
                    <a:effectLst>
                      <a:outerShdw dist="25402" dir="5400000">
                        <a:srgbClr val="6E747A"/>
                      </a:outerShdw>
                    </a:effectLst>
                    <a:uFillTx/>
                    <a:latin typeface="Gill Sans MT"/>
                    <a:ea typeface="华文中宋" pitchFamily="2"/>
                  </a:rPr>
                  <a:t>横浪</a:t>
                </a:r>
                <a:endParaRPr lang="en-US" sz="5400" b="0" i="0" u="none" strike="noStrike" kern="1200" cap="none" spc="0" baseline="0">
                  <a:solidFill>
                    <a:srgbClr val="1A3260"/>
                  </a:solidFill>
                  <a:effectLst>
                    <a:outerShdw dist="25402" dir="5400000">
                      <a:srgbClr val="6E747A"/>
                    </a:outerShdw>
                  </a:effectLst>
                  <a:uFillTx/>
                  <a:latin typeface="Gill Sans MT"/>
                  <a:ea typeface="华文中宋" pitchFamily="2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7DCBF43B-19F8-43BE-8B0B-8DA966E49DE6}"/>
                  </a:ext>
                </a:extLst>
              </p:cNvPr>
              <p:cNvSpPr/>
              <p:nvPr/>
            </p:nvSpPr>
            <p:spPr>
              <a:xfrm>
                <a:off x="445971" y="5023923"/>
                <a:ext cx="1569659" cy="923333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CN" sz="5400" b="0" i="0" u="none" strike="noStrike" kern="1200" cap="none" spc="0" baseline="0">
                    <a:solidFill>
                      <a:srgbClr val="1A3260"/>
                    </a:solidFill>
                    <a:effectLst>
                      <a:outerShdw dist="25402" dir="5400000">
                        <a:srgbClr val="6E747A"/>
                      </a:outerShdw>
                    </a:effectLst>
                    <a:uFillTx/>
                    <a:latin typeface="Gill Sans MT"/>
                    <a:ea typeface="华文中宋" pitchFamily="2"/>
                  </a:rPr>
                  <a:t>随浪</a:t>
                </a:r>
                <a:endParaRPr lang="en-US" sz="5400" b="0" i="0" u="none" strike="noStrike" kern="1200" cap="none" spc="0" baseline="0">
                  <a:solidFill>
                    <a:srgbClr val="1A3260"/>
                  </a:solidFill>
                  <a:effectLst>
                    <a:outerShdw dist="25402" dir="5400000">
                      <a:srgbClr val="6E747A"/>
                    </a:outerShdw>
                  </a:effectLst>
                  <a:uFillTx/>
                  <a:latin typeface="Gill Sans MT"/>
                  <a:ea typeface="华文中宋" pitchFamily="2"/>
                </a:endParaRPr>
              </a:p>
            </p:txBody>
          </p:sp>
          <p:sp>
            <p:nvSpPr>
              <p:cNvPr id="16" name="箭头: 下 16">
                <a:extLst>
                  <a:ext uri="{FF2B5EF4-FFF2-40B4-BE49-F238E27FC236}">
                    <a16:creationId xmlns:a16="http://schemas.microsoft.com/office/drawing/2014/main" id="{DF547BB3-2F8E-4B96-B840-2436FB7E673E}"/>
                  </a:ext>
                </a:extLst>
              </p:cNvPr>
              <p:cNvSpPr/>
              <p:nvPr/>
            </p:nvSpPr>
            <p:spPr>
              <a:xfrm rot="18135077">
                <a:off x="2745670" y="2457947"/>
                <a:ext cx="541041" cy="1430478"/>
              </a:xfrm>
              <a:custGeom>
                <a:avLst>
                  <a:gd name="f0" fmla="val 17515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-270"/>
                  <a:gd name="f11" fmla="+- 0 0 -90"/>
                  <a:gd name="f12" fmla="*/ f5 1 21600"/>
                  <a:gd name="f13" fmla="*/ f6 1 21600"/>
                  <a:gd name="f14" fmla="val f7"/>
                  <a:gd name="f15" fmla="val f8"/>
                  <a:gd name="f16" fmla="pin 0 f1 10800"/>
                  <a:gd name="f17" fmla="pin 0 f0 21600"/>
                  <a:gd name="f18" fmla="*/ f10 f2 1"/>
                  <a:gd name="f19" fmla="*/ f11 f2 1"/>
                  <a:gd name="f20" fmla="+- f15 0 f14"/>
                  <a:gd name="f21" fmla="val f16"/>
                  <a:gd name="f22" fmla="val f17"/>
                  <a:gd name="f23" fmla="*/ f16 f12 1"/>
                  <a:gd name="f24" fmla="*/ f17 f13 1"/>
                  <a:gd name="f25" fmla="*/ f18 1 f4"/>
                  <a:gd name="f26" fmla="*/ f19 1 f4"/>
                  <a:gd name="f27" fmla="*/ f20 1 21600"/>
                  <a:gd name="f28" fmla="+- 21600 0 f21"/>
                  <a:gd name="f29" fmla="+- 21600 0 f22"/>
                  <a:gd name="f30" fmla="*/ f21 f12 1"/>
                  <a:gd name="f31" fmla="*/ f22 f13 1"/>
                  <a:gd name="f32" fmla="+- f25 0 f3"/>
                  <a:gd name="f33" fmla="+- f26 0 f3"/>
                  <a:gd name="f34" fmla="*/ 0 f27 1"/>
                  <a:gd name="f35" fmla="*/ 21600 f27 1"/>
                  <a:gd name="f36" fmla="*/ f29 f21 1"/>
                  <a:gd name="f37" fmla="*/ f28 f12 1"/>
                  <a:gd name="f38" fmla="*/ f36 1 10800"/>
                  <a:gd name="f39" fmla="*/ f34 1 f27"/>
                  <a:gd name="f40" fmla="*/ f35 1 f27"/>
                  <a:gd name="f41" fmla="+- f22 f38 0"/>
                  <a:gd name="f42" fmla="*/ f39 f13 1"/>
                  <a:gd name="f43" fmla="*/ f39 f12 1"/>
                  <a:gd name="f44" fmla="*/ f40 f12 1"/>
                  <a:gd name="f45" fmla="*/ f41 f13 1"/>
                </a:gdLst>
                <a:ahLst>
                  <a:ahXY gdRefX="f1" minX="f7" maxX="f9" gdRefY="f0" minY="f7" maxY="f8">
                    <a:pos x="f23" y="f24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43" y="f31"/>
                  </a:cxn>
                  <a:cxn ang="f33">
                    <a:pos x="f44" y="f31"/>
                  </a:cxn>
                </a:cxnLst>
                <a:rect l="f30" t="f42" r="f37" b="f45"/>
                <a:pathLst>
                  <a:path w="21600" h="21600">
                    <a:moveTo>
                      <a:pt x="f21" y="f7"/>
                    </a:moveTo>
                    <a:lnTo>
                      <a:pt x="f21" y="f22"/>
                    </a:lnTo>
                    <a:lnTo>
                      <a:pt x="f7" y="f22"/>
                    </a:lnTo>
                    <a:lnTo>
                      <a:pt x="f9" y="f8"/>
                    </a:lnTo>
                    <a:lnTo>
                      <a:pt x="f8" y="f22"/>
                    </a:lnTo>
                    <a:lnTo>
                      <a:pt x="f28" y="f22"/>
                    </a:lnTo>
                    <a:lnTo>
                      <a:pt x="f28" y="f7"/>
                    </a:lnTo>
                    <a:close/>
                  </a:path>
                </a:pathLst>
              </a:custGeom>
              <a:solidFill>
                <a:srgbClr val="1A3260"/>
              </a:solidFill>
              <a:ln w="22229" cap="rnd">
                <a:solidFill>
                  <a:srgbClr val="102244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ea typeface="华文中宋" pitchFamily="2"/>
                </a:endParaRPr>
              </a:p>
            </p:txBody>
          </p:sp>
          <p:sp>
            <p:nvSpPr>
              <p:cNvPr id="17" name="箭头: 下 17">
                <a:extLst>
                  <a:ext uri="{FF2B5EF4-FFF2-40B4-BE49-F238E27FC236}">
                    <a16:creationId xmlns:a16="http://schemas.microsoft.com/office/drawing/2014/main" id="{07108F7E-37FC-4D26-8434-9325B4ABBBC7}"/>
                  </a:ext>
                </a:extLst>
              </p:cNvPr>
              <p:cNvSpPr/>
              <p:nvPr/>
            </p:nvSpPr>
            <p:spPr>
              <a:xfrm rot="2961206">
                <a:off x="8892890" y="2366259"/>
                <a:ext cx="541041" cy="1430478"/>
              </a:xfrm>
              <a:custGeom>
                <a:avLst>
                  <a:gd name="f0" fmla="val 17515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-270"/>
                  <a:gd name="f11" fmla="+- 0 0 -90"/>
                  <a:gd name="f12" fmla="*/ f5 1 21600"/>
                  <a:gd name="f13" fmla="*/ f6 1 21600"/>
                  <a:gd name="f14" fmla="val f7"/>
                  <a:gd name="f15" fmla="val f8"/>
                  <a:gd name="f16" fmla="pin 0 f1 10800"/>
                  <a:gd name="f17" fmla="pin 0 f0 21600"/>
                  <a:gd name="f18" fmla="*/ f10 f2 1"/>
                  <a:gd name="f19" fmla="*/ f11 f2 1"/>
                  <a:gd name="f20" fmla="+- f15 0 f14"/>
                  <a:gd name="f21" fmla="val f16"/>
                  <a:gd name="f22" fmla="val f17"/>
                  <a:gd name="f23" fmla="*/ f16 f12 1"/>
                  <a:gd name="f24" fmla="*/ f17 f13 1"/>
                  <a:gd name="f25" fmla="*/ f18 1 f4"/>
                  <a:gd name="f26" fmla="*/ f19 1 f4"/>
                  <a:gd name="f27" fmla="*/ f20 1 21600"/>
                  <a:gd name="f28" fmla="+- 21600 0 f21"/>
                  <a:gd name="f29" fmla="+- 21600 0 f22"/>
                  <a:gd name="f30" fmla="*/ f21 f12 1"/>
                  <a:gd name="f31" fmla="*/ f22 f13 1"/>
                  <a:gd name="f32" fmla="+- f25 0 f3"/>
                  <a:gd name="f33" fmla="+- f26 0 f3"/>
                  <a:gd name="f34" fmla="*/ 0 f27 1"/>
                  <a:gd name="f35" fmla="*/ 21600 f27 1"/>
                  <a:gd name="f36" fmla="*/ f29 f21 1"/>
                  <a:gd name="f37" fmla="*/ f28 f12 1"/>
                  <a:gd name="f38" fmla="*/ f36 1 10800"/>
                  <a:gd name="f39" fmla="*/ f34 1 f27"/>
                  <a:gd name="f40" fmla="*/ f35 1 f27"/>
                  <a:gd name="f41" fmla="+- f22 f38 0"/>
                  <a:gd name="f42" fmla="*/ f39 f13 1"/>
                  <a:gd name="f43" fmla="*/ f39 f12 1"/>
                  <a:gd name="f44" fmla="*/ f40 f12 1"/>
                  <a:gd name="f45" fmla="*/ f41 f13 1"/>
                </a:gdLst>
                <a:ahLst>
                  <a:ahXY gdRefX="f1" minX="f7" maxX="f9" gdRefY="f0" minY="f7" maxY="f8">
                    <a:pos x="f23" y="f24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43" y="f31"/>
                  </a:cxn>
                  <a:cxn ang="f33">
                    <a:pos x="f44" y="f31"/>
                  </a:cxn>
                </a:cxnLst>
                <a:rect l="f30" t="f42" r="f37" b="f45"/>
                <a:pathLst>
                  <a:path w="21600" h="21600">
                    <a:moveTo>
                      <a:pt x="f21" y="f7"/>
                    </a:moveTo>
                    <a:lnTo>
                      <a:pt x="f21" y="f22"/>
                    </a:lnTo>
                    <a:lnTo>
                      <a:pt x="f7" y="f22"/>
                    </a:lnTo>
                    <a:lnTo>
                      <a:pt x="f9" y="f8"/>
                    </a:lnTo>
                    <a:lnTo>
                      <a:pt x="f8" y="f22"/>
                    </a:lnTo>
                    <a:lnTo>
                      <a:pt x="f28" y="f22"/>
                    </a:lnTo>
                    <a:lnTo>
                      <a:pt x="f28" y="f7"/>
                    </a:lnTo>
                    <a:close/>
                  </a:path>
                </a:pathLst>
              </a:custGeom>
              <a:solidFill>
                <a:srgbClr val="1A3260"/>
              </a:solidFill>
              <a:ln w="22229" cap="rnd">
                <a:solidFill>
                  <a:srgbClr val="102244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ea typeface="华文中宋" pitchFamily="2"/>
                </a:endParaRPr>
              </a:p>
            </p:txBody>
          </p:sp>
          <p:sp>
            <p:nvSpPr>
              <p:cNvPr id="18" name="矩形 18">
                <a:extLst>
                  <a:ext uri="{FF2B5EF4-FFF2-40B4-BE49-F238E27FC236}">
                    <a16:creationId xmlns:a16="http://schemas.microsoft.com/office/drawing/2014/main" id="{1DDB43C0-FD91-4B55-9B7F-283F325B21C7}"/>
                  </a:ext>
                </a:extLst>
              </p:cNvPr>
              <p:cNvSpPr/>
              <p:nvPr/>
            </p:nvSpPr>
            <p:spPr>
              <a:xfrm>
                <a:off x="8613108" y="1428183"/>
                <a:ext cx="2262161" cy="923333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CN" sz="5400" b="0" i="0" u="none" strike="noStrike" kern="1200" cap="none" spc="0" baseline="0">
                    <a:solidFill>
                      <a:srgbClr val="1A3260"/>
                    </a:solidFill>
                    <a:effectLst>
                      <a:outerShdw dist="25402" dir="5400000">
                        <a:srgbClr val="6E747A"/>
                      </a:outerShdw>
                    </a:effectLst>
                    <a:uFillTx/>
                    <a:latin typeface="Gill Sans MT"/>
                    <a:ea typeface="华文中宋" pitchFamily="2"/>
                  </a:rPr>
                  <a:t>艏斜浪</a:t>
                </a:r>
                <a:endParaRPr lang="en-US" sz="5400" b="0" i="0" u="none" strike="noStrike" kern="1200" cap="none" spc="0" baseline="0">
                  <a:solidFill>
                    <a:srgbClr val="1A3260"/>
                  </a:solidFill>
                  <a:effectLst>
                    <a:outerShdw dist="25402" dir="5400000">
                      <a:srgbClr val="6E747A"/>
                    </a:outerShdw>
                  </a:effectLst>
                  <a:uFillTx/>
                  <a:latin typeface="Gill Sans MT"/>
                  <a:ea typeface="华文中宋" pitchFamily="2"/>
                </a:endParaRPr>
              </a:p>
            </p:txBody>
          </p:sp>
          <p:sp>
            <p:nvSpPr>
              <p:cNvPr id="19" name="矩形 19">
                <a:extLst>
                  <a:ext uri="{FF2B5EF4-FFF2-40B4-BE49-F238E27FC236}">
                    <a16:creationId xmlns:a16="http://schemas.microsoft.com/office/drawing/2014/main" id="{A7194C6E-E6C3-4BB5-8145-DF7CCB84CE4B}"/>
                  </a:ext>
                </a:extLst>
              </p:cNvPr>
              <p:cNvSpPr/>
              <p:nvPr/>
            </p:nvSpPr>
            <p:spPr>
              <a:xfrm>
                <a:off x="633459" y="1573216"/>
                <a:ext cx="2262161" cy="923333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CN" sz="5400" b="0" i="0" u="none" strike="noStrike" kern="1200" cap="none" spc="0" baseline="0">
                    <a:solidFill>
                      <a:srgbClr val="1A3260"/>
                    </a:solidFill>
                    <a:effectLst>
                      <a:outerShdw dist="25402" dir="5400000">
                        <a:srgbClr val="6E747A"/>
                      </a:outerShdw>
                    </a:effectLst>
                    <a:uFillTx/>
                    <a:latin typeface="Gill Sans MT"/>
                    <a:ea typeface="华文中宋" pitchFamily="2"/>
                  </a:rPr>
                  <a:t>艉斜浪</a:t>
                </a:r>
                <a:endParaRPr lang="en-US" sz="5400" b="0" i="0" u="none" strike="noStrike" kern="1200" cap="none" spc="0" baseline="0">
                  <a:solidFill>
                    <a:srgbClr val="1A3260"/>
                  </a:solidFill>
                  <a:effectLst>
                    <a:outerShdw dist="25402" dir="5400000">
                      <a:srgbClr val="6E747A"/>
                    </a:outerShdw>
                  </a:effectLst>
                  <a:uFillTx/>
                  <a:latin typeface="Gill Sans MT"/>
                  <a:ea typeface="华文中宋" pitchFamily="2"/>
                </a:endParaRPr>
              </a:p>
            </p:txBody>
          </p:sp>
        </p:grpSp>
        <p:graphicFrame>
          <p:nvGraphicFramePr>
            <p:cNvPr id="20" name="对象 22">
              <a:extLst>
                <a:ext uri="{FF2B5EF4-FFF2-40B4-BE49-F238E27FC236}">
                  <a16:creationId xmlns:a16="http://schemas.microsoft.com/office/drawing/2014/main" id="{1806B3E3-EB57-4235-A18C-90C35F4A848E}"/>
                </a:ext>
              </a:extLst>
            </p:cNvPr>
            <p:cNvGraphicFramePr/>
            <p:nvPr/>
          </p:nvGraphicFramePr>
          <p:xfrm>
            <a:off x="1834899" y="6015234"/>
            <a:ext cx="791422" cy="923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2" name="Equation" r:id="rId4" imgW="4876800" imgH="5689600" progId="">
                    <p:embed/>
                  </p:oleObj>
                </mc:Choice>
                <mc:Fallback>
                  <p:oleObj name="Equation" r:id="rId4" imgW="4876800" imgH="568960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34899" y="6015234"/>
                          <a:ext cx="791422" cy="923333"/>
                        </a:xfrm>
                        <a:prstGeom prst="rect">
                          <a:avLst/>
                        </a:prstGeom>
                        <a:noFill/>
                        <a:ln cap="flat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对象 23">
              <a:extLst>
                <a:ext uri="{FF2B5EF4-FFF2-40B4-BE49-F238E27FC236}">
                  <a16:creationId xmlns:a16="http://schemas.microsoft.com/office/drawing/2014/main" id="{1D59ADC8-BFC2-4A53-9F3C-7CA866F10D02}"/>
                </a:ext>
              </a:extLst>
            </p:cNvPr>
            <p:cNvGraphicFramePr/>
            <p:nvPr/>
          </p:nvGraphicFramePr>
          <p:xfrm>
            <a:off x="9617073" y="6045198"/>
            <a:ext cx="1385892" cy="922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3" name="Equation" r:id="rId6" imgW="8534400" imgH="5689600" progId="">
                    <p:embed/>
                  </p:oleObj>
                </mc:Choice>
                <mc:Fallback>
                  <p:oleObj name="Equation" r:id="rId6" imgW="8534400" imgH="568960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617073" y="6045198"/>
                          <a:ext cx="1385892" cy="922336"/>
                        </a:xfrm>
                        <a:prstGeom prst="rect">
                          <a:avLst/>
                        </a:prstGeom>
                        <a:noFill/>
                        <a:ln cap="flat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矩形 25">
            <a:extLst>
              <a:ext uri="{FF2B5EF4-FFF2-40B4-BE49-F238E27FC236}">
                <a16:creationId xmlns:a16="http://schemas.microsoft.com/office/drawing/2014/main" id="{45E015A7-8334-472C-A18E-F5E0ECE71E43}"/>
              </a:ext>
            </a:extLst>
          </p:cNvPr>
          <p:cNvSpPr/>
          <p:nvPr/>
        </p:nvSpPr>
        <p:spPr>
          <a:xfrm>
            <a:off x="319125" y="3529556"/>
            <a:ext cx="2262161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5400" b="0" i="0" u="none" strike="noStrike" kern="1200" cap="none" spc="0" baseline="0" dirty="0">
                <a:solidFill>
                  <a:srgbClr val="FF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Gill Sans MT"/>
                <a:ea typeface="华文中宋" pitchFamily="2"/>
              </a:rPr>
              <a:t>浪向角</a:t>
            </a:r>
            <a:endParaRPr lang="en-US" sz="5400" b="0" i="0" u="none" strike="noStrike" kern="1200" cap="none" spc="0" baseline="0" dirty="0">
              <a:solidFill>
                <a:srgbClr val="FF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Gill Sans MT"/>
              <a:ea typeface="华文中宋" pitchFamily="2"/>
            </a:endParaRPr>
          </a:p>
        </p:txBody>
      </p:sp>
      <p:graphicFrame>
        <p:nvGraphicFramePr>
          <p:cNvPr id="23" name="对象 26">
            <a:extLst>
              <a:ext uri="{FF2B5EF4-FFF2-40B4-BE49-F238E27FC236}">
                <a16:creationId xmlns:a16="http://schemas.microsoft.com/office/drawing/2014/main" id="{452F8832-E7B3-4E2E-97B9-AEF1AEC395A7}"/>
              </a:ext>
            </a:extLst>
          </p:cNvPr>
          <p:cNvGraphicFramePr/>
          <p:nvPr/>
        </p:nvGraphicFramePr>
        <p:xfrm>
          <a:off x="2467544" y="3640171"/>
          <a:ext cx="705825" cy="923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" name="Equation" r:id="rId8" imgW="4470400" imgH="5689600" progId="">
                  <p:embed/>
                </p:oleObj>
              </mc:Choice>
              <mc:Fallback>
                <p:oleObj name="Equation" r:id="rId8" imgW="4470400" imgH="56896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67544" y="3640171"/>
                        <a:ext cx="705825" cy="923333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>
                <a16:creationId xmlns:a16="http://schemas.microsoft.com/office/drawing/2014/main" id="{3EA0E15C-D0AE-49DE-ADF8-CA4D4F8EFE00}"/>
              </a:ext>
            </a:extLst>
          </p:cNvPr>
          <p:cNvSpPr/>
          <p:nvPr/>
        </p:nvSpPr>
        <p:spPr>
          <a:xfrm>
            <a:off x="438308" y="1540133"/>
            <a:ext cx="10958535" cy="64017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3600" b="1" i="0" u="none" strike="noStrike" kern="1200" cap="none" spc="0" baseline="0" dirty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相关文献得知，</a:t>
            </a:r>
            <a:r>
              <a:rPr lang="zh-TW" sz="3600" b="1" i="0" u="none" strike="noStrike" kern="1200" cap="none" spc="0" baseline="0" dirty="0">
                <a:solidFill>
                  <a:srgbClr val="FF0000"/>
                </a:solidFill>
                <a:uFillTx/>
                <a:latin typeface="Gill Sans MT"/>
                <a:ea typeface="標楷體" pitchFamily="65"/>
              </a:rPr>
              <a:t>参数横摇</a:t>
            </a:r>
            <a:r>
              <a:rPr lang="zh-CN" sz="3600" b="1" i="0" u="none" strike="noStrike" kern="1200" cap="none" spc="0" baseline="0" dirty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情形多发生于下列条件：</a:t>
            </a:r>
            <a:endParaRPr lang="en-US" sz="3600" b="1" i="0" u="none" strike="noStrike" kern="1200" cap="none" spc="0" baseline="0" dirty="0">
              <a:solidFill>
                <a:srgbClr val="000000"/>
              </a:solidFill>
              <a:uFillTx/>
              <a:latin typeface="標楷體" pitchFamily="65"/>
              <a:ea typeface="標楷體" pitchFamily="65"/>
            </a:endParaRPr>
          </a:p>
          <a:p>
            <a:pPr marL="914400" marR="0" lvl="1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3200" b="1" i="0" u="none" strike="noStrike" kern="1200" cap="none" spc="0" baseline="0" dirty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船舶的</a:t>
            </a:r>
            <a:r>
              <a:rPr lang="zh-CN" sz="3200" b="1" i="0" u="none" strike="noStrike" kern="1200" cap="none" spc="0" baseline="0" dirty="0">
                <a:solidFill>
                  <a:srgbClr val="FF0000"/>
                </a:solidFill>
                <a:uFillTx/>
                <a:latin typeface="標楷體" pitchFamily="65"/>
                <a:ea typeface="標楷體" pitchFamily="65"/>
              </a:rPr>
              <a:t>顶浪</a:t>
            </a:r>
            <a:r>
              <a:rPr lang="zh-CN" sz="3200" b="1" i="1" u="none" strike="noStrike" kern="1200" cap="none" spc="0" baseline="0" dirty="0">
                <a:solidFill>
                  <a:srgbClr val="7030A0"/>
                </a:solidFill>
                <a:uFillTx/>
                <a:latin typeface="標楷體" pitchFamily="65"/>
                <a:ea typeface="標楷體" pitchFamily="65"/>
              </a:rPr>
              <a:t>遭遇周期</a:t>
            </a:r>
            <a:r>
              <a:rPr lang="en-US" sz="3200" b="1" i="1" u="none" strike="noStrike" kern="1200" cap="none" spc="0" baseline="0" dirty="0">
                <a:solidFill>
                  <a:srgbClr val="7030A0"/>
                </a:solidFill>
                <a:uFillTx/>
                <a:latin typeface="標楷體" pitchFamily="65"/>
                <a:ea typeface="標楷體" pitchFamily="65"/>
              </a:rPr>
              <a:t>(period of encounter)</a:t>
            </a:r>
            <a:r>
              <a:rPr lang="zh-CN" sz="3200" b="1" i="0" u="none" strike="noStrike" kern="1200" cap="none" spc="0" baseline="0" dirty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约为</a:t>
            </a:r>
            <a:endParaRPr lang="en-US" sz="3200" b="1" i="0" u="none" strike="noStrike" kern="1200" cap="none" spc="0" baseline="0" dirty="0">
              <a:solidFill>
                <a:srgbClr val="000000"/>
              </a:solidFill>
              <a:uFillTx/>
              <a:latin typeface="標楷體" pitchFamily="65"/>
              <a:ea typeface="標楷體" pitchFamily="65"/>
            </a:endParaRPr>
          </a:p>
          <a:p>
            <a:pPr marL="457200" marR="0" lvl="1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>
                <a:solidFill>
                  <a:srgbClr val="FF0000"/>
                </a:solidFill>
                <a:uFillTx/>
                <a:latin typeface="標楷體" pitchFamily="65"/>
                <a:ea typeface="標楷體" pitchFamily="65"/>
              </a:rPr>
              <a:t>  </a:t>
            </a:r>
            <a:r>
              <a:rPr lang="zh-CN" sz="3200" b="1" i="0" u="none" strike="noStrike" kern="1200" cap="none" spc="0" baseline="0" dirty="0">
                <a:solidFill>
                  <a:srgbClr val="FF0000"/>
                </a:solidFill>
                <a:uFillTx/>
                <a:latin typeface="標楷體" pitchFamily="65"/>
                <a:ea typeface="標楷體" pitchFamily="65"/>
              </a:rPr>
              <a:t>自然横摇周期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(natural period of roll)</a:t>
            </a:r>
            <a:r>
              <a:rPr lang="zh-CN" sz="3200" b="1" i="0" u="none" strike="noStrike" kern="1200" cap="none" spc="0" baseline="0" dirty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的</a:t>
            </a:r>
            <a:r>
              <a:rPr lang="zh-CN" sz="3200" b="1" i="0" u="none" strike="noStrike" kern="1200" cap="none" spc="0" baseline="0" dirty="0">
                <a:solidFill>
                  <a:srgbClr val="FF0000"/>
                </a:solidFill>
                <a:uFillTx/>
                <a:latin typeface="標楷體" pitchFamily="65"/>
                <a:ea typeface="標楷體" pitchFamily="65"/>
              </a:rPr>
              <a:t>一半</a:t>
            </a:r>
            <a:endParaRPr lang="en-US" sz="3200" b="1" i="0" u="none" strike="noStrike" kern="1200" cap="none" spc="0" baseline="0" dirty="0">
              <a:solidFill>
                <a:srgbClr val="FF0000"/>
              </a:solidFill>
              <a:uFillTx/>
              <a:latin typeface="標楷體" pitchFamily="65"/>
              <a:ea typeface="標楷體" pitchFamily="65"/>
            </a:endParaRPr>
          </a:p>
          <a:p>
            <a:pPr marL="914400" marR="0" lvl="1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1" i="0" u="none" strike="noStrike" kern="1200" cap="none" spc="0" baseline="0" dirty="0">
              <a:solidFill>
                <a:srgbClr val="000000"/>
              </a:solidFill>
              <a:uFillTx/>
              <a:latin typeface="標楷體" pitchFamily="65"/>
              <a:ea typeface="標楷體" pitchFamily="65"/>
            </a:endParaRPr>
          </a:p>
          <a:p>
            <a:pPr marL="914400" marR="0" lvl="1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3200" b="1" i="0" u="none" strike="noStrike" kern="1200" cap="none" spc="0" baseline="0" dirty="0">
                <a:solidFill>
                  <a:srgbClr val="FF0000"/>
                </a:solidFill>
                <a:uFillTx/>
                <a:latin typeface="標楷體" pitchFamily="65"/>
                <a:ea typeface="標楷體" pitchFamily="65"/>
              </a:rPr>
              <a:t>波长约为船长</a:t>
            </a:r>
            <a:r>
              <a:rPr lang="en-US" sz="3200" b="1" i="0" u="none" strike="noStrike" kern="1200" cap="none" spc="0" baseline="0" dirty="0">
                <a:solidFill>
                  <a:srgbClr val="FF0000"/>
                </a:solidFill>
                <a:uFillTx/>
                <a:latin typeface="標楷體" pitchFamily="65"/>
                <a:ea typeface="標楷體" pitchFamily="65"/>
              </a:rPr>
              <a:t>L</a:t>
            </a:r>
            <a:r>
              <a:rPr lang="en-US" sz="3200" b="1" i="0" u="none" strike="noStrike" kern="1200" cap="none" spc="0" baseline="-25000" dirty="0">
                <a:solidFill>
                  <a:srgbClr val="FF0000"/>
                </a:solidFill>
                <a:uFillTx/>
                <a:latin typeface="標楷體" pitchFamily="65"/>
                <a:ea typeface="標楷體" pitchFamily="65"/>
              </a:rPr>
              <a:t>PP</a:t>
            </a:r>
            <a:r>
              <a:rPr lang="zh-CN" sz="3200" b="1" i="0" u="none" strike="noStrike" kern="1200" cap="none" spc="0" baseline="0" dirty="0">
                <a:solidFill>
                  <a:srgbClr val="FF0000"/>
                </a:solidFill>
                <a:uFillTx/>
                <a:latin typeface="標楷體" pitchFamily="65"/>
                <a:ea typeface="標楷體" pitchFamily="65"/>
              </a:rPr>
              <a:t>的</a:t>
            </a:r>
            <a:r>
              <a:rPr lang="en-US" sz="3200" b="1" i="0" u="none" strike="noStrike" kern="1200" cap="none" spc="0" baseline="0" dirty="0">
                <a:solidFill>
                  <a:srgbClr val="FF0000"/>
                </a:solidFill>
                <a:uFillTx/>
                <a:latin typeface="標楷體" pitchFamily="65"/>
                <a:ea typeface="標楷體" pitchFamily="65"/>
              </a:rPr>
              <a:t>0.8~2.0</a:t>
            </a:r>
            <a:r>
              <a:rPr lang="zh-CN" sz="3200" b="1" i="0" u="none" strike="noStrike" kern="1200" cap="none" spc="0" baseline="0" dirty="0">
                <a:solidFill>
                  <a:srgbClr val="FF0000"/>
                </a:solidFill>
                <a:uFillTx/>
                <a:latin typeface="標楷體" pitchFamily="65"/>
                <a:ea typeface="標楷體" pitchFamily="65"/>
              </a:rPr>
              <a:t>倍</a:t>
            </a:r>
            <a:endParaRPr lang="en-US" sz="3200" b="1" i="0" u="none" strike="noStrike" kern="1200" cap="none" spc="0" baseline="0" dirty="0">
              <a:solidFill>
                <a:srgbClr val="FF0000"/>
              </a:solidFill>
              <a:uFillTx/>
              <a:latin typeface="標楷體" pitchFamily="65"/>
              <a:ea typeface="標楷體" pitchFamily="65"/>
            </a:endParaRPr>
          </a:p>
          <a:p>
            <a:pPr marL="914400" marR="0" lvl="1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1" i="0" u="none" strike="noStrike" kern="1200" cap="none" spc="0" baseline="0" dirty="0">
              <a:solidFill>
                <a:srgbClr val="FF0000"/>
              </a:solidFill>
              <a:uFillTx/>
              <a:latin typeface="標楷體" pitchFamily="65"/>
              <a:ea typeface="標楷體" pitchFamily="65"/>
            </a:endParaRPr>
          </a:p>
          <a:p>
            <a:pPr marL="914400" marR="0" lvl="1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3200" b="1" i="0" u="none" strike="noStrike" kern="1200" cap="none" spc="0" baseline="0" dirty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波高超过一临界值</a:t>
            </a:r>
            <a:endParaRPr lang="en-US" sz="3200" b="1" i="0" u="none" strike="noStrike" kern="1200" cap="none" spc="0" baseline="0" dirty="0">
              <a:solidFill>
                <a:srgbClr val="000000"/>
              </a:solidFill>
              <a:uFillTx/>
              <a:latin typeface="標楷體" pitchFamily="65"/>
              <a:ea typeface="標楷體" pitchFamily="65"/>
            </a:endParaRPr>
          </a:p>
          <a:p>
            <a:pPr marL="914400" marR="0" lvl="1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1" i="0" u="none" strike="noStrike" kern="1200" cap="none" spc="0" baseline="0" dirty="0">
              <a:solidFill>
                <a:srgbClr val="000000"/>
              </a:solidFill>
              <a:uFillTx/>
              <a:latin typeface="標楷體" pitchFamily="65"/>
              <a:ea typeface="標楷體" pitchFamily="65"/>
            </a:endParaRPr>
          </a:p>
          <a:p>
            <a:pPr marL="914400" marR="0" lvl="1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>
                <a:tab pos="242252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3200" b="1" i="0" u="none" strike="noStrike" kern="1200" cap="none" spc="0" baseline="0" dirty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横摇阻尼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(roll damping)</a:t>
            </a:r>
            <a:r>
              <a:rPr lang="zh-CN" sz="3200" b="1" i="0" u="none" strike="noStrike" kern="1200" cap="none" spc="0" baseline="0" dirty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作用低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i="0" u="none" strike="noStrike" kern="1200" cap="none" spc="0" baseline="0" dirty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Gill Sans MT"/>
              <a:ea typeface="华文中宋" pitchFamily="2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i="0" u="none" strike="noStrike" kern="1200" cap="none" spc="0" baseline="0" dirty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Gill Sans MT"/>
              <a:ea typeface="华文中宋" pitchFamily="2"/>
            </a:endParaRPr>
          </a:p>
        </p:txBody>
      </p:sp>
      <p:pic>
        <p:nvPicPr>
          <p:cNvPr id="3" name="图片 4">
            <a:extLst>
              <a:ext uri="{FF2B5EF4-FFF2-40B4-BE49-F238E27FC236}">
                <a16:creationId xmlns:a16="http://schemas.microsoft.com/office/drawing/2014/main" id="{275C9C28-B0FC-4C7D-96A6-241ADDCC0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10" y="3731346"/>
            <a:ext cx="5076885" cy="31266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401729A6-030F-40DC-8C5B-586D23F4B6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194" y="526329"/>
            <a:ext cx="11029611" cy="1013804"/>
          </a:xfrm>
        </p:spPr>
        <p:txBody>
          <a:bodyPr/>
          <a:lstStyle/>
          <a:p>
            <a:pPr lvl="0"/>
            <a:r>
              <a:rPr lang="zh-TW" altLang="en-US" sz="4400" b="1" dirty="0">
                <a:solidFill>
                  <a:srgbClr val="FFFF00"/>
                </a:solidFill>
                <a:ea typeface="標楷體" pitchFamily="65"/>
              </a:rPr>
              <a:t>参数横摇运动介绍</a:t>
            </a:r>
            <a:endParaRPr lang="en-US" sz="4400" b="1" dirty="0"/>
          </a:p>
        </p:txBody>
      </p:sp>
      <p:sp>
        <p:nvSpPr>
          <p:cNvPr id="5" name="箭头: 左 3">
            <a:extLst>
              <a:ext uri="{FF2B5EF4-FFF2-40B4-BE49-F238E27FC236}">
                <a16:creationId xmlns:a16="http://schemas.microsoft.com/office/drawing/2014/main" id="{62D6D394-D14B-496A-9369-C38614EA8417}"/>
              </a:ext>
            </a:extLst>
          </p:cNvPr>
          <p:cNvSpPr/>
          <p:nvPr/>
        </p:nvSpPr>
        <p:spPr>
          <a:xfrm>
            <a:off x="11050524" y="6155841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*/ f21 f22 1"/>
              <a:gd name="f30" fmla="*/ f22 f13 1"/>
              <a:gd name="f31" fmla="*/ f21 f12 1"/>
              <a:gd name="f32" fmla="+- f25 0 f3"/>
              <a:gd name="f33" fmla="+- f26 0 f3"/>
              <a:gd name="f34" fmla="*/ 21600 f27 1"/>
              <a:gd name="f35" fmla="*/ 0 f27 1"/>
              <a:gd name="f36" fmla="*/ f29 1 10800"/>
              <a:gd name="f37" fmla="*/ f28 f13 1"/>
              <a:gd name="f38" fmla="+- f21 0 f36"/>
              <a:gd name="f39" fmla="*/ f35 1 f27"/>
              <a:gd name="f40" fmla="*/ f34 1 f27"/>
              <a:gd name="f41" fmla="*/ f38 f12 1"/>
              <a:gd name="f42" fmla="*/ f40 f12 1"/>
              <a:gd name="f43" fmla="*/ f39 f13 1"/>
              <a:gd name="f44" fmla="*/ f40 f13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1" t="f30" r="f42" b="f37"/>
            <a:pathLst>
              <a:path w="21600" h="21600">
                <a:moveTo>
                  <a:pt x="f8" y="f22"/>
                </a:moveTo>
                <a:lnTo>
                  <a:pt x="f21" y="f22"/>
                </a:lnTo>
                <a:lnTo>
                  <a:pt x="f21" y="f7"/>
                </a:lnTo>
                <a:lnTo>
                  <a:pt x="f7" y="f9"/>
                </a:lnTo>
                <a:lnTo>
                  <a:pt x="f21" y="f8"/>
                </a:lnTo>
                <a:lnTo>
                  <a:pt x="f21" y="f28"/>
                </a:lnTo>
                <a:lnTo>
                  <a:pt x="f8" y="f28"/>
                </a:lnTo>
                <a:close/>
              </a:path>
            </a:pathLst>
          </a:custGeom>
          <a:solidFill>
            <a:srgbClr val="1A3260"/>
          </a:solidFill>
          <a:ln w="22229" cap="rnd">
            <a:solidFill>
              <a:srgbClr val="10224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ea typeface="华文中宋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5">
            <a:extLst>
              <a:ext uri="{FF2B5EF4-FFF2-40B4-BE49-F238E27FC236}">
                <a16:creationId xmlns:a16="http://schemas.microsoft.com/office/drawing/2014/main" id="{5F19AA44-28E0-40BF-A506-FADED0C63437}"/>
              </a:ext>
            </a:extLst>
          </p:cNvPr>
          <p:cNvSpPr/>
          <p:nvPr/>
        </p:nvSpPr>
        <p:spPr>
          <a:xfrm>
            <a:off x="7772400" y="47868"/>
            <a:ext cx="4454243" cy="2837474"/>
          </a:xfrm>
          <a:prstGeom prst="rect">
            <a:avLst/>
          </a:prstGeom>
          <a:solidFill>
            <a:srgbClr val="FFFFFF"/>
          </a:solidFill>
          <a:ln w="22229" cap="rnd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ea typeface="华文中宋" pitchFamily="2"/>
            </a:endParaRPr>
          </a:p>
        </p:txBody>
      </p:sp>
      <p:graphicFrame>
        <p:nvGraphicFramePr>
          <p:cNvPr id="3" name="对象 3">
            <a:extLst>
              <a:ext uri="{FF2B5EF4-FFF2-40B4-BE49-F238E27FC236}">
                <a16:creationId xmlns:a16="http://schemas.microsoft.com/office/drawing/2014/main" id="{A5E7B1C1-FD91-4A72-A80B-D4909EC893D0}"/>
              </a:ext>
            </a:extLst>
          </p:cNvPr>
          <p:cNvGraphicFramePr/>
          <p:nvPr/>
        </p:nvGraphicFramePr>
        <p:xfrm>
          <a:off x="4426710" y="729718"/>
          <a:ext cx="3227886" cy="1356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6" name="Equation" r:id="rId3" imgW="28041600" imgH="11785600" progId="">
                  <p:embed/>
                </p:oleObj>
              </mc:Choice>
              <mc:Fallback>
                <p:oleObj name="Equation" r:id="rId3" imgW="28041600" imgH="117856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6710" y="729718"/>
                        <a:ext cx="3227886" cy="1356649"/>
                      </a:xfrm>
                      <a:prstGeom prst="rect">
                        <a:avLst/>
                      </a:prstGeom>
                      <a:noFill/>
                      <a:ln w="38103" cap="rnd">
                        <a:solidFill>
                          <a:srgbClr val="FF0000"/>
                        </a:solidFill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4">
            <a:extLst>
              <a:ext uri="{FF2B5EF4-FFF2-40B4-BE49-F238E27FC236}">
                <a16:creationId xmlns:a16="http://schemas.microsoft.com/office/drawing/2014/main" id="{58262F79-69BC-4FBB-B8A5-2F5A65FB0AFD}"/>
              </a:ext>
            </a:extLst>
          </p:cNvPr>
          <p:cNvGraphicFramePr/>
          <p:nvPr/>
        </p:nvGraphicFramePr>
        <p:xfrm>
          <a:off x="221696" y="2844286"/>
          <a:ext cx="8142283" cy="1357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7" name="Equation" r:id="rId5" imgW="70713600" imgH="11785600" progId="">
                  <p:embed/>
                </p:oleObj>
              </mc:Choice>
              <mc:Fallback>
                <p:oleObj name="Equation" r:id="rId5" imgW="70713600" imgH="117856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1696" y="2844286"/>
                        <a:ext cx="8142283" cy="1357307"/>
                      </a:xfrm>
                      <a:prstGeom prst="rect">
                        <a:avLst/>
                      </a:prstGeom>
                      <a:noFill/>
                      <a:ln w="38103" cap="rnd">
                        <a:solidFill>
                          <a:srgbClr val="FF0000"/>
                        </a:solidFill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51">
            <a:extLst>
              <a:ext uri="{FF2B5EF4-FFF2-40B4-BE49-F238E27FC236}">
                <a16:creationId xmlns:a16="http://schemas.microsoft.com/office/drawing/2014/main" id="{82812ACD-1518-42F2-9BAC-C63A2224F040}"/>
              </a:ext>
            </a:extLst>
          </p:cNvPr>
          <p:cNvGrpSpPr/>
          <p:nvPr/>
        </p:nvGrpSpPr>
        <p:grpSpPr>
          <a:xfrm>
            <a:off x="8155180" y="143762"/>
            <a:ext cx="3815124" cy="3169374"/>
            <a:chOff x="8075578" y="-84838"/>
            <a:chExt cx="3815124" cy="3169374"/>
          </a:xfrm>
        </p:grpSpPr>
        <p:cxnSp>
          <p:nvCxnSpPr>
            <p:cNvPr id="6" name="直接箭头连接符 37">
              <a:extLst>
                <a:ext uri="{FF2B5EF4-FFF2-40B4-BE49-F238E27FC236}">
                  <a16:creationId xmlns:a16="http://schemas.microsoft.com/office/drawing/2014/main" id="{717B500C-D2B3-47DF-8F2E-F6D04511A943}"/>
                </a:ext>
              </a:extLst>
            </p:cNvPr>
            <p:cNvCxnSpPr/>
            <p:nvPr/>
          </p:nvCxnSpPr>
          <p:spPr>
            <a:xfrm flipV="1">
              <a:off x="8857939" y="71551"/>
              <a:ext cx="2739816" cy="3012985"/>
            </a:xfrm>
            <a:prstGeom prst="straightConnector1">
              <a:avLst/>
            </a:prstGeom>
            <a:noFill/>
            <a:ln w="38103" cap="rnd">
              <a:solidFill>
                <a:srgbClr val="172D56"/>
              </a:solidFill>
              <a:prstDash val="solid"/>
              <a:miter/>
            </a:ln>
          </p:spPr>
        </p:cxnSp>
        <p:grpSp>
          <p:nvGrpSpPr>
            <p:cNvPr id="7" name="组合 50">
              <a:extLst>
                <a:ext uri="{FF2B5EF4-FFF2-40B4-BE49-F238E27FC236}">
                  <a16:creationId xmlns:a16="http://schemas.microsoft.com/office/drawing/2014/main" id="{C147D780-3824-4E05-884B-D62236FBE0CE}"/>
                </a:ext>
              </a:extLst>
            </p:cNvPr>
            <p:cNvGrpSpPr/>
            <p:nvPr/>
          </p:nvGrpSpPr>
          <p:grpSpPr>
            <a:xfrm>
              <a:off x="8075578" y="-84838"/>
              <a:ext cx="3815124" cy="3099615"/>
              <a:chOff x="8075578" y="-84838"/>
              <a:chExt cx="3815124" cy="3099615"/>
            </a:xfrm>
          </p:grpSpPr>
          <p:cxnSp>
            <p:nvCxnSpPr>
              <p:cNvPr id="8" name="直接连接符 6">
                <a:extLst>
                  <a:ext uri="{FF2B5EF4-FFF2-40B4-BE49-F238E27FC236}">
                    <a16:creationId xmlns:a16="http://schemas.microsoft.com/office/drawing/2014/main" id="{90538E5F-62D4-44BB-ACE0-CEC798D14708}"/>
                  </a:ext>
                </a:extLst>
              </p:cNvPr>
              <p:cNvCxnSpPr/>
              <p:nvPr/>
            </p:nvCxnSpPr>
            <p:spPr>
              <a:xfrm>
                <a:off x="8308869" y="336252"/>
                <a:ext cx="3581833" cy="0"/>
              </a:xfrm>
              <a:prstGeom prst="straightConnector1">
                <a:avLst/>
              </a:prstGeom>
              <a:noFill/>
              <a:ln w="38103" cap="rnd">
                <a:solidFill>
                  <a:srgbClr val="172D56"/>
                </a:solidFill>
                <a:prstDash val="solid"/>
                <a:miter/>
              </a:ln>
            </p:spPr>
          </p:cxn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6DC3411A-3A85-4FD7-B58E-242B815E732A}"/>
                  </a:ext>
                </a:extLst>
              </p:cNvPr>
              <p:cNvCxnSpPr/>
              <p:nvPr/>
            </p:nvCxnSpPr>
            <p:spPr>
              <a:xfrm>
                <a:off x="8308869" y="2571987"/>
                <a:ext cx="3581833" cy="0"/>
              </a:xfrm>
              <a:prstGeom prst="straightConnector1">
                <a:avLst/>
              </a:prstGeom>
              <a:noFill/>
              <a:ln w="38103" cap="rnd">
                <a:solidFill>
                  <a:srgbClr val="172D56"/>
                </a:solidFill>
                <a:prstDash val="solid"/>
                <a:miter/>
              </a:ln>
            </p:spPr>
          </p:cxnSp>
          <p:cxnSp>
            <p:nvCxnSpPr>
              <p:cNvPr id="10" name="直接箭头连接符 10">
                <a:extLst>
                  <a:ext uri="{FF2B5EF4-FFF2-40B4-BE49-F238E27FC236}">
                    <a16:creationId xmlns:a16="http://schemas.microsoft.com/office/drawing/2014/main" id="{0B76C7D3-C26C-401B-B772-F8589FB9FBFF}"/>
                  </a:ext>
                </a:extLst>
              </p:cNvPr>
              <p:cNvCxnSpPr/>
              <p:nvPr/>
            </p:nvCxnSpPr>
            <p:spPr>
              <a:xfrm>
                <a:off x="8583408" y="336252"/>
                <a:ext cx="0" cy="2252103"/>
              </a:xfrm>
              <a:prstGeom prst="straightConnector1">
                <a:avLst/>
              </a:prstGeom>
              <a:noFill/>
              <a:ln w="38103" cap="rnd">
                <a:solidFill>
                  <a:srgbClr val="172D56"/>
                </a:solidFill>
                <a:prstDash val="solid"/>
                <a:miter/>
                <a:headEnd type="arrow"/>
                <a:tailEnd type="arrow"/>
              </a:ln>
            </p:spPr>
          </p:cxnSp>
          <p:grpSp>
            <p:nvGrpSpPr>
              <p:cNvPr id="11" name="组合 27">
                <a:extLst>
                  <a:ext uri="{FF2B5EF4-FFF2-40B4-BE49-F238E27FC236}">
                    <a16:creationId xmlns:a16="http://schemas.microsoft.com/office/drawing/2014/main" id="{98033B48-9B78-4B94-8C49-4158EA5A0CE4}"/>
                  </a:ext>
                </a:extLst>
              </p:cNvPr>
              <p:cNvGrpSpPr/>
              <p:nvPr/>
            </p:nvGrpSpPr>
            <p:grpSpPr>
              <a:xfrm>
                <a:off x="8897559" y="1773058"/>
                <a:ext cx="771342" cy="1241719"/>
                <a:chOff x="8897559" y="1773058"/>
                <a:chExt cx="771342" cy="1241719"/>
              </a:xfrm>
            </p:grpSpPr>
            <p:sp>
              <p:nvSpPr>
                <p:cNvPr id="12" name="任意多边形: 形状 12">
                  <a:extLst>
                    <a:ext uri="{FF2B5EF4-FFF2-40B4-BE49-F238E27FC236}">
                      <a16:creationId xmlns:a16="http://schemas.microsoft.com/office/drawing/2014/main" id="{26C40010-94B3-49F9-AC31-57FB311EBDA6}"/>
                    </a:ext>
                  </a:extLst>
                </p:cNvPr>
                <p:cNvSpPr/>
                <p:nvPr/>
              </p:nvSpPr>
              <p:spPr>
                <a:xfrm rot="2682061">
                  <a:off x="9287232" y="1773058"/>
                  <a:ext cx="223095" cy="108478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16529"/>
                    <a:gd name="f7" fmla="val 1012723"/>
                    <a:gd name="f8" fmla="val 597722"/>
                    <a:gd name="f9" fmla="val 46703"/>
                    <a:gd name="f10" fmla="val 478916"/>
                    <a:gd name="f11" fmla="val 93407"/>
                    <a:gd name="f12" fmla="val 362568"/>
                    <a:gd name="f13" fmla="val 216310"/>
                    <a:gd name="f14" fmla="val 246220"/>
                    <a:gd name="f15" fmla="val 339213"/>
                    <a:gd name="f16" fmla="val 65961"/>
                    <a:gd name="f17" fmla="val 604685"/>
                    <a:gd name="f18" fmla="val 18438"/>
                    <a:gd name="f19" fmla="val 737420"/>
                    <a:gd name="f20" fmla="+- 0 0 29085"/>
                    <a:gd name="f21" fmla="val 870155"/>
                    <a:gd name="f22" fmla="val 24173"/>
                    <a:gd name="f23" fmla="val 941439"/>
                    <a:gd name="f24" fmla="val 77432"/>
                    <a:gd name="f25" fmla="+- 0 0 -90"/>
                    <a:gd name="f26" fmla="*/ f3 1 716529"/>
                    <a:gd name="f27" fmla="*/ f4 1 1012723"/>
                    <a:gd name="f28" fmla="+- f7 0 f5"/>
                    <a:gd name="f29" fmla="+- f6 0 f5"/>
                    <a:gd name="f30" fmla="*/ f25 f0 1"/>
                    <a:gd name="f31" fmla="*/ f29 1 716529"/>
                    <a:gd name="f32" fmla="*/ f28 1 1012723"/>
                    <a:gd name="f33" fmla="*/ 716529 f29 1"/>
                    <a:gd name="f34" fmla="*/ 0 f28 1"/>
                    <a:gd name="f35" fmla="*/ 362568 f29 1"/>
                    <a:gd name="f36" fmla="*/ 216310 f28 1"/>
                    <a:gd name="f37" fmla="*/ 18438 f29 1"/>
                    <a:gd name="f38" fmla="*/ 737420 f28 1"/>
                    <a:gd name="f39" fmla="*/ 77432 f29 1"/>
                    <a:gd name="f40" fmla="*/ 1012723 f28 1"/>
                    <a:gd name="f41" fmla="*/ f30 1 f2"/>
                    <a:gd name="f42" fmla="*/ f33 1 716529"/>
                    <a:gd name="f43" fmla="*/ f34 1 1012723"/>
                    <a:gd name="f44" fmla="*/ f35 1 716529"/>
                    <a:gd name="f45" fmla="*/ f36 1 1012723"/>
                    <a:gd name="f46" fmla="*/ f37 1 716529"/>
                    <a:gd name="f47" fmla="*/ f38 1 1012723"/>
                    <a:gd name="f48" fmla="*/ f39 1 716529"/>
                    <a:gd name="f49" fmla="*/ f40 1 1012723"/>
                    <a:gd name="f50" fmla="*/ f5 1 f31"/>
                    <a:gd name="f51" fmla="*/ f6 1 f31"/>
                    <a:gd name="f52" fmla="*/ f5 1 f32"/>
                    <a:gd name="f53" fmla="*/ f7 1 f32"/>
                    <a:gd name="f54" fmla="+- f41 0 f1"/>
                    <a:gd name="f55" fmla="*/ f42 1 f31"/>
                    <a:gd name="f56" fmla="*/ f43 1 f32"/>
                    <a:gd name="f57" fmla="*/ f44 1 f31"/>
                    <a:gd name="f58" fmla="*/ f45 1 f32"/>
                    <a:gd name="f59" fmla="*/ f46 1 f31"/>
                    <a:gd name="f60" fmla="*/ f47 1 f32"/>
                    <a:gd name="f61" fmla="*/ f48 1 f31"/>
                    <a:gd name="f62" fmla="*/ f49 1 f32"/>
                    <a:gd name="f63" fmla="*/ f50 f26 1"/>
                    <a:gd name="f64" fmla="*/ f51 f26 1"/>
                    <a:gd name="f65" fmla="*/ f53 f27 1"/>
                    <a:gd name="f66" fmla="*/ f52 f27 1"/>
                    <a:gd name="f67" fmla="*/ f55 f26 1"/>
                    <a:gd name="f68" fmla="*/ f56 f27 1"/>
                    <a:gd name="f69" fmla="*/ f57 f26 1"/>
                    <a:gd name="f70" fmla="*/ f58 f27 1"/>
                    <a:gd name="f71" fmla="*/ f59 f26 1"/>
                    <a:gd name="f72" fmla="*/ f60 f27 1"/>
                    <a:gd name="f73" fmla="*/ f61 f26 1"/>
                    <a:gd name="f74" fmla="*/ f62 f2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54">
                      <a:pos x="f67" y="f68"/>
                    </a:cxn>
                    <a:cxn ang="f54">
                      <a:pos x="f69" y="f70"/>
                    </a:cxn>
                    <a:cxn ang="f54">
                      <a:pos x="f71" y="f72"/>
                    </a:cxn>
                    <a:cxn ang="f54">
                      <a:pos x="f73" y="f74"/>
                    </a:cxn>
                  </a:cxnLst>
                  <a:rect l="f63" t="f66" r="f64" b="f65"/>
                  <a:pathLst>
                    <a:path w="716529" h="1012723">
                      <a:moveTo>
                        <a:pt x="f6" y="f5"/>
                      </a:moveTo>
                      <a:cubicBezTo>
                        <a:pt x="f8" y="f9"/>
                        <a:pt x="f10" y="f11"/>
                        <a:pt x="f12" y="f13"/>
                      </a:cubicBezTo>
                      <a:cubicBezTo>
                        <a:pt x="f14" y="f15"/>
                        <a:pt x="f16" y="f17"/>
                        <a:pt x="f18" y="f19"/>
                      </a:cubicBezTo>
                      <a:cubicBezTo>
                        <a:pt x="f20" y="f21"/>
                        <a:pt x="f22" y="f23"/>
                        <a:pt x="f24" y="f7"/>
                      </a:cubicBezTo>
                    </a:path>
                  </a:pathLst>
                </a:custGeom>
                <a:noFill/>
                <a:ln w="22229" cap="rnd">
                  <a:solidFill>
                    <a:srgbClr val="102244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Gill Sans MT"/>
                    <a:ea typeface="华文中宋" pitchFamily="2"/>
                  </a:endParaRPr>
                </a:p>
              </p:txBody>
            </p:sp>
            <p:sp>
              <p:nvSpPr>
                <p:cNvPr id="13" name="任意多边形: 形状 19">
                  <a:extLst>
                    <a:ext uri="{FF2B5EF4-FFF2-40B4-BE49-F238E27FC236}">
                      <a16:creationId xmlns:a16="http://schemas.microsoft.com/office/drawing/2014/main" id="{D6B335FE-F9D8-4759-89E6-D068760309BC}"/>
                    </a:ext>
                  </a:extLst>
                </p:cNvPr>
                <p:cNvSpPr/>
                <p:nvPr/>
              </p:nvSpPr>
              <p:spPr>
                <a:xfrm rot="2682080" flipH="1">
                  <a:off x="9445806" y="1929988"/>
                  <a:ext cx="223095" cy="108478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16529"/>
                    <a:gd name="f7" fmla="val 1012723"/>
                    <a:gd name="f8" fmla="val 597722"/>
                    <a:gd name="f9" fmla="val 46703"/>
                    <a:gd name="f10" fmla="val 478916"/>
                    <a:gd name="f11" fmla="val 93407"/>
                    <a:gd name="f12" fmla="val 362568"/>
                    <a:gd name="f13" fmla="val 216310"/>
                    <a:gd name="f14" fmla="val 246220"/>
                    <a:gd name="f15" fmla="val 339213"/>
                    <a:gd name="f16" fmla="val 65961"/>
                    <a:gd name="f17" fmla="val 604685"/>
                    <a:gd name="f18" fmla="val 18438"/>
                    <a:gd name="f19" fmla="val 737420"/>
                    <a:gd name="f20" fmla="+- 0 0 29085"/>
                    <a:gd name="f21" fmla="val 870155"/>
                    <a:gd name="f22" fmla="val 24173"/>
                    <a:gd name="f23" fmla="val 941439"/>
                    <a:gd name="f24" fmla="val 77432"/>
                    <a:gd name="f25" fmla="+- 0 0 -90"/>
                    <a:gd name="f26" fmla="*/ f3 1 716529"/>
                    <a:gd name="f27" fmla="*/ f4 1 1012723"/>
                    <a:gd name="f28" fmla="+- f7 0 f5"/>
                    <a:gd name="f29" fmla="+- f6 0 f5"/>
                    <a:gd name="f30" fmla="*/ f25 f0 1"/>
                    <a:gd name="f31" fmla="*/ f29 1 716529"/>
                    <a:gd name="f32" fmla="*/ f28 1 1012723"/>
                    <a:gd name="f33" fmla="*/ 716529 f29 1"/>
                    <a:gd name="f34" fmla="*/ 0 f28 1"/>
                    <a:gd name="f35" fmla="*/ 362568 f29 1"/>
                    <a:gd name="f36" fmla="*/ 216310 f28 1"/>
                    <a:gd name="f37" fmla="*/ 18438 f29 1"/>
                    <a:gd name="f38" fmla="*/ 737420 f28 1"/>
                    <a:gd name="f39" fmla="*/ 77432 f29 1"/>
                    <a:gd name="f40" fmla="*/ 1012723 f28 1"/>
                    <a:gd name="f41" fmla="*/ f30 1 f2"/>
                    <a:gd name="f42" fmla="*/ f33 1 716529"/>
                    <a:gd name="f43" fmla="*/ f34 1 1012723"/>
                    <a:gd name="f44" fmla="*/ f35 1 716529"/>
                    <a:gd name="f45" fmla="*/ f36 1 1012723"/>
                    <a:gd name="f46" fmla="*/ f37 1 716529"/>
                    <a:gd name="f47" fmla="*/ f38 1 1012723"/>
                    <a:gd name="f48" fmla="*/ f39 1 716529"/>
                    <a:gd name="f49" fmla="*/ f40 1 1012723"/>
                    <a:gd name="f50" fmla="*/ f5 1 f31"/>
                    <a:gd name="f51" fmla="*/ f6 1 f31"/>
                    <a:gd name="f52" fmla="*/ f5 1 f32"/>
                    <a:gd name="f53" fmla="*/ f7 1 f32"/>
                    <a:gd name="f54" fmla="+- f41 0 f1"/>
                    <a:gd name="f55" fmla="*/ f42 1 f31"/>
                    <a:gd name="f56" fmla="*/ f43 1 f32"/>
                    <a:gd name="f57" fmla="*/ f44 1 f31"/>
                    <a:gd name="f58" fmla="*/ f45 1 f32"/>
                    <a:gd name="f59" fmla="*/ f46 1 f31"/>
                    <a:gd name="f60" fmla="*/ f47 1 f32"/>
                    <a:gd name="f61" fmla="*/ f48 1 f31"/>
                    <a:gd name="f62" fmla="*/ f49 1 f32"/>
                    <a:gd name="f63" fmla="*/ f50 f26 1"/>
                    <a:gd name="f64" fmla="*/ f51 f26 1"/>
                    <a:gd name="f65" fmla="*/ f53 f27 1"/>
                    <a:gd name="f66" fmla="*/ f52 f27 1"/>
                    <a:gd name="f67" fmla="*/ f55 f26 1"/>
                    <a:gd name="f68" fmla="*/ f56 f27 1"/>
                    <a:gd name="f69" fmla="*/ f57 f26 1"/>
                    <a:gd name="f70" fmla="*/ f58 f27 1"/>
                    <a:gd name="f71" fmla="*/ f59 f26 1"/>
                    <a:gd name="f72" fmla="*/ f60 f27 1"/>
                    <a:gd name="f73" fmla="*/ f61 f26 1"/>
                    <a:gd name="f74" fmla="*/ f62 f2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54">
                      <a:pos x="f67" y="f68"/>
                    </a:cxn>
                    <a:cxn ang="f54">
                      <a:pos x="f69" y="f70"/>
                    </a:cxn>
                    <a:cxn ang="f54">
                      <a:pos x="f71" y="f72"/>
                    </a:cxn>
                    <a:cxn ang="f54">
                      <a:pos x="f73" y="f74"/>
                    </a:cxn>
                  </a:cxnLst>
                  <a:rect l="f63" t="f66" r="f64" b="f65"/>
                  <a:pathLst>
                    <a:path w="716529" h="1012723">
                      <a:moveTo>
                        <a:pt x="f6" y="f5"/>
                      </a:moveTo>
                      <a:cubicBezTo>
                        <a:pt x="f8" y="f9"/>
                        <a:pt x="f10" y="f11"/>
                        <a:pt x="f12" y="f13"/>
                      </a:cubicBezTo>
                      <a:cubicBezTo>
                        <a:pt x="f14" y="f15"/>
                        <a:pt x="f16" y="f17"/>
                        <a:pt x="f18" y="f19"/>
                      </a:cubicBezTo>
                      <a:cubicBezTo>
                        <a:pt x="f20" y="f21"/>
                        <a:pt x="f22" y="f23"/>
                        <a:pt x="f24" y="f7"/>
                      </a:cubicBezTo>
                    </a:path>
                  </a:pathLst>
                </a:custGeom>
                <a:noFill/>
                <a:ln w="22229" cap="rnd">
                  <a:solidFill>
                    <a:srgbClr val="102244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Gill Sans MT"/>
                    <a:ea typeface="华文中宋" pitchFamily="2"/>
                  </a:endParaRPr>
                </a:p>
              </p:txBody>
            </p:sp>
            <p:cxnSp>
              <p:nvCxnSpPr>
                <p:cNvPr id="14" name="直接连接符 23">
                  <a:extLst>
                    <a:ext uri="{FF2B5EF4-FFF2-40B4-BE49-F238E27FC236}">
                      <a16:creationId xmlns:a16="http://schemas.microsoft.com/office/drawing/2014/main" id="{2D7CAD23-E194-417C-9E1F-86889B58EC0E}"/>
                    </a:ext>
                  </a:extLst>
                </p:cNvPr>
                <p:cNvCxnSpPr>
                  <a:endCxn id="13" idx="7"/>
                </p:cNvCxnSpPr>
                <p:nvPr/>
              </p:nvCxnSpPr>
              <p:spPr>
                <a:xfrm rot="2682061">
                  <a:off x="8897559" y="2779450"/>
                  <a:ext cx="397974" cy="0"/>
                </a:xfrm>
                <a:prstGeom prst="straightConnector1">
                  <a:avLst/>
                </a:prstGeom>
                <a:noFill/>
                <a:ln w="19046" cap="rnd">
                  <a:solidFill>
                    <a:srgbClr val="000000"/>
                  </a:solidFill>
                  <a:prstDash val="solid"/>
                  <a:miter/>
                </a:ln>
              </p:spPr>
            </p:cxnSp>
          </p:grpSp>
          <p:cxnSp>
            <p:nvCxnSpPr>
              <p:cNvPr id="15" name="直接箭头连接符 28">
                <a:extLst>
                  <a:ext uri="{FF2B5EF4-FFF2-40B4-BE49-F238E27FC236}">
                    <a16:creationId xmlns:a16="http://schemas.microsoft.com/office/drawing/2014/main" id="{7937D292-8EB6-4972-898F-B868B3266EFC}"/>
                  </a:ext>
                </a:extLst>
              </p:cNvPr>
              <p:cNvCxnSpPr/>
              <p:nvPr/>
            </p:nvCxnSpPr>
            <p:spPr>
              <a:xfrm>
                <a:off x="9320588" y="442368"/>
                <a:ext cx="0" cy="2129619"/>
              </a:xfrm>
              <a:prstGeom prst="straightConnector1">
                <a:avLst/>
              </a:prstGeom>
              <a:noFill/>
              <a:ln w="38103" cap="rnd">
                <a:solidFill>
                  <a:srgbClr val="172D56"/>
                </a:solidFill>
                <a:custDash>
                  <a:ds d="299976" sp="299976"/>
                </a:custDash>
                <a:miter/>
              </a:ln>
            </p:spPr>
          </p:cxnSp>
          <p:cxnSp>
            <p:nvCxnSpPr>
              <p:cNvPr id="16" name="直接箭头连接符 29">
                <a:extLst>
                  <a:ext uri="{FF2B5EF4-FFF2-40B4-BE49-F238E27FC236}">
                    <a16:creationId xmlns:a16="http://schemas.microsoft.com/office/drawing/2014/main" id="{6FA23F6E-64ED-4A0C-B73E-3B589C7439BD}"/>
                  </a:ext>
                </a:extLst>
              </p:cNvPr>
              <p:cNvCxnSpPr/>
              <p:nvPr/>
            </p:nvCxnSpPr>
            <p:spPr>
              <a:xfrm flipV="1">
                <a:off x="9302346" y="628686"/>
                <a:ext cx="1788475" cy="1972050"/>
              </a:xfrm>
              <a:prstGeom prst="straightConnector1">
                <a:avLst/>
              </a:prstGeom>
              <a:noFill/>
              <a:ln w="38103" cap="rnd">
                <a:solidFill>
                  <a:srgbClr val="172D56"/>
                </a:solidFill>
                <a:prstDash val="solid"/>
                <a:miter/>
                <a:tailEnd type="arrow"/>
              </a:ln>
            </p:spPr>
          </p:cxnSp>
          <p:cxnSp>
            <p:nvCxnSpPr>
              <p:cNvPr id="17" name="直接箭头连接符 32">
                <a:extLst>
                  <a:ext uri="{FF2B5EF4-FFF2-40B4-BE49-F238E27FC236}">
                    <a16:creationId xmlns:a16="http://schemas.microsoft.com/office/drawing/2014/main" id="{8352CD71-D0B3-4C45-8A74-5DDA99515DAA}"/>
                  </a:ext>
                </a:extLst>
              </p:cNvPr>
              <p:cNvCxnSpPr/>
              <p:nvPr/>
            </p:nvCxnSpPr>
            <p:spPr>
              <a:xfrm flipV="1">
                <a:off x="9319473" y="1687186"/>
                <a:ext cx="0" cy="895481"/>
              </a:xfrm>
              <a:prstGeom prst="straightConnector1">
                <a:avLst/>
              </a:prstGeom>
              <a:noFill/>
              <a:ln w="38103" cap="rnd">
                <a:solidFill>
                  <a:srgbClr val="172D56"/>
                </a:solidFill>
                <a:prstDash val="solid"/>
                <a:miter/>
                <a:tailEnd type="arrow"/>
              </a:ln>
            </p:spPr>
          </p:cxnSp>
          <p:sp>
            <p:nvSpPr>
              <p:cNvPr id="18" name="矩形 40">
                <a:extLst>
                  <a:ext uri="{FF2B5EF4-FFF2-40B4-BE49-F238E27FC236}">
                    <a16:creationId xmlns:a16="http://schemas.microsoft.com/office/drawing/2014/main" id="{C5E9E997-9D22-407A-8895-F3DD475C48E5}"/>
                  </a:ext>
                </a:extLst>
              </p:cNvPr>
              <p:cNvSpPr/>
              <p:nvPr/>
            </p:nvSpPr>
            <p:spPr>
              <a:xfrm>
                <a:off x="9607262" y="2134922"/>
                <a:ext cx="1749411" cy="400110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CN" sz="2000" b="1" i="0" u="none" strike="noStrike" kern="1200" cap="none" spc="0" baseline="0" dirty="0">
                    <a:solidFill>
                      <a:srgbClr val="1A3260"/>
                    </a:solidFill>
                    <a:effectLst>
                      <a:outerShdw dist="25402" dir="5400000">
                        <a:srgbClr val="6E747A"/>
                      </a:outerShdw>
                    </a:effectLst>
                    <a:uFillTx/>
                    <a:latin typeface="Gill Sans MT"/>
                    <a:ea typeface="华文中宋" pitchFamily="2"/>
                  </a:rPr>
                  <a:t>波峰线</a:t>
                </a:r>
              </a:p>
            </p:txBody>
          </p:sp>
          <p:sp>
            <p:nvSpPr>
              <p:cNvPr id="19" name="矩形 41">
                <a:extLst>
                  <a:ext uri="{FF2B5EF4-FFF2-40B4-BE49-F238E27FC236}">
                    <a16:creationId xmlns:a16="http://schemas.microsoft.com/office/drawing/2014/main" id="{FE11AD8D-729C-451A-B883-89D17FB7EED3}"/>
                  </a:ext>
                </a:extLst>
              </p:cNvPr>
              <p:cNvSpPr/>
              <p:nvPr/>
            </p:nvSpPr>
            <p:spPr>
              <a:xfrm>
                <a:off x="9557354" y="-84838"/>
                <a:ext cx="1749411" cy="400110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CN" sz="2000" b="1" i="0" u="none" strike="noStrike" kern="1200" cap="none" spc="0" baseline="0" dirty="0">
                    <a:solidFill>
                      <a:srgbClr val="1A3260"/>
                    </a:solidFill>
                    <a:effectLst>
                      <a:outerShdw dist="25402" dir="5400000">
                        <a:srgbClr val="6E747A"/>
                      </a:outerShdw>
                    </a:effectLst>
                    <a:uFillTx/>
                    <a:latin typeface="Gill Sans MT"/>
                    <a:ea typeface="华文中宋" pitchFamily="2"/>
                  </a:rPr>
                  <a:t>波峰线</a:t>
                </a:r>
              </a:p>
            </p:txBody>
          </p:sp>
          <p:graphicFrame>
            <p:nvGraphicFramePr>
              <p:cNvPr id="20" name="对象 43">
                <a:extLst>
                  <a:ext uri="{FF2B5EF4-FFF2-40B4-BE49-F238E27FC236}">
                    <a16:creationId xmlns:a16="http://schemas.microsoft.com/office/drawing/2014/main" id="{057222DE-408B-4027-A443-00650CDA8B9A}"/>
                  </a:ext>
                </a:extLst>
              </p:cNvPr>
              <p:cNvGraphicFramePr/>
              <p:nvPr/>
            </p:nvGraphicFramePr>
            <p:xfrm>
              <a:off x="10559847" y="1056141"/>
              <a:ext cx="549225" cy="6158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28" name="Equation" r:id="rId7" imgW="4470400" imgH="4876800" progId="">
                      <p:embed/>
                    </p:oleObj>
                  </mc:Choice>
                  <mc:Fallback>
                    <p:oleObj name="Equation" r:id="rId7" imgW="4470400" imgH="4876800" progId="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0559847" y="1056141"/>
                            <a:ext cx="549225" cy="615839"/>
                          </a:xfrm>
                          <a:prstGeom prst="rect">
                            <a:avLst/>
                          </a:prstGeom>
                          <a:noFill/>
                          <a:ln cap="flat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对象 44">
                <a:extLst>
                  <a:ext uri="{FF2B5EF4-FFF2-40B4-BE49-F238E27FC236}">
                    <a16:creationId xmlns:a16="http://schemas.microsoft.com/office/drawing/2014/main" id="{12220ED4-B7F6-4A54-9BD8-1724514E870D}"/>
                  </a:ext>
                </a:extLst>
              </p:cNvPr>
              <p:cNvGraphicFramePr/>
              <p:nvPr/>
            </p:nvGraphicFramePr>
            <p:xfrm>
              <a:off x="8650434" y="1408038"/>
              <a:ext cx="549225" cy="6158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29" name="Equation" r:id="rId9" imgW="4470400" imgH="4876800" progId="">
                      <p:embed/>
                    </p:oleObj>
                  </mc:Choice>
                  <mc:Fallback>
                    <p:oleObj name="Equation" r:id="rId9" imgW="4470400" imgH="4876800" progId="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8650434" y="1408038"/>
                            <a:ext cx="549225" cy="615839"/>
                          </a:xfrm>
                          <a:prstGeom prst="rect">
                            <a:avLst/>
                          </a:prstGeom>
                          <a:noFill/>
                          <a:ln cap="flat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对象 46">
                <a:extLst>
                  <a:ext uri="{FF2B5EF4-FFF2-40B4-BE49-F238E27FC236}">
                    <a16:creationId xmlns:a16="http://schemas.microsoft.com/office/drawing/2014/main" id="{66A502D3-E161-4771-A599-CB4725049DBD}"/>
                  </a:ext>
                </a:extLst>
              </p:cNvPr>
              <p:cNvGraphicFramePr/>
              <p:nvPr/>
            </p:nvGraphicFramePr>
            <p:xfrm>
              <a:off x="8075578" y="998872"/>
              <a:ext cx="498366" cy="6158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0" name="Equation" r:id="rId11" imgW="4064000" imgH="4876800" progId="">
                      <p:embed/>
                    </p:oleObj>
                  </mc:Choice>
                  <mc:Fallback>
                    <p:oleObj name="Equation" r:id="rId11" imgW="4064000" imgH="4876800" progId="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8075578" y="998872"/>
                            <a:ext cx="498366" cy="615839"/>
                          </a:xfrm>
                          <a:prstGeom prst="rect">
                            <a:avLst/>
                          </a:prstGeom>
                          <a:noFill/>
                          <a:ln cap="flat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弧形 47">
                <a:extLst>
                  <a:ext uri="{FF2B5EF4-FFF2-40B4-BE49-F238E27FC236}">
                    <a16:creationId xmlns:a16="http://schemas.microsoft.com/office/drawing/2014/main" id="{20AFA2FF-295B-4E08-B9B4-813131A23D8B}"/>
                  </a:ext>
                </a:extLst>
              </p:cNvPr>
              <p:cNvSpPr/>
              <p:nvPr/>
            </p:nvSpPr>
            <p:spPr>
              <a:xfrm>
                <a:off x="8947577" y="1432937"/>
                <a:ext cx="976396" cy="1002036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1"/>
                  <a:gd name="f10" fmla="val 167"/>
                  <a:gd name="f11" fmla="val 270"/>
                  <a:gd name="f12" fmla="+- 0 0 -257"/>
                  <a:gd name="f13" fmla="+- 0 0 -218"/>
                  <a:gd name="f14" fmla="+- 0 0 -180"/>
                  <a:gd name="f15" fmla="abs f4"/>
                  <a:gd name="f16" fmla="abs f5"/>
                  <a:gd name="f17" fmla="abs f6"/>
                  <a:gd name="f18" fmla="+- 0 0 f10"/>
                  <a:gd name="f19" fmla="+- 0 0 f11"/>
                  <a:gd name="f20" fmla="*/ f12 f0 1"/>
                  <a:gd name="f21" fmla="*/ f13 f0 1"/>
                  <a:gd name="f22" fmla="*/ f14 f0 1"/>
                  <a:gd name="f23" fmla="?: f15 f4 1"/>
                  <a:gd name="f24" fmla="?: f16 f5 1"/>
                  <a:gd name="f25" fmla="?: f17 f6 1"/>
                  <a:gd name="f26" fmla="*/ f18 f0 1"/>
                  <a:gd name="f27" fmla="*/ f19 f0 1"/>
                  <a:gd name="f28" fmla="*/ f20 1 f3"/>
                  <a:gd name="f29" fmla="*/ f21 1 f3"/>
                  <a:gd name="f30" fmla="*/ f22 1 f3"/>
                  <a:gd name="f31" fmla="*/ f23 1 21600"/>
                  <a:gd name="f32" fmla="*/ f24 1 21600"/>
                  <a:gd name="f33" fmla="*/ 21600 f23 1"/>
                  <a:gd name="f34" fmla="*/ 21600 f24 1"/>
                  <a:gd name="f35" fmla="*/ f26 1 f3"/>
                  <a:gd name="f36" fmla="*/ f27 1 f3"/>
                  <a:gd name="f37" fmla="+- f28 0 f1"/>
                  <a:gd name="f38" fmla="+- f29 0 f1"/>
                  <a:gd name="f39" fmla="+- f30 0 f1"/>
                  <a:gd name="f40" fmla="min f32 f31"/>
                  <a:gd name="f41" fmla="*/ f33 1 f25"/>
                  <a:gd name="f42" fmla="*/ f34 1 f25"/>
                  <a:gd name="f43" fmla="+- f35 0 f1"/>
                  <a:gd name="f44" fmla="+- f36 0 f1"/>
                  <a:gd name="f45" fmla="val f41"/>
                  <a:gd name="f46" fmla="val f42"/>
                  <a:gd name="f47" fmla="+- 0 0 f43"/>
                  <a:gd name="f48" fmla="+- 0 0 f44"/>
                  <a:gd name="f49" fmla="+- f46 0 f7"/>
                  <a:gd name="f50" fmla="+- f45 0 f7"/>
                  <a:gd name="f51" fmla="+- f48 0 f47"/>
                  <a:gd name="f52" fmla="+- f47 f1 0"/>
                  <a:gd name="f53" fmla="+- f48 f1 0"/>
                  <a:gd name="f54" fmla="+- 21600000 0 f47"/>
                  <a:gd name="f55" fmla="+- f1 0 f47"/>
                  <a:gd name="f56" fmla="+- 27000000 0 f47"/>
                  <a:gd name="f57" fmla="+- f0 0 f47"/>
                  <a:gd name="f58" fmla="+- 32400000 0 f47"/>
                  <a:gd name="f59" fmla="+- f2 0 f47"/>
                  <a:gd name="f60" fmla="+- 37800000 0 f47"/>
                  <a:gd name="f61" fmla="*/ f49 1 2"/>
                  <a:gd name="f62" fmla="*/ f50 1 2"/>
                  <a:gd name="f63" fmla="+- f51 21600000 0"/>
                  <a:gd name="f64" fmla="?: f55 f55 f56"/>
                  <a:gd name="f65" fmla="?: f57 f57 f58"/>
                  <a:gd name="f66" fmla="?: f59 f59 f60"/>
                  <a:gd name="f67" fmla="*/ f52 f8 1"/>
                  <a:gd name="f68" fmla="*/ f53 f8 1"/>
                  <a:gd name="f69" fmla="+- f7 f61 0"/>
                  <a:gd name="f70" fmla="+- f7 f62 0"/>
                  <a:gd name="f71" fmla="?: f51 f51 f63"/>
                  <a:gd name="f72" fmla="*/ f67 1 f0"/>
                  <a:gd name="f73" fmla="*/ f68 1 f0"/>
                  <a:gd name="f74" fmla="*/ f62 f40 1"/>
                  <a:gd name="f75" fmla="*/ f61 f40 1"/>
                  <a:gd name="f76" fmla="+- f71 0 f54"/>
                  <a:gd name="f77" fmla="+- f71 0 f64"/>
                  <a:gd name="f78" fmla="+- f71 0 f65"/>
                  <a:gd name="f79" fmla="+- f71 0 f66"/>
                  <a:gd name="f80" fmla="+- 0 0 f72"/>
                  <a:gd name="f81" fmla="+- 0 0 f73"/>
                  <a:gd name="f82" fmla="*/ f70 f40 1"/>
                  <a:gd name="f83" fmla="*/ f69 f40 1"/>
                  <a:gd name="f84" fmla="+- 0 0 f80"/>
                  <a:gd name="f85" fmla="+- 0 0 f81"/>
                  <a:gd name="f86" fmla="*/ f84 f0 1"/>
                  <a:gd name="f87" fmla="*/ f85 f0 1"/>
                  <a:gd name="f88" fmla="*/ f86 1 f8"/>
                  <a:gd name="f89" fmla="*/ f87 1 f8"/>
                  <a:gd name="f90" fmla="+- f88 0 f1"/>
                  <a:gd name="f91" fmla="+- f89 0 f1"/>
                  <a:gd name="f92" fmla="sin 1 f90"/>
                  <a:gd name="f93" fmla="cos 1 f90"/>
                  <a:gd name="f94" fmla="sin 1 f91"/>
                  <a:gd name="f95" fmla="cos 1 f91"/>
                  <a:gd name="f96" fmla="+- 0 0 f92"/>
                  <a:gd name="f97" fmla="+- 0 0 f93"/>
                  <a:gd name="f98" fmla="+- 0 0 f94"/>
                  <a:gd name="f99" fmla="+- 0 0 f95"/>
                  <a:gd name="f100" fmla="+- 0 0 f96"/>
                  <a:gd name="f101" fmla="+- 0 0 f97"/>
                  <a:gd name="f102" fmla="+- 0 0 f98"/>
                  <a:gd name="f103" fmla="+- 0 0 f99"/>
                  <a:gd name="f104" fmla="val f100"/>
                  <a:gd name="f105" fmla="val f101"/>
                  <a:gd name="f106" fmla="val f102"/>
                  <a:gd name="f107" fmla="val f103"/>
                  <a:gd name="f108" fmla="*/ f104 f62 1"/>
                  <a:gd name="f109" fmla="*/ f105 f61 1"/>
                  <a:gd name="f110" fmla="*/ f106 f62 1"/>
                  <a:gd name="f111" fmla="*/ f107 f61 1"/>
                  <a:gd name="f112" fmla="+- 0 0 f109"/>
                  <a:gd name="f113" fmla="+- 0 0 f108"/>
                  <a:gd name="f114" fmla="+- 0 0 f111"/>
                  <a:gd name="f115" fmla="+- 0 0 f110"/>
                  <a:gd name="f116" fmla="+- 0 0 f112"/>
                  <a:gd name="f117" fmla="+- 0 0 f113"/>
                  <a:gd name="f118" fmla="+- 0 0 f114"/>
                  <a:gd name="f119" fmla="+- 0 0 f115"/>
                  <a:gd name="f120" fmla="at2 f116 f117"/>
                  <a:gd name="f121" fmla="at2 f118 f119"/>
                  <a:gd name="f122" fmla="+- f120 f1 0"/>
                  <a:gd name="f123" fmla="+- f121 f1 0"/>
                  <a:gd name="f124" fmla="*/ f122 f8 1"/>
                  <a:gd name="f125" fmla="*/ f123 f8 1"/>
                  <a:gd name="f126" fmla="*/ f124 1 f0"/>
                  <a:gd name="f127" fmla="*/ f125 1 f0"/>
                  <a:gd name="f128" fmla="+- 0 0 f126"/>
                  <a:gd name="f129" fmla="+- 0 0 f127"/>
                  <a:gd name="f130" fmla="val f128"/>
                  <a:gd name="f131" fmla="val f129"/>
                  <a:gd name="f132" fmla="+- 0 0 f130"/>
                  <a:gd name="f133" fmla="+- 0 0 f131"/>
                  <a:gd name="f134" fmla="*/ f132 f0 1"/>
                  <a:gd name="f135" fmla="*/ f133 f0 1"/>
                  <a:gd name="f136" fmla="*/ f134 1 f8"/>
                  <a:gd name="f137" fmla="*/ f135 1 f8"/>
                  <a:gd name="f138" fmla="+- f136 0 f1"/>
                  <a:gd name="f139" fmla="+- f137 0 f1"/>
                  <a:gd name="f140" fmla="+- f138 f1 0"/>
                  <a:gd name="f141" fmla="+- f139 f1 0"/>
                  <a:gd name="f142" fmla="*/ f140 f8 1"/>
                  <a:gd name="f143" fmla="*/ f141 f8 1"/>
                  <a:gd name="f144" fmla="*/ f142 1 f0"/>
                  <a:gd name="f145" fmla="*/ f143 1 f0"/>
                  <a:gd name="f146" fmla="+- 0 0 f144"/>
                  <a:gd name="f147" fmla="+- 0 0 f145"/>
                  <a:gd name="f148" fmla="+- 0 0 f146"/>
                  <a:gd name="f149" fmla="+- 0 0 f147"/>
                  <a:gd name="f150" fmla="*/ f148 f0 1"/>
                  <a:gd name="f151" fmla="*/ f149 f0 1"/>
                  <a:gd name="f152" fmla="*/ f150 1 f8"/>
                  <a:gd name="f153" fmla="*/ f151 1 f8"/>
                  <a:gd name="f154" fmla="+- f152 0 f1"/>
                  <a:gd name="f155" fmla="+- f153 0 f1"/>
                  <a:gd name="f156" fmla="cos 1 f154"/>
                  <a:gd name="f157" fmla="sin 1 f154"/>
                  <a:gd name="f158" fmla="cos 1 f155"/>
                  <a:gd name="f159" fmla="sin 1 f155"/>
                  <a:gd name="f160" fmla="+- 0 0 f156"/>
                  <a:gd name="f161" fmla="+- 0 0 f157"/>
                  <a:gd name="f162" fmla="+- 0 0 f158"/>
                  <a:gd name="f163" fmla="+- 0 0 f159"/>
                  <a:gd name="f164" fmla="+- 0 0 f160"/>
                  <a:gd name="f165" fmla="+- 0 0 f161"/>
                  <a:gd name="f166" fmla="+- 0 0 f162"/>
                  <a:gd name="f167" fmla="+- 0 0 f163"/>
                  <a:gd name="f168" fmla="val f164"/>
                  <a:gd name="f169" fmla="val f165"/>
                  <a:gd name="f170" fmla="val f166"/>
                  <a:gd name="f171" fmla="val f167"/>
                  <a:gd name="f172" fmla="+- 0 0 f168"/>
                  <a:gd name="f173" fmla="+- 0 0 f169"/>
                  <a:gd name="f174" fmla="+- 0 0 f170"/>
                  <a:gd name="f175" fmla="+- 0 0 f171"/>
                  <a:gd name="f176" fmla="*/ f9 f172 1"/>
                  <a:gd name="f177" fmla="*/ f9 f173 1"/>
                  <a:gd name="f178" fmla="*/ f9 f174 1"/>
                  <a:gd name="f179" fmla="*/ f9 f175 1"/>
                  <a:gd name="f180" fmla="*/ f176 f62 1"/>
                  <a:gd name="f181" fmla="*/ f177 f61 1"/>
                  <a:gd name="f182" fmla="*/ f178 f62 1"/>
                  <a:gd name="f183" fmla="*/ f179 f61 1"/>
                  <a:gd name="f184" fmla="+- f70 f180 0"/>
                  <a:gd name="f185" fmla="+- f69 f181 0"/>
                  <a:gd name="f186" fmla="+- f70 f182 0"/>
                  <a:gd name="f187" fmla="+- f69 f183 0"/>
                  <a:gd name="f188" fmla="max f184 f186"/>
                  <a:gd name="f189" fmla="max f185 f187"/>
                  <a:gd name="f190" fmla="min f184 f186"/>
                  <a:gd name="f191" fmla="min f185 f187"/>
                  <a:gd name="f192" fmla="*/ f184 f40 1"/>
                  <a:gd name="f193" fmla="*/ f185 f40 1"/>
                  <a:gd name="f194" fmla="*/ f186 f40 1"/>
                  <a:gd name="f195" fmla="*/ f187 f40 1"/>
                  <a:gd name="f196" fmla="?: f76 f45 f188"/>
                  <a:gd name="f197" fmla="?: f77 f46 f189"/>
                  <a:gd name="f198" fmla="?: f78 f7 f190"/>
                  <a:gd name="f199" fmla="?: f79 f7 f191"/>
                  <a:gd name="f200" fmla="*/ f198 f40 1"/>
                  <a:gd name="f201" fmla="*/ f199 f40 1"/>
                  <a:gd name="f202" fmla="*/ f196 f40 1"/>
                  <a:gd name="f203" fmla="*/ f197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192" y="f193"/>
                  </a:cxn>
                  <a:cxn ang="f38">
                    <a:pos x="f82" y="f83"/>
                  </a:cxn>
                  <a:cxn ang="f39">
                    <a:pos x="f194" y="f195"/>
                  </a:cxn>
                </a:cxnLst>
                <a:rect l="f200" t="f201" r="f202" b="f203"/>
                <a:pathLst>
                  <a:path stroke="0">
                    <a:moveTo>
                      <a:pt x="f192" y="f193"/>
                    </a:moveTo>
                    <a:arcTo wR="f74" hR="f75" stAng="f47" swAng="f71"/>
                    <a:lnTo>
                      <a:pt x="f82" y="f83"/>
                    </a:lnTo>
                    <a:close/>
                  </a:path>
                  <a:path fill="none">
                    <a:moveTo>
                      <a:pt x="f192" y="f193"/>
                    </a:moveTo>
                    <a:arcTo wR="f74" hR="f75" stAng="f47" swAng="f71"/>
                  </a:path>
                </a:pathLst>
              </a:custGeom>
              <a:noFill/>
              <a:ln w="38103" cap="rnd">
                <a:solidFill>
                  <a:srgbClr val="172D56"/>
                </a:solidFill>
                <a:prstDash val="solid"/>
                <a:miter/>
                <a:headEnd type="arrow"/>
                <a:tailEnd type="arrow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Gill Sans MT"/>
                  <a:ea typeface="华文中宋" pitchFamily="2"/>
                </a:endParaRPr>
              </a:p>
            </p:txBody>
          </p:sp>
          <p:graphicFrame>
            <p:nvGraphicFramePr>
              <p:cNvPr id="24" name="对象 48">
                <a:extLst>
                  <a:ext uri="{FF2B5EF4-FFF2-40B4-BE49-F238E27FC236}">
                    <a16:creationId xmlns:a16="http://schemas.microsoft.com/office/drawing/2014/main" id="{B948A577-65D0-4903-8430-D1084E1DDC68}"/>
                  </a:ext>
                </a:extLst>
              </p:cNvPr>
              <p:cNvGraphicFramePr/>
              <p:nvPr/>
            </p:nvGraphicFramePr>
            <p:xfrm>
              <a:off x="9574481" y="887553"/>
              <a:ext cx="549225" cy="7184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1" name="Equation" r:id="rId13" imgW="4470400" imgH="5689600" progId="">
                      <p:embed/>
                    </p:oleObj>
                  </mc:Choice>
                  <mc:Fallback>
                    <p:oleObj name="Equation" r:id="rId13" imgW="4470400" imgH="5689600" progId="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9574481" y="887553"/>
                            <a:ext cx="549225" cy="718471"/>
                          </a:xfrm>
                          <a:prstGeom prst="rect">
                            <a:avLst/>
                          </a:prstGeom>
                          <a:noFill/>
                          <a:ln cap="flat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25" name="对象 56">
            <a:extLst>
              <a:ext uri="{FF2B5EF4-FFF2-40B4-BE49-F238E27FC236}">
                <a16:creationId xmlns:a16="http://schemas.microsoft.com/office/drawing/2014/main" id="{5F001D78-961F-418D-8FF3-76EFD7DED89C}"/>
              </a:ext>
            </a:extLst>
          </p:cNvPr>
          <p:cNvGraphicFramePr/>
          <p:nvPr/>
        </p:nvGraphicFramePr>
        <p:xfrm>
          <a:off x="6854735" y="4298649"/>
          <a:ext cx="2441694" cy="2486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" name="Equation" r:id="rId15" imgW="22758400" imgH="23164800" progId="">
                  <p:embed/>
                </p:oleObj>
              </mc:Choice>
              <mc:Fallback>
                <p:oleObj name="Equation" r:id="rId15" imgW="22758400" imgH="23164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54735" y="4298649"/>
                        <a:ext cx="2441694" cy="2486061"/>
                      </a:xfrm>
                      <a:prstGeom prst="rect">
                        <a:avLst/>
                      </a:prstGeom>
                      <a:noFill/>
                      <a:ln w="38103" cap="rnd">
                        <a:solidFill>
                          <a:srgbClr val="FF0000"/>
                        </a:solidFill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58">
            <a:extLst>
              <a:ext uri="{FF2B5EF4-FFF2-40B4-BE49-F238E27FC236}">
                <a16:creationId xmlns:a16="http://schemas.microsoft.com/office/drawing/2014/main" id="{8F6B7C77-06B9-4CCA-8268-2DBD65229487}"/>
              </a:ext>
            </a:extLst>
          </p:cNvPr>
          <p:cNvSpPr/>
          <p:nvPr/>
        </p:nvSpPr>
        <p:spPr>
          <a:xfrm>
            <a:off x="268733" y="573886"/>
            <a:ext cx="4108819" cy="132343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4400" b="1" i="0" u="none" strike="noStrike" kern="1200" cap="none" spc="0" baseline="0">
                <a:solidFill>
                  <a:srgbClr val="FF0000"/>
                </a:solidFill>
                <a:uFillTx/>
                <a:latin typeface="標楷體" pitchFamily="65"/>
                <a:ea typeface="標楷體" pitchFamily="65"/>
              </a:rPr>
              <a:t>遭遇周期</a:t>
            </a:r>
            <a:r>
              <a:rPr lang="en-US" sz="4400" b="1" i="0" u="none" strike="noStrike" kern="1200" cap="none" spc="0" baseline="0">
                <a:solidFill>
                  <a:srgbClr val="FF0000"/>
                </a:solidFill>
                <a:uFillTx/>
                <a:latin typeface="標楷體" pitchFamily="65"/>
                <a:ea typeface="標楷體" pitchFamily="65"/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7030A0"/>
                </a:solidFill>
                <a:uFillTx/>
                <a:latin typeface="標楷體" pitchFamily="65"/>
                <a:ea typeface="標楷體" pitchFamily="65"/>
              </a:rPr>
              <a:t>Encounter Period:</a:t>
            </a:r>
            <a:endParaRPr lang="en-US" sz="3600" b="0" i="0" u="none" strike="noStrike" kern="1200" cap="none" spc="0" baseline="0">
              <a:solidFill>
                <a:srgbClr val="000000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27" name="矩形 59">
            <a:extLst>
              <a:ext uri="{FF2B5EF4-FFF2-40B4-BE49-F238E27FC236}">
                <a16:creationId xmlns:a16="http://schemas.microsoft.com/office/drawing/2014/main" id="{D904101A-236E-435E-B111-67DCDBF50091}"/>
              </a:ext>
            </a:extLst>
          </p:cNvPr>
          <p:cNvSpPr/>
          <p:nvPr/>
        </p:nvSpPr>
        <p:spPr>
          <a:xfrm>
            <a:off x="176753" y="2152753"/>
            <a:ext cx="6361884" cy="584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3200" b="1" i="0" u="none" strike="noStrike" kern="1200" cap="none" spc="0" baseline="0" dirty="0">
                <a:solidFill>
                  <a:srgbClr val="FF0000"/>
                </a:solidFill>
                <a:uFillTx/>
                <a:latin typeface="標楷體" pitchFamily="65"/>
                <a:ea typeface="標楷體" pitchFamily="65"/>
              </a:rPr>
              <a:t>遭遇頻率</a:t>
            </a:r>
            <a:r>
              <a:rPr lang="en-US" sz="2800" b="1" i="0" u="none" strike="noStrike" kern="1200" cap="none" spc="0" baseline="0" dirty="0">
                <a:solidFill>
                  <a:srgbClr val="7030A0"/>
                </a:solidFill>
                <a:uFillTx/>
                <a:latin typeface="標楷體" pitchFamily="65"/>
                <a:ea typeface="標楷體" pitchFamily="65"/>
              </a:rPr>
              <a:t>Encounter Frequency:</a:t>
            </a:r>
            <a:endParaRPr lang="en-US" sz="2800" b="1" i="0" u="none" strike="noStrike" kern="1200" cap="none" spc="0" baseline="0" dirty="0">
              <a:solidFill>
                <a:srgbClr val="000000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28" name="矩形 60">
            <a:extLst>
              <a:ext uri="{FF2B5EF4-FFF2-40B4-BE49-F238E27FC236}">
                <a16:creationId xmlns:a16="http://schemas.microsoft.com/office/drawing/2014/main" id="{5103367A-BE74-4EB2-8384-5AF53D45FED9}"/>
              </a:ext>
            </a:extLst>
          </p:cNvPr>
          <p:cNvSpPr/>
          <p:nvPr/>
        </p:nvSpPr>
        <p:spPr>
          <a:xfrm>
            <a:off x="9698208" y="4419560"/>
            <a:ext cx="2441694" cy="107721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3200" b="1" i="0" u="none" strike="noStrike" kern="1200" cap="none" spc="0" baseline="0">
                <a:solidFill>
                  <a:srgbClr val="7030A0"/>
                </a:solidFill>
                <a:uFillTx/>
                <a:latin typeface="標楷體" pitchFamily="65"/>
                <a:ea typeface="標楷體" pitchFamily="65"/>
              </a:rPr>
              <a:t>波浪頻率</a:t>
            </a:r>
            <a:endParaRPr lang="en-US" sz="3200" b="1" i="0" u="none" strike="noStrike" kern="1200" cap="none" spc="0" baseline="0">
              <a:solidFill>
                <a:srgbClr val="7030A0"/>
              </a:solidFill>
              <a:uFillTx/>
              <a:latin typeface="標楷體" pitchFamily="65"/>
              <a:ea typeface="標楷體" pitchFamily="65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7030A0"/>
                </a:solidFill>
                <a:uFillTx/>
                <a:latin typeface="標楷體" pitchFamily="65"/>
                <a:ea typeface="標楷體" pitchFamily="65"/>
              </a:rPr>
              <a:t>Wave Period</a:t>
            </a: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29" name="矩形 61">
            <a:extLst>
              <a:ext uri="{FF2B5EF4-FFF2-40B4-BE49-F238E27FC236}">
                <a16:creationId xmlns:a16="http://schemas.microsoft.com/office/drawing/2014/main" id="{CB9CB9EA-F0BC-49B4-8D6A-1CF4E2B801B1}"/>
              </a:ext>
            </a:extLst>
          </p:cNvPr>
          <p:cNvSpPr/>
          <p:nvPr/>
        </p:nvSpPr>
        <p:spPr>
          <a:xfrm>
            <a:off x="9698208" y="5801858"/>
            <a:ext cx="1005401" cy="584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3200" b="1" i="0" u="none" strike="noStrike" kern="1200" cap="none" spc="0" baseline="0">
                <a:solidFill>
                  <a:srgbClr val="7030A0"/>
                </a:solidFill>
                <a:uFillTx/>
                <a:latin typeface="標楷體" pitchFamily="65"/>
                <a:ea typeface="標楷體" pitchFamily="65"/>
              </a:rPr>
              <a:t>波数</a:t>
            </a: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Gill Sans MT"/>
              <a:ea typeface="华文中宋" pitchFamily="2"/>
            </a:endParaRPr>
          </a:p>
        </p:txBody>
      </p:sp>
      <p:graphicFrame>
        <p:nvGraphicFramePr>
          <p:cNvPr id="30" name="对象 62">
            <a:extLst>
              <a:ext uri="{FF2B5EF4-FFF2-40B4-BE49-F238E27FC236}">
                <a16:creationId xmlns:a16="http://schemas.microsoft.com/office/drawing/2014/main" id="{3968B58B-AA43-4602-8D72-236248214D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0518107"/>
              </p:ext>
            </p:extLst>
          </p:nvPr>
        </p:nvGraphicFramePr>
        <p:xfrm>
          <a:off x="930247" y="5043089"/>
          <a:ext cx="3930648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" name="Equation" r:id="rId17" imgW="34137600" imgH="12598400" progId="">
                  <p:embed/>
                </p:oleObj>
              </mc:Choice>
              <mc:Fallback>
                <p:oleObj name="Equation" r:id="rId17" imgW="34137600" imgH="12598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30247" y="5043089"/>
                        <a:ext cx="3930648" cy="1449388"/>
                      </a:xfrm>
                      <a:prstGeom prst="rect">
                        <a:avLst/>
                      </a:prstGeom>
                      <a:noFill/>
                      <a:ln w="38103" cap="rnd">
                        <a:solidFill>
                          <a:srgbClr val="FF0000"/>
                        </a:solidFill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矩形 64">
            <a:extLst>
              <a:ext uri="{FF2B5EF4-FFF2-40B4-BE49-F238E27FC236}">
                <a16:creationId xmlns:a16="http://schemas.microsoft.com/office/drawing/2014/main" id="{DE7681A1-EA48-4DCE-BCA6-7ACB90957715}"/>
              </a:ext>
            </a:extLst>
          </p:cNvPr>
          <p:cNvSpPr/>
          <p:nvPr/>
        </p:nvSpPr>
        <p:spPr>
          <a:xfrm>
            <a:off x="4857749" y="2844286"/>
            <a:ext cx="3514725" cy="1357307"/>
          </a:xfrm>
          <a:prstGeom prst="rect">
            <a:avLst/>
          </a:prstGeom>
          <a:solidFill>
            <a:srgbClr val="1A3260"/>
          </a:solidFill>
          <a:ln w="22229" cap="rnd">
            <a:solidFill>
              <a:srgbClr val="10224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ea typeface="华文中宋" pitchFamily="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5791A4C-5B7A-4F70-B604-B23A0E7E5727}"/>
              </a:ext>
            </a:extLst>
          </p:cNvPr>
          <p:cNvSpPr/>
          <p:nvPr/>
        </p:nvSpPr>
        <p:spPr>
          <a:xfrm>
            <a:off x="9560940" y="74873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b="1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latin typeface="Gill Sans MT"/>
                <a:ea typeface="华文中宋" pitchFamily="2"/>
              </a:rPr>
              <a:t>浪向角</a:t>
            </a:r>
            <a:endParaRPr lang="zh-CN" altLang="zh-CN" b="1" dirty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latin typeface="Gill Sans MT"/>
              <a:ea typeface="华文中宋" pitchFamily="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DBC8661-4A50-4DF9-ADB4-4DF101324C5D}"/>
              </a:ext>
            </a:extLst>
          </p:cNvPr>
          <p:cNvSpPr/>
          <p:nvPr/>
        </p:nvSpPr>
        <p:spPr>
          <a:xfrm>
            <a:off x="11140462" y="1466605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b="1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latin typeface="Gill Sans MT"/>
                <a:ea typeface="华文中宋" pitchFamily="2"/>
              </a:rPr>
              <a:t>船速</a:t>
            </a:r>
            <a:endParaRPr lang="zh-CN" altLang="zh-CN" b="1" dirty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latin typeface="Gill Sans MT"/>
              <a:ea typeface="华文中宋" pitchFamily="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82DF880-B1A2-40DC-A1E6-BB28C2CCA665}"/>
              </a:ext>
            </a:extLst>
          </p:cNvPr>
          <p:cNvSpPr/>
          <p:nvPr/>
        </p:nvSpPr>
        <p:spPr>
          <a:xfrm>
            <a:off x="8690798" y="1290817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b="1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latin typeface="Gill Sans MT"/>
                <a:ea typeface="华文中宋" pitchFamily="2"/>
              </a:rPr>
              <a:t>波速</a:t>
            </a:r>
            <a:endParaRPr lang="zh-CN" altLang="zh-CN" b="1" dirty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latin typeface="Gill Sans MT"/>
              <a:ea typeface="华文中宋" pitchFamily="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4BA324D3-B533-452C-8ACD-BB49E1E5D244}"/>
              </a:ext>
            </a:extLst>
          </p:cNvPr>
          <p:cNvSpPr/>
          <p:nvPr/>
        </p:nvSpPr>
        <p:spPr>
          <a:xfrm>
            <a:off x="7878949" y="920105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b="1" dirty="0">
                <a:solidFill>
                  <a:srgbClr val="1A3260"/>
                </a:solidFill>
                <a:effectLst>
                  <a:outerShdw dist="25402" dir="5400000">
                    <a:srgbClr val="6E747A"/>
                  </a:outerShdw>
                </a:effectLst>
                <a:latin typeface="Gill Sans MT"/>
                <a:ea typeface="华文中宋" pitchFamily="2"/>
              </a:rPr>
              <a:t>波长</a:t>
            </a:r>
            <a:endParaRPr lang="zh-CN" altLang="zh-CN" b="1" dirty="0">
              <a:solidFill>
                <a:srgbClr val="1A3260"/>
              </a:solidFill>
              <a:effectLst>
                <a:outerShdw dist="25402" dir="5400000">
                  <a:srgbClr val="6E747A"/>
                </a:outerShdw>
              </a:effectLst>
              <a:latin typeface="Gill Sans MT"/>
              <a:ea typeface="华文中宋" pitchFamily="2"/>
            </a:endParaRPr>
          </a:p>
        </p:txBody>
      </p:sp>
      <p:sp>
        <p:nvSpPr>
          <p:cNvPr id="37" name="AutoShape 131">
            <a:extLst>
              <a:ext uri="{FF2B5EF4-FFF2-40B4-BE49-F238E27FC236}">
                <a16:creationId xmlns:a16="http://schemas.microsoft.com/office/drawing/2014/main" id="{C5B09048-9DCD-4DD5-9273-C1A0F65BD2E9}"/>
              </a:ext>
            </a:extLst>
          </p:cNvPr>
          <p:cNvSpPr/>
          <p:nvPr/>
        </p:nvSpPr>
        <p:spPr>
          <a:xfrm rot="5400000">
            <a:off x="1630158" y="4301966"/>
            <a:ext cx="1178377" cy="6407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5400"/>
              <a:gd name="f8" fmla="+- 21600 0 5400"/>
              <a:gd name="f9" fmla="+- 10800 0 5400"/>
              <a:gd name="f10" fmla="+- 21600 0 16200"/>
              <a:gd name="f11" fmla="val 16200"/>
              <a:gd name="f12" fmla="val 3375"/>
              <a:gd name="f13" fmla="val 10800"/>
              <a:gd name="f14" fmla="val 1350"/>
              <a:gd name="f15" fmla="val 2700"/>
              <a:gd name="f16" fmla="val 675"/>
              <a:gd name="f17" fmla="+- 0 0 -360"/>
              <a:gd name="f18" fmla="+- 0 0 -270"/>
              <a:gd name="f19" fmla="+- 0 0 -180"/>
              <a:gd name="f20" fmla="+- 0 0 -90"/>
              <a:gd name="f21" fmla="*/ f3 1 21600"/>
              <a:gd name="f22" fmla="*/ f4 1 21600"/>
              <a:gd name="f23" fmla="*/ f10 f9 1"/>
              <a:gd name="f24" fmla="+- f6 0 f5"/>
              <a:gd name="f25" fmla="*/ f17 f0 1"/>
              <a:gd name="f26" fmla="*/ f18 f0 1"/>
              <a:gd name="f27" fmla="*/ f19 f0 1"/>
              <a:gd name="f28" fmla="*/ f20 f0 1"/>
              <a:gd name="f29" fmla="*/ f23 1 10800"/>
              <a:gd name="f30" fmla="*/ f24 1 21600"/>
              <a:gd name="f31" fmla="*/ 16200 f24 1"/>
              <a:gd name="f32" fmla="*/ 0 f24 1"/>
              <a:gd name="f33" fmla="*/ 10800 f24 1"/>
              <a:gd name="f34" fmla="*/ 21600 f24 1"/>
              <a:gd name="f35" fmla="*/ 3375 f24 1"/>
              <a:gd name="f36" fmla="*/ f7 f24 1"/>
              <a:gd name="f37" fmla="*/ f8 f24 1"/>
              <a:gd name="f38" fmla="*/ f25 1 f2"/>
              <a:gd name="f39" fmla="*/ f26 1 f2"/>
              <a:gd name="f40" fmla="*/ f27 1 f2"/>
              <a:gd name="f41" fmla="*/ f28 1 f2"/>
              <a:gd name="f42" fmla="+- 21600 0 f29"/>
              <a:gd name="f43" fmla="*/ f31 1 21600"/>
              <a:gd name="f44" fmla="*/ f32 1 21600"/>
              <a:gd name="f45" fmla="*/ f33 1 21600"/>
              <a:gd name="f46" fmla="*/ f34 1 21600"/>
              <a:gd name="f47" fmla="*/ f35 1 21600"/>
              <a:gd name="f48" fmla="*/ f36 1 21600"/>
              <a:gd name="f49" fmla="*/ f37 1 21600"/>
              <a:gd name="f50" fmla="+- f38 0 f1"/>
              <a:gd name="f51" fmla="+- f39 0 f1"/>
              <a:gd name="f52" fmla="+- f40 0 f1"/>
              <a:gd name="f53" fmla="+- f41 0 f1"/>
              <a:gd name="f54" fmla="*/ f42 f24 1"/>
              <a:gd name="f55" fmla="*/ f43 1 f30"/>
              <a:gd name="f56" fmla="*/ f44 1 f30"/>
              <a:gd name="f57" fmla="*/ f45 1 f30"/>
              <a:gd name="f58" fmla="*/ f46 1 f30"/>
              <a:gd name="f59" fmla="*/ f47 1 f30"/>
              <a:gd name="f60" fmla="*/ f48 1 f30"/>
              <a:gd name="f61" fmla="*/ f49 1 f30"/>
              <a:gd name="f62" fmla="*/ f54 1 21600"/>
              <a:gd name="f63" fmla="*/ f59 f21 1"/>
              <a:gd name="f64" fmla="*/ f61 f22 1"/>
              <a:gd name="f65" fmla="*/ f60 f22 1"/>
              <a:gd name="f66" fmla="*/ f55 f21 1"/>
              <a:gd name="f67" fmla="*/ f56 f22 1"/>
              <a:gd name="f68" fmla="*/ f56 f21 1"/>
              <a:gd name="f69" fmla="*/ f57 f22 1"/>
              <a:gd name="f70" fmla="*/ f58 f22 1"/>
              <a:gd name="f71" fmla="*/ f58 f21 1"/>
              <a:gd name="f72" fmla="*/ f62 1 f30"/>
              <a:gd name="f73" fmla="*/ f72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6" y="f67"/>
              </a:cxn>
              <a:cxn ang="f51">
                <a:pos x="f68" y="f69"/>
              </a:cxn>
              <a:cxn ang="f52">
                <a:pos x="f66" y="f70"/>
              </a:cxn>
              <a:cxn ang="f53">
                <a:pos x="f71" y="f69"/>
              </a:cxn>
            </a:cxnLst>
            <a:rect l="f63" t="f65" r="f73" b="f64"/>
            <a:pathLst>
              <a:path w="21600" h="21600">
                <a:moveTo>
                  <a:pt x="f11" y="f5"/>
                </a:moveTo>
                <a:lnTo>
                  <a:pt x="f11" y="f7"/>
                </a:lnTo>
                <a:lnTo>
                  <a:pt x="f12" y="f7"/>
                </a:lnTo>
                <a:lnTo>
                  <a:pt x="f12" y="f11"/>
                </a:lnTo>
                <a:lnTo>
                  <a:pt x="f11" y="f11"/>
                </a:lnTo>
                <a:lnTo>
                  <a:pt x="f11" y="f6"/>
                </a:lnTo>
                <a:lnTo>
                  <a:pt x="f6" y="f13"/>
                </a:lnTo>
                <a:close/>
              </a:path>
              <a:path w="21600" h="21600">
                <a:moveTo>
                  <a:pt x="f14" y="f7"/>
                </a:moveTo>
                <a:lnTo>
                  <a:pt x="f14" y="f11"/>
                </a:lnTo>
                <a:lnTo>
                  <a:pt x="f15" y="f11"/>
                </a:lnTo>
                <a:lnTo>
                  <a:pt x="f15" y="f7"/>
                </a:lnTo>
                <a:close/>
              </a:path>
              <a:path w="21600" h="21600">
                <a:moveTo>
                  <a:pt x="f5" y="f7"/>
                </a:moveTo>
                <a:lnTo>
                  <a:pt x="f5" y="f11"/>
                </a:lnTo>
                <a:lnTo>
                  <a:pt x="f16" y="f11"/>
                </a:lnTo>
                <a:lnTo>
                  <a:pt x="f16" y="f7"/>
                </a:lnTo>
                <a:close/>
              </a:path>
            </a:pathLst>
          </a:custGeom>
          <a:solidFill>
            <a:srgbClr val="FFFD09"/>
          </a:solidFill>
          <a:ln w="9528" cap="rnd">
            <a:solidFill>
              <a:srgbClr val="0070C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  <a:ea typeface="华文中宋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 animBg="1"/>
      <p:bldP spid="37" grpId="0" animBg="1"/>
    </p:bldLst>
  </p:timing>
</p:sld>
</file>

<file path=ppt/theme/theme1.xml><?xml version="1.0" encoding="utf-8"?>
<a:theme xmlns:a="http://schemas.openxmlformats.org/drawingml/2006/main" name="红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船舶极端运动现象 M3-20181111 PM1726" id="{674F325C-FAB4-45A5-8ABD-A6899B14CB83}" vid="{E43118D5-B75A-41B6-A25A-702556E41D3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船舶极端运动现象 M3-20181111 PM1726</Template>
  <TotalTime>168</TotalTime>
  <Words>1365</Words>
  <Application>Microsoft Office PowerPoint</Application>
  <PresentationFormat>宽屏</PresentationFormat>
  <Paragraphs>266</Paragraphs>
  <Slides>39</Slides>
  <Notes>1</Notes>
  <HiddenSlides>1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60" baseType="lpstr">
      <vt:lpstr>標楷體</vt:lpstr>
      <vt:lpstr>標楷體</vt:lpstr>
      <vt:lpstr>微軟正黑體</vt:lpstr>
      <vt:lpstr>新細明體</vt:lpstr>
      <vt:lpstr>等线</vt:lpstr>
      <vt:lpstr>华文新魏</vt:lpstr>
      <vt:lpstr>华文中宋</vt:lpstr>
      <vt:lpstr>楷体</vt:lpstr>
      <vt:lpstr>宋体</vt:lpstr>
      <vt:lpstr>微软雅黑</vt:lpstr>
      <vt:lpstr>Arial</vt:lpstr>
      <vt:lpstr>Arial</vt:lpstr>
      <vt:lpstr>Arial Rounded MT Bold</vt:lpstr>
      <vt:lpstr>Corbel</vt:lpstr>
      <vt:lpstr>Gill Sans MT</vt:lpstr>
      <vt:lpstr>Times New Roman</vt:lpstr>
      <vt:lpstr>Wingdings</vt:lpstr>
      <vt:lpstr>Wingdings 2</vt:lpstr>
      <vt:lpstr>红利</vt:lpstr>
      <vt:lpstr>Equation</vt:lpstr>
      <vt:lpstr>方程式</vt:lpstr>
      <vt:lpstr>船舶运动极端现象― Parametric rolling</vt:lpstr>
      <vt:lpstr>outline</vt:lpstr>
      <vt:lpstr>风浪作用下 船舶运动及极端现象</vt:lpstr>
      <vt:lpstr>PowerPoint 演示文稿</vt:lpstr>
      <vt:lpstr>PowerPoint 演示文稿</vt:lpstr>
      <vt:lpstr>参数横摇运动介绍</vt:lpstr>
      <vt:lpstr>PowerPoint 演示文稿</vt:lpstr>
      <vt:lpstr>参数横摇运动介绍</vt:lpstr>
      <vt:lpstr>PowerPoint 演示文稿</vt:lpstr>
      <vt:lpstr>6-DOF coordinate system</vt:lpstr>
      <vt:lpstr>参数横摇运动介绍</vt:lpstr>
      <vt:lpstr>PowerPoint 演示文稿</vt:lpstr>
      <vt:lpstr>GM (time-varying)</vt:lpstr>
      <vt:lpstr>参数横摇运动介绍</vt:lpstr>
      <vt:lpstr>PowerPoint 演示文稿</vt:lpstr>
      <vt:lpstr>Problem solving 理论及计算方法</vt:lpstr>
      <vt:lpstr>理论及计算方法</vt:lpstr>
      <vt:lpstr>Mathieu equation数值计算模拟 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Term Project (Home work)</vt:lpstr>
      <vt:lpstr>下次课程介绍   横摇和纵摇及垂荡三自由度偶合的 参数横摇(parametric rolling)及橫甩(Broaching)建模分析方法</vt:lpstr>
      <vt:lpstr>PowerPoint 演示文稿</vt:lpstr>
      <vt:lpstr>教学设计</vt:lpstr>
      <vt:lpstr>教学设计</vt:lpstr>
      <vt:lpstr>PowerPoint 演示文稿</vt:lpstr>
      <vt:lpstr>教学理念</vt:lpstr>
      <vt:lpstr>教学理念</vt:lpstr>
      <vt:lpstr>教学方法</vt:lpstr>
      <vt:lpstr>教学方法</vt:lpstr>
      <vt:lpstr>教学过程</vt:lpstr>
      <vt:lpstr>教学过程</vt:lpstr>
      <vt:lpstr>教学返思</vt:lpstr>
      <vt:lpstr>教学返思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船舶运动极端现象― Parametric rolling</dc:title>
  <dc:creator>CWChen</dc:creator>
  <cp:lastModifiedBy>CWChen</cp:lastModifiedBy>
  <cp:revision>57</cp:revision>
  <cp:lastPrinted>2018-11-11T09:27:15Z</cp:lastPrinted>
  <dcterms:created xsi:type="dcterms:W3CDTF">2018-11-11T11:44:40Z</dcterms:created>
  <dcterms:modified xsi:type="dcterms:W3CDTF">2018-11-11T15:10:00Z</dcterms:modified>
</cp:coreProperties>
</file>