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8" r:id="rId18"/>
    <p:sldId id="279" r:id="rId19"/>
    <p:sldId id="280" r:id="rId20"/>
    <p:sldId id="273" r:id="rId21"/>
    <p:sldId id="274" r:id="rId22"/>
    <p:sldId id="275" r:id="rId23"/>
    <p:sldId id="276" r:id="rId24"/>
    <p:sldId id="277"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972A50EB-71DF-410D-9DF8-8973589CB6C1}"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50088-F836-464F-82FB-9C5F526FB9D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972A50EB-71DF-410D-9DF8-8973589CB6C1}"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50088-F836-464F-82FB-9C5F526FB9D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72A50EB-71DF-410D-9DF8-8973589CB6C1}"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50088-F836-464F-82FB-9C5F526FB9D0}"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972A50EB-71DF-410D-9DF8-8973589CB6C1}"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50088-F836-464F-82FB-9C5F526FB9D0}" type="slidenum">
              <a:rPr lang="en-US" smtClean="0"/>
              <a:t>‹#›</a:t>
            </a:fld>
            <a:endParaRPr lang="en-US"/>
          </a:p>
        </p:txBody>
      </p:sp>
      <p:sp>
        <p:nvSpPr>
          <p:cNvPr id="7" name="Title 6"/>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972A50EB-71DF-410D-9DF8-8973589CB6C1}"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50088-F836-464F-82FB-9C5F526FB9D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fld id="{972A50EB-71DF-410D-9DF8-8973589CB6C1}"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E50088-F836-464F-82FB-9C5F526FB9D0}"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972A50EB-71DF-410D-9DF8-8973589CB6C1}" type="datetimeFigureOut">
              <a:rPr lang="en-US" smtClean="0"/>
              <a:t>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E50088-F836-464F-82FB-9C5F526FB9D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972A50EB-71DF-410D-9DF8-8973589CB6C1}" type="datetimeFigureOut">
              <a:rPr lang="en-US" smtClean="0"/>
              <a:t>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E50088-F836-464F-82FB-9C5F526FB9D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72A50EB-71DF-410D-9DF8-8973589CB6C1}" type="datetimeFigureOut">
              <a:rPr lang="en-US" smtClean="0"/>
              <a:t>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E50088-F836-464F-82FB-9C5F526FB9D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72A50EB-71DF-410D-9DF8-8973589CB6C1}"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E50088-F836-464F-82FB-9C5F526FB9D0}"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72A50EB-71DF-410D-9DF8-8973589CB6C1}"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E50088-F836-464F-82FB-9C5F526FB9D0}"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72A50EB-71DF-410D-9DF8-8973589CB6C1}" type="datetimeFigureOut">
              <a:rPr lang="en-US" smtClean="0"/>
              <a:t>12/4/2018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CE50088-F836-464F-82FB-9C5F526FB9D0}"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124744"/>
            <a:ext cx="7772400" cy="2520279"/>
          </a:xfrm>
        </p:spPr>
        <p:txBody>
          <a:bodyPr>
            <a:normAutofit/>
          </a:bodyPr>
          <a:lstStyle/>
          <a:p>
            <a:r>
              <a:rPr lang="en-US" b="1" dirty="0" smtClean="0"/>
              <a:t>Analysis of gas hydrates using</a:t>
            </a:r>
            <a:br>
              <a:rPr lang="en-US" b="1" dirty="0" smtClean="0"/>
            </a:br>
            <a:r>
              <a:rPr lang="en-US" b="1" dirty="0" smtClean="0"/>
              <a:t>Raman Spectroscopy</a:t>
            </a:r>
            <a:endParaRPr lang="en-US" b="1" dirty="0"/>
          </a:p>
        </p:txBody>
      </p:sp>
      <p:sp>
        <p:nvSpPr>
          <p:cNvPr id="3" name="副标题 2"/>
          <p:cNvSpPr>
            <a:spLocks noGrp="1"/>
          </p:cNvSpPr>
          <p:nvPr>
            <p:ph type="subTitle" idx="1"/>
          </p:nvPr>
        </p:nvSpPr>
        <p:spPr/>
        <p:txBody>
          <a:bodyPr>
            <a:normAutofit lnSpcReduction="10000"/>
          </a:bodyPr>
          <a:lstStyle/>
          <a:p>
            <a:endParaRPr lang="en-US" sz="2800" dirty="0" smtClean="0">
              <a:solidFill>
                <a:schemeClr val="tx1"/>
              </a:solidFill>
              <a:latin typeface="Times New Roman" pitchFamily="18" charset="0"/>
              <a:cs typeface="Times New Roman" pitchFamily="18" charset="0"/>
            </a:endParaRPr>
          </a:p>
          <a:p>
            <a:endParaRPr lang="en-US" sz="2800" dirty="0">
              <a:solidFill>
                <a:schemeClr val="tx1"/>
              </a:solidFill>
              <a:latin typeface="Times New Roman" pitchFamily="18" charset="0"/>
              <a:cs typeface="Times New Roman" pitchFamily="18" charset="0"/>
            </a:endParaRPr>
          </a:p>
          <a:p>
            <a:r>
              <a:rPr lang="en-US" sz="2800" dirty="0" smtClean="0">
                <a:solidFill>
                  <a:schemeClr val="tx1"/>
                </a:solidFill>
                <a:latin typeface="Times New Roman" pitchFamily="18" charset="0"/>
                <a:cs typeface="Times New Roman" pitchFamily="18" charset="0"/>
              </a:rPr>
              <a:t>RARIVOHARINONY ANDO</a:t>
            </a:r>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619041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7762" y="366713"/>
            <a:ext cx="6848475" cy="5581650"/>
          </a:xfrm>
        </p:spPr>
      </p:pic>
    </p:spTree>
    <p:extLst>
      <p:ext uri="{BB962C8B-B14F-4D97-AF65-F5344CB8AC3E}">
        <p14:creationId xmlns:p14="http://schemas.microsoft.com/office/powerpoint/2010/main" val="1647227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1340768"/>
            <a:ext cx="8003232" cy="5256584"/>
          </a:xfrm>
        </p:spPr>
        <p:txBody>
          <a:bodyPr>
            <a:normAutofit/>
          </a:bodyPr>
          <a:lstStyle/>
          <a:p>
            <a:pPr marL="0" indent="0">
              <a:buNone/>
            </a:pPr>
            <a:r>
              <a:rPr lang="fr-FR" dirty="0" smtClean="0"/>
              <a:t> </a:t>
            </a:r>
            <a:r>
              <a:rPr lang="en-US" dirty="0" smtClean="0"/>
              <a:t>The structure of the gas hydrates is dependent on the conditions of pressure and temperature of the medium, but also on the overall composition of the gas used for their formation. The main purpose of the work here is to find in which structure types the hydrates belong by comparing the result from the Raman of the studied hydrates to another synthetic hydrates where the setting and structure is already known or by the observation only of the Raman of the hydrate and their ration.</a:t>
            </a:r>
            <a:endParaRPr lang="en-US" dirty="0"/>
          </a:p>
        </p:txBody>
      </p:sp>
      <p:sp>
        <p:nvSpPr>
          <p:cNvPr id="2" name="标题 1"/>
          <p:cNvSpPr>
            <a:spLocks noGrp="1"/>
          </p:cNvSpPr>
          <p:nvPr>
            <p:ph type="title"/>
          </p:nvPr>
        </p:nvSpPr>
        <p:spPr>
          <a:xfrm>
            <a:off x="467544" y="404664"/>
            <a:ext cx="8229600" cy="1143000"/>
          </a:xfrm>
        </p:spPr>
        <p:txBody>
          <a:bodyPr>
            <a:normAutofit fontScale="90000"/>
          </a:bodyPr>
          <a:lstStyle/>
          <a:p>
            <a:r>
              <a:rPr lang="en-US" dirty="0" smtClean="0"/>
              <a:t>Structural study of hydrates by Raman spectroscopy</a:t>
            </a:r>
            <a:br>
              <a:rPr lang="en-US" dirty="0" smtClean="0"/>
            </a:br>
            <a:endParaRPr lang="en-US" dirty="0"/>
          </a:p>
        </p:txBody>
      </p:sp>
    </p:spTree>
    <p:extLst>
      <p:ext uri="{BB962C8B-B14F-4D97-AF65-F5344CB8AC3E}">
        <p14:creationId xmlns:p14="http://schemas.microsoft.com/office/powerpoint/2010/main" val="3228839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260648"/>
            <a:ext cx="8229600" cy="5865515"/>
          </a:xfrm>
        </p:spPr>
        <p:txBody>
          <a:bodyPr/>
          <a:lstStyle/>
          <a:p>
            <a:r>
              <a:rPr lang="en-US" dirty="0" smtClean="0"/>
              <a:t>Characterization of hydrates of bacterial origin:</a:t>
            </a:r>
          </a:p>
          <a:p>
            <a:pPr marL="0" indent="0">
              <a:buNone/>
            </a:pPr>
            <a:endParaRPr 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627" y="1844824"/>
            <a:ext cx="5274904" cy="3569564"/>
          </a:xfrm>
          <a:prstGeom prst="rect">
            <a:avLst/>
          </a:prstGeom>
        </p:spPr>
      </p:pic>
      <p:sp>
        <p:nvSpPr>
          <p:cNvPr id="7" name="TextBox 6"/>
          <p:cNvSpPr txBox="1"/>
          <p:nvPr/>
        </p:nvSpPr>
        <p:spPr>
          <a:xfrm>
            <a:off x="6156176" y="1556792"/>
            <a:ext cx="2592288" cy="3785652"/>
          </a:xfrm>
          <a:prstGeom prst="rect">
            <a:avLst/>
          </a:prstGeom>
          <a:noFill/>
        </p:spPr>
        <p:txBody>
          <a:bodyPr wrap="square" rtlCol="0">
            <a:spAutoFit/>
          </a:bodyPr>
          <a:lstStyle/>
          <a:p>
            <a:r>
              <a:rPr lang="en-US" sz="2400" b="1" dirty="0" smtClean="0"/>
              <a:t>Raman spectrum characteristic of the hydrates of the </a:t>
            </a:r>
            <a:r>
              <a:rPr lang="en-US" sz="2400" b="1" dirty="0" err="1" smtClean="0"/>
              <a:t>Hakon</a:t>
            </a:r>
            <a:r>
              <a:rPr lang="en-US" sz="2400" b="1" dirty="0" smtClean="0"/>
              <a:t> Mosby mud volcano obtained at -140 ° C and at atmospheric pressure.</a:t>
            </a:r>
            <a:r>
              <a:rPr lang="en-US" sz="2400" b="1" dirty="0" smtClean="0">
                <a:solidFill>
                  <a:schemeClr val="tx1"/>
                </a:solidFill>
              </a:rPr>
              <a:t> </a:t>
            </a:r>
            <a:r>
              <a:rPr lang="en-US" sz="1000" i="1" dirty="0" smtClean="0">
                <a:solidFill>
                  <a:schemeClr val="tx1"/>
                </a:solidFill>
              </a:rPr>
              <a:t>Physical and geochemical characterization of gas hydrates of different geological environments. Christophe Bourry 2008</a:t>
            </a:r>
          </a:p>
          <a:p>
            <a:endParaRPr lang="en-US" sz="1000" dirty="0"/>
          </a:p>
        </p:txBody>
      </p:sp>
      <p:sp>
        <p:nvSpPr>
          <p:cNvPr id="8" name="TextBox 7"/>
          <p:cNvSpPr txBox="1"/>
          <p:nvPr/>
        </p:nvSpPr>
        <p:spPr>
          <a:xfrm>
            <a:off x="899592" y="5416729"/>
            <a:ext cx="7488832" cy="1200329"/>
          </a:xfrm>
          <a:prstGeom prst="rect">
            <a:avLst/>
          </a:prstGeom>
          <a:noFill/>
        </p:spPr>
        <p:txBody>
          <a:bodyPr wrap="square" rtlCol="0">
            <a:spAutoFit/>
          </a:bodyPr>
          <a:lstStyle/>
          <a:p>
            <a:r>
              <a:rPr lang="en-US" dirty="0" smtClean="0"/>
              <a:t>Two fine and intense peaks are observable at about 2900 cm-1 in the spectral range of vibration of the C-H bonds, while the broad observable peak at about 3100 cm-1 corresponds to the symmetrical elongations of the O-H bonds of the ice.</a:t>
            </a:r>
            <a:endParaRPr lang="en-US" dirty="0"/>
          </a:p>
        </p:txBody>
      </p:sp>
    </p:spTree>
    <p:extLst>
      <p:ext uri="{BB962C8B-B14F-4D97-AF65-F5344CB8AC3E}">
        <p14:creationId xmlns:p14="http://schemas.microsoft.com/office/powerpoint/2010/main" val="2164926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
            <a:ext cx="3755983" cy="3140968"/>
          </a:xfrm>
        </p:spPr>
      </p:pic>
      <p:sp>
        <p:nvSpPr>
          <p:cNvPr id="5" name="TextBox 4"/>
          <p:cNvSpPr txBox="1"/>
          <p:nvPr/>
        </p:nvSpPr>
        <p:spPr>
          <a:xfrm>
            <a:off x="4644008" y="260649"/>
            <a:ext cx="3384376" cy="2893100"/>
          </a:xfrm>
          <a:prstGeom prst="rect">
            <a:avLst/>
          </a:prstGeom>
          <a:noFill/>
        </p:spPr>
        <p:txBody>
          <a:bodyPr wrap="square" rtlCol="0">
            <a:spAutoFit/>
          </a:bodyPr>
          <a:lstStyle/>
          <a:p>
            <a:r>
              <a:rPr lang="en-US" b="1" dirty="0" smtClean="0"/>
              <a:t>Comparison of Raman spectra of HMMV hydrate and synthetic hydrate. The 2902 and 2914 cm-1 bands correspond respectively to the stretching of C-H bonds of methane in large cages and in small cages.</a:t>
            </a:r>
            <a:r>
              <a:rPr lang="en-US" i="1" dirty="0" smtClean="0">
                <a:solidFill>
                  <a:schemeClr val="tx1"/>
                </a:solidFill>
              </a:rPr>
              <a:t> </a:t>
            </a:r>
            <a:r>
              <a:rPr lang="en-US" sz="1000" i="1" dirty="0" smtClean="0">
                <a:solidFill>
                  <a:schemeClr val="tx1"/>
                </a:solidFill>
              </a:rPr>
              <a:t>Physical and geochemical characterization of gas hydrates of different geological environments. Christophe Bourry 2008</a:t>
            </a:r>
          </a:p>
          <a:p>
            <a:endParaRPr lang="en-US" dirty="0" smtClean="0"/>
          </a:p>
          <a:p>
            <a:endParaRPr lang="en-US" b="1" dirty="0"/>
          </a:p>
        </p:txBody>
      </p:sp>
      <p:sp>
        <p:nvSpPr>
          <p:cNvPr id="6" name="TextBox 5"/>
          <p:cNvSpPr txBox="1"/>
          <p:nvPr/>
        </p:nvSpPr>
        <p:spPr>
          <a:xfrm>
            <a:off x="179512" y="2887682"/>
            <a:ext cx="8640960" cy="3970318"/>
          </a:xfrm>
          <a:prstGeom prst="rect">
            <a:avLst/>
          </a:prstGeom>
          <a:noFill/>
        </p:spPr>
        <p:txBody>
          <a:bodyPr wrap="square" rtlCol="0">
            <a:spAutoFit/>
          </a:bodyPr>
          <a:lstStyle/>
          <a:p>
            <a:r>
              <a:rPr lang="en-US" dirty="0" smtClean="0"/>
              <a:t>Two fine and intense peaks are observable at about 2900 cm-1 in the vibrational spectral range of the C-H bonds, whereas the broad observable peak at about 3100 cm-1 corresponds to the symmetrical elongations of the O-H bonds of the ice. The two bands of intensities IL and IS at 2902 and 2914 cm-1 respectively are characteristic of the stretching of the C-H bonds (mode ν1) of the methane in a hydrate structure. The ratio of the integrated intensities of the two methane peaks, IL / IS, makes it possible to differentiate the different hydrate structures. This ratio, which is of the order of 3.6 for hydrates of HMMV, is the typical signature of crystallizing hydrates in the cubic structure I. In this structure, there are three times more large cages than small cages. Thus, the ideal IL / IS ratio of a type I structure is 3. The ratio slightly higher than 3 obtained for HMMV hydrates shows that small cages are slightly less occupied by methane than large cages. The band at 2902 cm-1 corresponds to the stretching of C-H bonds of methane in the large cages of structure I, while the band at 2914 cm-1 is attributed to the same vibrations of methane, but in small cages .</a:t>
            </a:r>
            <a:endParaRPr lang="en-US" dirty="0"/>
          </a:p>
        </p:txBody>
      </p:sp>
    </p:spTree>
    <p:extLst>
      <p:ext uri="{BB962C8B-B14F-4D97-AF65-F5344CB8AC3E}">
        <p14:creationId xmlns:p14="http://schemas.microsoft.com/office/powerpoint/2010/main" val="816698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916832"/>
            <a:ext cx="4734784" cy="3672408"/>
          </a:xfrm>
        </p:spPr>
      </p:pic>
      <p:sp>
        <p:nvSpPr>
          <p:cNvPr id="5" name="TextBox 4"/>
          <p:cNvSpPr txBox="1"/>
          <p:nvPr/>
        </p:nvSpPr>
        <p:spPr>
          <a:xfrm>
            <a:off x="5436096" y="2996952"/>
            <a:ext cx="3168352" cy="2246769"/>
          </a:xfrm>
          <a:prstGeom prst="rect">
            <a:avLst/>
          </a:prstGeom>
          <a:noFill/>
        </p:spPr>
        <p:txBody>
          <a:bodyPr wrap="square" rtlCol="0">
            <a:spAutoFit/>
          </a:bodyPr>
          <a:lstStyle/>
          <a:p>
            <a:r>
              <a:rPr lang="en-US" dirty="0" smtClean="0"/>
              <a:t>Comparison of Raman spectra of Congo-Angola (GH-</a:t>
            </a:r>
            <a:r>
              <a:rPr lang="en-US" dirty="0" err="1" smtClean="0"/>
              <a:t>ZaiAngo</a:t>
            </a:r>
            <a:r>
              <a:rPr lang="en-US" dirty="0" smtClean="0"/>
              <a:t>), Niger (GH-</a:t>
            </a:r>
            <a:r>
              <a:rPr lang="en-US" dirty="0" err="1" smtClean="0"/>
              <a:t>NerisII</a:t>
            </a:r>
            <a:r>
              <a:rPr lang="en-US" dirty="0" smtClean="0"/>
              <a:t>) and HMMV (GH-HMMV) margins hydrates. Also represented are the Raman spectra of synthetic hydrate and gaseous methane </a:t>
            </a:r>
            <a:r>
              <a:rPr lang="en-US" sz="1400" i="1" dirty="0" smtClean="0"/>
              <a:t>(</a:t>
            </a:r>
            <a:r>
              <a:rPr lang="en-US" sz="1400" i="1" dirty="0" err="1" smtClean="0"/>
              <a:t>Chazallon</a:t>
            </a:r>
            <a:r>
              <a:rPr lang="en-US" sz="1400" i="1" dirty="0" smtClean="0"/>
              <a:t> et al., 2007)</a:t>
            </a:r>
            <a:endParaRPr lang="en-US" sz="1400" i="1" dirty="0"/>
          </a:p>
        </p:txBody>
      </p:sp>
    </p:spTree>
    <p:extLst>
      <p:ext uri="{BB962C8B-B14F-4D97-AF65-F5344CB8AC3E}">
        <p14:creationId xmlns:p14="http://schemas.microsoft.com/office/powerpoint/2010/main" val="2743912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260648"/>
            <a:ext cx="8229600" cy="5865515"/>
          </a:xfrm>
        </p:spPr>
        <p:txBody>
          <a:bodyPr/>
          <a:lstStyle/>
          <a:p>
            <a:r>
              <a:rPr lang="en-US" dirty="0" smtClean="0"/>
              <a:t>Characterization of hydrates of </a:t>
            </a:r>
            <a:r>
              <a:rPr lang="en-US" dirty="0" err="1" smtClean="0"/>
              <a:t>thermogenic</a:t>
            </a:r>
            <a:r>
              <a:rPr lang="en-US" dirty="0" smtClean="0"/>
              <a:t> origin:</a:t>
            </a:r>
          </a:p>
          <a:p>
            <a:pPr marL="0" indent="0">
              <a:buNone/>
            </a:pPr>
            <a:endParaRPr 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1844824"/>
            <a:ext cx="6680743" cy="2880320"/>
          </a:xfrm>
          <a:prstGeom prst="rect">
            <a:avLst/>
          </a:prstGeom>
        </p:spPr>
      </p:pic>
      <p:sp>
        <p:nvSpPr>
          <p:cNvPr id="5" name="TextBox 4"/>
          <p:cNvSpPr txBox="1"/>
          <p:nvPr/>
        </p:nvSpPr>
        <p:spPr>
          <a:xfrm>
            <a:off x="6263680" y="1484784"/>
            <a:ext cx="2880320" cy="3447098"/>
          </a:xfrm>
          <a:prstGeom prst="rect">
            <a:avLst/>
          </a:prstGeom>
          <a:noFill/>
        </p:spPr>
        <p:txBody>
          <a:bodyPr wrap="square" rtlCol="0">
            <a:spAutoFit/>
          </a:bodyPr>
          <a:lstStyle/>
          <a:p>
            <a:r>
              <a:rPr lang="en-US" dirty="0" smtClean="0"/>
              <a:t>a) Raman spectrum of a sea salt of Marmara obtained at 514.5 nm, masked by the phenomenon of fluorescence. b) Raman spectrum of the same hydrate obtained at 266 nm (UV), without fluorescence problem.</a:t>
            </a:r>
            <a:r>
              <a:rPr lang="en-US" i="1" dirty="0" smtClean="0">
                <a:solidFill>
                  <a:schemeClr val="tx1"/>
                </a:solidFill>
              </a:rPr>
              <a:t> </a:t>
            </a:r>
            <a:r>
              <a:rPr lang="en-US" sz="1000" i="1" dirty="0" smtClean="0">
                <a:solidFill>
                  <a:schemeClr val="tx1"/>
                </a:solidFill>
              </a:rPr>
              <a:t>Physical and geochemical characterization of gas hydrates of different geological environments. Christophe Bourry 2008</a:t>
            </a:r>
          </a:p>
          <a:p>
            <a:endParaRPr lang="en-US" dirty="0" smtClean="0"/>
          </a:p>
          <a:p>
            <a:endParaRPr lang="en-US" dirty="0"/>
          </a:p>
        </p:txBody>
      </p:sp>
      <p:sp>
        <p:nvSpPr>
          <p:cNvPr id="6" name="TextBox 5"/>
          <p:cNvSpPr txBox="1"/>
          <p:nvPr/>
        </p:nvSpPr>
        <p:spPr>
          <a:xfrm>
            <a:off x="683568" y="4931882"/>
            <a:ext cx="7920880" cy="1477328"/>
          </a:xfrm>
          <a:prstGeom prst="rect">
            <a:avLst/>
          </a:prstGeom>
          <a:noFill/>
        </p:spPr>
        <p:txBody>
          <a:bodyPr wrap="square" rtlCol="0">
            <a:spAutoFit/>
          </a:bodyPr>
          <a:lstStyle/>
          <a:p>
            <a:r>
              <a:rPr lang="en-US" dirty="0" smtClean="0"/>
              <a:t>Although more complex than those obtained for bacterial hydrates, the Raman spectra of the hydrates of the Marmara Sea have an intense peak at about 2913 cm-1, characteristic of the methane vibration. However other lower peaks are observable at different wave numbers, and are due to the presence of compounds other than methane, in sufficient quantity to be detected.</a:t>
            </a:r>
            <a:endParaRPr lang="en-US" dirty="0"/>
          </a:p>
        </p:txBody>
      </p:sp>
    </p:spTree>
    <p:extLst>
      <p:ext uri="{BB962C8B-B14F-4D97-AF65-F5344CB8AC3E}">
        <p14:creationId xmlns:p14="http://schemas.microsoft.com/office/powerpoint/2010/main" val="4060488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5" y="116632"/>
            <a:ext cx="4320480" cy="3024336"/>
          </a:xfrm>
        </p:spPr>
      </p:pic>
      <p:sp>
        <p:nvSpPr>
          <p:cNvPr id="5" name="TextBox 4"/>
          <p:cNvSpPr txBox="1"/>
          <p:nvPr/>
        </p:nvSpPr>
        <p:spPr>
          <a:xfrm>
            <a:off x="541004" y="3212976"/>
            <a:ext cx="8351476" cy="3293209"/>
          </a:xfrm>
          <a:prstGeom prst="rect">
            <a:avLst/>
          </a:prstGeom>
          <a:noFill/>
        </p:spPr>
        <p:txBody>
          <a:bodyPr wrap="square" rtlCol="0">
            <a:spAutoFit/>
          </a:bodyPr>
          <a:lstStyle/>
          <a:p>
            <a:r>
              <a:rPr lang="en-US" sz="1600" dirty="0" smtClean="0"/>
              <a:t>The figure represents the portion of the Raman spectrum of hydrates in the Marmara Sea between 2800 and 3000 cm-1, corresponding to the spectral range of C-H elongations of hydrocarbons. Like the spectra obtained for the African and Norwegian hydrates, the hydrate spectrum of the Marmara Sea has two peaks at ~ 2903 and ~ 2913 cm-1. These bands correspond to the vibrations of the methane in the hydrate, but the intensities of the two bands are reversed with respect to the hydrates of bacterial origin. The ratio of the integrated intensities of the two peaks (2903: 2913 cm-1), equal to 0.3, allows us to affirm that these hydrates crystallize in a type II structure. Whereas for a type I structure, this ratio is of the order of 3, for a type II structure it must be less than 0.5. Indeed, in this structure there are twice as many small cages as large cages. The ratio of the integrated intensities of the two peaks (2903/2913 cm-1) should therefore be 0.5 for a methane hydrate of structure II, a purely theoretical view since methane alone only forms hydrates of structure I. On the other hand in natural hydrates, methane is trapped with heavier hydrocarbons, such as ethane, propane or </a:t>
            </a:r>
            <a:r>
              <a:rPr lang="en-US" sz="1600" dirty="0" err="1" smtClean="0"/>
              <a:t>iso</a:t>
            </a:r>
            <a:r>
              <a:rPr lang="en-US" sz="1600" dirty="0" smtClean="0"/>
              <a:t>-butane.</a:t>
            </a:r>
            <a:endParaRPr lang="en-US" sz="1600" dirty="0"/>
          </a:p>
        </p:txBody>
      </p:sp>
      <p:sp>
        <p:nvSpPr>
          <p:cNvPr id="7" name="TextBox 6"/>
          <p:cNvSpPr txBox="1"/>
          <p:nvPr/>
        </p:nvSpPr>
        <p:spPr>
          <a:xfrm>
            <a:off x="4499992" y="188640"/>
            <a:ext cx="4392488" cy="3139321"/>
          </a:xfrm>
          <a:prstGeom prst="rect">
            <a:avLst/>
          </a:prstGeom>
          <a:noFill/>
        </p:spPr>
        <p:txBody>
          <a:bodyPr wrap="square" rtlCol="0">
            <a:spAutoFit/>
          </a:bodyPr>
          <a:lstStyle/>
          <a:p>
            <a:r>
              <a:rPr lang="en-US" dirty="0" smtClean="0"/>
              <a:t>Details of the Raman spectrum of Marmara hydrates in the spectral range 2800-3000 cm-1. The bands at 2903 and 2913 cm-1 respectively correspond to the elongations of the C-H bonds of methane in large cages and in small cages (512) of hydrates of structure II. Asterisks correspond to the extension of C-H bonds of heavier hydrocarbons (C2H6, C3H8 and i-C4H10</a:t>
            </a:r>
            <a:r>
              <a:rPr lang="en-US" sz="1050" dirty="0" smtClean="0"/>
              <a:t>)</a:t>
            </a:r>
            <a:r>
              <a:rPr lang="en-US" sz="1050" i="1" dirty="0" smtClean="0">
                <a:solidFill>
                  <a:schemeClr val="tx1"/>
                </a:solidFill>
              </a:rPr>
              <a:t> </a:t>
            </a:r>
            <a:r>
              <a:rPr lang="en-US" sz="900" i="1" dirty="0" smtClean="0">
                <a:solidFill>
                  <a:schemeClr val="tx1"/>
                </a:solidFill>
              </a:rPr>
              <a:t>Physical and geochemical characterization of gas hydrates of different geological environments. Christophe Bourry 2008</a:t>
            </a:r>
          </a:p>
          <a:p>
            <a:endParaRPr lang="en-US" sz="900" dirty="0" smtClean="0"/>
          </a:p>
          <a:p>
            <a:endParaRPr lang="en-US" dirty="0"/>
          </a:p>
        </p:txBody>
      </p:sp>
    </p:spTree>
    <p:extLst>
      <p:ext uri="{BB962C8B-B14F-4D97-AF65-F5344CB8AC3E}">
        <p14:creationId xmlns:p14="http://schemas.microsoft.com/office/powerpoint/2010/main" val="2458750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412776"/>
            <a:ext cx="3095238" cy="3571429"/>
          </a:xfrm>
        </p:spPr>
      </p:pic>
      <p:sp>
        <p:nvSpPr>
          <p:cNvPr id="2" name="标题 1"/>
          <p:cNvSpPr>
            <a:spLocks noGrp="1"/>
          </p:cNvSpPr>
          <p:nvPr>
            <p:ph type="title"/>
          </p:nvPr>
        </p:nvSpPr>
        <p:spPr/>
        <p:txBody>
          <a:bodyPr>
            <a:normAutofit fontScale="90000"/>
          </a:bodyPr>
          <a:lstStyle/>
          <a:p>
            <a:r>
              <a:rPr lang="en-US" sz="4000" dirty="0" smtClean="0"/>
              <a:t>Raman spectroscopic measurements of synthetic gas hydrates in the ocean</a:t>
            </a:r>
            <a:r>
              <a:rPr lang="en-US" dirty="0" smtClean="0"/>
              <a:t/>
            </a:r>
            <a:br>
              <a:rPr lang="en-US" dirty="0" smtClean="0"/>
            </a:br>
            <a:endParaRPr lang="en-US"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268760"/>
            <a:ext cx="2961905" cy="3960439"/>
          </a:xfrm>
          <a:prstGeom prst="rect">
            <a:avLst/>
          </a:prstGeom>
        </p:spPr>
      </p:pic>
      <p:sp>
        <p:nvSpPr>
          <p:cNvPr id="8" name="TextBox 7"/>
          <p:cNvSpPr txBox="1"/>
          <p:nvPr/>
        </p:nvSpPr>
        <p:spPr>
          <a:xfrm>
            <a:off x="3275856" y="5033489"/>
            <a:ext cx="3528392" cy="246221"/>
          </a:xfrm>
          <a:prstGeom prst="rect">
            <a:avLst/>
          </a:prstGeom>
          <a:noFill/>
        </p:spPr>
        <p:txBody>
          <a:bodyPr wrap="square" rtlCol="0">
            <a:spAutoFit/>
          </a:bodyPr>
          <a:lstStyle/>
          <a:p>
            <a:r>
              <a:rPr lang="en-US" sz="1000" i="1" dirty="0" smtClean="0"/>
              <a:t>K.C. Hester et al. / Marine Chemistry 98 (2006) 304–314</a:t>
            </a:r>
            <a:endParaRPr lang="en-US" sz="1000" i="1" dirty="0"/>
          </a:p>
        </p:txBody>
      </p:sp>
    </p:spTree>
    <p:extLst>
      <p:ext uri="{BB962C8B-B14F-4D97-AF65-F5344CB8AC3E}">
        <p14:creationId xmlns:p14="http://schemas.microsoft.com/office/powerpoint/2010/main" val="4200131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908720"/>
            <a:ext cx="6092534" cy="4248472"/>
          </a:xfrm>
        </p:spPr>
      </p:pic>
    </p:spTree>
    <p:extLst>
      <p:ext uri="{BB962C8B-B14F-4D97-AF65-F5344CB8AC3E}">
        <p14:creationId xmlns:p14="http://schemas.microsoft.com/office/powerpoint/2010/main" val="1362495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5776" y="404664"/>
            <a:ext cx="3816424" cy="4691750"/>
          </a:xfrm>
        </p:spPr>
      </p:pic>
      <p:sp>
        <p:nvSpPr>
          <p:cNvPr id="6" name="TextBox 5"/>
          <p:cNvSpPr txBox="1"/>
          <p:nvPr/>
        </p:nvSpPr>
        <p:spPr>
          <a:xfrm>
            <a:off x="2987824" y="5157192"/>
            <a:ext cx="3456384" cy="246221"/>
          </a:xfrm>
          <a:prstGeom prst="rect">
            <a:avLst/>
          </a:prstGeom>
          <a:noFill/>
        </p:spPr>
        <p:txBody>
          <a:bodyPr wrap="square" rtlCol="0">
            <a:spAutoFit/>
          </a:bodyPr>
          <a:lstStyle/>
          <a:p>
            <a:r>
              <a:rPr lang="en-US" sz="1000" i="1" dirty="0" smtClean="0"/>
              <a:t>K.C. Hester et al. / Marine Chemistry 98 (2006) 304–314</a:t>
            </a:r>
            <a:endParaRPr lang="en-US" sz="1000" i="1" dirty="0"/>
          </a:p>
        </p:txBody>
      </p:sp>
    </p:spTree>
    <p:extLst>
      <p:ext uri="{BB962C8B-B14F-4D97-AF65-F5344CB8AC3E}">
        <p14:creationId xmlns:p14="http://schemas.microsoft.com/office/powerpoint/2010/main" val="649526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en-US" dirty="0" smtClean="0"/>
              <a:t>Introduction</a:t>
            </a:r>
          </a:p>
          <a:p>
            <a:r>
              <a:rPr lang="en-US" dirty="0" smtClean="0"/>
              <a:t>RAMAN SPETRSCOPY</a:t>
            </a:r>
          </a:p>
          <a:p>
            <a:r>
              <a:rPr lang="en-US" dirty="0" smtClean="0"/>
              <a:t>Structural study of hydrates by Raman spectroscopy</a:t>
            </a:r>
          </a:p>
          <a:p>
            <a:r>
              <a:rPr lang="en-US" dirty="0" smtClean="0"/>
              <a:t>Raman spectroscopic measurements of synthetic gas hydrates in the ocean</a:t>
            </a:r>
          </a:p>
          <a:p>
            <a:r>
              <a:rPr lang="en-US" dirty="0" smtClean="0"/>
              <a:t>Useful information on the study of hydrate related to Raman technology</a:t>
            </a:r>
          </a:p>
          <a:p>
            <a:r>
              <a:rPr lang="en-US" dirty="0" smtClean="0"/>
              <a:t>Conclusion</a:t>
            </a:r>
          </a:p>
        </p:txBody>
      </p:sp>
      <p:sp>
        <p:nvSpPr>
          <p:cNvPr id="2" name="标题 1"/>
          <p:cNvSpPr>
            <a:spLocks noGrp="1"/>
          </p:cNvSpPr>
          <p:nvPr>
            <p:ph type="title"/>
          </p:nvPr>
        </p:nvSpPr>
        <p:spPr/>
        <p:txBody>
          <a:bodyPr/>
          <a:lstStyle/>
          <a:p>
            <a:r>
              <a:rPr lang="en-US" b="1" dirty="0" smtClean="0"/>
              <a:t>Summary</a:t>
            </a:r>
            <a:endParaRPr lang="en-US" b="1" dirty="0"/>
          </a:p>
        </p:txBody>
      </p:sp>
    </p:spTree>
    <p:extLst>
      <p:ext uri="{BB962C8B-B14F-4D97-AF65-F5344CB8AC3E}">
        <p14:creationId xmlns:p14="http://schemas.microsoft.com/office/powerpoint/2010/main" val="143659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88640"/>
            <a:ext cx="8229600" cy="5937523"/>
          </a:xfrm>
        </p:spPr>
        <p:txBody>
          <a:bodyPr/>
          <a:lstStyle/>
          <a:p>
            <a:pPr marL="0" indent="0" algn="ctr">
              <a:buNone/>
            </a:pPr>
            <a:r>
              <a:rPr lang="en-US" b="1" dirty="0" smtClean="0"/>
              <a:t>Some useful information on the studies of hydrates</a:t>
            </a:r>
          </a:p>
          <a:p>
            <a:endParaRPr 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268760"/>
            <a:ext cx="4824536" cy="3799344"/>
          </a:xfrm>
          <a:prstGeom prst="rect">
            <a:avLst/>
          </a:prstGeom>
        </p:spPr>
      </p:pic>
      <p:sp>
        <p:nvSpPr>
          <p:cNvPr id="5" name="TextBox 4"/>
          <p:cNvSpPr txBox="1"/>
          <p:nvPr/>
        </p:nvSpPr>
        <p:spPr>
          <a:xfrm>
            <a:off x="1835696" y="5301208"/>
            <a:ext cx="5760640" cy="1354217"/>
          </a:xfrm>
          <a:prstGeom prst="rect">
            <a:avLst/>
          </a:prstGeom>
          <a:noFill/>
        </p:spPr>
        <p:txBody>
          <a:bodyPr wrap="square" rtlCol="0">
            <a:spAutoFit/>
          </a:bodyPr>
          <a:lstStyle/>
          <a:p>
            <a:r>
              <a:rPr lang="en-US" dirty="0" smtClean="0"/>
              <a:t>Raman strips at ~ 1274 and ~ 1380 cm-1 characteristics of carbon dioxide vibrations </a:t>
            </a:r>
            <a:r>
              <a:rPr lang="en-US" sz="1000" i="1" dirty="0" smtClean="0">
                <a:solidFill>
                  <a:schemeClr val="tx1"/>
                </a:solidFill>
              </a:rPr>
              <a:t>Physical and geochemical characterization of gas hydrates of different geological environments. Christophe Bourry 2008</a:t>
            </a:r>
          </a:p>
          <a:p>
            <a:endParaRPr lang="en-US" dirty="0" smtClean="0"/>
          </a:p>
          <a:p>
            <a:endParaRPr lang="en-US" dirty="0"/>
          </a:p>
        </p:txBody>
      </p:sp>
    </p:spTree>
    <p:extLst>
      <p:ext uri="{BB962C8B-B14F-4D97-AF65-F5344CB8AC3E}">
        <p14:creationId xmlns:p14="http://schemas.microsoft.com/office/powerpoint/2010/main" val="1111970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908720"/>
            <a:ext cx="5274834" cy="4070818"/>
          </a:xfrm>
        </p:spPr>
      </p:pic>
      <p:sp>
        <p:nvSpPr>
          <p:cNvPr id="7" name="TextBox 6"/>
          <p:cNvSpPr txBox="1"/>
          <p:nvPr/>
        </p:nvSpPr>
        <p:spPr>
          <a:xfrm>
            <a:off x="1979712" y="5021514"/>
            <a:ext cx="5616624" cy="1508105"/>
          </a:xfrm>
          <a:prstGeom prst="rect">
            <a:avLst/>
          </a:prstGeom>
          <a:noFill/>
        </p:spPr>
        <p:txBody>
          <a:bodyPr wrap="square" rtlCol="0">
            <a:spAutoFit/>
          </a:bodyPr>
          <a:lstStyle/>
          <a:p>
            <a:r>
              <a:rPr lang="en-US" dirty="0" smtClean="0"/>
              <a:t>Part of the Raman spectrum corresponding to the C-C elongations of </a:t>
            </a:r>
            <a:r>
              <a:rPr lang="en-US" dirty="0" err="1" smtClean="0"/>
              <a:t>iso</a:t>
            </a:r>
            <a:r>
              <a:rPr lang="en-US" dirty="0" smtClean="0"/>
              <a:t>-butane (812 cm-1), propane (876 cm-1) and ethane (992 cm-1). </a:t>
            </a:r>
            <a:r>
              <a:rPr lang="en-US" sz="1000" i="1" dirty="0" smtClean="0">
                <a:solidFill>
                  <a:schemeClr val="tx1"/>
                </a:solidFill>
              </a:rPr>
              <a:t>Physical and geochemical characterization of gas hydrates of different geological environments. Christophe Bourry 2008</a:t>
            </a:r>
          </a:p>
          <a:p>
            <a:endParaRPr lang="en-US" sz="1000" dirty="0" smtClean="0"/>
          </a:p>
          <a:p>
            <a:endParaRPr lang="en-US" dirty="0"/>
          </a:p>
        </p:txBody>
      </p:sp>
    </p:spTree>
    <p:extLst>
      <p:ext uri="{BB962C8B-B14F-4D97-AF65-F5344CB8AC3E}">
        <p14:creationId xmlns:p14="http://schemas.microsoft.com/office/powerpoint/2010/main" val="1557610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88640"/>
            <a:ext cx="5947875" cy="6521483"/>
          </a:xfrm>
        </p:spPr>
      </p:pic>
    </p:spTree>
    <p:extLst>
      <p:ext uri="{BB962C8B-B14F-4D97-AF65-F5344CB8AC3E}">
        <p14:creationId xmlns:p14="http://schemas.microsoft.com/office/powerpoint/2010/main" val="802658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268760"/>
            <a:ext cx="8229600" cy="4997152"/>
          </a:xfrm>
        </p:spPr>
        <p:txBody>
          <a:bodyPr>
            <a:normAutofit fontScale="92500"/>
          </a:bodyPr>
          <a:lstStyle/>
          <a:p>
            <a:pPr marL="0" indent="0">
              <a:buNone/>
            </a:pPr>
            <a:r>
              <a:rPr lang="en-US" dirty="0" smtClean="0"/>
              <a:t>The Raman technology has got a lot of success in different disciplines of sciences. The </a:t>
            </a:r>
            <a:r>
              <a:rPr lang="en-US" dirty="0" smtClean="0"/>
              <a:t>vibrational spectroscopic techniques used to provide information on molecular vibrations and crystal structures combined with laser technologies has given the Raman Spectroscopy a very efficient tools analysis considering its preservation of the matter studied. </a:t>
            </a:r>
            <a:r>
              <a:rPr lang="en-US" dirty="0" smtClean="0"/>
              <a:t>For the study of hydrates the Raman enabled us to find in which structure belong a gas of hydrates that is an important information about the origin of the gas hydrates and the methane gas within and its formation itself. Synthetic hydrate gas has even been held under the real condition in the ocean for comparative analysis using the Raman.  At same time the Raman has helped us to collect and to compile a lot of data about other molecule such as dioxide of carbon and even more that could be used in the study of hydrates as well as other field. </a:t>
            </a:r>
            <a:endParaRPr lang="en-US" dirty="0"/>
          </a:p>
        </p:txBody>
      </p:sp>
      <p:sp>
        <p:nvSpPr>
          <p:cNvPr id="2" name="标题 1"/>
          <p:cNvSpPr>
            <a:spLocks noGrp="1"/>
          </p:cNvSpPr>
          <p:nvPr>
            <p:ph type="title"/>
          </p:nvPr>
        </p:nvSpPr>
        <p:spPr/>
        <p:txBody>
          <a:bodyPr/>
          <a:lstStyle/>
          <a:p>
            <a:r>
              <a:rPr lang="en-US" b="1" dirty="0" smtClean="0"/>
              <a:t>Conclusion</a:t>
            </a:r>
            <a:endParaRPr lang="en-US" b="1" dirty="0"/>
          </a:p>
        </p:txBody>
      </p:sp>
    </p:spTree>
    <p:extLst>
      <p:ext uri="{BB962C8B-B14F-4D97-AF65-F5344CB8AC3E}">
        <p14:creationId xmlns:p14="http://schemas.microsoft.com/office/powerpoint/2010/main" val="1108837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77500" lnSpcReduction="20000"/>
          </a:bodyPr>
          <a:lstStyle/>
          <a:p>
            <a:r>
              <a:rPr lang="en-US" i="1" dirty="0" smtClean="0">
                <a:solidFill>
                  <a:schemeClr val="tx1"/>
                </a:solidFill>
              </a:rPr>
              <a:t>A unified equation for calculating methane vapor pressures in the CH4–H2O system with measured Raman shifts Wanjun Lu a,b,*, I-Ming Chou c , R.C. Burruss c , Yucai Song d</a:t>
            </a:r>
          </a:p>
          <a:p>
            <a:r>
              <a:rPr lang="en-US" i="1" dirty="0" smtClean="0">
                <a:solidFill>
                  <a:schemeClr val="tx1"/>
                </a:solidFill>
              </a:rPr>
              <a:t>Determination of methane concentrations in water in equilibrium with sI methane hydrate in the absence of a vapor phase by in situ Raman spectroscopy Wanjun Lu a,b,*, I. Ming Chou c , Robert C. Burruss c</a:t>
            </a:r>
          </a:p>
          <a:p>
            <a:r>
              <a:rPr lang="en-US" i="1" dirty="0" smtClean="0">
                <a:solidFill>
                  <a:schemeClr val="tx1"/>
                </a:solidFill>
              </a:rPr>
              <a:t>Physical and geochemical characterization of gas hydrates of different geological environments. Christophe Bourry 2008</a:t>
            </a:r>
          </a:p>
          <a:p>
            <a:r>
              <a:rPr lang="en-US" i="1" dirty="0" smtClean="0">
                <a:solidFill>
                  <a:schemeClr val="tx1"/>
                </a:solidFill>
              </a:rPr>
              <a:t>Raman spectroscopic measurements of synthetic gas hydrates in the ocean K.C. Hester a , S.N. White b , E.T. Peltzer c , P.G. Brewer c , E.D. Sloan a, *</a:t>
            </a:r>
            <a:endParaRPr lang="en-US" i="1" dirty="0" smtClean="0">
              <a:solidFill>
                <a:schemeClr val="tx1"/>
              </a:solidFill>
            </a:endParaRPr>
          </a:p>
          <a:p>
            <a:r>
              <a:rPr lang="en-US" i="1" dirty="0" smtClean="0">
                <a:solidFill>
                  <a:schemeClr val="tx1"/>
                </a:solidFill>
              </a:rPr>
              <a:t>https://www.nanophoton.net/raman/raman-spectroscopy.html</a:t>
            </a:r>
          </a:p>
          <a:p>
            <a:endParaRPr lang="en-US" dirty="0" smtClean="0"/>
          </a:p>
          <a:p>
            <a:endParaRPr lang="en-US" dirty="0" smtClean="0"/>
          </a:p>
          <a:p>
            <a:endParaRPr lang="en-US" dirty="0"/>
          </a:p>
        </p:txBody>
      </p:sp>
      <p:sp>
        <p:nvSpPr>
          <p:cNvPr id="2" name="标题 1"/>
          <p:cNvSpPr>
            <a:spLocks noGrp="1"/>
          </p:cNvSpPr>
          <p:nvPr>
            <p:ph type="title"/>
          </p:nvPr>
        </p:nvSpPr>
        <p:spPr/>
        <p:txBody>
          <a:bodyPr/>
          <a:lstStyle/>
          <a:p>
            <a:r>
              <a:rPr lang="en-US" dirty="0" smtClean="0"/>
              <a:t>Reference</a:t>
            </a:r>
            <a:endParaRPr lang="en-US" dirty="0"/>
          </a:p>
        </p:txBody>
      </p:sp>
    </p:spTree>
    <p:extLst>
      <p:ext uri="{BB962C8B-B14F-4D97-AF65-F5344CB8AC3E}">
        <p14:creationId xmlns:p14="http://schemas.microsoft.com/office/powerpoint/2010/main" val="33060069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636912"/>
            <a:ext cx="8229600" cy="1143000"/>
          </a:xfrm>
        </p:spPr>
        <p:txBody>
          <a:bodyPr/>
          <a:lstStyle/>
          <a:p>
            <a:r>
              <a:rPr lang="zh-CN" altLang="en-US" dirty="0" smtClean="0"/>
              <a:t>谢谢</a:t>
            </a:r>
            <a:endParaRPr lang="en-US" dirty="0"/>
          </a:p>
        </p:txBody>
      </p:sp>
      <p:sp>
        <p:nvSpPr>
          <p:cNvPr id="4" name="TextBox 3"/>
          <p:cNvSpPr txBox="1"/>
          <p:nvPr/>
        </p:nvSpPr>
        <p:spPr>
          <a:xfrm>
            <a:off x="3419872" y="3212976"/>
            <a:ext cx="2736304" cy="1569660"/>
          </a:xfrm>
          <a:prstGeom prst="rect">
            <a:avLst/>
          </a:prstGeom>
          <a:noFill/>
        </p:spPr>
        <p:txBody>
          <a:bodyPr wrap="square" rtlCol="0">
            <a:spAutoFit/>
          </a:bodyPr>
          <a:lstStyle/>
          <a:p>
            <a:r>
              <a:rPr lang="zh-CN" altLang="en-US" sz="9600" dirty="0" smtClean="0"/>
              <a:t>谢谢</a:t>
            </a:r>
            <a:endParaRPr lang="en-US" sz="9600" dirty="0"/>
          </a:p>
        </p:txBody>
      </p:sp>
    </p:spTree>
    <p:extLst>
      <p:ext uri="{BB962C8B-B14F-4D97-AF65-F5344CB8AC3E}">
        <p14:creationId xmlns:p14="http://schemas.microsoft.com/office/powerpoint/2010/main" val="4218375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10000"/>
          </a:bodyPr>
          <a:lstStyle/>
          <a:p>
            <a:pPr marL="0" indent="0">
              <a:buNone/>
            </a:pPr>
            <a:r>
              <a:rPr lang="en-US" dirty="0" smtClean="0"/>
              <a:t>While the molecular and isotopic composition of gases in hydrates brings many about their origins, the study of the molecular structure of hydrates contributes to the understanding of their formation process but also to the prediction of their conditions of stability. Raman spectroscopy or are commonly used tools for structural analysis of gas hydrates.</a:t>
            </a:r>
          </a:p>
          <a:p>
            <a:pPr marL="0" indent="0">
              <a:buNone/>
            </a:pPr>
            <a:endParaRPr lang="en-US" dirty="0" smtClean="0"/>
          </a:p>
          <a:p>
            <a:pPr marL="0" indent="0">
              <a:buNone/>
            </a:pPr>
            <a:endParaRPr lang="en-US" dirty="0"/>
          </a:p>
          <a:p>
            <a:pPr marL="0" indent="0">
              <a:buNone/>
            </a:pPr>
            <a:r>
              <a:rPr lang="en-US" dirty="0" smtClean="0"/>
              <a:t> </a:t>
            </a:r>
            <a:endParaRPr lang="en-US" dirty="0"/>
          </a:p>
        </p:txBody>
      </p:sp>
      <p:sp>
        <p:nvSpPr>
          <p:cNvPr id="2" name="标题 1"/>
          <p:cNvSpPr>
            <a:spLocks noGrp="1"/>
          </p:cNvSpPr>
          <p:nvPr>
            <p:ph type="title"/>
          </p:nvPr>
        </p:nvSpPr>
        <p:spPr/>
        <p:txBody>
          <a:bodyPr>
            <a:normAutofit fontScale="90000"/>
          </a:bodyPr>
          <a:lstStyle/>
          <a:p>
            <a:r>
              <a:rPr lang="en-US" b="1" dirty="0" smtClean="0"/>
              <a:t>Introduction</a:t>
            </a:r>
            <a:r>
              <a:rPr lang="en-US" dirty="0" smtClean="0"/>
              <a:t/>
            </a:r>
            <a:br>
              <a:rPr lang="en-US" dirty="0" smtClean="0"/>
            </a:br>
            <a:endParaRPr lang="en-US" dirty="0"/>
          </a:p>
        </p:txBody>
      </p:sp>
    </p:spTree>
    <p:extLst>
      <p:ext uri="{BB962C8B-B14F-4D97-AF65-F5344CB8AC3E}">
        <p14:creationId xmlns:p14="http://schemas.microsoft.com/office/powerpoint/2010/main" val="1751006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lnSpcReduction="10000"/>
          </a:bodyPr>
          <a:lstStyle/>
          <a:p>
            <a:r>
              <a:rPr lang="en-US" dirty="0"/>
              <a:t>Raman spectroscopy is one of the vibrational spectroscopic techniques used to provide information on molecular vibrations and crystal structures. This technique uses a laser light source to irradiate a sample, and generates an infinitesimal amount of Raman scattered light, which is detected as a Raman spectrum using a CCD camera. The characteristic fingerprinting pattern in a Raman spectrum makes it possible to identify substances including polymorphs and evaluate local crystallinity, orientation and stress.</a:t>
            </a:r>
          </a:p>
        </p:txBody>
      </p:sp>
      <p:sp>
        <p:nvSpPr>
          <p:cNvPr id="2" name="标题 1"/>
          <p:cNvSpPr>
            <a:spLocks noGrp="1"/>
          </p:cNvSpPr>
          <p:nvPr>
            <p:ph type="title"/>
          </p:nvPr>
        </p:nvSpPr>
        <p:spPr/>
        <p:txBody>
          <a:bodyPr/>
          <a:lstStyle/>
          <a:p>
            <a:r>
              <a:rPr lang="en-US" b="1" dirty="0" smtClean="0"/>
              <a:t>RAMAN SPECTROSCOPY</a:t>
            </a:r>
            <a:endParaRPr lang="en-US" b="1" dirty="0"/>
          </a:p>
        </p:txBody>
      </p:sp>
    </p:spTree>
    <p:extLst>
      <p:ext uri="{BB962C8B-B14F-4D97-AF65-F5344CB8AC3E}">
        <p14:creationId xmlns:p14="http://schemas.microsoft.com/office/powerpoint/2010/main" val="1242212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260648"/>
            <a:ext cx="8229600" cy="5865515"/>
          </a:xfrm>
        </p:spPr>
        <p:txBody>
          <a:bodyPr/>
          <a:lstStyle/>
          <a:p>
            <a:r>
              <a:rPr lang="en-US" dirty="0" smtClean="0"/>
              <a:t>Advantage:</a:t>
            </a:r>
          </a:p>
          <a:p>
            <a:endParaRPr 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409" y="1340768"/>
            <a:ext cx="7584950" cy="4320480"/>
          </a:xfrm>
          <a:prstGeom prst="rect">
            <a:avLst/>
          </a:prstGeom>
        </p:spPr>
      </p:pic>
    </p:spTree>
    <p:extLst>
      <p:ext uri="{BB962C8B-B14F-4D97-AF65-F5344CB8AC3E}">
        <p14:creationId xmlns:p14="http://schemas.microsoft.com/office/powerpoint/2010/main" val="1555228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260648"/>
            <a:ext cx="8229600" cy="5865515"/>
          </a:xfrm>
        </p:spPr>
        <p:txBody>
          <a:bodyPr/>
          <a:lstStyle/>
          <a:p>
            <a:r>
              <a:rPr lang="en-US" dirty="0" smtClean="0"/>
              <a:t>How does it works?</a:t>
            </a:r>
          </a:p>
          <a:p>
            <a:pPr marL="0" indent="0">
              <a:buNone/>
            </a:pPr>
            <a:r>
              <a:rPr lang="en-US" dirty="0" smtClean="0"/>
              <a:t>Raman spectroscopy is based on the phenomenon of vibration of the atomic bonds, and more particularly on the response of these bonds to a light excitation. In Raman spectrometry, the analysis is done by excitation of the material. Brought to a virtual energy level by a powerful monochromatic light source of the laser type, the electrons then emit a radiation which is collected and analyzed by a suitable detector.</a:t>
            </a:r>
          </a:p>
          <a:p>
            <a:pPr marL="0" indent="0">
              <a:buNone/>
            </a:pPr>
            <a:endParaRPr lang="en-US" dirty="0"/>
          </a:p>
        </p:txBody>
      </p:sp>
    </p:spTree>
    <p:extLst>
      <p:ext uri="{BB962C8B-B14F-4D97-AF65-F5344CB8AC3E}">
        <p14:creationId xmlns:p14="http://schemas.microsoft.com/office/powerpoint/2010/main" val="739997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ctrTitle"/>
          </p:nvPr>
        </p:nvSpPr>
        <p:spPr>
          <a:xfrm>
            <a:off x="1835696" y="2348880"/>
            <a:ext cx="4750296" cy="362471"/>
          </a:xfrm>
        </p:spPr>
        <p:txBody>
          <a:bodyPr>
            <a:normAutofit fontScale="90000"/>
          </a:bodyPr>
          <a:lstStyle/>
          <a:p>
            <a:pPr algn="l"/>
            <a:r>
              <a:rPr lang="en-US" sz="1200" i="1" dirty="0" err="1" smtClean="0"/>
              <a:t>Nanophoton</a:t>
            </a:r>
            <a:r>
              <a:rPr lang="en-US" sz="1200" i="1" dirty="0" smtClean="0"/>
              <a:t> https://www.nanophoton.net/raman/raman-spectroscopy.html</a:t>
            </a:r>
            <a:endParaRPr lang="en-US" sz="1200" i="1" dirty="0"/>
          </a:p>
        </p:txBody>
      </p:sp>
      <p:sp>
        <p:nvSpPr>
          <p:cNvPr id="8" name="副标题 7"/>
          <p:cNvSpPr>
            <a:spLocks noGrp="1"/>
          </p:cNvSpPr>
          <p:nvPr>
            <p:ph type="subTitle" idx="1"/>
          </p:nvPr>
        </p:nvSpPr>
        <p:spPr>
          <a:xfrm rot="10800000" flipV="1">
            <a:off x="1403648" y="5445224"/>
            <a:ext cx="6368752" cy="648072"/>
          </a:xfrm>
        </p:spPr>
        <p:txBody>
          <a:bodyPr>
            <a:normAutofit/>
          </a:bodyPr>
          <a:lstStyle/>
          <a:p>
            <a:pPr algn="l"/>
            <a:r>
              <a:rPr lang="en-US" sz="1100" i="1" dirty="0" smtClean="0">
                <a:solidFill>
                  <a:schemeClr val="tx1"/>
                </a:solidFill>
              </a:rPr>
              <a:t>Physical and geochemical characterization of gas hydrates of different geological environments. Christophe Bourry 2008</a:t>
            </a:r>
          </a:p>
        </p:txBody>
      </p:sp>
      <p:pic>
        <p:nvPicPr>
          <p:cNvPr id="6" name="内容占位符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260350"/>
            <a:ext cx="4714875" cy="2047875"/>
          </a:xfr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2780928"/>
            <a:ext cx="4793779" cy="2592288"/>
          </a:xfrm>
          <a:prstGeom prst="rect">
            <a:avLst/>
          </a:prstGeom>
        </p:spPr>
      </p:pic>
    </p:spTree>
    <p:extLst>
      <p:ext uri="{BB962C8B-B14F-4D97-AF65-F5344CB8AC3E}">
        <p14:creationId xmlns:p14="http://schemas.microsoft.com/office/powerpoint/2010/main" val="904401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99886" y="4717912"/>
            <a:ext cx="5220585" cy="943336"/>
          </a:xfrm>
        </p:spPr>
        <p:txBody>
          <a:bodyPr>
            <a:normAutofit/>
          </a:bodyPr>
          <a:lstStyle/>
          <a:p>
            <a:r>
              <a:rPr lang="en-US" sz="1000" i="1" dirty="0" smtClean="0">
                <a:solidFill>
                  <a:schemeClr val="tx1"/>
                </a:solidFill>
              </a:rPr>
              <a:t>Physical and geochemical characterization of gas hydrates of different geological environments. Christophe Bourry 2008.</a:t>
            </a:r>
            <a:br>
              <a:rPr lang="en-US" sz="1000" i="1" dirty="0" smtClean="0">
                <a:solidFill>
                  <a:schemeClr val="tx1"/>
                </a:solidFill>
              </a:rPr>
            </a:br>
            <a:endParaRPr lang="en-US" sz="1000" i="1" dirty="0"/>
          </a:p>
        </p:txBody>
      </p:sp>
      <p:sp>
        <p:nvSpPr>
          <p:cNvPr id="3" name="内容占位符 2"/>
          <p:cNvSpPr>
            <a:spLocks noGrp="1"/>
          </p:cNvSpPr>
          <p:nvPr>
            <p:ph idx="4294967295"/>
          </p:nvPr>
        </p:nvSpPr>
        <p:spPr>
          <a:xfrm>
            <a:off x="0" y="188913"/>
            <a:ext cx="2819400" cy="7561262"/>
          </a:xfrm>
        </p:spPr>
        <p:txBody>
          <a:bodyPr>
            <a:normAutofit fontScale="62500" lnSpcReduction="20000"/>
          </a:bodyPr>
          <a:lstStyle/>
          <a:p>
            <a:r>
              <a:rPr lang="en-US" dirty="0" smtClean="0"/>
              <a:t>Experimental method:</a:t>
            </a:r>
          </a:p>
          <a:p>
            <a:pPr marL="0" indent="0">
              <a:buNone/>
            </a:pPr>
            <a:r>
              <a:rPr lang="en-US" dirty="0" smtClean="0"/>
              <a:t>(1) The laser source, which delivers, in a beam of very small divergence, a polarized monochromatic radiation.</a:t>
            </a:r>
          </a:p>
          <a:p>
            <a:pPr marL="0" indent="0">
              <a:buNone/>
            </a:pPr>
            <a:r>
              <a:rPr lang="en-US" dirty="0" smtClean="0"/>
              <a:t>(2) Transfer optics charged to direct the excitatory light to the microscope</a:t>
            </a:r>
          </a:p>
          <a:p>
            <a:pPr marL="0" indent="0">
              <a:buNone/>
            </a:pPr>
            <a:r>
              <a:rPr lang="en-US" dirty="0" smtClean="0"/>
              <a:t>(3) The microscope, in which the objective is responsible for the optimum illumination of the sample and the most efficient collection of the Raman scattered light and its transfer to the spectrometer inlet.</a:t>
            </a:r>
          </a:p>
          <a:p>
            <a:pPr marL="0" indent="0">
              <a:buNone/>
            </a:pPr>
            <a:r>
              <a:rPr lang="en-US" dirty="0" smtClean="0"/>
              <a:t>(4) The spectrometer, which performs the spectral analysis of the radiation. The spectrometer has a premonochromator that very effectively eliminates reflected or scattered radiation at the wavelength of the laser.</a:t>
            </a:r>
          </a:p>
          <a:p>
            <a:pPr marL="0" indent="0">
              <a:buNone/>
            </a:pPr>
            <a:r>
              <a:rPr lang="en-US" dirty="0" smtClean="0"/>
              <a:t>(5) The photomultiplier that translates photons into an electrical signal</a:t>
            </a:r>
          </a:p>
          <a:p>
            <a:pPr marL="0" indent="0">
              <a:buNone/>
            </a:pPr>
            <a:r>
              <a:rPr lang="en-US" dirty="0" smtClean="0"/>
              <a:t>(6) The photoelectric detector consisting of a CCD (charge coupled device) type mosaic cooled with liquid nitrogen</a:t>
            </a:r>
          </a:p>
          <a:p>
            <a:pPr marL="0" indent="0">
              <a:buNone/>
            </a:pPr>
            <a:r>
              <a:rPr lang="en-US" dirty="0" smtClean="0"/>
              <a:t>(7) Computer processing of electrical signals from detectors.</a:t>
            </a:r>
            <a:endParaRPr 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188640"/>
            <a:ext cx="5760631" cy="4536504"/>
          </a:xfrm>
          <a:prstGeom prst="rect">
            <a:avLst/>
          </a:prstGeom>
        </p:spPr>
      </p:pic>
    </p:spTree>
    <p:extLst>
      <p:ext uri="{BB962C8B-B14F-4D97-AF65-F5344CB8AC3E}">
        <p14:creationId xmlns:p14="http://schemas.microsoft.com/office/powerpoint/2010/main" val="3837682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marL="285750" indent="-285750" algn="l">
              <a:buFont typeface="Arial" pitchFamily="34" charset="0"/>
              <a:buChar char="•"/>
            </a:pPr>
            <a:r>
              <a:rPr lang="en-US" sz="1800" smtClean="0"/>
              <a:t>Parasite effect </a:t>
            </a:r>
            <a:endParaRPr lang="en-US" sz="1800" dirty="0"/>
          </a:p>
        </p:txBody>
      </p:sp>
      <p:sp>
        <p:nvSpPr>
          <p:cNvPr id="3" name="内容占位符 2"/>
          <p:cNvSpPr>
            <a:spLocks noGrp="1"/>
          </p:cNvSpPr>
          <p:nvPr>
            <p:ph idx="4294967295"/>
          </p:nvPr>
        </p:nvSpPr>
        <p:spPr>
          <a:xfrm>
            <a:off x="0" y="1125538"/>
            <a:ext cx="8229600" cy="1798637"/>
          </a:xfrm>
        </p:spPr>
        <p:txBody>
          <a:bodyPr>
            <a:normAutofit fontScale="92500"/>
          </a:bodyPr>
          <a:lstStyle/>
          <a:p>
            <a:pPr marL="0" indent="0" fontAlgn="t">
              <a:buNone/>
            </a:pPr>
            <a:r>
              <a:rPr lang="en-US" dirty="0" smtClean="0"/>
              <a:t>Certain parasitic phenomena, such as fluorescence, may represent major problems for Raman spectroscopy since this fluorescence can mask the Raman signal.</a:t>
            </a:r>
            <a:r>
              <a:rPr lang="fr-FR" dirty="0" smtClean="0"/>
              <a:t> </a:t>
            </a:r>
            <a:r>
              <a:rPr lang="en-US" dirty="0" smtClean="0"/>
              <a:t>This phenomenon can be avoided by using a source excitation in the UV, thus allowing the acquisition of Raman spectrum without fluorescence effect.</a:t>
            </a:r>
            <a:endParaRPr 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939081"/>
            <a:ext cx="4391638" cy="3029373"/>
          </a:xfrm>
          <a:prstGeom prst="rect">
            <a:avLst/>
          </a:prstGeom>
          <a:ln>
            <a:solidFill>
              <a:schemeClr val="accent1"/>
            </a:solidFill>
          </a:ln>
        </p:spPr>
      </p:pic>
      <p:sp>
        <p:nvSpPr>
          <p:cNvPr id="6" name="TextBox 5"/>
          <p:cNvSpPr txBox="1"/>
          <p:nvPr/>
        </p:nvSpPr>
        <p:spPr>
          <a:xfrm>
            <a:off x="1907704" y="6068034"/>
            <a:ext cx="4319630" cy="584775"/>
          </a:xfrm>
          <a:prstGeom prst="rect">
            <a:avLst/>
          </a:prstGeom>
          <a:noFill/>
        </p:spPr>
        <p:txBody>
          <a:bodyPr wrap="square" rtlCol="0">
            <a:spAutoFit/>
          </a:bodyPr>
          <a:lstStyle/>
          <a:p>
            <a:r>
              <a:rPr lang="en-US" sz="800" dirty="0" smtClean="0"/>
              <a:t>Example of Raman spectrum masked by a fluorescence effect for the hydrates of the Marmara Sea (excitation wavelength: 514.5 nm).</a:t>
            </a:r>
            <a:r>
              <a:rPr lang="en-US" sz="800" dirty="0" smtClean="0">
                <a:solidFill>
                  <a:schemeClr val="tx1"/>
                </a:solidFill>
              </a:rPr>
              <a:t> </a:t>
            </a:r>
            <a:r>
              <a:rPr lang="en-US" sz="800" i="1" dirty="0" smtClean="0">
                <a:solidFill>
                  <a:schemeClr val="tx1"/>
                </a:solidFill>
              </a:rPr>
              <a:t>Physical and geochemical characterization of gas hydrates of different geological environments. Christophe Bourry 2008</a:t>
            </a:r>
          </a:p>
          <a:p>
            <a:endParaRPr lang="en-US" sz="800" i="1" dirty="0"/>
          </a:p>
        </p:txBody>
      </p:sp>
    </p:spTree>
    <p:extLst>
      <p:ext uri="{BB962C8B-B14F-4D97-AF65-F5344CB8AC3E}">
        <p14:creationId xmlns:p14="http://schemas.microsoft.com/office/powerpoint/2010/main" val="9409140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486</TotalTime>
  <Words>1891</Words>
  <Application>Microsoft Office PowerPoint</Application>
  <PresentationFormat>全屏显示(4:3)</PresentationFormat>
  <Paragraphs>65</Paragraphs>
  <Slides>25</Slides>
  <Notes>0</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波形</vt:lpstr>
      <vt:lpstr>Analysis of gas hydrates using Raman Spectroscopy</vt:lpstr>
      <vt:lpstr>Summary</vt:lpstr>
      <vt:lpstr>Introduction </vt:lpstr>
      <vt:lpstr>RAMAN SPECTROSCOPY</vt:lpstr>
      <vt:lpstr>PowerPoint 演示文稿</vt:lpstr>
      <vt:lpstr>PowerPoint 演示文稿</vt:lpstr>
      <vt:lpstr>Nanophoton https://www.nanophoton.net/raman/raman-spectroscopy.html</vt:lpstr>
      <vt:lpstr>Physical and geochemical characterization of gas hydrates of different geological environments. Christophe Bourry 2008. </vt:lpstr>
      <vt:lpstr>Parasite effect </vt:lpstr>
      <vt:lpstr>PowerPoint 演示文稿</vt:lpstr>
      <vt:lpstr>Structural study of hydrates by Raman spectroscopy </vt:lpstr>
      <vt:lpstr>PowerPoint 演示文稿</vt:lpstr>
      <vt:lpstr>PowerPoint 演示文稿</vt:lpstr>
      <vt:lpstr>PowerPoint 演示文稿</vt:lpstr>
      <vt:lpstr>PowerPoint 演示文稿</vt:lpstr>
      <vt:lpstr>PowerPoint 演示文稿</vt:lpstr>
      <vt:lpstr>Raman spectroscopic measurements of synthetic gas hydrates in the ocean </vt:lpstr>
      <vt:lpstr>PowerPoint 演示文稿</vt:lpstr>
      <vt:lpstr>PowerPoint 演示文稿</vt:lpstr>
      <vt:lpstr>PowerPoint 演示文稿</vt:lpstr>
      <vt:lpstr>PowerPoint 演示文稿</vt:lpstr>
      <vt:lpstr>PowerPoint 演示文稿</vt:lpstr>
      <vt:lpstr>Conclusion</vt:lpstr>
      <vt:lpstr>Reference</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characterization of gas hydrates by Synchrotron X-ray Diffraction and Raman Spectroscopy</dc:title>
  <dc:creator>admin</dc:creator>
  <cp:lastModifiedBy>admin</cp:lastModifiedBy>
  <cp:revision>38</cp:revision>
  <dcterms:created xsi:type="dcterms:W3CDTF">2018-12-04T07:37:52Z</dcterms:created>
  <dcterms:modified xsi:type="dcterms:W3CDTF">2018-12-04T15:43:58Z</dcterms:modified>
</cp:coreProperties>
</file>