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7" r:id="rId2"/>
    <p:sldId id="260" r:id="rId3"/>
    <p:sldId id="334" r:id="rId4"/>
    <p:sldId id="325" r:id="rId5"/>
    <p:sldId id="335" r:id="rId6"/>
    <p:sldId id="326" r:id="rId7"/>
    <p:sldId id="328" r:id="rId8"/>
    <p:sldId id="338" r:id="rId9"/>
    <p:sldId id="327" r:id="rId10"/>
    <p:sldId id="332" r:id="rId11"/>
    <p:sldId id="339" r:id="rId12"/>
    <p:sldId id="320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99FF"/>
    <a:srgbClr val="CCFF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>
      <p:cViewPr varScale="1">
        <p:scale>
          <a:sx n="95" d="100"/>
          <a:sy n="95" d="100"/>
        </p:scale>
        <p:origin x="8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53396-EEE6-4C91-BA48-AF98F17C0DD6}" type="datetimeFigureOut">
              <a:rPr lang="zh-CN" altLang="en-US" smtClean="0"/>
              <a:pPr/>
              <a:t>2018/6/1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DDEFF-C6A4-448C-AE23-09BC56651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9EA28-9814-42D9-A797-6CD7699A17B1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1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EFF-C6A4-448C-AE23-09BC566517E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5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EFF-C6A4-448C-AE23-09BC566517E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2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EFF-C6A4-448C-AE23-09BC566517E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EFF-C6A4-448C-AE23-09BC566517E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8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DEFF-C6A4-448C-AE23-09BC566517E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397" y="2394021"/>
            <a:ext cx="7773206" cy="11008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82085" tIns="41042" rIns="82085" bIns="41042"/>
          <a:lstStyle/>
          <a:p>
            <a:pPr>
              <a:defRPr/>
            </a:pPr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953" y="1"/>
            <a:ext cx="1149047" cy="134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logo"/>
          <p:cNvPicPr>
            <a:picLocks noChangeAspect="1" noChangeArrowheads="1"/>
          </p:cNvPicPr>
          <p:nvPr/>
        </p:nvPicPr>
        <p:blipFill>
          <a:blip r:embed="rId3" cstate="print"/>
          <a:srcRect l="25829" t="33611" r="31870" b="35759"/>
          <a:stretch>
            <a:fillRect/>
          </a:stretch>
        </p:blipFill>
        <p:spPr bwMode="auto">
          <a:xfrm>
            <a:off x="1" y="5662540"/>
            <a:ext cx="1036159" cy="11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1" y="990600"/>
            <a:ext cx="7772400" cy="1371600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1" y="3429002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Rectangle 5">
            <a:extLst/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604" y="6248641"/>
            <a:ext cx="2894794" cy="457407"/>
          </a:xfrm>
          <a:prstGeom prst="rect">
            <a:avLst/>
          </a:prstGeom>
        </p:spPr>
        <p:txBody>
          <a:bodyPr lIns="82085" tIns="41042" rIns="82085" bIns="41042"/>
          <a:lstStyle>
            <a:lvl1pPr eaLnBrk="1" hangingPunct="1">
              <a:defRPr>
                <a:ea typeface="宋体" charset="-122"/>
              </a:defRPr>
            </a:lvl1pPr>
          </a:lstStyle>
          <a:p>
            <a:endParaRPr lang="zh-CN" altLang="en-US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2932" y="6248641"/>
            <a:ext cx="1905672" cy="457407"/>
          </a:xfrm>
        </p:spPr>
        <p:txBody>
          <a:bodyPr/>
          <a:lstStyle>
            <a:lvl1pPr>
              <a:defRPr smtClean="0"/>
            </a:lvl1pPr>
          </a:lstStyle>
          <a:p>
            <a:fld id="{1BFE648E-FAD8-470F-968F-B928C3EFF0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4C8DFCE7-1EC9-4632-A6F4-976B20F6ABF0}" type="datetimeFigureOut">
              <a:rPr lang="zh-CN" altLang="en-US" smtClean="0"/>
              <a:pPr/>
              <a:t>2018/6/1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648E-FAD8-470F-968F-B928C3EFF0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5196" y="148851"/>
            <a:ext cx="8000328" cy="5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85" tIns="41042" rIns="82085" bIns="4104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133" y="1195460"/>
            <a:ext cx="8000328" cy="516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85" tIns="41042" rIns="82085" bIns="410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487842" y="897758"/>
            <a:ext cx="7345841" cy="11008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82085" tIns="41042" rIns="82085" bIns="41042"/>
          <a:lstStyle/>
          <a:p>
            <a:pPr>
              <a:defRPr/>
            </a:pPr>
            <a:endParaRPr lang="zh-CN" alt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1394985" y="6453311"/>
            <a:ext cx="7200698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</p:spPr>
        <p:txBody>
          <a:bodyPr lIns="82085" tIns="41042" rIns="82085" bIns="41042"/>
          <a:lstStyle/>
          <a:p>
            <a:pPr>
              <a:defRPr/>
            </a:pPr>
            <a:endParaRPr lang="zh-CN" altLang="en-US"/>
          </a:p>
        </p:txBody>
      </p:sp>
      <p:sp>
        <p:nvSpPr>
          <p:cNvPr id="56328" name="Rectangle 8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975" y="6454862"/>
            <a:ext cx="1980931" cy="2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85" tIns="41042" rIns="82085" bIns="410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fld id="{1BFE648E-FAD8-470F-968F-B928C3EFF06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31" name="TextBox 6">
            <a:extLst/>
          </p:cNvPr>
          <p:cNvSpPr txBox="1">
            <a:spLocks noChangeArrowheads="1"/>
          </p:cNvSpPr>
          <p:nvPr/>
        </p:nvSpPr>
        <p:spPr bwMode="auto">
          <a:xfrm>
            <a:off x="0" y="6488974"/>
            <a:ext cx="1286127" cy="369026"/>
          </a:xfrm>
          <a:prstGeom prst="rect">
            <a:avLst/>
          </a:prstGeom>
          <a:noFill/>
          <a:ln>
            <a:noFill/>
          </a:ln>
          <a:extLst/>
        </p:spPr>
        <p:txBody>
          <a:bodyPr lIns="82085" tIns="41042" rIns="82085" bIns="410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>
                <a:solidFill>
                  <a:srgbClr val="000099"/>
                </a:solidFill>
                <a:latin typeface="华文行楷" pitchFamily="2" charset="-122"/>
                <a:ea typeface="华文行楷" pitchFamily="2" charset="-122"/>
              </a:rPr>
              <a:t>宽厚 跨越</a:t>
            </a:r>
          </a:p>
        </p:txBody>
      </p:sp>
      <p:pic>
        <p:nvPicPr>
          <p:cNvPr id="1032" name="Picture 13" descr="logo"/>
          <p:cNvPicPr>
            <a:picLocks noChangeAspect="1" noChangeArrowheads="1"/>
          </p:cNvPicPr>
          <p:nvPr/>
        </p:nvPicPr>
        <p:blipFill>
          <a:blip r:embed="rId5" cstate="print"/>
          <a:srcRect l="25829" t="33611" r="31870" b="35759"/>
          <a:stretch>
            <a:fillRect/>
          </a:stretch>
        </p:blipFill>
        <p:spPr bwMode="auto">
          <a:xfrm>
            <a:off x="8079620" y="9303"/>
            <a:ext cx="1036159" cy="118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5pPr>
      <a:lvl6pPr marL="410425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6pPr>
      <a:lvl7pPr marL="82085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7pPr>
      <a:lvl8pPr marL="1231274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8pPr>
      <a:lvl9pPr marL="16417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ea typeface="宋体" pitchFamily="2" charset="-122"/>
        </a:defRPr>
      </a:lvl9pPr>
    </p:titleStyle>
    <p:bodyStyle>
      <a:lvl1pPr marL="420451" indent="-4204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813822" indent="-3905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+mn-ea"/>
        </a:defRPr>
      </a:lvl2pPr>
      <a:lvl3pPr marL="1170137" indent="-3534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100">
          <a:solidFill>
            <a:schemeClr val="tx1"/>
          </a:solidFill>
          <a:latin typeface="+mn-lt"/>
          <a:ea typeface="+mn-ea"/>
        </a:defRPr>
      </a:lvl3pPr>
      <a:lvl4pPr marL="1519324" indent="-3463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</a:defRPr>
      </a:lvl4pPr>
      <a:lvl5pPr marL="1878489" indent="-356314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5pPr>
      <a:lvl6pPr marL="2290114" indent="-357697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6pPr>
      <a:lvl7pPr marL="2700538" indent="-357697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7pPr>
      <a:lvl8pPr marL="3110964" indent="-357697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8pPr>
      <a:lvl9pPr marL="3521389" indent="-357697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425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850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1274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700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2125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2549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973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3398" algn="l" defTabSz="820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0" y="6488113"/>
            <a:ext cx="157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宽厚 </a:t>
            </a:r>
            <a:r>
              <a:rPr lang="en-US" altLang="zh-CN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·</a:t>
            </a:r>
            <a:r>
              <a:rPr lang="zh-CN" altLang="en-US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跨越</a:t>
            </a:r>
          </a:p>
        </p:txBody>
      </p:sp>
      <p:pic>
        <p:nvPicPr>
          <p:cNvPr id="43013" name="图片 6" descr="浙江大学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696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2627784" y="2835081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答辩人：陈正</a:t>
            </a:r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2018</a:t>
            </a: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353" name="Picture 1" descr="C:\Users\TL3050\AppData\Roaming\Tencent\Users\375155052\QQ\WinTemp\RichOle\~JB6IYR1{~$4VD3HN$50E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720080"/>
          </a:xfrm>
          <a:prstGeom prst="rect">
            <a:avLst/>
          </a:prstGeom>
          <a:noFill/>
        </p:spPr>
      </p:pic>
      <p:pic>
        <p:nvPicPr>
          <p:cNvPr id="13" name="Picture 1" descr="C:\Users\TL3050\AppData\Roaming\Tencent\Users\375155052\QQ\WinTemp\RichOle\~JB6IYR1{~$4VD3HN$50E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0"/>
            <a:ext cx="1331640" cy="1268760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标题 1"/>
          <p:cNvSpPr txBox="1">
            <a:spLocks noChangeArrowheads="1"/>
          </p:cNvSpPr>
          <p:nvPr/>
        </p:nvSpPr>
        <p:spPr bwMode="auto">
          <a:xfrm>
            <a:off x="1187624" y="1700808"/>
            <a:ext cx="70567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40000"/>
              </a:lnSpc>
            </a:pP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6134" y="967988"/>
            <a:ext cx="8856984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“浙江大学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博雅工道（北京）机器人科技有限公司”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本科教学科教协同项目答辩</a:t>
            </a:r>
          </a:p>
        </p:txBody>
      </p:sp>
      <p:pic>
        <p:nvPicPr>
          <p:cNvPr id="44036" name="Picture 4" descr="C:\Users\TL3050\AppData\Roaming\Tencent\Users\375155052\QQ\WinTemp\RichOle\287NP(_E]Q7{{4S95U0J4{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9"/>
            <a:ext cx="1628775" cy="1196752"/>
          </a:xfrm>
          <a:prstGeom prst="rect">
            <a:avLst/>
          </a:prstGeom>
          <a:noFill/>
        </p:spPr>
      </p:pic>
      <p:pic>
        <p:nvPicPr>
          <p:cNvPr id="44035" name="Picture 3" descr="C:\Users\TL3050\AppData\Roaming\Tencent\Users\375155052\QQ\WinTemp\RichOle\KXJYI}2JQ0@CRU0PORC}BF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94312"/>
            <a:ext cx="4644008" cy="2763688"/>
          </a:xfrm>
          <a:prstGeom prst="doubleWav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1" name="图片 4" descr="8592752880164400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4499992" cy="2780928"/>
          </a:xfrm>
          <a:prstGeom prst="doubleWav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C83FB6B-7425-44BB-93F8-BD46F4F4C9B5}"/>
              </a:ext>
            </a:extLst>
          </p:cNvPr>
          <p:cNvSpPr/>
          <p:nvPr/>
        </p:nvSpPr>
        <p:spPr>
          <a:xfrm>
            <a:off x="467543" y="304800"/>
            <a:ext cx="78488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A157CE-87E7-4982-924B-7DFC88BCC211}"/>
              </a:ext>
            </a:extLst>
          </p:cNvPr>
          <p:cNvSpPr/>
          <p:nvPr/>
        </p:nvSpPr>
        <p:spPr>
          <a:xfrm>
            <a:off x="467544" y="1196752"/>
            <a:ext cx="813690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建立校外实践基地</a:t>
            </a:r>
          </a:p>
          <a:p>
            <a:pPr>
              <a:lnSpc>
                <a:spcPct val="150000"/>
              </a:lnSpc>
            </a:pPr>
            <a:r>
              <a:rPr lang="en-US" altLang="zh-CN" b="1" dirty="0"/>
              <a:t>      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zh-CN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博雅工道（北京）机器人科技有限公司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建立浙江大学海洋学院校外实习基地，为包括海洋学院在内的浙江大学本科生提供实习岗位。</a:t>
            </a:r>
            <a:r>
              <a:rPr lang="zh-CN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每年实习岗位数不少于</a:t>
            </a:r>
            <a:r>
              <a:rPr lang="en-US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个，实习时间不低于</a:t>
            </a:r>
            <a:r>
              <a:rPr lang="en-US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个月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，使大学生接收专业的工程训练，提高实践能力创新思维和综合素质。</a:t>
            </a:r>
            <a:endParaRPr lang="en-US" altLang="zh-CN" sz="1600" b="1" dirty="0">
              <a:ln w="11430"/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n w="18415" cmpd="sng">
                <a:noFill/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C83FB6B-7425-44BB-93F8-BD46F4F4C9B5}"/>
              </a:ext>
            </a:extLst>
          </p:cNvPr>
          <p:cNvSpPr/>
          <p:nvPr/>
        </p:nvSpPr>
        <p:spPr>
          <a:xfrm>
            <a:off x="467543" y="304800"/>
            <a:ext cx="78488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A157CE-87E7-4982-924B-7DFC88BCC211}"/>
              </a:ext>
            </a:extLst>
          </p:cNvPr>
          <p:cNvSpPr/>
          <p:nvPr/>
        </p:nvSpPr>
        <p:spPr>
          <a:xfrm>
            <a:off x="467543" y="108661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n w="18415" cmpd="sng">
                  <a:noFill/>
                  <a:prstDash val="solid"/>
                </a:ln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签订的合同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C208DF-987C-49F8-9A89-07E05E6F6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008" y="188640"/>
            <a:ext cx="5220408" cy="63590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6BA868-D086-4CCE-B432-4FC52C86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" y="1566084"/>
            <a:ext cx="4429169" cy="52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 descr="C:\Users\TL3050\AppData\Roaming\Tencent\Users\375155052\QQ\WinTemp\RichOle\9ME))``)6J2PV04G~4BYA9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7318" y="0"/>
            <a:ext cx="1056681" cy="1268760"/>
          </a:xfrm>
          <a:prstGeom prst="rect">
            <a:avLst/>
          </a:prstGeom>
          <a:noFill/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39552" y="1484784"/>
            <a:ext cx="936104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617" name="AutoShape 1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18" name="AutoShape 2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19" name="AutoShape 3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20" name="AutoShape 4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1" name="图片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4"/>
          <a:stretch/>
        </p:blipFill>
        <p:spPr bwMode="auto">
          <a:xfrm>
            <a:off x="0" y="1052736"/>
            <a:ext cx="9144000" cy="580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矩形 21"/>
          <p:cNvSpPr/>
          <p:nvPr/>
        </p:nvSpPr>
        <p:spPr>
          <a:xfrm>
            <a:off x="3563888" y="2420888"/>
            <a:ext cx="2580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4400" dirty="0">
                <a:ln w="19050"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  谢！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3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467544" y="188640"/>
            <a:ext cx="4490552" cy="6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97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</a:t>
            </a:r>
            <a:endParaRPr lang="en-US" altLang="zh-CN" sz="32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3" cstate="print"/>
          <a:srcRect t="62694"/>
          <a:stretch>
            <a:fillRect/>
          </a:stretch>
        </p:blipFill>
        <p:spPr bwMode="auto">
          <a:xfrm>
            <a:off x="0" y="4005064"/>
            <a:ext cx="914400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29" name="Picture 1" descr="C:\Users\TL3050\AppData\Roaming\Tencent\Users\375155052\QQ\WinTemp\RichOle\9ME))``)6J2PV04G~4BYA9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0"/>
            <a:ext cx="1259632" cy="134076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29520" y="1467108"/>
            <a:ext cx="4130512" cy="374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一、项目概况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975">
              <a:lnSpc>
                <a:spcPct val="150000"/>
              </a:lnSpc>
              <a:spcBef>
                <a:spcPts val="600"/>
              </a:spcBef>
              <a:tabLst>
                <a:tab pos="180975" algn="l"/>
              </a:tabLst>
            </a:pP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1.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设立创新创业联合基金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975">
              <a:lnSpc>
                <a:spcPct val="150000"/>
              </a:lnSpc>
              <a:spcBef>
                <a:spcPts val="600"/>
              </a:spcBef>
              <a:tabLst>
                <a:tab pos="180975" algn="l"/>
              </a:tabLst>
            </a:pP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2.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建设联合实践建设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975">
              <a:lnSpc>
                <a:spcPct val="150000"/>
              </a:lnSpc>
              <a:spcBef>
                <a:spcPts val="600"/>
              </a:spcBef>
              <a:tabLst>
                <a:tab pos="180975" algn="l"/>
              </a:tabLst>
            </a:pP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建立校外实践基地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975">
              <a:lnSpc>
                <a:spcPct val="150000"/>
              </a:lnSpc>
              <a:tabLst>
                <a:tab pos="180975" algn="l"/>
              </a:tabLst>
            </a:pP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0070C0"/>
                </a:solidFill>
              </a:rPr>
              <a:t> </a:t>
            </a:r>
            <a:endParaRPr lang="en-US" altLang="zh-CN" b="1" dirty="0">
              <a:solidFill>
                <a:srgbClr val="0070C0"/>
              </a:solidFill>
            </a:endParaRPr>
          </a:p>
        </p:txBody>
      </p:sp>
      <p:pic>
        <p:nvPicPr>
          <p:cNvPr id="43010" name="Picture 2" descr="C:\Users\TL3050\AppData\Roaming\Tencent\Users\375155052\QQ\WinTemp\RichOle\0[5833FHT5ERUUGHSK9{X6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9004" y="1280191"/>
            <a:ext cx="3255011" cy="3145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9541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 descr="C:\Users\TL3050\AppData\Roaming\Tencent\Users\375155052\QQ\WinTemp\RichOle\9ME))``)6J2PV04G~4BYA9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7318" y="0"/>
            <a:ext cx="1056681" cy="1268760"/>
          </a:xfrm>
          <a:prstGeom prst="rect">
            <a:avLst/>
          </a:prstGeom>
          <a:noFill/>
        </p:spPr>
      </p:pic>
      <p:sp>
        <p:nvSpPr>
          <p:cNvPr id="35" name="矩形 34"/>
          <p:cNvSpPr/>
          <p:nvPr/>
        </p:nvSpPr>
        <p:spPr>
          <a:xfrm>
            <a:off x="467544" y="268784"/>
            <a:ext cx="548199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一、项目概况</a:t>
            </a:r>
            <a:endParaRPr lang="en-US" altLang="zh-CN" sz="28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32040" y="1124744"/>
            <a:ext cx="331236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b="1" dirty="0">
                <a:latin typeface="华文楷体" pitchFamily="2" charset="-122"/>
                <a:ea typeface="华文楷体" pitchFamily="2" charset="-122"/>
              </a:rPr>
              <a:t> 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416769" y="1124744"/>
            <a:ext cx="8280920" cy="2849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协同单位：</a:t>
            </a:r>
            <a:endParaRPr lang="en-US" altLang="zh-CN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博雅工道（北京）机器人科技有限公司是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国内技术领先，集水下机器人生产、研发、销售为一体的国家级高新技术企业，公司以北京大学十余年水下机器人技术成果为基础，自主研发了多款拥有不同功能、适用于不同应用场景的水下机器人。包括仿生机器鱼、无人艇、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ROV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、水下推进器、两栖履带车等多领域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个系列，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余款产品。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180975">
              <a:lnSpc>
                <a:spcPct val="150000"/>
              </a:lnSpc>
              <a:spcBef>
                <a:spcPts val="600"/>
              </a:spcBef>
              <a:tabLst>
                <a:tab pos="180975" algn="l"/>
              </a:tabLst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      公司经与浙江大学海洋学院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合作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交流，确定在我校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设立创新创业联合基金、建设“水下机器人”联合实践室、在公司建立大学生校外实践基地。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62" name="Picture 2" descr="C:\Users\TL3050\AppData\Roaming\Tencent\Users\375155052\QQ\WinTemp\RichOle\GF5@3XS0L{P_LR19F486]E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8344" y="4456124"/>
            <a:ext cx="2751307" cy="1769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圆角矩形 10">
            <a:extLst>
              <a:ext uri="{FF2B5EF4-FFF2-40B4-BE49-F238E27FC236}">
                <a16:creationId xmlns:a16="http://schemas.microsoft.com/office/drawing/2014/main" id="{3BF04BDA-ED20-4A12-856D-B0002F404CC5}"/>
              </a:ext>
            </a:extLst>
          </p:cNvPr>
          <p:cNvSpPr/>
          <p:nvPr/>
        </p:nvSpPr>
        <p:spPr>
          <a:xfrm>
            <a:off x="874349" y="4220605"/>
            <a:ext cx="4176464" cy="20162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揭开水下机器人神秘面纱，储备基础知识。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掌握水下机器人编程方法，提高编程能力。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模拟水下机器人开发项目，培养创造能力。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通过水下传感器航插搭载，转化实验创意。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了解水下机器人最新趋势，关注科技前沿。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 descr="C:\Users\TL3050\AppData\Roaming\Tencent\Users\375155052\QQ\WinTemp\RichOle\9ME))``)6J2PV04G~4BYA9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7318" y="0"/>
            <a:ext cx="1056681" cy="1268760"/>
          </a:xfrm>
          <a:prstGeom prst="rect">
            <a:avLst/>
          </a:prstGeom>
          <a:noFill/>
        </p:spPr>
      </p:pic>
      <p:sp>
        <p:nvSpPr>
          <p:cNvPr id="35" name="矩形 34"/>
          <p:cNvSpPr/>
          <p:nvPr/>
        </p:nvSpPr>
        <p:spPr>
          <a:xfrm>
            <a:off x="467544" y="271108"/>
            <a:ext cx="5481990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一、项目概况</a:t>
            </a:r>
            <a:endParaRPr lang="en-US" altLang="zh-CN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32040" y="1124744"/>
            <a:ext cx="331236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b="1" dirty="0">
                <a:latin typeface="华文楷体" pitchFamily="2" charset="-122"/>
                <a:ea typeface="华文楷体" pitchFamily="2" charset="-122"/>
              </a:rPr>
              <a:t> 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467544" y="1104623"/>
            <a:ext cx="5481990" cy="4988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项目意义：</a:t>
            </a:r>
            <a:endParaRPr lang="en-US" altLang="zh-CN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利用企业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的实践和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科技条件</a:t>
            </a:r>
            <a:r>
              <a:rPr lang="zh-CN" altLang="zh-CN" dirty="0"/>
              <a:t>，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校企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协同创新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合作育人，实现优势互补，提升学生科研创新实践能力，提高人才培养质量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     利用共建的机器人实验室让学生重体验、求过程、尝试中经历；做中学、学中做、实践中提高。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海洋学院于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年建立了“大学生实践创新基地”，并举办第一届浙江大学“水下机器人”竞赛，学生反映受益匪浅、积极性空前，赛事获得广泛关注。   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      2018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年赛事正在拉开帷幕，因此“水下机器人实验室”，将会成为浙大海洋学子综合运用专业知识、创新创业、发挥潜能和提高综合素质的重要平台。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24744"/>
            <a:ext cx="232992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7" name="Picture 1" descr="C:\Users\TL3050\AppData\Roaming\Tencent\Users\375155052\QQ\WinTemp\RichOle\JHU)9}ZEB(6NZIRHI}B2V5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636912"/>
            <a:ext cx="230425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4644008" y="5877272"/>
            <a:ext cx="39604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/>
              <a:t>  </a:t>
            </a:r>
            <a:r>
              <a:rPr lang="zh-CN" altLang="en-US" sz="105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（浙江大学海洋学科专业竞赛网站）</a:t>
            </a:r>
            <a:r>
              <a:rPr lang="en-US" altLang="zh-CN" sz="1050" dirty="0"/>
              <a:t>http://oc.zju.edu.cn/xkjs/redir.php?catalog_id=410751</a:t>
            </a:r>
            <a:endParaRPr lang="zh-CN" altLang="en-US" sz="1050" dirty="0"/>
          </a:p>
        </p:txBody>
      </p:sp>
      <p:pic>
        <p:nvPicPr>
          <p:cNvPr id="39938" name="Picture 2" descr="C:\Users\TL3050\AppData\Roaming\Tencent\Users\375155052\QQ\WinTemp\RichOle\BJQ@TNL[_6YO`XF{45})XE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077072"/>
            <a:ext cx="230425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C32742-9986-4B0A-88A1-011BD1186E24}"/>
              </a:ext>
            </a:extLst>
          </p:cNvPr>
          <p:cNvGrpSpPr/>
          <p:nvPr/>
        </p:nvGrpSpPr>
        <p:grpSpPr>
          <a:xfrm>
            <a:off x="323528" y="1988840"/>
            <a:ext cx="8627291" cy="4104456"/>
            <a:chOff x="323528" y="2420888"/>
            <a:chExt cx="8627291" cy="4104456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B9EFCC6-A94C-4C2D-BBB0-81912395903E}"/>
                </a:ext>
              </a:extLst>
            </p:cNvPr>
            <p:cNvSpPr/>
            <p:nvPr/>
          </p:nvSpPr>
          <p:spPr>
            <a:xfrm>
              <a:off x="467544" y="2420888"/>
              <a:ext cx="4104456" cy="41044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 descr="E:\辜立忠的研究生之旅\研究生工作\本科生课程（助教）\比赛各小组情况\照片\第五组.JPG">
              <a:extLst>
                <a:ext uri="{FF2B5EF4-FFF2-40B4-BE49-F238E27FC236}">
                  <a16:creationId xmlns:a16="http://schemas.microsoft.com/office/drawing/2014/main" id="{FA547B65-5757-4ACB-844E-DB052E25155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501008"/>
              <a:ext cx="2304256" cy="1800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8C5BC83-8C00-4EAE-A0BF-311CE5D0C7A7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4581128"/>
              <a:ext cx="2232248" cy="16561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B3AFD78-4EA3-4095-BC02-806F80118677}"/>
                </a:ext>
              </a:extLst>
            </p:cNvPr>
            <p:cNvSpPr/>
            <p:nvPr/>
          </p:nvSpPr>
          <p:spPr>
            <a:xfrm>
              <a:off x="4788024" y="2420888"/>
              <a:ext cx="4104456" cy="41044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19E1D29-CE18-44E8-BD40-21671625EF55}"/>
                </a:ext>
              </a:extLst>
            </p:cNvPr>
            <p:cNvSpPr/>
            <p:nvPr/>
          </p:nvSpPr>
          <p:spPr>
            <a:xfrm>
              <a:off x="4774356" y="6248345"/>
              <a:ext cx="41764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海洋学子参加“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r>
                <a:rPr lang="zh-CN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上海‘临港杯’水下智能机器人大赛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274D5DA-9323-49AC-A8CF-5DAE8BDA4B84}"/>
                </a:ext>
              </a:extLst>
            </p:cNvPr>
            <p:cNvSpPr/>
            <p:nvPr/>
          </p:nvSpPr>
          <p:spPr>
            <a:xfrm>
              <a:off x="395536" y="6248345"/>
              <a:ext cx="42484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50" dirty="0">
                  <a:solidFill>
                    <a:srgbClr val="0070C0"/>
                  </a:solidFill>
                </a:rPr>
                <a:t>    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海洋学院举办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第一届浙江大学“水下机器人”竞赛</a:t>
              </a:r>
            </a:p>
          </p:txBody>
        </p:sp>
        <p:pic>
          <p:nvPicPr>
            <p:cNvPr id="20" name="Picture 1" descr="C:\Users\TL3050\AppData\Roaming\Tencent\Users\375155052\QQ\WinTemp\RichOle\AGPZTA8)PD99@2QL_B`)S9L.png">
              <a:extLst>
                <a:ext uri="{FF2B5EF4-FFF2-40B4-BE49-F238E27FC236}">
                  <a16:creationId xmlns:a16="http://schemas.microsoft.com/office/drawing/2014/main" id="{C005DF3A-6EB6-43DC-A0AB-0D1879E9C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88024" y="2420889"/>
              <a:ext cx="2160240" cy="16876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" descr="C:\Users\TL3050\AppData\Roaming\Tencent\Users\375155052\QQ\WinTemp\RichOle\@$4_@`C]5M(00YLYGWL[{HS.png">
              <a:extLst>
                <a:ext uri="{FF2B5EF4-FFF2-40B4-BE49-F238E27FC236}">
                  <a16:creationId xmlns:a16="http://schemas.microsoft.com/office/drawing/2014/main" id="{2B266506-30E5-4294-A568-EA2F80E52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88224" y="3501008"/>
              <a:ext cx="2159498" cy="1800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C:\Users\TL3050\AppData\Roaming\Tencent\Users\375155052\QQ\WinTemp\RichOle\K_J9U0Y9M805MD(96~VMGUM.png">
              <a:extLst>
                <a:ext uri="{FF2B5EF4-FFF2-40B4-BE49-F238E27FC236}">
                  <a16:creationId xmlns:a16="http://schemas.microsoft.com/office/drawing/2014/main" id="{63E633A9-DF18-4E2E-9B10-E78FFBCD6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788024" y="4365104"/>
              <a:ext cx="2160240" cy="17281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45.jpeg">
              <a:extLst>
                <a:ext uri="{FF2B5EF4-FFF2-40B4-BE49-F238E27FC236}">
                  <a16:creationId xmlns:a16="http://schemas.microsoft.com/office/drawing/2014/main" id="{2B4772E5-9A6C-40FA-B2FA-D9951C662681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1720" y="2420888"/>
              <a:ext cx="2520280" cy="18722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29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 descr="C:\Users\TL3050\AppData\Roaming\Tencent\Users\375155052\QQ\WinTemp\RichOle\9ME))``)6J2PV04G~4BYA9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7318" y="0"/>
            <a:ext cx="1056681" cy="1268760"/>
          </a:xfrm>
          <a:prstGeom prst="rect">
            <a:avLst/>
          </a:prstGeom>
          <a:noFill/>
        </p:spPr>
      </p:pic>
      <p:sp>
        <p:nvSpPr>
          <p:cNvPr id="35" name="矩形 34"/>
          <p:cNvSpPr/>
          <p:nvPr/>
        </p:nvSpPr>
        <p:spPr>
          <a:xfrm>
            <a:off x="467543" y="304800"/>
            <a:ext cx="7848872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1379" y="-99392"/>
            <a:ext cx="892621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39552" y="1484784"/>
            <a:ext cx="936104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buFont typeface="Wingdings" pitchFamily="2" charset="2"/>
              <a:buChar char="Ø"/>
              <a:defRPr/>
            </a:pPr>
            <a:endParaRPr lang="en-US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617" name="AutoShape 1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18" name="AutoShape 2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19" name="AutoShape 3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20" name="AutoShape 4" descr="C:\Users\TL3050\AppData\Roaming\Tencent\Users\375155052\QQ\WinTemp\RichOle\C`E2U8I_PN6D1GGQGTxI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67544" y="1124744"/>
            <a:ext cx="813690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设立创新创业联合基金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由博雅工道（北京）机器人科技有限公司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出资设立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创新创业联合基金，面向包括海洋学院在内的浙江大学本科生，设立大学生创新创业训练计划项目。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创新创业训练计划项目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可由学生自主设置也可以由公司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提供研究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题目和内容，同时公司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资深工程师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可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作为企业导师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共同指导学生完成创新创业项目。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       该联合</a:t>
            </a:r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基金首期时间为四年，</a:t>
            </a:r>
            <a:r>
              <a:rPr lang="zh-CN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每年提供</a:t>
            </a:r>
            <a:r>
              <a:rPr lang="en-US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万元</a:t>
            </a:r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经费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。该大学生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创新创业训练计划项目的日常管理等，按照浙江大学相关规定执行。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zh-CN" dirty="0"/>
          </a:p>
          <a:p>
            <a:pPr indent="-3397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160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1265" name="Picture 1" descr="C:\Users\TL3050\AppData\Roaming\Tencent\Users\375155052\QQ\WinTemp\RichOle\0~QOBSD33KYVQPDPBCIEB)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4359" y="0"/>
            <a:ext cx="1764236" cy="1386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81128"/>
            <a:ext cx="9144000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872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79261" y="4509120"/>
            <a:ext cx="4536504" cy="12366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9261" y="2996952"/>
            <a:ext cx="4536504" cy="12366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3590C9-9A09-4E9D-8E41-698D275366F3}"/>
              </a:ext>
            </a:extLst>
          </p:cNvPr>
          <p:cNvSpPr/>
          <p:nvPr/>
        </p:nvSpPr>
        <p:spPr>
          <a:xfrm>
            <a:off x="467543" y="304800"/>
            <a:ext cx="7848872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AB76BD3-311E-4C9D-854E-607792583931}"/>
              </a:ext>
            </a:extLst>
          </p:cNvPr>
          <p:cNvSpPr/>
          <p:nvPr/>
        </p:nvSpPr>
        <p:spPr>
          <a:xfrm>
            <a:off x="467543" y="1099190"/>
            <a:ext cx="8172633" cy="16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建设联合实践基地</a:t>
            </a:r>
            <a:endParaRPr lang="zh-CN" altLang="en-US" sz="20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由博雅工道（北京）机器人科技有限公司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出资建设浙江大学海洋学院大学生实践创新基地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“水下机器人实验室”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；为浙江大学“水下机器人”竞赛提供更专业精准、高效便捷的实践教学平台，为大学生创意孵化提供优质的实验创业转化空间。</a:t>
            </a:r>
            <a:endParaRPr lang="en-US" altLang="zh-CN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2F33F4-1417-461B-8331-BD7EE68F1430}"/>
              </a:ext>
            </a:extLst>
          </p:cNvPr>
          <p:cNvSpPr/>
          <p:nvPr/>
        </p:nvSpPr>
        <p:spPr>
          <a:xfrm>
            <a:off x="923277" y="4593672"/>
            <a:ext cx="4248472" cy="1021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zh-CN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提供该基地所需大部分设备、硬件条件以及实验教学资源和方案</a:t>
            </a:r>
            <a:r>
              <a:rPr lang="zh-CN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，促进实践基地各种科研教学活动的开展，提高实践教学水平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4086D3-E878-42A5-A1F6-2E248681FBFE}"/>
              </a:ext>
            </a:extLst>
          </p:cNvPr>
          <p:cNvSpPr/>
          <p:nvPr/>
        </p:nvSpPr>
        <p:spPr>
          <a:xfrm>
            <a:off x="923277" y="3081506"/>
            <a:ext cx="4248472" cy="1021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“水下机器人实验室”位于浙江大学舟山校区，</a:t>
            </a:r>
            <a:r>
              <a:rPr lang="zh-CN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使用面积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211.6</a:t>
            </a:r>
            <a:r>
              <a:rPr lang="zh-CN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。海洋学院大三大四近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名本科生受益！</a:t>
            </a:r>
            <a:endParaRPr lang="zh-CN" altLang="en-US" sz="1600" b="1" dirty="0">
              <a:ln w="18415" cmpd="sng">
                <a:noFill/>
                <a:prstDash val="solid"/>
              </a:ln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Picture 1" descr="C:\Users\TL3050\AppData\Roaming\Tencent\Users\375155052\QQ\WinTemp\RichOle\J(IG~BNT20F6Z4NXVI$$8YC.png">
            <a:extLst>
              <a:ext uri="{FF2B5EF4-FFF2-40B4-BE49-F238E27FC236}">
                <a16:creationId xmlns:a16="http://schemas.microsoft.com/office/drawing/2014/main" id="{E8E6A493-1FCE-4E4F-B864-818ABC8C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8147" y="2836928"/>
            <a:ext cx="2718344" cy="365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4CF3FB3-2FFF-4B25-93EF-A2CF814F620C}"/>
              </a:ext>
            </a:extLst>
          </p:cNvPr>
          <p:cNvSpPr/>
          <p:nvPr/>
        </p:nvSpPr>
        <p:spPr>
          <a:xfrm>
            <a:off x="1374309" y="6021288"/>
            <a:ext cx="316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计划投入建设经费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60-80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37" y="1682721"/>
            <a:ext cx="5381999" cy="457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建造实验室</a:t>
            </a:r>
            <a:endParaRPr lang="en-US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打通海洋学院海工楼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203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205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教学实验室，改造内部大型水池等内部实验设施等。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建成规范、标准化的集机器人教学、科技活动、科技创新实验为一体的全功能实验室平台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建设实验室</a:t>
            </a:r>
            <a:endParaRPr lang="en-US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   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多种功能的机器人实验室：包括水下机器人调试实验区、创意水下机器人实验区、机器人活动展示区构成完整的实验室系统等。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小型多种规格的水下机器人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个（每个约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万元），以及相关资料。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BE6CCD6-1E51-4D04-91DC-8A4F61F3FE2B}"/>
              </a:ext>
            </a:extLst>
          </p:cNvPr>
          <p:cNvSpPr/>
          <p:nvPr/>
        </p:nvSpPr>
        <p:spPr>
          <a:xfrm>
            <a:off x="467544" y="299322"/>
            <a:ext cx="78488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二、项目内容</a:t>
            </a:r>
            <a:endParaRPr lang="zh-CN" altLang="en-US" sz="2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0" name="Picture 1" descr="C:\Users\TL3050\AppData\Roaming\Tencent\Users\375155052\QQ\WinTemp\RichOle\{)2{EOTCN]GI2[VU9~5YUH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12776"/>
            <a:ext cx="2972038" cy="4663559"/>
          </a:xfrm>
          <a:prstGeom prst="rect">
            <a:avLst/>
          </a:prstGeom>
          <a:noFill/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C7C7C68-94F9-4378-ABB2-75AB54ECF849}"/>
              </a:ext>
            </a:extLst>
          </p:cNvPr>
          <p:cNvSpPr/>
          <p:nvPr/>
        </p:nvSpPr>
        <p:spPr>
          <a:xfrm>
            <a:off x="463155" y="1150773"/>
            <a:ext cx="2545890" cy="42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建设联合实践基地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L3050\AppData\Roaming\Tencent\Users\375155052\QQ\WinTemp\RichOle\W`61J(5`%%4@Z_88SNEOS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395536" y="548680"/>
            <a:ext cx="597666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1400" b="1" dirty="0"/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进行机器人日常教学活动。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机器人活动的专用场地，学生测试机器人的空间。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组装区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提供专用课桌和工具，搭建和改装机器人（结合万能机床）。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展示各种各样的机器人、学生自己创作的科技创新作品。</a:t>
            </a: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储物区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存放机器人及其相关设备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6E232B-77FE-465D-A373-C840DE1469E3}"/>
              </a:ext>
            </a:extLst>
          </p:cNvPr>
          <p:cNvSpPr/>
          <p:nvPr/>
        </p:nvSpPr>
        <p:spPr>
          <a:xfrm>
            <a:off x="683568" y="593998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规范专业的设计和建设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TL3050\AppData\Roaming\Tencent\Users\375155052\QQ\WinTemp\RichOle\PJZZY%X)N6)1O36XYS)R4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146" name="Picture 2" descr="C:\Users\TL3050\AppData\Roaming\Tencent\Users\375155052\QQ\WinTemp\RichOle\VWYSIBYUBC0K)FKQVWU@E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8" y="0"/>
            <a:ext cx="9131762" cy="6858000"/>
          </a:xfrm>
          <a:prstGeom prst="rect">
            <a:avLst/>
          </a:prstGeom>
          <a:noFill/>
        </p:spPr>
      </p:pic>
      <p:pic>
        <p:nvPicPr>
          <p:cNvPr id="6147" name="Picture 3" descr="C:\Users\TL3050\AppData\Roaming\Tencent\Users\375155052\QQ\WinTemp\RichOle\UA$K91`PR7)T3MQPLROE{0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07" y="-4259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715E29A-C465-46F5-8649-F400172B62E7}"/>
              </a:ext>
            </a:extLst>
          </p:cNvPr>
          <p:cNvSpPr/>
          <p:nvPr/>
        </p:nvSpPr>
        <p:spPr>
          <a:xfrm>
            <a:off x="683568" y="602128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规范专业的设计和建设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1-本科教学工作汇报-王晓萍（2018.3.3）</Template>
  <TotalTime>1295</TotalTime>
  <Words>960</Words>
  <Application>Microsoft Office PowerPoint</Application>
  <PresentationFormat>全屏显示(4:3)</PresentationFormat>
  <Paragraphs>79</Paragraphs>
  <Slides>12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华文行楷</vt:lpstr>
      <vt:lpstr>华文楷体</vt:lpstr>
      <vt:lpstr>宋体</vt:lpstr>
      <vt:lpstr>微软雅黑</vt:lpstr>
      <vt:lpstr>Calibri</vt:lpstr>
      <vt:lpstr>Verdana</vt:lpstr>
      <vt:lpstr>Wingdings</vt:lpstr>
      <vt:lpstr>Profile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TL3050</dc:creator>
  <cp:lastModifiedBy>WZ7040</cp:lastModifiedBy>
  <cp:revision>236</cp:revision>
  <dcterms:created xsi:type="dcterms:W3CDTF">2018-03-30T02:25:37Z</dcterms:created>
  <dcterms:modified xsi:type="dcterms:W3CDTF">2018-06-01T00:20:57Z</dcterms:modified>
</cp:coreProperties>
</file>